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handoutMasterIdLst>
    <p:handoutMasterId r:id="rId82"/>
  </p:handoutMasterIdLst>
  <p:sldIdLst>
    <p:sldId id="326" r:id="rId2"/>
    <p:sldId id="331" r:id="rId3"/>
    <p:sldId id="327" r:id="rId4"/>
    <p:sldId id="333" r:id="rId5"/>
    <p:sldId id="328" r:id="rId6"/>
    <p:sldId id="332" r:id="rId7"/>
    <p:sldId id="353" r:id="rId8"/>
    <p:sldId id="352" r:id="rId9"/>
    <p:sldId id="256" r:id="rId10"/>
    <p:sldId id="257" r:id="rId11"/>
    <p:sldId id="317" r:id="rId12"/>
    <p:sldId id="318" r:id="rId13"/>
    <p:sldId id="319" r:id="rId14"/>
    <p:sldId id="320" r:id="rId15"/>
    <p:sldId id="321" r:id="rId16"/>
    <p:sldId id="337" r:id="rId17"/>
    <p:sldId id="336" r:id="rId18"/>
    <p:sldId id="338" r:id="rId19"/>
    <p:sldId id="339" r:id="rId20"/>
    <p:sldId id="341" r:id="rId21"/>
    <p:sldId id="342" r:id="rId22"/>
    <p:sldId id="343" r:id="rId23"/>
    <p:sldId id="344" r:id="rId24"/>
    <p:sldId id="345" r:id="rId25"/>
    <p:sldId id="346" r:id="rId26"/>
    <p:sldId id="354" r:id="rId27"/>
    <p:sldId id="347" r:id="rId28"/>
    <p:sldId id="355" r:id="rId29"/>
    <p:sldId id="360" r:id="rId30"/>
    <p:sldId id="361" r:id="rId31"/>
    <p:sldId id="362" r:id="rId32"/>
    <p:sldId id="363" r:id="rId33"/>
    <p:sldId id="364" r:id="rId34"/>
    <p:sldId id="365" r:id="rId35"/>
    <p:sldId id="366" r:id="rId36"/>
    <p:sldId id="367" r:id="rId37"/>
    <p:sldId id="348" r:id="rId38"/>
    <p:sldId id="368" r:id="rId39"/>
    <p:sldId id="369" r:id="rId40"/>
    <p:sldId id="370" r:id="rId41"/>
    <p:sldId id="371" r:id="rId42"/>
    <p:sldId id="372" r:id="rId43"/>
    <p:sldId id="373" r:id="rId44"/>
    <p:sldId id="374" r:id="rId45"/>
    <p:sldId id="375" r:id="rId46"/>
    <p:sldId id="376" r:id="rId47"/>
    <p:sldId id="377" r:id="rId48"/>
    <p:sldId id="378" r:id="rId49"/>
    <p:sldId id="392" r:id="rId50"/>
    <p:sldId id="393" r:id="rId51"/>
    <p:sldId id="395" r:id="rId52"/>
    <p:sldId id="396" r:id="rId53"/>
    <p:sldId id="397" r:id="rId54"/>
    <p:sldId id="399" r:id="rId55"/>
    <p:sldId id="400" r:id="rId56"/>
    <p:sldId id="401" r:id="rId57"/>
    <p:sldId id="349" r:id="rId58"/>
    <p:sldId id="356" r:id="rId59"/>
    <p:sldId id="357" r:id="rId60"/>
    <p:sldId id="379" r:id="rId61"/>
    <p:sldId id="380" r:id="rId62"/>
    <p:sldId id="381" r:id="rId63"/>
    <p:sldId id="382" r:id="rId64"/>
    <p:sldId id="383" r:id="rId65"/>
    <p:sldId id="384" r:id="rId66"/>
    <p:sldId id="385" r:id="rId67"/>
    <p:sldId id="386" r:id="rId68"/>
    <p:sldId id="387" r:id="rId69"/>
    <p:sldId id="388" r:id="rId70"/>
    <p:sldId id="389" r:id="rId71"/>
    <p:sldId id="390" r:id="rId72"/>
    <p:sldId id="391" r:id="rId73"/>
    <p:sldId id="350" r:id="rId74"/>
    <p:sldId id="402" r:id="rId75"/>
    <p:sldId id="358" r:id="rId76"/>
    <p:sldId id="351" r:id="rId77"/>
    <p:sldId id="398" r:id="rId78"/>
    <p:sldId id="403" r:id="rId79"/>
    <p:sldId id="359" r:id="rId8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34" charset="0"/>
                <a:cs typeface="Arial"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atin typeface="Arial" pitchFamily="34" charset="0"/>
                <a:cs typeface="Arial" pitchFamily="34" charset="0"/>
              </a:defRPr>
            </a:lvl1pPr>
          </a:lstStyle>
          <a:p>
            <a:pPr>
              <a:defRPr/>
            </a:pPr>
            <a:fld id="{CB7CE9AC-D60C-499D-9C4E-BB90DF206011}" type="datetimeFigureOut">
              <a:rPr lang="en-US"/>
              <a:pPr>
                <a:defRPr/>
              </a:pPr>
              <a:t>9/19/2020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atin typeface="Arial" pitchFamily="34" charset="0"/>
                <a:cs typeface="Arial"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atin typeface="Arial" pitchFamily="34" charset="0"/>
                <a:cs typeface="Arial" pitchFamily="34" charset="0"/>
              </a:defRPr>
            </a:lvl1pPr>
          </a:lstStyle>
          <a:p>
            <a:pPr>
              <a:defRPr/>
            </a:pPr>
            <a:fld id="{B412DDCA-3043-464A-868B-CB87043CCC09}"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C918D6F-2C12-4BC0-B431-4CC5C7B14ED1}" type="datetimeFigureOut">
              <a:rPr lang="en-US"/>
              <a:pPr>
                <a:defRPr/>
              </a:pPr>
              <a:t>9/19/2020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6C939CC-18FE-4F6F-8BCA-CC8899840E1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C26104D-303A-4C8C-ACF0-62E901CA8C25}" type="slidenum">
              <a:rPr lang="en-US"/>
              <a:pPr>
                <a:defRPr/>
              </a:pPr>
              <a:t>7</a:t>
            </a:fld>
            <a:endParaRPr lang="en-US"/>
          </a:p>
        </p:txBody>
      </p:sp>
      <p:sp>
        <p:nvSpPr>
          <p:cNvPr id="84995" name="Rectangle 2"/>
          <p:cNvSpPr>
            <a:spLocks noGrp="1" noRot="1" noChangeAspect="1" noChangeArrowheads="1" noTextEdit="1"/>
          </p:cNvSpPr>
          <p:nvPr>
            <p:ph type="sldImg"/>
          </p:nvPr>
        </p:nvSpPr>
        <p:spPr bwMode="auto">
          <a:xfrm>
            <a:off x="1150938" y="692150"/>
            <a:ext cx="4556125" cy="3416300"/>
          </a:xfrm>
          <a:solidFill>
            <a:srgbClr val="FFFFFF"/>
          </a:solidFill>
          <a:ln cap="flat">
            <a:solidFill>
              <a:srgbClr val="000000"/>
            </a:solidFill>
            <a:miter lim="800000"/>
            <a:headEnd/>
            <a:tailEnd/>
          </a:ln>
        </p:spPr>
      </p:sp>
      <p:sp>
        <p:nvSpPr>
          <p:cNvPr id="84996" name="Rectangle 3"/>
          <p:cNvSpPr>
            <a:spLocks noGrp="1" noChangeArrowheads="1"/>
          </p:cNvSpPr>
          <p:nvPr>
            <p:ph type="body" idx="1"/>
          </p:nvPr>
        </p:nvSpPr>
        <p:spPr bwMode="auto">
          <a:xfrm>
            <a:off x="947738" y="4333875"/>
            <a:ext cx="4975225" cy="3852863"/>
          </a:xfrm>
          <a:noFill/>
        </p:spPr>
        <p:txBody>
          <a:bodyPr wrap="square" lIns="90488" tIns="44450" rIns="90488" bIns="44450" numCol="1" anchor="t" anchorCtr="0" compatLnSpc="1">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A46BD78-E0D3-49E4-A956-19D9CD114B83}" type="slidenum">
              <a:rPr lang="en-US"/>
              <a:pPr>
                <a:defRPr/>
              </a:pPr>
              <a:t>8</a:t>
            </a:fld>
            <a:endParaRPr lang="en-US"/>
          </a:p>
        </p:txBody>
      </p:sp>
      <p:sp>
        <p:nvSpPr>
          <p:cNvPr id="86019" name="Rectangle 2"/>
          <p:cNvSpPr>
            <a:spLocks noGrp="1" noRot="1" noChangeAspect="1" noChangeArrowheads="1" noTextEdit="1"/>
          </p:cNvSpPr>
          <p:nvPr>
            <p:ph type="sldImg"/>
          </p:nvPr>
        </p:nvSpPr>
        <p:spPr bwMode="auto">
          <a:xfrm>
            <a:off x="1150938" y="692150"/>
            <a:ext cx="4556125" cy="3416300"/>
          </a:xfrm>
          <a:solidFill>
            <a:srgbClr val="FFFFFF"/>
          </a:solidFill>
          <a:ln cap="flat">
            <a:solidFill>
              <a:srgbClr val="000000"/>
            </a:solidFill>
            <a:miter lim="800000"/>
            <a:headEnd/>
            <a:tailEnd/>
          </a:ln>
        </p:spPr>
      </p:sp>
      <p:sp>
        <p:nvSpPr>
          <p:cNvPr id="86020" name="Rectangle 3"/>
          <p:cNvSpPr>
            <a:spLocks noGrp="1" noChangeArrowheads="1"/>
          </p:cNvSpPr>
          <p:nvPr>
            <p:ph type="body" idx="1"/>
          </p:nvPr>
        </p:nvSpPr>
        <p:spPr bwMode="auto">
          <a:xfrm>
            <a:off x="947738" y="4333875"/>
            <a:ext cx="4975225" cy="3852863"/>
          </a:xfrm>
          <a:noFill/>
        </p:spPr>
        <p:txBody>
          <a:bodyPr wrap="square" lIns="90488" tIns="44450" rIns="90488" bIns="44450" numCol="1" anchor="t" anchorCtr="0" compatLnSpc="1">
            <a:prstTxWarp prst="textNoShape">
              <a:avLst/>
            </a:prstTxWarp>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4987E960-FAD2-4F05-B17F-87BEAEEB69FC}" type="slidenum">
              <a:rPr lang="en-US" smtClean="0"/>
              <a:pPr>
                <a:defRPr/>
              </a:pPr>
              <a:t>50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C87D773D-5114-4913-9885-CC45AB12D182}" type="slidenum">
              <a:rPr lang="en-US" smtClean="0"/>
              <a:pPr>
                <a:defRPr/>
              </a:pPr>
              <a:t>55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E210B4E-DA6B-4CBB-BFF8-331B2B4D4764}" type="datetimeFigureOut">
              <a:rPr lang="en-US"/>
              <a:pPr>
                <a:defRPr/>
              </a:pPr>
              <a:t>9/19/2020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57AE2D-2257-40CC-99CC-7F259680D11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5508C26-0DDB-49F0-A39D-C75AFD844728}" type="datetimeFigureOut">
              <a:rPr lang="en-US"/>
              <a:pPr>
                <a:defRPr/>
              </a:pPr>
              <a:t>9/19/2020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29D6F16-CA60-4C39-A1AF-EF1AE89AF5D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47AEF23-0ED8-4BED-8F2B-0855B7A27BEA}" type="datetimeFigureOut">
              <a:rPr lang="en-US"/>
              <a:pPr>
                <a:defRPr/>
              </a:pPr>
              <a:t>9/19/2020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605CA8-46C3-4B2D-B38E-FCC06852022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17C692F-6DBD-4DAF-886E-B397226076E3}" type="datetimeFigureOut">
              <a:rPr lang="en-US"/>
              <a:pPr>
                <a:defRPr/>
              </a:pPr>
              <a:t>9/19/2020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0837E0-71CF-4DFC-BBF3-A0770DD9DF7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43E9521-2A57-4B66-8FC7-4FD196826F30}" type="datetimeFigureOut">
              <a:rPr lang="en-US"/>
              <a:pPr>
                <a:defRPr/>
              </a:pPr>
              <a:t>9/19/2020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707E120-4017-404F-BEB4-145D14E4986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4B78CCB-AB86-4BA2-B97D-FDB2447C740C}" type="datetimeFigureOut">
              <a:rPr lang="en-US"/>
              <a:pPr>
                <a:defRPr/>
              </a:pPr>
              <a:t>9/19/2020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8980A6F-1011-44DB-A9DB-25F6D75F58C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EA7E247-0C48-4D6C-B827-B8182B199C92}" type="datetimeFigureOut">
              <a:rPr lang="en-US"/>
              <a:pPr>
                <a:defRPr/>
              </a:pPr>
              <a:t>9/19/2020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05EC60-7B6C-48C3-B9AE-B1045E4E7D9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11FD42B-4D70-4AFF-A746-C84DCC71B749}" type="datetimeFigureOut">
              <a:rPr lang="en-US"/>
              <a:pPr>
                <a:defRPr/>
              </a:pPr>
              <a:t>9/19/2020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2801916-E5E4-4335-8038-7C21E8527E2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4725D20-F1D6-4C41-BF2C-970E8DA2D531}" type="datetimeFigureOut">
              <a:rPr lang="en-US"/>
              <a:pPr>
                <a:defRPr/>
              </a:pPr>
              <a:t>9/19/2020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25734B5-B369-4EE7-A400-4BC47726615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BDD45DD-3D54-48A2-BE7C-63C63AA02954}" type="datetimeFigureOut">
              <a:rPr lang="en-US"/>
              <a:pPr>
                <a:defRPr/>
              </a:pPr>
              <a:t>9/19/2020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586CA1A-0EF7-4F77-A469-2C137EAE6A5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22855E0-4746-44A7-ADF8-85FAE0E2220E}" type="datetimeFigureOut">
              <a:rPr lang="en-US"/>
              <a:pPr>
                <a:defRPr/>
              </a:pPr>
              <a:t>9/19/2020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14D911-DA9D-4184-9C3C-1C0F815D4D7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147FCF82-D1D9-413F-B550-86D02A66E7AD}" type="datetimeFigureOut">
              <a:rPr lang="en-US"/>
              <a:pPr>
                <a:defRPr/>
              </a:pPr>
              <a:t>9/19/2020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9FDA7DF-52B3-4F03-BF41-33F3E115FA9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914400" y="228600"/>
            <a:ext cx="8229600" cy="1143000"/>
          </a:xfrm>
        </p:spPr>
        <p:txBody>
          <a:bodyPr/>
          <a:lstStyle/>
          <a:p>
            <a:pPr eaLnBrk="1" hangingPunct="1"/>
            <a:r>
              <a:rPr lang="en-US" u="sng"/>
              <a:t>Database Anomalies</a:t>
            </a:r>
            <a:endParaRPr lang="en-US"/>
          </a:p>
        </p:txBody>
      </p:sp>
      <p:sp>
        <p:nvSpPr>
          <p:cNvPr id="3075" name="Content Placeholder 2"/>
          <p:cNvSpPr>
            <a:spLocks noGrp="1"/>
          </p:cNvSpPr>
          <p:nvPr>
            <p:ph idx="1"/>
          </p:nvPr>
        </p:nvSpPr>
        <p:spPr>
          <a:xfrm>
            <a:off x="304800" y="2362200"/>
            <a:ext cx="8382000" cy="3763963"/>
          </a:xfrm>
        </p:spPr>
        <p:txBody>
          <a:bodyPr/>
          <a:lstStyle/>
          <a:p>
            <a:pPr algn="just" eaLnBrk="1" hangingPunct="1">
              <a:lnSpc>
                <a:spcPct val="150000"/>
              </a:lnSpc>
              <a:buFont typeface="Arial" charset="0"/>
              <a:buNone/>
            </a:pPr>
            <a:r>
              <a:rPr lang="en-US" sz="1800">
                <a:latin typeface="Times New Roman" pitchFamily="18" charset="0"/>
                <a:cs typeface="Times New Roman" pitchFamily="18" charset="0"/>
              </a:rPr>
              <a:t>      It is a failure to place information about a new database entry into all the places in the database where information about the new entry needs to be stored. In a properly normalized database, information about a new entry needs to be inserted into only one place in the database, in an inadequately normalized database, information about a new entry may need to be inserted into more than one place, and human fallibility being what it is, some of the needed additional insertions may be missed.</a:t>
            </a:r>
          </a:p>
        </p:txBody>
      </p:sp>
      <p:sp>
        <p:nvSpPr>
          <p:cNvPr id="3076" name="TextBox 3"/>
          <p:cNvSpPr txBox="1">
            <a:spLocks noChangeArrowheads="1"/>
          </p:cNvSpPr>
          <p:nvPr/>
        </p:nvSpPr>
        <p:spPr bwMode="auto">
          <a:xfrm>
            <a:off x="457200" y="1447800"/>
            <a:ext cx="4953000" cy="523875"/>
          </a:xfrm>
          <a:prstGeom prst="rect">
            <a:avLst/>
          </a:prstGeom>
          <a:noFill/>
          <a:ln w="9525">
            <a:noFill/>
            <a:miter lim="800000"/>
            <a:headEnd/>
            <a:tailEnd/>
          </a:ln>
        </p:spPr>
        <p:txBody>
          <a:bodyPr>
            <a:spAutoFit/>
          </a:bodyPr>
          <a:lstStyle/>
          <a:p>
            <a:r>
              <a:rPr lang="en-US" sz="2800" b="1">
                <a:latin typeface="Times New Roman" pitchFamily="18" charset="0"/>
                <a:cs typeface="Times New Roman" pitchFamily="18" charset="0"/>
              </a:rPr>
              <a:t>Insert Anomalies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z="3600">
                <a:latin typeface="Times New Roman" pitchFamily="18" charset="0"/>
                <a:cs typeface="Times New Roman" pitchFamily="18" charset="0"/>
              </a:rPr>
              <a:t>Functional Dependency</a:t>
            </a:r>
            <a:endParaRPr lang="en-US" sz="3600"/>
          </a:p>
        </p:txBody>
      </p:sp>
      <p:sp>
        <p:nvSpPr>
          <p:cNvPr id="14339" name="Content Placeholder 2"/>
          <p:cNvSpPr>
            <a:spLocks noGrp="1"/>
          </p:cNvSpPr>
          <p:nvPr>
            <p:ph idx="1"/>
          </p:nvPr>
        </p:nvSpPr>
        <p:spPr>
          <a:xfrm>
            <a:off x="381000" y="1371600"/>
            <a:ext cx="8305800" cy="4754563"/>
          </a:xfrm>
        </p:spPr>
        <p:txBody>
          <a:bodyPr/>
          <a:lstStyle/>
          <a:p>
            <a:pPr eaLnBrk="1" hangingPunct="1">
              <a:buFont typeface="Arial" charset="0"/>
              <a:buNone/>
              <a:defRPr/>
            </a:pPr>
            <a:r>
              <a:rPr lang="en-US" sz="2000" dirty="0">
                <a:latin typeface="Times New Roman" pitchFamily="18" charset="0"/>
                <a:cs typeface="Times New Roman" pitchFamily="18" charset="0"/>
              </a:rPr>
              <a:t>    Functional dependency are normally identified from semantics and identify additional functional dependency inherently the relation can be identified in following ways:-</a:t>
            </a:r>
          </a:p>
          <a:p>
            <a:pPr marL="457200" indent="-457200" eaLnBrk="1" hangingPunct="1">
              <a:buFont typeface="Arial" charset="0"/>
              <a:buAutoNum type="arabicParenR"/>
              <a:defRPr/>
            </a:pPr>
            <a:r>
              <a:rPr lang="en-US" sz="2000" dirty="0">
                <a:latin typeface="Times New Roman" pitchFamily="18" charset="0"/>
                <a:cs typeface="Times New Roman" pitchFamily="18" charset="0"/>
              </a:rPr>
              <a:t>Use inference rule to identify additional FD.</a:t>
            </a:r>
          </a:p>
          <a:p>
            <a:pPr marL="514350" indent="-514350" eaLnBrk="1" hangingPunct="1">
              <a:buFont typeface="Arial" charset="0"/>
              <a:buAutoNum type="arabicParenR"/>
              <a:defRPr/>
            </a:pPr>
            <a:r>
              <a:rPr lang="en-US" sz="2000" dirty="0">
                <a:latin typeface="Times New Roman" pitchFamily="18" charset="0"/>
                <a:cs typeface="Times New Roman" pitchFamily="18" charset="0"/>
              </a:rPr>
              <a:t>Compute closure of attributes and gives it to out additional FD.(It is most powerful and shortcut method).</a:t>
            </a:r>
          </a:p>
          <a:p>
            <a:pPr marL="514350" indent="-514350" eaLnBrk="1" hangingPunct="1">
              <a:buFont typeface="Arial" charset="0"/>
              <a:buNone/>
              <a:defRPr/>
            </a:pPr>
            <a:endParaRPr lang="en-US" sz="2000" dirty="0">
              <a:latin typeface="Times New Roman" pitchFamily="18" charset="0"/>
              <a:cs typeface="Times New Roman" pitchFamily="18" charset="0"/>
            </a:endParaRPr>
          </a:p>
          <a:p>
            <a:pPr marL="514350" indent="-514350" eaLnBrk="1" hangingPunct="1">
              <a:buFont typeface="Wingdings" pitchFamily="2" charset="2"/>
              <a:buChar char="Ø"/>
              <a:defRPr/>
            </a:pPr>
            <a:r>
              <a:rPr lang="en-US" sz="2000" dirty="0">
                <a:latin typeface="Times New Roman" pitchFamily="18" charset="0"/>
                <a:cs typeface="Times New Roman" pitchFamily="18" charset="0"/>
              </a:rPr>
              <a:t>Inference rule available with us.</a:t>
            </a:r>
          </a:p>
          <a:p>
            <a:pPr marL="514350" indent="-514350" eaLnBrk="1" hangingPunct="1">
              <a:buFont typeface="Arial" charset="0"/>
              <a:buAutoNum type="arabicParenR"/>
              <a:defRPr/>
            </a:pPr>
            <a:r>
              <a:rPr lang="en-US" sz="2000" b="1" dirty="0">
                <a:latin typeface="Times New Roman" pitchFamily="18" charset="0"/>
                <a:cs typeface="Times New Roman" pitchFamily="18" charset="0"/>
              </a:rPr>
              <a:t>Reflexive Rule:</a:t>
            </a:r>
          </a:p>
          <a:p>
            <a:pPr marL="514350" indent="-514350" eaLnBrk="1" hangingPunct="1">
              <a:buFont typeface="Arial" charset="0"/>
              <a:buNone/>
              <a:defRPr/>
            </a:pPr>
            <a:r>
              <a:rPr lang="en-US" sz="2000" dirty="0">
                <a:latin typeface="Times New Roman" pitchFamily="18" charset="0"/>
                <a:cs typeface="Times New Roman" pitchFamily="18" charset="0"/>
              </a:rPr>
              <a:t>        x-&gt;y</a:t>
            </a:r>
          </a:p>
          <a:p>
            <a:pPr marL="514350" indent="-514350" eaLnBrk="1" hangingPunct="1">
              <a:buFont typeface="Arial" charset="0"/>
              <a:buNone/>
              <a:defRPr/>
            </a:pPr>
            <a:r>
              <a:rPr lang="en-US" sz="2000" b="1" dirty="0">
                <a:latin typeface="Times New Roman" pitchFamily="18" charset="0"/>
                <a:cs typeface="Times New Roman" pitchFamily="18" charset="0"/>
              </a:rPr>
              <a:t>2)</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Augmented Rule: </a:t>
            </a:r>
          </a:p>
          <a:p>
            <a:pPr marL="514350" indent="-514350" eaLnBrk="1" hangingPunct="1">
              <a:buFont typeface="Arial" charset="0"/>
              <a:buNone/>
              <a:defRPr/>
            </a:pPr>
            <a:r>
              <a:rPr lang="en-US" sz="2000" dirty="0">
                <a:latin typeface="Times New Roman" pitchFamily="18" charset="0"/>
                <a:cs typeface="Times New Roman" pitchFamily="18" charset="0"/>
              </a:rPr>
              <a:t>        A-&gt;B</a:t>
            </a:r>
          </a:p>
          <a:p>
            <a:pPr marL="514350" indent="-514350" eaLnBrk="1" hangingPunct="1">
              <a:buFont typeface="Arial" charset="0"/>
              <a:buNone/>
              <a:defRPr/>
            </a:pPr>
            <a:r>
              <a:rPr lang="en-US" sz="2000" dirty="0">
                <a:latin typeface="Times New Roman" pitchFamily="18" charset="0"/>
                <a:cs typeface="Times New Roman" pitchFamily="18" charset="0"/>
              </a:rPr>
              <a:t>  A</a:t>
            </a:r>
            <a:r>
              <a:rPr lang="en-US" sz="2000" u="sng" dirty="0">
                <a:latin typeface="Times New Roman" pitchFamily="18" charset="0"/>
                <a:cs typeface="Times New Roman" pitchFamily="18" charset="0"/>
              </a:rPr>
              <a:t>C</a:t>
            </a:r>
            <a:r>
              <a:rPr lang="en-US" sz="2000" dirty="0">
                <a:latin typeface="Times New Roman" pitchFamily="18" charset="0"/>
                <a:cs typeface="Times New Roman" pitchFamily="18" charset="0"/>
              </a:rPr>
              <a:t> -&gt; B</a:t>
            </a:r>
            <a:r>
              <a:rPr lang="en-US" sz="2000" u="sng" dirty="0">
                <a:latin typeface="Times New Roman" pitchFamily="18" charset="0"/>
                <a:cs typeface="Times New Roman" pitchFamily="18" charset="0"/>
              </a:rPr>
              <a:t>C</a:t>
            </a:r>
            <a:r>
              <a:rPr lang="en-US" sz="2000" dirty="0">
                <a:latin typeface="Times New Roman" pitchFamily="18" charset="0"/>
                <a:cs typeface="Times New Roman" pitchFamily="18" charset="0"/>
              </a:rPr>
              <a:t> (C is added in both the side)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z="3600">
                <a:latin typeface="Times New Roman" pitchFamily="18" charset="0"/>
                <a:cs typeface="Times New Roman" pitchFamily="18" charset="0"/>
              </a:rPr>
              <a:t>Functional Dependency</a:t>
            </a:r>
            <a:endParaRPr lang="en-US" sz="3600"/>
          </a:p>
        </p:txBody>
      </p:sp>
      <p:sp>
        <p:nvSpPr>
          <p:cNvPr id="13315" name="Content Placeholder 2"/>
          <p:cNvSpPr>
            <a:spLocks noGrp="1"/>
          </p:cNvSpPr>
          <p:nvPr>
            <p:ph idx="1"/>
          </p:nvPr>
        </p:nvSpPr>
        <p:spPr>
          <a:xfrm>
            <a:off x="381000" y="1371600"/>
            <a:ext cx="8458200" cy="5486400"/>
          </a:xfrm>
        </p:spPr>
        <p:txBody>
          <a:bodyPr/>
          <a:lstStyle/>
          <a:p>
            <a:pPr marL="514350" indent="-514350" eaLnBrk="1" hangingPunct="1">
              <a:buFont typeface="Arial" charset="0"/>
              <a:buNone/>
            </a:pPr>
            <a:r>
              <a:rPr lang="en-US" sz="2000" b="1">
                <a:latin typeface="Times New Roman" pitchFamily="18" charset="0"/>
                <a:cs typeface="Times New Roman" pitchFamily="18" charset="0"/>
              </a:rPr>
              <a:t>3. Transitive Rule: </a:t>
            </a:r>
          </a:p>
          <a:p>
            <a:pPr marL="514350" indent="-514350" eaLnBrk="1" hangingPunct="1">
              <a:buFont typeface="Arial" charset="0"/>
              <a:buNone/>
            </a:pPr>
            <a:r>
              <a:rPr lang="en-US" sz="2000">
                <a:latin typeface="Times New Roman" pitchFamily="18" charset="0"/>
                <a:cs typeface="Times New Roman" pitchFamily="18" charset="0"/>
              </a:rPr>
              <a:t>   if   A-&gt; b    ,      B-&gt; C</a:t>
            </a:r>
          </a:p>
          <a:p>
            <a:pPr marL="514350" indent="-514350" eaLnBrk="1" hangingPunct="1">
              <a:buFont typeface="Arial" charset="0"/>
              <a:buNone/>
            </a:pPr>
            <a:r>
              <a:rPr lang="en-US" sz="2000" b="1">
                <a:latin typeface="Times New Roman" pitchFamily="18" charset="0"/>
                <a:cs typeface="Times New Roman" pitchFamily="18" charset="0"/>
              </a:rPr>
              <a:t>         Then A-&gt;C</a:t>
            </a:r>
          </a:p>
          <a:p>
            <a:pPr marL="514350" indent="-514350" eaLnBrk="1" hangingPunct="1">
              <a:buFont typeface="Arial" charset="0"/>
              <a:buNone/>
            </a:pPr>
            <a:endParaRPr lang="en-US" sz="2000" b="1">
              <a:latin typeface="Times New Roman" pitchFamily="18" charset="0"/>
              <a:cs typeface="Times New Roman" pitchFamily="18" charset="0"/>
            </a:endParaRPr>
          </a:p>
          <a:p>
            <a:pPr marL="514350" indent="-514350" eaLnBrk="1" hangingPunct="1">
              <a:buFont typeface="Arial" charset="0"/>
              <a:buNone/>
            </a:pPr>
            <a:r>
              <a:rPr lang="en-US" sz="2000" b="1">
                <a:latin typeface="Times New Roman" pitchFamily="18" charset="0"/>
                <a:cs typeface="Times New Roman" pitchFamily="18" charset="0"/>
              </a:rPr>
              <a:t>4. Decomposition Rule:</a:t>
            </a:r>
          </a:p>
          <a:p>
            <a:pPr marL="514350" indent="-514350" eaLnBrk="1" hangingPunct="1">
              <a:buFont typeface="Arial" charset="0"/>
              <a:buNone/>
            </a:pPr>
            <a:r>
              <a:rPr lang="en-US" sz="2000">
                <a:latin typeface="Times New Roman" pitchFamily="18" charset="0"/>
                <a:cs typeface="Times New Roman" pitchFamily="18" charset="0"/>
              </a:rPr>
              <a:t>       if   A-&gt; BC   </a:t>
            </a:r>
          </a:p>
          <a:p>
            <a:pPr marL="514350" indent="-514350" eaLnBrk="1" hangingPunct="1">
              <a:buFont typeface="Arial" charset="0"/>
              <a:buNone/>
            </a:pPr>
            <a:r>
              <a:rPr lang="en-US" sz="2000" b="1">
                <a:latin typeface="Times New Roman" pitchFamily="18" charset="0"/>
                <a:cs typeface="Times New Roman" pitchFamily="18" charset="0"/>
              </a:rPr>
              <a:t>      then A-&gt;B    ,    A-&gt;C</a:t>
            </a:r>
          </a:p>
          <a:p>
            <a:pPr marL="514350" indent="-514350" eaLnBrk="1" hangingPunct="1">
              <a:buFont typeface="Arial" charset="0"/>
              <a:buNone/>
            </a:pPr>
            <a:endParaRPr lang="en-US" sz="2000" b="1">
              <a:latin typeface="Times New Roman" pitchFamily="18" charset="0"/>
              <a:cs typeface="Times New Roman" pitchFamily="18" charset="0"/>
            </a:endParaRPr>
          </a:p>
          <a:p>
            <a:pPr marL="514350" indent="-514350" eaLnBrk="1" hangingPunct="1">
              <a:buFont typeface="Arial" charset="0"/>
              <a:buNone/>
            </a:pPr>
            <a:r>
              <a:rPr lang="en-US" sz="2000" b="1">
                <a:latin typeface="Times New Roman" pitchFamily="18" charset="0"/>
                <a:cs typeface="Times New Roman" pitchFamily="18" charset="0"/>
              </a:rPr>
              <a:t>5. Composition rule:</a:t>
            </a:r>
          </a:p>
          <a:p>
            <a:pPr marL="514350" indent="-514350" eaLnBrk="1" hangingPunct="1">
              <a:buFont typeface="Arial" charset="0"/>
              <a:buNone/>
            </a:pPr>
            <a:r>
              <a:rPr lang="en-US" sz="2000">
                <a:latin typeface="Times New Roman" pitchFamily="18" charset="0"/>
                <a:cs typeface="Times New Roman" pitchFamily="18" charset="0"/>
              </a:rPr>
              <a:t>     if A-&gt; B  , C-&gt; D</a:t>
            </a:r>
          </a:p>
          <a:p>
            <a:pPr marL="514350" indent="-514350" eaLnBrk="1" hangingPunct="1">
              <a:buFont typeface="Arial" charset="0"/>
              <a:buNone/>
            </a:pPr>
            <a:r>
              <a:rPr lang="en-US" sz="2000" b="1">
                <a:latin typeface="Times New Roman" pitchFamily="18" charset="0"/>
                <a:cs typeface="Times New Roman" pitchFamily="18" charset="0"/>
              </a:rPr>
              <a:t>      then  AC-&gt; BD</a:t>
            </a:r>
          </a:p>
          <a:p>
            <a:pPr marL="514350" indent="-514350" eaLnBrk="1" hangingPunct="1">
              <a:buFont typeface="Arial" charset="0"/>
              <a:buNone/>
            </a:pPr>
            <a:endParaRPr lang="en-US" sz="2000" b="1">
              <a:latin typeface="Times New Roman" pitchFamily="18" charset="0"/>
              <a:cs typeface="Times New Roman" pitchFamily="18" charset="0"/>
            </a:endParaRPr>
          </a:p>
          <a:p>
            <a:pPr marL="514350" indent="-514350" eaLnBrk="1" hangingPunct="1">
              <a:buFont typeface="Arial" charset="0"/>
              <a:buNone/>
            </a:pPr>
            <a:r>
              <a:rPr lang="en-US" sz="2000" b="1">
                <a:latin typeface="Times New Roman" pitchFamily="18" charset="0"/>
                <a:cs typeface="Times New Roman" pitchFamily="18" charset="0"/>
              </a:rPr>
              <a:t>6. Union Rule:</a:t>
            </a:r>
          </a:p>
          <a:p>
            <a:pPr marL="514350" indent="-514350" eaLnBrk="1" hangingPunct="1">
              <a:buFont typeface="Arial" charset="0"/>
              <a:buNone/>
            </a:pPr>
            <a:r>
              <a:rPr lang="en-US" sz="2000">
                <a:latin typeface="Times New Roman" pitchFamily="18" charset="0"/>
                <a:cs typeface="Times New Roman" pitchFamily="18" charset="0"/>
              </a:rPr>
              <a:t>     if A-&gt;B  ,   A-&gt; C</a:t>
            </a:r>
          </a:p>
          <a:p>
            <a:pPr marL="514350" indent="-514350" eaLnBrk="1" hangingPunct="1">
              <a:buFont typeface="Arial" charset="0"/>
              <a:buNone/>
            </a:pPr>
            <a:r>
              <a:rPr lang="en-US" sz="2000" b="1">
                <a:latin typeface="Times New Roman" pitchFamily="18" charset="0"/>
                <a:cs typeface="Times New Roman" pitchFamily="18" charset="0"/>
              </a:rPr>
              <a:t>     then A-&gt; BC</a:t>
            </a:r>
          </a:p>
          <a:p>
            <a:pPr marL="514350" indent="-514350" eaLnBrk="1" hangingPunct="1">
              <a:buFont typeface="Arial" charset="0"/>
              <a:buNone/>
            </a:pPr>
            <a:endParaRPr lang="en-US" sz="2000" b="1">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z="3600">
                <a:latin typeface="Times New Roman" pitchFamily="18" charset="0"/>
                <a:cs typeface="Times New Roman" pitchFamily="18" charset="0"/>
              </a:rPr>
              <a:t>Functional Dependency</a:t>
            </a:r>
            <a:endParaRPr lang="en-US" sz="3600"/>
          </a:p>
        </p:txBody>
      </p:sp>
      <p:sp>
        <p:nvSpPr>
          <p:cNvPr id="14339" name="Content Placeholder 2"/>
          <p:cNvSpPr>
            <a:spLocks noGrp="1"/>
          </p:cNvSpPr>
          <p:nvPr>
            <p:ph idx="1"/>
          </p:nvPr>
        </p:nvSpPr>
        <p:spPr>
          <a:xfrm>
            <a:off x="381000" y="1371600"/>
            <a:ext cx="8458200" cy="5486400"/>
          </a:xfrm>
        </p:spPr>
        <p:txBody>
          <a:bodyPr/>
          <a:lstStyle/>
          <a:p>
            <a:pPr marL="514350" indent="-514350" eaLnBrk="1" hangingPunct="1">
              <a:buFont typeface="Arial" charset="0"/>
              <a:buNone/>
            </a:pPr>
            <a:r>
              <a:rPr lang="en-US" sz="2000" b="1">
                <a:latin typeface="Times New Roman" pitchFamily="18" charset="0"/>
                <a:cs typeface="Times New Roman" pitchFamily="18" charset="0"/>
              </a:rPr>
              <a:t>7. Self determination Rule: </a:t>
            </a:r>
          </a:p>
          <a:p>
            <a:pPr marL="514350" indent="-514350" eaLnBrk="1" hangingPunct="1">
              <a:buFont typeface="Arial" charset="0"/>
              <a:buNone/>
            </a:pPr>
            <a:r>
              <a:rPr lang="en-US" sz="2000">
                <a:latin typeface="Times New Roman" pitchFamily="18" charset="0"/>
                <a:cs typeface="Times New Roman" pitchFamily="18" charset="0"/>
              </a:rPr>
              <a:t>     </a:t>
            </a:r>
            <a:r>
              <a:rPr lang="en-US" sz="2000" b="1">
                <a:latin typeface="Times New Roman" pitchFamily="18" charset="0"/>
                <a:cs typeface="Times New Roman" pitchFamily="18" charset="0"/>
              </a:rPr>
              <a:t>A-&gt; A</a:t>
            </a:r>
          </a:p>
          <a:p>
            <a:pPr marL="514350" indent="-514350" eaLnBrk="1" hangingPunct="1">
              <a:buFont typeface="Arial" charset="0"/>
              <a:buNone/>
            </a:pPr>
            <a:endParaRPr lang="en-US" sz="2000" b="1">
              <a:latin typeface="Times New Roman" pitchFamily="18" charset="0"/>
              <a:cs typeface="Times New Roman" pitchFamily="18" charset="0"/>
            </a:endParaRPr>
          </a:p>
          <a:p>
            <a:pPr marL="514350" indent="-514350" eaLnBrk="1" hangingPunct="1">
              <a:buFont typeface="Wingdings" pitchFamily="2" charset="2"/>
              <a:buChar char="Ø"/>
            </a:pPr>
            <a:r>
              <a:rPr lang="en-US" sz="2000">
                <a:latin typeface="Times New Roman" pitchFamily="18" charset="0"/>
                <a:cs typeface="Times New Roman" pitchFamily="18" charset="0"/>
              </a:rPr>
              <a:t>Inference rule cannot be used if original set of FD are quite large and it is treated as time consuming and error problems</a:t>
            </a:r>
            <a:r>
              <a:rPr lang="en-US" sz="2000" b="1">
                <a:latin typeface="Times New Roman" pitchFamily="18" charset="0"/>
                <a:cs typeface="Times New Roman" pitchFamily="18" charset="0"/>
              </a:rPr>
              <a:t>.</a:t>
            </a:r>
          </a:p>
          <a:p>
            <a:pPr marL="514350" indent="-514350" eaLnBrk="1" hangingPunct="1">
              <a:buFont typeface="Arial" charset="0"/>
              <a:buNone/>
            </a:pPr>
            <a:endParaRPr lang="en-US" sz="2000" b="1">
              <a:latin typeface="Times New Roman" pitchFamily="18" charset="0"/>
              <a:cs typeface="Times New Roman" pitchFamily="18" charset="0"/>
            </a:endParaRPr>
          </a:p>
          <a:p>
            <a:pPr marL="514350" indent="-514350" eaLnBrk="1" hangingPunct="1">
              <a:buFont typeface="Arial" charset="0"/>
              <a:buNone/>
            </a:pPr>
            <a:r>
              <a:rPr lang="en-US" sz="2000" b="1">
                <a:latin typeface="Times New Roman" pitchFamily="18" charset="0"/>
                <a:cs typeface="Times New Roman" pitchFamily="18" charset="0"/>
              </a:rPr>
              <a:t>     A-&gt; B</a:t>
            </a:r>
          </a:p>
          <a:p>
            <a:pPr marL="514350" indent="-514350" eaLnBrk="1" hangingPunct="1">
              <a:buFont typeface="Arial" charset="0"/>
              <a:buNone/>
            </a:pPr>
            <a:r>
              <a:rPr lang="en-US" sz="2000" b="1">
                <a:latin typeface="Times New Roman" pitchFamily="18" charset="0"/>
                <a:cs typeface="Times New Roman" pitchFamily="18" charset="0"/>
              </a:rPr>
              <a:t>     B-&gt;C</a:t>
            </a:r>
          </a:p>
          <a:p>
            <a:pPr marL="514350" indent="-514350" eaLnBrk="1" hangingPunct="1">
              <a:buFont typeface="Arial" charset="0"/>
              <a:buNone/>
            </a:pPr>
            <a:endParaRPr lang="en-US" sz="2000" b="1">
              <a:latin typeface="Times New Roman" pitchFamily="18" charset="0"/>
              <a:cs typeface="Times New Roman" pitchFamily="18" charset="0"/>
            </a:endParaRPr>
          </a:p>
          <a:p>
            <a:pPr marL="514350" indent="-514350" eaLnBrk="1" hangingPunct="1">
              <a:buFont typeface="Arial" charset="0"/>
              <a:buNone/>
            </a:pPr>
            <a:r>
              <a:rPr lang="en-US" sz="2000" b="1">
                <a:latin typeface="Times New Roman" pitchFamily="18" charset="0"/>
                <a:cs typeface="Times New Roman" pitchFamily="18" charset="0"/>
              </a:rPr>
              <a:t>     C-&gt;D</a:t>
            </a:r>
          </a:p>
          <a:p>
            <a:pPr marL="514350" indent="-514350" eaLnBrk="1" hangingPunct="1">
              <a:buFont typeface="Arial" charset="0"/>
              <a:buNone/>
            </a:pPr>
            <a:r>
              <a:rPr lang="en-US" sz="2000" b="1">
                <a:latin typeface="Times New Roman" pitchFamily="18" charset="0"/>
                <a:cs typeface="Times New Roman" pitchFamily="18" charset="0"/>
              </a:rPr>
              <a:t>     D-&gt;E</a:t>
            </a:r>
          </a:p>
          <a:p>
            <a:pPr marL="514350" indent="-514350" eaLnBrk="1" hangingPunct="1">
              <a:buFont typeface="Arial" charset="0"/>
              <a:buNone/>
            </a:pPr>
            <a:r>
              <a:rPr lang="en-US" sz="2000" b="1">
                <a:latin typeface="Times New Roman" pitchFamily="18" charset="0"/>
                <a:cs typeface="Times New Roman" pitchFamily="18" charset="0"/>
              </a:rPr>
              <a:t>     D-&gt;H</a:t>
            </a:r>
          </a:p>
        </p:txBody>
      </p:sp>
      <p:sp>
        <p:nvSpPr>
          <p:cNvPr id="4" name="Right Bracket 3"/>
          <p:cNvSpPr/>
          <p:nvPr/>
        </p:nvSpPr>
        <p:spPr>
          <a:xfrm>
            <a:off x="1600200" y="3657600"/>
            <a:ext cx="685800" cy="5334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 name="Right Bracket 4"/>
          <p:cNvSpPr/>
          <p:nvPr/>
        </p:nvSpPr>
        <p:spPr>
          <a:xfrm>
            <a:off x="1524000" y="5105400"/>
            <a:ext cx="1752600" cy="5334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4342" name="TextBox 5"/>
          <p:cNvSpPr txBox="1">
            <a:spLocks noChangeArrowheads="1"/>
          </p:cNvSpPr>
          <p:nvPr/>
        </p:nvSpPr>
        <p:spPr bwMode="auto">
          <a:xfrm>
            <a:off x="2514600" y="3733800"/>
            <a:ext cx="1219200" cy="369888"/>
          </a:xfrm>
          <a:prstGeom prst="rect">
            <a:avLst/>
          </a:prstGeom>
          <a:noFill/>
          <a:ln w="9525">
            <a:noFill/>
            <a:miter lim="800000"/>
            <a:headEnd/>
            <a:tailEnd/>
          </a:ln>
        </p:spPr>
        <p:txBody>
          <a:bodyPr>
            <a:spAutoFit/>
          </a:bodyPr>
          <a:lstStyle/>
          <a:p>
            <a:r>
              <a:rPr lang="en-US" b="1">
                <a:latin typeface="Times New Roman" pitchFamily="18" charset="0"/>
                <a:cs typeface="Times New Roman" pitchFamily="18" charset="0"/>
              </a:rPr>
              <a:t>A-&gt; C</a:t>
            </a:r>
          </a:p>
        </p:txBody>
      </p:sp>
      <p:sp>
        <p:nvSpPr>
          <p:cNvPr id="14343" name="TextBox 7"/>
          <p:cNvSpPr txBox="1">
            <a:spLocks noChangeArrowheads="1"/>
          </p:cNvSpPr>
          <p:nvPr/>
        </p:nvSpPr>
        <p:spPr bwMode="auto">
          <a:xfrm>
            <a:off x="3505200" y="5181600"/>
            <a:ext cx="1219200" cy="369888"/>
          </a:xfrm>
          <a:prstGeom prst="rect">
            <a:avLst/>
          </a:prstGeom>
          <a:noFill/>
          <a:ln w="9525">
            <a:noFill/>
            <a:miter lim="800000"/>
            <a:headEnd/>
            <a:tailEnd/>
          </a:ln>
        </p:spPr>
        <p:txBody>
          <a:bodyPr>
            <a:spAutoFit/>
          </a:bodyPr>
          <a:lstStyle/>
          <a:p>
            <a:r>
              <a:rPr lang="en-US" b="1">
                <a:latin typeface="Times New Roman" pitchFamily="18" charset="0"/>
                <a:cs typeface="Times New Roman" pitchFamily="18" charset="0"/>
              </a:rPr>
              <a:t>D-&gt; EH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305800" cy="487362"/>
          </a:xfrm>
        </p:spPr>
        <p:txBody>
          <a:bodyPr/>
          <a:lstStyle/>
          <a:p>
            <a:pPr eaLnBrk="1" hangingPunct="1"/>
            <a:r>
              <a:rPr lang="en-US" sz="3600">
                <a:latin typeface="Times New Roman" pitchFamily="18" charset="0"/>
                <a:cs typeface="Times New Roman" pitchFamily="18" charset="0"/>
              </a:rPr>
              <a:t>Functional Dependency</a:t>
            </a:r>
            <a:endParaRPr lang="en-US" sz="3600"/>
          </a:p>
        </p:txBody>
      </p:sp>
      <p:sp>
        <p:nvSpPr>
          <p:cNvPr id="15363" name="Content Placeholder 2"/>
          <p:cNvSpPr>
            <a:spLocks noGrp="1"/>
          </p:cNvSpPr>
          <p:nvPr>
            <p:ph idx="1"/>
          </p:nvPr>
        </p:nvSpPr>
        <p:spPr>
          <a:xfrm>
            <a:off x="304800" y="762000"/>
            <a:ext cx="8534400" cy="6096000"/>
          </a:xfrm>
        </p:spPr>
        <p:txBody>
          <a:bodyPr/>
          <a:lstStyle/>
          <a:p>
            <a:pPr marL="514350" indent="-514350" eaLnBrk="1" hangingPunct="1">
              <a:buFont typeface="Arial" charset="0"/>
              <a:buNone/>
            </a:pPr>
            <a:r>
              <a:rPr lang="en-US" sz="2000" b="1">
                <a:latin typeface="Times New Roman" pitchFamily="18" charset="0"/>
                <a:cs typeface="Times New Roman" pitchFamily="18" charset="0"/>
              </a:rPr>
              <a:t>Closure of attribute: </a:t>
            </a:r>
          </a:p>
          <a:p>
            <a:pPr marL="514350" indent="-514350" eaLnBrk="1" hangingPunct="1">
              <a:buFont typeface="Arial" charset="0"/>
              <a:buNone/>
            </a:pP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It is a powerful to identify the following:</a:t>
            </a:r>
          </a:p>
          <a:p>
            <a:pPr marL="514350" indent="-514350" eaLnBrk="1" hangingPunct="1">
              <a:buFont typeface="Wingdings" pitchFamily="2" charset="2"/>
              <a:buChar char="Ø"/>
            </a:pPr>
            <a:r>
              <a:rPr lang="en-US" sz="2000">
                <a:latin typeface="Times New Roman" pitchFamily="18" charset="0"/>
                <a:cs typeface="Times New Roman" pitchFamily="18" charset="0"/>
              </a:rPr>
              <a:t> The keys for the relation.</a:t>
            </a:r>
          </a:p>
          <a:p>
            <a:pPr marL="514350" indent="-514350" eaLnBrk="1" hangingPunct="1">
              <a:buFont typeface="Wingdings" pitchFamily="2" charset="2"/>
              <a:buChar char="Ø"/>
            </a:pPr>
            <a:r>
              <a:rPr lang="en-US" sz="2000">
                <a:latin typeface="Times New Roman" pitchFamily="18" charset="0"/>
                <a:cs typeface="Times New Roman" pitchFamily="18" charset="0"/>
              </a:rPr>
              <a:t>To identify additional FD. </a:t>
            </a:r>
          </a:p>
          <a:p>
            <a:pPr marL="514350" indent="-514350" eaLnBrk="1" hangingPunct="1">
              <a:buFont typeface="Wingdings" pitchFamily="2" charset="2"/>
              <a:buChar char="Ø"/>
            </a:pPr>
            <a:r>
              <a:rPr lang="en-US" sz="2000">
                <a:latin typeface="Times New Roman" pitchFamily="18" charset="0"/>
                <a:cs typeface="Times New Roman" pitchFamily="18" charset="0"/>
              </a:rPr>
              <a:t>To eliminate duplicate FD.</a:t>
            </a:r>
          </a:p>
          <a:p>
            <a:pPr marL="514350" indent="-514350" eaLnBrk="1" hangingPunct="1">
              <a:buFont typeface="Arial" charset="0"/>
              <a:buNone/>
            </a:pPr>
            <a:endParaRPr lang="en-US" sz="2000">
              <a:latin typeface="Times New Roman" pitchFamily="18" charset="0"/>
              <a:cs typeface="Times New Roman" pitchFamily="18" charset="0"/>
            </a:endParaRPr>
          </a:p>
          <a:p>
            <a:pPr marL="514350" indent="-514350" eaLnBrk="1" hangingPunct="1">
              <a:buFont typeface="Arial" charset="0"/>
              <a:buNone/>
            </a:pPr>
            <a:r>
              <a:rPr lang="en-US" sz="2000">
                <a:latin typeface="Times New Roman" pitchFamily="18" charset="0"/>
                <a:cs typeface="Times New Roman" pitchFamily="18" charset="0"/>
              </a:rPr>
              <a:t>If  A</a:t>
            </a:r>
            <a:r>
              <a:rPr lang="en-US" sz="2000" baseline="30000">
                <a:latin typeface="Times New Roman" pitchFamily="18" charset="0"/>
                <a:cs typeface="Times New Roman" pitchFamily="18" charset="0"/>
              </a:rPr>
              <a:t>+</a:t>
            </a:r>
            <a:r>
              <a:rPr lang="en-US" sz="2000">
                <a:latin typeface="Times New Roman" pitchFamily="18" charset="0"/>
                <a:cs typeface="Times New Roman" pitchFamily="18" charset="0"/>
              </a:rPr>
              <a:t> = ABC</a:t>
            </a:r>
          </a:p>
          <a:p>
            <a:pPr marL="514350" indent="-514350" eaLnBrk="1" hangingPunct="1">
              <a:buFont typeface="Arial" charset="0"/>
              <a:buNone/>
            </a:pPr>
            <a:r>
              <a:rPr lang="en-US" sz="2000">
                <a:latin typeface="Times New Roman" pitchFamily="18" charset="0"/>
                <a:cs typeface="Times New Roman" pitchFamily="18" charset="0"/>
              </a:rPr>
              <a:t>    Then A is capable of identify ABC i.e. A is prime key</a:t>
            </a:r>
          </a:p>
          <a:p>
            <a:pPr marL="514350" indent="-514350" eaLnBrk="1" hangingPunct="1">
              <a:buFont typeface="Arial" charset="0"/>
              <a:buNone/>
            </a:pPr>
            <a:endParaRPr lang="en-US" sz="2000">
              <a:latin typeface="Times New Roman" pitchFamily="18" charset="0"/>
              <a:cs typeface="Times New Roman" pitchFamily="18" charset="0"/>
            </a:endParaRPr>
          </a:p>
          <a:p>
            <a:pPr marL="514350" indent="-514350" eaLnBrk="1" hangingPunct="1">
              <a:buFont typeface="Arial" charset="0"/>
              <a:buNone/>
            </a:pPr>
            <a:r>
              <a:rPr lang="en-US" sz="2000">
                <a:latin typeface="Times New Roman" pitchFamily="18" charset="0"/>
                <a:cs typeface="Times New Roman" pitchFamily="18" charset="0"/>
              </a:rPr>
              <a:t>If R= A,B,C,D then compute closure of B for the following FD.</a:t>
            </a:r>
          </a:p>
          <a:p>
            <a:pPr marL="514350" indent="-514350" eaLnBrk="1" hangingPunct="1">
              <a:buFont typeface="Arial" charset="0"/>
              <a:buNone/>
            </a:pPr>
            <a:r>
              <a:rPr lang="en-US" sz="2000">
                <a:latin typeface="Times New Roman" pitchFamily="18" charset="0"/>
                <a:cs typeface="Times New Roman" pitchFamily="18" charset="0"/>
              </a:rPr>
              <a:t>A-&gt;C</a:t>
            </a:r>
          </a:p>
          <a:p>
            <a:pPr marL="514350" indent="-514350" eaLnBrk="1" hangingPunct="1">
              <a:buFont typeface="Arial" charset="0"/>
              <a:buNone/>
            </a:pPr>
            <a:r>
              <a:rPr lang="en-US" sz="2000">
                <a:latin typeface="Times New Roman" pitchFamily="18" charset="0"/>
                <a:cs typeface="Times New Roman" pitchFamily="18" charset="0"/>
              </a:rPr>
              <a:t>B-&gt;D</a:t>
            </a:r>
          </a:p>
          <a:p>
            <a:pPr marL="514350" indent="-514350" eaLnBrk="1" hangingPunct="1">
              <a:buFont typeface="Arial" charset="0"/>
              <a:buNone/>
            </a:pPr>
            <a:r>
              <a:rPr lang="en-US" sz="2000">
                <a:latin typeface="Times New Roman" pitchFamily="18" charset="0"/>
                <a:cs typeface="Times New Roman" pitchFamily="18" charset="0"/>
              </a:rPr>
              <a:t>D-&gt;A</a:t>
            </a:r>
          </a:p>
          <a:p>
            <a:pPr marL="514350" indent="-514350" eaLnBrk="1" hangingPunct="1">
              <a:buFont typeface="Arial" charset="0"/>
              <a:buNone/>
            </a:pPr>
            <a:r>
              <a:rPr lang="en-US" sz="2000" b="1">
                <a:latin typeface="Times New Roman" pitchFamily="18" charset="0"/>
                <a:cs typeface="Times New Roman" pitchFamily="18" charset="0"/>
              </a:rPr>
              <a:t>Solution: </a:t>
            </a:r>
            <a:r>
              <a:rPr lang="en-US" sz="2000">
                <a:latin typeface="Times New Roman" pitchFamily="18" charset="0"/>
                <a:cs typeface="Times New Roman" pitchFamily="18" charset="0"/>
              </a:rPr>
              <a:t>Let X=B</a:t>
            </a:r>
          </a:p>
          <a:p>
            <a:pPr marL="514350" indent="-514350" eaLnBrk="1" hangingPunct="1">
              <a:buFont typeface="Arial" charset="0"/>
              <a:buNone/>
            </a:pPr>
            <a:r>
              <a:rPr lang="en-US" sz="2000">
                <a:latin typeface="Times New Roman" pitchFamily="18" charset="0"/>
                <a:cs typeface="Times New Roman" pitchFamily="18" charset="0"/>
              </a:rPr>
              <a:t>                          =BD</a:t>
            </a:r>
          </a:p>
          <a:p>
            <a:pPr marL="514350" indent="-514350" eaLnBrk="1" hangingPunct="1">
              <a:buFont typeface="Arial" charset="0"/>
              <a:buNone/>
            </a:pPr>
            <a:r>
              <a:rPr lang="en-US" sz="2000">
                <a:latin typeface="Times New Roman" pitchFamily="18" charset="0"/>
                <a:cs typeface="Times New Roman" pitchFamily="18" charset="0"/>
              </a:rPr>
              <a:t>                          =BDA        then B</a:t>
            </a:r>
            <a:r>
              <a:rPr lang="en-US" sz="2000" baseline="30000">
                <a:latin typeface="Times New Roman" pitchFamily="18" charset="0"/>
                <a:cs typeface="Times New Roman" pitchFamily="18" charset="0"/>
              </a:rPr>
              <a:t> +</a:t>
            </a:r>
            <a:r>
              <a:rPr lang="en-US" sz="2000">
                <a:latin typeface="Times New Roman" pitchFamily="18" charset="0"/>
                <a:cs typeface="Times New Roman" pitchFamily="18" charset="0"/>
              </a:rPr>
              <a:t> = BDAC</a:t>
            </a:r>
          </a:p>
          <a:p>
            <a:pPr marL="514350" indent="-514350" eaLnBrk="1" hangingPunct="1">
              <a:buFont typeface="Arial" charset="0"/>
              <a:buNone/>
            </a:pPr>
            <a:endParaRPr lang="en-US" sz="200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305800" cy="487362"/>
          </a:xfrm>
        </p:spPr>
        <p:txBody>
          <a:bodyPr/>
          <a:lstStyle/>
          <a:p>
            <a:pPr eaLnBrk="1" hangingPunct="1"/>
            <a:r>
              <a:rPr lang="en-US" sz="3600">
                <a:latin typeface="Times New Roman" pitchFamily="18" charset="0"/>
                <a:cs typeface="Times New Roman" pitchFamily="18" charset="0"/>
              </a:rPr>
              <a:t>Functional Dependency</a:t>
            </a:r>
            <a:endParaRPr lang="en-US" sz="3600"/>
          </a:p>
        </p:txBody>
      </p:sp>
      <p:sp>
        <p:nvSpPr>
          <p:cNvPr id="16387" name="Content Placeholder 2"/>
          <p:cNvSpPr>
            <a:spLocks noGrp="1"/>
          </p:cNvSpPr>
          <p:nvPr>
            <p:ph idx="1"/>
          </p:nvPr>
        </p:nvSpPr>
        <p:spPr>
          <a:xfrm>
            <a:off x="304800" y="762000"/>
            <a:ext cx="8534400" cy="6096000"/>
          </a:xfrm>
        </p:spPr>
        <p:txBody>
          <a:bodyPr/>
          <a:lstStyle/>
          <a:p>
            <a:pPr marL="514350" indent="-514350" eaLnBrk="1" hangingPunct="1">
              <a:buFont typeface="Arial" charset="0"/>
              <a:buNone/>
            </a:pPr>
            <a:r>
              <a:rPr lang="en-US" sz="2000" b="1">
                <a:latin typeface="Times New Roman" pitchFamily="18" charset="0"/>
                <a:cs typeface="Times New Roman" pitchFamily="18" charset="0"/>
              </a:rPr>
              <a:t>Closure of attribute: </a:t>
            </a:r>
          </a:p>
          <a:p>
            <a:pPr marL="514350" indent="-514350" eaLnBrk="1" hangingPunct="1">
              <a:buFont typeface="Arial" charset="0"/>
              <a:buNone/>
            </a:pPr>
            <a:endParaRPr lang="en-US" sz="2000">
              <a:latin typeface="Times New Roman" pitchFamily="18" charset="0"/>
              <a:cs typeface="Times New Roman" pitchFamily="18" charset="0"/>
            </a:endParaRPr>
          </a:p>
          <a:p>
            <a:pPr marL="514350" indent="-514350" eaLnBrk="1" hangingPunct="1">
              <a:buFont typeface="Arial" charset="0"/>
              <a:buNone/>
            </a:pPr>
            <a:r>
              <a:rPr lang="en-US" sz="2000">
                <a:latin typeface="Times New Roman" pitchFamily="18" charset="0"/>
                <a:cs typeface="Times New Roman" pitchFamily="18" charset="0"/>
              </a:rPr>
              <a:t>If R= A,B,C,D ,E,F then compute closure of AB for the following FD.</a:t>
            </a:r>
          </a:p>
          <a:p>
            <a:pPr marL="514350" indent="-514350" eaLnBrk="1" hangingPunct="1">
              <a:buFont typeface="Arial" charset="0"/>
              <a:buNone/>
            </a:pPr>
            <a:r>
              <a:rPr lang="en-US" sz="2000">
                <a:latin typeface="Times New Roman" pitchFamily="18" charset="0"/>
                <a:cs typeface="Times New Roman" pitchFamily="18" charset="0"/>
              </a:rPr>
              <a:t>AB-&gt;C</a:t>
            </a:r>
          </a:p>
          <a:p>
            <a:pPr marL="514350" indent="-514350" eaLnBrk="1" hangingPunct="1">
              <a:buFont typeface="Arial" charset="0"/>
              <a:buNone/>
            </a:pPr>
            <a:r>
              <a:rPr lang="en-US" sz="2000">
                <a:latin typeface="Times New Roman" pitchFamily="18" charset="0"/>
                <a:cs typeface="Times New Roman" pitchFamily="18" charset="0"/>
              </a:rPr>
              <a:t>BC-&gt;AD</a:t>
            </a:r>
          </a:p>
          <a:p>
            <a:pPr marL="514350" indent="-514350" eaLnBrk="1" hangingPunct="1">
              <a:buFont typeface="Arial" charset="0"/>
              <a:buNone/>
            </a:pPr>
            <a:r>
              <a:rPr lang="en-US" sz="2000">
                <a:latin typeface="Times New Roman" pitchFamily="18" charset="0"/>
                <a:cs typeface="Times New Roman" pitchFamily="18" charset="0"/>
              </a:rPr>
              <a:t>D-&gt;E</a:t>
            </a:r>
          </a:p>
          <a:p>
            <a:pPr marL="514350" indent="-514350" eaLnBrk="1" hangingPunct="1">
              <a:buFont typeface="Arial" charset="0"/>
              <a:buNone/>
            </a:pPr>
            <a:r>
              <a:rPr lang="en-US" sz="2000">
                <a:latin typeface="Times New Roman" pitchFamily="18" charset="0"/>
                <a:cs typeface="Times New Roman" pitchFamily="18" charset="0"/>
              </a:rPr>
              <a:t>C-&gt;F</a:t>
            </a:r>
          </a:p>
          <a:p>
            <a:pPr marL="514350" indent="-514350" eaLnBrk="1" hangingPunct="1">
              <a:buFont typeface="Arial" charset="0"/>
              <a:buNone/>
            </a:pPr>
            <a:r>
              <a:rPr lang="en-US" sz="2000" b="1">
                <a:latin typeface="Times New Roman" pitchFamily="18" charset="0"/>
                <a:cs typeface="Times New Roman" pitchFamily="18" charset="0"/>
              </a:rPr>
              <a:t>Solution: </a:t>
            </a:r>
            <a:r>
              <a:rPr lang="en-US" sz="2000">
                <a:latin typeface="Times New Roman" pitchFamily="18" charset="0"/>
                <a:cs typeface="Times New Roman" pitchFamily="18" charset="0"/>
              </a:rPr>
              <a:t>Let X=AB</a:t>
            </a:r>
          </a:p>
          <a:p>
            <a:pPr marL="514350" indent="-514350" eaLnBrk="1" hangingPunct="1">
              <a:buFont typeface="Arial" charset="0"/>
              <a:buNone/>
            </a:pPr>
            <a:r>
              <a:rPr lang="en-US" sz="2000">
                <a:latin typeface="Times New Roman" pitchFamily="18" charset="0"/>
                <a:cs typeface="Times New Roman" pitchFamily="18" charset="0"/>
              </a:rPr>
              <a:t>                          =A</a:t>
            </a:r>
            <a:r>
              <a:rPr lang="en-US" sz="2000" b="1">
                <a:latin typeface="Times New Roman" pitchFamily="18" charset="0"/>
                <a:cs typeface="Times New Roman" pitchFamily="18" charset="0"/>
              </a:rPr>
              <a:t>BC</a:t>
            </a:r>
            <a:r>
              <a:rPr lang="en-US" sz="2000">
                <a:latin typeface="Times New Roman" pitchFamily="18" charset="0"/>
                <a:cs typeface="Times New Roman" pitchFamily="18" charset="0"/>
              </a:rPr>
              <a:t>      </a:t>
            </a:r>
          </a:p>
          <a:p>
            <a:pPr marL="514350" indent="-514350" eaLnBrk="1" hangingPunct="1">
              <a:buFont typeface="Arial" charset="0"/>
              <a:buNone/>
            </a:pPr>
            <a:r>
              <a:rPr lang="en-US" sz="2000">
                <a:latin typeface="Times New Roman" pitchFamily="18" charset="0"/>
                <a:cs typeface="Times New Roman" pitchFamily="18" charset="0"/>
              </a:rPr>
              <a:t>                          =BBCA</a:t>
            </a:r>
            <a:r>
              <a:rPr lang="en-US" sz="2000" b="1">
                <a:latin typeface="Times New Roman" pitchFamily="18" charset="0"/>
                <a:cs typeface="Times New Roman" pitchFamily="18" charset="0"/>
              </a:rPr>
              <a:t>D</a:t>
            </a:r>
          </a:p>
          <a:p>
            <a:pPr marL="514350" indent="-514350" eaLnBrk="1" hangingPunct="1">
              <a:buFont typeface="Arial" charset="0"/>
              <a:buNone/>
            </a:pP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BB</a:t>
            </a:r>
            <a:r>
              <a:rPr lang="en-US" sz="2000" b="1">
                <a:latin typeface="Times New Roman" pitchFamily="18" charset="0"/>
                <a:cs typeface="Times New Roman" pitchFamily="18" charset="0"/>
              </a:rPr>
              <a:t>C</a:t>
            </a:r>
            <a:r>
              <a:rPr lang="en-US" sz="2000">
                <a:latin typeface="Times New Roman" pitchFamily="18" charset="0"/>
                <a:cs typeface="Times New Roman" pitchFamily="18" charset="0"/>
              </a:rPr>
              <a:t>ADE</a:t>
            </a:r>
          </a:p>
          <a:p>
            <a:pPr marL="514350" indent="-514350" eaLnBrk="1" hangingPunct="1">
              <a:buFont typeface="Arial" charset="0"/>
              <a:buNone/>
            </a:pPr>
            <a:r>
              <a:rPr lang="en-US" sz="2000">
                <a:latin typeface="Times New Roman" pitchFamily="18" charset="0"/>
                <a:cs typeface="Times New Roman" pitchFamily="18" charset="0"/>
              </a:rPr>
              <a:t>                            =BBCFADE</a:t>
            </a:r>
          </a:p>
          <a:p>
            <a:pPr marL="514350" indent="-514350" eaLnBrk="1" hangingPunct="1">
              <a:buFont typeface="Arial" charset="0"/>
              <a:buNone/>
            </a:pPr>
            <a:r>
              <a:rPr lang="en-US" sz="2000">
                <a:latin typeface="Times New Roman" pitchFamily="18" charset="0"/>
                <a:cs typeface="Times New Roman" pitchFamily="18" charset="0"/>
              </a:rPr>
              <a:t>                             =ABCDEF </a:t>
            </a:r>
          </a:p>
          <a:p>
            <a:pPr marL="514350" indent="-514350" eaLnBrk="1" hangingPunct="1">
              <a:buFont typeface="Arial" charset="0"/>
              <a:buNone/>
            </a:pPr>
            <a:endParaRPr lang="en-US" sz="200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305800" cy="487362"/>
          </a:xfrm>
        </p:spPr>
        <p:txBody>
          <a:bodyPr/>
          <a:lstStyle/>
          <a:p>
            <a:pPr eaLnBrk="1" hangingPunct="1"/>
            <a:r>
              <a:rPr lang="en-US" sz="3600">
                <a:latin typeface="Times New Roman" pitchFamily="18" charset="0"/>
                <a:cs typeface="Times New Roman" pitchFamily="18" charset="0"/>
              </a:rPr>
              <a:t>Functional Dependency</a:t>
            </a:r>
            <a:endParaRPr lang="en-US" sz="3600"/>
          </a:p>
        </p:txBody>
      </p:sp>
      <p:sp>
        <p:nvSpPr>
          <p:cNvPr id="17411" name="Content Placeholder 2"/>
          <p:cNvSpPr>
            <a:spLocks noGrp="1"/>
          </p:cNvSpPr>
          <p:nvPr>
            <p:ph idx="1"/>
          </p:nvPr>
        </p:nvSpPr>
        <p:spPr>
          <a:xfrm>
            <a:off x="304800" y="762000"/>
            <a:ext cx="8534400" cy="6096000"/>
          </a:xfrm>
        </p:spPr>
        <p:txBody>
          <a:bodyPr/>
          <a:lstStyle/>
          <a:p>
            <a:pPr marL="514350" indent="-514350" eaLnBrk="1" hangingPunct="1">
              <a:buFont typeface="Arial" charset="0"/>
              <a:buNone/>
            </a:pPr>
            <a:r>
              <a:rPr lang="en-US" sz="2000" b="1">
                <a:latin typeface="Times New Roman" pitchFamily="18" charset="0"/>
                <a:cs typeface="Times New Roman" pitchFamily="18" charset="0"/>
              </a:rPr>
              <a:t>Application of closure of attribute: </a:t>
            </a:r>
          </a:p>
          <a:p>
            <a:pPr marL="514350" indent="-514350" eaLnBrk="1" hangingPunct="1">
              <a:buFont typeface="Arial" charset="0"/>
              <a:buNone/>
            </a:pPr>
            <a:endParaRPr lang="en-US" sz="2000">
              <a:latin typeface="Times New Roman" pitchFamily="18" charset="0"/>
              <a:cs typeface="Times New Roman" pitchFamily="18" charset="0"/>
            </a:endParaRPr>
          </a:p>
          <a:p>
            <a:pPr marL="514350" indent="-514350" eaLnBrk="1" hangingPunct="1">
              <a:buFont typeface="Wingdings" pitchFamily="2" charset="2"/>
              <a:buChar char="Ø"/>
            </a:pPr>
            <a:r>
              <a:rPr lang="en-US" sz="2000">
                <a:latin typeface="Times New Roman" pitchFamily="18" charset="0"/>
                <a:cs typeface="Times New Roman" pitchFamily="18" charset="0"/>
              </a:rPr>
              <a:t>It is use to identify the additional FD from the existing FD.</a:t>
            </a:r>
          </a:p>
          <a:p>
            <a:pPr marL="514350" indent="-514350" eaLnBrk="1" hangingPunct="1">
              <a:buFont typeface="Wingdings" pitchFamily="2" charset="2"/>
              <a:buChar char="Ø"/>
            </a:pPr>
            <a:r>
              <a:rPr lang="en-US" sz="2000">
                <a:latin typeface="Times New Roman" pitchFamily="18" charset="0"/>
                <a:cs typeface="Times New Roman" pitchFamily="18" charset="0"/>
              </a:rPr>
              <a:t>It is used to identify candidates keys for the relation.</a:t>
            </a:r>
          </a:p>
          <a:p>
            <a:pPr marL="514350" indent="-514350" eaLnBrk="1" hangingPunct="1">
              <a:buFont typeface="Wingdings" pitchFamily="2" charset="2"/>
              <a:buChar char="Ø"/>
            </a:pPr>
            <a:r>
              <a:rPr lang="en-US" sz="2000">
                <a:latin typeface="Times New Roman" pitchFamily="18" charset="0"/>
                <a:cs typeface="Times New Roman" pitchFamily="18" charset="0"/>
              </a:rPr>
              <a:t>It is used to identify equivalence of FD.(whether they are equal or not) </a:t>
            </a:r>
          </a:p>
          <a:p>
            <a:pPr marL="514350" indent="-514350" eaLnBrk="1" hangingPunct="1">
              <a:buFont typeface="Wingdings" pitchFamily="2" charset="2"/>
              <a:buChar char="Ø"/>
            </a:pPr>
            <a:r>
              <a:rPr lang="en-US" sz="2000">
                <a:latin typeface="Times New Roman" pitchFamily="18" charset="0"/>
                <a:cs typeface="Times New Roman" pitchFamily="18" charset="0"/>
              </a:rPr>
              <a:t>It is used to find in reducible set of Fd or Standard form of functional dependency.</a:t>
            </a:r>
          </a:p>
          <a:p>
            <a:pPr marL="514350" indent="-514350" eaLnBrk="1" hangingPunct="1">
              <a:buFont typeface="Wingdings" pitchFamily="2" charset="2"/>
              <a:buChar char="Ø"/>
            </a:pPr>
            <a:endParaRPr lang="en-US" sz="200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305800" cy="487362"/>
          </a:xfrm>
        </p:spPr>
        <p:txBody>
          <a:bodyPr/>
          <a:lstStyle/>
          <a:p>
            <a:pPr eaLnBrk="1" hangingPunct="1"/>
            <a:r>
              <a:rPr lang="en-US" sz="3600">
                <a:latin typeface="Times New Roman" pitchFamily="18" charset="0"/>
                <a:cs typeface="Times New Roman" pitchFamily="18" charset="0"/>
              </a:rPr>
              <a:t>Functional Dependency</a:t>
            </a:r>
            <a:endParaRPr lang="en-US" sz="3600"/>
          </a:p>
        </p:txBody>
      </p:sp>
      <p:sp>
        <p:nvSpPr>
          <p:cNvPr id="18435" name="Content Placeholder 2"/>
          <p:cNvSpPr>
            <a:spLocks noGrp="1"/>
          </p:cNvSpPr>
          <p:nvPr>
            <p:ph idx="1"/>
          </p:nvPr>
        </p:nvSpPr>
        <p:spPr>
          <a:xfrm>
            <a:off x="304800" y="762000"/>
            <a:ext cx="8534400" cy="6096000"/>
          </a:xfrm>
        </p:spPr>
        <p:txBody>
          <a:bodyPr/>
          <a:lstStyle/>
          <a:p>
            <a:pPr marL="514350" indent="-514350" eaLnBrk="1" hangingPunct="1">
              <a:buFont typeface="Arial" charset="0"/>
              <a:buNone/>
            </a:pPr>
            <a:r>
              <a:rPr lang="en-US" sz="2000" b="1">
                <a:latin typeface="Times New Roman" pitchFamily="18" charset="0"/>
                <a:cs typeface="Times New Roman" pitchFamily="18" charset="0"/>
              </a:rPr>
              <a:t>Application of closure of attribute: </a:t>
            </a:r>
          </a:p>
          <a:p>
            <a:pPr marL="514350" indent="-514350" eaLnBrk="1" hangingPunct="1">
              <a:buFont typeface="Arial" charset="0"/>
              <a:buNone/>
            </a:pPr>
            <a:endParaRPr lang="en-US" sz="2000">
              <a:latin typeface="Times New Roman" pitchFamily="18" charset="0"/>
              <a:cs typeface="Times New Roman" pitchFamily="18" charset="0"/>
            </a:endParaRPr>
          </a:p>
          <a:p>
            <a:pPr marL="514350" indent="-514350" eaLnBrk="1" hangingPunct="1">
              <a:buFont typeface="Wingdings" pitchFamily="2" charset="2"/>
              <a:buChar char="Ø"/>
            </a:pPr>
            <a:r>
              <a:rPr lang="en-US" sz="2000">
                <a:latin typeface="Times New Roman" pitchFamily="18" charset="0"/>
                <a:cs typeface="Times New Roman" pitchFamily="18" charset="0"/>
              </a:rPr>
              <a:t>It is use to identify the additional FD from the existing FD.</a:t>
            </a:r>
          </a:p>
          <a:p>
            <a:pPr marL="514350" indent="-514350" eaLnBrk="1" hangingPunct="1">
              <a:buFont typeface="Wingdings" pitchFamily="2" charset="2"/>
              <a:buChar char="Ø"/>
            </a:pPr>
            <a:r>
              <a:rPr lang="en-US" sz="2000">
                <a:latin typeface="Times New Roman" pitchFamily="18" charset="0"/>
                <a:cs typeface="Times New Roman" pitchFamily="18" charset="0"/>
              </a:rPr>
              <a:t>It is used to identify candidates keys for the relation.</a:t>
            </a:r>
          </a:p>
          <a:p>
            <a:pPr marL="514350" indent="-514350" eaLnBrk="1" hangingPunct="1">
              <a:buFont typeface="Wingdings" pitchFamily="2" charset="2"/>
              <a:buChar char="Ø"/>
            </a:pPr>
            <a:r>
              <a:rPr lang="en-US" sz="2000">
                <a:latin typeface="Times New Roman" pitchFamily="18" charset="0"/>
                <a:cs typeface="Times New Roman" pitchFamily="18" charset="0"/>
              </a:rPr>
              <a:t>It is used to identify equivalence of FD.(whether they are equal or not) </a:t>
            </a:r>
          </a:p>
          <a:p>
            <a:pPr marL="514350" indent="-514350" eaLnBrk="1" hangingPunct="1">
              <a:buFont typeface="Wingdings" pitchFamily="2" charset="2"/>
              <a:buChar char="Ø"/>
            </a:pPr>
            <a:r>
              <a:rPr lang="en-US" sz="2000">
                <a:latin typeface="Times New Roman" pitchFamily="18" charset="0"/>
                <a:cs typeface="Times New Roman" pitchFamily="18" charset="0"/>
              </a:rPr>
              <a:t>It is used to find in reducible set of Fd or Standard form of functional dependency.</a:t>
            </a:r>
          </a:p>
          <a:p>
            <a:pPr marL="514350" indent="-514350" eaLnBrk="1" hangingPunct="1">
              <a:buFont typeface="Wingdings" pitchFamily="2" charset="2"/>
              <a:buChar char="Ø"/>
            </a:pPr>
            <a:endParaRPr lang="en-US" sz="200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Equivalence of FD</a:t>
            </a:r>
          </a:p>
        </p:txBody>
      </p:sp>
      <p:sp>
        <p:nvSpPr>
          <p:cNvPr id="19459" name="Content Placeholder 2"/>
          <p:cNvSpPr>
            <a:spLocks noGrp="1"/>
          </p:cNvSpPr>
          <p:nvPr>
            <p:ph idx="1"/>
          </p:nvPr>
        </p:nvSpPr>
        <p:spPr>
          <a:xfrm>
            <a:off x="457200" y="1295400"/>
            <a:ext cx="8305800" cy="5181600"/>
          </a:xfrm>
        </p:spPr>
        <p:txBody>
          <a:bodyPr/>
          <a:lstStyle/>
          <a:p>
            <a:pPr>
              <a:buFont typeface="Arial" charset="0"/>
              <a:buNone/>
            </a:pPr>
            <a:r>
              <a:rPr lang="en-US" sz="2000" b="1">
                <a:latin typeface="Times New Roman" pitchFamily="18" charset="0"/>
                <a:cs typeface="Times New Roman" pitchFamily="18" charset="0"/>
              </a:rPr>
              <a:t>Equivalence of F.D</a:t>
            </a:r>
            <a:r>
              <a:rPr lang="en-US" sz="1800" b="1">
                <a:latin typeface="Times New Roman" pitchFamily="18" charset="0"/>
                <a:cs typeface="Times New Roman" pitchFamily="18" charset="0"/>
              </a:rPr>
              <a:t>:</a:t>
            </a:r>
            <a:r>
              <a:rPr lang="en-US" sz="1800">
                <a:latin typeface="Times New Roman" pitchFamily="18" charset="0"/>
                <a:cs typeface="Times New Roman" pitchFamily="18" charset="0"/>
              </a:rPr>
              <a:t> If the two set of Functional dependency F1 and F2, defined by data base designers for the same problem domain.</a:t>
            </a:r>
          </a:p>
          <a:p>
            <a:pPr>
              <a:buFont typeface="Arial" charset="0"/>
              <a:buNone/>
            </a:pPr>
            <a:r>
              <a:rPr lang="en-US" sz="1800" b="1">
                <a:latin typeface="Times New Roman" pitchFamily="18" charset="0"/>
                <a:cs typeface="Times New Roman" pitchFamily="18" charset="0"/>
              </a:rPr>
              <a:t>                   They are considered to be equivalent if closure of F1=Closure of F2.</a:t>
            </a:r>
          </a:p>
          <a:p>
            <a:pPr>
              <a:buFont typeface="Arial" charset="0"/>
              <a:buNone/>
            </a:pPr>
            <a:r>
              <a:rPr lang="en-US" sz="1800">
                <a:latin typeface="Times New Roman" pitchFamily="18" charset="0"/>
                <a:cs typeface="Times New Roman" pitchFamily="18" charset="0"/>
              </a:rPr>
              <a:t>Ex. Consider the  below two relations F and G</a:t>
            </a: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F={B-&gt;CD,AD-&gt;E,B-&gt;A}         G={B-&gt;CDE,B-&gt;ABC,AD-&gt;E}</a:t>
            </a:r>
          </a:p>
          <a:p>
            <a:pPr>
              <a:buFont typeface="Arial" charset="0"/>
              <a:buNone/>
            </a:pPr>
            <a:r>
              <a:rPr lang="en-US" sz="1800">
                <a:latin typeface="Times New Roman" pitchFamily="18" charset="0"/>
                <a:cs typeface="Times New Roman" pitchFamily="18" charset="0"/>
              </a:rPr>
              <a:t>Solution:</a:t>
            </a:r>
          </a:p>
          <a:p>
            <a:pPr>
              <a:buFont typeface="Wingdings" pitchFamily="2" charset="2"/>
              <a:buChar char="Ø"/>
            </a:pPr>
            <a:r>
              <a:rPr lang="en-US" sz="1800">
                <a:latin typeface="Times New Roman" pitchFamily="18" charset="0"/>
                <a:cs typeface="Times New Roman" pitchFamily="18" charset="0"/>
              </a:rPr>
              <a:t>Take G and compute closure for B+, AD+ from F.</a:t>
            </a:r>
          </a:p>
          <a:p>
            <a:pPr>
              <a:buFont typeface="Arial" charset="0"/>
              <a:buNone/>
            </a:pPr>
            <a:r>
              <a:rPr lang="en-US" sz="1800">
                <a:latin typeface="Times New Roman" pitchFamily="18" charset="0"/>
                <a:cs typeface="Times New Roman" pitchFamily="18" charset="0"/>
              </a:rPr>
              <a:t>X=</a:t>
            </a:r>
            <a:r>
              <a:rPr lang="en-US" sz="1800" b="1">
                <a:latin typeface="Times New Roman" pitchFamily="18" charset="0"/>
                <a:cs typeface="Times New Roman" pitchFamily="18" charset="0"/>
              </a:rPr>
              <a:t>B</a:t>
            </a:r>
            <a:r>
              <a:rPr lang="en-US" sz="1800">
                <a:latin typeface="Times New Roman" pitchFamily="18" charset="0"/>
                <a:cs typeface="Times New Roman" pitchFamily="18" charset="0"/>
              </a:rPr>
              <a:t>=</a:t>
            </a:r>
            <a:r>
              <a:rPr lang="en-US" sz="1800" b="1">
                <a:latin typeface="Times New Roman" pitchFamily="18" charset="0"/>
                <a:cs typeface="Times New Roman" pitchFamily="18" charset="0"/>
              </a:rPr>
              <a:t>B</a:t>
            </a:r>
            <a:r>
              <a:rPr lang="en-US" sz="1800">
                <a:latin typeface="Times New Roman" pitchFamily="18" charset="0"/>
                <a:cs typeface="Times New Roman" pitchFamily="18" charset="0"/>
              </a:rPr>
              <a:t>CD=BC</a:t>
            </a:r>
            <a:r>
              <a:rPr lang="en-US" sz="1800" b="1">
                <a:latin typeface="Times New Roman" pitchFamily="18" charset="0"/>
                <a:cs typeface="Times New Roman" pitchFamily="18" charset="0"/>
              </a:rPr>
              <a:t>AD</a:t>
            </a:r>
            <a:r>
              <a:rPr lang="en-US" sz="1800">
                <a:latin typeface="Times New Roman" pitchFamily="18" charset="0"/>
                <a:cs typeface="Times New Roman" pitchFamily="18" charset="0"/>
              </a:rPr>
              <a:t>=BCDAE=ABCDE</a:t>
            </a:r>
          </a:p>
          <a:p>
            <a:pPr>
              <a:buFont typeface="Arial" charset="0"/>
              <a:buNone/>
            </a:pPr>
            <a:r>
              <a:rPr lang="en-US" sz="1800">
                <a:latin typeface="Times New Roman" pitchFamily="18" charset="0"/>
                <a:cs typeface="Times New Roman" pitchFamily="18" charset="0"/>
              </a:rPr>
              <a:t>X=</a:t>
            </a:r>
            <a:r>
              <a:rPr lang="en-US" sz="1800" b="1">
                <a:latin typeface="Times New Roman" pitchFamily="18" charset="0"/>
                <a:cs typeface="Times New Roman" pitchFamily="18" charset="0"/>
              </a:rPr>
              <a:t>AD</a:t>
            </a:r>
            <a:r>
              <a:rPr lang="en-US" sz="1800">
                <a:latin typeface="Times New Roman" pitchFamily="18" charset="0"/>
                <a:cs typeface="Times New Roman" pitchFamily="18" charset="0"/>
              </a:rPr>
              <a:t>=ADE</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Take F and compute closure for B+, AD+ from G</a:t>
            </a:r>
          </a:p>
          <a:p>
            <a:pPr>
              <a:buFont typeface="Arial" charset="0"/>
              <a:buNone/>
            </a:pPr>
            <a:r>
              <a:rPr lang="en-US" sz="1800">
                <a:latin typeface="Times New Roman" pitchFamily="18" charset="0"/>
                <a:cs typeface="Times New Roman" pitchFamily="18" charset="0"/>
              </a:rPr>
              <a:t>X=</a:t>
            </a:r>
            <a:r>
              <a:rPr lang="en-US" sz="1800" b="1">
                <a:latin typeface="Times New Roman" pitchFamily="18" charset="0"/>
                <a:cs typeface="Times New Roman" pitchFamily="18" charset="0"/>
              </a:rPr>
              <a:t>B</a:t>
            </a:r>
            <a:r>
              <a:rPr lang="en-US" sz="1800">
                <a:latin typeface="Times New Roman" pitchFamily="18" charset="0"/>
                <a:cs typeface="Times New Roman" pitchFamily="18" charset="0"/>
              </a:rPr>
              <a:t>=</a:t>
            </a:r>
            <a:r>
              <a:rPr lang="en-US" sz="1800" b="1">
                <a:latin typeface="Times New Roman" pitchFamily="18" charset="0"/>
                <a:cs typeface="Times New Roman" pitchFamily="18" charset="0"/>
              </a:rPr>
              <a:t>B</a:t>
            </a:r>
            <a:r>
              <a:rPr lang="en-US" sz="1800">
                <a:latin typeface="Times New Roman" pitchFamily="18" charset="0"/>
                <a:cs typeface="Times New Roman" pitchFamily="18" charset="0"/>
              </a:rPr>
              <a:t>CDE=</a:t>
            </a:r>
            <a:r>
              <a:rPr lang="en-US" sz="1800" b="1">
                <a:latin typeface="Times New Roman" pitchFamily="18" charset="0"/>
                <a:cs typeface="Times New Roman" pitchFamily="18" charset="0"/>
              </a:rPr>
              <a:t>A</a:t>
            </a:r>
            <a:r>
              <a:rPr lang="en-US" sz="1800">
                <a:latin typeface="Times New Roman" pitchFamily="18" charset="0"/>
                <a:cs typeface="Times New Roman" pitchFamily="18" charset="0"/>
              </a:rPr>
              <a:t>BC</a:t>
            </a:r>
            <a:r>
              <a:rPr lang="en-US" sz="1800" b="1">
                <a:latin typeface="Times New Roman" pitchFamily="18" charset="0"/>
                <a:cs typeface="Times New Roman" pitchFamily="18" charset="0"/>
              </a:rPr>
              <a:t>D</a:t>
            </a:r>
            <a:r>
              <a:rPr lang="en-US" sz="1800">
                <a:latin typeface="Times New Roman" pitchFamily="18" charset="0"/>
                <a:cs typeface="Times New Roman" pitchFamily="18" charset="0"/>
              </a:rPr>
              <a:t>E=ABCDEE=ABCDE</a:t>
            </a:r>
          </a:p>
          <a:p>
            <a:pPr>
              <a:buFont typeface="Arial" charset="0"/>
              <a:buNone/>
            </a:pPr>
            <a:r>
              <a:rPr lang="en-US" sz="1800">
                <a:latin typeface="Times New Roman" pitchFamily="18" charset="0"/>
                <a:cs typeface="Times New Roman" pitchFamily="18" charset="0"/>
              </a:rPr>
              <a:t>X=</a:t>
            </a:r>
            <a:r>
              <a:rPr lang="en-US" sz="1800" b="1">
                <a:latin typeface="Times New Roman" pitchFamily="18" charset="0"/>
                <a:cs typeface="Times New Roman" pitchFamily="18" charset="0"/>
              </a:rPr>
              <a:t>AD</a:t>
            </a:r>
            <a:r>
              <a:rPr lang="en-US" sz="1800">
                <a:latin typeface="Times New Roman" pitchFamily="18" charset="0"/>
                <a:cs typeface="Times New Roman" pitchFamily="18" charset="0"/>
              </a:rPr>
              <a:t>=ADE</a:t>
            </a:r>
          </a:p>
          <a:p>
            <a:pPr>
              <a:buFont typeface="Arial" charset="0"/>
              <a:buNone/>
            </a:pPr>
            <a:r>
              <a:rPr lang="en-US" sz="1800">
                <a:latin typeface="Times New Roman" pitchFamily="18" charset="0"/>
                <a:cs typeface="Times New Roman" pitchFamily="18" charset="0"/>
              </a:rPr>
              <a:t>F+ = G+</a:t>
            </a:r>
          </a:p>
          <a:p>
            <a:pPr>
              <a:buFont typeface="Arial" charset="0"/>
              <a:buNone/>
            </a:pPr>
            <a:endParaRPr lang="en-US" sz="18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a:p>
            <a:pPr>
              <a:buFont typeface="Arial" charset="0"/>
              <a:buNone/>
            </a:pPr>
            <a:endParaRPr lang="en-US" sz="2000" b="1">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Keys</a:t>
            </a:r>
          </a:p>
        </p:txBody>
      </p:sp>
      <p:sp>
        <p:nvSpPr>
          <p:cNvPr id="20483" name="Content Placeholder 2"/>
          <p:cNvSpPr>
            <a:spLocks noGrp="1"/>
          </p:cNvSpPr>
          <p:nvPr>
            <p:ph idx="1"/>
          </p:nvPr>
        </p:nvSpPr>
        <p:spPr>
          <a:xfrm>
            <a:off x="457200" y="1295400"/>
            <a:ext cx="8305800" cy="5181600"/>
          </a:xfrm>
        </p:spPr>
        <p:txBody>
          <a:bodyPr/>
          <a:lstStyle/>
          <a:p>
            <a:pPr>
              <a:buFont typeface="Arial" charset="0"/>
              <a:buNone/>
            </a:pPr>
            <a:r>
              <a:rPr lang="en-US" sz="2000" b="1">
                <a:latin typeface="Times New Roman" pitchFamily="18" charset="0"/>
                <a:cs typeface="Times New Roman" pitchFamily="18" charset="0"/>
              </a:rPr>
              <a:t>Find the super and candidate keys for the relation R(ABCDEH)</a:t>
            </a:r>
          </a:p>
          <a:p>
            <a:pPr>
              <a:buFont typeface="Arial" charset="0"/>
              <a:buNone/>
            </a:pPr>
            <a:r>
              <a:rPr lang="en-US" sz="1800" b="1">
                <a:latin typeface="Times New Roman" pitchFamily="18" charset="0"/>
                <a:cs typeface="Times New Roman" pitchFamily="18" charset="0"/>
              </a:rPr>
              <a:t>   </a:t>
            </a:r>
            <a:r>
              <a:rPr lang="en-US" sz="1800">
                <a:latin typeface="Times New Roman" pitchFamily="18" charset="0"/>
                <a:cs typeface="Times New Roman" pitchFamily="18" charset="0"/>
              </a:rPr>
              <a:t>A-&gt;BC, CD-&gt;E, E-&gt;C, D</a:t>
            </a:r>
            <a:r>
              <a:rPr lang="en-US" sz="1800" b="1">
                <a:latin typeface="Times New Roman" pitchFamily="18" charset="0"/>
                <a:cs typeface="Times New Roman" pitchFamily="18" charset="0"/>
              </a:rPr>
              <a:t>-&gt;</a:t>
            </a:r>
            <a:r>
              <a:rPr lang="en-US" sz="1800">
                <a:latin typeface="Times New Roman" pitchFamily="18" charset="0"/>
                <a:cs typeface="Times New Roman" pitchFamily="18" charset="0"/>
              </a:rPr>
              <a:t>AEH, ABH-&gt;BD, DH-&gt;BC</a:t>
            </a:r>
          </a:p>
          <a:p>
            <a:pPr>
              <a:buFont typeface="Arial" charset="0"/>
              <a:buNone/>
            </a:pPr>
            <a:r>
              <a:rPr lang="en-US" sz="1800">
                <a:latin typeface="Times New Roman" pitchFamily="18" charset="0"/>
                <a:cs typeface="Times New Roman" pitchFamily="18" charset="0"/>
              </a:rPr>
              <a:t>Solution: To get super key perform union for all determinants.</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 The union of all attributes mention at the left hand side of the given FD will form a super key for the relation.</a:t>
            </a:r>
          </a:p>
          <a:p>
            <a:pPr>
              <a:buFont typeface="Arial" charset="0"/>
              <a:buNone/>
            </a:pPr>
            <a:r>
              <a:rPr lang="en-US" sz="1800">
                <a:latin typeface="Times New Roman" pitchFamily="18" charset="0"/>
                <a:cs typeface="Times New Roman" pitchFamily="18" charset="0"/>
              </a:rPr>
              <a:t>A </a:t>
            </a:r>
            <a:r>
              <a:rPr lang="en-US" sz="1800" b="1">
                <a:latin typeface="Times New Roman" pitchFamily="18" charset="0"/>
                <a:cs typeface="Times New Roman" pitchFamily="18" charset="0"/>
              </a:rPr>
              <a:t>U</a:t>
            </a:r>
            <a:r>
              <a:rPr lang="en-US" sz="1800">
                <a:latin typeface="Times New Roman" pitchFamily="18" charset="0"/>
                <a:cs typeface="Times New Roman" pitchFamily="18" charset="0"/>
              </a:rPr>
              <a:t> CD </a:t>
            </a:r>
            <a:r>
              <a:rPr lang="en-US" sz="1800" b="1">
                <a:latin typeface="Times New Roman" pitchFamily="18" charset="0"/>
                <a:cs typeface="Times New Roman" pitchFamily="18" charset="0"/>
              </a:rPr>
              <a:t>U</a:t>
            </a:r>
            <a:r>
              <a:rPr lang="en-US" sz="1800">
                <a:latin typeface="Times New Roman" pitchFamily="18" charset="0"/>
                <a:cs typeface="Times New Roman" pitchFamily="18" charset="0"/>
              </a:rPr>
              <a:t> E </a:t>
            </a:r>
            <a:r>
              <a:rPr lang="en-US" sz="1800" b="1">
                <a:latin typeface="Times New Roman" pitchFamily="18" charset="0"/>
                <a:cs typeface="Times New Roman" pitchFamily="18" charset="0"/>
              </a:rPr>
              <a:t>U</a:t>
            </a:r>
            <a:r>
              <a:rPr lang="en-US" sz="1800">
                <a:latin typeface="Times New Roman" pitchFamily="18" charset="0"/>
                <a:cs typeface="Times New Roman" pitchFamily="18" charset="0"/>
              </a:rPr>
              <a:t> D</a:t>
            </a:r>
            <a:r>
              <a:rPr lang="en-US" sz="1800" b="1">
                <a:latin typeface="Times New Roman" pitchFamily="18" charset="0"/>
                <a:cs typeface="Times New Roman" pitchFamily="18" charset="0"/>
              </a:rPr>
              <a:t> U </a:t>
            </a:r>
            <a:r>
              <a:rPr lang="en-US" sz="1800">
                <a:latin typeface="Times New Roman" pitchFamily="18" charset="0"/>
                <a:cs typeface="Times New Roman" pitchFamily="18" charset="0"/>
              </a:rPr>
              <a:t>ABH </a:t>
            </a:r>
            <a:r>
              <a:rPr lang="en-US" sz="1800" b="1">
                <a:latin typeface="Times New Roman" pitchFamily="18" charset="0"/>
                <a:cs typeface="Times New Roman" pitchFamily="18" charset="0"/>
              </a:rPr>
              <a:t>U</a:t>
            </a:r>
            <a:r>
              <a:rPr lang="en-US" sz="1800">
                <a:latin typeface="Times New Roman" pitchFamily="18" charset="0"/>
                <a:cs typeface="Times New Roman" pitchFamily="18" charset="0"/>
              </a:rPr>
              <a:t> DH ={ACDEH} Super Keys</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While Identifying candidate key , compute closure of attributes for the determinants or the combination of determinants.</a:t>
            </a:r>
          </a:p>
          <a:p>
            <a:pPr>
              <a:buFont typeface="Arial" charset="0"/>
              <a:buNone/>
            </a:pPr>
            <a:r>
              <a:rPr lang="en-US" sz="1800">
                <a:latin typeface="Times New Roman" pitchFamily="18" charset="0"/>
                <a:cs typeface="Times New Roman" pitchFamily="18" charset="0"/>
              </a:rPr>
              <a:t>           A+=ABC</a:t>
            </a:r>
          </a:p>
          <a:p>
            <a:pPr>
              <a:buFont typeface="Arial" charset="0"/>
              <a:buNone/>
            </a:pPr>
            <a:r>
              <a:rPr lang="en-US" sz="1800">
                <a:latin typeface="Times New Roman" pitchFamily="18" charset="0"/>
                <a:cs typeface="Times New Roman" pitchFamily="18" charset="0"/>
              </a:rPr>
              <a:t>           CD+=CDEAHB</a:t>
            </a:r>
          </a:p>
          <a:p>
            <a:pPr>
              <a:buFont typeface="Arial" charset="0"/>
              <a:buNone/>
            </a:pPr>
            <a:r>
              <a:rPr lang="en-US" sz="1800">
                <a:latin typeface="Times New Roman" pitchFamily="18" charset="0"/>
                <a:cs typeface="Times New Roman" pitchFamily="18" charset="0"/>
              </a:rPr>
              <a:t>           E+=EC</a:t>
            </a:r>
          </a:p>
          <a:p>
            <a:pPr>
              <a:buFont typeface="Arial" charset="0"/>
              <a:buNone/>
            </a:pPr>
            <a:r>
              <a:rPr lang="en-US" sz="1800">
                <a:latin typeface="Times New Roman" pitchFamily="18" charset="0"/>
                <a:cs typeface="Times New Roman" pitchFamily="18" charset="0"/>
              </a:rPr>
              <a:t>           D+=AEHBCD</a:t>
            </a:r>
          </a:p>
          <a:p>
            <a:pPr>
              <a:buFont typeface="Arial" charset="0"/>
              <a:buNone/>
            </a:pPr>
            <a:r>
              <a:rPr lang="en-US" sz="1800">
                <a:latin typeface="Times New Roman" pitchFamily="18" charset="0"/>
                <a:cs typeface="Times New Roman" pitchFamily="18" charset="0"/>
              </a:rPr>
              <a:t>            ABH+=ABHCDE </a:t>
            </a:r>
          </a:p>
          <a:p>
            <a:pPr>
              <a:buFont typeface="Arial" charset="0"/>
              <a:buNone/>
            </a:pPr>
            <a:endParaRPr lang="en-US" sz="200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Keys</a:t>
            </a:r>
          </a:p>
        </p:txBody>
      </p:sp>
      <p:sp>
        <p:nvSpPr>
          <p:cNvPr id="21507" name="Content Placeholder 2"/>
          <p:cNvSpPr>
            <a:spLocks noGrp="1"/>
          </p:cNvSpPr>
          <p:nvPr>
            <p:ph idx="1"/>
          </p:nvPr>
        </p:nvSpPr>
        <p:spPr>
          <a:xfrm>
            <a:off x="457200" y="1295400"/>
            <a:ext cx="8305800" cy="5181600"/>
          </a:xfrm>
        </p:spPr>
        <p:txBody>
          <a:bodyPr/>
          <a:lstStyle/>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While Identifying candidate key , compute closure of attributes for the determinants or the combination of determinants.</a:t>
            </a:r>
          </a:p>
          <a:p>
            <a:pPr>
              <a:buFont typeface="Arial" charset="0"/>
              <a:buNone/>
            </a:pPr>
            <a:r>
              <a:rPr lang="en-US" sz="1800">
                <a:latin typeface="Times New Roman" pitchFamily="18" charset="0"/>
                <a:cs typeface="Times New Roman" pitchFamily="18" charset="0"/>
              </a:rPr>
              <a:t>           A+=ABC</a:t>
            </a:r>
          </a:p>
          <a:p>
            <a:pPr>
              <a:buFont typeface="Arial" charset="0"/>
              <a:buNone/>
            </a:pPr>
            <a:r>
              <a:rPr lang="en-US" sz="1800">
                <a:latin typeface="Times New Roman" pitchFamily="18" charset="0"/>
                <a:cs typeface="Times New Roman" pitchFamily="18" charset="0"/>
              </a:rPr>
              <a:t>           CD+=CDEAHB</a:t>
            </a:r>
          </a:p>
          <a:p>
            <a:pPr>
              <a:buFont typeface="Arial" charset="0"/>
              <a:buNone/>
            </a:pPr>
            <a:r>
              <a:rPr lang="en-US" sz="1800">
                <a:latin typeface="Times New Roman" pitchFamily="18" charset="0"/>
                <a:cs typeface="Times New Roman" pitchFamily="18" charset="0"/>
              </a:rPr>
              <a:t>           E+=EC</a:t>
            </a:r>
          </a:p>
          <a:p>
            <a:pPr>
              <a:buFont typeface="Arial" charset="0"/>
              <a:buNone/>
            </a:pPr>
            <a:r>
              <a:rPr lang="en-US" sz="1800">
                <a:latin typeface="Times New Roman" pitchFamily="18" charset="0"/>
                <a:cs typeface="Times New Roman" pitchFamily="18" charset="0"/>
              </a:rPr>
              <a:t>           D+=AEHBCD</a:t>
            </a:r>
          </a:p>
          <a:p>
            <a:pPr>
              <a:buFont typeface="Arial" charset="0"/>
              <a:buNone/>
            </a:pPr>
            <a:r>
              <a:rPr lang="en-US" sz="1800">
                <a:latin typeface="Times New Roman" pitchFamily="18" charset="0"/>
                <a:cs typeface="Times New Roman" pitchFamily="18" charset="0"/>
              </a:rPr>
              <a:t>            ABH+=ABHCDE </a:t>
            </a:r>
          </a:p>
          <a:p>
            <a:pPr>
              <a:buFont typeface="Arial" charset="0"/>
              <a:buNone/>
            </a:pPr>
            <a:r>
              <a:rPr lang="en-US" sz="1800">
                <a:latin typeface="Times New Roman" pitchFamily="18" charset="0"/>
                <a:cs typeface="Times New Roman" pitchFamily="18" charset="0"/>
              </a:rPr>
              <a:t>            DH+=ABCDEH</a:t>
            </a:r>
          </a:p>
          <a:p>
            <a:pPr>
              <a:buFont typeface="Arial" charset="0"/>
              <a:buNone/>
            </a:pPr>
            <a:r>
              <a:rPr lang="en-US" sz="1800">
                <a:latin typeface="Times New Roman" pitchFamily="18" charset="0"/>
                <a:cs typeface="Times New Roman" pitchFamily="18" charset="0"/>
              </a:rPr>
              <a:t>D is a key so DH is automatically a candidate key.</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One of the candidate key is selected for key. </a:t>
            </a:r>
          </a:p>
          <a:p>
            <a:pPr>
              <a:buFont typeface="Wingdings" pitchFamily="2" charset="2"/>
              <a:buChar char="Ø"/>
            </a:pPr>
            <a:r>
              <a:rPr lang="en-US" sz="1800">
                <a:latin typeface="Times New Roman" pitchFamily="18" charset="0"/>
                <a:cs typeface="Times New Roman" pitchFamily="18" charset="0"/>
              </a:rPr>
              <a:t>Best is D then CD,DH,AD,ED, but ABH make a relation very complex.</a:t>
            </a:r>
          </a:p>
          <a:p>
            <a:pPr>
              <a:buFont typeface="Wingdings" pitchFamily="2" charset="2"/>
              <a:buChar char="Ø"/>
            </a:pPr>
            <a:r>
              <a:rPr lang="en-US" sz="1800">
                <a:latin typeface="Times New Roman" pitchFamily="18" charset="0"/>
                <a:cs typeface="Times New Roman" pitchFamily="18" charset="0"/>
              </a:rPr>
              <a:t>Select minimum number of attributes as possible for making a Primary Key.</a:t>
            </a:r>
          </a:p>
          <a:p>
            <a:pPr>
              <a:buFont typeface="Arial" charset="0"/>
              <a:buNone/>
            </a:pPr>
            <a:endParaRPr lang="en-US" sz="200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u="sng"/>
              <a:t>Database Anomalies</a:t>
            </a:r>
            <a:endParaRPr lang="en-US"/>
          </a:p>
        </p:txBody>
      </p:sp>
      <p:pic>
        <p:nvPicPr>
          <p:cNvPr id="4099" name="Content Placeholder 3" descr="http://upload.wikimedia.org/wikipedia/commons/thumb/5/5c/Insertion_anomaly.svg/280px-Insertion_anomaly.svg.png"/>
          <p:cNvPicPr>
            <a:picLocks noGrp="1"/>
          </p:cNvPicPr>
          <p:nvPr>
            <p:ph idx="1"/>
          </p:nvPr>
        </p:nvPicPr>
        <p:blipFill>
          <a:blip r:embed="rId2"/>
          <a:srcRect/>
          <a:stretch>
            <a:fillRect/>
          </a:stretch>
        </p:blipFill>
        <p:spPr>
          <a:xfrm>
            <a:off x="228600" y="1447800"/>
            <a:ext cx="8534400" cy="3124200"/>
          </a:xfrm>
        </p:spPr>
      </p:pic>
      <p:sp>
        <p:nvSpPr>
          <p:cNvPr id="4100" name="TextBox 4"/>
          <p:cNvSpPr txBox="1">
            <a:spLocks noChangeArrowheads="1"/>
          </p:cNvSpPr>
          <p:nvPr/>
        </p:nvSpPr>
        <p:spPr bwMode="auto">
          <a:xfrm>
            <a:off x="914400" y="4953000"/>
            <a:ext cx="5791200" cy="923925"/>
          </a:xfrm>
          <a:prstGeom prst="rect">
            <a:avLst/>
          </a:prstGeom>
          <a:noFill/>
          <a:ln w="9525">
            <a:noFill/>
            <a:miter lim="800000"/>
            <a:headEnd/>
            <a:tailEnd/>
          </a:ln>
        </p:spPr>
        <p:txBody>
          <a:bodyPr>
            <a:spAutoFit/>
          </a:bodyPr>
          <a:lstStyle/>
          <a:p>
            <a:r>
              <a:rPr lang="en-US"/>
              <a:t>An </a:t>
            </a:r>
            <a:r>
              <a:rPr lang="en-US" b="1"/>
              <a:t>insertion anomaly</a:t>
            </a:r>
            <a:r>
              <a:rPr lang="en-US"/>
              <a:t>. Until the new faculty member, Dr. Newsome, is assigned to teach at least one course, his details cannot be recorded.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t>Keys</a:t>
            </a:r>
          </a:p>
        </p:txBody>
      </p:sp>
      <p:sp>
        <p:nvSpPr>
          <p:cNvPr id="22531" name="Content Placeholder 2"/>
          <p:cNvSpPr>
            <a:spLocks noGrp="1"/>
          </p:cNvSpPr>
          <p:nvPr>
            <p:ph idx="1"/>
          </p:nvPr>
        </p:nvSpPr>
        <p:spPr>
          <a:xfrm>
            <a:off x="457200" y="990600"/>
            <a:ext cx="8305800" cy="5486400"/>
          </a:xfrm>
        </p:spPr>
        <p:txBody>
          <a:bodyPr/>
          <a:lstStyle/>
          <a:p>
            <a:pPr>
              <a:buFont typeface="Arial" charset="0"/>
              <a:buNone/>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Find the super and candidate keys for the relation R(ABCDE)</a:t>
            </a:r>
          </a:p>
          <a:p>
            <a:pPr>
              <a:buFont typeface="Arial" charset="0"/>
              <a:buNone/>
            </a:pPr>
            <a:r>
              <a:rPr lang="en-US" sz="1800" b="1">
                <a:latin typeface="Times New Roman" pitchFamily="18" charset="0"/>
                <a:cs typeface="Times New Roman" pitchFamily="18" charset="0"/>
              </a:rPr>
              <a:t>   FD s: {A-&gt;AB,  BC-&gt;E,   ED-&gt;A}</a:t>
            </a:r>
          </a:p>
          <a:p>
            <a:pPr>
              <a:buFont typeface="Arial" charset="0"/>
              <a:buNone/>
            </a:pPr>
            <a:r>
              <a:rPr lang="en-US" sz="1800" b="1">
                <a:latin typeface="Times New Roman" pitchFamily="18" charset="0"/>
                <a:cs typeface="Times New Roman" pitchFamily="18" charset="0"/>
              </a:rPr>
              <a:t>Solution:</a:t>
            </a:r>
          </a:p>
          <a:p>
            <a:pPr>
              <a:buFont typeface="Arial" charset="0"/>
              <a:buNone/>
            </a:pPr>
            <a:r>
              <a:rPr lang="en-US" sz="1800" b="1">
                <a:latin typeface="Times New Roman" pitchFamily="18" charset="0"/>
                <a:cs typeface="Times New Roman" pitchFamily="18" charset="0"/>
              </a:rPr>
              <a:t>Super Key= [ABCDE] left hand side attributes</a:t>
            </a:r>
          </a:p>
          <a:p>
            <a:pPr>
              <a:buFont typeface="Arial" charset="0"/>
              <a:buNone/>
            </a:pPr>
            <a:r>
              <a:rPr lang="en-US" sz="1800">
                <a:latin typeface="Times New Roman" pitchFamily="18" charset="0"/>
                <a:cs typeface="Times New Roman" pitchFamily="18" charset="0"/>
              </a:rPr>
              <a:t>A+=AB               [× ]</a:t>
            </a:r>
          </a:p>
          <a:p>
            <a:pPr>
              <a:buFont typeface="Arial" charset="0"/>
              <a:buNone/>
            </a:pPr>
            <a:r>
              <a:rPr lang="en-US" sz="1800">
                <a:latin typeface="Times New Roman" pitchFamily="18" charset="0"/>
                <a:cs typeface="Times New Roman" pitchFamily="18" charset="0"/>
              </a:rPr>
              <a:t>BC+=BCE          [ ×]</a:t>
            </a:r>
          </a:p>
          <a:p>
            <a:pPr>
              <a:buFont typeface="Arial" charset="0"/>
              <a:buNone/>
            </a:pPr>
            <a:r>
              <a:rPr lang="en-US" sz="1800">
                <a:latin typeface="Times New Roman" pitchFamily="18" charset="0"/>
                <a:cs typeface="Times New Roman" pitchFamily="18" charset="0"/>
              </a:rPr>
              <a:t>ED+=EDA          [× ]  </a:t>
            </a: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Here it is not possible to form candidate key. So go for the combination of determinants.</a:t>
            </a:r>
          </a:p>
          <a:p>
            <a:pPr>
              <a:buFont typeface="Arial" charset="0"/>
              <a:buNone/>
            </a:pPr>
            <a:r>
              <a:rPr lang="en-US" sz="1800">
                <a:latin typeface="Times New Roman" pitchFamily="18" charset="0"/>
                <a:cs typeface="Times New Roman" pitchFamily="18" charset="0"/>
              </a:rPr>
              <a:t>ABC+=ABCE 	[× ]</a:t>
            </a:r>
          </a:p>
          <a:p>
            <a:pPr>
              <a:buFont typeface="Arial" charset="0"/>
              <a:buNone/>
            </a:pPr>
            <a:r>
              <a:rPr lang="en-US" sz="1800">
                <a:latin typeface="Times New Roman" pitchFamily="18" charset="0"/>
                <a:cs typeface="Times New Roman" pitchFamily="18" charset="0"/>
              </a:rPr>
              <a:t>BCE+=BCE 	[× ]</a:t>
            </a:r>
          </a:p>
          <a:p>
            <a:pPr>
              <a:buFont typeface="Arial" charset="0"/>
              <a:buNone/>
            </a:pPr>
            <a:r>
              <a:rPr lang="en-US" sz="1800">
                <a:latin typeface="Times New Roman" pitchFamily="18" charset="0"/>
                <a:cs typeface="Times New Roman" pitchFamily="18" charset="0"/>
              </a:rPr>
              <a:t>BCD+=BCDEA		</a:t>
            </a:r>
            <a:r>
              <a:rPr lang="en-US" sz="1800" b="1">
                <a:latin typeface="Times New Roman" pitchFamily="18" charset="0"/>
                <a:cs typeface="Times New Roman" pitchFamily="18" charset="0"/>
              </a:rPr>
              <a:t>One of them is appropriate for primary key</a:t>
            </a:r>
          </a:p>
          <a:p>
            <a:pPr>
              <a:buFont typeface="Arial" charset="0"/>
              <a:buNone/>
            </a:pPr>
            <a:r>
              <a:rPr lang="en-US" sz="1800">
                <a:latin typeface="Times New Roman" pitchFamily="18" charset="0"/>
                <a:cs typeface="Times New Roman" pitchFamily="18" charset="0"/>
              </a:rPr>
              <a:t>ACD+=ABCDE		</a:t>
            </a:r>
            <a:r>
              <a:rPr lang="en-US" sz="1800" b="1">
                <a:latin typeface="Times New Roman" pitchFamily="18" charset="0"/>
                <a:cs typeface="Times New Roman" pitchFamily="18" charset="0"/>
              </a:rPr>
              <a:t>Candidates Keys are ACD,BCD,CDE</a:t>
            </a:r>
          </a:p>
          <a:p>
            <a:pPr>
              <a:buFont typeface="Arial" charset="0"/>
              <a:buNone/>
            </a:pPr>
            <a:r>
              <a:rPr lang="en-US" sz="1800">
                <a:latin typeface="Times New Roman" pitchFamily="18" charset="0"/>
                <a:cs typeface="Times New Roman" pitchFamily="18" charset="0"/>
              </a:rPr>
              <a:t>CDE+=CDEAB</a:t>
            </a:r>
          </a:p>
          <a:p>
            <a:pPr>
              <a:buFont typeface="Arial" charset="0"/>
              <a:buNone/>
            </a:pPr>
            <a:r>
              <a:rPr lang="en-US" sz="1800">
                <a:latin typeface="Times New Roman" pitchFamily="18" charset="0"/>
                <a:cs typeface="Times New Roman" pitchFamily="18" charset="0"/>
              </a:rPr>
              <a:t>AED+=AEDB	[× ]</a:t>
            </a:r>
          </a:p>
        </p:txBody>
      </p:sp>
      <p:sp>
        <p:nvSpPr>
          <p:cNvPr id="4" name="Right Bracket 3"/>
          <p:cNvSpPr/>
          <p:nvPr/>
        </p:nvSpPr>
        <p:spPr>
          <a:xfrm>
            <a:off x="2438400" y="5029200"/>
            <a:ext cx="685800" cy="7620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2533"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t>Keys</a:t>
            </a:r>
          </a:p>
        </p:txBody>
      </p:sp>
      <p:sp>
        <p:nvSpPr>
          <p:cNvPr id="23555" name="Content Placeholder 2"/>
          <p:cNvSpPr>
            <a:spLocks noGrp="1"/>
          </p:cNvSpPr>
          <p:nvPr>
            <p:ph idx="1"/>
          </p:nvPr>
        </p:nvSpPr>
        <p:spPr>
          <a:xfrm>
            <a:off x="457200" y="990600"/>
            <a:ext cx="8305800" cy="5486400"/>
          </a:xfrm>
        </p:spPr>
        <p:txBody>
          <a:bodyPr/>
          <a:lstStyle/>
          <a:p>
            <a:pPr>
              <a:buFont typeface="Arial" charset="0"/>
              <a:buNone/>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Find the super and candidate keys for the relation R(ABCDE)</a:t>
            </a:r>
          </a:p>
          <a:p>
            <a:pPr>
              <a:buFont typeface="Arial" charset="0"/>
              <a:buNone/>
            </a:pPr>
            <a:r>
              <a:rPr lang="en-US" sz="1800" b="1">
                <a:latin typeface="Times New Roman" pitchFamily="18" charset="0"/>
                <a:cs typeface="Times New Roman" pitchFamily="18" charset="0"/>
              </a:rPr>
              <a:t>   FD s: {AB-&gt;C,  CD-&gt;E,   ED-&gt;B}</a:t>
            </a:r>
          </a:p>
          <a:p>
            <a:pPr>
              <a:buFont typeface="Arial" charset="0"/>
              <a:buNone/>
            </a:pPr>
            <a:r>
              <a:rPr lang="en-US" sz="1800" b="1">
                <a:latin typeface="Times New Roman" pitchFamily="18" charset="0"/>
                <a:cs typeface="Times New Roman" pitchFamily="18" charset="0"/>
              </a:rPr>
              <a:t>Solution:</a:t>
            </a:r>
          </a:p>
          <a:p>
            <a:pPr>
              <a:buFont typeface="Arial" charset="0"/>
              <a:buNone/>
            </a:pPr>
            <a:r>
              <a:rPr lang="en-US" sz="1800" b="1">
                <a:latin typeface="Times New Roman" pitchFamily="18" charset="0"/>
                <a:cs typeface="Times New Roman" pitchFamily="18" charset="0"/>
              </a:rPr>
              <a:t>Super Key= [ABCDE] left hand side attributes</a:t>
            </a:r>
          </a:p>
          <a:p>
            <a:pPr>
              <a:buFont typeface="Arial" charset="0"/>
              <a:buNone/>
            </a:pPr>
            <a:r>
              <a:rPr lang="en-US" sz="1800">
                <a:latin typeface="Times New Roman" pitchFamily="18" charset="0"/>
                <a:cs typeface="Times New Roman" pitchFamily="18" charset="0"/>
              </a:rPr>
              <a:t>AB+=ABC              [× ]</a:t>
            </a:r>
          </a:p>
          <a:p>
            <a:pPr>
              <a:buFont typeface="Arial" charset="0"/>
              <a:buNone/>
            </a:pPr>
            <a:r>
              <a:rPr lang="en-US" sz="1800">
                <a:latin typeface="Times New Roman" pitchFamily="18" charset="0"/>
                <a:cs typeface="Times New Roman" pitchFamily="18" charset="0"/>
              </a:rPr>
              <a:t>CD+=BCED           [ ×]</a:t>
            </a:r>
          </a:p>
          <a:p>
            <a:pPr>
              <a:buFont typeface="Arial" charset="0"/>
              <a:buNone/>
            </a:pPr>
            <a:r>
              <a:rPr lang="en-US" sz="1800">
                <a:latin typeface="Times New Roman" pitchFamily="18" charset="0"/>
                <a:cs typeface="Times New Roman" pitchFamily="18" charset="0"/>
              </a:rPr>
              <a:t>ED+=EDB              [× ]  </a:t>
            </a: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Here it is not possible to form candidate key. So go for the combination of determinants.</a:t>
            </a:r>
          </a:p>
          <a:p>
            <a:pPr>
              <a:buFont typeface="Arial" charset="0"/>
              <a:buNone/>
            </a:pPr>
            <a:r>
              <a:rPr lang="en-US" sz="1800">
                <a:latin typeface="Times New Roman" pitchFamily="18" charset="0"/>
                <a:cs typeface="Times New Roman" pitchFamily="18" charset="0"/>
              </a:rPr>
              <a:t>ABC+=ABC 	[× ]</a:t>
            </a:r>
          </a:p>
          <a:p>
            <a:pPr>
              <a:buFont typeface="Arial" charset="0"/>
              <a:buNone/>
            </a:pPr>
            <a:r>
              <a:rPr lang="en-US" sz="1800">
                <a:latin typeface="Times New Roman" pitchFamily="18" charset="0"/>
                <a:cs typeface="Times New Roman" pitchFamily="18" charset="0"/>
              </a:rPr>
              <a:t>ABD+=ABCDE	</a:t>
            </a:r>
          </a:p>
          <a:p>
            <a:pPr>
              <a:buFont typeface="Arial" charset="0"/>
              <a:buNone/>
            </a:pPr>
            <a:r>
              <a:rPr lang="en-US" sz="1800">
                <a:latin typeface="Times New Roman" pitchFamily="18" charset="0"/>
                <a:cs typeface="Times New Roman" pitchFamily="18" charset="0"/>
              </a:rPr>
              <a:t>ACD+=ACDEB		</a:t>
            </a:r>
            <a:r>
              <a:rPr lang="en-US" sz="1800" b="1">
                <a:latin typeface="Times New Roman" pitchFamily="18" charset="0"/>
                <a:cs typeface="Times New Roman" pitchFamily="18" charset="0"/>
              </a:rPr>
              <a:t>One of them is appropriate for primary key</a:t>
            </a:r>
          </a:p>
          <a:p>
            <a:pPr>
              <a:buFont typeface="Arial" charset="0"/>
              <a:buNone/>
            </a:pPr>
            <a:r>
              <a:rPr lang="en-US" sz="1800">
                <a:latin typeface="Times New Roman" pitchFamily="18" charset="0"/>
                <a:cs typeface="Times New Roman" pitchFamily="18" charset="0"/>
              </a:rPr>
              <a:t>ADE+=ADEBC		</a:t>
            </a:r>
            <a:r>
              <a:rPr lang="en-US" sz="1800" b="1">
                <a:latin typeface="Times New Roman" pitchFamily="18" charset="0"/>
                <a:cs typeface="Times New Roman" pitchFamily="18" charset="0"/>
              </a:rPr>
              <a:t>Candidates Keys are ABD,ACD,ADE</a:t>
            </a:r>
          </a:p>
        </p:txBody>
      </p:sp>
      <p:sp>
        <p:nvSpPr>
          <p:cNvPr id="4" name="Right Bracket 3"/>
          <p:cNvSpPr/>
          <p:nvPr/>
        </p:nvSpPr>
        <p:spPr>
          <a:xfrm>
            <a:off x="1905000" y="4648200"/>
            <a:ext cx="685800" cy="9906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3557"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Keys</a:t>
            </a:r>
          </a:p>
        </p:txBody>
      </p:sp>
      <p:sp>
        <p:nvSpPr>
          <p:cNvPr id="24579" name="Content Placeholder 2"/>
          <p:cNvSpPr>
            <a:spLocks noGrp="1"/>
          </p:cNvSpPr>
          <p:nvPr>
            <p:ph idx="1"/>
          </p:nvPr>
        </p:nvSpPr>
        <p:spPr>
          <a:xfrm>
            <a:off x="457200" y="990600"/>
            <a:ext cx="8305800" cy="5486400"/>
          </a:xfrm>
        </p:spPr>
        <p:txBody>
          <a:bodyPr/>
          <a:lstStyle/>
          <a:p>
            <a:pPr>
              <a:buFont typeface="Arial" charset="0"/>
              <a:buNone/>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Find the super and candidate keys for the relation R(ABCDEFGHIJ)</a:t>
            </a:r>
          </a:p>
          <a:p>
            <a:pPr>
              <a:buFont typeface="Arial" charset="0"/>
              <a:buNone/>
            </a:pPr>
            <a:r>
              <a:rPr lang="en-US" sz="1800" b="1">
                <a:latin typeface="Times New Roman" pitchFamily="18" charset="0"/>
                <a:cs typeface="Times New Roman" pitchFamily="18" charset="0"/>
              </a:rPr>
              <a:t>   FD s: {AB-&gt;C,  A-&gt;DE,  B-&gt;F, F-&gt;GH, D-&gt;IJ}</a:t>
            </a:r>
          </a:p>
          <a:p>
            <a:pPr>
              <a:buFont typeface="Arial" charset="0"/>
              <a:buNone/>
            </a:pPr>
            <a:r>
              <a:rPr lang="en-US" sz="1800" b="1">
                <a:latin typeface="Times New Roman" pitchFamily="18" charset="0"/>
                <a:cs typeface="Times New Roman" pitchFamily="18" charset="0"/>
              </a:rPr>
              <a:t>Solution:</a:t>
            </a:r>
          </a:p>
          <a:p>
            <a:pPr>
              <a:buFont typeface="Arial" charset="0"/>
              <a:buNone/>
            </a:pPr>
            <a:r>
              <a:rPr lang="en-US" sz="1800" b="1">
                <a:latin typeface="Times New Roman" pitchFamily="18" charset="0"/>
                <a:cs typeface="Times New Roman" pitchFamily="18" charset="0"/>
              </a:rPr>
              <a:t>Super Key= [ABFD] left hand side attributes</a:t>
            </a:r>
          </a:p>
          <a:p>
            <a:pPr>
              <a:buFont typeface="Arial" charset="0"/>
              <a:buNone/>
            </a:pPr>
            <a:r>
              <a:rPr lang="en-US" sz="1800">
                <a:latin typeface="Times New Roman" pitchFamily="18" charset="0"/>
                <a:cs typeface="Times New Roman" pitchFamily="18" charset="0"/>
              </a:rPr>
              <a:t>AB+=ABCDEFGHIJ</a:t>
            </a:r>
          </a:p>
          <a:p>
            <a:pPr>
              <a:buFont typeface="Arial" charset="0"/>
              <a:buNone/>
            </a:pPr>
            <a:r>
              <a:rPr lang="en-US" sz="1800">
                <a:latin typeface="Times New Roman" pitchFamily="18" charset="0"/>
                <a:cs typeface="Times New Roman" pitchFamily="18" charset="0"/>
              </a:rPr>
              <a:t>A+=BCED           [ ×]</a:t>
            </a:r>
          </a:p>
          <a:p>
            <a:pPr>
              <a:buFont typeface="Arial" charset="0"/>
              <a:buNone/>
            </a:pPr>
            <a:r>
              <a:rPr lang="en-US" sz="1800">
                <a:latin typeface="Times New Roman" pitchFamily="18" charset="0"/>
                <a:cs typeface="Times New Roman" pitchFamily="18" charset="0"/>
              </a:rPr>
              <a:t>B+=EDB              [× ]  </a:t>
            </a:r>
          </a:p>
          <a:p>
            <a:pPr>
              <a:buFont typeface="Arial" charset="0"/>
              <a:buNone/>
            </a:pPr>
            <a:r>
              <a:rPr lang="en-US" sz="1800">
                <a:latin typeface="Times New Roman" pitchFamily="18" charset="0"/>
                <a:cs typeface="Times New Roman" pitchFamily="18" charset="0"/>
              </a:rPr>
              <a:t>F+=FGH              [× ]</a:t>
            </a:r>
          </a:p>
          <a:p>
            <a:pPr>
              <a:buFont typeface="Arial" charset="0"/>
              <a:buNone/>
            </a:pPr>
            <a:r>
              <a:rPr lang="en-US" sz="1800">
                <a:latin typeface="Times New Roman" pitchFamily="18" charset="0"/>
                <a:cs typeface="Times New Roman" pitchFamily="18" charset="0"/>
              </a:rPr>
              <a:t>D+=IJ                   [× ]</a:t>
            </a: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		</a:t>
            </a:r>
            <a:r>
              <a:rPr lang="en-US" sz="1800" b="1">
                <a:latin typeface="Times New Roman" pitchFamily="18" charset="0"/>
                <a:cs typeface="Times New Roman" pitchFamily="18" charset="0"/>
              </a:rPr>
              <a:t>Candidates Key is  AB</a:t>
            </a:r>
          </a:p>
        </p:txBody>
      </p:sp>
      <p:sp>
        <p:nvSpPr>
          <p:cNvPr id="24580"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t>Keys</a:t>
            </a:r>
          </a:p>
        </p:txBody>
      </p:sp>
      <p:sp>
        <p:nvSpPr>
          <p:cNvPr id="25603" name="Content Placeholder 2"/>
          <p:cNvSpPr>
            <a:spLocks noGrp="1"/>
          </p:cNvSpPr>
          <p:nvPr>
            <p:ph idx="1"/>
          </p:nvPr>
        </p:nvSpPr>
        <p:spPr>
          <a:xfrm>
            <a:off x="457200" y="990600"/>
            <a:ext cx="8305800" cy="5486400"/>
          </a:xfrm>
        </p:spPr>
        <p:txBody>
          <a:bodyPr/>
          <a:lstStyle/>
          <a:p>
            <a:pPr>
              <a:buFont typeface="Arial" charset="0"/>
              <a:buNone/>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Find the super and candidate keys for the relation R(ABCDEFGHIJ)</a:t>
            </a:r>
          </a:p>
          <a:p>
            <a:pPr>
              <a:buFont typeface="Arial" charset="0"/>
              <a:buNone/>
            </a:pPr>
            <a:r>
              <a:rPr lang="en-US" sz="1800" b="1">
                <a:latin typeface="Times New Roman" pitchFamily="18" charset="0"/>
                <a:cs typeface="Times New Roman" pitchFamily="18" charset="0"/>
              </a:rPr>
              <a:t>   FD s: {ABD-&gt;E,  AB-&gt;G,  B-&gt;F, C-&gt;J, CJ-&gt;I,G-&gt;H}</a:t>
            </a:r>
          </a:p>
          <a:p>
            <a:pPr>
              <a:buFont typeface="Arial" charset="0"/>
              <a:buNone/>
            </a:pPr>
            <a:r>
              <a:rPr lang="en-US" sz="1800" b="1">
                <a:latin typeface="Times New Roman" pitchFamily="18" charset="0"/>
                <a:cs typeface="Times New Roman" pitchFamily="18" charset="0"/>
              </a:rPr>
              <a:t>Solution:</a:t>
            </a:r>
          </a:p>
          <a:p>
            <a:pPr>
              <a:buFont typeface="Arial" charset="0"/>
              <a:buNone/>
            </a:pPr>
            <a:r>
              <a:rPr lang="en-US" sz="1800" b="1">
                <a:latin typeface="Times New Roman" pitchFamily="18" charset="0"/>
                <a:cs typeface="Times New Roman" pitchFamily="18" charset="0"/>
              </a:rPr>
              <a:t>Super Key= [ABCDJG] left hand side attributes</a:t>
            </a:r>
          </a:p>
          <a:p>
            <a:pPr>
              <a:buFont typeface="Arial" charset="0"/>
              <a:buNone/>
            </a:pPr>
            <a:r>
              <a:rPr lang="en-US" sz="1800">
                <a:latin typeface="Times New Roman" pitchFamily="18" charset="0"/>
                <a:cs typeface="Times New Roman" pitchFamily="18" charset="0"/>
              </a:rPr>
              <a:t>ABD+=ABDEGH     [ ×]</a:t>
            </a:r>
          </a:p>
          <a:p>
            <a:pPr>
              <a:buFont typeface="Arial" charset="0"/>
              <a:buNone/>
            </a:pPr>
            <a:r>
              <a:rPr lang="en-US" sz="1800">
                <a:latin typeface="Times New Roman" pitchFamily="18" charset="0"/>
                <a:cs typeface="Times New Roman" pitchFamily="18" charset="0"/>
              </a:rPr>
              <a:t>AB+=ABGFH           [ ×]</a:t>
            </a:r>
          </a:p>
          <a:p>
            <a:pPr>
              <a:buFont typeface="Arial" charset="0"/>
              <a:buNone/>
            </a:pPr>
            <a:r>
              <a:rPr lang="en-US" sz="1800">
                <a:latin typeface="Times New Roman" pitchFamily="18" charset="0"/>
                <a:cs typeface="Times New Roman" pitchFamily="18" charset="0"/>
              </a:rPr>
              <a:t>B+=BF           	  [× ]  </a:t>
            </a:r>
          </a:p>
          <a:p>
            <a:pPr>
              <a:buFont typeface="Arial" charset="0"/>
              <a:buNone/>
            </a:pPr>
            <a:r>
              <a:rPr lang="en-US" sz="1800">
                <a:latin typeface="Times New Roman" pitchFamily="18" charset="0"/>
                <a:cs typeface="Times New Roman" pitchFamily="18" charset="0"/>
              </a:rPr>
              <a:t>CJ+=CJI          	  [× ]</a:t>
            </a:r>
          </a:p>
          <a:p>
            <a:pPr>
              <a:buFont typeface="Arial" charset="0"/>
              <a:buNone/>
            </a:pPr>
            <a:r>
              <a:rPr lang="en-US" sz="1800">
                <a:latin typeface="Times New Roman" pitchFamily="18" charset="0"/>
                <a:cs typeface="Times New Roman" pitchFamily="18" charset="0"/>
              </a:rPr>
              <a:t>G+=GH            	  [× ]</a:t>
            </a:r>
          </a:p>
          <a:p>
            <a:pPr>
              <a:buFont typeface="Arial" charset="0"/>
              <a:buNone/>
            </a:pPr>
            <a:r>
              <a:rPr lang="en-US" sz="1800">
                <a:latin typeface="Times New Roman" pitchFamily="18" charset="0"/>
                <a:cs typeface="Times New Roman" pitchFamily="18" charset="0"/>
              </a:rPr>
              <a:t>Here it is not possible to form candidate key. So go for the combination of determinants</a:t>
            </a:r>
          </a:p>
          <a:p>
            <a:pPr>
              <a:buFont typeface="Arial" charset="0"/>
              <a:buNone/>
            </a:pPr>
            <a:r>
              <a:rPr lang="en-US" sz="1800">
                <a:latin typeface="Times New Roman" pitchFamily="18" charset="0"/>
                <a:cs typeface="Times New Roman" pitchFamily="18" charset="0"/>
              </a:rPr>
              <a:t>		</a:t>
            </a:r>
            <a:r>
              <a:rPr lang="en-US" sz="1800" b="1">
                <a:latin typeface="Times New Roman" pitchFamily="18" charset="0"/>
                <a:cs typeface="Times New Roman" pitchFamily="18" charset="0"/>
              </a:rPr>
              <a:t>Candidates Key is  AB</a:t>
            </a:r>
          </a:p>
          <a:p>
            <a:pPr>
              <a:buFont typeface="Arial" charset="0"/>
              <a:buNone/>
            </a:pPr>
            <a:r>
              <a:rPr lang="en-US" sz="1800" b="1">
                <a:latin typeface="Times New Roman" pitchFamily="18" charset="0"/>
                <a:cs typeface="Times New Roman" pitchFamily="18" charset="0"/>
              </a:rPr>
              <a:t>ABCD+=ABCDEFGHIJ</a:t>
            </a:r>
          </a:p>
          <a:p>
            <a:pPr>
              <a:buFont typeface="Arial" charset="0"/>
              <a:buNone/>
            </a:pPr>
            <a:r>
              <a:rPr lang="en-US" sz="1800" b="1">
                <a:latin typeface="Times New Roman" pitchFamily="18" charset="0"/>
                <a:cs typeface="Times New Roman" pitchFamily="18" charset="0"/>
              </a:rPr>
              <a:t>ABCJ+=</a:t>
            </a:r>
            <a:r>
              <a:rPr lang="en-US" sz="1800">
                <a:latin typeface="Times New Roman" pitchFamily="18" charset="0"/>
                <a:cs typeface="Times New Roman" pitchFamily="18" charset="0"/>
              </a:rPr>
              <a:t> ABGFHI 		[ ×]</a:t>
            </a:r>
            <a:endParaRPr lang="en-US" sz="1800" b="1">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ABCG+=</a:t>
            </a:r>
            <a:r>
              <a:rPr lang="en-US" sz="1800">
                <a:latin typeface="Times New Roman" pitchFamily="18" charset="0"/>
                <a:cs typeface="Times New Roman" pitchFamily="18" charset="0"/>
              </a:rPr>
              <a:t> ABGFH 		[ ×]</a:t>
            </a:r>
            <a:endParaRPr lang="en-US" sz="1800" b="1">
              <a:latin typeface="Times New Roman" pitchFamily="18" charset="0"/>
              <a:cs typeface="Times New Roman" pitchFamily="18" charset="0"/>
            </a:endParaRPr>
          </a:p>
        </p:txBody>
      </p:sp>
      <p:sp>
        <p:nvSpPr>
          <p:cNvPr id="25604"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Normalization</a:t>
            </a:r>
          </a:p>
        </p:txBody>
      </p:sp>
      <p:sp>
        <p:nvSpPr>
          <p:cNvPr id="26627" name="Content Placeholder 2"/>
          <p:cNvSpPr>
            <a:spLocks noGrp="1"/>
          </p:cNvSpPr>
          <p:nvPr>
            <p:ph idx="1"/>
          </p:nvPr>
        </p:nvSpPr>
        <p:spPr>
          <a:xfrm>
            <a:off x="457200" y="990600"/>
            <a:ext cx="8305800" cy="5486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It is a process of reducing redundancy based on primary key and FDs.</a:t>
            </a:r>
          </a:p>
          <a:p>
            <a:pPr algn="ctr">
              <a:buFont typeface="Arial" charset="0"/>
              <a:buNone/>
            </a:pPr>
            <a:r>
              <a:rPr lang="en-US" sz="1800">
                <a:latin typeface="Times New Roman" pitchFamily="18" charset="0"/>
                <a:cs typeface="Times New Roman" pitchFamily="18" charset="0"/>
              </a:rPr>
              <a:t>OR</a:t>
            </a:r>
          </a:p>
          <a:p>
            <a:pPr>
              <a:buFont typeface="Wingdings" pitchFamily="2" charset="2"/>
              <a:buChar char="Ø"/>
            </a:pPr>
            <a:r>
              <a:rPr lang="en-US" sz="1800">
                <a:latin typeface="Times New Roman" pitchFamily="18" charset="0"/>
                <a:cs typeface="Times New Roman" pitchFamily="18" charset="0"/>
              </a:rPr>
              <a:t>It is desiged as validation tools to improve logical design</a:t>
            </a:r>
          </a:p>
          <a:p>
            <a:pPr algn="ctr">
              <a:buFont typeface="Arial" charset="0"/>
              <a:buNone/>
            </a:pPr>
            <a:r>
              <a:rPr lang="en-US" sz="1800">
                <a:latin typeface="Times New Roman" pitchFamily="18" charset="0"/>
                <a:cs typeface="Times New Roman" pitchFamily="18" charset="0"/>
              </a:rPr>
              <a:t>. OR</a:t>
            </a:r>
          </a:p>
          <a:p>
            <a:pPr>
              <a:buFont typeface="Wingdings" pitchFamily="2" charset="2"/>
              <a:buChar char="Ø"/>
            </a:pPr>
            <a:r>
              <a:rPr lang="en-US" sz="1800">
                <a:latin typeface="Times New Roman" pitchFamily="18" charset="0"/>
                <a:cs typeface="Times New Roman" pitchFamily="18" charset="0"/>
              </a:rPr>
              <a:t>It is a tool to decide which attribute should be grouped together in a relation.</a:t>
            </a: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Normal Form                                                    Redundancy</a:t>
            </a:r>
          </a:p>
          <a:p>
            <a:pPr>
              <a:buFont typeface="Arial" charset="0"/>
              <a:buNone/>
            </a:pPr>
            <a:r>
              <a:rPr lang="en-US" sz="1800" b="1">
                <a:latin typeface="Times New Roman" pitchFamily="18" charset="0"/>
                <a:cs typeface="Times New Roman" pitchFamily="18" charset="0"/>
              </a:rPr>
              <a:t>1 NF   Based on                      Mandatory            90 %</a:t>
            </a:r>
          </a:p>
          <a:p>
            <a:pPr>
              <a:buFont typeface="Arial" charset="0"/>
              <a:buNone/>
            </a:pPr>
            <a:r>
              <a:rPr lang="en-US" sz="1800" b="1">
                <a:latin typeface="Times New Roman" pitchFamily="18" charset="0"/>
                <a:cs typeface="Times New Roman" pitchFamily="18" charset="0"/>
              </a:rPr>
              <a:t>2 NF     Primary Key                                             80%</a:t>
            </a:r>
          </a:p>
          <a:p>
            <a:pPr>
              <a:buFont typeface="Arial" charset="0"/>
              <a:buNone/>
            </a:pPr>
            <a:r>
              <a:rPr lang="en-US" sz="1800" b="1">
                <a:latin typeface="Times New Roman" pitchFamily="18" charset="0"/>
                <a:cs typeface="Times New Roman" pitchFamily="18" charset="0"/>
              </a:rPr>
              <a:t>3 NF					70 %</a:t>
            </a:r>
          </a:p>
          <a:p>
            <a:pPr>
              <a:buFont typeface="Arial" charset="0"/>
              <a:buNone/>
            </a:pPr>
            <a:r>
              <a:rPr lang="en-US" sz="1800" b="1">
                <a:latin typeface="Times New Roman" pitchFamily="18" charset="0"/>
                <a:cs typeface="Times New Roman" pitchFamily="18" charset="0"/>
              </a:rPr>
              <a:t>BCNF        Based on candidate Key                     50 %</a:t>
            </a:r>
          </a:p>
          <a:p>
            <a:pPr>
              <a:buFont typeface="Arial" charset="0"/>
              <a:buNone/>
            </a:pPr>
            <a:r>
              <a:rPr lang="en-US" sz="1800" b="1">
                <a:latin typeface="Times New Roman" pitchFamily="18" charset="0"/>
                <a:cs typeface="Times New Roman" pitchFamily="18" charset="0"/>
              </a:rPr>
              <a:t>4 NF     	   Based on MVD             		40 %</a:t>
            </a:r>
          </a:p>
          <a:p>
            <a:pPr>
              <a:buFont typeface="Arial" charset="0"/>
              <a:buNone/>
            </a:pPr>
            <a:r>
              <a:rPr lang="en-US" sz="1800" b="1">
                <a:latin typeface="Times New Roman" pitchFamily="18" charset="0"/>
                <a:cs typeface="Times New Roman" pitchFamily="18" charset="0"/>
              </a:rPr>
              <a:t>5 NF					30  %</a:t>
            </a:r>
          </a:p>
          <a:p>
            <a:pPr>
              <a:buFont typeface="Arial" charset="0"/>
              <a:buNone/>
            </a:pPr>
            <a:r>
              <a:rPr lang="en-US" sz="1800" b="1">
                <a:latin typeface="Times New Roman" pitchFamily="18" charset="0"/>
                <a:cs typeface="Times New Roman" pitchFamily="18" charset="0"/>
              </a:rPr>
              <a:t>DR / NF 					0%(Ideal Normal form)</a:t>
            </a:r>
          </a:p>
        </p:txBody>
      </p:sp>
      <p:sp>
        <p:nvSpPr>
          <p:cNvPr id="26628"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
        <p:nvSpPr>
          <p:cNvPr id="5" name="Right Bracket 4"/>
          <p:cNvSpPr/>
          <p:nvPr/>
        </p:nvSpPr>
        <p:spPr>
          <a:xfrm>
            <a:off x="1143000" y="3733800"/>
            <a:ext cx="1371600" cy="7620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8" name="Straight Arrow Connector 7"/>
          <p:cNvCxnSpPr/>
          <p:nvPr/>
        </p:nvCxnSpPr>
        <p:spPr>
          <a:xfrm>
            <a:off x="1219200" y="48006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219200" y="51054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219200" y="5410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t>Normalization</a:t>
            </a:r>
          </a:p>
        </p:txBody>
      </p:sp>
      <p:sp>
        <p:nvSpPr>
          <p:cNvPr id="27651" name="Content Placeholder 2"/>
          <p:cNvSpPr>
            <a:spLocks noGrp="1"/>
          </p:cNvSpPr>
          <p:nvPr>
            <p:ph idx="1"/>
          </p:nvPr>
        </p:nvSpPr>
        <p:spPr>
          <a:xfrm>
            <a:off x="457200" y="990600"/>
            <a:ext cx="8305800" cy="5486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FISRT NORMAL FORM:</a:t>
            </a:r>
          </a:p>
          <a:p>
            <a:r>
              <a:rPr lang="en-US" sz="1800">
                <a:latin typeface="Times New Roman" pitchFamily="18" charset="0"/>
                <a:cs typeface="Times New Roman" pitchFamily="18" charset="0"/>
              </a:rPr>
              <a:t>The table cells must be of single value.</a:t>
            </a:r>
          </a:p>
          <a:p>
            <a:r>
              <a:rPr lang="en-US" sz="1800">
                <a:latin typeface="Times New Roman" pitchFamily="18" charset="0"/>
                <a:cs typeface="Times New Roman" pitchFamily="18" charset="0"/>
              </a:rPr>
              <a:t> Eliminate repeating groups in individual tables.</a:t>
            </a:r>
          </a:p>
          <a:p>
            <a:r>
              <a:rPr lang="en-US" sz="1800">
                <a:latin typeface="Times New Roman" pitchFamily="18" charset="0"/>
                <a:cs typeface="Times New Roman" pitchFamily="18" charset="0"/>
              </a:rPr>
              <a:t> Create a separate table for each set of related data.</a:t>
            </a:r>
          </a:p>
          <a:p>
            <a:r>
              <a:rPr lang="en-US" sz="1800">
                <a:latin typeface="Times New Roman" pitchFamily="18" charset="0"/>
                <a:cs typeface="Times New Roman" pitchFamily="18" charset="0"/>
              </a:rPr>
              <a:t> Identify each set of related data with a primary key.</a:t>
            </a:r>
          </a:p>
          <a:p>
            <a:pPr>
              <a:buFont typeface="Arial" charset="0"/>
              <a:buNone/>
            </a:pPr>
            <a:r>
              <a:rPr lang="en-US" sz="1800" b="1">
                <a:latin typeface="Times New Roman" pitchFamily="18" charset="0"/>
                <a:cs typeface="Times New Roman" pitchFamily="18" charset="0"/>
              </a:rPr>
              <a:t>		</a:t>
            </a:r>
          </a:p>
        </p:txBody>
      </p:sp>
      <p:sp>
        <p:nvSpPr>
          <p:cNvPr id="27652"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graphicFrame>
        <p:nvGraphicFramePr>
          <p:cNvPr id="9" name="Table 8"/>
          <p:cNvGraphicFramePr>
            <a:graphicFrameLocks noGrp="1"/>
          </p:cNvGraphicFramePr>
          <p:nvPr/>
        </p:nvGraphicFramePr>
        <p:xfrm>
          <a:off x="685800" y="3200400"/>
          <a:ext cx="6096000" cy="2560320"/>
        </p:xfrm>
        <a:graphic>
          <a:graphicData uri="http://schemas.openxmlformats.org/drawingml/2006/table">
            <a:tbl>
              <a:tblPr firstRow="1" bandRow="1">
                <a:tableStyleId>{5C22544A-7EE6-4342-B048-85BDC9FD1C3A}</a:tableStyleId>
              </a:tblPr>
              <a:tblGrid>
                <a:gridCol w="838201">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3886199">
                  <a:extLst>
                    <a:ext uri="{9D8B030D-6E8A-4147-A177-3AD203B41FA5}">
                      <a16:colId xmlns:a16="http://schemas.microsoft.com/office/drawing/2014/main" val="20002"/>
                    </a:ext>
                  </a:extLst>
                </a:gridCol>
              </a:tblGrid>
              <a:tr h="261257">
                <a:tc>
                  <a:txBody>
                    <a:bodyPr/>
                    <a:lstStyle/>
                    <a:p>
                      <a:r>
                        <a:rPr lang="en-US" dirty="0"/>
                        <a:t>F.NO</a:t>
                      </a:r>
                    </a:p>
                  </a:txBody>
                  <a:tcPr/>
                </a:tc>
                <a:tc>
                  <a:txBody>
                    <a:bodyPr/>
                    <a:lstStyle/>
                    <a:p>
                      <a:r>
                        <a:rPr lang="en-US" dirty="0"/>
                        <a:t>Name</a:t>
                      </a:r>
                    </a:p>
                  </a:txBody>
                  <a:tcPr/>
                </a:tc>
                <a:tc>
                  <a:txBody>
                    <a:bodyPr/>
                    <a:lstStyle/>
                    <a:p>
                      <a:r>
                        <a:rPr lang="en-US" dirty="0"/>
                        <a:t>Subjects</a:t>
                      </a:r>
                    </a:p>
                  </a:txBody>
                  <a:tcPr/>
                </a:tc>
                <a:extLst>
                  <a:ext uri="{0D108BD9-81ED-4DB2-BD59-A6C34878D82A}">
                    <a16:rowId xmlns:a16="http://schemas.microsoft.com/office/drawing/2014/main" val="10000"/>
                  </a:ext>
                </a:extLst>
              </a:tr>
              <a:tr h="261257">
                <a:tc>
                  <a:txBody>
                    <a:bodyPr/>
                    <a:lstStyle/>
                    <a:p>
                      <a:r>
                        <a:rPr lang="en-US" dirty="0"/>
                        <a:t>101</a:t>
                      </a:r>
                    </a:p>
                  </a:txBody>
                  <a:tcPr/>
                </a:tc>
                <a:tc>
                  <a:txBody>
                    <a:bodyPr/>
                    <a:lstStyle/>
                    <a:p>
                      <a:r>
                        <a:rPr lang="en-US" dirty="0"/>
                        <a:t>SAM</a:t>
                      </a:r>
                    </a:p>
                  </a:txBody>
                  <a:tcPr/>
                </a:tc>
                <a:tc>
                  <a:txBody>
                    <a:bodyPr/>
                    <a:lstStyle/>
                    <a:p>
                      <a:r>
                        <a:rPr lang="en-US" dirty="0"/>
                        <a:t>DBMS</a:t>
                      </a:r>
                    </a:p>
                  </a:txBody>
                  <a:tcPr/>
                </a:tc>
                <a:extLst>
                  <a:ext uri="{0D108BD9-81ED-4DB2-BD59-A6C34878D82A}">
                    <a16:rowId xmlns:a16="http://schemas.microsoft.com/office/drawing/2014/main" val="10001"/>
                  </a:ext>
                </a:extLst>
              </a:tr>
              <a:tr h="261257">
                <a:tc>
                  <a:txBody>
                    <a:bodyPr/>
                    <a:lstStyle/>
                    <a:p>
                      <a:r>
                        <a:rPr lang="en-US" dirty="0"/>
                        <a:t>101</a:t>
                      </a:r>
                    </a:p>
                  </a:txBody>
                  <a:tcPr/>
                </a:tc>
                <a:tc>
                  <a:txBody>
                    <a:bodyPr/>
                    <a:lstStyle/>
                    <a:p>
                      <a:r>
                        <a:rPr lang="en-US" dirty="0"/>
                        <a:t>SAM</a:t>
                      </a:r>
                    </a:p>
                  </a:txBody>
                  <a:tcPr/>
                </a:tc>
                <a:tc>
                  <a:txBody>
                    <a:bodyPr/>
                    <a:lstStyle/>
                    <a:p>
                      <a:r>
                        <a:rPr lang="en-US" dirty="0"/>
                        <a:t>CO</a:t>
                      </a:r>
                    </a:p>
                  </a:txBody>
                  <a:tcPr/>
                </a:tc>
                <a:extLst>
                  <a:ext uri="{0D108BD9-81ED-4DB2-BD59-A6C34878D82A}">
                    <a16:rowId xmlns:a16="http://schemas.microsoft.com/office/drawing/2014/main" val="10002"/>
                  </a:ext>
                </a:extLst>
              </a:tr>
              <a:tr h="261257">
                <a:tc>
                  <a:txBody>
                    <a:bodyPr/>
                    <a:lstStyle/>
                    <a:p>
                      <a:r>
                        <a:rPr lang="en-US" dirty="0"/>
                        <a:t>101</a:t>
                      </a:r>
                    </a:p>
                  </a:txBody>
                  <a:tcPr/>
                </a:tc>
                <a:tc>
                  <a:txBody>
                    <a:bodyPr/>
                    <a:lstStyle/>
                    <a:p>
                      <a:r>
                        <a:rPr lang="en-US" dirty="0"/>
                        <a:t>SAM</a:t>
                      </a:r>
                    </a:p>
                  </a:txBody>
                  <a:tcPr/>
                </a:tc>
                <a:tc>
                  <a:txBody>
                    <a:bodyPr/>
                    <a:lstStyle/>
                    <a:p>
                      <a:r>
                        <a:rPr lang="en-US" dirty="0"/>
                        <a:t>CN</a:t>
                      </a:r>
                    </a:p>
                  </a:txBody>
                  <a:tcPr/>
                </a:tc>
                <a:extLst>
                  <a:ext uri="{0D108BD9-81ED-4DB2-BD59-A6C34878D82A}">
                    <a16:rowId xmlns:a16="http://schemas.microsoft.com/office/drawing/2014/main" val="10003"/>
                  </a:ext>
                </a:extLst>
              </a:tr>
              <a:tr h="261257">
                <a:tc>
                  <a:txBody>
                    <a:bodyPr/>
                    <a:lstStyle/>
                    <a:p>
                      <a:r>
                        <a:rPr lang="en-US" dirty="0"/>
                        <a:t>102</a:t>
                      </a:r>
                    </a:p>
                  </a:txBody>
                  <a:tcPr/>
                </a:tc>
                <a:tc>
                  <a:txBody>
                    <a:bodyPr/>
                    <a:lstStyle/>
                    <a:p>
                      <a:r>
                        <a:rPr lang="en-US" dirty="0"/>
                        <a:t>RITESH</a:t>
                      </a:r>
                    </a:p>
                  </a:txBody>
                  <a:tcPr/>
                </a:tc>
                <a:tc>
                  <a:txBody>
                    <a:bodyPr/>
                    <a:lstStyle/>
                    <a:p>
                      <a:r>
                        <a:rPr lang="en-US" dirty="0"/>
                        <a:t>JAVA</a:t>
                      </a:r>
                    </a:p>
                  </a:txBody>
                  <a:tcPr/>
                </a:tc>
                <a:extLst>
                  <a:ext uri="{0D108BD9-81ED-4DB2-BD59-A6C34878D82A}">
                    <a16:rowId xmlns:a16="http://schemas.microsoft.com/office/drawing/2014/main" val="10004"/>
                  </a:ext>
                </a:extLst>
              </a:tr>
              <a:tr h="261257">
                <a:tc>
                  <a:txBody>
                    <a:bodyPr/>
                    <a:lstStyle/>
                    <a:p>
                      <a:r>
                        <a:rPr lang="en-US" dirty="0"/>
                        <a:t>102</a:t>
                      </a:r>
                    </a:p>
                  </a:txBody>
                  <a:tcPr/>
                </a:tc>
                <a:tc>
                  <a:txBody>
                    <a:bodyPr/>
                    <a:lstStyle/>
                    <a:p>
                      <a:r>
                        <a:rPr lang="en-US" dirty="0"/>
                        <a:t>RITESH</a:t>
                      </a:r>
                    </a:p>
                  </a:txBody>
                  <a:tcPr/>
                </a:tc>
                <a:tc>
                  <a:txBody>
                    <a:bodyPr/>
                    <a:lstStyle/>
                    <a:p>
                      <a:r>
                        <a:rPr lang="en-US" dirty="0"/>
                        <a:t>CD</a:t>
                      </a:r>
                    </a:p>
                  </a:txBody>
                  <a:tcPr/>
                </a:tc>
                <a:extLst>
                  <a:ext uri="{0D108BD9-81ED-4DB2-BD59-A6C34878D82A}">
                    <a16:rowId xmlns:a16="http://schemas.microsoft.com/office/drawing/2014/main" val="10005"/>
                  </a:ext>
                </a:extLst>
              </a:tr>
              <a:tr h="261257">
                <a:tc>
                  <a:txBody>
                    <a:bodyPr/>
                    <a:lstStyle/>
                    <a:p>
                      <a:r>
                        <a:rPr lang="en-US" dirty="0"/>
                        <a:t>102</a:t>
                      </a:r>
                    </a:p>
                  </a:txBody>
                  <a:tcPr/>
                </a:tc>
                <a:tc>
                  <a:txBody>
                    <a:bodyPr/>
                    <a:lstStyle/>
                    <a:p>
                      <a:r>
                        <a:rPr lang="en-US" dirty="0"/>
                        <a:t>RITESH</a:t>
                      </a:r>
                    </a:p>
                  </a:txBody>
                  <a:tcPr/>
                </a:tc>
                <a:tc>
                  <a:txBody>
                    <a:bodyPr/>
                    <a:lstStyle/>
                    <a:p>
                      <a:r>
                        <a:rPr lang="en-US" dirty="0"/>
                        <a:t>TOC</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Normalization</a:t>
            </a:r>
          </a:p>
        </p:txBody>
      </p:sp>
      <p:sp>
        <p:nvSpPr>
          <p:cNvPr id="28675" name="Content Placeholder 2"/>
          <p:cNvSpPr>
            <a:spLocks noGrp="1"/>
          </p:cNvSpPr>
          <p:nvPr>
            <p:ph idx="1"/>
          </p:nvPr>
        </p:nvSpPr>
        <p:spPr>
          <a:xfrm>
            <a:off x="457200" y="990600"/>
            <a:ext cx="8305800" cy="5486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FISRT NORMAL FORM:</a:t>
            </a:r>
          </a:p>
          <a:p>
            <a:pPr>
              <a:buFont typeface="Arial" charset="0"/>
              <a:buNone/>
            </a:pPr>
            <a:r>
              <a:rPr lang="en-US" sz="1800">
                <a:latin typeface="Times New Roman" pitchFamily="18" charset="0"/>
                <a:cs typeface="Times New Roman" pitchFamily="18" charset="0"/>
              </a:rPr>
              <a:t>Remove the duplicates value by identifying the primary key.</a:t>
            </a:r>
          </a:p>
          <a:p>
            <a:pPr>
              <a:buFont typeface="Arial" charset="0"/>
              <a:buNone/>
            </a:pPr>
            <a:endParaRPr lang="en-US" sz="1800" b="1">
              <a:latin typeface="Times New Roman" pitchFamily="18" charset="0"/>
              <a:cs typeface="Times New Roman" pitchFamily="18" charset="0"/>
            </a:endParaRPr>
          </a:p>
        </p:txBody>
      </p:sp>
      <p:sp>
        <p:nvSpPr>
          <p:cNvPr id="28676"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graphicFrame>
        <p:nvGraphicFramePr>
          <p:cNvPr id="7" name="Table 6"/>
          <p:cNvGraphicFramePr>
            <a:graphicFrameLocks noGrp="1"/>
          </p:cNvGraphicFramePr>
          <p:nvPr/>
        </p:nvGraphicFramePr>
        <p:xfrm>
          <a:off x="4419600" y="2514600"/>
          <a:ext cx="2743200" cy="259588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a:txBody>
                    <a:bodyPr/>
                    <a:lstStyle/>
                    <a:p>
                      <a:r>
                        <a:rPr lang="en-US" dirty="0" err="1"/>
                        <a:t>F.No</a:t>
                      </a:r>
                      <a:r>
                        <a:rPr lang="en-US" dirty="0"/>
                        <a:t>(F.K)</a:t>
                      </a:r>
                    </a:p>
                  </a:txBody>
                  <a:tcPr/>
                </a:tc>
                <a:tc>
                  <a:txBody>
                    <a:bodyPr/>
                    <a:lstStyle/>
                    <a:p>
                      <a:r>
                        <a:rPr lang="en-US" dirty="0"/>
                        <a:t>Subjects</a:t>
                      </a:r>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DBMS</a:t>
                      </a:r>
                    </a:p>
                  </a:txBody>
                  <a:tcPr/>
                </a:tc>
                <a:extLst>
                  <a:ext uri="{0D108BD9-81ED-4DB2-BD59-A6C34878D82A}">
                    <a16:rowId xmlns:a16="http://schemas.microsoft.com/office/drawing/2014/main" val="10001"/>
                  </a:ext>
                </a:extLst>
              </a:tr>
              <a:tr h="370840">
                <a:tc>
                  <a:txBody>
                    <a:bodyPr/>
                    <a:lstStyle/>
                    <a:p>
                      <a:r>
                        <a:rPr lang="en-US" dirty="0"/>
                        <a:t>101</a:t>
                      </a:r>
                    </a:p>
                  </a:txBody>
                  <a:tcPr/>
                </a:tc>
                <a:tc>
                  <a:txBody>
                    <a:bodyPr/>
                    <a:lstStyle/>
                    <a:p>
                      <a:r>
                        <a:rPr lang="en-US" dirty="0"/>
                        <a:t>CO</a:t>
                      </a:r>
                    </a:p>
                  </a:txBody>
                  <a:tcPr/>
                </a:tc>
                <a:extLst>
                  <a:ext uri="{0D108BD9-81ED-4DB2-BD59-A6C34878D82A}">
                    <a16:rowId xmlns:a16="http://schemas.microsoft.com/office/drawing/2014/main" val="10002"/>
                  </a:ext>
                </a:extLst>
              </a:tr>
              <a:tr h="370840">
                <a:tc>
                  <a:txBody>
                    <a:bodyPr/>
                    <a:lstStyle/>
                    <a:p>
                      <a:r>
                        <a:rPr lang="en-US" dirty="0"/>
                        <a:t>101</a:t>
                      </a:r>
                    </a:p>
                  </a:txBody>
                  <a:tcPr/>
                </a:tc>
                <a:tc>
                  <a:txBody>
                    <a:bodyPr/>
                    <a:lstStyle/>
                    <a:p>
                      <a:r>
                        <a:rPr lang="en-US" dirty="0"/>
                        <a:t>CN</a:t>
                      </a:r>
                    </a:p>
                  </a:txBody>
                  <a:tcPr/>
                </a:tc>
                <a:extLst>
                  <a:ext uri="{0D108BD9-81ED-4DB2-BD59-A6C34878D82A}">
                    <a16:rowId xmlns:a16="http://schemas.microsoft.com/office/drawing/2014/main" val="10003"/>
                  </a:ext>
                </a:extLst>
              </a:tr>
              <a:tr h="370840">
                <a:tc>
                  <a:txBody>
                    <a:bodyPr/>
                    <a:lstStyle/>
                    <a:p>
                      <a:r>
                        <a:rPr lang="en-US" dirty="0"/>
                        <a:t>102</a:t>
                      </a:r>
                    </a:p>
                  </a:txBody>
                  <a:tcPr/>
                </a:tc>
                <a:tc>
                  <a:txBody>
                    <a:bodyPr/>
                    <a:lstStyle/>
                    <a:p>
                      <a:r>
                        <a:rPr lang="en-US" dirty="0"/>
                        <a:t>JAVA</a:t>
                      </a:r>
                    </a:p>
                  </a:txBody>
                  <a:tcPr/>
                </a:tc>
                <a:extLst>
                  <a:ext uri="{0D108BD9-81ED-4DB2-BD59-A6C34878D82A}">
                    <a16:rowId xmlns:a16="http://schemas.microsoft.com/office/drawing/2014/main" val="10004"/>
                  </a:ext>
                </a:extLst>
              </a:tr>
              <a:tr h="370840">
                <a:tc>
                  <a:txBody>
                    <a:bodyPr/>
                    <a:lstStyle/>
                    <a:p>
                      <a:r>
                        <a:rPr lang="en-US" dirty="0"/>
                        <a:t>102</a:t>
                      </a:r>
                    </a:p>
                  </a:txBody>
                  <a:tcPr/>
                </a:tc>
                <a:tc>
                  <a:txBody>
                    <a:bodyPr/>
                    <a:lstStyle/>
                    <a:p>
                      <a:r>
                        <a:rPr lang="en-US" dirty="0"/>
                        <a:t>CD</a:t>
                      </a:r>
                    </a:p>
                  </a:txBody>
                  <a:tcPr/>
                </a:tc>
                <a:extLst>
                  <a:ext uri="{0D108BD9-81ED-4DB2-BD59-A6C34878D82A}">
                    <a16:rowId xmlns:a16="http://schemas.microsoft.com/office/drawing/2014/main" val="10005"/>
                  </a:ext>
                </a:extLst>
              </a:tr>
              <a:tr h="370840">
                <a:tc>
                  <a:txBody>
                    <a:bodyPr/>
                    <a:lstStyle/>
                    <a:p>
                      <a:r>
                        <a:rPr lang="en-US" dirty="0"/>
                        <a:t>102</a:t>
                      </a:r>
                    </a:p>
                  </a:txBody>
                  <a:tcPr/>
                </a:tc>
                <a:tc>
                  <a:txBody>
                    <a:bodyPr/>
                    <a:lstStyle/>
                    <a:p>
                      <a:r>
                        <a:rPr lang="en-US" dirty="0"/>
                        <a:t>TOC</a:t>
                      </a:r>
                    </a:p>
                  </a:txBody>
                  <a:tcPr/>
                </a:tc>
                <a:extLst>
                  <a:ext uri="{0D108BD9-81ED-4DB2-BD59-A6C34878D82A}">
                    <a16:rowId xmlns:a16="http://schemas.microsoft.com/office/drawing/2014/main" val="10006"/>
                  </a:ext>
                </a:extLst>
              </a:tr>
            </a:tbl>
          </a:graphicData>
        </a:graphic>
      </p:graphicFrame>
      <p:graphicFrame>
        <p:nvGraphicFramePr>
          <p:cNvPr id="8" name="Table 7"/>
          <p:cNvGraphicFramePr>
            <a:graphicFrameLocks noGrp="1"/>
          </p:cNvGraphicFramePr>
          <p:nvPr/>
        </p:nvGraphicFramePr>
        <p:xfrm>
          <a:off x="685800" y="2590800"/>
          <a:ext cx="2971800" cy="1112520"/>
        </p:xfrm>
        <a:graphic>
          <a:graphicData uri="http://schemas.openxmlformats.org/drawingml/2006/table">
            <a:tbl>
              <a:tblPr firstRow="1" bandRow="1">
                <a:tableStyleId>{5C22544A-7EE6-4342-B048-85BDC9FD1C3A}</a:tableStyleId>
              </a:tblPr>
              <a:tblGrid>
                <a:gridCol w="1674253">
                  <a:extLst>
                    <a:ext uri="{9D8B030D-6E8A-4147-A177-3AD203B41FA5}">
                      <a16:colId xmlns:a16="http://schemas.microsoft.com/office/drawing/2014/main" val="20000"/>
                    </a:ext>
                  </a:extLst>
                </a:gridCol>
                <a:gridCol w="1297547">
                  <a:extLst>
                    <a:ext uri="{9D8B030D-6E8A-4147-A177-3AD203B41FA5}">
                      <a16:colId xmlns:a16="http://schemas.microsoft.com/office/drawing/2014/main" val="20001"/>
                    </a:ext>
                  </a:extLst>
                </a:gridCol>
              </a:tblGrid>
              <a:tr h="370840">
                <a:tc>
                  <a:txBody>
                    <a:bodyPr/>
                    <a:lstStyle/>
                    <a:p>
                      <a:r>
                        <a:rPr lang="en-US" dirty="0" err="1"/>
                        <a:t>F.No</a:t>
                      </a:r>
                      <a:r>
                        <a:rPr lang="en-US" dirty="0"/>
                        <a:t> (PK)</a:t>
                      </a:r>
                    </a:p>
                  </a:txBody>
                  <a:tcPr/>
                </a:tc>
                <a:tc>
                  <a:txBody>
                    <a:bodyPr/>
                    <a:lstStyle/>
                    <a:p>
                      <a:r>
                        <a:rPr lang="en-US" dirty="0"/>
                        <a:t>Name</a:t>
                      </a:r>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Sam</a:t>
                      </a:r>
                    </a:p>
                  </a:txBody>
                  <a:tcPr/>
                </a:tc>
                <a:extLst>
                  <a:ext uri="{0D108BD9-81ED-4DB2-BD59-A6C34878D82A}">
                    <a16:rowId xmlns:a16="http://schemas.microsoft.com/office/drawing/2014/main" val="10001"/>
                  </a:ext>
                </a:extLst>
              </a:tr>
              <a:tr h="370840">
                <a:tc>
                  <a:txBody>
                    <a:bodyPr/>
                    <a:lstStyle/>
                    <a:p>
                      <a:r>
                        <a:rPr lang="en-US" dirty="0"/>
                        <a:t>102</a:t>
                      </a:r>
                    </a:p>
                  </a:txBody>
                  <a:tcPr/>
                </a:tc>
                <a:tc>
                  <a:txBody>
                    <a:bodyPr/>
                    <a:lstStyle/>
                    <a:p>
                      <a:r>
                        <a:rPr lang="en-US" dirty="0" err="1"/>
                        <a:t>Ritesh</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t>Normalization</a:t>
            </a:r>
          </a:p>
        </p:txBody>
      </p:sp>
      <p:sp>
        <p:nvSpPr>
          <p:cNvPr id="29699" name="Content Placeholder 2"/>
          <p:cNvSpPr>
            <a:spLocks noGrp="1"/>
          </p:cNvSpPr>
          <p:nvPr>
            <p:ph idx="1"/>
          </p:nvPr>
        </p:nvSpPr>
        <p:spPr>
          <a:xfrm>
            <a:off x="457200" y="990600"/>
            <a:ext cx="8305800" cy="5486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SECOND NORMAL FORM:</a:t>
            </a:r>
          </a:p>
          <a:p>
            <a:pPr>
              <a:buFont typeface="Wingdings" pitchFamily="2" charset="2"/>
              <a:buChar char="Ø"/>
            </a:pPr>
            <a:r>
              <a:rPr lang="en-US" sz="1800" b="1">
                <a:latin typeface="Times New Roman" pitchFamily="18" charset="0"/>
                <a:cs typeface="Times New Roman" pitchFamily="18" charset="0"/>
              </a:rPr>
              <a:t> </a:t>
            </a:r>
            <a:r>
              <a:rPr lang="en-US" sz="1800">
                <a:latin typeface="Times New Roman" pitchFamily="18" charset="0"/>
                <a:cs typeface="Times New Roman" pitchFamily="18" charset="0"/>
              </a:rPr>
              <a:t>A relation is said to be in 2NF if it is already in 1NF and No Partial dependency exist and every non key attribute is fully dependent on total primary key.</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A Relation satisfy 2NF automatically if primary key consist of one attributes or all attributes are of part of primary key.</a:t>
            </a:r>
            <a:endParaRPr lang="en-US" sz="1800" b="1">
              <a:latin typeface="Times New Roman" pitchFamily="18" charset="0"/>
              <a:cs typeface="Times New Roman" pitchFamily="18" charset="0"/>
            </a:endParaRPr>
          </a:p>
          <a:p>
            <a:pPr>
              <a:buFont typeface="Arial" charset="0"/>
              <a:buNone/>
            </a:pPr>
            <a:endParaRPr lang="en-US" sz="1800" b="1">
              <a:latin typeface="Times New Roman" pitchFamily="18" charset="0"/>
              <a:cs typeface="Times New Roman" pitchFamily="18" charset="0"/>
            </a:endParaRPr>
          </a:p>
          <a:p>
            <a:pPr>
              <a:buFont typeface="Wingdings" pitchFamily="2" charset="2"/>
              <a:buChar char="Ø"/>
            </a:pPr>
            <a:r>
              <a:rPr lang="en-US" sz="1800" b="1">
                <a:latin typeface="Times New Roman" pitchFamily="18" charset="0"/>
                <a:cs typeface="Times New Roman" pitchFamily="18" charset="0"/>
              </a:rPr>
              <a:t>Types of Functional Dependency:</a:t>
            </a:r>
          </a:p>
          <a:p>
            <a:pPr>
              <a:buFont typeface="Arial" charset="0"/>
              <a:buNone/>
            </a:pPr>
            <a:r>
              <a:rPr lang="en-US" sz="1800" b="1">
                <a:latin typeface="Times New Roman" pitchFamily="18" charset="0"/>
                <a:cs typeface="Times New Roman" pitchFamily="18" charset="0"/>
              </a:rPr>
              <a:t>        1</a:t>
            </a:r>
            <a:r>
              <a:rPr lang="en-US" sz="1800">
                <a:latin typeface="Times New Roman" pitchFamily="18" charset="0"/>
                <a:cs typeface="Times New Roman" pitchFamily="18" charset="0"/>
              </a:rPr>
              <a:t>) </a:t>
            </a:r>
            <a:r>
              <a:rPr lang="en-US" sz="1800" b="1">
                <a:latin typeface="Times New Roman" pitchFamily="18" charset="0"/>
                <a:cs typeface="Times New Roman" pitchFamily="18" charset="0"/>
              </a:rPr>
              <a:t>Partial F.D: </a:t>
            </a:r>
            <a:r>
              <a:rPr lang="en-US" sz="1800">
                <a:latin typeface="Times New Roman" pitchFamily="18" charset="0"/>
                <a:cs typeface="Times New Roman" pitchFamily="18" charset="0"/>
              </a:rPr>
              <a:t>F.D in which one or more non key attributes functionally depending     </a:t>
            </a:r>
          </a:p>
          <a:p>
            <a:pPr>
              <a:buFont typeface="Arial" charset="0"/>
              <a:buNone/>
            </a:pPr>
            <a:r>
              <a:rPr lang="en-US" sz="1800">
                <a:latin typeface="Times New Roman" pitchFamily="18" charset="0"/>
                <a:cs typeface="Times New Roman" pitchFamily="18" charset="0"/>
              </a:rPr>
              <a:t>             on part of primary key.</a:t>
            </a:r>
          </a:p>
          <a:p>
            <a:pPr>
              <a:buFont typeface="Arial" charset="0"/>
              <a:buNone/>
            </a:pPr>
            <a:r>
              <a:rPr lang="en-US" sz="1800">
                <a:latin typeface="Times New Roman" pitchFamily="18" charset="0"/>
                <a:cs typeface="Times New Roman" pitchFamily="18" charset="0"/>
              </a:rPr>
              <a:t>		Ex. R= (ABCD)     FD are</a:t>
            </a:r>
          </a:p>
          <a:p>
            <a:pPr>
              <a:buFont typeface="Arial" charset="0"/>
              <a:buNone/>
            </a:pPr>
            <a:r>
              <a:rPr lang="en-US" sz="1800">
                <a:latin typeface="Times New Roman" pitchFamily="18" charset="0"/>
                <a:cs typeface="Times New Roman" pitchFamily="18" charset="0"/>
              </a:rPr>
              <a:t>		AB-&gt;C</a:t>
            </a:r>
          </a:p>
          <a:p>
            <a:pPr>
              <a:buFont typeface="Arial" charset="0"/>
              <a:buNone/>
            </a:pPr>
            <a:r>
              <a:rPr lang="en-US" sz="1800">
                <a:latin typeface="Times New Roman" pitchFamily="18" charset="0"/>
                <a:cs typeface="Times New Roman" pitchFamily="18" charset="0"/>
              </a:rPr>
              <a:t>		B-&gt;D               (P.D)</a:t>
            </a:r>
          </a:p>
          <a:p>
            <a:pPr>
              <a:buFont typeface="Arial" charset="0"/>
              <a:buNone/>
            </a:pPr>
            <a:r>
              <a:rPr lang="en-US" sz="1800">
                <a:latin typeface="Times New Roman" pitchFamily="18" charset="0"/>
                <a:cs typeface="Times New Roman" pitchFamily="18" charset="0"/>
              </a:rPr>
              <a:t>		Key: AB	</a:t>
            </a:r>
          </a:p>
          <a:p>
            <a:pPr>
              <a:buFont typeface="Arial" charset="0"/>
              <a:buNone/>
            </a:pPr>
            <a:endParaRPr lang="en-US" sz="1800" b="1">
              <a:latin typeface="Times New Roman" pitchFamily="18" charset="0"/>
              <a:cs typeface="Times New Roman" pitchFamily="18" charset="0"/>
            </a:endParaRPr>
          </a:p>
        </p:txBody>
      </p:sp>
      <p:sp>
        <p:nvSpPr>
          <p:cNvPr id="29700"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t>Normalization</a:t>
            </a:r>
          </a:p>
        </p:txBody>
      </p:sp>
      <p:sp>
        <p:nvSpPr>
          <p:cNvPr id="30723" name="Content Placeholder 2"/>
          <p:cNvSpPr>
            <a:spLocks noGrp="1"/>
          </p:cNvSpPr>
          <p:nvPr>
            <p:ph idx="1"/>
          </p:nvPr>
        </p:nvSpPr>
        <p:spPr>
          <a:xfrm>
            <a:off x="457200" y="990600"/>
            <a:ext cx="8305800" cy="5486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SECOND NORMAL FORM:</a:t>
            </a:r>
          </a:p>
          <a:p>
            <a:pPr>
              <a:buFont typeface="Arial" charset="0"/>
              <a:buNone/>
            </a:pPr>
            <a:r>
              <a:rPr lang="en-US" sz="1800" b="1">
                <a:latin typeface="Times New Roman" pitchFamily="18" charset="0"/>
                <a:cs typeface="Times New Roman" pitchFamily="18" charset="0"/>
              </a:rPr>
              <a:t>Types of Functional Dependency:</a:t>
            </a:r>
          </a:p>
          <a:p>
            <a:pPr>
              <a:buFont typeface="Arial" charset="0"/>
              <a:buNone/>
            </a:pPr>
            <a:endParaRPr lang="en-US" sz="1800" b="1">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 2) Transitive  F.D</a:t>
            </a:r>
            <a:r>
              <a:rPr lang="en-US" sz="1800">
                <a:latin typeface="Times New Roman" pitchFamily="18" charset="0"/>
                <a:cs typeface="Times New Roman" pitchFamily="18" charset="0"/>
              </a:rPr>
              <a:t>: A F.D between two or more non key attributes are called as   </a:t>
            </a:r>
          </a:p>
          <a:p>
            <a:pPr>
              <a:buFont typeface="Arial" charset="0"/>
              <a:buNone/>
            </a:pPr>
            <a:r>
              <a:rPr lang="en-US" sz="1800">
                <a:latin typeface="Times New Roman" pitchFamily="18" charset="0"/>
                <a:cs typeface="Times New Roman" pitchFamily="18" charset="0"/>
              </a:rPr>
              <a:t>                                 transitive F.D </a:t>
            </a:r>
          </a:p>
          <a:p>
            <a:pPr>
              <a:buFont typeface="Arial" charset="0"/>
              <a:buNone/>
            </a:pPr>
            <a:r>
              <a:rPr lang="en-US" sz="1800">
                <a:latin typeface="Times New Roman" pitchFamily="18" charset="0"/>
                <a:cs typeface="Times New Roman" pitchFamily="18" charset="0"/>
              </a:rPr>
              <a:t>              Ex. R(ABCD)</a:t>
            </a:r>
          </a:p>
          <a:p>
            <a:pPr>
              <a:buFont typeface="Arial" charset="0"/>
              <a:buNone/>
            </a:pPr>
            <a:r>
              <a:rPr lang="en-US" sz="1800">
                <a:latin typeface="Times New Roman" pitchFamily="18" charset="0"/>
                <a:cs typeface="Times New Roman" pitchFamily="18" charset="0"/>
              </a:rPr>
              <a:t>               AB-&gt;C</a:t>
            </a:r>
          </a:p>
          <a:p>
            <a:pPr>
              <a:buFont typeface="Arial" charset="0"/>
              <a:buNone/>
            </a:pPr>
            <a:r>
              <a:rPr lang="en-US" sz="1800">
                <a:latin typeface="Times New Roman" pitchFamily="18" charset="0"/>
                <a:cs typeface="Times New Roman" pitchFamily="18" charset="0"/>
              </a:rPr>
              <a:t>		C-&gt;D               (T.D)</a:t>
            </a:r>
          </a:p>
          <a:p>
            <a:pPr>
              <a:buFont typeface="Arial" charset="0"/>
              <a:buNone/>
            </a:pPr>
            <a:r>
              <a:rPr lang="en-US" sz="1800">
                <a:latin typeface="Times New Roman" pitchFamily="18" charset="0"/>
                <a:cs typeface="Times New Roman" pitchFamily="18" charset="0"/>
              </a:rPr>
              <a:t>		Key: AB	</a:t>
            </a:r>
          </a:p>
          <a:p>
            <a:pPr>
              <a:buFont typeface="Arial" charset="0"/>
              <a:buNone/>
            </a:pPr>
            <a:r>
              <a:rPr lang="en-US" sz="1800">
                <a:latin typeface="Times New Roman" pitchFamily="18" charset="0"/>
                <a:cs typeface="Times New Roman" pitchFamily="18" charset="0"/>
              </a:rPr>
              <a:t>	</a:t>
            </a:r>
            <a:endParaRPr lang="en-US" sz="1800" b="1">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  3</a:t>
            </a:r>
            <a:r>
              <a:rPr lang="en-US" sz="1800">
                <a:latin typeface="Times New Roman" pitchFamily="18" charset="0"/>
                <a:cs typeface="Times New Roman" pitchFamily="18" charset="0"/>
              </a:rPr>
              <a:t>) </a:t>
            </a:r>
            <a:r>
              <a:rPr lang="en-US" sz="1800" b="1">
                <a:latin typeface="Times New Roman" pitchFamily="18" charset="0"/>
                <a:cs typeface="Times New Roman" pitchFamily="18" charset="0"/>
              </a:rPr>
              <a:t>Full F.D: </a:t>
            </a:r>
            <a:r>
              <a:rPr lang="en-US" sz="1800">
                <a:latin typeface="Times New Roman" pitchFamily="18" charset="0"/>
                <a:cs typeface="Times New Roman" pitchFamily="18" charset="0"/>
              </a:rPr>
              <a:t>A  F.D  X-&gt; Y is full F.D if removal of any attributes from X will 	             </a:t>
            </a:r>
          </a:p>
          <a:p>
            <a:pPr>
              <a:buFont typeface="Arial" charset="0"/>
              <a:buNone/>
            </a:pPr>
            <a:r>
              <a:rPr lang="en-US" sz="1800">
                <a:latin typeface="Times New Roman" pitchFamily="18" charset="0"/>
                <a:cs typeface="Times New Roman" pitchFamily="18" charset="0"/>
              </a:rPr>
              <a:t>                       make F.D, X-&gt;Y (Invalid).</a:t>
            </a:r>
          </a:p>
          <a:p>
            <a:pPr>
              <a:buFont typeface="Arial" charset="0"/>
              <a:buNone/>
            </a:pPr>
            <a:r>
              <a:rPr lang="en-US" sz="1800">
                <a:latin typeface="Times New Roman" pitchFamily="18" charset="0"/>
                <a:cs typeface="Times New Roman" pitchFamily="18" charset="0"/>
              </a:rPr>
              <a:t>			ABC-&gt;DE 	 [F.F.D]</a:t>
            </a:r>
          </a:p>
          <a:p>
            <a:pPr>
              <a:buFont typeface="Arial" charset="0"/>
              <a:buNone/>
            </a:pPr>
            <a:r>
              <a:rPr lang="en-US" sz="1800">
                <a:latin typeface="Times New Roman" pitchFamily="18" charset="0"/>
                <a:cs typeface="Times New Roman" pitchFamily="18" charset="0"/>
              </a:rPr>
              <a:t>			BC-&gt;DE		[Not a F.F.D]</a:t>
            </a:r>
          </a:p>
          <a:p>
            <a:pPr>
              <a:buFont typeface="Arial" charset="0"/>
              <a:buNone/>
            </a:pPr>
            <a:r>
              <a:rPr lang="en-US" sz="1800">
                <a:latin typeface="Times New Roman" pitchFamily="18" charset="0"/>
                <a:cs typeface="Times New Roman" pitchFamily="18" charset="0"/>
              </a:rPr>
              <a:t>	</a:t>
            </a:r>
          </a:p>
        </p:txBody>
      </p:sp>
      <p:sp>
        <p:nvSpPr>
          <p:cNvPr id="30724"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Normalization</a:t>
            </a:r>
          </a:p>
        </p:txBody>
      </p:sp>
      <p:sp>
        <p:nvSpPr>
          <p:cNvPr id="31747" name="Content Placeholder 2"/>
          <p:cNvSpPr>
            <a:spLocks noGrp="1"/>
          </p:cNvSpPr>
          <p:nvPr>
            <p:ph idx="1"/>
          </p:nvPr>
        </p:nvSpPr>
        <p:spPr>
          <a:xfrm>
            <a:off x="457200" y="990600"/>
            <a:ext cx="8305800" cy="5486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SECOND NORMAL FORM:</a:t>
            </a:r>
          </a:p>
          <a:p>
            <a:pPr>
              <a:buFont typeface="Arial" charset="0"/>
              <a:buNone/>
            </a:pPr>
            <a:r>
              <a:rPr lang="en-US" sz="1800">
                <a:latin typeface="Times New Roman" pitchFamily="18" charset="0"/>
                <a:cs typeface="Times New Roman" pitchFamily="18" charset="0"/>
              </a:rPr>
              <a:t>Ex. Consider the  Relation R(A B C D E F G H I J) with following F.D.</a:t>
            </a:r>
          </a:p>
          <a:p>
            <a:pPr>
              <a:buFont typeface="Arial" charset="0"/>
              <a:buNone/>
            </a:pPr>
            <a:r>
              <a:rPr lang="en-US" sz="1800">
                <a:latin typeface="Times New Roman" pitchFamily="18" charset="0"/>
                <a:cs typeface="Times New Roman" pitchFamily="18" charset="0"/>
              </a:rPr>
              <a:t>       AB-&gt; C  ,    A-&gt;DE,       B-&gt; F,         F-&gt;GH,                D-&gt;IJ</a:t>
            </a:r>
          </a:p>
          <a:p>
            <a:pPr>
              <a:buFont typeface="Arial" charset="0"/>
              <a:buNone/>
            </a:pPr>
            <a:r>
              <a:rPr lang="en-US" sz="1800">
                <a:latin typeface="Times New Roman" pitchFamily="18" charset="0"/>
                <a:cs typeface="Times New Roman" pitchFamily="18" charset="0"/>
              </a:rPr>
              <a:t>                  Normalize up to 2 N F.</a:t>
            </a:r>
          </a:p>
          <a:p>
            <a:pPr>
              <a:buFont typeface="Arial" charset="0"/>
              <a:buNone/>
            </a:pPr>
            <a:r>
              <a:rPr lang="en-US" sz="1800" b="1">
                <a:latin typeface="Times New Roman" pitchFamily="18" charset="0"/>
                <a:cs typeface="Times New Roman" pitchFamily="18" charset="0"/>
              </a:rPr>
              <a:t>Solution:</a:t>
            </a:r>
          </a:p>
          <a:p>
            <a:pPr>
              <a:buFont typeface="Wingdings" pitchFamily="2" charset="2"/>
              <a:buChar char="Ø"/>
            </a:pPr>
            <a:r>
              <a:rPr lang="en-US" sz="1800" b="1">
                <a:latin typeface="Times New Roman" pitchFamily="18" charset="0"/>
                <a:cs typeface="Times New Roman" pitchFamily="18" charset="0"/>
              </a:rPr>
              <a:t> </a:t>
            </a:r>
            <a:r>
              <a:rPr lang="en-US" sz="1800">
                <a:latin typeface="Times New Roman" pitchFamily="18" charset="0"/>
                <a:cs typeface="Times New Roman" pitchFamily="18" charset="0"/>
              </a:rPr>
              <a:t>First find out the key for the relation R.</a:t>
            </a:r>
          </a:p>
          <a:p>
            <a:pPr>
              <a:buFont typeface="Arial" charset="0"/>
              <a:buNone/>
            </a:pPr>
            <a:r>
              <a:rPr lang="en-US" sz="1800">
                <a:latin typeface="Times New Roman" pitchFamily="18" charset="0"/>
                <a:cs typeface="Times New Roman" pitchFamily="18" charset="0"/>
              </a:rPr>
              <a:t>                 AB+ =ABCDEFGHIJ</a:t>
            </a:r>
          </a:p>
          <a:p>
            <a:pPr>
              <a:buFont typeface="Arial" charset="0"/>
              <a:buNone/>
            </a:pPr>
            <a:r>
              <a:rPr lang="en-US" sz="1800">
                <a:latin typeface="Times New Roman" pitchFamily="18" charset="0"/>
                <a:cs typeface="Times New Roman" pitchFamily="18" charset="0"/>
              </a:rPr>
              <a:t>                 So AB is the key.</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Next Step is to find out the partial dependency if any…….</a:t>
            </a:r>
          </a:p>
          <a:p>
            <a:pPr>
              <a:buFont typeface="Arial" charset="0"/>
              <a:buNone/>
            </a:pPr>
            <a:r>
              <a:rPr lang="en-US" sz="1800">
                <a:latin typeface="Times New Roman" pitchFamily="18" charset="0"/>
                <a:cs typeface="Times New Roman" pitchFamily="18" charset="0"/>
              </a:rPr>
              <a:t>   Yes there is partial dependency in the F. D  [ A-&gt;DE and B-&gt;F] </a:t>
            </a:r>
          </a:p>
          <a:p>
            <a:pPr>
              <a:buFont typeface="Arial" charset="0"/>
              <a:buNone/>
            </a:pPr>
            <a:r>
              <a:rPr lang="en-US" sz="1800">
                <a:latin typeface="Times New Roman" pitchFamily="18" charset="0"/>
                <a:cs typeface="Times New Roman" pitchFamily="18" charset="0"/>
              </a:rPr>
              <a:t>	</a:t>
            </a:r>
          </a:p>
          <a:p>
            <a:pPr>
              <a:buFont typeface="Wingdings" pitchFamily="2" charset="2"/>
              <a:buChar char="Ø"/>
            </a:pPr>
            <a:r>
              <a:rPr lang="en-US" sz="1800">
                <a:latin typeface="Times New Roman" pitchFamily="18" charset="0"/>
                <a:cs typeface="Times New Roman" pitchFamily="18" charset="0"/>
              </a:rPr>
              <a:t>If there is P.D then find out the closure of the left hand side attribute the causes the P.D for the relation.</a:t>
            </a:r>
          </a:p>
          <a:p>
            <a:pPr lvl="1">
              <a:buFont typeface="Arial" charset="0"/>
              <a:buNone/>
            </a:pPr>
            <a:r>
              <a:rPr lang="en-US" sz="1400">
                <a:latin typeface="Times New Roman" pitchFamily="18" charset="0"/>
                <a:cs typeface="Times New Roman" pitchFamily="18" charset="0"/>
              </a:rPr>
              <a:t>A+={ADE}</a:t>
            </a:r>
          </a:p>
          <a:p>
            <a:pPr lvl="1">
              <a:buFont typeface="Arial" charset="0"/>
              <a:buNone/>
            </a:pPr>
            <a:r>
              <a:rPr lang="en-US" sz="1400">
                <a:latin typeface="Times New Roman" pitchFamily="18" charset="0"/>
                <a:cs typeface="Times New Roman" pitchFamily="18" charset="0"/>
              </a:rPr>
              <a:t>B+={BFGH}</a:t>
            </a:r>
          </a:p>
          <a:p>
            <a:pPr>
              <a:buFont typeface="Arial" charset="0"/>
              <a:buNone/>
            </a:pPr>
            <a:r>
              <a:rPr lang="en-US" sz="1800">
                <a:latin typeface="Times New Roman" pitchFamily="18" charset="0"/>
                <a:cs typeface="Times New Roman" pitchFamily="18" charset="0"/>
              </a:rPr>
              <a:t> </a:t>
            </a:r>
          </a:p>
          <a:p>
            <a:pPr>
              <a:buFont typeface="Arial" charset="0"/>
              <a:buNone/>
            </a:pPr>
            <a:endParaRPr lang="en-US" sz="18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p:txBody>
      </p:sp>
      <p:sp>
        <p:nvSpPr>
          <p:cNvPr id="31748"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914400" y="228600"/>
            <a:ext cx="8229600" cy="1143000"/>
          </a:xfrm>
        </p:spPr>
        <p:txBody>
          <a:bodyPr/>
          <a:lstStyle/>
          <a:p>
            <a:pPr eaLnBrk="1" hangingPunct="1"/>
            <a:r>
              <a:rPr lang="en-US" u="sng"/>
              <a:t>Database Anomalies</a:t>
            </a:r>
            <a:endParaRPr lang="en-US"/>
          </a:p>
        </p:txBody>
      </p:sp>
      <p:sp>
        <p:nvSpPr>
          <p:cNvPr id="5123" name="Content Placeholder 2"/>
          <p:cNvSpPr>
            <a:spLocks noGrp="1"/>
          </p:cNvSpPr>
          <p:nvPr>
            <p:ph idx="1"/>
          </p:nvPr>
        </p:nvSpPr>
        <p:spPr/>
        <p:txBody>
          <a:bodyPr/>
          <a:lstStyle/>
          <a:p>
            <a:pPr algn="just" eaLnBrk="1" hangingPunct="1">
              <a:lnSpc>
                <a:spcPct val="150000"/>
              </a:lnSpc>
              <a:buFont typeface="Arial" charset="0"/>
              <a:buNone/>
            </a:pPr>
            <a:br>
              <a:rPr lang="en-US" sz="2000"/>
            </a:br>
            <a:r>
              <a:rPr lang="en-US" sz="2000"/>
              <a:t>It is a failure to remove information about an existing database entry when it is time to remove that entry. In a properly normalized database, information about an old, to-be-gotten-rid-of entry needs to be deletedfrom only one place in the database, in an inadequatly normalized database, information about that old entry may need to be deleted from more than one place.</a:t>
            </a:r>
            <a:endParaRPr lang="en-US" sz="1800">
              <a:latin typeface="Times New Roman" pitchFamily="18" charset="0"/>
              <a:cs typeface="Times New Roman" pitchFamily="18" charset="0"/>
            </a:endParaRPr>
          </a:p>
        </p:txBody>
      </p:sp>
      <p:sp>
        <p:nvSpPr>
          <p:cNvPr id="5124" name="TextBox 3"/>
          <p:cNvSpPr txBox="1">
            <a:spLocks noChangeArrowheads="1"/>
          </p:cNvSpPr>
          <p:nvPr/>
        </p:nvSpPr>
        <p:spPr bwMode="auto">
          <a:xfrm>
            <a:off x="457200" y="1447800"/>
            <a:ext cx="4953000" cy="523875"/>
          </a:xfrm>
          <a:prstGeom prst="rect">
            <a:avLst/>
          </a:prstGeom>
          <a:noFill/>
          <a:ln w="9525">
            <a:noFill/>
            <a:miter lim="800000"/>
            <a:headEnd/>
            <a:tailEnd/>
          </a:ln>
        </p:spPr>
        <p:txBody>
          <a:bodyPr>
            <a:spAutoFit/>
          </a:bodyPr>
          <a:lstStyle/>
          <a:p>
            <a:r>
              <a:rPr lang="en-US" sz="2800" b="1">
                <a:latin typeface="Times New Roman" pitchFamily="18" charset="0"/>
                <a:cs typeface="Times New Roman" pitchFamily="18" charset="0"/>
              </a:rPr>
              <a:t>Delete Anomalies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Normalization</a:t>
            </a:r>
          </a:p>
        </p:txBody>
      </p:sp>
      <p:sp>
        <p:nvSpPr>
          <p:cNvPr id="32771" name="Content Placeholder 2"/>
          <p:cNvSpPr>
            <a:spLocks noGrp="1"/>
          </p:cNvSpPr>
          <p:nvPr>
            <p:ph idx="1"/>
          </p:nvPr>
        </p:nvSpPr>
        <p:spPr>
          <a:xfrm>
            <a:off x="457200" y="990600"/>
            <a:ext cx="8305800" cy="5486400"/>
          </a:xfrm>
        </p:spPr>
        <p:txBody>
          <a:bodyPr/>
          <a:lstStyle/>
          <a:p>
            <a:pPr>
              <a:buFont typeface="Wingdings" pitchFamily="2" charset="2"/>
              <a:buChar char="Ø"/>
              <a:defRPr/>
            </a:pPr>
            <a:endParaRPr lang="en-US" sz="1800" dirty="0">
              <a:latin typeface="Times New Roman" pitchFamily="18" charset="0"/>
              <a:cs typeface="Times New Roman" pitchFamily="18" charset="0"/>
            </a:endParaRPr>
          </a:p>
          <a:p>
            <a:pPr>
              <a:buFont typeface="Arial" pitchFamily="34" charset="0"/>
              <a:buNone/>
              <a:defRPr/>
            </a:pPr>
            <a:r>
              <a:rPr lang="en-US" sz="1800" b="1" dirty="0">
                <a:latin typeface="Times New Roman" pitchFamily="18" charset="0"/>
                <a:cs typeface="Times New Roman" pitchFamily="18" charset="0"/>
              </a:rPr>
              <a:t>SECOND NORMAL FORM:</a:t>
            </a:r>
          </a:p>
          <a:p>
            <a:pPr>
              <a:buFont typeface="Arial" pitchFamily="34" charset="0"/>
              <a:buNone/>
              <a:defRPr/>
            </a:pPr>
            <a:r>
              <a:rPr lang="en-US" sz="1800" dirty="0">
                <a:latin typeface="Times New Roman" pitchFamily="18" charset="0"/>
                <a:cs typeface="Times New Roman" pitchFamily="18" charset="0"/>
              </a:rPr>
              <a:t>	</a:t>
            </a:r>
          </a:p>
          <a:p>
            <a:pPr>
              <a:buFont typeface="Wingdings" pitchFamily="2" charset="2"/>
              <a:buChar char="Ø"/>
              <a:defRPr/>
            </a:pPr>
            <a:r>
              <a:rPr lang="en-US" sz="1800" dirty="0">
                <a:latin typeface="Times New Roman" pitchFamily="18" charset="0"/>
                <a:cs typeface="Times New Roman" pitchFamily="18" charset="0"/>
              </a:rPr>
              <a:t>If there is P.D then find out the closure of the left hand side attribute the causes the P.D for the relation.</a:t>
            </a:r>
          </a:p>
          <a:p>
            <a:pPr>
              <a:buFont typeface="Arial" pitchFamily="34" charset="0"/>
              <a:buNone/>
              <a:defRPr/>
            </a:pPr>
            <a:r>
              <a:rPr lang="en-US" sz="1800" dirty="0">
                <a:latin typeface="Times New Roman" pitchFamily="18" charset="0"/>
                <a:cs typeface="Times New Roman" pitchFamily="18" charset="0"/>
              </a:rPr>
              <a:t>         R={ABCDEFGHIJ}</a:t>
            </a:r>
          </a:p>
          <a:p>
            <a:pPr lvl="1">
              <a:buFont typeface="Arial" pitchFamily="34" charset="0"/>
              <a:buNone/>
              <a:defRPr/>
            </a:pPr>
            <a:r>
              <a:rPr lang="en-US" sz="1400" dirty="0">
                <a:latin typeface="Times New Roman" pitchFamily="18" charset="0"/>
                <a:cs typeface="Times New Roman" pitchFamily="18" charset="0"/>
              </a:rPr>
              <a:t>A+={ADE}</a:t>
            </a:r>
          </a:p>
          <a:p>
            <a:pPr lvl="1">
              <a:buFont typeface="Arial" pitchFamily="34" charset="0"/>
              <a:buNone/>
              <a:defRPr/>
            </a:pPr>
            <a:r>
              <a:rPr lang="en-US" sz="1400" dirty="0">
                <a:latin typeface="Times New Roman" pitchFamily="18" charset="0"/>
                <a:cs typeface="Times New Roman" pitchFamily="18" charset="0"/>
              </a:rPr>
              <a:t>B+={BFGH}</a:t>
            </a:r>
          </a:p>
          <a:p>
            <a:pPr lvl="1">
              <a:buFont typeface="Arial" pitchFamily="34" charset="0"/>
              <a:buNone/>
              <a:defRPr/>
            </a:pPr>
            <a:endParaRPr lang="en-US" sz="1400" dirty="0">
              <a:latin typeface="Times New Roman" pitchFamily="18" charset="0"/>
              <a:cs typeface="Times New Roman" pitchFamily="18" charset="0"/>
            </a:endParaRPr>
          </a:p>
          <a:p>
            <a:pPr lvl="1">
              <a:buFont typeface="Wingdings" pitchFamily="2" charset="2"/>
              <a:buChar char="Ø"/>
              <a:defRPr/>
            </a:pPr>
            <a:r>
              <a:rPr lang="en-US" sz="1800" dirty="0">
                <a:latin typeface="Times New Roman" pitchFamily="18" charset="0"/>
                <a:cs typeface="Times New Roman" pitchFamily="18" charset="0"/>
              </a:rPr>
              <a:t>Then the original table is break up in to three table</a:t>
            </a:r>
          </a:p>
          <a:p>
            <a:pPr marL="800100" lvl="1" indent="-342900">
              <a:buFont typeface="Arial" pitchFamily="34" charset="0"/>
              <a:buAutoNum type="arabicParenR"/>
              <a:defRPr/>
            </a:pPr>
            <a:r>
              <a:rPr lang="en-US" sz="1800" dirty="0">
                <a:latin typeface="Times New Roman" pitchFamily="18" charset="0"/>
                <a:cs typeface="Times New Roman" pitchFamily="18" charset="0"/>
              </a:rPr>
              <a:t>First Table with closure of A+ attributes.    =&gt;ADEIJ</a:t>
            </a:r>
          </a:p>
          <a:p>
            <a:pPr marL="800100" lvl="1" indent="-342900">
              <a:buFont typeface="Arial" pitchFamily="34" charset="0"/>
              <a:buAutoNum type="arabicParenR"/>
              <a:defRPr/>
            </a:pPr>
            <a:r>
              <a:rPr lang="en-US" sz="1800" dirty="0">
                <a:latin typeface="Times New Roman" pitchFamily="18" charset="0"/>
                <a:cs typeface="Times New Roman" pitchFamily="18" charset="0"/>
              </a:rPr>
              <a:t>Second Table with closure of B+  attributes.   =&gt; BFGH</a:t>
            </a:r>
          </a:p>
          <a:p>
            <a:pPr marL="800100" lvl="1" indent="-342900">
              <a:buFont typeface="Arial" pitchFamily="34" charset="0"/>
              <a:buAutoNum type="arabicParenR"/>
              <a:defRPr/>
            </a:pPr>
            <a:r>
              <a:rPr lang="en-US" sz="1800" dirty="0">
                <a:latin typeface="Times New Roman" pitchFamily="18" charset="0"/>
                <a:cs typeface="Times New Roman" pitchFamily="18" charset="0"/>
              </a:rPr>
              <a:t>Third table with complement of  A+ and B+ attrbutes and with key attributes. =&gt; ABC</a:t>
            </a:r>
          </a:p>
          <a:p>
            <a:pPr lvl="1">
              <a:buFont typeface="Arial" pitchFamily="34" charset="0"/>
              <a:buNone/>
              <a:defRPr/>
            </a:pPr>
            <a:r>
              <a:rPr lang="en-US" sz="1800" dirty="0">
                <a:latin typeface="Times New Roman" pitchFamily="18" charset="0"/>
                <a:cs typeface="Times New Roman" pitchFamily="18" charset="0"/>
              </a:rPr>
              <a:t>	</a:t>
            </a:r>
          </a:p>
          <a:p>
            <a:pPr>
              <a:buFont typeface="Arial" pitchFamily="34" charset="0"/>
              <a:buNone/>
              <a:defRPr/>
            </a:pPr>
            <a:r>
              <a:rPr lang="en-US" sz="1800" dirty="0">
                <a:latin typeface="Times New Roman" pitchFamily="18" charset="0"/>
                <a:cs typeface="Times New Roman" pitchFamily="18" charset="0"/>
              </a:rPr>
              <a:t> </a:t>
            </a:r>
          </a:p>
          <a:p>
            <a:pPr>
              <a:buFont typeface="Arial" pitchFamily="34" charset="0"/>
              <a:buNone/>
              <a:defRPr/>
            </a:pPr>
            <a:endParaRPr lang="en-US" sz="1800" dirty="0">
              <a:latin typeface="Times New Roman" pitchFamily="18" charset="0"/>
              <a:cs typeface="Times New Roman" pitchFamily="18" charset="0"/>
            </a:endParaRPr>
          </a:p>
          <a:p>
            <a:pPr>
              <a:buFont typeface="Arial" pitchFamily="34" charset="0"/>
              <a:buNone/>
              <a:defRPr/>
            </a:pPr>
            <a:endParaRPr lang="en-US" sz="1800" dirty="0">
              <a:latin typeface="Times New Roman" pitchFamily="18" charset="0"/>
              <a:cs typeface="Times New Roman" pitchFamily="18" charset="0"/>
            </a:endParaRPr>
          </a:p>
          <a:p>
            <a:pPr>
              <a:buFont typeface="Arial" pitchFamily="34" charset="0"/>
              <a:buNone/>
              <a:defRPr/>
            </a:pPr>
            <a:endParaRPr lang="en-US" sz="1800" dirty="0">
              <a:latin typeface="Times New Roman" pitchFamily="18" charset="0"/>
              <a:cs typeface="Times New Roman" pitchFamily="18" charset="0"/>
            </a:endParaRPr>
          </a:p>
        </p:txBody>
      </p:sp>
      <p:sp>
        <p:nvSpPr>
          <p:cNvPr id="32772"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t>Normalization</a:t>
            </a:r>
          </a:p>
        </p:txBody>
      </p:sp>
      <p:sp>
        <p:nvSpPr>
          <p:cNvPr id="33795"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SECOND NORMAL FORM:</a:t>
            </a:r>
          </a:p>
          <a:p>
            <a:pPr>
              <a:buFont typeface="Arial" charset="0"/>
              <a:buNone/>
            </a:pPr>
            <a:r>
              <a:rPr lang="en-US" sz="1800">
                <a:latin typeface="Times New Roman" pitchFamily="18" charset="0"/>
                <a:cs typeface="Times New Roman" pitchFamily="18" charset="0"/>
              </a:rPr>
              <a:t>	</a:t>
            </a:r>
          </a:p>
          <a:p>
            <a:pPr>
              <a:buFont typeface="Wingdings" pitchFamily="2" charset="2"/>
              <a:buChar char="Ø"/>
            </a:pPr>
            <a:r>
              <a:rPr lang="en-US" sz="1800">
                <a:latin typeface="Times New Roman" pitchFamily="18" charset="0"/>
                <a:cs typeface="Times New Roman" pitchFamily="18" charset="0"/>
              </a:rPr>
              <a:t>Consider the relation for published books</a:t>
            </a:r>
          </a:p>
          <a:p>
            <a:pPr>
              <a:buFont typeface="Arial" charset="0"/>
              <a:buNone/>
            </a:pPr>
            <a:r>
              <a:rPr lang="en-US" sz="1800">
                <a:latin typeface="Times New Roman" pitchFamily="18" charset="0"/>
                <a:cs typeface="Times New Roman" pitchFamily="18" charset="0"/>
              </a:rPr>
              <a:t>           R( A B C D E F)</a:t>
            </a:r>
          </a:p>
          <a:p>
            <a:pPr>
              <a:buFont typeface="Arial" charset="0"/>
              <a:buNone/>
            </a:pPr>
            <a:r>
              <a:rPr lang="en-US" sz="1600">
                <a:latin typeface="Times New Roman" pitchFamily="18" charset="0"/>
                <a:cs typeface="Times New Roman" pitchFamily="18" charset="0"/>
              </a:rPr>
              <a:t>      Book(book_title, Author_name, Book_type, List_price, Author_affiliation, Publishers)</a:t>
            </a:r>
          </a:p>
          <a:p>
            <a:pPr>
              <a:buFont typeface="Arial" charset="0"/>
              <a:buNone/>
            </a:pPr>
            <a:r>
              <a:rPr lang="en-US" sz="1600">
                <a:latin typeface="Times New Roman" pitchFamily="18" charset="0"/>
                <a:cs typeface="Times New Roman" pitchFamily="18" charset="0"/>
              </a:rPr>
              <a:t>FDs :</a:t>
            </a:r>
          </a:p>
          <a:p>
            <a:pPr>
              <a:buFont typeface="Arial" charset="0"/>
              <a:buNone/>
            </a:pPr>
            <a:r>
              <a:rPr lang="en-US" sz="1600">
                <a:latin typeface="Times New Roman" pitchFamily="18" charset="0"/>
                <a:cs typeface="Times New Roman" pitchFamily="18" charset="0"/>
              </a:rPr>
              <a:t>   book_title-&gt;Publisher, Book_type</a:t>
            </a:r>
          </a:p>
          <a:p>
            <a:pPr>
              <a:buFont typeface="Arial" charset="0"/>
              <a:buNone/>
            </a:pPr>
            <a:r>
              <a:rPr lang="en-US" sz="1600">
                <a:latin typeface="Times New Roman" pitchFamily="18" charset="0"/>
                <a:cs typeface="Times New Roman" pitchFamily="18" charset="0"/>
              </a:rPr>
              <a:t>    book_type-&gt;List_price</a:t>
            </a:r>
          </a:p>
          <a:p>
            <a:pPr>
              <a:buFont typeface="Arial" charset="0"/>
              <a:buNone/>
            </a:pPr>
            <a:r>
              <a:rPr lang="en-US" sz="1600">
                <a:latin typeface="Times New Roman" pitchFamily="18" charset="0"/>
                <a:cs typeface="Times New Roman" pitchFamily="18" charset="0"/>
              </a:rPr>
              <a:t>     Autho_rname-&gt;Author_affiliation</a:t>
            </a:r>
          </a:p>
          <a:p>
            <a:pPr>
              <a:buFont typeface="Arial" charset="0"/>
              <a:buNone/>
            </a:pPr>
            <a:endParaRPr lang="en-US" sz="1600">
              <a:latin typeface="Times New Roman" pitchFamily="18" charset="0"/>
              <a:cs typeface="Times New Roman" pitchFamily="18" charset="0"/>
            </a:endParaRPr>
          </a:p>
          <a:p>
            <a:pPr>
              <a:buFont typeface="Arial" charset="0"/>
              <a:buNone/>
            </a:pPr>
            <a:r>
              <a:rPr lang="en-US" sz="1600" b="1">
                <a:latin typeface="Times New Roman" pitchFamily="18" charset="0"/>
                <a:cs typeface="Times New Roman" pitchFamily="18" charset="0"/>
              </a:rPr>
              <a:t>Solution:</a:t>
            </a:r>
            <a:r>
              <a:rPr lang="en-US" sz="1800" b="1">
                <a:latin typeface="Times New Roman" pitchFamily="18" charset="0"/>
                <a:cs typeface="Times New Roman" pitchFamily="18" charset="0"/>
              </a:rPr>
              <a:t>Solution:</a:t>
            </a:r>
          </a:p>
          <a:p>
            <a:pPr>
              <a:buFont typeface="Wingdings" pitchFamily="2" charset="2"/>
              <a:buChar char="Ø"/>
            </a:pPr>
            <a:r>
              <a:rPr lang="en-US" sz="1800" b="1">
                <a:latin typeface="Times New Roman" pitchFamily="18" charset="0"/>
                <a:cs typeface="Times New Roman" pitchFamily="18" charset="0"/>
              </a:rPr>
              <a:t> </a:t>
            </a:r>
            <a:r>
              <a:rPr lang="en-US" sz="1800">
                <a:latin typeface="Times New Roman" pitchFamily="18" charset="0"/>
                <a:cs typeface="Times New Roman" pitchFamily="18" charset="0"/>
              </a:rPr>
              <a:t>First find out the key for the relation R.</a:t>
            </a:r>
          </a:p>
          <a:p>
            <a:pPr>
              <a:buFont typeface="Arial" charset="0"/>
              <a:buNone/>
            </a:pPr>
            <a:r>
              <a:rPr lang="en-US" sz="1800">
                <a:latin typeface="Times New Roman" pitchFamily="18" charset="0"/>
                <a:cs typeface="Times New Roman" pitchFamily="18" charset="0"/>
              </a:rPr>
              <a:t>                 AB+ =ABCDEF</a:t>
            </a:r>
          </a:p>
          <a:p>
            <a:pPr>
              <a:buFont typeface="Arial" charset="0"/>
              <a:buNone/>
            </a:pPr>
            <a:r>
              <a:rPr lang="en-US" sz="1800">
                <a:latin typeface="Times New Roman" pitchFamily="18" charset="0"/>
                <a:cs typeface="Times New Roman" pitchFamily="18" charset="0"/>
              </a:rPr>
              <a:t>                 So AB is the key.</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Next Step is to find out the partial dependency if any…….</a:t>
            </a:r>
          </a:p>
          <a:p>
            <a:pPr>
              <a:buFont typeface="Arial" charset="0"/>
              <a:buNone/>
            </a:pPr>
            <a:r>
              <a:rPr lang="en-US" sz="1800">
                <a:latin typeface="Times New Roman" pitchFamily="18" charset="0"/>
                <a:cs typeface="Times New Roman" pitchFamily="18" charset="0"/>
              </a:rPr>
              <a:t>   Yes there is partial dependency in the F. D  [ A-&gt;FC and B-&gt;E] </a:t>
            </a:r>
          </a:p>
          <a:p>
            <a:pPr>
              <a:buFont typeface="Arial" charset="0"/>
              <a:buNone/>
            </a:pPr>
            <a:r>
              <a:rPr lang="en-US" sz="1800">
                <a:latin typeface="Times New Roman" pitchFamily="18" charset="0"/>
                <a:cs typeface="Times New Roman" pitchFamily="18" charset="0"/>
              </a:rPr>
              <a:t>	</a:t>
            </a:r>
          </a:p>
          <a:p>
            <a:pPr>
              <a:buFont typeface="Arial" charset="0"/>
              <a:buNone/>
            </a:pPr>
            <a:endParaRPr lang="en-US" sz="1800" b="1">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p:txBody>
      </p:sp>
      <p:sp>
        <p:nvSpPr>
          <p:cNvPr id="33796"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t>Normalization</a:t>
            </a:r>
          </a:p>
        </p:txBody>
      </p:sp>
      <p:sp>
        <p:nvSpPr>
          <p:cNvPr id="32771" name="Content Placeholder 2"/>
          <p:cNvSpPr>
            <a:spLocks noGrp="1"/>
          </p:cNvSpPr>
          <p:nvPr>
            <p:ph idx="1"/>
          </p:nvPr>
        </p:nvSpPr>
        <p:spPr>
          <a:xfrm>
            <a:off x="457200" y="990600"/>
            <a:ext cx="8382000" cy="5867400"/>
          </a:xfrm>
        </p:spPr>
        <p:txBody>
          <a:bodyPr/>
          <a:lstStyle/>
          <a:p>
            <a:pPr>
              <a:buFont typeface="Wingdings" pitchFamily="2" charset="2"/>
              <a:buChar char="Ø"/>
              <a:defRPr/>
            </a:pPr>
            <a:endParaRPr lang="en-US" sz="1800" dirty="0">
              <a:latin typeface="Times New Roman" pitchFamily="18" charset="0"/>
              <a:cs typeface="Times New Roman" pitchFamily="18" charset="0"/>
            </a:endParaRPr>
          </a:p>
          <a:p>
            <a:pPr>
              <a:buFont typeface="Arial" pitchFamily="34" charset="0"/>
              <a:buNone/>
              <a:defRPr/>
            </a:pPr>
            <a:r>
              <a:rPr lang="en-US" sz="1800" b="1" dirty="0">
                <a:latin typeface="Times New Roman" pitchFamily="18" charset="0"/>
                <a:cs typeface="Times New Roman" pitchFamily="18" charset="0"/>
              </a:rPr>
              <a:t>SECOND NORMAL FORM:</a:t>
            </a:r>
          </a:p>
          <a:p>
            <a:pPr>
              <a:buFont typeface="Arial" pitchFamily="34" charset="0"/>
              <a:buNone/>
              <a:defRPr/>
            </a:pPr>
            <a:r>
              <a:rPr lang="en-US" sz="1800" dirty="0">
                <a:latin typeface="Times New Roman" pitchFamily="18" charset="0"/>
                <a:cs typeface="Times New Roman" pitchFamily="18" charset="0"/>
              </a:rPr>
              <a:t>	</a:t>
            </a:r>
          </a:p>
          <a:p>
            <a:pPr>
              <a:buFont typeface="Wingdings" pitchFamily="2" charset="2"/>
              <a:buChar char="Ø"/>
              <a:defRPr/>
            </a:pPr>
            <a:r>
              <a:rPr lang="en-US" sz="1800" dirty="0">
                <a:latin typeface="Times New Roman" pitchFamily="18" charset="0"/>
                <a:cs typeface="Times New Roman" pitchFamily="18" charset="0"/>
              </a:rPr>
              <a:t>If there is P.D then find out the closure of the left hand side attribute the causes the P.D for the relation.</a:t>
            </a:r>
          </a:p>
          <a:p>
            <a:pPr>
              <a:buFont typeface="Arial" pitchFamily="34" charset="0"/>
              <a:buNone/>
              <a:defRPr/>
            </a:pPr>
            <a:r>
              <a:rPr lang="en-US" sz="1800" dirty="0">
                <a:latin typeface="Times New Roman" pitchFamily="18" charset="0"/>
                <a:cs typeface="Times New Roman" pitchFamily="18" charset="0"/>
              </a:rPr>
              <a:t>         R={ABCDEF}</a:t>
            </a:r>
          </a:p>
          <a:p>
            <a:pPr lvl="1">
              <a:buFont typeface="Arial" pitchFamily="34" charset="0"/>
              <a:buNone/>
              <a:defRPr/>
            </a:pPr>
            <a:r>
              <a:rPr lang="en-US" sz="1400" dirty="0">
                <a:latin typeface="Times New Roman" pitchFamily="18" charset="0"/>
                <a:cs typeface="Times New Roman" pitchFamily="18" charset="0"/>
              </a:rPr>
              <a:t>A+={AFCD}</a:t>
            </a:r>
          </a:p>
          <a:p>
            <a:pPr lvl="1">
              <a:buFont typeface="Arial" pitchFamily="34" charset="0"/>
              <a:buNone/>
              <a:defRPr/>
            </a:pPr>
            <a:r>
              <a:rPr lang="en-US" sz="1400" dirty="0">
                <a:latin typeface="Times New Roman" pitchFamily="18" charset="0"/>
                <a:cs typeface="Times New Roman" pitchFamily="18" charset="0"/>
              </a:rPr>
              <a:t>B+={BE}</a:t>
            </a:r>
          </a:p>
          <a:p>
            <a:pPr lvl="1">
              <a:buFont typeface="Arial" pitchFamily="34" charset="0"/>
              <a:buNone/>
              <a:defRPr/>
            </a:pPr>
            <a:endParaRPr lang="en-US" sz="1400" dirty="0">
              <a:latin typeface="Times New Roman" pitchFamily="18" charset="0"/>
              <a:cs typeface="Times New Roman" pitchFamily="18" charset="0"/>
            </a:endParaRPr>
          </a:p>
          <a:p>
            <a:pPr lvl="1">
              <a:buFont typeface="Wingdings" pitchFamily="2" charset="2"/>
              <a:buChar char="Ø"/>
              <a:defRPr/>
            </a:pPr>
            <a:r>
              <a:rPr lang="en-US" sz="1800" dirty="0">
                <a:latin typeface="Times New Roman" pitchFamily="18" charset="0"/>
                <a:cs typeface="Times New Roman" pitchFamily="18" charset="0"/>
              </a:rPr>
              <a:t>Then the original table is break up in to three table</a:t>
            </a:r>
          </a:p>
          <a:p>
            <a:pPr marL="800100" lvl="1" indent="-342900">
              <a:buFont typeface="Arial" pitchFamily="34" charset="0"/>
              <a:buAutoNum type="arabicParenR"/>
              <a:defRPr/>
            </a:pPr>
            <a:r>
              <a:rPr lang="en-US" sz="1800" dirty="0">
                <a:latin typeface="Times New Roman" pitchFamily="18" charset="0"/>
                <a:cs typeface="Times New Roman" pitchFamily="18" charset="0"/>
              </a:rPr>
              <a:t>First Table with closure of A+ attributes.    =&gt;AFCD</a:t>
            </a:r>
          </a:p>
          <a:p>
            <a:pPr marL="800100" lvl="1" indent="-342900">
              <a:buFont typeface="Arial" pitchFamily="34" charset="0"/>
              <a:buAutoNum type="arabicParenR"/>
              <a:defRPr/>
            </a:pPr>
            <a:r>
              <a:rPr lang="en-US" sz="1800" dirty="0">
                <a:latin typeface="Times New Roman" pitchFamily="18" charset="0"/>
                <a:cs typeface="Times New Roman" pitchFamily="18" charset="0"/>
              </a:rPr>
              <a:t>Second Table with closure of B+  attributes.   =&gt; BE</a:t>
            </a:r>
          </a:p>
          <a:p>
            <a:pPr marL="800100" lvl="1" indent="-342900">
              <a:buFont typeface="Arial" pitchFamily="34" charset="0"/>
              <a:buAutoNum type="arabicParenR"/>
              <a:defRPr/>
            </a:pPr>
            <a:r>
              <a:rPr lang="en-US" sz="1800" dirty="0">
                <a:latin typeface="Times New Roman" pitchFamily="18" charset="0"/>
                <a:cs typeface="Times New Roman" pitchFamily="18" charset="0"/>
              </a:rPr>
              <a:t>Third table with complement of  A+ and B+ attrbutes and with key attributes. =&gt; AB</a:t>
            </a:r>
          </a:p>
          <a:p>
            <a:pPr marL="800100" lvl="1" indent="-342900">
              <a:buFont typeface="Arial" pitchFamily="34" charset="0"/>
              <a:buAutoNum type="arabicParenR"/>
              <a:defRPr/>
            </a:pPr>
            <a:r>
              <a:rPr lang="en-US" sz="1800" dirty="0">
                <a:latin typeface="Times New Roman" pitchFamily="18" charset="0"/>
                <a:cs typeface="Times New Roman" pitchFamily="18" charset="0"/>
              </a:rPr>
              <a:t>Complement(A+ and B+)=Null , Then in third table firm form with key elements.</a:t>
            </a:r>
          </a:p>
          <a:p>
            <a:pPr>
              <a:buFont typeface="Arial" pitchFamily="34" charset="0"/>
              <a:buNone/>
              <a:defRPr/>
            </a:pPr>
            <a:endParaRPr lang="en-US" sz="1800" dirty="0">
              <a:latin typeface="Times New Roman" pitchFamily="18" charset="0"/>
              <a:cs typeface="Times New Roman" pitchFamily="18" charset="0"/>
            </a:endParaRPr>
          </a:p>
        </p:txBody>
      </p:sp>
      <p:sp>
        <p:nvSpPr>
          <p:cNvPr id="34820"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t>Normalization</a:t>
            </a:r>
          </a:p>
        </p:txBody>
      </p:sp>
      <p:sp>
        <p:nvSpPr>
          <p:cNvPr id="35843"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SECOND NORMAL FORM:</a:t>
            </a:r>
          </a:p>
          <a:p>
            <a:pPr>
              <a:buFont typeface="Arial" charset="0"/>
              <a:buNone/>
            </a:pPr>
            <a:r>
              <a:rPr lang="en-US" sz="1800">
                <a:latin typeface="Times New Roman" pitchFamily="18" charset="0"/>
                <a:cs typeface="Times New Roman" pitchFamily="18" charset="0"/>
              </a:rPr>
              <a:t>	</a:t>
            </a:r>
          </a:p>
          <a:p>
            <a:pPr>
              <a:buFont typeface="Wingdings" pitchFamily="2" charset="2"/>
              <a:buChar char="Ø"/>
            </a:pPr>
            <a:r>
              <a:rPr lang="en-US" sz="1800">
                <a:latin typeface="Times New Roman" pitchFamily="18" charset="0"/>
                <a:cs typeface="Times New Roman" pitchFamily="18" charset="0"/>
              </a:rPr>
              <a:t>Consider a relation R=ABCDE and primary  key is AC and additional FD are.</a:t>
            </a:r>
          </a:p>
          <a:p>
            <a:pPr>
              <a:buFont typeface="Arial" charset="0"/>
              <a:buNone/>
            </a:pPr>
            <a:r>
              <a:rPr lang="en-US" sz="1400">
                <a:latin typeface="Times New Roman" pitchFamily="18" charset="0"/>
                <a:cs typeface="Times New Roman" pitchFamily="18" charset="0"/>
              </a:rPr>
              <a:t>            B-&gt;E,      C-&gt;D,    A-&gt;B</a:t>
            </a:r>
          </a:p>
          <a:p>
            <a:pPr>
              <a:buFont typeface="Arial" charset="0"/>
              <a:buNone/>
            </a:pPr>
            <a:r>
              <a:rPr lang="en-US" sz="1400">
                <a:latin typeface="Times New Roman" pitchFamily="18" charset="0"/>
                <a:cs typeface="Times New Roman" pitchFamily="18" charset="0"/>
              </a:rPr>
              <a:t>           Normalize up to 2NF</a:t>
            </a:r>
          </a:p>
          <a:p>
            <a:pPr lvl="1">
              <a:buFont typeface="Arial" charset="0"/>
              <a:buNone/>
            </a:pPr>
            <a:endParaRPr lang="en-US" sz="14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Solution:</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Next Step is to find out the partial dependency if any…….</a:t>
            </a:r>
          </a:p>
          <a:p>
            <a:pPr>
              <a:buFont typeface="Arial" charset="0"/>
              <a:buNone/>
            </a:pPr>
            <a:r>
              <a:rPr lang="en-US" sz="1800">
                <a:latin typeface="Times New Roman" pitchFamily="18" charset="0"/>
                <a:cs typeface="Times New Roman" pitchFamily="18" charset="0"/>
              </a:rPr>
              <a:t>   Yes there is partial dependency in the F. D  [ C-&gt;D,A-&gt;B] </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If there is P.D then find out the closure of the left hand side attribute the causes the P.D for the relation.</a:t>
            </a:r>
          </a:p>
          <a:p>
            <a:pPr>
              <a:buFont typeface="Arial" charset="0"/>
              <a:buNone/>
            </a:pPr>
            <a:r>
              <a:rPr lang="en-US" sz="1800">
                <a:latin typeface="Times New Roman" pitchFamily="18" charset="0"/>
                <a:cs typeface="Times New Roman" pitchFamily="18" charset="0"/>
              </a:rPr>
              <a:t>         R={ABCDE}</a:t>
            </a:r>
          </a:p>
          <a:p>
            <a:pPr lvl="1">
              <a:buFont typeface="Arial" charset="0"/>
              <a:buNone/>
            </a:pPr>
            <a:r>
              <a:rPr lang="en-US" sz="1400">
                <a:latin typeface="Times New Roman" pitchFamily="18" charset="0"/>
                <a:cs typeface="Times New Roman" pitchFamily="18" charset="0"/>
              </a:rPr>
              <a:t>A+={ABE}</a:t>
            </a:r>
          </a:p>
          <a:p>
            <a:pPr lvl="1">
              <a:buFont typeface="Arial" charset="0"/>
              <a:buNone/>
            </a:pPr>
            <a:r>
              <a:rPr lang="en-US" sz="1400">
                <a:latin typeface="Times New Roman" pitchFamily="18" charset="0"/>
                <a:cs typeface="Times New Roman" pitchFamily="18" charset="0"/>
              </a:rPr>
              <a:t>C+={CD}</a:t>
            </a:r>
          </a:p>
          <a:p>
            <a:pPr lvl="1">
              <a:buFont typeface="Arial" charset="0"/>
              <a:buNone/>
            </a:pPr>
            <a:endParaRPr lang="en-US" sz="1400">
              <a:latin typeface="Times New Roman" pitchFamily="18" charset="0"/>
              <a:cs typeface="Times New Roman" pitchFamily="18" charset="0"/>
            </a:endParaRPr>
          </a:p>
          <a:p>
            <a:pPr lvl="1">
              <a:buFont typeface="Arial" charset="0"/>
              <a:buNone/>
            </a:pPr>
            <a:r>
              <a:rPr lang="en-US" sz="1800">
                <a:latin typeface="Times New Roman" pitchFamily="18" charset="0"/>
                <a:cs typeface="Times New Roman" pitchFamily="18" charset="0"/>
              </a:rPr>
              <a:t>	</a:t>
            </a:r>
          </a:p>
          <a:p>
            <a:pPr>
              <a:buFont typeface="Arial" charset="0"/>
              <a:buNone/>
            </a:pPr>
            <a:r>
              <a:rPr lang="en-US" sz="1800">
                <a:latin typeface="Times New Roman" pitchFamily="18" charset="0"/>
                <a:cs typeface="Times New Roman" pitchFamily="18" charset="0"/>
              </a:rPr>
              <a:t> </a:t>
            </a:r>
          </a:p>
          <a:p>
            <a:pPr>
              <a:buFont typeface="Arial" charset="0"/>
              <a:buNone/>
            </a:pPr>
            <a:endParaRPr lang="en-US" sz="1800">
              <a:latin typeface="Times New Roman" pitchFamily="18" charset="0"/>
              <a:cs typeface="Times New Roman" pitchFamily="18" charset="0"/>
            </a:endParaRPr>
          </a:p>
        </p:txBody>
      </p:sp>
      <p:sp>
        <p:nvSpPr>
          <p:cNvPr id="35844"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t>Normalization</a:t>
            </a:r>
          </a:p>
        </p:txBody>
      </p:sp>
      <p:sp>
        <p:nvSpPr>
          <p:cNvPr id="35843" name="Content Placeholder 2"/>
          <p:cNvSpPr>
            <a:spLocks noGrp="1"/>
          </p:cNvSpPr>
          <p:nvPr>
            <p:ph idx="1"/>
          </p:nvPr>
        </p:nvSpPr>
        <p:spPr>
          <a:xfrm>
            <a:off x="457200" y="990600"/>
            <a:ext cx="8382000" cy="5867400"/>
          </a:xfrm>
        </p:spPr>
        <p:txBody>
          <a:bodyPr/>
          <a:lstStyle/>
          <a:p>
            <a:pPr>
              <a:buFont typeface="Wingdings" pitchFamily="2" charset="2"/>
              <a:buChar char="Ø"/>
              <a:defRPr/>
            </a:pPr>
            <a:endParaRPr lang="en-US" sz="1800" dirty="0">
              <a:latin typeface="Times New Roman" pitchFamily="18" charset="0"/>
              <a:cs typeface="Times New Roman" pitchFamily="18" charset="0"/>
            </a:endParaRPr>
          </a:p>
          <a:p>
            <a:pPr>
              <a:buFont typeface="Arial" pitchFamily="34" charset="0"/>
              <a:buNone/>
              <a:defRPr/>
            </a:pPr>
            <a:r>
              <a:rPr lang="en-US" sz="1800" b="1" dirty="0">
                <a:latin typeface="Times New Roman" pitchFamily="18" charset="0"/>
                <a:cs typeface="Times New Roman" pitchFamily="18" charset="0"/>
              </a:rPr>
              <a:t>SECOND NORMAL FORM:</a:t>
            </a:r>
          </a:p>
          <a:p>
            <a:pPr>
              <a:buFont typeface="Arial" pitchFamily="34" charset="0"/>
              <a:buNone/>
              <a:defRPr/>
            </a:pPr>
            <a:r>
              <a:rPr lang="en-US" sz="1800" dirty="0">
                <a:latin typeface="Times New Roman" pitchFamily="18" charset="0"/>
                <a:cs typeface="Times New Roman" pitchFamily="18" charset="0"/>
              </a:rPr>
              <a:t>	</a:t>
            </a:r>
          </a:p>
          <a:p>
            <a:pPr lvl="1">
              <a:buFont typeface="Wingdings" pitchFamily="2" charset="2"/>
              <a:buChar char="Ø"/>
              <a:defRPr/>
            </a:pPr>
            <a:r>
              <a:rPr lang="en-US" sz="1800" dirty="0">
                <a:latin typeface="Times New Roman" pitchFamily="18" charset="0"/>
                <a:cs typeface="Times New Roman" pitchFamily="18" charset="0"/>
              </a:rPr>
              <a:t>Then the original table is break up in to three table</a:t>
            </a:r>
          </a:p>
          <a:p>
            <a:pPr marL="800100" lvl="1" indent="-342900">
              <a:buFont typeface="Arial" pitchFamily="34" charset="0"/>
              <a:buAutoNum type="arabicParenR"/>
              <a:defRPr/>
            </a:pPr>
            <a:r>
              <a:rPr lang="en-US" sz="1800" dirty="0">
                <a:latin typeface="Times New Roman" pitchFamily="18" charset="0"/>
                <a:cs typeface="Times New Roman" pitchFamily="18" charset="0"/>
              </a:rPr>
              <a:t>First Table with closure of A+ attributes.    =&gt;ABE</a:t>
            </a:r>
          </a:p>
          <a:p>
            <a:pPr marL="800100" lvl="1" indent="-342900">
              <a:buFont typeface="Arial" pitchFamily="34" charset="0"/>
              <a:buAutoNum type="arabicParenR"/>
              <a:defRPr/>
            </a:pPr>
            <a:r>
              <a:rPr lang="en-US" sz="1800" dirty="0">
                <a:latin typeface="Times New Roman" pitchFamily="18" charset="0"/>
                <a:cs typeface="Times New Roman" pitchFamily="18" charset="0"/>
              </a:rPr>
              <a:t>Second Table with closure of C+  attributes.   =&gt; CD</a:t>
            </a:r>
          </a:p>
          <a:p>
            <a:pPr marL="800100" lvl="1" indent="-342900">
              <a:buFont typeface="Arial" pitchFamily="34" charset="0"/>
              <a:buAutoNum type="arabicParenR"/>
              <a:defRPr/>
            </a:pPr>
            <a:r>
              <a:rPr lang="en-US" sz="1800" dirty="0">
                <a:latin typeface="Times New Roman" pitchFamily="18" charset="0"/>
                <a:cs typeface="Times New Roman" pitchFamily="18" charset="0"/>
              </a:rPr>
              <a:t>Third table with complement of  A+ and B+ attributes and with key attributes. =&gt; AC</a:t>
            </a:r>
          </a:p>
          <a:p>
            <a:pPr marL="800100" lvl="1" indent="-342900">
              <a:buFont typeface="Arial" pitchFamily="34" charset="0"/>
              <a:buAutoNum type="arabicParenR"/>
              <a:defRPr/>
            </a:pPr>
            <a:r>
              <a:rPr lang="en-US" sz="1800" dirty="0">
                <a:latin typeface="Times New Roman" pitchFamily="18" charset="0"/>
                <a:cs typeface="Times New Roman" pitchFamily="18" charset="0"/>
              </a:rPr>
              <a:t>Complement(A+ and B+)=Null , Then in third table firm form with key elements.</a:t>
            </a:r>
          </a:p>
          <a:p>
            <a:pPr>
              <a:buFont typeface="Arial" pitchFamily="34" charset="0"/>
              <a:buNone/>
              <a:defRPr/>
            </a:pPr>
            <a:endParaRPr lang="en-US" sz="1800" dirty="0">
              <a:latin typeface="Times New Roman" pitchFamily="18" charset="0"/>
              <a:cs typeface="Times New Roman" pitchFamily="18" charset="0"/>
            </a:endParaRPr>
          </a:p>
          <a:p>
            <a:pPr lvl="1">
              <a:buFont typeface="Arial" pitchFamily="34" charset="0"/>
              <a:buNone/>
              <a:defRPr/>
            </a:pPr>
            <a:endParaRPr lang="en-US" sz="1400" dirty="0">
              <a:latin typeface="Times New Roman" pitchFamily="18" charset="0"/>
              <a:cs typeface="Times New Roman" pitchFamily="18" charset="0"/>
            </a:endParaRPr>
          </a:p>
          <a:p>
            <a:pPr lvl="1">
              <a:buFont typeface="Arial" pitchFamily="34" charset="0"/>
              <a:buNone/>
              <a:defRPr/>
            </a:pPr>
            <a:endParaRPr lang="en-US" sz="1400" dirty="0">
              <a:latin typeface="Times New Roman" pitchFamily="18" charset="0"/>
              <a:cs typeface="Times New Roman" pitchFamily="18" charset="0"/>
            </a:endParaRPr>
          </a:p>
          <a:p>
            <a:pPr lvl="1">
              <a:buFont typeface="Arial" pitchFamily="34" charset="0"/>
              <a:buNone/>
              <a:defRPr/>
            </a:pPr>
            <a:r>
              <a:rPr lang="en-US" sz="1800" dirty="0">
                <a:latin typeface="Times New Roman" pitchFamily="18" charset="0"/>
                <a:cs typeface="Times New Roman" pitchFamily="18" charset="0"/>
              </a:rPr>
              <a:t>	</a:t>
            </a:r>
          </a:p>
          <a:p>
            <a:pPr>
              <a:buFont typeface="Arial" pitchFamily="34" charset="0"/>
              <a:buNone/>
              <a:defRPr/>
            </a:pPr>
            <a:r>
              <a:rPr lang="en-US" sz="1800" dirty="0">
                <a:latin typeface="Times New Roman" pitchFamily="18" charset="0"/>
                <a:cs typeface="Times New Roman" pitchFamily="18" charset="0"/>
              </a:rPr>
              <a:t> </a:t>
            </a:r>
          </a:p>
          <a:p>
            <a:pPr>
              <a:buFont typeface="Arial" pitchFamily="34" charset="0"/>
              <a:buNone/>
              <a:defRPr/>
            </a:pPr>
            <a:endParaRPr lang="en-US" sz="1800" dirty="0">
              <a:latin typeface="Times New Roman" pitchFamily="18" charset="0"/>
              <a:cs typeface="Times New Roman" pitchFamily="18" charset="0"/>
            </a:endParaRPr>
          </a:p>
        </p:txBody>
      </p:sp>
      <p:sp>
        <p:nvSpPr>
          <p:cNvPr id="36868"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t>Normalization</a:t>
            </a:r>
          </a:p>
        </p:txBody>
      </p:sp>
      <p:sp>
        <p:nvSpPr>
          <p:cNvPr id="37891" name="Content Placeholder 2"/>
          <p:cNvSpPr>
            <a:spLocks noGrp="1"/>
          </p:cNvSpPr>
          <p:nvPr>
            <p:ph idx="1"/>
          </p:nvPr>
        </p:nvSpPr>
        <p:spPr>
          <a:xfrm>
            <a:off x="457200" y="990600"/>
            <a:ext cx="8686800" cy="5486400"/>
          </a:xfrm>
        </p:spPr>
        <p:txBody>
          <a:bodyPr/>
          <a:lstStyle/>
          <a:p>
            <a:pPr>
              <a:buFont typeface="Arial" charset="0"/>
              <a:buNone/>
            </a:pPr>
            <a:endParaRPr lang="en-US" sz="1800" b="1">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SECOND NORMAL FORM:</a:t>
            </a:r>
          </a:p>
          <a:p>
            <a:pPr>
              <a:buFont typeface="Arial" charset="0"/>
              <a:buNone/>
            </a:pPr>
            <a:r>
              <a:rPr lang="en-US" sz="1800">
                <a:latin typeface="Times New Roman" pitchFamily="18" charset="0"/>
                <a:cs typeface="Times New Roman" pitchFamily="18" charset="0"/>
              </a:rPr>
              <a:t>Consider the Relation R={ABCDEFGHIJ} and FD are</a:t>
            </a:r>
          </a:p>
          <a:p>
            <a:pPr>
              <a:buFont typeface="Arial" charset="0"/>
              <a:buNone/>
            </a:pPr>
            <a:r>
              <a:rPr lang="en-US" sz="1800">
                <a:latin typeface="Times New Roman" pitchFamily="18" charset="0"/>
                <a:cs typeface="Times New Roman" pitchFamily="18" charset="0"/>
              </a:rPr>
              <a:t>  AB-&gt;C, BD-&gt;EF, AD-&gt;GH,  A-&gt;I, H-&gt;J find the key and normalize up to 2NF.</a:t>
            </a:r>
          </a:p>
          <a:p>
            <a:pPr>
              <a:buFont typeface="Arial" charset="0"/>
              <a:buNone/>
            </a:pPr>
            <a:endParaRPr lang="en-US" sz="1800" b="1">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Solution:</a:t>
            </a:r>
          </a:p>
          <a:p>
            <a:pPr>
              <a:buFont typeface="Wingdings" pitchFamily="2" charset="2"/>
              <a:buChar char="Ø"/>
            </a:pPr>
            <a:r>
              <a:rPr lang="en-US" sz="1800" b="1">
                <a:latin typeface="Times New Roman" pitchFamily="18" charset="0"/>
                <a:cs typeface="Times New Roman" pitchFamily="18" charset="0"/>
              </a:rPr>
              <a:t> </a:t>
            </a:r>
            <a:r>
              <a:rPr lang="en-US" sz="1800">
                <a:latin typeface="Times New Roman" pitchFamily="18" charset="0"/>
                <a:cs typeface="Times New Roman" pitchFamily="18" charset="0"/>
              </a:rPr>
              <a:t>First find out the key for the relation R.</a:t>
            </a:r>
          </a:p>
          <a:p>
            <a:pPr>
              <a:buFont typeface="Arial" charset="0"/>
              <a:buNone/>
            </a:pPr>
            <a:r>
              <a:rPr lang="en-US" sz="1800">
                <a:latin typeface="Times New Roman" pitchFamily="18" charset="0"/>
                <a:cs typeface="Times New Roman" pitchFamily="18" charset="0"/>
              </a:rPr>
              <a:t>        AB+=ABCI</a:t>
            </a:r>
          </a:p>
          <a:p>
            <a:pPr>
              <a:buFont typeface="Arial" charset="0"/>
              <a:buNone/>
            </a:pPr>
            <a:r>
              <a:rPr lang="en-US" sz="1800">
                <a:latin typeface="Times New Roman" pitchFamily="18" charset="0"/>
                <a:cs typeface="Times New Roman" pitchFamily="18" charset="0"/>
              </a:rPr>
              <a:t>         BD+=BDEF</a:t>
            </a:r>
          </a:p>
          <a:p>
            <a:pPr>
              <a:buFont typeface="Arial" charset="0"/>
              <a:buNone/>
            </a:pPr>
            <a:r>
              <a:rPr lang="en-US" sz="1800">
                <a:latin typeface="Times New Roman" pitchFamily="18" charset="0"/>
                <a:cs typeface="Times New Roman" pitchFamily="18" charset="0"/>
              </a:rPr>
              <a:t>         AD+=ADGHIJI</a:t>
            </a:r>
          </a:p>
          <a:p>
            <a:pPr>
              <a:buFont typeface="Arial" charset="0"/>
              <a:buNone/>
            </a:pPr>
            <a:r>
              <a:rPr lang="en-US" sz="1800">
                <a:latin typeface="Times New Roman" pitchFamily="18" charset="0"/>
                <a:cs typeface="Times New Roman" pitchFamily="18" charset="0"/>
              </a:rPr>
              <a:t>No key is formed , then go for the combination of attributes.</a:t>
            </a:r>
          </a:p>
          <a:p>
            <a:pPr>
              <a:buFont typeface="Arial" charset="0"/>
              <a:buNone/>
            </a:pPr>
            <a:r>
              <a:rPr lang="en-US" sz="1800">
                <a:latin typeface="Times New Roman" pitchFamily="18" charset="0"/>
                <a:cs typeface="Times New Roman" pitchFamily="18" charset="0"/>
              </a:rPr>
              <a:t>Key= ABD</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Next Step is to find out the partial dependency if any…….</a:t>
            </a:r>
          </a:p>
          <a:p>
            <a:pPr>
              <a:buFont typeface="Arial" charset="0"/>
              <a:buNone/>
            </a:pPr>
            <a:r>
              <a:rPr lang="en-US" sz="1800">
                <a:latin typeface="Times New Roman" pitchFamily="18" charset="0"/>
                <a:cs typeface="Times New Roman" pitchFamily="18" charset="0"/>
              </a:rPr>
              <a:t>   Yes there is partial dependency in the F. D AB-&gt;C, BD-&gt;EF, AD-&gt;GH] </a:t>
            </a:r>
          </a:p>
          <a:p>
            <a:pPr>
              <a:buFont typeface="Arial" charset="0"/>
              <a:buNone/>
            </a:pPr>
            <a:r>
              <a:rPr lang="en-US" sz="1800">
                <a:latin typeface="Times New Roman" pitchFamily="18" charset="0"/>
                <a:cs typeface="Times New Roman" pitchFamily="18" charset="0"/>
              </a:rPr>
              <a:t>	</a:t>
            </a:r>
          </a:p>
          <a:p>
            <a:pPr>
              <a:buFont typeface="Wingdings" pitchFamily="2" charset="2"/>
              <a:buChar char="Ø"/>
            </a:pPr>
            <a:endParaRPr lang="en-US" sz="18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p:txBody>
      </p:sp>
      <p:sp>
        <p:nvSpPr>
          <p:cNvPr id="37892"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t>Normalization</a:t>
            </a:r>
          </a:p>
        </p:txBody>
      </p:sp>
      <p:sp>
        <p:nvSpPr>
          <p:cNvPr id="38915" name="Content Placeholder 2"/>
          <p:cNvSpPr>
            <a:spLocks noGrp="1"/>
          </p:cNvSpPr>
          <p:nvPr>
            <p:ph idx="1"/>
          </p:nvPr>
        </p:nvSpPr>
        <p:spPr>
          <a:xfrm>
            <a:off x="457200" y="990600"/>
            <a:ext cx="8686800" cy="5486400"/>
          </a:xfrm>
        </p:spPr>
        <p:txBody>
          <a:bodyPr/>
          <a:lstStyle/>
          <a:p>
            <a:pPr>
              <a:buFont typeface="Arial" charset="0"/>
              <a:buNone/>
            </a:pPr>
            <a:endParaRPr lang="en-US" sz="1800" b="1">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SECOND NORMAL FORM:</a:t>
            </a:r>
          </a:p>
          <a:p>
            <a:pPr>
              <a:buFont typeface="Arial" charset="0"/>
              <a:buNone/>
            </a:pPr>
            <a:r>
              <a:rPr lang="en-US" sz="1800">
                <a:latin typeface="Times New Roman" pitchFamily="18" charset="0"/>
                <a:cs typeface="Times New Roman" pitchFamily="18" charset="0"/>
              </a:rPr>
              <a:t>			A+=AI</a:t>
            </a:r>
          </a:p>
          <a:p>
            <a:pPr>
              <a:buFont typeface="Arial" charset="0"/>
              <a:buNone/>
            </a:pPr>
            <a:r>
              <a:rPr lang="en-US" sz="1800">
                <a:latin typeface="Times New Roman" pitchFamily="18" charset="0"/>
                <a:cs typeface="Times New Roman" pitchFamily="18" charset="0"/>
              </a:rPr>
              <a:t>R1= </a:t>
            </a:r>
            <a:r>
              <a:rPr lang="en-US" sz="1800" b="1" u="sng">
                <a:latin typeface="Times New Roman" pitchFamily="18" charset="0"/>
                <a:cs typeface="Times New Roman" pitchFamily="18" charset="0"/>
              </a:rPr>
              <a:t>AB</a:t>
            </a:r>
            <a:r>
              <a:rPr lang="en-US" sz="1800">
                <a:latin typeface="Times New Roman" pitchFamily="18" charset="0"/>
                <a:cs typeface="Times New Roman" pitchFamily="18" charset="0"/>
              </a:rPr>
              <a:t>CI		    R11=</a:t>
            </a:r>
            <a:r>
              <a:rPr lang="en-US" sz="1800" b="1" u="sng">
                <a:latin typeface="Times New Roman" pitchFamily="18" charset="0"/>
                <a:cs typeface="Times New Roman" pitchFamily="18" charset="0"/>
              </a:rPr>
              <a:t>A</a:t>
            </a:r>
            <a:r>
              <a:rPr lang="en-US" sz="1800">
                <a:latin typeface="Times New Roman" pitchFamily="18" charset="0"/>
                <a:cs typeface="Times New Roman" pitchFamily="18" charset="0"/>
              </a:rPr>
              <a:t>I</a:t>
            </a:r>
          </a:p>
          <a:p>
            <a:pPr>
              <a:buFont typeface="Arial" charset="0"/>
              <a:buNone/>
            </a:pPr>
            <a:r>
              <a:rPr lang="en-US" sz="1800">
                <a:latin typeface="Times New Roman" pitchFamily="18" charset="0"/>
                <a:cs typeface="Times New Roman" pitchFamily="18" charset="0"/>
              </a:rPr>
              <a:t>	 	</a:t>
            </a:r>
          </a:p>
          <a:p>
            <a:pPr>
              <a:buFont typeface="Arial" charset="0"/>
              <a:buNone/>
            </a:pPr>
            <a:r>
              <a:rPr lang="en-US" sz="1800">
                <a:latin typeface="Times New Roman" pitchFamily="18" charset="0"/>
                <a:cs typeface="Times New Roman" pitchFamily="18" charset="0"/>
              </a:rPr>
              <a:t>			B+=B	     R12=</a:t>
            </a:r>
            <a:r>
              <a:rPr lang="en-US" sz="1800" u="sng">
                <a:latin typeface="Times New Roman" pitchFamily="18" charset="0"/>
                <a:cs typeface="Times New Roman" pitchFamily="18" charset="0"/>
              </a:rPr>
              <a:t>AB</a:t>
            </a:r>
            <a:r>
              <a:rPr lang="en-US" sz="1800">
                <a:latin typeface="Times New Roman" pitchFamily="18" charset="0"/>
                <a:cs typeface="Times New Roman" pitchFamily="18" charset="0"/>
              </a:rPr>
              <a:t>C</a:t>
            </a: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		           B+=B		</a:t>
            </a:r>
          </a:p>
          <a:p>
            <a:pPr>
              <a:buFont typeface="Arial" charset="0"/>
              <a:buNone/>
            </a:pPr>
            <a:r>
              <a:rPr lang="en-US" sz="1800">
                <a:latin typeface="Times New Roman" pitchFamily="18" charset="0"/>
                <a:cs typeface="Times New Roman" pitchFamily="18" charset="0"/>
              </a:rPr>
              <a:t>R2=</a:t>
            </a:r>
            <a:r>
              <a:rPr lang="en-US" sz="1800" u="sng">
                <a:latin typeface="Times New Roman" pitchFamily="18" charset="0"/>
                <a:cs typeface="Times New Roman" pitchFamily="18" charset="0"/>
              </a:rPr>
              <a:t>BD</a:t>
            </a:r>
            <a:r>
              <a:rPr lang="en-US" sz="1800">
                <a:latin typeface="Times New Roman" pitchFamily="18" charset="0"/>
                <a:cs typeface="Times New Roman" pitchFamily="18" charset="0"/>
              </a:rPr>
              <a:t>EF		------------</a:t>
            </a:r>
            <a:r>
              <a:rPr lang="en-US" sz="1800">
                <a:latin typeface="Times New Roman" pitchFamily="18" charset="0"/>
                <a:cs typeface="Times New Roman" pitchFamily="18" charset="0"/>
                <a:sym typeface="Wingdings" pitchFamily="2" charset="2"/>
              </a:rPr>
              <a:t> No Splitting</a:t>
            </a:r>
            <a:r>
              <a:rPr lang="en-US" sz="1800">
                <a:latin typeface="Times New Roman" pitchFamily="18" charset="0"/>
                <a:cs typeface="Times New Roman" pitchFamily="18" charset="0"/>
              </a:rPr>
              <a:t>	R2=</a:t>
            </a:r>
            <a:r>
              <a:rPr lang="en-US" sz="1800" u="sng">
                <a:latin typeface="Times New Roman" pitchFamily="18" charset="0"/>
                <a:cs typeface="Times New Roman" pitchFamily="18" charset="0"/>
              </a:rPr>
              <a:t>BD</a:t>
            </a:r>
            <a:r>
              <a:rPr lang="en-US" sz="1800">
                <a:latin typeface="Times New Roman" pitchFamily="18" charset="0"/>
                <a:cs typeface="Times New Roman" pitchFamily="18" charset="0"/>
              </a:rPr>
              <a:t>EF</a:t>
            </a:r>
          </a:p>
          <a:p>
            <a:pPr>
              <a:buFont typeface="Arial" charset="0"/>
              <a:buNone/>
            </a:pPr>
            <a:r>
              <a:rPr lang="en-US" sz="1800">
                <a:latin typeface="Times New Roman" pitchFamily="18" charset="0"/>
                <a:cs typeface="Times New Roman" pitchFamily="18" charset="0"/>
              </a:rPr>
              <a:t>		          D+=D 																		   A+=AI		R31=</a:t>
            </a:r>
            <a:r>
              <a:rPr lang="en-US" sz="1800" u="sng">
                <a:latin typeface="Times New Roman" pitchFamily="18" charset="0"/>
                <a:cs typeface="Times New Roman" pitchFamily="18" charset="0"/>
              </a:rPr>
              <a:t>A</a:t>
            </a:r>
            <a:r>
              <a:rPr lang="en-US" sz="1800">
                <a:latin typeface="Times New Roman" pitchFamily="18" charset="0"/>
                <a:cs typeface="Times New Roman" pitchFamily="18" charset="0"/>
              </a:rPr>
              <a:t>I			</a:t>
            </a:r>
          </a:p>
          <a:p>
            <a:pPr>
              <a:buFont typeface="Arial" charset="0"/>
              <a:buNone/>
            </a:pPr>
            <a:r>
              <a:rPr lang="en-US" sz="1800">
                <a:latin typeface="Times New Roman" pitchFamily="18" charset="0"/>
                <a:cs typeface="Times New Roman" pitchFamily="18" charset="0"/>
              </a:rPr>
              <a:t>R3	= </a:t>
            </a:r>
            <a:r>
              <a:rPr lang="en-US" sz="1800" u="sng">
                <a:latin typeface="Times New Roman" pitchFamily="18" charset="0"/>
                <a:cs typeface="Times New Roman" pitchFamily="18" charset="0"/>
              </a:rPr>
              <a:t>AD</a:t>
            </a:r>
            <a:r>
              <a:rPr lang="en-US" sz="1800">
                <a:latin typeface="Times New Roman" pitchFamily="18" charset="0"/>
                <a:cs typeface="Times New Roman" pitchFamily="18" charset="0"/>
              </a:rPr>
              <a:t>GHIJ 		  								D+= D		R32=</a:t>
            </a:r>
            <a:r>
              <a:rPr lang="en-US" sz="1800" u="sng">
                <a:latin typeface="Times New Roman" pitchFamily="18" charset="0"/>
                <a:cs typeface="Times New Roman" pitchFamily="18" charset="0"/>
              </a:rPr>
              <a:t>AD</a:t>
            </a:r>
            <a:r>
              <a:rPr lang="en-US" sz="1800">
                <a:latin typeface="Times New Roman" pitchFamily="18" charset="0"/>
                <a:cs typeface="Times New Roman" pitchFamily="18" charset="0"/>
              </a:rPr>
              <a:t>GHJ</a:t>
            </a:r>
          </a:p>
          <a:p>
            <a:pPr>
              <a:buFont typeface="Arial" charset="0"/>
              <a:buNone/>
            </a:pPr>
            <a:endParaRPr lang="en-US" sz="18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R4=</a:t>
            </a:r>
            <a:r>
              <a:rPr lang="en-US" sz="1800" u="sng">
                <a:latin typeface="Times New Roman" pitchFamily="18" charset="0"/>
                <a:cs typeface="Times New Roman" pitchFamily="18" charset="0"/>
              </a:rPr>
              <a:t>ABD</a:t>
            </a:r>
          </a:p>
          <a:p>
            <a:pPr>
              <a:buFont typeface="Arial" charset="0"/>
              <a:buNone/>
            </a:pPr>
            <a:r>
              <a:rPr lang="en-US" sz="1800">
                <a:latin typeface="Times New Roman" pitchFamily="18" charset="0"/>
                <a:cs typeface="Times New Roman" pitchFamily="18" charset="0"/>
              </a:rPr>
              <a:t>Final Tables are</a:t>
            </a:r>
            <a:r>
              <a:rPr lang="en-US" sz="1800" u="sng">
                <a:latin typeface="Times New Roman" pitchFamily="18" charset="0"/>
                <a:cs typeface="Times New Roman" pitchFamily="18" charset="0"/>
              </a:rPr>
              <a:t>: A</a:t>
            </a:r>
            <a:r>
              <a:rPr lang="en-US" sz="1800">
                <a:latin typeface="Times New Roman" pitchFamily="18" charset="0"/>
                <a:cs typeface="Times New Roman" pitchFamily="18" charset="0"/>
              </a:rPr>
              <a:t>I,   </a:t>
            </a:r>
            <a:r>
              <a:rPr lang="en-US" sz="1800" u="sng">
                <a:latin typeface="Times New Roman" pitchFamily="18" charset="0"/>
                <a:cs typeface="Times New Roman" pitchFamily="18" charset="0"/>
              </a:rPr>
              <a:t>AB</a:t>
            </a:r>
            <a:r>
              <a:rPr lang="en-US" sz="1800">
                <a:latin typeface="Times New Roman" pitchFamily="18" charset="0"/>
                <a:cs typeface="Times New Roman" pitchFamily="18" charset="0"/>
              </a:rPr>
              <a:t>C,   </a:t>
            </a:r>
            <a:r>
              <a:rPr lang="en-US" sz="1800" u="sng">
                <a:latin typeface="Times New Roman" pitchFamily="18" charset="0"/>
                <a:cs typeface="Times New Roman" pitchFamily="18" charset="0"/>
              </a:rPr>
              <a:t>BD</a:t>
            </a:r>
            <a:r>
              <a:rPr lang="en-US" sz="1800">
                <a:latin typeface="Times New Roman" pitchFamily="18" charset="0"/>
                <a:cs typeface="Times New Roman" pitchFamily="18" charset="0"/>
              </a:rPr>
              <a:t>EF,  </a:t>
            </a:r>
            <a:r>
              <a:rPr lang="en-US" sz="1800" u="sng">
                <a:latin typeface="Times New Roman" pitchFamily="18" charset="0"/>
                <a:cs typeface="Times New Roman" pitchFamily="18" charset="0"/>
              </a:rPr>
              <a:t>AD</a:t>
            </a:r>
            <a:r>
              <a:rPr lang="en-US" sz="1800">
                <a:latin typeface="Times New Roman" pitchFamily="18" charset="0"/>
                <a:cs typeface="Times New Roman" pitchFamily="18" charset="0"/>
              </a:rPr>
              <a:t>GHJ,    </a:t>
            </a:r>
            <a:r>
              <a:rPr lang="en-US" sz="1800" u="sng">
                <a:latin typeface="Times New Roman" pitchFamily="18" charset="0"/>
                <a:cs typeface="Times New Roman" pitchFamily="18" charset="0"/>
              </a:rPr>
              <a:t>ABD</a:t>
            </a:r>
          </a:p>
        </p:txBody>
      </p:sp>
      <p:sp>
        <p:nvSpPr>
          <p:cNvPr id="38916"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cxnSp>
        <p:nvCxnSpPr>
          <p:cNvPr id="6" name="Straight Arrow Connector 5"/>
          <p:cNvCxnSpPr/>
          <p:nvPr/>
        </p:nvCxnSpPr>
        <p:spPr>
          <a:xfrm flipV="1">
            <a:off x="1676400" y="1981200"/>
            <a:ext cx="533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600200" y="22098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971800" y="2590800"/>
            <a:ext cx="533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971800" y="22098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524000" y="38862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524000" y="3581400"/>
            <a:ext cx="533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05000" y="51054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905000" y="4800600"/>
            <a:ext cx="533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581400" y="4800600"/>
            <a:ext cx="533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505200" y="518160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t>Normalization</a:t>
            </a:r>
          </a:p>
        </p:txBody>
      </p:sp>
      <p:sp>
        <p:nvSpPr>
          <p:cNvPr id="39939" name="Content Placeholder 2"/>
          <p:cNvSpPr>
            <a:spLocks noGrp="1"/>
          </p:cNvSpPr>
          <p:nvPr>
            <p:ph idx="1"/>
          </p:nvPr>
        </p:nvSpPr>
        <p:spPr>
          <a:xfrm>
            <a:off x="457200" y="990600"/>
            <a:ext cx="8305800" cy="5486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THIRD NORMAL FORM:</a:t>
            </a:r>
          </a:p>
          <a:p>
            <a:pPr algn="just">
              <a:buFont typeface="Wingdings" pitchFamily="2" charset="2"/>
              <a:buChar char="Ø"/>
            </a:pPr>
            <a:r>
              <a:rPr lang="en-US" sz="1800">
                <a:latin typeface="Times New Roman" pitchFamily="18" charset="0"/>
                <a:cs typeface="Times New Roman" pitchFamily="18" charset="0"/>
              </a:rPr>
              <a:t>If it's in the 2nd NF and there are </a:t>
            </a:r>
            <a:r>
              <a:rPr lang="en-US" sz="1800" b="1" i="1">
                <a:latin typeface="Times New Roman" pitchFamily="18" charset="0"/>
                <a:cs typeface="Times New Roman" pitchFamily="18" charset="0"/>
              </a:rPr>
              <a:t>no non-key fields that </a:t>
            </a:r>
            <a:r>
              <a:rPr lang="en-US" sz="1800">
                <a:latin typeface="Times New Roman" pitchFamily="18" charset="0"/>
                <a:cs typeface="Times New Roman" pitchFamily="18" charset="0"/>
              </a:rPr>
              <a:t>depend on attributes in the  other than the Primary Key. </a:t>
            </a:r>
          </a:p>
          <a:p>
            <a:pPr algn="ctr">
              <a:buFont typeface="Arial" charset="0"/>
              <a:buNone/>
            </a:pPr>
            <a:r>
              <a:rPr lang="en-US" sz="1800" b="1">
                <a:latin typeface="Times New Roman" pitchFamily="18" charset="0"/>
                <a:cs typeface="Times New Roman" pitchFamily="18" charset="0"/>
              </a:rPr>
              <a:t>                  OR</a:t>
            </a:r>
          </a:p>
          <a:p>
            <a:pPr algn="just">
              <a:buFont typeface="Wingdings" pitchFamily="2" charset="2"/>
              <a:buChar char="Ø"/>
            </a:pPr>
            <a:r>
              <a:rPr lang="en-US" sz="1800">
                <a:latin typeface="Times New Roman" pitchFamily="18" charset="0"/>
                <a:cs typeface="Times New Roman" pitchFamily="18" charset="0"/>
              </a:rPr>
              <a:t>A Relation is said to be in 3NF if it is already in 2NF and no transitive dependency among non key attributes.</a:t>
            </a:r>
          </a:p>
          <a:p>
            <a:pPr algn="just">
              <a:buFont typeface="Arial" charset="0"/>
              <a:buNone/>
            </a:pPr>
            <a:endParaRPr lang="en-US" sz="1800">
              <a:latin typeface="Times New Roman" pitchFamily="18" charset="0"/>
              <a:cs typeface="Times New Roman" pitchFamily="18" charset="0"/>
            </a:endParaRPr>
          </a:p>
          <a:p>
            <a:pPr algn="just">
              <a:buFont typeface="Wingdings" pitchFamily="2" charset="2"/>
              <a:buChar char="Ø"/>
            </a:pPr>
            <a:r>
              <a:rPr lang="en-US" sz="1800" b="1">
                <a:latin typeface="Times New Roman" pitchFamily="18" charset="0"/>
                <a:cs typeface="Times New Roman" pitchFamily="18" charset="0"/>
              </a:rPr>
              <a:t>Following condition the table can not have T.D</a:t>
            </a:r>
          </a:p>
          <a:p>
            <a:pPr algn="just">
              <a:buFont typeface="Wingdings" pitchFamily="2" charset="2"/>
              <a:buChar char="§"/>
            </a:pPr>
            <a:r>
              <a:rPr lang="en-US" sz="1800">
                <a:latin typeface="Times New Roman" pitchFamily="18" charset="0"/>
                <a:cs typeface="Times New Roman" pitchFamily="18" charset="0"/>
              </a:rPr>
              <a:t>If table consist two attribute the it never contain P.D and T.D	.</a:t>
            </a:r>
          </a:p>
          <a:p>
            <a:pPr algn="just">
              <a:buFont typeface="Wingdings" pitchFamily="2" charset="2"/>
              <a:buChar char="§"/>
            </a:pPr>
            <a:r>
              <a:rPr lang="en-US" sz="1800">
                <a:latin typeface="Times New Roman" pitchFamily="18" charset="0"/>
                <a:cs typeface="Times New Roman" pitchFamily="18" charset="0"/>
              </a:rPr>
              <a:t>If primary key consists a single attribute, it never contain P.D but there is possibility for T.D.</a:t>
            </a:r>
          </a:p>
          <a:p>
            <a:pPr algn="just">
              <a:buFont typeface="Wingdings" pitchFamily="2" charset="2"/>
              <a:buChar char="§"/>
            </a:pPr>
            <a:r>
              <a:rPr lang="en-US" sz="1800">
                <a:latin typeface="Times New Roman" pitchFamily="18" charset="0"/>
                <a:cs typeface="Times New Roman" pitchFamily="18" charset="0"/>
              </a:rPr>
              <a:t>If table consist only one non-key attribute, so no T.D but possibility for P.D</a:t>
            </a:r>
          </a:p>
          <a:p>
            <a:pPr algn="just">
              <a:buFont typeface="Wingdings" pitchFamily="2" charset="2"/>
              <a:buChar char="§"/>
            </a:pPr>
            <a:r>
              <a:rPr lang="en-US" sz="1800">
                <a:latin typeface="Times New Roman" pitchFamily="18" charset="0"/>
                <a:cs typeface="Times New Roman" pitchFamily="18" charset="0"/>
              </a:rPr>
              <a:t>If primary key includes all the attributes in table, no T.D and no P.D are possible.	</a:t>
            </a:r>
          </a:p>
        </p:txBody>
      </p:sp>
      <p:sp>
        <p:nvSpPr>
          <p:cNvPr id="39940"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t>Normalization</a:t>
            </a:r>
          </a:p>
        </p:txBody>
      </p:sp>
      <p:sp>
        <p:nvSpPr>
          <p:cNvPr id="40963"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THIRD NORMAL FORM:</a:t>
            </a:r>
          </a:p>
          <a:p>
            <a:pPr>
              <a:buFont typeface="Wingdings" pitchFamily="2" charset="2"/>
              <a:buChar char="Ø"/>
            </a:pPr>
            <a:r>
              <a:rPr lang="en-US" sz="1800">
                <a:latin typeface="Times New Roman" pitchFamily="18" charset="0"/>
                <a:cs typeface="Times New Roman" pitchFamily="18" charset="0"/>
              </a:rPr>
              <a:t>Consider the relation</a:t>
            </a:r>
          </a:p>
          <a:p>
            <a:pPr>
              <a:buFont typeface="Arial" charset="0"/>
              <a:buNone/>
            </a:pPr>
            <a:r>
              <a:rPr lang="en-US" sz="1800">
                <a:latin typeface="Times New Roman" pitchFamily="18" charset="0"/>
                <a:cs typeface="Times New Roman" pitchFamily="18" charset="0"/>
              </a:rPr>
              <a:t>           R( A B C D E F G H I J) and FD ares</a:t>
            </a:r>
          </a:p>
          <a:p>
            <a:pPr>
              <a:buFont typeface="Arial" charset="0"/>
              <a:buNone/>
            </a:pPr>
            <a:r>
              <a:rPr lang="en-US" sz="1800">
                <a:latin typeface="Times New Roman" pitchFamily="18" charset="0"/>
                <a:cs typeface="Times New Roman" pitchFamily="18" charset="0"/>
              </a:rPr>
              <a:t>           AB-&gt;C, A-&gt;DE, B-&gt;F, F-&gt;GH, D-&gt;IJ</a:t>
            </a:r>
          </a:p>
          <a:p>
            <a:pPr>
              <a:buFont typeface="Arial" charset="0"/>
              <a:buNone/>
            </a:pPr>
            <a:r>
              <a:rPr lang="en-US" sz="1800">
                <a:latin typeface="Times New Roman" pitchFamily="18" charset="0"/>
                <a:cs typeface="Times New Roman" pitchFamily="18" charset="0"/>
              </a:rPr>
              <a:t>            Normalize Up to 3NF</a:t>
            </a: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Solution: </a:t>
            </a:r>
            <a:r>
              <a:rPr lang="en-US" sz="1800">
                <a:latin typeface="Times New Roman" pitchFamily="18" charset="0"/>
                <a:cs typeface="Times New Roman" pitchFamily="18" charset="0"/>
              </a:rPr>
              <a:t>First find out the key for the relation R.</a:t>
            </a:r>
          </a:p>
          <a:p>
            <a:pPr>
              <a:buFont typeface="Arial" charset="0"/>
              <a:buNone/>
            </a:pPr>
            <a:r>
              <a:rPr lang="en-US" sz="1800">
                <a:latin typeface="Times New Roman" pitchFamily="18" charset="0"/>
                <a:cs typeface="Times New Roman" pitchFamily="18" charset="0"/>
              </a:rPr>
              <a:t>          AB+={ABCDEFGHIJ}</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Next Step is to find out the partial dependency if any…….</a:t>
            </a:r>
          </a:p>
          <a:p>
            <a:pPr>
              <a:buFont typeface="Arial" charset="0"/>
              <a:buNone/>
            </a:pPr>
            <a:r>
              <a:rPr lang="en-US" sz="1800">
                <a:latin typeface="Times New Roman" pitchFamily="18" charset="0"/>
                <a:cs typeface="Times New Roman" pitchFamily="18" charset="0"/>
              </a:rPr>
              <a:t>   Yes there is partial dependency in the F. D [AB-&gt;C, A-&gt;DE, B-&gt;F]</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Then the original table is break up in to three table</a:t>
            </a:r>
          </a:p>
          <a:p>
            <a:pPr marL="800100" lvl="1" indent="-342900">
              <a:buFont typeface="Arial" charset="0"/>
              <a:buAutoNum type="arabicParenR"/>
            </a:pPr>
            <a:r>
              <a:rPr lang="en-US" sz="1800">
                <a:latin typeface="Times New Roman" pitchFamily="18" charset="0"/>
                <a:cs typeface="Times New Roman" pitchFamily="18" charset="0"/>
              </a:rPr>
              <a:t>First Table with closure of A+ attributes. R1=A+  =&gt;</a:t>
            </a:r>
            <a:r>
              <a:rPr lang="en-US" sz="1800" u="sng">
                <a:latin typeface="Times New Roman" pitchFamily="18" charset="0"/>
                <a:cs typeface="Times New Roman" pitchFamily="18" charset="0"/>
              </a:rPr>
              <a:t>A</a:t>
            </a:r>
            <a:r>
              <a:rPr lang="en-US" sz="1800">
                <a:latin typeface="Times New Roman" pitchFamily="18" charset="0"/>
                <a:cs typeface="Times New Roman" pitchFamily="18" charset="0"/>
              </a:rPr>
              <a:t>DEIJ</a:t>
            </a:r>
          </a:p>
          <a:p>
            <a:pPr marL="800100" lvl="1" indent="-342900">
              <a:buFont typeface="Arial" charset="0"/>
              <a:buAutoNum type="arabicParenR"/>
            </a:pPr>
            <a:r>
              <a:rPr lang="en-US" sz="1800">
                <a:latin typeface="Times New Roman" pitchFamily="18" charset="0"/>
                <a:cs typeface="Times New Roman" pitchFamily="18" charset="0"/>
              </a:rPr>
              <a:t>Second Table with closure of B+  attributes.R2=B+   =&gt; </a:t>
            </a:r>
            <a:r>
              <a:rPr lang="en-US" sz="1800" u="sng">
                <a:latin typeface="Times New Roman" pitchFamily="18" charset="0"/>
                <a:cs typeface="Times New Roman" pitchFamily="18" charset="0"/>
              </a:rPr>
              <a:t>B</a:t>
            </a:r>
            <a:r>
              <a:rPr lang="en-US" sz="1800">
                <a:latin typeface="Times New Roman" pitchFamily="18" charset="0"/>
                <a:cs typeface="Times New Roman" pitchFamily="18" charset="0"/>
              </a:rPr>
              <a:t>FGH</a:t>
            </a:r>
          </a:p>
          <a:p>
            <a:pPr marL="800100" lvl="1" indent="-342900">
              <a:buFont typeface="Arial" charset="0"/>
              <a:buAutoNum type="arabicParenR"/>
            </a:pPr>
            <a:r>
              <a:rPr lang="en-US" sz="1800">
                <a:latin typeface="Times New Roman" pitchFamily="18" charset="0"/>
                <a:cs typeface="Times New Roman" pitchFamily="18" charset="0"/>
              </a:rPr>
              <a:t>Third table with complement of  A+ and B+ attributes and with key attributes. R3=&gt; </a:t>
            </a:r>
            <a:r>
              <a:rPr lang="en-US" sz="1800" u="sng">
                <a:latin typeface="Times New Roman" pitchFamily="18" charset="0"/>
                <a:cs typeface="Times New Roman" pitchFamily="18" charset="0"/>
              </a:rPr>
              <a:t>AB</a:t>
            </a:r>
            <a:r>
              <a:rPr lang="en-US" sz="1800">
                <a:latin typeface="Times New Roman" pitchFamily="18" charset="0"/>
                <a:cs typeface="Times New Roman" pitchFamily="18" charset="0"/>
              </a:rPr>
              <a:t>C</a:t>
            </a:r>
          </a:p>
          <a:p>
            <a:pPr>
              <a:buFont typeface="Arial" charset="0"/>
              <a:buNone/>
            </a:pPr>
            <a:r>
              <a:rPr lang="en-US" sz="1800">
                <a:latin typeface="Times New Roman" pitchFamily="18" charset="0"/>
                <a:cs typeface="Times New Roman" pitchFamily="18" charset="0"/>
              </a:rPr>
              <a:t> </a:t>
            </a:r>
          </a:p>
          <a:p>
            <a:pPr>
              <a:buFont typeface="Arial" charset="0"/>
              <a:buNone/>
            </a:pPr>
            <a:endParaRPr lang="en-US" sz="18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    </a:t>
            </a:r>
          </a:p>
          <a:p>
            <a:pPr>
              <a:buFont typeface="Arial" charset="0"/>
              <a:buNone/>
            </a:pPr>
            <a:endParaRPr lang="en-US" sz="1800" b="1">
              <a:latin typeface="Times New Roman" pitchFamily="18" charset="0"/>
              <a:cs typeface="Times New Roman" pitchFamily="18" charset="0"/>
            </a:endParaRPr>
          </a:p>
        </p:txBody>
      </p:sp>
      <p:sp>
        <p:nvSpPr>
          <p:cNvPr id="40964"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t>Normalization</a:t>
            </a:r>
          </a:p>
        </p:txBody>
      </p:sp>
      <p:sp>
        <p:nvSpPr>
          <p:cNvPr id="41987"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THIRD NORMAL FORM:</a:t>
            </a:r>
          </a:p>
          <a:p>
            <a:pPr>
              <a:buFont typeface="Arial" charset="0"/>
              <a:buNone/>
            </a:pPr>
            <a:r>
              <a:rPr lang="en-US" sz="1800">
                <a:latin typeface="Times New Roman" pitchFamily="18" charset="0"/>
                <a:cs typeface="Times New Roman" pitchFamily="18" charset="0"/>
              </a:rPr>
              <a:t>         </a:t>
            </a:r>
          </a:p>
          <a:p>
            <a:pPr>
              <a:buFont typeface="Arial" charset="0"/>
              <a:buNone/>
            </a:pPr>
            <a:r>
              <a:rPr lang="en-US" sz="1800">
                <a:latin typeface="Times New Roman" pitchFamily="18" charset="0"/>
                <a:cs typeface="Times New Roman" pitchFamily="18" charset="0"/>
              </a:rPr>
              <a:t>          R( A B C D E F G H I J) and FD are s</a:t>
            </a:r>
          </a:p>
          <a:p>
            <a:pPr>
              <a:buFont typeface="Arial" charset="0"/>
              <a:buNone/>
            </a:pPr>
            <a:r>
              <a:rPr lang="en-US" sz="1800">
                <a:latin typeface="Times New Roman" pitchFamily="18" charset="0"/>
                <a:cs typeface="Times New Roman" pitchFamily="18" charset="0"/>
              </a:rPr>
              <a:t>           AB-&gt;C, A-&gt;DE, B-&gt;F, F-&gt;GH, D-&gt;IJ</a:t>
            </a:r>
          </a:p>
          <a:p>
            <a:pPr>
              <a:buFont typeface="Arial" charset="0"/>
              <a:buNone/>
            </a:pPr>
            <a:r>
              <a:rPr lang="en-US" sz="1800">
                <a:latin typeface="Times New Roman" pitchFamily="18" charset="0"/>
                <a:cs typeface="Times New Roman" pitchFamily="18" charset="0"/>
              </a:rPr>
              <a:t>After 2</a:t>
            </a:r>
            <a:r>
              <a:rPr lang="en-US" sz="1800" baseline="30000">
                <a:latin typeface="Times New Roman" pitchFamily="18" charset="0"/>
                <a:cs typeface="Times New Roman" pitchFamily="18" charset="0"/>
              </a:rPr>
              <a:t>nd</a:t>
            </a:r>
            <a:r>
              <a:rPr lang="en-US" sz="1800">
                <a:latin typeface="Times New Roman" pitchFamily="18" charset="0"/>
                <a:cs typeface="Times New Roman" pitchFamily="18" charset="0"/>
              </a:rPr>
              <a:t> Normalization the tables are: R1=</a:t>
            </a:r>
            <a:r>
              <a:rPr lang="en-US" sz="1800" u="sng">
                <a:latin typeface="Times New Roman" pitchFamily="18" charset="0"/>
                <a:cs typeface="Times New Roman" pitchFamily="18" charset="0"/>
              </a:rPr>
              <a:t>A</a:t>
            </a:r>
            <a:r>
              <a:rPr lang="en-US" sz="1800">
                <a:latin typeface="Times New Roman" pitchFamily="18" charset="0"/>
                <a:cs typeface="Times New Roman" pitchFamily="18" charset="0"/>
              </a:rPr>
              <a:t>DEIJ, R2==&gt; </a:t>
            </a:r>
            <a:r>
              <a:rPr lang="en-US" sz="1800" u="sng">
                <a:latin typeface="Times New Roman" pitchFamily="18" charset="0"/>
                <a:cs typeface="Times New Roman" pitchFamily="18" charset="0"/>
              </a:rPr>
              <a:t>B</a:t>
            </a:r>
            <a:r>
              <a:rPr lang="en-US" sz="1800">
                <a:latin typeface="Times New Roman" pitchFamily="18" charset="0"/>
                <a:cs typeface="Times New Roman" pitchFamily="18" charset="0"/>
              </a:rPr>
              <a:t>FGH, R3=&gt; </a:t>
            </a:r>
            <a:r>
              <a:rPr lang="en-US" sz="1800" u="sng">
                <a:latin typeface="Times New Roman" pitchFamily="18" charset="0"/>
                <a:cs typeface="Times New Roman" pitchFamily="18" charset="0"/>
              </a:rPr>
              <a:t>AB</a:t>
            </a:r>
            <a:r>
              <a:rPr lang="en-US" sz="1800">
                <a:latin typeface="Times New Roman" pitchFamily="18" charset="0"/>
                <a:cs typeface="Times New Roman" pitchFamily="18" charset="0"/>
              </a:rPr>
              <a:t>C</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Next Step is to find out the transitive dependency if any…….</a:t>
            </a:r>
          </a:p>
          <a:p>
            <a:pPr>
              <a:buFont typeface="Arial" charset="0"/>
              <a:buNone/>
            </a:pPr>
            <a:r>
              <a:rPr lang="en-US" sz="1800">
                <a:latin typeface="Times New Roman" pitchFamily="18" charset="0"/>
                <a:cs typeface="Times New Roman" pitchFamily="18" charset="0"/>
              </a:rPr>
              <a:t>       Yes there is Transitive dependency in the F. D[ F-&gt;GH, D-&gt;IJ] </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Next Step is to find out the tables which have the  transitive dependency if any…….</a:t>
            </a:r>
          </a:p>
          <a:p>
            <a:pPr>
              <a:buFont typeface="Arial" charset="0"/>
              <a:buNone/>
            </a:pPr>
            <a:r>
              <a:rPr lang="en-US" sz="1800">
                <a:latin typeface="Times New Roman" pitchFamily="18" charset="0"/>
                <a:cs typeface="Times New Roman" pitchFamily="18" charset="0"/>
              </a:rPr>
              <a:t>       Yes there is Transitive dependency in the table</a:t>
            </a:r>
          </a:p>
          <a:p>
            <a:pPr>
              <a:buFont typeface="Arial" charset="0"/>
              <a:buNone/>
            </a:pPr>
            <a:r>
              <a:rPr lang="en-US" sz="1800">
                <a:latin typeface="Times New Roman" pitchFamily="18" charset="0"/>
                <a:cs typeface="Times New Roman" pitchFamily="18" charset="0"/>
              </a:rPr>
              <a:t>     </a:t>
            </a:r>
          </a:p>
          <a:p>
            <a:pPr>
              <a:buFont typeface="Arial" charset="0"/>
              <a:buNone/>
            </a:pPr>
            <a:r>
              <a:rPr lang="en-US" sz="1800">
                <a:latin typeface="Times New Roman" pitchFamily="18" charset="0"/>
                <a:cs typeface="Times New Roman" pitchFamily="18" charset="0"/>
              </a:rPr>
              <a:t>			     R11=D+=</a:t>
            </a:r>
            <a:r>
              <a:rPr lang="en-US" sz="1800" b="1" u="sng">
                <a:latin typeface="Times New Roman" pitchFamily="18" charset="0"/>
                <a:cs typeface="Times New Roman" pitchFamily="18" charset="0"/>
              </a:rPr>
              <a:t>D</a:t>
            </a:r>
            <a:r>
              <a:rPr lang="en-US" sz="1800">
                <a:latin typeface="Times New Roman" pitchFamily="18" charset="0"/>
                <a:cs typeface="Times New Roman" pitchFamily="18" charset="0"/>
              </a:rPr>
              <a:t>IJ</a:t>
            </a:r>
          </a:p>
          <a:p>
            <a:pPr>
              <a:buFont typeface="Arial" charset="0"/>
              <a:buNone/>
            </a:pPr>
            <a:r>
              <a:rPr lang="en-US" sz="1800">
                <a:latin typeface="Times New Roman" pitchFamily="18" charset="0"/>
                <a:cs typeface="Times New Roman" pitchFamily="18" charset="0"/>
              </a:rPr>
              <a:t>  R1=</a:t>
            </a:r>
            <a:r>
              <a:rPr lang="en-US" sz="1800" u="sng">
                <a:latin typeface="Times New Roman" pitchFamily="18" charset="0"/>
                <a:cs typeface="Times New Roman" pitchFamily="18" charset="0"/>
              </a:rPr>
              <a:t>A</a:t>
            </a:r>
            <a:r>
              <a:rPr lang="en-US" sz="1800">
                <a:latin typeface="Times New Roman" pitchFamily="18" charset="0"/>
                <a:cs typeface="Times New Roman" pitchFamily="18" charset="0"/>
              </a:rPr>
              <a:t>E</a:t>
            </a:r>
            <a:r>
              <a:rPr lang="en-US" sz="1800" u="sng">
                <a:latin typeface="Times New Roman" pitchFamily="18" charset="0"/>
                <a:cs typeface="Times New Roman" pitchFamily="18" charset="0"/>
              </a:rPr>
              <a:t>DIJ</a:t>
            </a:r>
          </a:p>
          <a:p>
            <a:pPr>
              <a:buFont typeface="Arial" charset="0"/>
              <a:buNone/>
            </a:pPr>
            <a:r>
              <a:rPr lang="en-US" sz="1800">
                <a:latin typeface="Times New Roman" pitchFamily="18" charset="0"/>
                <a:cs typeface="Times New Roman" pitchFamily="18" charset="0"/>
              </a:rPr>
              <a:t>			      R2= R1-R11 + with Key attributes of R11 =</a:t>
            </a:r>
            <a:r>
              <a:rPr lang="en-US" sz="1800" u="sng">
                <a:latin typeface="Times New Roman" pitchFamily="18" charset="0"/>
                <a:cs typeface="Times New Roman" pitchFamily="18" charset="0"/>
              </a:rPr>
              <a:t>A</a:t>
            </a:r>
            <a:r>
              <a:rPr lang="en-US" sz="1800">
                <a:latin typeface="Times New Roman" pitchFamily="18" charset="0"/>
                <a:cs typeface="Times New Roman" pitchFamily="18" charset="0"/>
              </a:rPr>
              <a:t>DE</a:t>
            </a:r>
          </a:p>
          <a:p>
            <a:pPr>
              <a:buFont typeface="Arial" charset="0"/>
              <a:buNone/>
            </a:pPr>
            <a:endParaRPr lang="en-US" sz="18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    </a:t>
            </a:r>
          </a:p>
          <a:p>
            <a:pPr>
              <a:buFont typeface="Arial" charset="0"/>
              <a:buNone/>
            </a:pPr>
            <a:endParaRPr lang="en-US" sz="1800" b="1">
              <a:latin typeface="Times New Roman" pitchFamily="18" charset="0"/>
              <a:cs typeface="Times New Roman" pitchFamily="18" charset="0"/>
            </a:endParaRPr>
          </a:p>
        </p:txBody>
      </p:sp>
      <p:sp>
        <p:nvSpPr>
          <p:cNvPr id="41988"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cxnSp>
        <p:nvCxnSpPr>
          <p:cNvPr id="6" name="Straight Arrow Connector 5"/>
          <p:cNvCxnSpPr/>
          <p:nvPr/>
        </p:nvCxnSpPr>
        <p:spPr>
          <a:xfrm flipV="1">
            <a:off x="1905000" y="5334000"/>
            <a:ext cx="685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057400" y="59436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u="sng"/>
              <a:t>Database Anomalies</a:t>
            </a:r>
            <a:endParaRPr lang="en-US"/>
          </a:p>
        </p:txBody>
      </p:sp>
      <p:pic>
        <p:nvPicPr>
          <p:cNvPr id="6147" name="Content Placeholder 3" descr="File:Deletion anomaly.svg"/>
          <p:cNvPicPr>
            <a:picLocks noGrp="1"/>
          </p:cNvPicPr>
          <p:nvPr>
            <p:ph idx="1"/>
          </p:nvPr>
        </p:nvPicPr>
        <p:blipFill>
          <a:blip r:embed="rId2"/>
          <a:srcRect/>
          <a:stretch>
            <a:fillRect/>
          </a:stretch>
        </p:blipFill>
        <p:spPr>
          <a:xfrm>
            <a:off x="533400" y="1371600"/>
            <a:ext cx="7391400" cy="3162300"/>
          </a:xfrm>
        </p:spPr>
      </p:pic>
      <p:sp>
        <p:nvSpPr>
          <p:cNvPr id="6148" name="TextBox 4"/>
          <p:cNvSpPr txBox="1">
            <a:spLocks noChangeArrowheads="1"/>
          </p:cNvSpPr>
          <p:nvPr/>
        </p:nvSpPr>
        <p:spPr bwMode="auto">
          <a:xfrm>
            <a:off x="1371600" y="4495800"/>
            <a:ext cx="6477000" cy="646113"/>
          </a:xfrm>
          <a:prstGeom prst="rect">
            <a:avLst/>
          </a:prstGeom>
          <a:noFill/>
          <a:ln w="9525">
            <a:noFill/>
            <a:miter lim="800000"/>
            <a:headEnd/>
            <a:tailEnd/>
          </a:ln>
        </p:spPr>
        <p:txBody>
          <a:bodyPr>
            <a:spAutoFit/>
          </a:bodyPr>
          <a:lstStyle/>
          <a:p>
            <a:r>
              <a:rPr lang="en-US"/>
              <a:t>A </a:t>
            </a:r>
            <a:r>
              <a:rPr lang="en-US" b="1"/>
              <a:t>deletion anomaly</a:t>
            </a:r>
            <a:r>
              <a:rPr lang="en-US"/>
              <a:t>. All information about Dr. Giddens is lost when he temporarily ceases to be assigned to any courses.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t>Normalization</a:t>
            </a:r>
          </a:p>
        </p:txBody>
      </p:sp>
      <p:sp>
        <p:nvSpPr>
          <p:cNvPr id="43011"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THIRD NORMAL FORM:</a:t>
            </a:r>
          </a:p>
          <a:p>
            <a:pPr>
              <a:buFont typeface="Arial" charset="0"/>
              <a:buNone/>
            </a:pPr>
            <a:r>
              <a:rPr lang="en-US" sz="1800">
                <a:latin typeface="Times New Roman" pitchFamily="18" charset="0"/>
                <a:cs typeface="Times New Roman" pitchFamily="18" charset="0"/>
              </a:rPr>
              <a:t>         </a:t>
            </a:r>
          </a:p>
          <a:p>
            <a:pPr>
              <a:buFont typeface="Wingdings" pitchFamily="2" charset="2"/>
              <a:buChar char="Ø"/>
            </a:pPr>
            <a:r>
              <a:rPr lang="en-US" sz="1800">
                <a:latin typeface="Times New Roman" pitchFamily="18" charset="0"/>
                <a:cs typeface="Times New Roman" pitchFamily="18" charset="0"/>
              </a:rPr>
              <a:t>Next Step is to find out the tables which have the  transitive dependency if any…….</a:t>
            </a:r>
          </a:p>
          <a:p>
            <a:pPr>
              <a:buFont typeface="Arial" charset="0"/>
              <a:buNone/>
            </a:pPr>
            <a:r>
              <a:rPr lang="en-US" sz="1800">
                <a:latin typeface="Times New Roman" pitchFamily="18" charset="0"/>
                <a:cs typeface="Times New Roman" pitchFamily="18" charset="0"/>
              </a:rPr>
              <a:t>       Yes there is Transitive dependency in the table……</a:t>
            </a:r>
          </a:p>
          <a:p>
            <a:pPr>
              <a:buFont typeface="Arial" charset="0"/>
              <a:buNone/>
            </a:pPr>
            <a:r>
              <a:rPr lang="en-US" sz="1800">
                <a:latin typeface="Times New Roman" pitchFamily="18" charset="0"/>
                <a:cs typeface="Times New Roman" pitchFamily="18" charset="0"/>
              </a:rPr>
              <a:t>     </a:t>
            </a:r>
          </a:p>
          <a:p>
            <a:pPr>
              <a:buFont typeface="Arial" charset="0"/>
              <a:buNone/>
            </a:pPr>
            <a:r>
              <a:rPr lang="en-US" sz="1800">
                <a:latin typeface="Times New Roman" pitchFamily="18" charset="0"/>
                <a:cs typeface="Times New Roman" pitchFamily="18" charset="0"/>
              </a:rPr>
              <a:t>			     R21=F+=</a:t>
            </a:r>
            <a:r>
              <a:rPr lang="en-US" sz="1800" b="1" u="sng">
                <a:latin typeface="Times New Roman" pitchFamily="18" charset="0"/>
                <a:cs typeface="Times New Roman" pitchFamily="18" charset="0"/>
              </a:rPr>
              <a:t>F</a:t>
            </a:r>
            <a:r>
              <a:rPr lang="en-US" sz="1800" b="1">
                <a:latin typeface="Times New Roman" pitchFamily="18" charset="0"/>
                <a:cs typeface="Times New Roman" pitchFamily="18" charset="0"/>
              </a:rPr>
              <a:t>GH</a:t>
            </a: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  R2=</a:t>
            </a:r>
            <a:r>
              <a:rPr lang="en-US" sz="1800" u="sng">
                <a:latin typeface="Times New Roman" pitchFamily="18" charset="0"/>
                <a:cs typeface="Times New Roman" pitchFamily="18" charset="0"/>
              </a:rPr>
              <a:t>B</a:t>
            </a:r>
            <a:r>
              <a:rPr lang="en-US" sz="1800">
                <a:latin typeface="Times New Roman" pitchFamily="18" charset="0"/>
                <a:cs typeface="Times New Roman" pitchFamily="18" charset="0"/>
              </a:rPr>
              <a:t>FGH</a:t>
            </a:r>
          </a:p>
          <a:p>
            <a:pPr>
              <a:buFont typeface="Arial" charset="0"/>
              <a:buNone/>
            </a:pPr>
            <a:r>
              <a:rPr lang="en-US" sz="1800">
                <a:latin typeface="Times New Roman" pitchFamily="18" charset="0"/>
                <a:cs typeface="Times New Roman" pitchFamily="18" charset="0"/>
              </a:rPr>
              <a:t>			      R22= R21-R22 + with Key attributes of R22 =</a:t>
            </a:r>
            <a:r>
              <a:rPr lang="en-US" sz="1800" u="sng">
                <a:latin typeface="Times New Roman" pitchFamily="18" charset="0"/>
                <a:cs typeface="Times New Roman" pitchFamily="18" charset="0"/>
              </a:rPr>
              <a:t>B</a:t>
            </a:r>
            <a:r>
              <a:rPr lang="en-US" sz="1800">
                <a:latin typeface="Times New Roman" pitchFamily="18" charset="0"/>
                <a:cs typeface="Times New Roman" pitchFamily="18" charset="0"/>
              </a:rPr>
              <a:t>F</a:t>
            </a:r>
          </a:p>
          <a:p>
            <a:pPr>
              <a:buFont typeface="Arial" charset="0"/>
              <a:buNone/>
            </a:pPr>
            <a:endParaRPr lang="en-US" sz="18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R3 = R-(R1 and R2) + with Key attributes =</a:t>
            </a:r>
            <a:r>
              <a:rPr lang="en-US" sz="1800" u="sng">
                <a:latin typeface="Times New Roman" pitchFamily="18" charset="0"/>
                <a:cs typeface="Times New Roman" pitchFamily="18" charset="0"/>
              </a:rPr>
              <a:t>AB</a:t>
            </a:r>
            <a:r>
              <a:rPr lang="en-US" sz="1800">
                <a:latin typeface="Times New Roman" pitchFamily="18" charset="0"/>
                <a:cs typeface="Times New Roman" pitchFamily="18" charset="0"/>
              </a:rPr>
              <a:t>C</a:t>
            </a: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Total no of tables after 3NF are: R1=</a:t>
            </a:r>
            <a:r>
              <a:rPr lang="en-US" sz="1800" u="sng">
                <a:latin typeface="Times New Roman" pitchFamily="18" charset="0"/>
                <a:cs typeface="Times New Roman" pitchFamily="18" charset="0"/>
              </a:rPr>
              <a:t>D</a:t>
            </a:r>
            <a:r>
              <a:rPr lang="en-US" sz="1800">
                <a:latin typeface="Times New Roman" pitchFamily="18" charset="0"/>
                <a:cs typeface="Times New Roman" pitchFamily="18" charset="0"/>
              </a:rPr>
              <a:t>IJ,  R2=</a:t>
            </a:r>
            <a:r>
              <a:rPr lang="en-US" sz="1800" u="sng">
                <a:latin typeface="Times New Roman" pitchFamily="18" charset="0"/>
                <a:cs typeface="Times New Roman" pitchFamily="18" charset="0"/>
              </a:rPr>
              <a:t>A</a:t>
            </a:r>
            <a:r>
              <a:rPr lang="en-US" sz="1800">
                <a:latin typeface="Times New Roman" pitchFamily="18" charset="0"/>
                <a:cs typeface="Times New Roman" pitchFamily="18" charset="0"/>
              </a:rPr>
              <a:t>DE,  R3=</a:t>
            </a:r>
            <a:r>
              <a:rPr lang="en-US" sz="1800" u="sng">
                <a:latin typeface="Times New Roman" pitchFamily="18" charset="0"/>
                <a:cs typeface="Times New Roman" pitchFamily="18" charset="0"/>
              </a:rPr>
              <a:t>F</a:t>
            </a:r>
            <a:r>
              <a:rPr lang="en-US" sz="1800">
                <a:latin typeface="Times New Roman" pitchFamily="18" charset="0"/>
                <a:cs typeface="Times New Roman" pitchFamily="18" charset="0"/>
              </a:rPr>
              <a:t>GH,    R4=</a:t>
            </a:r>
            <a:r>
              <a:rPr lang="en-US" sz="1800" u="sng">
                <a:latin typeface="Times New Roman" pitchFamily="18" charset="0"/>
                <a:cs typeface="Times New Roman" pitchFamily="18" charset="0"/>
              </a:rPr>
              <a:t>B</a:t>
            </a:r>
            <a:r>
              <a:rPr lang="en-US" sz="1800">
                <a:latin typeface="Times New Roman" pitchFamily="18" charset="0"/>
                <a:cs typeface="Times New Roman" pitchFamily="18" charset="0"/>
              </a:rPr>
              <a:t>F,  R5=</a:t>
            </a:r>
            <a:r>
              <a:rPr lang="en-US" sz="1800" u="sng">
                <a:latin typeface="Times New Roman" pitchFamily="18" charset="0"/>
                <a:cs typeface="Times New Roman" pitchFamily="18" charset="0"/>
              </a:rPr>
              <a:t>AB</a:t>
            </a:r>
            <a:r>
              <a:rPr lang="en-US" sz="1800">
                <a:latin typeface="Times New Roman" pitchFamily="18" charset="0"/>
                <a:cs typeface="Times New Roman" pitchFamily="18" charset="0"/>
              </a:rPr>
              <a:t>C </a:t>
            </a:r>
          </a:p>
          <a:p>
            <a:pPr>
              <a:buFont typeface="Arial" charset="0"/>
              <a:buNone/>
            </a:pPr>
            <a:endParaRPr lang="en-US" sz="18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    </a:t>
            </a:r>
          </a:p>
          <a:p>
            <a:pPr>
              <a:buFont typeface="Arial" charset="0"/>
              <a:buNone/>
            </a:pPr>
            <a:endParaRPr lang="en-US" sz="1800" b="1">
              <a:latin typeface="Times New Roman" pitchFamily="18" charset="0"/>
              <a:cs typeface="Times New Roman" pitchFamily="18" charset="0"/>
            </a:endParaRPr>
          </a:p>
        </p:txBody>
      </p:sp>
      <p:sp>
        <p:nvSpPr>
          <p:cNvPr id="43012"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cxnSp>
        <p:nvCxnSpPr>
          <p:cNvPr id="6" name="Straight Arrow Connector 5"/>
          <p:cNvCxnSpPr/>
          <p:nvPr/>
        </p:nvCxnSpPr>
        <p:spPr>
          <a:xfrm flipV="1">
            <a:off x="1905000" y="3124200"/>
            <a:ext cx="685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828800" y="35814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t>Normalization</a:t>
            </a:r>
          </a:p>
        </p:txBody>
      </p:sp>
      <p:sp>
        <p:nvSpPr>
          <p:cNvPr id="44035"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THIRD NORMAL FORM:</a:t>
            </a:r>
          </a:p>
          <a:p>
            <a:pPr>
              <a:buFont typeface="Arial" charset="0"/>
              <a:buNone/>
            </a:pPr>
            <a:r>
              <a:rPr lang="en-US" sz="1800">
                <a:latin typeface="Times New Roman" pitchFamily="18" charset="0"/>
                <a:cs typeface="Times New Roman" pitchFamily="18" charset="0"/>
              </a:rPr>
              <a:t>	</a:t>
            </a:r>
          </a:p>
          <a:p>
            <a:pPr>
              <a:buFont typeface="Wingdings" pitchFamily="2" charset="2"/>
              <a:buChar char="Ø"/>
            </a:pPr>
            <a:r>
              <a:rPr lang="en-US" sz="1800">
                <a:latin typeface="Times New Roman" pitchFamily="18" charset="0"/>
                <a:cs typeface="Times New Roman" pitchFamily="18" charset="0"/>
              </a:rPr>
              <a:t>Consider the relation for published books</a:t>
            </a:r>
          </a:p>
          <a:p>
            <a:pPr>
              <a:buFont typeface="Arial" charset="0"/>
              <a:buNone/>
            </a:pPr>
            <a:r>
              <a:rPr lang="en-US" sz="1800">
                <a:latin typeface="Times New Roman" pitchFamily="18" charset="0"/>
                <a:cs typeface="Times New Roman" pitchFamily="18" charset="0"/>
              </a:rPr>
              <a:t>           R( A B C D E F)</a:t>
            </a:r>
          </a:p>
          <a:p>
            <a:pPr>
              <a:buFont typeface="Arial" charset="0"/>
              <a:buNone/>
            </a:pPr>
            <a:r>
              <a:rPr lang="en-US" sz="1600">
                <a:latin typeface="Times New Roman" pitchFamily="18" charset="0"/>
                <a:cs typeface="Times New Roman" pitchFamily="18" charset="0"/>
              </a:rPr>
              <a:t>      Book(book_title, Author_name, Book_type, List_price, Author_affiliation, Publishers)</a:t>
            </a:r>
          </a:p>
          <a:p>
            <a:pPr>
              <a:buFont typeface="Arial" charset="0"/>
              <a:buNone/>
            </a:pPr>
            <a:r>
              <a:rPr lang="en-US" sz="1600">
                <a:latin typeface="Times New Roman" pitchFamily="18" charset="0"/>
                <a:cs typeface="Times New Roman" pitchFamily="18" charset="0"/>
              </a:rPr>
              <a:t>FDs :</a:t>
            </a:r>
          </a:p>
          <a:p>
            <a:pPr>
              <a:buFont typeface="Arial" charset="0"/>
              <a:buNone/>
            </a:pPr>
            <a:r>
              <a:rPr lang="en-US" sz="1600">
                <a:latin typeface="Times New Roman" pitchFamily="18" charset="0"/>
                <a:cs typeface="Times New Roman" pitchFamily="18" charset="0"/>
              </a:rPr>
              <a:t>   book_title-&gt;Publisher, Book_type</a:t>
            </a:r>
          </a:p>
          <a:p>
            <a:pPr>
              <a:buFont typeface="Arial" charset="0"/>
              <a:buNone/>
            </a:pPr>
            <a:r>
              <a:rPr lang="en-US" sz="1600">
                <a:latin typeface="Times New Roman" pitchFamily="18" charset="0"/>
                <a:cs typeface="Times New Roman" pitchFamily="18" charset="0"/>
              </a:rPr>
              <a:t>    book_type-&gt;List_price</a:t>
            </a:r>
          </a:p>
          <a:p>
            <a:pPr>
              <a:buFont typeface="Arial" charset="0"/>
              <a:buNone/>
            </a:pPr>
            <a:r>
              <a:rPr lang="en-US" sz="1600">
                <a:latin typeface="Times New Roman" pitchFamily="18" charset="0"/>
                <a:cs typeface="Times New Roman" pitchFamily="18" charset="0"/>
              </a:rPr>
              <a:t>     Autho_rname-&gt;Author_affiliation</a:t>
            </a:r>
            <a:r>
              <a:rPr lang="en-US" sz="1600" b="1">
                <a:latin typeface="Times New Roman" pitchFamily="18" charset="0"/>
                <a:cs typeface="Times New Roman" pitchFamily="18" charset="0"/>
              </a:rPr>
              <a:t>   Normalize up to third NF</a:t>
            </a:r>
          </a:p>
          <a:p>
            <a:pPr>
              <a:buFont typeface="Arial" charset="0"/>
              <a:buNone/>
            </a:pPr>
            <a:endParaRPr lang="en-US" sz="1600">
              <a:latin typeface="Times New Roman" pitchFamily="18" charset="0"/>
              <a:cs typeface="Times New Roman" pitchFamily="18" charset="0"/>
            </a:endParaRPr>
          </a:p>
          <a:p>
            <a:pPr>
              <a:buFont typeface="Arial" charset="0"/>
              <a:buNone/>
            </a:pPr>
            <a:r>
              <a:rPr lang="en-US" sz="1600" b="1">
                <a:latin typeface="Times New Roman" pitchFamily="18" charset="0"/>
                <a:cs typeface="Times New Roman" pitchFamily="18" charset="0"/>
              </a:rPr>
              <a:t>Solution:</a:t>
            </a:r>
            <a:endParaRPr lang="en-US" sz="1800" b="1">
              <a:latin typeface="Times New Roman" pitchFamily="18" charset="0"/>
              <a:cs typeface="Times New Roman" pitchFamily="18" charset="0"/>
            </a:endParaRPr>
          </a:p>
          <a:p>
            <a:pPr>
              <a:buFont typeface="Wingdings" pitchFamily="2" charset="2"/>
              <a:buChar char="Ø"/>
            </a:pPr>
            <a:r>
              <a:rPr lang="en-US" sz="1800" b="1">
                <a:latin typeface="Times New Roman" pitchFamily="18" charset="0"/>
                <a:cs typeface="Times New Roman" pitchFamily="18" charset="0"/>
              </a:rPr>
              <a:t> </a:t>
            </a:r>
            <a:r>
              <a:rPr lang="en-US" sz="1800">
                <a:latin typeface="Times New Roman" pitchFamily="18" charset="0"/>
                <a:cs typeface="Times New Roman" pitchFamily="18" charset="0"/>
              </a:rPr>
              <a:t>First find out the key for the relation R.</a:t>
            </a:r>
          </a:p>
          <a:p>
            <a:pPr>
              <a:buFont typeface="Arial" charset="0"/>
              <a:buNone/>
            </a:pPr>
            <a:r>
              <a:rPr lang="en-US" sz="1800">
                <a:latin typeface="Times New Roman" pitchFamily="18" charset="0"/>
                <a:cs typeface="Times New Roman" pitchFamily="18" charset="0"/>
              </a:rPr>
              <a:t>                 AB+ =ABCDEF</a:t>
            </a:r>
          </a:p>
          <a:p>
            <a:pPr>
              <a:buFont typeface="Arial" charset="0"/>
              <a:buNone/>
            </a:pPr>
            <a:r>
              <a:rPr lang="en-US" sz="1800">
                <a:latin typeface="Times New Roman" pitchFamily="18" charset="0"/>
                <a:cs typeface="Times New Roman" pitchFamily="18" charset="0"/>
              </a:rPr>
              <a:t>                 So AB is the key.</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Next Step is to find out the partial dependency if any…….</a:t>
            </a:r>
          </a:p>
          <a:p>
            <a:pPr>
              <a:buFont typeface="Arial" charset="0"/>
              <a:buNone/>
            </a:pPr>
            <a:r>
              <a:rPr lang="en-US" sz="1800">
                <a:latin typeface="Times New Roman" pitchFamily="18" charset="0"/>
                <a:cs typeface="Times New Roman" pitchFamily="18" charset="0"/>
              </a:rPr>
              <a:t>   Yes there is partial dependency in the F. D  [ A-&gt;FC and B-&gt;E] </a:t>
            </a:r>
          </a:p>
          <a:p>
            <a:pPr>
              <a:buFont typeface="Arial" charset="0"/>
              <a:buNone/>
            </a:pPr>
            <a:r>
              <a:rPr lang="en-US" sz="1800">
                <a:latin typeface="Times New Roman" pitchFamily="18" charset="0"/>
                <a:cs typeface="Times New Roman" pitchFamily="18" charset="0"/>
              </a:rPr>
              <a:t>	</a:t>
            </a:r>
          </a:p>
          <a:p>
            <a:pPr>
              <a:buFont typeface="Arial" charset="0"/>
              <a:buNone/>
            </a:pPr>
            <a:endParaRPr lang="en-US" sz="1800" b="1">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p:txBody>
      </p:sp>
      <p:sp>
        <p:nvSpPr>
          <p:cNvPr id="44036"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t>Normalization</a:t>
            </a:r>
          </a:p>
        </p:txBody>
      </p:sp>
      <p:sp>
        <p:nvSpPr>
          <p:cNvPr id="32771" name="Content Placeholder 2"/>
          <p:cNvSpPr>
            <a:spLocks noGrp="1"/>
          </p:cNvSpPr>
          <p:nvPr>
            <p:ph idx="1"/>
          </p:nvPr>
        </p:nvSpPr>
        <p:spPr>
          <a:xfrm>
            <a:off x="457200" y="990600"/>
            <a:ext cx="8382000" cy="5867400"/>
          </a:xfrm>
        </p:spPr>
        <p:txBody>
          <a:bodyPr/>
          <a:lstStyle/>
          <a:p>
            <a:pPr>
              <a:buFont typeface="Wingdings" pitchFamily="2" charset="2"/>
              <a:buChar char="Ø"/>
              <a:defRPr/>
            </a:pPr>
            <a:endParaRPr lang="en-US" sz="1800" dirty="0">
              <a:latin typeface="Times New Roman" pitchFamily="18" charset="0"/>
              <a:cs typeface="Times New Roman" pitchFamily="18" charset="0"/>
            </a:endParaRPr>
          </a:p>
          <a:p>
            <a:pPr>
              <a:buFont typeface="Arial" pitchFamily="34" charset="0"/>
              <a:buNone/>
              <a:defRPr/>
            </a:pPr>
            <a:r>
              <a:rPr lang="en-US" sz="1800" b="1" dirty="0">
                <a:latin typeface="Times New Roman" pitchFamily="18" charset="0"/>
                <a:cs typeface="Times New Roman" pitchFamily="18" charset="0"/>
              </a:rPr>
              <a:t>THIRD NORMAL FORM:</a:t>
            </a:r>
          </a:p>
          <a:p>
            <a:pPr>
              <a:buFont typeface="Arial" pitchFamily="34" charset="0"/>
              <a:buNone/>
              <a:defRPr/>
            </a:pPr>
            <a:r>
              <a:rPr lang="en-US" sz="1800" dirty="0">
                <a:latin typeface="Times New Roman" pitchFamily="18" charset="0"/>
                <a:cs typeface="Times New Roman" pitchFamily="18" charset="0"/>
              </a:rPr>
              <a:t>	</a:t>
            </a:r>
          </a:p>
          <a:p>
            <a:pPr>
              <a:buFont typeface="Wingdings" pitchFamily="2" charset="2"/>
              <a:buChar char="Ø"/>
              <a:defRPr/>
            </a:pPr>
            <a:r>
              <a:rPr lang="en-US" sz="1800" dirty="0">
                <a:latin typeface="Times New Roman" pitchFamily="18" charset="0"/>
                <a:cs typeface="Times New Roman" pitchFamily="18" charset="0"/>
              </a:rPr>
              <a:t>If there is P.D then find out the closure of the left hand side attribute the causes the P.D for the relation.</a:t>
            </a:r>
          </a:p>
          <a:p>
            <a:pPr>
              <a:buFont typeface="Arial" pitchFamily="34" charset="0"/>
              <a:buNone/>
              <a:defRPr/>
            </a:pPr>
            <a:r>
              <a:rPr lang="en-US" sz="1800" dirty="0">
                <a:latin typeface="Times New Roman" pitchFamily="18" charset="0"/>
                <a:cs typeface="Times New Roman" pitchFamily="18" charset="0"/>
              </a:rPr>
              <a:t>         R={ABCDEF}</a:t>
            </a:r>
          </a:p>
          <a:p>
            <a:pPr lvl="1">
              <a:buFont typeface="Arial" pitchFamily="34" charset="0"/>
              <a:buNone/>
              <a:defRPr/>
            </a:pPr>
            <a:r>
              <a:rPr lang="en-US" sz="1400" dirty="0">
                <a:latin typeface="Times New Roman" pitchFamily="18" charset="0"/>
                <a:cs typeface="Times New Roman" pitchFamily="18" charset="0"/>
              </a:rPr>
              <a:t>A+={AFCD}</a:t>
            </a:r>
          </a:p>
          <a:p>
            <a:pPr lvl="1">
              <a:buFont typeface="Arial" pitchFamily="34" charset="0"/>
              <a:buNone/>
              <a:defRPr/>
            </a:pPr>
            <a:r>
              <a:rPr lang="en-US" sz="1400" dirty="0">
                <a:latin typeface="Times New Roman" pitchFamily="18" charset="0"/>
                <a:cs typeface="Times New Roman" pitchFamily="18" charset="0"/>
              </a:rPr>
              <a:t>B+={BE}</a:t>
            </a:r>
          </a:p>
          <a:p>
            <a:pPr lvl="1">
              <a:buFont typeface="Arial" pitchFamily="34" charset="0"/>
              <a:buNone/>
              <a:defRPr/>
            </a:pPr>
            <a:endParaRPr lang="en-US" sz="1400" dirty="0">
              <a:latin typeface="Times New Roman" pitchFamily="18" charset="0"/>
              <a:cs typeface="Times New Roman" pitchFamily="18" charset="0"/>
            </a:endParaRPr>
          </a:p>
          <a:p>
            <a:pPr lvl="1">
              <a:buFont typeface="Wingdings" pitchFamily="2" charset="2"/>
              <a:buChar char="Ø"/>
              <a:defRPr/>
            </a:pPr>
            <a:r>
              <a:rPr lang="en-US" sz="1800" dirty="0">
                <a:latin typeface="Times New Roman" pitchFamily="18" charset="0"/>
                <a:cs typeface="Times New Roman" pitchFamily="18" charset="0"/>
              </a:rPr>
              <a:t>Then the original table is break up in to three table</a:t>
            </a:r>
          </a:p>
          <a:p>
            <a:pPr marL="800100" lvl="1" indent="-342900">
              <a:buFont typeface="Arial" pitchFamily="34" charset="0"/>
              <a:buAutoNum type="arabicParenR"/>
              <a:defRPr/>
            </a:pPr>
            <a:r>
              <a:rPr lang="en-US" sz="1800" dirty="0">
                <a:latin typeface="Times New Roman" pitchFamily="18" charset="0"/>
                <a:cs typeface="Times New Roman" pitchFamily="18" charset="0"/>
              </a:rPr>
              <a:t>First Table with closure of A+ attributes.    =&gt;AFCD</a:t>
            </a:r>
          </a:p>
          <a:p>
            <a:pPr marL="800100" lvl="1" indent="-342900">
              <a:buFont typeface="Arial" pitchFamily="34" charset="0"/>
              <a:buAutoNum type="arabicParenR"/>
              <a:defRPr/>
            </a:pPr>
            <a:r>
              <a:rPr lang="en-US" sz="1800" dirty="0">
                <a:latin typeface="Times New Roman" pitchFamily="18" charset="0"/>
                <a:cs typeface="Times New Roman" pitchFamily="18" charset="0"/>
              </a:rPr>
              <a:t>Second Table with closure of B+  attributes.   =&gt; BE</a:t>
            </a:r>
          </a:p>
          <a:p>
            <a:pPr marL="800100" lvl="1" indent="-342900">
              <a:buFont typeface="Arial" pitchFamily="34" charset="0"/>
              <a:buAutoNum type="arabicParenR"/>
              <a:defRPr/>
            </a:pPr>
            <a:r>
              <a:rPr lang="en-US" sz="1800" dirty="0">
                <a:latin typeface="Times New Roman" pitchFamily="18" charset="0"/>
                <a:cs typeface="Times New Roman" pitchFamily="18" charset="0"/>
              </a:rPr>
              <a:t>Third table with complement of  A+ and B+ attrbutes and with key attributes. =&gt; AB</a:t>
            </a:r>
          </a:p>
          <a:p>
            <a:pPr marL="800100" lvl="1" indent="-342900">
              <a:buFont typeface="Arial" pitchFamily="34" charset="0"/>
              <a:buAutoNum type="arabicParenR"/>
              <a:defRPr/>
            </a:pPr>
            <a:r>
              <a:rPr lang="en-US" sz="1800" dirty="0">
                <a:latin typeface="Times New Roman" pitchFamily="18" charset="0"/>
                <a:cs typeface="Times New Roman" pitchFamily="18" charset="0"/>
              </a:rPr>
              <a:t>(R- A+ and B+)=Null , Then in third table firm form with key elements.</a:t>
            </a:r>
          </a:p>
          <a:p>
            <a:pPr>
              <a:buFont typeface="Arial" pitchFamily="34" charset="0"/>
              <a:buNone/>
              <a:defRPr/>
            </a:pPr>
            <a:endParaRPr lang="en-US" sz="1800" dirty="0">
              <a:latin typeface="Times New Roman" pitchFamily="18" charset="0"/>
              <a:cs typeface="Times New Roman" pitchFamily="18" charset="0"/>
            </a:endParaRPr>
          </a:p>
        </p:txBody>
      </p:sp>
      <p:sp>
        <p:nvSpPr>
          <p:cNvPr id="45060"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t>Normalization</a:t>
            </a:r>
          </a:p>
        </p:txBody>
      </p:sp>
      <p:sp>
        <p:nvSpPr>
          <p:cNvPr id="46083"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THIRD NORMAL FORM:</a:t>
            </a:r>
          </a:p>
          <a:p>
            <a:pPr>
              <a:buFont typeface="Arial" charset="0"/>
              <a:buNone/>
            </a:pPr>
            <a:r>
              <a:rPr lang="en-US" sz="1800">
                <a:latin typeface="Times New Roman" pitchFamily="18" charset="0"/>
                <a:cs typeface="Times New Roman" pitchFamily="18" charset="0"/>
              </a:rPr>
              <a:t>	</a:t>
            </a:r>
          </a:p>
          <a:p>
            <a:pPr>
              <a:buFont typeface="Wingdings" pitchFamily="2" charset="2"/>
              <a:buChar char="Ø"/>
            </a:pPr>
            <a:r>
              <a:rPr lang="en-US" sz="1800">
                <a:latin typeface="Times New Roman" pitchFamily="18" charset="0"/>
                <a:cs typeface="Times New Roman" pitchFamily="18" charset="0"/>
              </a:rPr>
              <a:t>If there is T.D then find out the closure of the left hand side attribute the causes the T.D for the relation. [C-&gt;D]</a:t>
            </a:r>
          </a:p>
          <a:p>
            <a:pPr>
              <a:buFont typeface="Wingdings" pitchFamily="2" charset="2"/>
              <a:buChar char="Ø"/>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Transitive Dependency occur in table R1=ACDF</a:t>
            </a:r>
          </a:p>
          <a:p>
            <a:pPr>
              <a:buFont typeface="Arial" charset="0"/>
              <a:buNone/>
            </a:pPr>
            <a:r>
              <a:rPr lang="en-US" sz="1800">
                <a:latin typeface="Times New Roman" pitchFamily="18" charset="0"/>
                <a:cs typeface="Times New Roman" pitchFamily="18" charset="0"/>
              </a:rPr>
              <a:t>         R={ABCDEF}</a:t>
            </a:r>
          </a:p>
          <a:p>
            <a:pPr lvl="1">
              <a:buFont typeface="Arial" charset="0"/>
              <a:buNone/>
            </a:pPr>
            <a:endParaRPr lang="en-US" sz="1400">
              <a:latin typeface="Times New Roman" pitchFamily="18" charset="0"/>
              <a:cs typeface="Times New Roman" pitchFamily="18" charset="0"/>
            </a:endParaRPr>
          </a:p>
          <a:p>
            <a:pPr lvl="1">
              <a:buFont typeface="Arial" charset="0"/>
              <a:buNone/>
            </a:pPr>
            <a:r>
              <a:rPr lang="en-US" sz="1400">
                <a:latin typeface="Times New Roman" pitchFamily="18" charset="0"/>
                <a:cs typeface="Times New Roman" pitchFamily="18" charset="0"/>
              </a:rPr>
              <a:t>				R11=</a:t>
            </a:r>
            <a:r>
              <a:rPr lang="en-US" sz="1400" u="sng">
                <a:latin typeface="Times New Roman" pitchFamily="18" charset="0"/>
                <a:cs typeface="Times New Roman" pitchFamily="18" charset="0"/>
              </a:rPr>
              <a:t>A</a:t>
            </a:r>
            <a:r>
              <a:rPr lang="en-US" sz="1400">
                <a:latin typeface="Times New Roman" pitchFamily="18" charset="0"/>
                <a:cs typeface="Times New Roman" pitchFamily="18" charset="0"/>
              </a:rPr>
              <a:t>CF</a:t>
            </a:r>
          </a:p>
          <a:p>
            <a:pPr lvl="1">
              <a:buFont typeface="Arial" charset="0"/>
              <a:buNone/>
            </a:pPr>
            <a:r>
              <a:rPr lang="en-US" sz="1400">
                <a:latin typeface="Times New Roman" pitchFamily="18" charset="0"/>
                <a:cs typeface="Times New Roman" pitchFamily="18" charset="0"/>
              </a:rPr>
              <a:t>R1=</a:t>
            </a:r>
            <a:r>
              <a:rPr lang="en-US" sz="1400" u="sng">
                <a:latin typeface="Times New Roman" pitchFamily="18" charset="0"/>
                <a:cs typeface="Times New Roman" pitchFamily="18" charset="0"/>
              </a:rPr>
              <a:t>A</a:t>
            </a:r>
            <a:r>
              <a:rPr lang="en-US" sz="1400">
                <a:latin typeface="Times New Roman" pitchFamily="18" charset="0"/>
                <a:cs typeface="Times New Roman" pitchFamily="18" charset="0"/>
              </a:rPr>
              <a:t>CDF										R12=</a:t>
            </a:r>
            <a:r>
              <a:rPr lang="en-US" sz="1400" u="sng">
                <a:latin typeface="Times New Roman" pitchFamily="18" charset="0"/>
                <a:cs typeface="Times New Roman" pitchFamily="18" charset="0"/>
              </a:rPr>
              <a:t>C</a:t>
            </a:r>
            <a:r>
              <a:rPr lang="en-US" sz="1400">
                <a:latin typeface="Times New Roman" pitchFamily="18" charset="0"/>
                <a:cs typeface="Times New Roman" pitchFamily="18" charset="0"/>
              </a:rPr>
              <a:t>D	</a:t>
            </a:r>
          </a:p>
          <a:p>
            <a:pPr lvl="1">
              <a:buFont typeface="Arial" charset="0"/>
              <a:buNone/>
            </a:pPr>
            <a:endParaRPr lang="en-US" sz="1400">
              <a:latin typeface="Times New Roman" pitchFamily="18" charset="0"/>
              <a:cs typeface="Times New Roman" pitchFamily="18" charset="0"/>
            </a:endParaRPr>
          </a:p>
          <a:p>
            <a:pPr lvl="1">
              <a:buFont typeface="Arial" charset="0"/>
              <a:buNone/>
            </a:pPr>
            <a:r>
              <a:rPr lang="en-US" sz="1400">
                <a:latin typeface="Times New Roman" pitchFamily="18" charset="0"/>
                <a:cs typeface="Times New Roman" pitchFamily="18" charset="0"/>
              </a:rPr>
              <a:t>R2=</a:t>
            </a:r>
            <a:r>
              <a:rPr lang="en-US" sz="1400" u="sng">
                <a:latin typeface="Times New Roman" pitchFamily="18" charset="0"/>
                <a:cs typeface="Times New Roman" pitchFamily="18" charset="0"/>
              </a:rPr>
              <a:t>B</a:t>
            </a:r>
            <a:r>
              <a:rPr lang="en-US" sz="1400">
                <a:latin typeface="Times New Roman" pitchFamily="18" charset="0"/>
                <a:cs typeface="Times New Roman" pitchFamily="18" charset="0"/>
              </a:rPr>
              <a:t>E  [No Change]</a:t>
            </a:r>
          </a:p>
          <a:p>
            <a:pPr lvl="1">
              <a:buFont typeface="Arial" charset="0"/>
              <a:buNone/>
            </a:pPr>
            <a:endParaRPr lang="en-US" sz="1400">
              <a:latin typeface="Times New Roman" pitchFamily="18" charset="0"/>
              <a:cs typeface="Times New Roman" pitchFamily="18" charset="0"/>
            </a:endParaRPr>
          </a:p>
          <a:p>
            <a:pPr lvl="1">
              <a:buFont typeface="Arial" charset="0"/>
              <a:buNone/>
            </a:pPr>
            <a:r>
              <a:rPr lang="en-US" sz="1400">
                <a:latin typeface="Times New Roman" pitchFamily="18" charset="0"/>
                <a:cs typeface="Times New Roman" pitchFamily="18" charset="0"/>
              </a:rPr>
              <a:t>R3=</a:t>
            </a:r>
            <a:r>
              <a:rPr lang="en-US" sz="1400" u="sng">
                <a:latin typeface="Times New Roman" pitchFamily="18" charset="0"/>
                <a:cs typeface="Times New Roman" pitchFamily="18" charset="0"/>
              </a:rPr>
              <a:t>AB </a:t>
            </a:r>
            <a:r>
              <a:rPr lang="en-US" sz="1400">
                <a:latin typeface="Times New Roman" pitchFamily="18" charset="0"/>
                <a:cs typeface="Times New Roman" pitchFamily="18" charset="0"/>
              </a:rPr>
              <a:t>[No Change]	</a:t>
            </a:r>
          </a:p>
          <a:p>
            <a:pPr lvl="1">
              <a:buFont typeface="Arial" charset="0"/>
              <a:buNone/>
            </a:pPr>
            <a:endParaRPr lang="en-US" sz="1400">
              <a:latin typeface="Times New Roman" pitchFamily="18" charset="0"/>
              <a:cs typeface="Times New Roman" pitchFamily="18" charset="0"/>
            </a:endParaRPr>
          </a:p>
          <a:p>
            <a:pPr lvl="1">
              <a:buFont typeface="Arial" charset="0"/>
              <a:buNone/>
            </a:pPr>
            <a:r>
              <a:rPr lang="en-US" sz="1400">
                <a:latin typeface="Times New Roman" pitchFamily="18" charset="0"/>
                <a:cs typeface="Times New Roman" pitchFamily="18" charset="0"/>
              </a:rPr>
              <a:t>Total no of table after  third normal form  is:	 R11=</a:t>
            </a:r>
            <a:r>
              <a:rPr lang="en-US" sz="1400" u="sng">
                <a:latin typeface="Times New Roman" pitchFamily="18" charset="0"/>
                <a:cs typeface="Times New Roman" pitchFamily="18" charset="0"/>
              </a:rPr>
              <a:t>A</a:t>
            </a:r>
            <a:r>
              <a:rPr lang="en-US" sz="1400">
                <a:latin typeface="Times New Roman" pitchFamily="18" charset="0"/>
                <a:cs typeface="Times New Roman" pitchFamily="18" charset="0"/>
              </a:rPr>
              <a:t>CF , 	R12=</a:t>
            </a:r>
            <a:r>
              <a:rPr lang="en-US" sz="1400" u="sng">
                <a:latin typeface="Times New Roman" pitchFamily="18" charset="0"/>
                <a:cs typeface="Times New Roman" pitchFamily="18" charset="0"/>
              </a:rPr>
              <a:t>C</a:t>
            </a:r>
            <a:r>
              <a:rPr lang="en-US" sz="1400">
                <a:latin typeface="Times New Roman" pitchFamily="18" charset="0"/>
                <a:cs typeface="Times New Roman" pitchFamily="18" charset="0"/>
              </a:rPr>
              <a:t>D, R2=</a:t>
            </a:r>
            <a:r>
              <a:rPr lang="en-US" sz="1400" u="sng">
                <a:latin typeface="Times New Roman" pitchFamily="18" charset="0"/>
                <a:cs typeface="Times New Roman" pitchFamily="18" charset="0"/>
              </a:rPr>
              <a:t>B</a:t>
            </a:r>
            <a:r>
              <a:rPr lang="en-US" sz="1400">
                <a:latin typeface="Times New Roman" pitchFamily="18" charset="0"/>
                <a:cs typeface="Times New Roman" pitchFamily="18" charset="0"/>
              </a:rPr>
              <a:t>E , R3=</a:t>
            </a:r>
            <a:r>
              <a:rPr lang="en-US" sz="1400" u="sng">
                <a:latin typeface="Times New Roman" pitchFamily="18" charset="0"/>
                <a:cs typeface="Times New Roman" pitchFamily="18" charset="0"/>
              </a:rPr>
              <a:t>AB </a:t>
            </a:r>
            <a:r>
              <a:rPr lang="en-US" sz="1400">
                <a:latin typeface="Times New Roman" pitchFamily="18" charset="0"/>
                <a:cs typeface="Times New Roman" pitchFamily="18" charset="0"/>
              </a:rPr>
              <a:t>						</a:t>
            </a:r>
          </a:p>
        </p:txBody>
      </p:sp>
      <p:sp>
        <p:nvSpPr>
          <p:cNvPr id="46084"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cxnSp>
        <p:nvCxnSpPr>
          <p:cNvPr id="6" name="Straight Arrow Connector 5"/>
          <p:cNvCxnSpPr/>
          <p:nvPr/>
        </p:nvCxnSpPr>
        <p:spPr>
          <a:xfrm flipV="1">
            <a:off x="1905000" y="38100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905000" y="4267200"/>
            <a:ext cx="990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t>Normalization</a:t>
            </a:r>
          </a:p>
        </p:txBody>
      </p:sp>
      <p:sp>
        <p:nvSpPr>
          <p:cNvPr id="47107"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THIRD NORMAL FORM:</a:t>
            </a:r>
          </a:p>
          <a:p>
            <a:pPr>
              <a:buFont typeface="Arial" charset="0"/>
              <a:buNone/>
            </a:pPr>
            <a:r>
              <a:rPr lang="en-US" sz="1800">
                <a:latin typeface="Times New Roman" pitchFamily="18" charset="0"/>
                <a:cs typeface="Times New Roman" pitchFamily="18" charset="0"/>
              </a:rPr>
              <a:t>	</a:t>
            </a:r>
          </a:p>
          <a:p>
            <a:pPr>
              <a:buFont typeface="Wingdings" pitchFamily="2" charset="2"/>
              <a:buChar char="Ø"/>
            </a:pPr>
            <a:r>
              <a:rPr lang="en-US" sz="1800">
                <a:latin typeface="Times New Roman" pitchFamily="18" charset="0"/>
                <a:cs typeface="Times New Roman" pitchFamily="18" charset="0"/>
              </a:rPr>
              <a:t>Consider a relation R=ABCDE and primary  key is AC and additional FD are.</a:t>
            </a:r>
          </a:p>
          <a:p>
            <a:pPr>
              <a:buFont typeface="Arial" charset="0"/>
              <a:buNone/>
            </a:pPr>
            <a:r>
              <a:rPr lang="en-US" sz="1400">
                <a:latin typeface="Times New Roman" pitchFamily="18" charset="0"/>
                <a:cs typeface="Times New Roman" pitchFamily="18" charset="0"/>
              </a:rPr>
              <a:t>            B-&gt;E,      C-&gt;D,    A-&gt;B</a:t>
            </a:r>
          </a:p>
          <a:p>
            <a:pPr>
              <a:buFont typeface="Arial" charset="0"/>
              <a:buNone/>
            </a:pPr>
            <a:r>
              <a:rPr lang="en-US" sz="1400">
                <a:latin typeface="Times New Roman" pitchFamily="18" charset="0"/>
                <a:cs typeface="Times New Roman" pitchFamily="18" charset="0"/>
              </a:rPr>
              <a:t>           Normalize up to 3NF</a:t>
            </a:r>
          </a:p>
          <a:p>
            <a:pPr lvl="1">
              <a:buFont typeface="Arial" charset="0"/>
              <a:buNone/>
            </a:pPr>
            <a:endParaRPr lang="en-US" sz="14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Solution:</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Next Step is to find out the partial dependency if any…….</a:t>
            </a:r>
          </a:p>
          <a:p>
            <a:pPr>
              <a:buFont typeface="Arial" charset="0"/>
              <a:buNone/>
            </a:pPr>
            <a:r>
              <a:rPr lang="en-US" sz="1800">
                <a:latin typeface="Times New Roman" pitchFamily="18" charset="0"/>
                <a:cs typeface="Times New Roman" pitchFamily="18" charset="0"/>
              </a:rPr>
              <a:t>   Yes there is partial dependency in the F. D  [ C-&gt;D,A-&gt;B] </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If there is P.D then find out the closure of the left hand side attribute the causes the P.D for the relation.</a:t>
            </a:r>
          </a:p>
          <a:p>
            <a:pPr>
              <a:buFont typeface="Arial" charset="0"/>
              <a:buNone/>
            </a:pPr>
            <a:r>
              <a:rPr lang="en-US" sz="1800">
                <a:latin typeface="Times New Roman" pitchFamily="18" charset="0"/>
                <a:cs typeface="Times New Roman" pitchFamily="18" charset="0"/>
              </a:rPr>
              <a:t>         R={ABCDE}</a:t>
            </a:r>
          </a:p>
          <a:p>
            <a:pPr lvl="1">
              <a:buFont typeface="Arial" charset="0"/>
              <a:buNone/>
            </a:pPr>
            <a:r>
              <a:rPr lang="en-US" sz="1400">
                <a:latin typeface="Times New Roman" pitchFamily="18" charset="0"/>
                <a:cs typeface="Times New Roman" pitchFamily="18" charset="0"/>
              </a:rPr>
              <a:t>A+={ABE}</a:t>
            </a:r>
          </a:p>
          <a:p>
            <a:pPr lvl="1">
              <a:buFont typeface="Arial" charset="0"/>
              <a:buNone/>
            </a:pPr>
            <a:r>
              <a:rPr lang="en-US" sz="1400">
                <a:latin typeface="Times New Roman" pitchFamily="18" charset="0"/>
                <a:cs typeface="Times New Roman" pitchFamily="18" charset="0"/>
              </a:rPr>
              <a:t>C+={CD}</a:t>
            </a:r>
          </a:p>
          <a:p>
            <a:pPr lvl="1">
              <a:buFont typeface="Arial" charset="0"/>
              <a:buNone/>
            </a:pPr>
            <a:endParaRPr lang="en-US" sz="1400">
              <a:latin typeface="Times New Roman" pitchFamily="18" charset="0"/>
              <a:cs typeface="Times New Roman" pitchFamily="18" charset="0"/>
            </a:endParaRPr>
          </a:p>
          <a:p>
            <a:pPr lvl="1">
              <a:buFont typeface="Arial" charset="0"/>
              <a:buNone/>
            </a:pPr>
            <a:r>
              <a:rPr lang="en-US" sz="1800">
                <a:latin typeface="Times New Roman" pitchFamily="18" charset="0"/>
                <a:cs typeface="Times New Roman" pitchFamily="18" charset="0"/>
              </a:rPr>
              <a:t>	</a:t>
            </a:r>
          </a:p>
          <a:p>
            <a:pPr>
              <a:buFont typeface="Arial" charset="0"/>
              <a:buNone/>
            </a:pPr>
            <a:r>
              <a:rPr lang="en-US" sz="1800">
                <a:latin typeface="Times New Roman" pitchFamily="18" charset="0"/>
                <a:cs typeface="Times New Roman" pitchFamily="18" charset="0"/>
              </a:rPr>
              <a:t> </a:t>
            </a:r>
          </a:p>
          <a:p>
            <a:pPr>
              <a:buFont typeface="Arial" charset="0"/>
              <a:buNone/>
            </a:pPr>
            <a:endParaRPr lang="en-US" sz="1800">
              <a:latin typeface="Times New Roman" pitchFamily="18" charset="0"/>
              <a:cs typeface="Times New Roman" pitchFamily="18" charset="0"/>
            </a:endParaRPr>
          </a:p>
        </p:txBody>
      </p:sp>
      <p:sp>
        <p:nvSpPr>
          <p:cNvPr id="47108"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t>Normalization</a:t>
            </a:r>
          </a:p>
        </p:txBody>
      </p:sp>
      <p:sp>
        <p:nvSpPr>
          <p:cNvPr id="35843" name="Content Placeholder 2"/>
          <p:cNvSpPr>
            <a:spLocks noGrp="1"/>
          </p:cNvSpPr>
          <p:nvPr>
            <p:ph idx="1"/>
          </p:nvPr>
        </p:nvSpPr>
        <p:spPr>
          <a:xfrm>
            <a:off x="457200" y="990600"/>
            <a:ext cx="8382000" cy="5867400"/>
          </a:xfrm>
        </p:spPr>
        <p:txBody>
          <a:bodyPr/>
          <a:lstStyle/>
          <a:p>
            <a:pPr>
              <a:buFont typeface="Wingdings" pitchFamily="2" charset="2"/>
              <a:buChar char="Ø"/>
              <a:defRPr/>
            </a:pPr>
            <a:endParaRPr lang="en-US" sz="1800" dirty="0">
              <a:latin typeface="Times New Roman" pitchFamily="18" charset="0"/>
              <a:cs typeface="Times New Roman" pitchFamily="18" charset="0"/>
            </a:endParaRPr>
          </a:p>
          <a:p>
            <a:pPr>
              <a:buFont typeface="Arial" pitchFamily="34" charset="0"/>
              <a:buNone/>
              <a:defRPr/>
            </a:pPr>
            <a:r>
              <a:rPr lang="en-US" sz="1800" b="1" dirty="0">
                <a:latin typeface="Times New Roman" pitchFamily="18" charset="0"/>
                <a:cs typeface="Times New Roman" pitchFamily="18" charset="0"/>
              </a:rPr>
              <a:t>THIRD NORMAL FORM:</a:t>
            </a:r>
          </a:p>
          <a:p>
            <a:pPr>
              <a:buFont typeface="Arial" pitchFamily="34" charset="0"/>
              <a:buNone/>
              <a:defRPr/>
            </a:pPr>
            <a:r>
              <a:rPr lang="en-US" sz="1800" dirty="0">
                <a:latin typeface="Times New Roman" pitchFamily="18" charset="0"/>
                <a:cs typeface="Times New Roman" pitchFamily="18" charset="0"/>
              </a:rPr>
              <a:t>	</a:t>
            </a:r>
          </a:p>
          <a:p>
            <a:pPr lvl="1">
              <a:buFont typeface="Wingdings" pitchFamily="2" charset="2"/>
              <a:buChar char="Ø"/>
              <a:defRPr/>
            </a:pPr>
            <a:r>
              <a:rPr lang="en-US" sz="1800" dirty="0">
                <a:latin typeface="Times New Roman" pitchFamily="18" charset="0"/>
                <a:cs typeface="Times New Roman" pitchFamily="18" charset="0"/>
              </a:rPr>
              <a:t>Then the original table is break up in to three table</a:t>
            </a:r>
          </a:p>
          <a:p>
            <a:pPr marL="800100" lvl="1" indent="-342900">
              <a:buFont typeface="Arial" pitchFamily="34" charset="0"/>
              <a:buAutoNum type="arabicParenR"/>
              <a:defRPr/>
            </a:pPr>
            <a:r>
              <a:rPr lang="en-US" sz="1800" dirty="0">
                <a:latin typeface="Times New Roman" pitchFamily="18" charset="0"/>
                <a:cs typeface="Times New Roman" pitchFamily="18" charset="0"/>
              </a:rPr>
              <a:t>First Table with closure of A+ attributes.  R1  =&gt;ABE</a:t>
            </a:r>
          </a:p>
          <a:p>
            <a:pPr marL="800100" lvl="1" indent="-342900">
              <a:buFont typeface="Arial" pitchFamily="34" charset="0"/>
              <a:buAutoNum type="arabicParenR"/>
              <a:defRPr/>
            </a:pPr>
            <a:r>
              <a:rPr lang="en-US" sz="1800" dirty="0">
                <a:latin typeface="Times New Roman" pitchFamily="18" charset="0"/>
                <a:cs typeface="Times New Roman" pitchFamily="18" charset="0"/>
              </a:rPr>
              <a:t>Second Table with closure of C+  attributesR2.   =&gt; CD</a:t>
            </a:r>
          </a:p>
          <a:p>
            <a:pPr marL="800100" lvl="1" indent="-342900">
              <a:buFont typeface="Arial" pitchFamily="34" charset="0"/>
              <a:buAutoNum type="arabicParenR"/>
              <a:defRPr/>
            </a:pPr>
            <a:r>
              <a:rPr lang="en-US" sz="1800" dirty="0">
                <a:latin typeface="Times New Roman" pitchFamily="18" charset="0"/>
                <a:cs typeface="Times New Roman" pitchFamily="18" charset="0"/>
              </a:rPr>
              <a:t>Third table with complement of  A+ and B+ attributes and with key attributes. R3=&gt; AC</a:t>
            </a:r>
          </a:p>
          <a:p>
            <a:pPr marL="800100" lvl="1" indent="-342900">
              <a:buFont typeface="Arial" pitchFamily="34" charset="0"/>
              <a:buAutoNum type="arabicParenR"/>
              <a:defRPr/>
            </a:pPr>
            <a:r>
              <a:rPr lang="en-US" sz="1800" dirty="0">
                <a:latin typeface="Times New Roman" pitchFamily="18" charset="0"/>
                <a:cs typeface="Times New Roman" pitchFamily="18" charset="0"/>
              </a:rPr>
              <a:t>(R- A+ and B+)=Null , Then in third table firm form with key elements.</a:t>
            </a:r>
          </a:p>
          <a:p>
            <a:pPr marL="800100" lvl="1" indent="-342900">
              <a:buFont typeface="Arial" pitchFamily="34" charset="0"/>
              <a:buNone/>
              <a:defRPr/>
            </a:pPr>
            <a:endParaRPr lang="en-US" sz="1800" dirty="0">
              <a:latin typeface="Times New Roman" pitchFamily="18" charset="0"/>
              <a:cs typeface="Times New Roman" pitchFamily="18" charset="0"/>
            </a:endParaRPr>
          </a:p>
          <a:p>
            <a:pPr>
              <a:buFont typeface="Wingdings" pitchFamily="2" charset="2"/>
              <a:buChar char="Ø"/>
              <a:defRPr/>
            </a:pPr>
            <a:r>
              <a:rPr lang="en-US" sz="1800" dirty="0">
                <a:latin typeface="Times New Roman" pitchFamily="18" charset="0"/>
                <a:cs typeface="Times New Roman" pitchFamily="18" charset="0"/>
              </a:rPr>
              <a:t>Next Step is to find out the transitive dependency if any…….</a:t>
            </a:r>
          </a:p>
          <a:p>
            <a:pPr>
              <a:buFont typeface="Arial" pitchFamily="34" charset="0"/>
              <a:buNone/>
              <a:defRPr/>
            </a:pPr>
            <a:r>
              <a:rPr lang="en-US" sz="1800" dirty="0">
                <a:latin typeface="Times New Roman" pitchFamily="18" charset="0"/>
                <a:cs typeface="Times New Roman" pitchFamily="18" charset="0"/>
              </a:rPr>
              <a:t>   Yes there is Transitive dependency in the F. D  [ B-&gt;E] </a:t>
            </a:r>
          </a:p>
          <a:p>
            <a:pPr>
              <a:buFont typeface="Arial" pitchFamily="34" charset="0"/>
              <a:buNone/>
              <a:defRPr/>
            </a:pPr>
            <a:r>
              <a:rPr lang="en-US" sz="1800" dirty="0">
                <a:latin typeface="Times New Roman" pitchFamily="18" charset="0"/>
                <a:cs typeface="Times New Roman" pitchFamily="18" charset="0"/>
              </a:rPr>
              <a:t>BE is present in table R1={ABE}</a:t>
            </a:r>
          </a:p>
          <a:p>
            <a:pPr>
              <a:buFont typeface="Arial" pitchFamily="34" charset="0"/>
              <a:buNone/>
              <a:defRPr/>
            </a:pPr>
            <a:r>
              <a:rPr lang="en-US" sz="1800" dirty="0">
                <a:latin typeface="Times New Roman" pitchFamily="18" charset="0"/>
                <a:cs typeface="Times New Roman" pitchFamily="18" charset="0"/>
              </a:rPr>
              <a:t> 			 B+=</a:t>
            </a:r>
            <a:r>
              <a:rPr lang="en-US" sz="1800" u="sng" dirty="0">
                <a:latin typeface="Times New Roman" pitchFamily="18" charset="0"/>
                <a:cs typeface="Times New Roman" pitchFamily="18" charset="0"/>
              </a:rPr>
              <a:t>B</a:t>
            </a:r>
            <a:r>
              <a:rPr lang="en-US" sz="1800" dirty="0">
                <a:latin typeface="Times New Roman" pitchFamily="18" charset="0"/>
                <a:cs typeface="Times New Roman" pitchFamily="18" charset="0"/>
              </a:rPr>
              <a:t>E</a:t>
            </a:r>
          </a:p>
          <a:p>
            <a:pPr>
              <a:buFont typeface="Arial" pitchFamily="34" charset="0"/>
              <a:buNone/>
              <a:defRPr/>
            </a:pPr>
            <a:r>
              <a:rPr lang="en-US" sz="1800" dirty="0">
                <a:latin typeface="Times New Roman" pitchFamily="18" charset="0"/>
                <a:cs typeface="Times New Roman" pitchFamily="18" charset="0"/>
              </a:rPr>
              <a:t>R1={</a:t>
            </a:r>
            <a:r>
              <a:rPr lang="en-US" sz="1800" u="sng" dirty="0">
                <a:latin typeface="Times New Roman" pitchFamily="18" charset="0"/>
                <a:cs typeface="Times New Roman" pitchFamily="18" charset="0"/>
              </a:rPr>
              <a:t>A</a:t>
            </a:r>
            <a:r>
              <a:rPr lang="en-US" sz="1800" dirty="0">
                <a:latin typeface="Times New Roman" pitchFamily="18" charset="0"/>
                <a:cs typeface="Times New Roman" pitchFamily="18" charset="0"/>
              </a:rPr>
              <a:t>BE}</a:t>
            </a:r>
          </a:p>
          <a:p>
            <a:pPr marL="800100" lvl="1" indent="-342900">
              <a:buFont typeface="Arial" pitchFamily="34" charset="0"/>
              <a:buNone/>
              <a:defRPr/>
            </a:pPr>
            <a:r>
              <a:rPr lang="en-US" sz="1800" dirty="0">
                <a:latin typeface="Times New Roman" pitchFamily="18" charset="0"/>
                <a:cs typeface="Times New Roman" pitchFamily="18" charset="0"/>
              </a:rPr>
              <a:t>			</a:t>
            </a:r>
            <a:r>
              <a:rPr lang="en-US" sz="1800" u="sng" dirty="0">
                <a:latin typeface="Times New Roman" pitchFamily="18" charset="0"/>
                <a:cs typeface="Times New Roman" pitchFamily="18" charset="0"/>
              </a:rPr>
              <a:t>A</a:t>
            </a:r>
            <a:r>
              <a:rPr lang="en-US" sz="1800" dirty="0">
                <a:latin typeface="Times New Roman" pitchFamily="18" charset="0"/>
                <a:cs typeface="Times New Roman" pitchFamily="18" charset="0"/>
              </a:rPr>
              <a:t>B</a:t>
            </a:r>
          </a:p>
          <a:p>
            <a:pPr marL="800100" lvl="1" indent="-342900">
              <a:buFont typeface="Arial" pitchFamily="34" charset="0"/>
              <a:buNone/>
              <a:defRPr/>
            </a:pPr>
            <a:r>
              <a:rPr lang="en-US" sz="1800" dirty="0">
                <a:latin typeface="Times New Roman" pitchFamily="18" charset="0"/>
                <a:cs typeface="Times New Roman" pitchFamily="18" charset="0"/>
              </a:rPr>
              <a:t>The Tables are: R1=CD, R2=AC, R3=BE, R4=AB</a:t>
            </a:r>
          </a:p>
          <a:p>
            <a:pPr>
              <a:buFont typeface="Arial" pitchFamily="34" charset="0"/>
              <a:buNone/>
              <a:defRPr/>
            </a:pPr>
            <a:endParaRPr lang="en-US" sz="1800" dirty="0">
              <a:latin typeface="Times New Roman" pitchFamily="18" charset="0"/>
              <a:cs typeface="Times New Roman" pitchFamily="18" charset="0"/>
            </a:endParaRPr>
          </a:p>
          <a:p>
            <a:pPr lvl="1">
              <a:buFont typeface="Arial" pitchFamily="34" charset="0"/>
              <a:buNone/>
              <a:defRPr/>
            </a:pPr>
            <a:endParaRPr lang="en-US" sz="1400" dirty="0">
              <a:latin typeface="Times New Roman" pitchFamily="18" charset="0"/>
              <a:cs typeface="Times New Roman" pitchFamily="18" charset="0"/>
            </a:endParaRPr>
          </a:p>
          <a:p>
            <a:pPr lvl="1">
              <a:buFont typeface="Arial" pitchFamily="34" charset="0"/>
              <a:buNone/>
              <a:defRPr/>
            </a:pPr>
            <a:endParaRPr lang="en-US" sz="1400" dirty="0">
              <a:latin typeface="Times New Roman" pitchFamily="18" charset="0"/>
              <a:cs typeface="Times New Roman" pitchFamily="18" charset="0"/>
            </a:endParaRPr>
          </a:p>
          <a:p>
            <a:pPr lvl="1">
              <a:buFont typeface="Arial" pitchFamily="34" charset="0"/>
              <a:buNone/>
              <a:defRPr/>
            </a:pPr>
            <a:r>
              <a:rPr lang="en-US" sz="1800" dirty="0">
                <a:latin typeface="Times New Roman" pitchFamily="18" charset="0"/>
                <a:cs typeface="Times New Roman" pitchFamily="18" charset="0"/>
              </a:rPr>
              <a:t>	</a:t>
            </a:r>
          </a:p>
          <a:p>
            <a:pPr>
              <a:buFont typeface="Arial" pitchFamily="34" charset="0"/>
              <a:buNone/>
              <a:defRPr/>
            </a:pPr>
            <a:r>
              <a:rPr lang="en-US" sz="1800" dirty="0">
                <a:latin typeface="Times New Roman" pitchFamily="18" charset="0"/>
                <a:cs typeface="Times New Roman" pitchFamily="18" charset="0"/>
              </a:rPr>
              <a:t> </a:t>
            </a:r>
          </a:p>
          <a:p>
            <a:pPr>
              <a:buFont typeface="Arial" pitchFamily="34" charset="0"/>
              <a:buNone/>
              <a:defRPr/>
            </a:pPr>
            <a:endParaRPr lang="en-US" sz="1800" dirty="0">
              <a:latin typeface="Times New Roman" pitchFamily="18" charset="0"/>
              <a:cs typeface="Times New Roman" pitchFamily="18" charset="0"/>
            </a:endParaRPr>
          </a:p>
        </p:txBody>
      </p:sp>
      <p:sp>
        <p:nvSpPr>
          <p:cNvPr id="48132"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cxnSp>
        <p:nvCxnSpPr>
          <p:cNvPr id="6" name="Straight Arrow Connector 5"/>
          <p:cNvCxnSpPr/>
          <p:nvPr/>
        </p:nvCxnSpPr>
        <p:spPr>
          <a:xfrm flipV="1">
            <a:off x="1600200" y="5486400"/>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600200" y="5867400"/>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t>Normalization</a:t>
            </a:r>
          </a:p>
        </p:txBody>
      </p:sp>
      <p:sp>
        <p:nvSpPr>
          <p:cNvPr id="49155"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THIRD NORMAL FORM:</a:t>
            </a:r>
          </a:p>
          <a:p>
            <a:pPr>
              <a:buFont typeface="Arial" charset="0"/>
              <a:buNone/>
            </a:pPr>
            <a:r>
              <a:rPr lang="en-US" sz="1800">
                <a:latin typeface="Times New Roman" pitchFamily="18" charset="0"/>
                <a:cs typeface="Times New Roman" pitchFamily="18" charset="0"/>
              </a:rPr>
              <a:t>	</a:t>
            </a:r>
          </a:p>
          <a:p>
            <a:pPr>
              <a:buFont typeface="Wingdings" pitchFamily="2" charset="2"/>
              <a:buChar char="Ø"/>
            </a:pPr>
            <a:r>
              <a:rPr lang="en-US" sz="1800">
                <a:latin typeface="Times New Roman" pitchFamily="18" charset="0"/>
                <a:cs typeface="Times New Roman" pitchFamily="18" charset="0"/>
              </a:rPr>
              <a:t>Consider a relation R=ABCDEFGHIJ  FD are.</a:t>
            </a:r>
          </a:p>
          <a:p>
            <a:pPr>
              <a:buFont typeface="Arial" charset="0"/>
              <a:buNone/>
            </a:pPr>
            <a:r>
              <a:rPr lang="en-US" sz="1400">
                <a:latin typeface="Times New Roman" pitchFamily="18" charset="0"/>
                <a:cs typeface="Times New Roman" pitchFamily="18" charset="0"/>
              </a:rPr>
              <a:t>            AB-&gt;C,      BD-&gt;EF,    AD-&gt;GH, A-&gt;I, H-&gt;J</a:t>
            </a:r>
          </a:p>
          <a:p>
            <a:pPr>
              <a:buFont typeface="Arial" charset="0"/>
              <a:buNone/>
            </a:pPr>
            <a:r>
              <a:rPr lang="en-US" sz="1400">
                <a:latin typeface="Times New Roman" pitchFamily="18" charset="0"/>
                <a:cs typeface="Times New Roman" pitchFamily="18" charset="0"/>
              </a:rPr>
              <a:t>           Normalize up to 3NF</a:t>
            </a:r>
          </a:p>
          <a:p>
            <a:pPr lvl="1">
              <a:buFont typeface="Arial" charset="0"/>
              <a:buNone/>
            </a:pPr>
            <a:endParaRPr lang="en-US" sz="14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Solution:</a:t>
            </a:r>
          </a:p>
          <a:p>
            <a:pPr>
              <a:buFont typeface="Wingdings" pitchFamily="2" charset="2"/>
              <a:buChar char="Ø"/>
            </a:pPr>
            <a:r>
              <a:rPr lang="en-US" sz="1800" b="1">
                <a:latin typeface="Times New Roman" pitchFamily="18" charset="0"/>
                <a:cs typeface="Times New Roman" pitchFamily="18" charset="0"/>
              </a:rPr>
              <a:t> </a:t>
            </a:r>
            <a:r>
              <a:rPr lang="en-US" sz="1800">
                <a:latin typeface="Times New Roman" pitchFamily="18" charset="0"/>
                <a:cs typeface="Times New Roman" pitchFamily="18" charset="0"/>
              </a:rPr>
              <a:t>First find out the key for the relation R.</a:t>
            </a:r>
          </a:p>
          <a:p>
            <a:pPr>
              <a:buFont typeface="Arial" charset="0"/>
              <a:buNone/>
            </a:pPr>
            <a:r>
              <a:rPr lang="en-US" sz="1800">
                <a:latin typeface="Times New Roman" pitchFamily="18" charset="0"/>
                <a:cs typeface="Times New Roman" pitchFamily="18" charset="0"/>
              </a:rPr>
              <a:t>                 ABD+ =ABCDEFGHIJ</a:t>
            </a:r>
          </a:p>
          <a:p>
            <a:pPr>
              <a:buFont typeface="Arial" charset="0"/>
              <a:buNone/>
            </a:pPr>
            <a:r>
              <a:rPr lang="en-US" sz="1800">
                <a:latin typeface="Times New Roman" pitchFamily="18" charset="0"/>
                <a:cs typeface="Times New Roman" pitchFamily="18" charset="0"/>
              </a:rPr>
              <a:t>                 So ABD is the key.</a:t>
            </a:r>
          </a:p>
          <a:p>
            <a:pPr>
              <a:buFont typeface="Arial" charset="0"/>
              <a:buNone/>
            </a:pPr>
            <a:endParaRPr lang="en-US" sz="1800" b="1">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Next Step is to find out the partial dependency if any…….</a:t>
            </a:r>
          </a:p>
          <a:p>
            <a:pPr>
              <a:buFont typeface="Arial" charset="0"/>
              <a:buNone/>
            </a:pPr>
            <a:r>
              <a:rPr lang="en-US" sz="1800">
                <a:latin typeface="Times New Roman" pitchFamily="18" charset="0"/>
                <a:cs typeface="Times New Roman" pitchFamily="18" charset="0"/>
              </a:rPr>
              <a:t>   Yes there is partial dependency in the F. D   {AB-&gt;C,      BD-&gt;EF,    AD-&gt;GH, A-&gt;I] </a:t>
            </a:r>
          </a:p>
          <a:p>
            <a:pPr>
              <a:buFont typeface="Arial" charset="0"/>
              <a:buNone/>
            </a:pPr>
            <a:endParaRPr lang="en-US" sz="1800">
              <a:latin typeface="Times New Roman" pitchFamily="18" charset="0"/>
              <a:cs typeface="Times New Roman" pitchFamily="18" charset="0"/>
            </a:endParaRPr>
          </a:p>
          <a:p>
            <a:pPr lvl="1">
              <a:buFont typeface="Arial" charset="0"/>
              <a:buNone/>
            </a:pPr>
            <a:endParaRPr lang="en-US" sz="1400">
              <a:latin typeface="Times New Roman" pitchFamily="18" charset="0"/>
              <a:cs typeface="Times New Roman" pitchFamily="18" charset="0"/>
            </a:endParaRPr>
          </a:p>
          <a:p>
            <a:pPr lvl="1">
              <a:buFont typeface="Arial" charset="0"/>
              <a:buNone/>
            </a:pPr>
            <a:r>
              <a:rPr lang="en-US" sz="1800">
                <a:latin typeface="Times New Roman" pitchFamily="18" charset="0"/>
                <a:cs typeface="Times New Roman" pitchFamily="18" charset="0"/>
              </a:rPr>
              <a:t>	</a:t>
            </a:r>
          </a:p>
          <a:p>
            <a:pPr>
              <a:buFont typeface="Arial" charset="0"/>
              <a:buNone/>
            </a:pPr>
            <a:r>
              <a:rPr lang="en-US" sz="1800">
                <a:latin typeface="Times New Roman" pitchFamily="18" charset="0"/>
                <a:cs typeface="Times New Roman" pitchFamily="18" charset="0"/>
              </a:rPr>
              <a:t> </a:t>
            </a:r>
          </a:p>
          <a:p>
            <a:pPr>
              <a:buFont typeface="Arial" charset="0"/>
              <a:buNone/>
            </a:pPr>
            <a:endParaRPr lang="en-US" sz="1800">
              <a:latin typeface="Times New Roman" pitchFamily="18" charset="0"/>
              <a:cs typeface="Times New Roman" pitchFamily="18" charset="0"/>
            </a:endParaRPr>
          </a:p>
        </p:txBody>
      </p:sp>
      <p:sp>
        <p:nvSpPr>
          <p:cNvPr id="49156"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t>Normalization</a:t>
            </a:r>
          </a:p>
        </p:txBody>
      </p:sp>
      <p:sp>
        <p:nvSpPr>
          <p:cNvPr id="50179"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THIRD NORMAL FORM:</a:t>
            </a:r>
          </a:p>
          <a:p>
            <a:pPr>
              <a:buFont typeface="Arial" charset="0"/>
              <a:buNone/>
            </a:pPr>
            <a:r>
              <a:rPr lang="en-US" sz="1800">
                <a:latin typeface="Times New Roman" pitchFamily="18" charset="0"/>
                <a:cs typeface="Times New Roman" pitchFamily="18" charset="0"/>
              </a:rPr>
              <a:t>	</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If there is P.D then find out the closure of the left hand side attribute the causes the P.D for the relation.</a:t>
            </a:r>
          </a:p>
          <a:p>
            <a:pPr>
              <a:buFont typeface="Arial" charset="0"/>
              <a:buNone/>
            </a:pPr>
            <a:r>
              <a:rPr lang="en-US" sz="1800">
                <a:latin typeface="Times New Roman" pitchFamily="18" charset="0"/>
                <a:cs typeface="Times New Roman" pitchFamily="18" charset="0"/>
              </a:rPr>
              <a:t>         R={ABCDEFGHIJ }</a:t>
            </a:r>
          </a:p>
          <a:p>
            <a:pPr lvl="1">
              <a:buFont typeface="Arial" charset="0"/>
              <a:buNone/>
            </a:pPr>
            <a:endParaRPr lang="en-US" sz="1400">
              <a:latin typeface="Times New Roman" pitchFamily="18" charset="0"/>
              <a:cs typeface="Times New Roman" pitchFamily="18" charset="0"/>
            </a:endParaRPr>
          </a:p>
          <a:p>
            <a:pPr lvl="1">
              <a:buFont typeface="Arial" charset="0"/>
              <a:buNone/>
            </a:pPr>
            <a:r>
              <a:rPr lang="en-US" sz="1400">
                <a:latin typeface="Times New Roman" pitchFamily="18" charset="0"/>
                <a:cs typeface="Times New Roman" pitchFamily="18" charset="0"/>
              </a:rPr>
              <a:t>R1=AB+-&gt;</a:t>
            </a:r>
            <a:r>
              <a:rPr lang="en-US" sz="1400" u="sng">
                <a:latin typeface="Times New Roman" pitchFamily="18" charset="0"/>
                <a:cs typeface="Times New Roman" pitchFamily="18" charset="0"/>
              </a:rPr>
              <a:t>AB</a:t>
            </a:r>
            <a:r>
              <a:rPr lang="en-US" sz="1400">
                <a:latin typeface="Times New Roman" pitchFamily="18" charset="0"/>
                <a:cs typeface="Times New Roman" pitchFamily="18" charset="0"/>
              </a:rPr>
              <a:t>C,   </a:t>
            </a:r>
          </a:p>
          <a:p>
            <a:pPr lvl="1">
              <a:buFont typeface="Arial" charset="0"/>
              <a:buNone/>
            </a:pPr>
            <a:r>
              <a:rPr lang="en-US" sz="1400">
                <a:latin typeface="Times New Roman" pitchFamily="18" charset="0"/>
                <a:cs typeface="Times New Roman" pitchFamily="18" charset="0"/>
              </a:rPr>
              <a:t>R2=   BD+=</a:t>
            </a:r>
            <a:r>
              <a:rPr lang="en-US" sz="1400" u="sng">
                <a:latin typeface="Times New Roman" pitchFamily="18" charset="0"/>
                <a:cs typeface="Times New Roman" pitchFamily="18" charset="0"/>
              </a:rPr>
              <a:t>BD</a:t>
            </a:r>
            <a:r>
              <a:rPr lang="en-US" sz="1400">
                <a:latin typeface="Times New Roman" pitchFamily="18" charset="0"/>
                <a:cs typeface="Times New Roman" pitchFamily="18" charset="0"/>
              </a:rPr>
              <a:t>EF,   </a:t>
            </a:r>
          </a:p>
          <a:p>
            <a:pPr lvl="1">
              <a:buFont typeface="Arial" charset="0"/>
              <a:buNone/>
            </a:pPr>
            <a:r>
              <a:rPr lang="en-US" sz="1400">
                <a:latin typeface="Times New Roman" pitchFamily="18" charset="0"/>
                <a:cs typeface="Times New Roman" pitchFamily="18" charset="0"/>
              </a:rPr>
              <a:t>R3= AD+=</a:t>
            </a:r>
            <a:r>
              <a:rPr lang="en-US" sz="1400" u="sng">
                <a:latin typeface="Times New Roman" pitchFamily="18" charset="0"/>
                <a:cs typeface="Times New Roman" pitchFamily="18" charset="0"/>
              </a:rPr>
              <a:t>AD</a:t>
            </a:r>
            <a:r>
              <a:rPr lang="en-US" sz="1400">
                <a:latin typeface="Times New Roman" pitchFamily="18" charset="0"/>
                <a:cs typeface="Times New Roman" pitchFamily="18" charset="0"/>
              </a:rPr>
              <a:t>GHJ, </a:t>
            </a:r>
          </a:p>
          <a:p>
            <a:pPr lvl="1">
              <a:buFont typeface="Arial" charset="0"/>
              <a:buNone/>
            </a:pPr>
            <a:r>
              <a:rPr lang="en-US" sz="1400">
                <a:latin typeface="Times New Roman" pitchFamily="18" charset="0"/>
                <a:cs typeface="Times New Roman" pitchFamily="18" charset="0"/>
              </a:rPr>
              <a:t>R4=A+=</a:t>
            </a:r>
            <a:r>
              <a:rPr lang="en-US" sz="1400" u="sng">
                <a:latin typeface="Times New Roman" pitchFamily="18" charset="0"/>
                <a:cs typeface="Times New Roman" pitchFamily="18" charset="0"/>
              </a:rPr>
              <a:t>A</a:t>
            </a:r>
            <a:r>
              <a:rPr lang="en-US" sz="1400">
                <a:latin typeface="Times New Roman" pitchFamily="18" charset="0"/>
                <a:cs typeface="Times New Roman" pitchFamily="18" charset="0"/>
              </a:rPr>
              <a:t>I</a:t>
            </a:r>
          </a:p>
          <a:p>
            <a:pPr lvl="1">
              <a:buFont typeface="Arial" charset="0"/>
              <a:buNone/>
            </a:pPr>
            <a:r>
              <a:rPr lang="en-US" sz="1400">
                <a:latin typeface="Times New Roman" pitchFamily="18" charset="0"/>
                <a:cs typeface="Times New Roman" pitchFamily="18" charset="0"/>
              </a:rPr>
              <a:t>R5=</a:t>
            </a:r>
            <a:r>
              <a:rPr lang="en-US" sz="1400" u="sng">
                <a:latin typeface="Times New Roman" pitchFamily="18" charset="0"/>
                <a:cs typeface="Times New Roman" pitchFamily="18" charset="0"/>
              </a:rPr>
              <a:t>ABD</a:t>
            </a:r>
          </a:p>
          <a:p>
            <a:pPr lvl="1">
              <a:buFont typeface="Arial" charset="0"/>
              <a:buNone/>
            </a:pPr>
            <a:endParaRPr lang="en-US" sz="1400" u="sng">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Next Step is to find out the transitive dependency if any…….</a:t>
            </a:r>
          </a:p>
          <a:p>
            <a:pPr>
              <a:buFont typeface="Arial" charset="0"/>
              <a:buNone/>
            </a:pPr>
            <a:r>
              <a:rPr lang="en-US" sz="1800">
                <a:latin typeface="Times New Roman" pitchFamily="18" charset="0"/>
                <a:cs typeface="Times New Roman" pitchFamily="18" charset="0"/>
              </a:rPr>
              <a:t>   Yes there is Transitive dependency in the F. D  [ H-&gt;J] </a:t>
            </a:r>
          </a:p>
          <a:p>
            <a:pPr>
              <a:buFont typeface="Arial" charset="0"/>
              <a:buNone/>
            </a:pPr>
            <a:r>
              <a:rPr lang="en-US" sz="1800">
                <a:latin typeface="Times New Roman" pitchFamily="18" charset="0"/>
                <a:cs typeface="Times New Roman" pitchFamily="18" charset="0"/>
              </a:rPr>
              <a:t>HJ is present in table R3={</a:t>
            </a:r>
            <a:r>
              <a:rPr lang="en-US" sz="1800" u="sng">
                <a:latin typeface="Times New Roman" pitchFamily="18" charset="0"/>
                <a:cs typeface="Times New Roman" pitchFamily="18" charset="0"/>
              </a:rPr>
              <a:t>AD</a:t>
            </a:r>
            <a:r>
              <a:rPr lang="en-US" sz="1800">
                <a:latin typeface="Times New Roman" pitchFamily="18" charset="0"/>
                <a:cs typeface="Times New Roman" pitchFamily="18" charset="0"/>
              </a:rPr>
              <a:t>GHJ}</a:t>
            </a:r>
          </a:p>
          <a:p>
            <a:pPr>
              <a:buFont typeface="Arial" charset="0"/>
              <a:buNone/>
            </a:pPr>
            <a:r>
              <a:rPr lang="en-US" sz="1800">
                <a:latin typeface="Times New Roman" pitchFamily="18" charset="0"/>
                <a:cs typeface="Times New Roman" pitchFamily="18" charset="0"/>
              </a:rPr>
              <a:t> 			</a:t>
            </a:r>
          </a:p>
        </p:txBody>
      </p:sp>
      <p:sp>
        <p:nvSpPr>
          <p:cNvPr id="50180"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t>Normalization</a:t>
            </a:r>
          </a:p>
        </p:txBody>
      </p:sp>
      <p:sp>
        <p:nvSpPr>
          <p:cNvPr id="51203"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THIRD NORMAL FORM:</a:t>
            </a:r>
          </a:p>
          <a:p>
            <a:pPr>
              <a:buFont typeface="Arial" charset="0"/>
              <a:buNone/>
            </a:pPr>
            <a:r>
              <a:rPr lang="en-US" sz="1800">
                <a:latin typeface="Times New Roman" pitchFamily="18" charset="0"/>
                <a:cs typeface="Times New Roman" pitchFamily="18" charset="0"/>
              </a:rPr>
              <a:t>	</a:t>
            </a:r>
          </a:p>
          <a:p>
            <a:pPr lvl="1">
              <a:buFont typeface="Arial" charset="0"/>
              <a:buNone/>
            </a:pPr>
            <a:endParaRPr lang="en-US" sz="1400" u="sng">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Next Step is to find out the transitive dependency if any…….</a:t>
            </a:r>
          </a:p>
          <a:p>
            <a:pPr>
              <a:buFont typeface="Arial" charset="0"/>
              <a:buNone/>
            </a:pPr>
            <a:r>
              <a:rPr lang="en-US" sz="1800">
                <a:latin typeface="Times New Roman" pitchFamily="18" charset="0"/>
                <a:cs typeface="Times New Roman" pitchFamily="18" charset="0"/>
              </a:rPr>
              <a:t>   Yes there is Transitive dependency in the F. D  [ H-&gt;J] </a:t>
            </a:r>
          </a:p>
          <a:p>
            <a:pPr>
              <a:buFont typeface="Arial" charset="0"/>
              <a:buNone/>
            </a:pPr>
            <a:r>
              <a:rPr lang="en-US" sz="1800">
                <a:latin typeface="Times New Roman" pitchFamily="18" charset="0"/>
                <a:cs typeface="Times New Roman" pitchFamily="18" charset="0"/>
              </a:rPr>
              <a:t>HJ is present in table R3={</a:t>
            </a:r>
            <a:r>
              <a:rPr lang="en-US" sz="1800" u="sng">
                <a:latin typeface="Times New Roman" pitchFamily="18" charset="0"/>
                <a:cs typeface="Times New Roman" pitchFamily="18" charset="0"/>
              </a:rPr>
              <a:t>AD</a:t>
            </a:r>
            <a:r>
              <a:rPr lang="en-US" sz="1800">
                <a:latin typeface="Times New Roman" pitchFamily="18" charset="0"/>
                <a:cs typeface="Times New Roman" pitchFamily="18" charset="0"/>
              </a:rPr>
              <a:t>GHJ}</a:t>
            </a: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				H+=R31=</a:t>
            </a:r>
            <a:r>
              <a:rPr lang="en-US" sz="1800" u="sng">
                <a:latin typeface="Times New Roman" pitchFamily="18" charset="0"/>
                <a:cs typeface="Times New Roman" pitchFamily="18" charset="0"/>
              </a:rPr>
              <a:t>H</a:t>
            </a:r>
            <a:r>
              <a:rPr lang="en-US" sz="1800">
                <a:latin typeface="Times New Roman" pitchFamily="18" charset="0"/>
                <a:cs typeface="Times New Roman" pitchFamily="18" charset="0"/>
              </a:rPr>
              <a:t>J</a:t>
            </a:r>
          </a:p>
          <a:p>
            <a:pPr>
              <a:buFont typeface="Arial" charset="0"/>
              <a:buNone/>
            </a:pPr>
            <a:r>
              <a:rPr lang="en-US" sz="1800">
                <a:latin typeface="Times New Roman" pitchFamily="18" charset="0"/>
                <a:cs typeface="Times New Roman" pitchFamily="18" charset="0"/>
              </a:rPr>
              <a:t>R3={</a:t>
            </a:r>
            <a:r>
              <a:rPr lang="en-US" sz="1800" u="sng">
                <a:latin typeface="Times New Roman" pitchFamily="18" charset="0"/>
                <a:cs typeface="Times New Roman" pitchFamily="18" charset="0"/>
              </a:rPr>
              <a:t>AD</a:t>
            </a:r>
            <a:r>
              <a:rPr lang="en-US" sz="1800">
                <a:latin typeface="Times New Roman" pitchFamily="18" charset="0"/>
                <a:cs typeface="Times New Roman" pitchFamily="18" charset="0"/>
              </a:rPr>
              <a:t>GHJ}</a:t>
            </a:r>
          </a:p>
          <a:p>
            <a:pPr>
              <a:buFont typeface="Arial" charset="0"/>
              <a:buNone/>
            </a:pPr>
            <a:r>
              <a:rPr lang="en-US" sz="1800">
                <a:latin typeface="Times New Roman" pitchFamily="18" charset="0"/>
                <a:cs typeface="Times New Roman" pitchFamily="18" charset="0"/>
              </a:rPr>
              <a:t> 				R32=</a:t>
            </a:r>
            <a:r>
              <a:rPr lang="en-US" sz="1800" u="sng">
                <a:latin typeface="Times New Roman" pitchFamily="18" charset="0"/>
                <a:cs typeface="Times New Roman" pitchFamily="18" charset="0"/>
              </a:rPr>
              <a:t>AD</a:t>
            </a:r>
            <a:r>
              <a:rPr lang="en-US" sz="1800">
                <a:latin typeface="Times New Roman" pitchFamily="18" charset="0"/>
                <a:cs typeface="Times New Roman" pitchFamily="18" charset="0"/>
              </a:rPr>
              <a:t>HG</a:t>
            </a: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Then the Final Tables are =</a:t>
            </a:r>
            <a:r>
              <a:rPr lang="en-US" sz="1800" u="sng">
                <a:latin typeface="Times New Roman" pitchFamily="18" charset="0"/>
                <a:cs typeface="Times New Roman" pitchFamily="18" charset="0"/>
              </a:rPr>
              <a:t>A</a:t>
            </a:r>
            <a:r>
              <a:rPr lang="en-US" sz="1800">
                <a:latin typeface="Times New Roman" pitchFamily="18" charset="0"/>
                <a:cs typeface="Times New Roman" pitchFamily="18" charset="0"/>
              </a:rPr>
              <a:t>I, </a:t>
            </a:r>
            <a:r>
              <a:rPr lang="en-US" sz="1800" u="sng">
                <a:latin typeface="Times New Roman" pitchFamily="18" charset="0"/>
                <a:cs typeface="Times New Roman" pitchFamily="18" charset="0"/>
              </a:rPr>
              <a:t>AB</a:t>
            </a:r>
            <a:r>
              <a:rPr lang="en-US" sz="1800">
                <a:latin typeface="Times New Roman" pitchFamily="18" charset="0"/>
                <a:cs typeface="Times New Roman" pitchFamily="18" charset="0"/>
              </a:rPr>
              <a:t>C,</a:t>
            </a:r>
            <a:r>
              <a:rPr lang="en-US" sz="1800" u="sng">
                <a:latin typeface="Times New Roman" pitchFamily="18" charset="0"/>
                <a:cs typeface="Times New Roman" pitchFamily="18" charset="0"/>
              </a:rPr>
              <a:t>BD</a:t>
            </a:r>
            <a:r>
              <a:rPr lang="en-US" sz="1800">
                <a:latin typeface="Times New Roman" pitchFamily="18" charset="0"/>
                <a:cs typeface="Times New Roman" pitchFamily="18" charset="0"/>
              </a:rPr>
              <a:t>EF,</a:t>
            </a:r>
            <a:r>
              <a:rPr lang="en-US" sz="1800" u="sng">
                <a:latin typeface="Times New Roman" pitchFamily="18" charset="0"/>
                <a:cs typeface="Times New Roman" pitchFamily="18" charset="0"/>
              </a:rPr>
              <a:t>H</a:t>
            </a:r>
            <a:r>
              <a:rPr lang="en-US" sz="1800">
                <a:latin typeface="Times New Roman" pitchFamily="18" charset="0"/>
                <a:cs typeface="Times New Roman" pitchFamily="18" charset="0"/>
              </a:rPr>
              <a:t>J,</a:t>
            </a:r>
            <a:r>
              <a:rPr lang="en-US" sz="1800" u="sng">
                <a:latin typeface="Times New Roman" pitchFamily="18" charset="0"/>
                <a:cs typeface="Times New Roman" pitchFamily="18" charset="0"/>
              </a:rPr>
              <a:t>AD</a:t>
            </a:r>
            <a:r>
              <a:rPr lang="en-US" sz="1800">
                <a:latin typeface="Times New Roman" pitchFamily="18" charset="0"/>
                <a:cs typeface="Times New Roman" pitchFamily="18" charset="0"/>
              </a:rPr>
              <a:t>HG,</a:t>
            </a:r>
            <a:r>
              <a:rPr lang="en-US" sz="1800" u="sng">
                <a:latin typeface="Times New Roman" pitchFamily="18" charset="0"/>
                <a:cs typeface="Times New Roman" pitchFamily="18" charset="0"/>
              </a:rPr>
              <a:t>ABD</a:t>
            </a:r>
          </a:p>
        </p:txBody>
      </p:sp>
      <p:sp>
        <p:nvSpPr>
          <p:cNvPr id="51204"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cxnSp>
        <p:nvCxnSpPr>
          <p:cNvPr id="6" name="Straight Arrow Connector 5"/>
          <p:cNvCxnSpPr/>
          <p:nvPr/>
        </p:nvCxnSpPr>
        <p:spPr>
          <a:xfrm flipV="1">
            <a:off x="2057400" y="3657600"/>
            <a:ext cx="762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057400" y="4267200"/>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t>Normalization</a:t>
            </a:r>
          </a:p>
        </p:txBody>
      </p:sp>
      <p:sp>
        <p:nvSpPr>
          <p:cNvPr id="52227"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THIRD NORMAL FORM:</a:t>
            </a:r>
          </a:p>
          <a:p>
            <a:pPr>
              <a:buFont typeface="Arial" charset="0"/>
              <a:buNone/>
            </a:pPr>
            <a:r>
              <a:rPr lang="en-US" sz="1800">
                <a:latin typeface="Times New Roman" pitchFamily="18" charset="0"/>
                <a:cs typeface="Times New Roman" pitchFamily="18" charset="0"/>
              </a:rPr>
              <a:t>	</a:t>
            </a:r>
          </a:p>
          <a:p>
            <a:pPr lvl="1">
              <a:buFont typeface="Arial" charset="0"/>
              <a:buNone/>
            </a:pPr>
            <a:endParaRPr lang="en-US" sz="1400" u="sng">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Consider the table: Normalizes up to 3NF </a:t>
            </a:r>
          </a:p>
        </p:txBody>
      </p:sp>
      <p:sp>
        <p:nvSpPr>
          <p:cNvPr id="52228"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graphicFrame>
        <p:nvGraphicFramePr>
          <p:cNvPr id="8" name="Table 7"/>
          <p:cNvGraphicFramePr>
            <a:graphicFrameLocks noGrp="1"/>
          </p:cNvGraphicFramePr>
          <p:nvPr/>
        </p:nvGraphicFramePr>
        <p:xfrm>
          <a:off x="1066800" y="3124200"/>
          <a:ext cx="6096000" cy="29870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r>
                        <a:rPr lang="en-US" sz="1100" b="1" dirty="0">
                          <a:latin typeface="Times New Roman" pitchFamily="18" charset="0"/>
                          <a:cs typeface="Times New Roman" pitchFamily="18" charset="0"/>
                        </a:rPr>
                        <a:t>A(</a:t>
                      </a:r>
                      <a:r>
                        <a:rPr lang="en-US" sz="1100" b="1" dirty="0" err="1">
                          <a:latin typeface="Times New Roman" pitchFamily="18" charset="0"/>
                          <a:cs typeface="Times New Roman" pitchFamily="18" charset="0"/>
                        </a:rPr>
                        <a:t>staffno</a:t>
                      </a:r>
                      <a:r>
                        <a:rPr lang="en-US" sz="1100" b="1" dirty="0">
                          <a:latin typeface="Times New Roman" pitchFamily="18" charset="0"/>
                          <a:cs typeface="Times New Roman" pitchFamily="18" charset="0"/>
                        </a:rPr>
                        <a:t>)</a:t>
                      </a:r>
                    </a:p>
                  </a:txBody>
                  <a:tcPr/>
                </a:tc>
                <a:tc>
                  <a:txBody>
                    <a:bodyPr/>
                    <a:lstStyle/>
                    <a:p>
                      <a:r>
                        <a:rPr lang="en-US" sz="1100" b="1" dirty="0">
                          <a:latin typeface="Times New Roman" pitchFamily="18" charset="0"/>
                          <a:cs typeface="Times New Roman" pitchFamily="18" charset="0"/>
                        </a:rPr>
                        <a:t>B(</a:t>
                      </a:r>
                      <a:r>
                        <a:rPr lang="en-US" sz="1100" b="1" dirty="0" err="1">
                          <a:latin typeface="Times New Roman" pitchFamily="18" charset="0"/>
                          <a:cs typeface="Times New Roman" pitchFamily="18" charset="0"/>
                        </a:rPr>
                        <a:t>branchno</a:t>
                      </a:r>
                      <a:r>
                        <a:rPr lang="en-US" sz="1100" b="1" dirty="0">
                          <a:latin typeface="Times New Roman" pitchFamily="18" charset="0"/>
                          <a:cs typeface="Times New Roman" pitchFamily="18" charset="0"/>
                        </a:rPr>
                        <a:t>)</a:t>
                      </a:r>
                    </a:p>
                  </a:txBody>
                  <a:tcPr/>
                </a:tc>
                <a:tc>
                  <a:txBody>
                    <a:bodyPr/>
                    <a:lstStyle/>
                    <a:p>
                      <a:r>
                        <a:rPr lang="en-US" sz="1100" b="1" dirty="0">
                          <a:latin typeface="Times New Roman" pitchFamily="18" charset="0"/>
                          <a:cs typeface="Times New Roman" pitchFamily="18" charset="0"/>
                        </a:rPr>
                        <a:t>C(</a:t>
                      </a:r>
                      <a:r>
                        <a:rPr lang="en-US" sz="1100" b="1" dirty="0" err="1">
                          <a:latin typeface="Times New Roman" pitchFamily="18" charset="0"/>
                          <a:cs typeface="Times New Roman" pitchFamily="18" charset="0"/>
                        </a:rPr>
                        <a:t>Branchaddr</a:t>
                      </a:r>
                      <a:r>
                        <a:rPr lang="en-US" sz="1100" b="1" dirty="0">
                          <a:latin typeface="Times New Roman" pitchFamily="18" charset="0"/>
                          <a:cs typeface="Times New Roman" pitchFamily="18" charset="0"/>
                        </a:rPr>
                        <a:t>)</a:t>
                      </a:r>
                    </a:p>
                  </a:txBody>
                  <a:tcPr/>
                </a:tc>
                <a:tc>
                  <a:txBody>
                    <a:bodyPr/>
                    <a:lstStyle/>
                    <a:p>
                      <a:r>
                        <a:rPr lang="en-US" sz="1100" b="1" dirty="0">
                          <a:latin typeface="Times New Roman" pitchFamily="18" charset="0"/>
                          <a:cs typeface="Times New Roman" pitchFamily="18" charset="0"/>
                        </a:rPr>
                        <a:t>D(name)</a:t>
                      </a:r>
                    </a:p>
                  </a:txBody>
                  <a:tcPr/>
                </a:tc>
                <a:tc>
                  <a:txBody>
                    <a:bodyPr/>
                    <a:lstStyle/>
                    <a:p>
                      <a:r>
                        <a:rPr lang="en-US" sz="1100" b="1" dirty="0">
                          <a:latin typeface="Times New Roman" pitchFamily="18" charset="0"/>
                          <a:cs typeface="Times New Roman" pitchFamily="18" charset="0"/>
                        </a:rPr>
                        <a:t>E(position)</a:t>
                      </a:r>
                    </a:p>
                  </a:txBody>
                  <a:tcPr/>
                </a:tc>
                <a:tc>
                  <a:txBody>
                    <a:bodyPr/>
                    <a:lstStyle/>
                    <a:p>
                      <a:r>
                        <a:rPr lang="en-US" sz="1100" b="1" dirty="0">
                          <a:latin typeface="Times New Roman" pitchFamily="18" charset="0"/>
                          <a:cs typeface="Times New Roman" pitchFamily="18" charset="0"/>
                        </a:rPr>
                        <a:t>F(hours/week)</a:t>
                      </a:r>
                    </a:p>
                  </a:txBody>
                  <a:tcPr/>
                </a:tc>
                <a:extLst>
                  <a:ext uri="{0D108BD9-81ED-4DB2-BD59-A6C34878D82A}">
                    <a16:rowId xmlns:a16="http://schemas.microsoft.com/office/drawing/2014/main" val="10000"/>
                  </a:ext>
                </a:extLst>
              </a:tr>
              <a:tr h="370840">
                <a:tc>
                  <a:txBody>
                    <a:bodyPr/>
                    <a:lstStyle/>
                    <a:p>
                      <a:r>
                        <a:rPr lang="en-US" dirty="0"/>
                        <a:t>S1</a:t>
                      </a:r>
                    </a:p>
                  </a:txBody>
                  <a:tcPr/>
                </a:tc>
                <a:tc>
                  <a:txBody>
                    <a:bodyPr/>
                    <a:lstStyle/>
                    <a:p>
                      <a:r>
                        <a:rPr lang="en-US" dirty="0"/>
                        <a:t>B2</a:t>
                      </a:r>
                    </a:p>
                  </a:txBody>
                  <a:tcPr/>
                </a:tc>
                <a:tc>
                  <a:txBody>
                    <a:bodyPr/>
                    <a:lstStyle/>
                    <a:p>
                      <a:r>
                        <a:rPr lang="en-US" dirty="0"/>
                        <a:t>Nehru </a:t>
                      </a:r>
                      <a:r>
                        <a:rPr lang="en-US" dirty="0" err="1"/>
                        <a:t>nagar</a:t>
                      </a:r>
                      <a:endParaRPr lang="en-US" dirty="0"/>
                    </a:p>
                  </a:txBody>
                  <a:tcPr/>
                </a:tc>
                <a:tc>
                  <a:txBody>
                    <a:bodyPr/>
                    <a:lstStyle/>
                    <a:p>
                      <a:r>
                        <a:rPr lang="en-US" dirty="0" err="1"/>
                        <a:t>Aashish</a:t>
                      </a:r>
                      <a:r>
                        <a:rPr lang="en-US" dirty="0"/>
                        <a:t> </a:t>
                      </a:r>
                      <a:r>
                        <a:rPr lang="en-US" dirty="0" err="1"/>
                        <a:t>sahu</a:t>
                      </a:r>
                      <a:endParaRPr lang="en-US" dirty="0"/>
                    </a:p>
                  </a:txBody>
                  <a:tcPr/>
                </a:tc>
                <a:tc>
                  <a:txBody>
                    <a:bodyPr/>
                    <a:lstStyle/>
                    <a:p>
                      <a:r>
                        <a:rPr lang="en-US" dirty="0"/>
                        <a:t>Assistant</a:t>
                      </a:r>
                    </a:p>
                  </a:txBody>
                  <a:tcPr/>
                </a:tc>
                <a:tc>
                  <a:txBody>
                    <a:bodyPr/>
                    <a:lstStyle/>
                    <a:p>
                      <a:r>
                        <a:rPr lang="en-US" dirty="0"/>
                        <a:t>16</a:t>
                      </a:r>
                    </a:p>
                  </a:txBody>
                  <a:tcPr/>
                </a:tc>
                <a:extLst>
                  <a:ext uri="{0D108BD9-81ED-4DB2-BD59-A6C34878D82A}">
                    <a16:rowId xmlns:a16="http://schemas.microsoft.com/office/drawing/2014/main" val="10001"/>
                  </a:ext>
                </a:extLst>
              </a:tr>
              <a:tr h="370840">
                <a:tc>
                  <a:txBody>
                    <a:bodyPr/>
                    <a:lstStyle/>
                    <a:p>
                      <a:r>
                        <a:rPr lang="en-US" dirty="0"/>
                        <a:t>S1</a:t>
                      </a:r>
                    </a:p>
                  </a:txBody>
                  <a:tcPr/>
                </a:tc>
                <a:tc>
                  <a:txBody>
                    <a:bodyPr/>
                    <a:lstStyle/>
                    <a:p>
                      <a:r>
                        <a:rPr lang="en-US" dirty="0"/>
                        <a:t>B4</a:t>
                      </a:r>
                    </a:p>
                  </a:txBody>
                  <a:tcPr/>
                </a:tc>
                <a:tc>
                  <a:txBody>
                    <a:bodyPr/>
                    <a:lstStyle/>
                    <a:p>
                      <a:r>
                        <a:rPr lang="en-US" dirty="0" err="1"/>
                        <a:t>Bharti</a:t>
                      </a:r>
                      <a:r>
                        <a:rPr lang="en-US" dirty="0"/>
                        <a:t> </a:t>
                      </a:r>
                      <a:r>
                        <a:rPr lang="en-US" dirty="0" err="1"/>
                        <a:t>nagar</a:t>
                      </a:r>
                      <a:endParaRPr lang="en-US" dirty="0"/>
                    </a:p>
                  </a:txBody>
                  <a:tcPr/>
                </a:tc>
                <a:tc>
                  <a:txBody>
                    <a:bodyPr/>
                    <a:lstStyle/>
                    <a:p>
                      <a:r>
                        <a:rPr lang="en-US" dirty="0" err="1"/>
                        <a:t>Aashish</a:t>
                      </a:r>
                      <a:r>
                        <a:rPr lang="en-US" dirty="0"/>
                        <a:t> </a:t>
                      </a:r>
                      <a:r>
                        <a:rPr lang="en-US" dirty="0" err="1"/>
                        <a:t>sahu</a:t>
                      </a:r>
                      <a:endParaRPr lang="en-US" dirty="0"/>
                    </a:p>
                  </a:txBody>
                  <a:tcPr/>
                </a:tc>
                <a:tc>
                  <a:txBody>
                    <a:bodyPr/>
                    <a:lstStyle/>
                    <a:p>
                      <a:r>
                        <a:rPr lang="en-US" dirty="0"/>
                        <a:t>Assistant</a:t>
                      </a:r>
                    </a:p>
                  </a:txBody>
                  <a:tcPr/>
                </a:tc>
                <a:tc>
                  <a:txBody>
                    <a:bodyPr/>
                    <a:lstStyle/>
                    <a:p>
                      <a:r>
                        <a:rPr lang="en-US" dirty="0"/>
                        <a:t>9</a:t>
                      </a:r>
                    </a:p>
                  </a:txBody>
                  <a:tcPr/>
                </a:tc>
                <a:extLst>
                  <a:ext uri="{0D108BD9-81ED-4DB2-BD59-A6C34878D82A}">
                    <a16:rowId xmlns:a16="http://schemas.microsoft.com/office/drawing/2014/main" val="10002"/>
                  </a:ext>
                </a:extLst>
              </a:tr>
              <a:tr h="370840">
                <a:tc>
                  <a:txBody>
                    <a:bodyPr/>
                    <a:lstStyle/>
                    <a:p>
                      <a:r>
                        <a:rPr lang="en-US" dirty="0"/>
                        <a:t>S2</a:t>
                      </a:r>
                    </a:p>
                  </a:txBody>
                  <a:tcPr/>
                </a:tc>
                <a:tc>
                  <a:txBody>
                    <a:bodyPr/>
                    <a:lstStyle/>
                    <a:p>
                      <a:r>
                        <a:rPr lang="en-US" dirty="0"/>
                        <a:t>B2</a:t>
                      </a:r>
                    </a:p>
                  </a:txBody>
                  <a:tcPr/>
                </a:tc>
                <a:tc>
                  <a:txBody>
                    <a:bodyPr/>
                    <a:lstStyle/>
                    <a:p>
                      <a:r>
                        <a:rPr lang="en-US" dirty="0"/>
                        <a:t>Nehru Nagar</a:t>
                      </a:r>
                    </a:p>
                  </a:txBody>
                  <a:tcPr/>
                </a:tc>
                <a:tc>
                  <a:txBody>
                    <a:bodyPr/>
                    <a:lstStyle/>
                    <a:p>
                      <a:r>
                        <a:rPr lang="en-US"/>
                        <a:t>Amit Mourya</a:t>
                      </a:r>
                      <a:endParaRPr lang="en-US" dirty="0"/>
                    </a:p>
                  </a:txBody>
                  <a:tcPr/>
                </a:tc>
                <a:tc>
                  <a:txBody>
                    <a:bodyPr/>
                    <a:lstStyle/>
                    <a:p>
                      <a:r>
                        <a:rPr lang="en-US" dirty="0"/>
                        <a:t>Assistant</a:t>
                      </a:r>
                    </a:p>
                  </a:txBody>
                  <a:tcPr/>
                </a:tc>
                <a:tc>
                  <a:txBody>
                    <a:bodyPr/>
                    <a:lstStyle/>
                    <a:p>
                      <a:r>
                        <a:rPr lang="en-US" dirty="0"/>
                        <a:t>14</a:t>
                      </a:r>
                    </a:p>
                  </a:txBody>
                  <a:tcPr/>
                </a:tc>
                <a:extLst>
                  <a:ext uri="{0D108BD9-81ED-4DB2-BD59-A6C34878D82A}">
                    <a16:rowId xmlns:a16="http://schemas.microsoft.com/office/drawing/2014/main" val="10003"/>
                  </a:ext>
                </a:extLst>
              </a:tr>
              <a:tr h="370840">
                <a:tc>
                  <a:txBody>
                    <a:bodyPr/>
                    <a:lstStyle/>
                    <a:p>
                      <a:r>
                        <a:rPr lang="en-US" dirty="0"/>
                        <a:t>S2</a:t>
                      </a:r>
                    </a:p>
                  </a:txBody>
                  <a:tcPr/>
                </a:tc>
                <a:tc>
                  <a:txBody>
                    <a:bodyPr/>
                    <a:lstStyle/>
                    <a:p>
                      <a:r>
                        <a:rPr lang="en-US" dirty="0"/>
                        <a:t>B4</a:t>
                      </a:r>
                    </a:p>
                  </a:txBody>
                  <a:tcPr/>
                </a:tc>
                <a:tc>
                  <a:txBody>
                    <a:bodyPr/>
                    <a:lstStyle/>
                    <a:p>
                      <a:r>
                        <a:rPr lang="en-US" dirty="0" err="1"/>
                        <a:t>Bharti</a:t>
                      </a:r>
                      <a:r>
                        <a:rPr lang="en-US" dirty="0"/>
                        <a:t> </a:t>
                      </a:r>
                      <a:r>
                        <a:rPr lang="en-US" dirty="0" err="1"/>
                        <a:t>nagar</a:t>
                      </a:r>
                      <a:endParaRPr lang="en-US" dirty="0"/>
                    </a:p>
                  </a:txBody>
                  <a:tcPr/>
                </a:tc>
                <a:tc>
                  <a:txBody>
                    <a:bodyPr/>
                    <a:lstStyle/>
                    <a:p>
                      <a:r>
                        <a:rPr lang="en-US" dirty="0" err="1"/>
                        <a:t>Amit</a:t>
                      </a:r>
                      <a:r>
                        <a:rPr lang="en-US" dirty="0"/>
                        <a:t> </a:t>
                      </a:r>
                      <a:r>
                        <a:rPr lang="en-US" dirty="0" err="1"/>
                        <a:t>Mourya</a:t>
                      </a:r>
                      <a:endParaRPr lang="en-US" dirty="0"/>
                    </a:p>
                  </a:txBody>
                  <a:tcPr/>
                </a:tc>
                <a:tc>
                  <a:txBody>
                    <a:bodyPr/>
                    <a:lstStyle/>
                    <a:p>
                      <a:r>
                        <a:rPr lang="en-US" dirty="0"/>
                        <a:t>Assistant</a:t>
                      </a:r>
                    </a:p>
                  </a:txBody>
                  <a:tcPr/>
                </a:tc>
                <a:tc>
                  <a:txBody>
                    <a:bodyPr/>
                    <a:lstStyle/>
                    <a:p>
                      <a:r>
                        <a:rPr lang="en-US" dirty="0"/>
                        <a:t>12</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914400" y="228600"/>
            <a:ext cx="8229600" cy="1143000"/>
          </a:xfrm>
        </p:spPr>
        <p:txBody>
          <a:bodyPr/>
          <a:lstStyle/>
          <a:p>
            <a:pPr eaLnBrk="1" hangingPunct="1"/>
            <a:r>
              <a:rPr lang="en-US" u="sng"/>
              <a:t>Database Anomalies</a:t>
            </a:r>
            <a:endParaRPr lang="en-US"/>
          </a:p>
        </p:txBody>
      </p:sp>
      <p:sp>
        <p:nvSpPr>
          <p:cNvPr id="7171" name="Content Placeholder 2"/>
          <p:cNvSpPr>
            <a:spLocks noGrp="1"/>
          </p:cNvSpPr>
          <p:nvPr>
            <p:ph idx="1"/>
          </p:nvPr>
        </p:nvSpPr>
        <p:spPr/>
        <p:txBody>
          <a:bodyPr/>
          <a:lstStyle/>
          <a:p>
            <a:r>
              <a:rPr lang="en-US" sz="2800" b="1">
                <a:latin typeface="Times New Roman" pitchFamily="18" charset="0"/>
                <a:cs typeface="Times New Roman" pitchFamily="18" charset="0"/>
              </a:rPr>
              <a:t>Update Anomaly</a:t>
            </a:r>
          </a:p>
          <a:p>
            <a:pPr algn="just">
              <a:lnSpc>
                <a:spcPct val="150000"/>
              </a:lnSpc>
              <a:buFont typeface="Arial" charset="0"/>
              <a:buNone/>
            </a:pPr>
            <a:br>
              <a:rPr lang="en-US" sz="2000"/>
            </a:br>
            <a:r>
              <a:rPr lang="en-US" sz="1800">
                <a:latin typeface="Times New Roman" pitchFamily="18" charset="0"/>
                <a:cs typeface="Times New Roman" pitchFamily="18" charset="0"/>
              </a:rPr>
              <a:t>An update of a database involves modifications that may be additions, deletions, or both. Thus “update anomalies” can be either of the kinds discussed above.</a:t>
            </a:r>
          </a:p>
          <a:p>
            <a:pPr algn="just">
              <a:lnSpc>
                <a:spcPct val="150000"/>
              </a:lnSpc>
              <a:buFont typeface="Arial" charset="0"/>
              <a:buNone/>
            </a:pPr>
            <a:endParaRPr lang="en-US" sz="1800">
              <a:latin typeface="Times New Roman" pitchFamily="18" charset="0"/>
              <a:cs typeface="Times New Roman" pitchFamily="18" charset="0"/>
            </a:endParaRPr>
          </a:p>
          <a:p>
            <a:pPr algn="just">
              <a:lnSpc>
                <a:spcPct val="150000"/>
              </a:lnSpc>
              <a:buFont typeface="Arial" charset="0"/>
              <a:buNone/>
            </a:pPr>
            <a:r>
              <a:rPr lang="en-US" sz="1800">
                <a:latin typeface="Times New Roman" pitchFamily="18" charset="0"/>
                <a:cs typeface="Times New Roman" pitchFamily="18" charset="0"/>
              </a:rPr>
              <a:t>      All three kinds of anomalies are highly undesirable, since thier occurence constitutes corruption of the database. Properly normalized database are much less susceptible to corruption than are un-normalized databases.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t>Normalization</a:t>
            </a:r>
          </a:p>
        </p:txBody>
      </p:sp>
      <p:sp>
        <p:nvSpPr>
          <p:cNvPr id="53251"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THIRD NORMAL FORM: </a:t>
            </a:r>
          </a:p>
          <a:p>
            <a:pPr>
              <a:buFont typeface="Arial" charset="0"/>
              <a:buNone/>
            </a:pPr>
            <a:r>
              <a:rPr lang="en-US" sz="1800" b="1">
                <a:latin typeface="Times New Roman" pitchFamily="18" charset="0"/>
                <a:cs typeface="Times New Roman" pitchFamily="18" charset="0"/>
              </a:rPr>
              <a:t>Solution:</a:t>
            </a:r>
          </a:p>
          <a:p>
            <a:pPr>
              <a:buFont typeface="Arial" charset="0"/>
              <a:buNone/>
            </a:pPr>
            <a:r>
              <a:rPr lang="en-US" sz="1800">
                <a:latin typeface="Times New Roman" pitchFamily="18" charset="0"/>
                <a:cs typeface="Times New Roman" pitchFamily="18" charset="0"/>
              </a:rPr>
              <a:t>First we have to find out the functional dependency of the above table</a:t>
            </a:r>
          </a:p>
          <a:p>
            <a:pPr>
              <a:buFont typeface="Arial" charset="0"/>
              <a:buNone/>
            </a:pPr>
            <a:r>
              <a:rPr lang="en-US" sz="1800">
                <a:latin typeface="Times New Roman" pitchFamily="18" charset="0"/>
                <a:cs typeface="Times New Roman" pitchFamily="18" charset="0"/>
              </a:rPr>
              <a:t>AB-&gt;F</a:t>
            </a:r>
          </a:p>
          <a:p>
            <a:pPr>
              <a:buFont typeface="Arial" charset="0"/>
              <a:buNone/>
            </a:pPr>
            <a:r>
              <a:rPr lang="en-US" sz="1800">
                <a:latin typeface="Times New Roman" pitchFamily="18" charset="0"/>
                <a:cs typeface="Times New Roman" pitchFamily="18" charset="0"/>
              </a:rPr>
              <a:t>A-&gt;DE</a:t>
            </a:r>
          </a:p>
          <a:p>
            <a:pPr>
              <a:buFont typeface="Arial" charset="0"/>
              <a:buNone/>
            </a:pPr>
            <a:r>
              <a:rPr lang="en-US" sz="1800">
                <a:latin typeface="Times New Roman" pitchFamily="18" charset="0"/>
                <a:cs typeface="Times New Roman" pitchFamily="18" charset="0"/>
              </a:rPr>
              <a:t>B-&gt;C</a:t>
            </a: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Then now find out the key for the relation;</a:t>
            </a:r>
          </a:p>
          <a:p>
            <a:pPr>
              <a:buFont typeface="Arial" charset="0"/>
              <a:buNone/>
            </a:pPr>
            <a:r>
              <a:rPr lang="en-US" sz="1800">
                <a:latin typeface="Times New Roman" pitchFamily="18" charset="0"/>
                <a:cs typeface="Times New Roman" pitchFamily="18" charset="0"/>
              </a:rPr>
              <a:t>AB+=ABF</a:t>
            </a:r>
          </a:p>
          <a:p>
            <a:pPr>
              <a:buFont typeface="Arial" charset="0"/>
              <a:buNone/>
            </a:pPr>
            <a:r>
              <a:rPr lang="en-US" sz="1800">
                <a:latin typeface="Times New Roman" pitchFamily="18" charset="0"/>
                <a:cs typeface="Times New Roman" pitchFamily="18" charset="0"/>
              </a:rPr>
              <a:t>         =ABFDE</a:t>
            </a:r>
          </a:p>
          <a:p>
            <a:pPr>
              <a:buFont typeface="Arial" charset="0"/>
              <a:buNone/>
            </a:pPr>
            <a:r>
              <a:rPr lang="en-US" sz="1800">
                <a:latin typeface="Times New Roman" pitchFamily="18" charset="0"/>
                <a:cs typeface="Times New Roman" pitchFamily="18" charset="0"/>
              </a:rPr>
              <a:t>          =ABFDEC</a:t>
            </a:r>
          </a:p>
          <a:p>
            <a:pPr>
              <a:buFont typeface="Arial" charset="0"/>
              <a:buNone/>
            </a:pPr>
            <a:r>
              <a:rPr lang="en-US" sz="1800">
                <a:latin typeface="Times New Roman" pitchFamily="18" charset="0"/>
                <a:cs typeface="Times New Roman" pitchFamily="18" charset="0"/>
              </a:rPr>
              <a:t>So key is AB</a:t>
            </a: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Now check if there is any Partial dependency</a:t>
            </a:r>
          </a:p>
          <a:p>
            <a:pPr>
              <a:buFont typeface="Arial" charset="0"/>
              <a:buNone/>
            </a:pPr>
            <a:r>
              <a:rPr lang="en-US" sz="1800">
                <a:latin typeface="Times New Roman" pitchFamily="18" charset="0"/>
                <a:cs typeface="Times New Roman" pitchFamily="18" charset="0"/>
              </a:rPr>
              <a:t>There is P.D in the following FD</a:t>
            </a:r>
          </a:p>
          <a:p>
            <a:pPr>
              <a:buFont typeface="Arial" charset="0"/>
              <a:buNone/>
            </a:pPr>
            <a:r>
              <a:rPr lang="en-US" sz="1800">
                <a:latin typeface="Times New Roman" pitchFamily="18" charset="0"/>
                <a:cs typeface="Times New Roman" pitchFamily="18" charset="0"/>
              </a:rPr>
              <a:t> A-&gt;DE</a:t>
            </a:r>
          </a:p>
          <a:p>
            <a:pPr>
              <a:buFont typeface="Arial" charset="0"/>
              <a:buNone/>
            </a:pPr>
            <a:r>
              <a:rPr lang="en-US" sz="1800">
                <a:latin typeface="Times New Roman" pitchFamily="18" charset="0"/>
                <a:cs typeface="Times New Roman" pitchFamily="18" charset="0"/>
              </a:rPr>
              <a:t>B-&gt;C</a:t>
            </a:r>
          </a:p>
          <a:p>
            <a:pPr>
              <a:buFont typeface="Arial" charset="0"/>
              <a:buNone/>
            </a:pPr>
            <a:endParaRPr lang="en-US" sz="18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	</a:t>
            </a:r>
          </a:p>
          <a:p>
            <a:pPr lvl="1">
              <a:buFont typeface="Arial" charset="0"/>
              <a:buNone/>
            </a:pPr>
            <a:endParaRPr lang="en-US" sz="1400" u="sng">
              <a:latin typeface="Times New Roman" pitchFamily="18" charset="0"/>
              <a:cs typeface="Times New Roman" pitchFamily="18" charset="0"/>
            </a:endParaRPr>
          </a:p>
        </p:txBody>
      </p:sp>
      <p:sp>
        <p:nvSpPr>
          <p:cNvPr id="53252"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t>Normalization</a:t>
            </a:r>
          </a:p>
        </p:txBody>
      </p:sp>
      <p:sp>
        <p:nvSpPr>
          <p:cNvPr id="54275"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THIRD NORMAL FORM:</a:t>
            </a:r>
          </a:p>
          <a:p>
            <a:pPr>
              <a:buFont typeface="Arial" charset="0"/>
              <a:buNone/>
            </a:pPr>
            <a:r>
              <a:rPr lang="en-US" sz="1800">
                <a:latin typeface="Times New Roman" pitchFamily="18" charset="0"/>
                <a:cs typeface="Times New Roman" pitchFamily="18" charset="0"/>
              </a:rPr>
              <a:t>	</a:t>
            </a:r>
          </a:p>
          <a:p>
            <a:pPr>
              <a:buFont typeface="Wingdings" pitchFamily="2" charset="2"/>
              <a:buChar char="Ø"/>
            </a:pPr>
            <a:r>
              <a:rPr lang="en-US" sz="1800">
                <a:latin typeface="Times New Roman" pitchFamily="18" charset="0"/>
                <a:cs typeface="Times New Roman" pitchFamily="18" charset="0"/>
              </a:rPr>
              <a:t> find out the closure of the left hand side attribute the causes the P.D for the relation.</a:t>
            </a:r>
          </a:p>
          <a:p>
            <a:pPr>
              <a:buFont typeface="Arial" charset="0"/>
              <a:buNone/>
            </a:pPr>
            <a:r>
              <a:rPr lang="en-US" sz="1800">
                <a:latin typeface="Times New Roman" pitchFamily="18" charset="0"/>
                <a:cs typeface="Times New Roman" pitchFamily="18" charset="0"/>
              </a:rPr>
              <a:t>         R={ABCDEF}</a:t>
            </a:r>
          </a:p>
          <a:p>
            <a:pPr>
              <a:buFont typeface="Arial" charset="0"/>
              <a:buNone/>
            </a:pPr>
            <a:r>
              <a:rPr lang="en-US" sz="1800">
                <a:latin typeface="Times New Roman" pitchFamily="18" charset="0"/>
                <a:cs typeface="Times New Roman" pitchFamily="18" charset="0"/>
              </a:rPr>
              <a:t>          R1= A+=</a:t>
            </a:r>
            <a:r>
              <a:rPr lang="en-US" sz="1800" u="sng">
                <a:latin typeface="Times New Roman" pitchFamily="18" charset="0"/>
                <a:cs typeface="Times New Roman" pitchFamily="18" charset="0"/>
              </a:rPr>
              <a:t>A</a:t>
            </a:r>
            <a:r>
              <a:rPr lang="en-US" sz="1800">
                <a:latin typeface="Times New Roman" pitchFamily="18" charset="0"/>
                <a:cs typeface="Times New Roman" pitchFamily="18" charset="0"/>
              </a:rPr>
              <a:t>DE</a:t>
            </a:r>
          </a:p>
          <a:p>
            <a:pPr>
              <a:buFont typeface="Arial" charset="0"/>
              <a:buNone/>
            </a:pPr>
            <a:r>
              <a:rPr lang="en-US" sz="1800">
                <a:latin typeface="Times New Roman" pitchFamily="18" charset="0"/>
                <a:cs typeface="Times New Roman" pitchFamily="18" charset="0"/>
              </a:rPr>
              <a:t>	     R2=B+=</a:t>
            </a:r>
            <a:r>
              <a:rPr lang="en-US" sz="1800" u="sng">
                <a:latin typeface="Times New Roman" pitchFamily="18" charset="0"/>
                <a:cs typeface="Times New Roman" pitchFamily="18" charset="0"/>
              </a:rPr>
              <a:t>B</a:t>
            </a:r>
            <a:r>
              <a:rPr lang="en-US" sz="1800">
                <a:latin typeface="Times New Roman" pitchFamily="18" charset="0"/>
                <a:cs typeface="Times New Roman" pitchFamily="18" charset="0"/>
              </a:rPr>
              <a:t>C</a:t>
            </a:r>
          </a:p>
          <a:p>
            <a:pPr>
              <a:buFont typeface="Arial" charset="0"/>
              <a:buNone/>
            </a:pPr>
            <a:r>
              <a:rPr lang="en-US" sz="1800">
                <a:latin typeface="Times New Roman" pitchFamily="18" charset="0"/>
                <a:cs typeface="Times New Roman" pitchFamily="18" charset="0"/>
              </a:rPr>
              <a:t>           R3=</a:t>
            </a:r>
            <a:r>
              <a:rPr lang="en-US" sz="1800" u="sng">
                <a:latin typeface="Times New Roman" pitchFamily="18" charset="0"/>
                <a:cs typeface="Times New Roman" pitchFamily="18" charset="0"/>
              </a:rPr>
              <a:t>AB</a:t>
            </a:r>
            <a:r>
              <a:rPr lang="en-US" sz="1800">
                <a:latin typeface="Times New Roman" pitchFamily="18" charset="0"/>
                <a:cs typeface="Times New Roman" pitchFamily="18" charset="0"/>
              </a:rPr>
              <a:t>F</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There is no T.D in the above FD so it is satisfied the third Normal form</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endParaRPr lang="en-US" sz="1800">
              <a:latin typeface="Times New Roman" pitchFamily="18" charset="0"/>
              <a:cs typeface="Times New Roman" pitchFamily="18" charset="0"/>
            </a:endParaRPr>
          </a:p>
          <a:p>
            <a:pPr lvl="1">
              <a:buFont typeface="Arial" charset="0"/>
              <a:buNone/>
            </a:pPr>
            <a:endParaRPr lang="en-US" sz="14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p:txBody>
      </p:sp>
      <p:sp>
        <p:nvSpPr>
          <p:cNvPr id="54276"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graphicFrame>
        <p:nvGraphicFramePr>
          <p:cNvPr id="5" name="Table 4"/>
          <p:cNvGraphicFramePr>
            <a:graphicFrameLocks noGrp="1"/>
          </p:cNvGraphicFramePr>
          <p:nvPr/>
        </p:nvGraphicFramePr>
        <p:xfrm>
          <a:off x="6019800" y="4953000"/>
          <a:ext cx="2209800" cy="1142999"/>
        </p:xfrm>
        <a:graphic>
          <a:graphicData uri="http://schemas.openxmlformats.org/drawingml/2006/table">
            <a:tbl>
              <a:tblPr firstRow="1" bandRow="1">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tblGrid>
              <a:tr h="277002">
                <a:tc>
                  <a:txBody>
                    <a:bodyPr/>
                    <a:lstStyle/>
                    <a:p>
                      <a:r>
                        <a:rPr lang="en-US" sz="1100" b="1" dirty="0">
                          <a:latin typeface="Times New Roman" pitchFamily="18" charset="0"/>
                          <a:cs typeface="Times New Roman" pitchFamily="18" charset="0"/>
                        </a:rPr>
                        <a:t>B(</a:t>
                      </a:r>
                      <a:r>
                        <a:rPr lang="en-US" sz="1100" b="1" dirty="0" err="1">
                          <a:latin typeface="Times New Roman" pitchFamily="18" charset="0"/>
                          <a:cs typeface="Times New Roman" pitchFamily="18" charset="0"/>
                        </a:rPr>
                        <a:t>branchno</a:t>
                      </a:r>
                      <a:endParaRPr lang="en-US" sz="1100" dirty="0"/>
                    </a:p>
                  </a:txBody>
                  <a:tcPr/>
                </a:tc>
                <a:tc>
                  <a:txBody>
                    <a:bodyPr/>
                    <a:lstStyle/>
                    <a:p>
                      <a:r>
                        <a:rPr lang="en-US" sz="1100" dirty="0" err="1"/>
                        <a:t>Branchaddr</a:t>
                      </a:r>
                      <a:endParaRPr lang="en-US" sz="1100" dirty="0"/>
                    </a:p>
                  </a:txBody>
                  <a:tcPr/>
                </a:tc>
                <a:extLst>
                  <a:ext uri="{0D108BD9-81ED-4DB2-BD59-A6C34878D82A}">
                    <a16:rowId xmlns:a16="http://schemas.microsoft.com/office/drawing/2014/main" val="10000"/>
                  </a:ext>
                </a:extLst>
              </a:tr>
              <a:tr h="314908">
                <a:tc>
                  <a:txBody>
                    <a:bodyPr/>
                    <a:lstStyle/>
                    <a:p>
                      <a:r>
                        <a:rPr lang="en-US" sz="1100" dirty="0"/>
                        <a:t>B2</a:t>
                      </a:r>
                    </a:p>
                  </a:txBody>
                  <a:tcPr/>
                </a:tc>
                <a:tc>
                  <a:txBody>
                    <a:bodyPr/>
                    <a:lstStyle/>
                    <a:p>
                      <a:r>
                        <a:rPr lang="en-US" sz="1100" dirty="0"/>
                        <a:t>Nehru </a:t>
                      </a:r>
                      <a:r>
                        <a:rPr lang="en-US" sz="1100" dirty="0" err="1"/>
                        <a:t>na</a:t>
                      </a:r>
                      <a:endParaRPr lang="en-US" sz="1100" dirty="0"/>
                    </a:p>
                  </a:txBody>
                  <a:tcPr/>
                </a:tc>
                <a:extLst>
                  <a:ext uri="{0D108BD9-81ED-4DB2-BD59-A6C34878D82A}">
                    <a16:rowId xmlns:a16="http://schemas.microsoft.com/office/drawing/2014/main" val="10001"/>
                  </a:ext>
                </a:extLst>
              </a:tr>
              <a:tr h="551089">
                <a:tc>
                  <a:txBody>
                    <a:bodyPr/>
                    <a:lstStyle/>
                    <a:p>
                      <a:r>
                        <a:rPr lang="en-US" sz="1100" dirty="0"/>
                        <a:t>B4</a:t>
                      </a:r>
                    </a:p>
                  </a:txBody>
                  <a:tcPr/>
                </a:tc>
                <a:tc>
                  <a:txBody>
                    <a:bodyPr/>
                    <a:lstStyle/>
                    <a:p>
                      <a:r>
                        <a:rPr lang="en-US" sz="1100" dirty="0" err="1"/>
                        <a:t>Bharti</a:t>
                      </a:r>
                      <a:r>
                        <a:rPr lang="en-US" sz="1100" dirty="0"/>
                        <a:t> Nagar</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3657600" y="4953000"/>
          <a:ext cx="1981199" cy="11887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831272">
                  <a:extLst>
                    <a:ext uri="{9D8B030D-6E8A-4147-A177-3AD203B41FA5}">
                      <a16:colId xmlns:a16="http://schemas.microsoft.com/office/drawing/2014/main" val="20001"/>
                    </a:ext>
                  </a:extLst>
                </a:gridCol>
                <a:gridCol w="540327">
                  <a:extLst>
                    <a:ext uri="{9D8B030D-6E8A-4147-A177-3AD203B41FA5}">
                      <a16:colId xmlns:a16="http://schemas.microsoft.com/office/drawing/2014/main" val="20002"/>
                    </a:ext>
                  </a:extLst>
                </a:gridCol>
              </a:tblGrid>
              <a:tr h="340360">
                <a:tc>
                  <a:txBody>
                    <a:bodyPr/>
                    <a:lstStyle/>
                    <a:p>
                      <a:r>
                        <a:rPr lang="en-US" sz="1200" dirty="0" err="1"/>
                        <a:t>Staffno</a:t>
                      </a:r>
                      <a:endParaRPr lang="en-US" sz="1200" dirty="0"/>
                    </a:p>
                  </a:txBody>
                  <a:tcPr/>
                </a:tc>
                <a:tc>
                  <a:txBody>
                    <a:bodyPr/>
                    <a:lstStyle/>
                    <a:p>
                      <a:r>
                        <a:rPr lang="en-US" sz="1200" dirty="0" err="1"/>
                        <a:t>branchno</a:t>
                      </a:r>
                      <a:endParaRPr lang="en-US" sz="1200" dirty="0"/>
                    </a:p>
                  </a:txBody>
                  <a:tcPr/>
                </a:tc>
                <a:tc>
                  <a:txBody>
                    <a:bodyPr/>
                    <a:lstStyle/>
                    <a:p>
                      <a:r>
                        <a:rPr lang="en-US" sz="1200" dirty="0"/>
                        <a:t>Position</a:t>
                      </a:r>
                    </a:p>
                  </a:txBody>
                  <a:tcPr/>
                </a:tc>
                <a:extLst>
                  <a:ext uri="{0D108BD9-81ED-4DB2-BD59-A6C34878D82A}">
                    <a16:rowId xmlns:a16="http://schemas.microsoft.com/office/drawing/2014/main" val="10000"/>
                  </a:ext>
                </a:extLst>
              </a:tr>
              <a:tr h="340360">
                <a:tc>
                  <a:txBody>
                    <a:bodyPr/>
                    <a:lstStyle/>
                    <a:p>
                      <a:r>
                        <a:rPr lang="en-US" dirty="0"/>
                        <a:t>S1</a:t>
                      </a:r>
                    </a:p>
                  </a:txBody>
                  <a:tcPr/>
                </a:tc>
                <a:tc>
                  <a:txBody>
                    <a:bodyPr/>
                    <a:lstStyle/>
                    <a:p>
                      <a:r>
                        <a:rPr lang="en-US" sz="1200" dirty="0" err="1">
                          <a:latin typeface="Times New Roman" pitchFamily="18" charset="0"/>
                          <a:cs typeface="Times New Roman" pitchFamily="18" charset="0"/>
                        </a:rPr>
                        <a:t>Aashish</a:t>
                      </a:r>
                      <a:endParaRPr lang="en-US" sz="1200" dirty="0">
                        <a:latin typeface="Times New Roman" pitchFamily="18" charset="0"/>
                        <a:cs typeface="Times New Roman" pitchFamily="18" charset="0"/>
                      </a:endParaRPr>
                    </a:p>
                  </a:txBody>
                  <a:tcPr/>
                </a:tc>
                <a:tc>
                  <a:txBody>
                    <a:bodyPr/>
                    <a:lstStyle/>
                    <a:p>
                      <a:r>
                        <a:rPr lang="en-US" sz="1200" dirty="0">
                          <a:latin typeface="Times New Roman" pitchFamily="18" charset="0"/>
                          <a:cs typeface="Times New Roman" pitchFamily="18" charset="0"/>
                        </a:rPr>
                        <a:t>Asst</a:t>
                      </a:r>
                    </a:p>
                  </a:txBody>
                  <a:tcPr/>
                </a:tc>
                <a:extLst>
                  <a:ext uri="{0D108BD9-81ED-4DB2-BD59-A6C34878D82A}">
                    <a16:rowId xmlns:a16="http://schemas.microsoft.com/office/drawing/2014/main" val="10001"/>
                  </a:ext>
                </a:extLst>
              </a:tr>
              <a:tr h="340360">
                <a:tc>
                  <a:txBody>
                    <a:bodyPr/>
                    <a:lstStyle/>
                    <a:p>
                      <a:r>
                        <a:rPr lang="en-US" dirty="0"/>
                        <a:t>S2</a:t>
                      </a:r>
                    </a:p>
                  </a:txBody>
                  <a:tcPr/>
                </a:tc>
                <a:tc>
                  <a:txBody>
                    <a:bodyPr/>
                    <a:lstStyle/>
                    <a:p>
                      <a:r>
                        <a:rPr lang="en-US" sz="1200" dirty="0" err="1">
                          <a:latin typeface="Times New Roman" pitchFamily="18" charset="0"/>
                          <a:cs typeface="Times New Roman" pitchFamily="18" charset="0"/>
                        </a:rPr>
                        <a:t>Amit</a:t>
                      </a:r>
                      <a:endParaRPr lang="en-US" sz="1200" dirty="0">
                        <a:latin typeface="Times New Roman" pitchFamily="18" charset="0"/>
                        <a:cs typeface="Times New Roman" pitchFamily="18" charset="0"/>
                      </a:endParaRPr>
                    </a:p>
                  </a:txBody>
                  <a:tcPr/>
                </a:tc>
                <a:tc>
                  <a:txBody>
                    <a:bodyPr/>
                    <a:lstStyle/>
                    <a:p>
                      <a:r>
                        <a:rPr lang="en-US" sz="1200" dirty="0">
                          <a:latin typeface="Times New Roman" pitchFamily="18" charset="0"/>
                          <a:cs typeface="Times New Roman" pitchFamily="18" charset="0"/>
                        </a:rPr>
                        <a:t>Asst</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228600" y="4937125"/>
          <a:ext cx="2590800" cy="1920240"/>
        </p:xfrm>
        <a:graphic>
          <a:graphicData uri="http://schemas.openxmlformats.org/drawingml/2006/table">
            <a:tbl>
              <a:tblPr firstRow="1" bandRow="1">
                <a:tableStyleId>{5C22544A-7EE6-4342-B048-85BDC9FD1C3A}</a:tableStyleId>
              </a:tblPr>
              <a:tblGrid>
                <a:gridCol w="613611">
                  <a:extLst>
                    <a:ext uri="{9D8B030D-6E8A-4147-A177-3AD203B41FA5}">
                      <a16:colId xmlns:a16="http://schemas.microsoft.com/office/drawing/2014/main" val="20000"/>
                    </a:ext>
                  </a:extLst>
                </a:gridCol>
                <a:gridCol w="749968">
                  <a:extLst>
                    <a:ext uri="{9D8B030D-6E8A-4147-A177-3AD203B41FA5}">
                      <a16:colId xmlns:a16="http://schemas.microsoft.com/office/drawing/2014/main" val="20001"/>
                    </a:ext>
                  </a:extLst>
                </a:gridCol>
                <a:gridCol w="1227221">
                  <a:extLst>
                    <a:ext uri="{9D8B030D-6E8A-4147-A177-3AD203B41FA5}">
                      <a16:colId xmlns:a16="http://schemas.microsoft.com/office/drawing/2014/main" val="20002"/>
                    </a:ext>
                  </a:extLst>
                </a:gridCol>
              </a:tblGrid>
              <a:tr h="289560">
                <a:tc>
                  <a:txBody>
                    <a:bodyPr/>
                    <a:lstStyle/>
                    <a:p>
                      <a:r>
                        <a:rPr lang="en-US" sz="1200" dirty="0" err="1">
                          <a:latin typeface="Times New Roman" pitchFamily="18" charset="0"/>
                          <a:cs typeface="Times New Roman" pitchFamily="18" charset="0"/>
                        </a:rPr>
                        <a:t>Staffno</a:t>
                      </a:r>
                      <a:endParaRPr lang="en-US" sz="1200" dirty="0">
                        <a:latin typeface="Times New Roman" pitchFamily="18" charset="0"/>
                        <a:cs typeface="Times New Roman" pitchFamily="18" charset="0"/>
                      </a:endParaRPr>
                    </a:p>
                  </a:txBody>
                  <a:tcPr/>
                </a:tc>
                <a:tc>
                  <a:txBody>
                    <a:bodyPr/>
                    <a:lstStyle/>
                    <a:p>
                      <a:r>
                        <a:rPr lang="en-US" sz="1100" b="1" dirty="0">
                          <a:latin typeface="Times New Roman" pitchFamily="18" charset="0"/>
                          <a:cs typeface="Times New Roman" pitchFamily="18" charset="0"/>
                        </a:rPr>
                        <a:t>B(</a:t>
                      </a:r>
                      <a:r>
                        <a:rPr lang="en-US" sz="1100" b="1" dirty="0" err="1">
                          <a:latin typeface="Times New Roman" pitchFamily="18" charset="0"/>
                          <a:cs typeface="Times New Roman" pitchFamily="18" charset="0"/>
                        </a:rPr>
                        <a:t>branchno</a:t>
                      </a:r>
                      <a:r>
                        <a:rPr lang="en-US" sz="1100" b="1" dirty="0">
                          <a:latin typeface="Times New Roman" pitchFamily="18" charset="0"/>
                          <a:cs typeface="Times New Roman" pitchFamily="18" charset="0"/>
                        </a:rPr>
                        <a:t>)</a:t>
                      </a:r>
                    </a:p>
                  </a:txBody>
                  <a:tcPr/>
                </a:tc>
                <a:tc>
                  <a:txBody>
                    <a:bodyPr/>
                    <a:lstStyle/>
                    <a:p>
                      <a:r>
                        <a:rPr lang="en-US" sz="1200" dirty="0" err="1">
                          <a:latin typeface="Times New Roman" pitchFamily="18" charset="0"/>
                          <a:cs typeface="Times New Roman" pitchFamily="18" charset="0"/>
                        </a:rPr>
                        <a:t>hoursperweek</a:t>
                      </a:r>
                      <a:endParaRPr lang="en-US" sz="1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89560">
                <a:tc>
                  <a:txBody>
                    <a:bodyPr/>
                    <a:lstStyle/>
                    <a:p>
                      <a:r>
                        <a:rPr lang="en-US" dirty="0"/>
                        <a:t>S1</a:t>
                      </a:r>
                    </a:p>
                  </a:txBody>
                  <a:tcPr/>
                </a:tc>
                <a:tc>
                  <a:txBody>
                    <a:bodyPr/>
                    <a:lstStyle/>
                    <a:p>
                      <a:r>
                        <a:rPr lang="en-US" dirty="0"/>
                        <a:t>B2</a:t>
                      </a:r>
                    </a:p>
                  </a:txBody>
                  <a:tcPr/>
                </a:tc>
                <a:tc>
                  <a:txBody>
                    <a:bodyPr/>
                    <a:lstStyle/>
                    <a:p>
                      <a:r>
                        <a:rPr lang="en-US" dirty="0"/>
                        <a:t>16</a:t>
                      </a:r>
                    </a:p>
                  </a:txBody>
                  <a:tcPr/>
                </a:tc>
                <a:extLst>
                  <a:ext uri="{0D108BD9-81ED-4DB2-BD59-A6C34878D82A}">
                    <a16:rowId xmlns:a16="http://schemas.microsoft.com/office/drawing/2014/main" val="10001"/>
                  </a:ext>
                </a:extLst>
              </a:tr>
              <a:tr h="289560">
                <a:tc>
                  <a:txBody>
                    <a:bodyPr/>
                    <a:lstStyle/>
                    <a:p>
                      <a:r>
                        <a:rPr lang="en-US" dirty="0"/>
                        <a:t>S1</a:t>
                      </a:r>
                    </a:p>
                  </a:txBody>
                  <a:tcPr/>
                </a:tc>
                <a:tc>
                  <a:txBody>
                    <a:bodyPr/>
                    <a:lstStyle/>
                    <a:p>
                      <a:r>
                        <a:rPr lang="en-US" dirty="0"/>
                        <a:t>B4</a:t>
                      </a:r>
                    </a:p>
                  </a:txBody>
                  <a:tcPr/>
                </a:tc>
                <a:tc>
                  <a:txBody>
                    <a:bodyPr/>
                    <a:lstStyle/>
                    <a:p>
                      <a:r>
                        <a:rPr lang="en-US" dirty="0"/>
                        <a:t>9</a:t>
                      </a:r>
                    </a:p>
                  </a:txBody>
                  <a:tcPr/>
                </a:tc>
                <a:extLst>
                  <a:ext uri="{0D108BD9-81ED-4DB2-BD59-A6C34878D82A}">
                    <a16:rowId xmlns:a16="http://schemas.microsoft.com/office/drawing/2014/main" val="10002"/>
                  </a:ext>
                </a:extLst>
              </a:tr>
              <a:tr h="289560">
                <a:tc>
                  <a:txBody>
                    <a:bodyPr/>
                    <a:lstStyle/>
                    <a:p>
                      <a:r>
                        <a:rPr lang="en-US" dirty="0"/>
                        <a:t>S2</a:t>
                      </a:r>
                    </a:p>
                  </a:txBody>
                  <a:tcPr/>
                </a:tc>
                <a:tc>
                  <a:txBody>
                    <a:bodyPr/>
                    <a:lstStyle/>
                    <a:p>
                      <a:r>
                        <a:rPr lang="en-US" dirty="0"/>
                        <a:t>B2</a:t>
                      </a:r>
                    </a:p>
                  </a:txBody>
                  <a:tcPr/>
                </a:tc>
                <a:tc>
                  <a:txBody>
                    <a:bodyPr/>
                    <a:lstStyle/>
                    <a:p>
                      <a:r>
                        <a:rPr lang="en-US" dirty="0"/>
                        <a:t>14</a:t>
                      </a:r>
                    </a:p>
                  </a:txBody>
                  <a:tcPr/>
                </a:tc>
                <a:extLst>
                  <a:ext uri="{0D108BD9-81ED-4DB2-BD59-A6C34878D82A}">
                    <a16:rowId xmlns:a16="http://schemas.microsoft.com/office/drawing/2014/main" val="10003"/>
                  </a:ext>
                </a:extLst>
              </a:tr>
              <a:tr h="289560">
                <a:tc>
                  <a:txBody>
                    <a:bodyPr/>
                    <a:lstStyle/>
                    <a:p>
                      <a:r>
                        <a:rPr lang="en-US" dirty="0"/>
                        <a:t>S2</a:t>
                      </a:r>
                    </a:p>
                  </a:txBody>
                  <a:tcPr/>
                </a:tc>
                <a:tc>
                  <a:txBody>
                    <a:bodyPr/>
                    <a:lstStyle/>
                    <a:p>
                      <a:r>
                        <a:rPr lang="en-US" dirty="0"/>
                        <a:t>B4</a:t>
                      </a:r>
                    </a:p>
                  </a:txBody>
                  <a:tcPr/>
                </a:tc>
                <a:tc>
                  <a:txBody>
                    <a:bodyPr/>
                    <a:lstStyle/>
                    <a:p>
                      <a:r>
                        <a:rPr lang="en-US" dirty="0"/>
                        <a:t>12</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t>Normalization</a:t>
            </a:r>
          </a:p>
        </p:txBody>
      </p:sp>
      <p:sp>
        <p:nvSpPr>
          <p:cNvPr id="55299"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THIRD NORMAL FORM:</a:t>
            </a:r>
          </a:p>
          <a:p>
            <a:pPr>
              <a:buFont typeface="Arial" charset="0"/>
              <a:buNone/>
            </a:pPr>
            <a:r>
              <a:rPr lang="en-US" sz="1800">
                <a:latin typeface="Times New Roman" pitchFamily="18" charset="0"/>
                <a:cs typeface="Times New Roman" pitchFamily="18" charset="0"/>
              </a:rPr>
              <a:t>	</a:t>
            </a:r>
          </a:p>
          <a:p>
            <a:pPr lvl="1">
              <a:buFont typeface="Arial" charset="0"/>
              <a:buNone/>
            </a:pPr>
            <a:endParaRPr lang="en-US" sz="1400" u="sng">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Consider the table: Normalizes up to 3NF </a:t>
            </a:r>
          </a:p>
        </p:txBody>
      </p:sp>
      <p:sp>
        <p:nvSpPr>
          <p:cNvPr id="55300"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graphicFrame>
        <p:nvGraphicFramePr>
          <p:cNvPr id="8" name="Table 7"/>
          <p:cNvGraphicFramePr>
            <a:graphicFrameLocks noGrp="1"/>
          </p:cNvGraphicFramePr>
          <p:nvPr/>
        </p:nvGraphicFramePr>
        <p:xfrm>
          <a:off x="609600" y="2819400"/>
          <a:ext cx="4191000" cy="2453640"/>
        </p:xfrm>
        <a:graphic>
          <a:graphicData uri="http://schemas.openxmlformats.org/drawingml/2006/table">
            <a:tbl>
              <a:tblPr firstRow="1" bandRow="1">
                <a:tableStyleId>{5C22544A-7EE6-4342-B048-85BDC9FD1C3A}</a:tableStyleId>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tblGrid>
              <a:tr h="250371">
                <a:tc>
                  <a:txBody>
                    <a:bodyPr/>
                    <a:lstStyle/>
                    <a:p>
                      <a:r>
                        <a:rPr lang="en-US" sz="1100" b="1" dirty="0" err="1">
                          <a:latin typeface="Times New Roman" pitchFamily="18" charset="0"/>
                          <a:cs typeface="Times New Roman" pitchFamily="18" charset="0"/>
                        </a:rPr>
                        <a:t>St_id</a:t>
                      </a:r>
                      <a:r>
                        <a:rPr lang="en-US" sz="1100" b="1" dirty="0">
                          <a:latin typeface="Times New Roman" pitchFamily="18" charset="0"/>
                          <a:cs typeface="Times New Roman" pitchFamily="18" charset="0"/>
                        </a:rPr>
                        <a:t>(A)</a:t>
                      </a:r>
                    </a:p>
                  </a:txBody>
                  <a:tcPr/>
                </a:tc>
                <a:tc>
                  <a:txBody>
                    <a:bodyPr/>
                    <a:lstStyle/>
                    <a:p>
                      <a:r>
                        <a:rPr lang="en-US" sz="1100" b="1" dirty="0" err="1">
                          <a:latin typeface="Times New Roman" pitchFamily="18" charset="0"/>
                          <a:cs typeface="Times New Roman" pitchFamily="18" charset="0"/>
                        </a:rPr>
                        <a:t>S_name</a:t>
                      </a:r>
                      <a:r>
                        <a:rPr lang="en-US" sz="1100" b="1" dirty="0">
                          <a:latin typeface="Times New Roman" pitchFamily="18" charset="0"/>
                          <a:cs typeface="Times New Roman" pitchFamily="18" charset="0"/>
                        </a:rPr>
                        <a:t>(B)</a:t>
                      </a:r>
                    </a:p>
                  </a:txBody>
                  <a:tcPr/>
                </a:tc>
                <a:tc>
                  <a:txBody>
                    <a:bodyPr/>
                    <a:lstStyle/>
                    <a:p>
                      <a:r>
                        <a:rPr lang="en-US" sz="1100" b="1" dirty="0">
                          <a:latin typeface="Times New Roman" pitchFamily="18" charset="0"/>
                          <a:cs typeface="Times New Roman" pitchFamily="18" charset="0"/>
                        </a:rPr>
                        <a:t>Subject(C)</a:t>
                      </a:r>
                    </a:p>
                  </a:txBody>
                  <a:tcPr/>
                </a:tc>
                <a:tc>
                  <a:txBody>
                    <a:bodyPr/>
                    <a:lstStyle/>
                    <a:p>
                      <a:r>
                        <a:rPr lang="en-US" sz="1100" b="1" dirty="0">
                          <a:latin typeface="Times New Roman" pitchFamily="18" charset="0"/>
                          <a:cs typeface="Times New Roman" pitchFamily="18" charset="0"/>
                        </a:rPr>
                        <a:t>Grade(D)</a:t>
                      </a:r>
                    </a:p>
                  </a:txBody>
                  <a:tcPr/>
                </a:tc>
                <a:extLst>
                  <a:ext uri="{0D108BD9-81ED-4DB2-BD59-A6C34878D82A}">
                    <a16:rowId xmlns:a16="http://schemas.microsoft.com/office/drawing/2014/main" val="10000"/>
                  </a:ext>
                </a:extLst>
              </a:tr>
              <a:tr h="250371">
                <a:tc>
                  <a:txBody>
                    <a:bodyPr/>
                    <a:lstStyle/>
                    <a:p>
                      <a:r>
                        <a:rPr lang="en-US" dirty="0"/>
                        <a:t>1001</a:t>
                      </a:r>
                    </a:p>
                  </a:txBody>
                  <a:tcPr/>
                </a:tc>
                <a:tc>
                  <a:txBody>
                    <a:bodyPr/>
                    <a:lstStyle/>
                    <a:p>
                      <a:r>
                        <a:rPr lang="en-US" dirty="0" err="1"/>
                        <a:t>Harshit</a:t>
                      </a:r>
                      <a:endParaRPr lang="en-US" dirty="0"/>
                    </a:p>
                  </a:txBody>
                  <a:tcPr/>
                </a:tc>
                <a:tc>
                  <a:txBody>
                    <a:bodyPr/>
                    <a:lstStyle/>
                    <a:p>
                      <a:r>
                        <a:rPr lang="en-US" dirty="0" err="1"/>
                        <a:t>Phy</a:t>
                      </a:r>
                      <a:endParaRPr lang="en-US" dirty="0"/>
                    </a:p>
                  </a:txBody>
                  <a:tcPr/>
                </a:tc>
                <a:tc>
                  <a:txBody>
                    <a:bodyPr/>
                    <a:lstStyle/>
                    <a:p>
                      <a:r>
                        <a:rPr lang="en-US" dirty="0"/>
                        <a:t>A</a:t>
                      </a:r>
                    </a:p>
                  </a:txBody>
                  <a:tcPr/>
                </a:tc>
                <a:extLst>
                  <a:ext uri="{0D108BD9-81ED-4DB2-BD59-A6C34878D82A}">
                    <a16:rowId xmlns:a16="http://schemas.microsoft.com/office/drawing/2014/main" val="10001"/>
                  </a:ext>
                </a:extLst>
              </a:tr>
              <a:tr h="250371">
                <a:tc>
                  <a:txBody>
                    <a:bodyPr/>
                    <a:lstStyle/>
                    <a:p>
                      <a:r>
                        <a:rPr lang="en-US" dirty="0"/>
                        <a:t>1001</a:t>
                      </a:r>
                    </a:p>
                  </a:txBody>
                  <a:tcPr/>
                </a:tc>
                <a:tc>
                  <a:txBody>
                    <a:bodyPr/>
                    <a:lstStyle/>
                    <a:p>
                      <a:r>
                        <a:rPr lang="en-US"/>
                        <a:t>Harshit</a:t>
                      </a:r>
                      <a:endParaRPr lang="en-US" dirty="0"/>
                    </a:p>
                  </a:txBody>
                  <a:tcPr/>
                </a:tc>
                <a:tc>
                  <a:txBody>
                    <a:bodyPr/>
                    <a:lstStyle/>
                    <a:p>
                      <a:r>
                        <a:rPr lang="en-US" dirty="0" err="1"/>
                        <a:t>Che</a:t>
                      </a:r>
                      <a:endParaRPr lang="en-US" dirty="0"/>
                    </a:p>
                  </a:txBody>
                  <a:tcPr/>
                </a:tc>
                <a:tc>
                  <a:txBody>
                    <a:bodyPr/>
                    <a:lstStyle/>
                    <a:p>
                      <a:r>
                        <a:rPr lang="en-US" dirty="0"/>
                        <a:t>C</a:t>
                      </a:r>
                    </a:p>
                  </a:txBody>
                  <a:tcPr/>
                </a:tc>
                <a:extLst>
                  <a:ext uri="{0D108BD9-81ED-4DB2-BD59-A6C34878D82A}">
                    <a16:rowId xmlns:a16="http://schemas.microsoft.com/office/drawing/2014/main" val="10002"/>
                  </a:ext>
                </a:extLst>
              </a:tr>
              <a:tr h="250371">
                <a:tc>
                  <a:txBody>
                    <a:bodyPr/>
                    <a:lstStyle/>
                    <a:p>
                      <a:r>
                        <a:rPr lang="en-US" dirty="0"/>
                        <a:t>1001</a:t>
                      </a:r>
                    </a:p>
                  </a:txBody>
                  <a:tcPr/>
                </a:tc>
                <a:tc>
                  <a:txBody>
                    <a:bodyPr/>
                    <a:lstStyle/>
                    <a:p>
                      <a:r>
                        <a:rPr lang="en-US" dirty="0" err="1"/>
                        <a:t>Harshit</a:t>
                      </a:r>
                      <a:endParaRPr lang="en-US" dirty="0"/>
                    </a:p>
                  </a:txBody>
                  <a:tcPr/>
                </a:tc>
                <a:tc>
                  <a:txBody>
                    <a:bodyPr/>
                    <a:lstStyle/>
                    <a:p>
                      <a:r>
                        <a:rPr lang="en-US" dirty="0"/>
                        <a:t>Math</a:t>
                      </a:r>
                    </a:p>
                  </a:txBody>
                  <a:tcPr/>
                </a:tc>
                <a:tc>
                  <a:txBody>
                    <a:bodyPr/>
                    <a:lstStyle/>
                    <a:p>
                      <a:r>
                        <a:rPr lang="en-US" dirty="0"/>
                        <a:t>C</a:t>
                      </a:r>
                    </a:p>
                  </a:txBody>
                  <a:tcPr/>
                </a:tc>
                <a:extLst>
                  <a:ext uri="{0D108BD9-81ED-4DB2-BD59-A6C34878D82A}">
                    <a16:rowId xmlns:a16="http://schemas.microsoft.com/office/drawing/2014/main" val="10003"/>
                  </a:ext>
                </a:extLst>
              </a:tr>
              <a:tr h="250371">
                <a:tc>
                  <a:txBody>
                    <a:bodyPr/>
                    <a:lstStyle/>
                    <a:p>
                      <a:r>
                        <a:rPr lang="en-US" dirty="0"/>
                        <a:t>1002</a:t>
                      </a:r>
                    </a:p>
                  </a:txBody>
                  <a:tcPr/>
                </a:tc>
                <a:tc>
                  <a:txBody>
                    <a:bodyPr/>
                    <a:lstStyle/>
                    <a:p>
                      <a:r>
                        <a:rPr lang="en-US" dirty="0" err="1"/>
                        <a:t>Shailesh</a:t>
                      </a:r>
                      <a:endParaRPr lang="en-US" dirty="0"/>
                    </a:p>
                  </a:txBody>
                  <a:tcPr/>
                </a:tc>
                <a:tc>
                  <a:txBody>
                    <a:bodyPr/>
                    <a:lstStyle/>
                    <a:p>
                      <a:r>
                        <a:rPr lang="en-US" dirty="0" err="1"/>
                        <a:t>Phy</a:t>
                      </a:r>
                      <a:endParaRPr lang="en-US" dirty="0"/>
                    </a:p>
                  </a:txBody>
                  <a:tcPr/>
                </a:tc>
                <a:tc>
                  <a:txBody>
                    <a:bodyPr/>
                    <a:lstStyle/>
                    <a:p>
                      <a:r>
                        <a:rPr lang="en-US" dirty="0"/>
                        <a:t>A</a:t>
                      </a:r>
                    </a:p>
                  </a:txBody>
                  <a:tcPr/>
                </a:tc>
                <a:extLst>
                  <a:ext uri="{0D108BD9-81ED-4DB2-BD59-A6C34878D82A}">
                    <a16:rowId xmlns:a16="http://schemas.microsoft.com/office/drawing/2014/main" val="10004"/>
                  </a:ext>
                </a:extLst>
              </a:tr>
              <a:tr h="250371">
                <a:tc>
                  <a:txBody>
                    <a:bodyPr/>
                    <a:lstStyle/>
                    <a:p>
                      <a:r>
                        <a:rPr lang="en-US" dirty="0"/>
                        <a:t>1002</a:t>
                      </a:r>
                    </a:p>
                  </a:txBody>
                  <a:tcPr/>
                </a:tc>
                <a:tc>
                  <a:txBody>
                    <a:bodyPr/>
                    <a:lstStyle/>
                    <a:p>
                      <a:r>
                        <a:rPr lang="en-US"/>
                        <a:t>Shailesh</a:t>
                      </a:r>
                      <a:endParaRPr lang="en-US" dirty="0"/>
                    </a:p>
                  </a:txBody>
                  <a:tcPr/>
                </a:tc>
                <a:tc>
                  <a:txBody>
                    <a:bodyPr/>
                    <a:lstStyle/>
                    <a:p>
                      <a:r>
                        <a:rPr lang="en-US" dirty="0" err="1"/>
                        <a:t>Che</a:t>
                      </a:r>
                      <a:endParaRPr lang="en-US" dirty="0"/>
                    </a:p>
                  </a:txBody>
                  <a:tcPr/>
                </a:tc>
                <a:tc>
                  <a:txBody>
                    <a:bodyPr/>
                    <a:lstStyle/>
                    <a:p>
                      <a:r>
                        <a:rPr lang="en-US" dirty="0"/>
                        <a:t>A</a:t>
                      </a:r>
                    </a:p>
                  </a:txBody>
                  <a:tcPr/>
                </a:tc>
                <a:extLst>
                  <a:ext uri="{0D108BD9-81ED-4DB2-BD59-A6C34878D82A}">
                    <a16:rowId xmlns:a16="http://schemas.microsoft.com/office/drawing/2014/main" val="10005"/>
                  </a:ext>
                </a:extLst>
              </a:tr>
              <a:tr h="250371">
                <a:tc>
                  <a:txBody>
                    <a:bodyPr/>
                    <a:lstStyle/>
                    <a:p>
                      <a:r>
                        <a:rPr lang="en-US" dirty="0"/>
                        <a:t>1002</a:t>
                      </a:r>
                    </a:p>
                  </a:txBody>
                  <a:tcPr/>
                </a:tc>
                <a:tc>
                  <a:txBody>
                    <a:bodyPr/>
                    <a:lstStyle/>
                    <a:p>
                      <a:r>
                        <a:rPr lang="en-US" dirty="0" err="1"/>
                        <a:t>Shailesh</a:t>
                      </a:r>
                      <a:endParaRPr lang="en-US" dirty="0"/>
                    </a:p>
                  </a:txBody>
                  <a:tcPr/>
                </a:tc>
                <a:tc>
                  <a:txBody>
                    <a:bodyPr/>
                    <a:lstStyle/>
                    <a:p>
                      <a:r>
                        <a:rPr lang="en-US" dirty="0"/>
                        <a:t>Math</a:t>
                      </a:r>
                    </a:p>
                  </a:txBody>
                  <a:tcPr/>
                </a:tc>
                <a:tc>
                  <a:txBody>
                    <a:bodyPr/>
                    <a:lstStyle/>
                    <a:p>
                      <a:r>
                        <a:rPr lang="en-US" dirty="0"/>
                        <a:t>B</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t>Normalization</a:t>
            </a:r>
          </a:p>
        </p:txBody>
      </p:sp>
      <p:sp>
        <p:nvSpPr>
          <p:cNvPr id="56323"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THIRD NORMAL FORM:</a:t>
            </a:r>
          </a:p>
          <a:p>
            <a:pPr>
              <a:buFont typeface="Arial" charset="0"/>
              <a:buNone/>
            </a:pPr>
            <a:r>
              <a:rPr lang="en-US" sz="1800">
                <a:latin typeface="Times New Roman" pitchFamily="18" charset="0"/>
                <a:cs typeface="Times New Roman" pitchFamily="18" charset="0"/>
              </a:rPr>
              <a:t>	</a:t>
            </a:r>
          </a:p>
          <a:p>
            <a:pPr>
              <a:buFont typeface="Arial" charset="0"/>
              <a:buNone/>
            </a:pPr>
            <a:r>
              <a:rPr lang="en-US" sz="1800">
                <a:latin typeface="Times New Roman" pitchFamily="18" charset="0"/>
                <a:cs typeface="Times New Roman" pitchFamily="18" charset="0"/>
              </a:rPr>
              <a:t>First we have to find out the functional dependency of the above table</a:t>
            </a:r>
          </a:p>
          <a:p>
            <a:pPr>
              <a:buFont typeface="Arial" charset="0"/>
              <a:buNone/>
            </a:pPr>
            <a:r>
              <a:rPr lang="en-US" sz="1800">
                <a:latin typeface="Times New Roman" pitchFamily="18" charset="0"/>
                <a:cs typeface="Times New Roman" pitchFamily="18" charset="0"/>
              </a:rPr>
              <a:t>BC-&gt;D</a:t>
            </a:r>
          </a:p>
          <a:p>
            <a:pPr>
              <a:buFont typeface="Arial" charset="0"/>
              <a:buNone/>
            </a:pPr>
            <a:r>
              <a:rPr lang="en-US" sz="1800">
                <a:latin typeface="Times New Roman" pitchFamily="18" charset="0"/>
                <a:cs typeface="Times New Roman" pitchFamily="18" charset="0"/>
              </a:rPr>
              <a:t>AC-&gt;D</a:t>
            </a:r>
          </a:p>
          <a:p>
            <a:pPr>
              <a:buFont typeface="Arial" charset="0"/>
              <a:buNone/>
            </a:pPr>
            <a:r>
              <a:rPr lang="en-US" sz="1800">
                <a:latin typeface="Times New Roman" pitchFamily="18" charset="0"/>
                <a:cs typeface="Times New Roman" pitchFamily="18" charset="0"/>
              </a:rPr>
              <a:t>B-&gt;A</a:t>
            </a:r>
          </a:p>
          <a:p>
            <a:pPr>
              <a:buFont typeface="Arial" charset="0"/>
              <a:buNone/>
            </a:pPr>
            <a:r>
              <a:rPr lang="en-US" sz="1800">
                <a:latin typeface="Times New Roman" pitchFamily="18" charset="0"/>
                <a:cs typeface="Times New Roman" pitchFamily="18" charset="0"/>
              </a:rPr>
              <a:t>A-&gt;B</a:t>
            </a: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Here there is PD</a:t>
            </a:r>
          </a:p>
          <a:p>
            <a:pPr>
              <a:buFont typeface="Arial" charset="0"/>
              <a:buNone/>
            </a:pPr>
            <a:r>
              <a:rPr lang="en-US" sz="1800">
                <a:latin typeface="Times New Roman" pitchFamily="18" charset="0"/>
                <a:cs typeface="Times New Roman" pitchFamily="18" charset="0"/>
              </a:rPr>
              <a:t>R1=A+=</a:t>
            </a:r>
            <a:r>
              <a:rPr lang="en-US" sz="1800" u="sng">
                <a:latin typeface="Times New Roman" pitchFamily="18" charset="0"/>
                <a:cs typeface="Times New Roman" pitchFamily="18" charset="0"/>
              </a:rPr>
              <a:t>A</a:t>
            </a:r>
            <a:r>
              <a:rPr lang="en-US" sz="1800">
                <a:latin typeface="Times New Roman" pitchFamily="18" charset="0"/>
                <a:cs typeface="Times New Roman" pitchFamily="18" charset="0"/>
              </a:rPr>
              <a:t>B</a:t>
            </a:r>
          </a:p>
          <a:p>
            <a:pPr>
              <a:buFont typeface="Arial" charset="0"/>
              <a:buNone/>
            </a:pPr>
            <a:r>
              <a:rPr lang="en-US" sz="1800">
                <a:latin typeface="Times New Roman" pitchFamily="18" charset="0"/>
                <a:cs typeface="Times New Roman" pitchFamily="18" charset="0"/>
              </a:rPr>
              <a:t>R2=</a:t>
            </a:r>
            <a:r>
              <a:rPr lang="en-US" sz="1800" u="sng">
                <a:latin typeface="Times New Roman" pitchFamily="18" charset="0"/>
                <a:cs typeface="Times New Roman" pitchFamily="18" charset="0"/>
              </a:rPr>
              <a:t>AC</a:t>
            </a:r>
            <a:r>
              <a:rPr lang="en-US" sz="1800">
                <a:latin typeface="Times New Roman" pitchFamily="18" charset="0"/>
                <a:cs typeface="Times New Roman" pitchFamily="18" charset="0"/>
              </a:rPr>
              <a:t>D</a:t>
            </a: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Here there is No TD then the Relation is satisfied up to 3NF</a:t>
            </a:r>
          </a:p>
        </p:txBody>
      </p:sp>
      <p:sp>
        <p:nvSpPr>
          <p:cNvPr id="56324"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t>Normalization</a:t>
            </a:r>
          </a:p>
        </p:txBody>
      </p:sp>
      <p:sp>
        <p:nvSpPr>
          <p:cNvPr id="57347"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THIRD NORMAL FORM:</a:t>
            </a:r>
          </a:p>
          <a:p>
            <a:pPr>
              <a:buFont typeface="Arial" charset="0"/>
              <a:buNone/>
            </a:pPr>
            <a:endParaRPr lang="en-US" sz="1800" b="1">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Consider the table: Normalizes up to 3NF </a:t>
            </a:r>
          </a:p>
          <a:p>
            <a:pPr>
              <a:buFont typeface="Arial" charset="0"/>
              <a:buNone/>
            </a:pPr>
            <a:endParaRPr lang="en-US" sz="1800" b="1">
              <a:latin typeface="Times New Roman" pitchFamily="18" charset="0"/>
              <a:cs typeface="Times New Roman" pitchFamily="18" charset="0"/>
            </a:endParaRPr>
          </a:p>
          <a:p>
            <a:pPr>
              <a:buFont typeface="Arial" charset="0"/>
              <a:buNone/>
            </a:pPr>
            <a:endParaRPr lang="en-US" sz="1800" b="1">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	</a:t>
            </a:r>
          </a:p>
        </p:txBody>
      </p:sp>
      <p:sp>
        <p:nvSpPr>
          <p:cNvPr id="57348"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graphicFrame>
        <p:nvGraphicFramePr>
          <p:cNvPr id="5" name="Table 4"/>
          <p:cNvGraphicFramePr>
            <a:graphicFrameLocks noGrp="1"/>
          </p:cNvGraphicFramePr>
          <p:nvPr/>
        </p:nvGraphicFramePr>
        <p:xfrm>
          <a:off x="381000" y="2590800"/>
          <a:ext cx="7467600" cy="2895599"/>
        </p:xfrm>
        <a:graphic>
          <a:graphicData uri="http://schemas.openxmlformats.org/drawingml/2006/table">
            <a:tbl>
              <a:tblPr firstRow="1" bandRow="1">
                <a:tableStyleId>{5C22544A-7EE6-4342-B048-85BDC9FD1C3A}</a:tableStyleId>
              </a:tblPr>
              <a:tblGrid>
                <a:gridCol w="1584122">
                  <a:extLst>
                    <a:ext uri="{9D8B030D-6E8A-4147-A177-3AD203B41FA5}">
                      <a16:colId xmlns:a16="http://schemas.microsoft.com/office/drawing/2014/main" val="20000"/>
                    </a:ext>
                  </a:extLst>
                </a:gridCol>
                <a:gridCol w="1663328">
                  <a:extLst>
                    <a:ext uri="{9D8B030D-6E8A-4147-A177-3AD203B41FA5}">
                      <a16:colId xmlns:a16="http://schemas.microsoft.com/office/drawing/2014/main" val="20001"/>
                    </a:ext>
                  </a:extLst>
                </a:gridCol>
                <a:gridCol w="1425710">
                  <a:extLst>
                    <a:ext uri="{9D8B030D-6E8A-4147-A177-3AD203B41FA5}">
                      <a16:colId xmlns:a16="http://schemas.microsoft.com/office/drawing/2014/main" val="20002"/>
                    </a:ext>
                  </a:extLst>
                </a:gridCol>
                <a:gridCol w="1361264">
                  <a:extLst>
                    <a:ext uri="{9D8B030D-6E8A-4147-A177-3AD203B41FA5}">
                      <a16:colId xmlns:a16="http://schemas.microsoft.com/office/drawing/2014/main" val="20003"/>
                    </a:ext>
                  </a:extLst>
                </a:gridCol>
                <a:gridCol w="1433176">
                  <a:extLst>
                    <a:ext uri="{9D8B030D-6E8A-4147-A177-3AD203B41FA5}">
                      <a16:colId xmlns:a16="http://schemas.microsoft.com/office/drawing/2014/main" val="20004"/>
                    </a:ext>
                  </a:extLst>
                </a:gridCol>
              </a:tblGrid>
              <a:tr h="413657">
                <a:tc>
                  <a:txBody>
                    <a:bodyPr/>
                    <a:lstStyle/>
                    <a:p>
                      <a:r>
                        <a:rPr lang="en-US" dirty="0" err="1"/>
                        <a:t>OrderNo</a:t>
                      </a:r>
                      <a:r>
                        <a:rPr lang="en-US" dirty="0"/>
                        <a:t> (A)</a:t>
                      </a:r>
                    </a:p>
                  </a:txBody>
                  <a:tcPr/>
                </a:tc>
                <a:tc>
                  <a:txBody>
                    <a:bodyPr/>
                    <a:lstStyle/>
                    <a:p>
                      <a:r>
                        <a:rPr lang="en-US" dirty="0" err="1"/>
                        <a:t>OrderDate</a:t>
                      </a:r>
                      <a:r>
                        <a:rPr lang="en-US" dirty="0"/>
                        <a:t>(B)</a:t>
                      </a:r>
                    </a:p>
                  </a:txBody>
                  <a:tcPr/>
                </a:tc>
                <a:tc>
                  <a:txBody>
                    <a:bodyPr/>
                    <a:lstStyle/>
                    <a:p>
                      <a:r>
                        <a:rPr lang="en-US" dirty="0" err="1"/>
                        <a:t>Itemcode</a:t>
                      </a:r>
                      <a:r>
                        <a:rPr lang="en-US" dirty="0"/>
                        <a:t>(C)</a:t>
                      </a:r>
                    </a:p>
                  </a:txBody>
                  <a:tcPr/>
                </a:tc>
                <a:tc>
                  <a:txBody>
                    <a:bodyPr/>
                    <a:lstStyle/>
                    <a:p>
                      <a:r>
                        <a:rPr lang="en-US" dirty="0"/>
                        <a:t>Quantity(D)</a:t>
                      </a:r>
                    </a:p>
                  </a:txBody>
                  <a:tcPr/>
                </a:tc>
                <a:tc>
                  <a:txBody>
                    <a:bodyPr/>
                    <a:lstStyle/>
                    <a:p>
                      <a:r>
                        <a:rPr lang="en-US" dirty="0"/>
                        <a:t>Price/Unit(E)</a:t>
                      </a:r>
                    </a:p>
                  </a:txBody>
                  <a:tcPr/>
                </a:tc>
                <a:extLst>
                  <a:ext uri="{0D108BD9-81ED-4DB2-BD59-A6C34878D82A}">
                    <a16:rowId xmlns:a16="http://schemas.microsoft.com/office/drawing/2014/main" val="10000"/>
                  </a:ext>
                </a:extLst>
              </a:tr>
              <a:tr h="413657">
                <a:tc>
                  <a:txBody>
                    <a:bodyPr/>
                    <a:lstStyle/>
                    <a:p>
                      <a:r>
                        <a:rPr lang="en-US" dirty="0"/>
                        <a:t>1</a:t>
                      </a:r>
                    </a:p>
                  </a:txBody>
                  <a:tcPr/>
                </a:tc>
                <a:tc>
                  <a:txBody>
                    <a:bodyPr/>
                    <a:lstStyle/>
                    <a:p>
                      <a:r>
                        <a:rPr lang="en-US"/>
                        <a:t>01/01/06</a:t>
                      </a:r>
                      <a:endParaRPr lang="en-US" dirty="0"/>
                    </a:p>
                  </a:txBody>
                  <a:tcPr/>
                </a:tc>
                <a:tc>
                  <a:txBody>
                    <a:bodyPr/>
                    <a:lstStyle/>
                    <a:p>
                      <a:r>
                        <a:rPr lang="en-US" dirty="0"/>
                        <a:t>101</a:t>
                      </a:r>
                    </a:p>
                  </a:txBody>
                  <a:tcPr/>
                </a:tc>
                <a:tc>
                  <a:txBody>
                    <a:bodyPr/>
                    <a:lstStyle/>
                    <a:p>
                      <a:r>
                        <a:rPr lang="en-US" dirty="0"/>
                        <a:t>52</a:t>
                      </a:r>
                    </a:p>
                  </a:txBody>
                  <a:tcPr/>
                </a:tc>
                <a:tc>
                  <a:txBody>
                    <a:bodyPr/>
                    <a:lstStyle/>
                    <a:p>
                      <a:r>
                        <a:rPr lang="en-US" dirty="0"/>
                        <a:t>51.42</a:t>
                      </a:r>
                    </a:p>
                  </a:txBody>
                  <a:tcPr/>
                </a:tc>
                <a:extLst>
                  <a:ext uri="{0D108BD9-81ED-4DB2-BD59-A6C34878D82A}">
                    <a16:rowId xmlns:a16="http://schemas.microsoft.com/office/drawing/2014/main" val="10001"/>
                  </a:ext>
                </a:extLst>
              </a:tr>
              <a:tr h="413657">
                <a:tc>
                  <a:txBody>
                    <a:bodyPr/>
                    <a:lstStyle/>
                    <a:p>
                      <a:r>
                        <a:rPr lang="en-US" dirty="0"/>
                        <a:t>1</a:t>
                      </a:r>
                    </a:p>
                  </a:txBody>
                  <a:tcPr/>
                </a:tc>
                <a:tc>
                  <a:txBody>
                    <a:bodyPr/>
                    <a:lstStyle/>
                    <a:p>
                      <a:r>
                        <a:rPr lang="en-US"/>
                        <a:t>01/01/06</a:t>
                      </a:r>
                      <a:endParaRPr lang="en-US" dirty="0"/>
                    </a:p>
                  </a:txBody>
                  <a:tcPr/>
                </a:tc>
                <a:tc>
                  <a:txBody>
                    <a:bodyPr/>
                    <a:lstStyle/>
                    <a:p>
                      <a:r>
                        <a:rPr lang="en-US" dirty="0"/>
                        <a:t>102</a:t>
                      </a:r>
                    </a:p>
                  </a:txBody>
                  <a:tcPr/>
                </a:tc>
                <a:tc>
                  <a:txBody>
                    <a:bodyPr/>
                    <a:lstStyle/>
                    <a:p>
                      <a:r>
                        <a:rPr lang="en-US" dirty="0"/>
                        <a:t>38</a:t>
                      </a:r>
                    </a:p>
                  </a:txBody>
                  <a:tcPr/>
                </a:tc>
                <a:tc>
                  <a:txBody>
                    <a:bodyPr/>
                    <a:lstStyle/>
                    <a:p>
                      <a:r>
                        <a:rPr lang="en-US" dirty="0"/>
                        <a:t>61.21</a:t>
                      </a:r>
                    </a:p>
                  </a:txBody>
                  <a:tcPr/>
                </a:tc>
                <a:extLst>
                  <a:ext uri="{0D108BD9-81ED-4DB2-BD59-A6C34878D82A}">
                    <a16:rowId xmlns:a16="http://schemas.microsoft.com/office/drawing/2014/main" val="10002"/>
                  </a:ext>
                </a:extLst>
              </a:tr>
              <a:tr h="413657">
                <a:tc>
                  <a:txBody>
                    <a:bodyPr/>
                    <a:lstStyle/>
                    <a:p>
                      <a:r>
                        <a:rPr lang="en-US" dirty="0"/>
                        <a:t>1</a:t>
                      </a:r>
                    </a:p>
                  </a:txBody>
                  <a:tcPr/>
                </a:tc>
                <a:tc>
                  <a:txBody>
                    <a:bodyPr/>
                    <a:lstStyle/>
                    <a:p>
                      <a:r>
                        <a:rPr lang="en-US"/>
                        <a:t>01/01/06</a:t>
                      </a:r>
                      <a:endParaRPr lang="en-US" dirty="0"/>
                    </a:p>
                  </a:txBody>
                  <a:tcPr/>
                </a:tc>
                <a:tc>
                  <a:txBody>
                    <a:bodyPr/>
                    <a:lstStyle/>
                    <a:p>
                      <a:r>
                        <a:rPr lang="en-US" dirty="0"/>
                        <a:t>103</a:t>
                      </a:r>
                    </a:p>
                  </a:txBody>
                  <a:tcPr/>
                </a:tc>
                <a:tc>
                  <a:txBody>
                    <a:bodyPr/>
                    <a:lstStyle/>
                    <a:p>
                      <a:r>
                        <a:rPr lang="en-US" dirty="0"/>
                        <a:t>20</a:t>
                      </a:r>
                    </a:p>
                  </a:txBody>
                  <a:tcPr/>
                </a:tc>
                <a:tc>
                  <a:txBody>
                    <a:bodyPr/>
                    <a:lstStyle/>
                    <a:p>
                      <a:r>
                        <a:rPr lang="en-US" dirty="0"/>
                        <a:t>18.51</a:t>
                      </a:r>
                    </a:p>
                  </a:txBody>
                  <a:tcPr/>
                </a:tc>
                <a:extLst>
                  <a:ext uri="{0D108BD9-81ED-4DB2-BD59-A6C34878D82A}">
                    <a16:rowId xmlns:a16="http://schemas.microsoft.com/office/drawing/2014/main" val="10003"/>
                  </a:ext>
                </a:extLst>
              </a:tr>
              <a:tr h="413657">
                <a:tc>
                  <a:txBody>
                    <a:bodyPr/>
                    <a:lstStyle/>
                    <a:p>
                      <a:r>
                        <a:rPr lang="en-US" dirty="0"/>
                        <a:t>2</a:t>
                      </a:r>
                    </a:p>
                  </a:txBody>
                  <a:tcPr/>
                </a:tc>
                <a:tc>
                  <a:txBody>
                    <a:bodyPr/>
                    <a:lstStyle/>
                    <a:p>
                      <a:r>
                        <a:rPr lang="en-US" dirty="0"/>
                        <a:t>01/02/06</a:t>
                      </a:r>
                    </a:p>
                  </a:txBody>
                  <a:tcPr/>
                </a:tc>
                <a:tc>
                  <a:txBody>
                    <a:bodyPr/>
                    <a:lstStyle/>
                    <a:p>
                      <a:r>
                        <a:rPr lang="en-US" dirty="0"/>
                        <a:t>201</a:t>
                      </a:r>
                    </a:p>
                  </a:txBody>
                  <a:tcPr/>
                </a:tc>
                <a:tc>
                  <a:txBody>
                    <a:bodyPr/>
                    <a:lstStyle/>
                    <a:p>
                      <a:r>
                        <a:rPr lang="en-US" dirty="0"/>
                        <a:t>45</a:t>
                      </a:r>
                    </a:p>
                  </a:txBody>
                  <a:tcPr/>
                </a:tc>
                <a:tc>
                  <a:txBody>
                    <a:bodyPr/>
                    <a:lstStyle/>
                    <a:p>
                      <a:r>
                        <a:rPr lang="en-US" dirty="0"/>
                        <a:t>21.26</a:t>
                      </a:r>
                    </a:p>
                  </a:txBody>
                  <a:tcPr/>
                </a:tc>
                <a:extLst>
                  <a:ext uri="{0D108BD9-81ED-4DB2-BD59-A6C34878D82A}">
                    <a16:rowId xmlns:a16="http://schemas.microsoft.com/office/drawing/2014/main" val="10004"/>
                  </a:ext>
                </a:extLst>
              </a:tr>
              <a:tr h="413657">
                <a:tc>
                  <a:txBody>
                    <a:bodyPr/>
                    <a:lstStyle/>
                    <a:p>
                      <a:r>
                        <a:rPr lang="en-US" dirty="0"/>
                        <a:t>2</a:t>
                      </a:r>
                    </a:p>
                  </a:txBody>
                  <a:tcPr/>
                </a:tc>
                <a:tc>
                  <a:txBody>
                    <a:bodyPr/>
                    <a:lstStyle/>
                    <a:p>
                      <a:r>
                        <a:rPr lang="en-US" dirty="0"/>
                        <a:t>01/02/06</a:t>
                      </a:r>
                    </a:p>
                  </a:txBody>
                  <a:tcPr/>
                </a:tc>
                <a:tc>
                  <a:txBody>
                    <a:bodyPr/>
                    <a:lstStyle/>
                    <a:p>
                      <a:r>
                        <a:rPr lang="en-US" dirty="0"/>
                        <a:t>102</a:t>
                      </a:r>
                    </a:p>
                  </a:txBody>
                  <a:tcPr/>
                </a:tc>
                <a:tc>
                  <a:txBody>
                    <a:bodyPr/>
                    <a:lstStyle/>
                    <a:p>
                      <a:r>
                        <a:rPr lang="en-US" dirty="0"/>
                        <a:t>30</a:t>
                      </a:r>
                    </a:p>
                  </a:txBody>
                  <a:tcPr/>
                </a:tc>
                <a:tc>
                  <a:txBody>
                    <a:bodyPr/>
                    <a:lstStyle/>
                    <a:p>
                      <a:r>
                        <a:rPr lang="en-US" dirty="0"/>
                        <a:t>61.21</a:t>
                      </a:r>
                    </a:p>
                  </a:txBody>
                  <a:tcPr/>
                </a:tc>
                <a:extLst>
                  <a:ext uri="{0D108BD9-81ED-4DB2-BD59-A6C34878D82A}">
                    <a16:rowId xmlns:a16="http://schemas.microsoft.com/office/drawing/2014/main" val="10005"/>
                  </a:ext>
                </a:extLst>
              </a:tr>
              <a:tr h="413657">
                <a:tc>
                  <a:txBody>
                    <a:bodyPr/>
                    <a:lstStyle/>
                    <a:p>
                      <a:r>
                        <a:rPr lang="en-US" dirty="0"/>
                        <a:t>3</a:t>
                      </a:r>
                    </a:p>
                  </a:txBody>
                  <a:tcPr/>
                </a:tc>
                <a:tc>
                  <a:txBody>
                    <a:bodyPr/>
                    <a:lstStyle/>
                    <a:p>
                      <a:r>
                        <a:rPr lang="en-US" dirty="0"/>
                        <a:t>01/03/06</a:t>
                      </a:r>
                    </a:p>
                  </a:txBody>
                  <a:tcPr/>
                </a:tc>
                <a:tc>
                  <a:txBody>
                    <a:bodyPr/>
                    <a:lstStyle/>
                    <a:p>
                      <a:r>
                        <a:rPr lang="en-US" dirty="0"/>
                        <a:t>102</a:t>
                      </a:r>
                    </a:p>
                  </a:txBody>
                  <a:tcPr/>
                </a:tc>
                <a:tc>
                  <a:txBody>
                    <a:bodyPr/>
                    <a:lstStyle/>
                    <a:p>
                      <a:r>
                        <a:rPr lang="en-US" dirty="0"/>
                        <a:t>40</a:t>
                      </a:r>
                    </a:p>
                  </a:txBody>
                  <a:tcPr/>
                </a:tc>
                <a:tc>
                  <a:txBody>
                    <a:bodyPr/>
                    <a:lstStyle/>
                    <a:p>
                      <a:r>
                        <a:rPr lang="en-US" dirty="0"/>
                        <a:t>61.21</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t>Normalization</a:t>
            </a:r>
          </a:p>
        </p:txBody>
      </p:sp>
      <p:sp>
        <p:nvSpPr>
          <p:cNvPr id="58371"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THIRD NORMAL FORM: </a:t>
            </a:r>
          </a:p>
          <a:p>
            <a:pPr>
              <a:buFont typeface="Arial" charset="0"/>
              <a:buNone/>
            </a:pPr>
            <a:r>
              <a:rPr lang="en-US" sz="1800" b="1">
                <a:latin typeface="Times New Roman" pitchFamily="18" charset="0"/>
                <a:cs typeface="Times New Roman" pitchFamily="18" charset="0"/>
              </a:rPr>
              <a:t>Solution:</a:t>
            </a:r>
          </a:p>
          <a:p>
            <a:pPr>
              <a:buFont typeface="Arial" charset="0"/>
              <a:buNone/>
            </a:pPr>
            <a:r>
              <a:rPr lang="en-US" sz="1800">
                <a:latin typeface="Times New Roman" pitchFamily="18" charset="0"/>
                <a:cs typeface="Times New Roman" pitchFamily="18" charset="0"/>
              </a:rPr>
              <a:t>First we have to find out the functional dependency of the above table</a:t>
            </a:r>
          </a:p>
          <a:p>
            <a:pPr>
              <a:buFont typeface="Arial" charset="0"/>
              <a:buNone/>
            </a:pPr>
            <a:r>
              <a:rPr lang="en-US" sz="1800">
                <a:latin typeface="Times New Roman" pitchFamily="18" charset="0"/>
                <a:cs typeface="Times New Roman" pitchFamily="18" charset="0"/>
              </a:rPr>
              <a:t>A-&gt;B</a:t>
            </a:r>
          </a:p>
          <a:p>
            <a:pPr>
              <a:buFont typeface="Arial" charset="0"/>
              <a:buNone/>
            </a:pPr>
            <a:r>
              <a:rPr lang="en-US" sz="1800">
                <a:latin typeface="Times New Roman" pitchFamily="18" charset="0"/>
                <a:cs typeface="Times New Roman" pitchFamily="18" charset="0"/>
              </a:rPr>
              <a:t>D-&gt;E</a:t>
            </a:r>
          </a:p>
          <a:p>
            <a:pPr>
              <a:buFont typeface="Arial" charset="0"/>
              <a:buNone/>
            </a:pPr>
            <a:r>
              <a:rPr lang="en-US" sz="1800">
                <a:latin typeface="Times New Roman" pitchFamily="18" charset="0"/>
                <a:cs typeface="Times New Roman" pitchFamily="18" charset="0"/>
              </a:rPr>
              <a:t>AC-&gt;D</a:t>
            </a: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Then now find out the key for the relation;</a:t>
            </a:r>
          </a:p>
          <a:p>
            <a:pPr>
              <a:buFont typeface="Arial" charset="0"/>
              <a:buNone/>
            </a:pPr>
            <a:r>
              <a:rPr lang="en-US" sz="1800">
                <a:latin typeface="Times New Roman" pitchFamily="18" charset="0"/>
                <a:cs typeface="Times New Roman" pitchFamily="18" charset="0"/>
              </a:rPr>
              <a:t>AC+=ACD</a:t>
            </a:r>
          </a:p>
          <a:p>
            <a:pPr>
              <a:buFont typeface="Arial" charset="0"/>
              <a:buNone/>
            </a:pPr>
            <a:r>
              <a:rPr lang="en-US" sz="1800">
                <a:latin typeface="Times New Roman" pitchFamily="18" charset="0"/>
                <a:cs typeface="Times New Roman" pitchFamily="18" charset="0"/>
              </a:rPr>
              <a:t>         =ACDE</a:t>
            </a:r>
          </a:p>
          <a:p>
            <a:pPr>
              <a:buFont typeface="Arial" charset="0"/>
              <a:buNone/>
            </a:pPr>
            <a:r>
              <a:rPr lang="en-US" sz="1800">
                <a:latin typeface="Times New Roman" pitchFamily="18" charset="0"/>
                <a:cs typeface="Times New Roman" pitchFamily="18" charset="0"/>
              </a:rPr>
              <a:t>          =ABCDE</a:t>
            </a:r>
          </a:p>
          <a:p>
            <a:pPr>
              <a:buFont typeface="Arial" charset="0"/>
              <a:buNone/>
            </a:pPr>
            <a:r>
              <a:rPr lang="en-US" sz="1800">
                <a:latin typeface="Times New Roman" pitchFamily="18" charset="0"/>
                <a:cs typeface="Times New Roman" pitchFamily="18" charset="0"/>
              </a:rPr>
              <a:t>So key is AC</a:t>
            </a: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Now check if there is any Partial dependency</a:t>
            </a:r>
          </a:p>
          <a:p>
            <a:pPr>
              <a:buFont typeface="Arial" charset="0"/>
              <a:buNone/>
            </a:pPr>
            <a:r>
              <a:rPr lang="en-US" sz="1800">
                <a:latin typeface="Times New Roman" pitchFamily="18" charset="0"/>
                <a:cs typeface="Times New Roman" pitchFamily="18" charset="0"/>
              </a:rPr>
              <a:t>There is P.D in the following FD</a:t>
            </a:r>
          </a:p>
          <a:p>
            <a:pPr>
              <a:buFont typeface="Arial" charset="0"/>
              <a:buNone/>
            </a:pPr>
            <a:r>
              <a:rPr lang="en-US" sz="1800">
                <a:latin typeface="Times New Roman" pitchFamily="18" charset="0"/>
                <a:cs typeface="Times New Roman" pitchFamily="18" charset="0"/>
              </a:rPr>
              <a:t> A-&gt;B</a:t>
            </a:r>
          </a:p>
          <a:p>
            <a:pPr>
              <a:buFont typeface="Arial" charset="0"/>
              <a:buNone/>
            </a:pPr>
            <a:endParaRPr lang="en-US" sz="18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	</a:t>
            </a:r>
          </a:p>
          <a:p>
            <a:pPr lvl="1">
              <a:buFont typeface="Arial" charset="0"/>
              <a:buNone/>
            </a:pPr>
            <a:endParaRPr lang="en-US" sz="1400" u="sng">
              <a:latin typeface="Times New Roman" pitchFamily="18" charset="0"/>
              <a:cs typeface="Times New Roman" pitchFamily="18" charset="0"/>
            </a:endParaRPr>
          </a:p>
        </p:txBody>
      </p:sp>
      <p:sp>
        <p:nvSpPr>
          <p:cNvPr id="58372"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t>Normalization</a:t>
            </a:r>
          </a:p>
        </p:txBody>
      </p:sp>
      <p:sp>
        <p:nvSpPr>
          <p:cNvPr id="59395"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THIRD NORMAL FORM:</a:t>
            </a:r>
          </a:p>
          <a:p>
            <a:pPr>
              <a:buFont typeface="Arial" charset="0"/>
              <a:buNone/>
            </a:pPr>
            <a:r>
              <a:rPr lang="en-US" sz="1800">
                <a:latin typeface="Times New Roman" pitchFamily="18" charset="0"/>
                <a:cs typeface="Times New Roman" pitchFamily="18" charset="0"/>
              </a:rPr>
              <a:t>	</a:t>
            </a:r>
          </a:p>
          <a:p>
            <a:pPr>
              <a:buFont typeface="Wingdings" pitchFamily="2" charset="2"/>
              <a:buChar char="Ø"/>
            </a:pPr>
            <a:r>
              <a:rPr lang="en-US" sz="1800">
                <a:latin typeface="Times New Roman" pitchFamily="18" charset="0"/>
                <a:cs typeface="Times New Roman" pitchFamily="18" charset="0"/>
              </a:rPr>
              <a:t> find out the closure of the left hand side attribute the causes the P.D for the relation.</a:t>
            </a:r>
          </a:p>
          <a:p>
            <a:pPr>
              <a:buFont typeface="Arial" charset="0"/>
              <a:buNone/>
            </a:pPr>
            <a:r>
              <a:rPr lang="en-US" sz="1800">
                <a:latin typeface="Times New Roman" pitchFamily="18" charset="0"/>
                <a:cs typeface="Times New Roman" pitchFamily="18" charset="0"/>
              </a:rPr>
              <a:t>         R={ABCDEF}</a:t>
            </a:r>
          </a:p>
          <a:p>
            <a:pPr>
              <a:buFont typeface="Arial" charset="0"/>
              <a:buNone/>
            </a:pPr>
            <a:r>
              <a:rPr lang="en-US" sz="1800">
                <a:latin typeface="Times New Roman" pitchFamily="18" charset="0"/>
                <a:cs typeface="Times New Roman" pitchFamily="18" charset="0"/>
              </a:rPr>
              <a:t>          R1= A+=</a:t>
            </a:r>
            <a:r>
              <a:rPr lang="en-US" sz="1800" u="sng">
                <a:latin typeface="Times New Roman" pitchFamily="18" charset="0"/>
                <a:cs typeface="Times New Roman" pitchFamily="18" charset="0"/>
              </a:rPr>
              <a:t>A</a:t>
            </a:r>
            <a:r>
              <a:rPr lang="en-US" sz="1800">
                <a:latin typeface="Times New Roman" pitchFamily="18" charset="0"/>
                <a:cs typeface="Times New Roman" pitchFamily="18" charset="0"/>
              </a:rPr>
              <a:t>B</a:t>
            </a:r>
          </a:p>
          <a:p>
            <a:pPr>
              <a:buFont typeface="Arial" charset="0"/>
              <a:buNone/>
            </a:pPr>
            <a:r>
              <a:rPr lang="en-US" sz="1800">
                <a:latin typeface="Times New Roman" pitchFamily="18" charset="0"/>
                <a:cs typeface="Times New Roman" pitchFamily="18" charset="0"/>
              </a:rPr>
              <a:t>	     R2=</a:t>
            </a:r>
            <a:r>
              <a:rPr lang="en-US" sz="1800" u="sng">
                <a:latin typeface="Times New Roman" pitchFamily="18" charset="0"/>
                <a:cs typeface="Times New Roman" pitchFamily="18" charset="0"/>
              </a:rPr>
              <a:t>AC</a:t>
            </a:r>
            <a:r>
              <a:rPr lang="en-US" sz="1800">
                <a:latin typeface="Times New Roman" pitchFamily="18" charset="0"/>
                <a:cs typeface="Times New Roman" pitchFamily="18" charset="0"/>
              </a:rPr>
              <a:t>DE</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There is  T.D in the above FD [D-&gt;E]</a:t>
            </a:r>
          </a:p>
          <a:p>
            <a:pPr>
              <a:buFont typeface="Wingdings" pitchFamily="2" charset="2"/>
              <a:buChar char="Ø"/>
            </a:pPr>
            <a:r>
              <a:rPr lang="en-US" sz="1800">
                <a:latin typeface="Times New Roman" pitchFamily="18" charset="0"/>
                <a:cs typeface="Times New Roman" pitchFamily="18" charset="0"/>
              </a:rPr>
              <a:t>Then R2=D+=</a:t>
            </a:r>
            <a:r>
              <a:rPr lang="en-US" sz="1800" u="sng">
                <a:latin typeface="Times New Roman" pitchFamily="18" charset="0"/>
                <a:cs typeface="Times New Roman" pitchFamily="18" charset="0"/>
              </a:rPr>
              <a:t>D</a:t>
            </a:r>
            <a:r>
              <a:rPr lang="en-US" sz="1800">
                <a:latin typeface="Times New Roman" pitchFamily="18" charset="0"/>
                <a:cs typeface="Times New Roman" pitchFamily="18" charset="0"/>
              </a:rPr>
              <a:t>E</a:t>
            </a:r>
          </a:p>
          <a:p>
            <a:pPr>
              <a:buFont typeface="Wingdings" pitchFamily="2" charset="2"/>
              <a:buChar char="Ø"/>
            </a:pPr>
            <a:r>
              <a:rPr lang="en-US" sz="1800">
                <a:latin typeface="Times New Roman" pitchFamily="18" charset="0"/>
                <a:cs typeface="Times New Roman" pitchFamily="18" charset="0"/>
              </a:rPr>
              <a:t>         R3=</a:t>
            </a:r>
            <a:r>
              <a:rPr lang="en-US" sz="1800" u="sng">
                <a:latin typeface="Times New Roman" pitchFamily="18" charset="0"/>
                <a:cs typeface="Times New Roman" pitchFamily="18" charset="0"/>
              </a:rPr>
              <a:t>AC</a:t>
            </a:r>
            <a:r>
              <a:rPr lang="en-US" sz="1800">
                <a:latin typeface="Times New Roman" pitchFamily="18" charset="0"/>
                <a:cs typeface="Times New Roman" pitchFamily="18" charset="0"/>
              </a:rPr>
              <a:t>E</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endParaRPr lang="en-US" sz="1800">
              <a:latin typeface="Times New Roman" pitchFamily="18" charset="0"/>
              <a:cs typeface="Times New Roman" pitchFamily="18" charset="0"/>
            </a:endParaRPr>
          </a:p>
          <a:p>
            <a:pPr lvl="1">
              <a:buFont typeface="Arial" charset="0"/>
              <a:buNone/>
            </a:pPr>
            <a:endParaRPr lang="en-US" sz="14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p:txBody>
      </p:sp>
      <p:sp>
        <p:nvSpPr>
          <p:cNvPr id="59396"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graphicFrame>
        <p:nvGraphicFramePr>
          <p:cNvPr id="5" name="Table 4"/>
          <p:cNvGraphicFramePr>
            <a:graphicFrameLocks noGrp="1"/>
          </p:cNvGraphicFramePr>
          <p:nvPr/>
        </p:nvGraphicFramePr>
        <p:xfrm>
          <a:off x="304800" y="5029200"/>
          <a:ext cx="2362200" cy="1163438"/>
        </p:xfrm>
        <a:graphic>
          <a:graphicData uri="http://schemas.openxmlformats.org/drawingml/2006/table">
            <a:tbl>
              <a:tblPr firstRow="1" bandRow="1">
                <a:tableStyleId>{5C22544A-7EE6-4342-B048-85BDC9FD1C3A}</a:tableStyleId>
              </a:tblPr>
              <a:tblGrid>
                <a:gridCol w="1181100">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tblGrid>
              <a:tr h="210761">
                <a:tc>
                  <a:txBody>
                    <a:bodyPr/>
                    <a:lstStyle/>
                    <a:p>
                      <a:r>
                        <a:rPr lang="en-US" sz="1100" b="1" dirty="0" err="1">
                          <a:latin typeface="Times New Roman" pitchFamily="18" charset="0"/>
                          <a:cs typeface="Times New Roman" pitchFamily="18" charset="0"/>
                        </a:rPr>
                        <a:t>orderno</a:t>
                      </a:r>
                      <a:endParaRPr lang="en-US" sz="1100" dirty="0"/>
                    </a:p>
                  </a:txBody>
                  <a:tcPr/>
                </a:tc>
                <a:tc>
                  <a:txBody>
                    <a:bodyPr/>
                    <a:lstStyle/>
                    <a:p>
                      <a:r>
                        <a:rPr lang="en-US" sz="1100" dirty="0" err="1"/>
                        <a:t>orderdate</a:t>
                      </a:r>
                      <a:endParaRPr lang="en-US" sz="1100" dirty="0"/>
                    </a:p>
                  </a:txBody>
                  <a:tcPr/>
                </a:tc>
                <a:extLst>
                  <a:ext uri="{0D108BD9-81ED-4DB2-BD59-A6C34878D82A}">
                    <a16:rowId xmlns:a16="http://schemas.microsoft.com/office/drawing/2014/main" val="10000"/>
                  </a:ext>
                </a:extLst>
              </a:tr>
              <a:tr h="210761">
                <a:tc>
                  <a:txBody>
                    <a:bodyPr/>
                    <a:lstStyle/>
                    <a:p>
                      <a:r>
                        <a:rPr lang="en-US" sz="1100" dirty="0"/>
                        <a:t>01</a:t>
                      </a:r>
                    </a:p>
                  </a:txBody>
                  <a:tcPr/>
                </a:tc>
                <a:tc>
                  <a:txBody>
                    <a:bodyPr/>
                    <a:lstStyle/>
                    <a:p>
                      <a:r>
                        <a:rPr lang="en-US" sz="1100" dirty="0"/>
                        <a:t>01/01/06</a:t>
                      </a:r>
                    </a:p>
                  </a:txBody>
                  <a:tcPr/>
                </a:tc>
                <a:extLst>
                  <a:ext uri="{0D108BD9-81ED-4DB2-BD59-A6C34878D82A}">
                    <a16:rowId xmlns:a16="http://schemas.microsoft.com/office/drawing/2014/main" val="10001"/>
                  </a:ext>
                </a:extLst>
              </a:tr>
              <a:tr h="322639">
                <a:tc>
                  <a:txBody>
                    <a:bodyPr/>
                    <a:lstStyle/>
                    <a:p>
                      <a:r>
                        <a:rPr lang="en-US" sz="1100" dirty="0"/>
                        <a:t>02</a:t>
                      </a:r>
                    </a:p>
                  </a:txBody>
                  <a:tcPr/>
                </a:tc>
                <a:tc>
                  <a:txBody>
                    <a:bodyPr/>
                    <a:lstStyle/>
                    <a:p>
                      <a:r>
                        <a:rPr lang="en-US" sz="1100" dirty="0"/>
                        <a:t>01/02/06</a:t>
                      </a:r>
                    </a:p>
                  </a:txBody>
                  <a:tcPr/>
                </a:tc>
                <a:extLst>
                  <a:ext uri="{0D108BD9-81ED-4DB2-BD59-A6C34878D82A}">
                    <a16:rowId xmlns:a16="http://schemas.microsoft.com/office/drawing/2014/main" val="10002"/>
                  </a:ext>
                </a:extLst>
              </a:tr>
              <a:tr h="322639">
                <a:tc>
                  <a:txBody>
                    <a:bodyPr/>
                    <a:lstStyle/>
                    <a:p>
                      <a:r>
                        <a:rPr lang="en-US" sz="1100" dirty="0"/>
                        <a:t>03</a:t>
                      </a:r>
                    </a:p>
                  </a:txBody>
                  <a:tcPr/>
                </a:tc>
                <a:tc>
                  <a:txBody>
                    <a:bodyPr/>
                    <a:lstStyle/>
                    <a:p>
                      <a:r>
                        <a:rPr lang="en-US" sz="1100" dirty="0"/>
                        <a:t>01/03/06</a:t>
                      </a:r>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3657600" y="4267200"/>
          <a:ext cx="1440872" cy="19202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831272">
                  <a:extLst>
                    <a:ext uri="{9D8B030D-6E8A-4147-A177-3AD203B41FA5}">
                      <a16:colId xmlns:a16="http://schemas.microsoft.com/office/drawing/2014/main" val="20001"/>
                    </a:ext>
                  </a:extLst>
                </a:gridCol>
              </a:tblGrid>
              <a:tr h="340360">
                <a:tc>
                  <a:txBody>
                    <a:bodyPr/>
                    <a:lstStyle/>
                    <a:p>
                      <a:r>
                        <a:rPr lang="en-US" sz="1200" dirty="0" err="1"/>
                        <a:t>itemcode</a:t>
                      </a:r>
                      <a:endParaRPr lang="en-US" sz="1200" dirty="0"/>
                    </a:p>
                  </a:txBody>
                  <a:tcPr/>
                </a:tc>
                <a:tc>
                  <a:txBody>
                    <a:bodyPr/>
                    <a:lstStyle/>
                    <a:p>
                      <a:r>
                        <a:rPr lang="en-US" sz="1200" dirty="0"/>
                        <a:t>quantity</a:t>
                      </a:r>
                    </a:p>
                  </a:txBody>
                  <a:tcPr/>
                </a:tc>
                <a:extLst>
                  <a:ext uri="{0D108BD9-81ED-4DB2-BD59-A6C34878D82A}">
                    <a16:rowId xmlns:a16="http://schemas.microsoft.com/office/drawing/2014/main" val="10000"/>
                  </a:ext>
                </a:extLst>
              </a:tr>
              <a:tr h="340360">
                <a:tc>
                  <a:txBody>
                    <a:bodyPr/>
                    <a:lstStyle/>
                    <a:p>
                      <a:r>
                        <a:rPr lang="en-US" dirty="0"/>
                        <a:t>101</a:t>
                      </a:r>
                    </a:p>
                  </a:txBody>
                  <a:tcPr/>
                </a:tc>
                <a:tc>
                  <a:txBody>
                    <a:bodyPr/>
                    <a:lstStyle/>
                    <a:p>
                      <a:r>
                        <a:rPr lang="en-US" sz="1200" dirty="0">
                          <a:latin typeface="Times New Roman" pitchFamily="18" charset="0"/>
                          <a:cs typeface="Times New Roman" pitchFamily="18" charset="0"/>
                        </a:rPr>
                        <a:t>51.42</a:t>
                      </a:r>
                    </a:p>
                  </a:txBody>
                  <a:tcPr/>
                </a:tc>
                <a:extLst>
                  <a:ext uri="{0D108BD9-81ED-4DB2-BD59-A6C34878D82A}">
                    <a16:rowId xmlns:a16="http://schemas.microsoft.com/office/drawing/2014/main" val="10001"/>
                  </a:ext>
                </a:extLst>
              </a:tr>
              <a:tr h="340360">
                <a:tc>
                  <a:txBody>
                    <a:bodyPr/>
                    <a:lstStyle/>
                    <a:p>
                      <a:r>
                        <a:rPr lang="en-US" dirty="0"/>
                        <a:t>102</a:t>
                      </a:r>
                    </a:p>
                  </a:txBody>
                  <a:tcPr/>
                </a:tc>
                <a:tc>
                  <a:txBody>
                    <a:bodyPr/>
                    <a:lstStyle/>
                    <a:p>
                      <a:r>
                        <a:rPr lang="en-US" sz="1200" dirty="0">
                          <a:latin typeface="Times New Roman" pitchFamily="18" charset="0"/>
                          <a:cs typeface="Times New Roman" pitchFamily="18" charset="0"/>
                        </a:rPr>
                        <a:t>61.21</a:t>
                      </a:r>
                    </a:p>
                  </a:txBody>
                  <a:tcPr/>
                </a:tc>
                <a:extLst>
                  <a:ext uri="{0D108BD9-81ED-4DB2-BD59-A6C34878D82A}">
                    <a16:rowId xmlns:a16="http://schemas.microsoft.com/office/drawing/2014/main" val="10002"/>
                  </a:ext>
                </a:extLst>
              </a:tr>
              <a:tr h="340360">
                <a:tc>
                  <a:txBody>
                    <a:bodyPr/>
                    <a:lstStyle/>
                    <a:p>
                      <a:r>
                        <a:rPr lang="en-US" dirty="0"/>
                        <a:t>103</a:t>
                      </a:r>
                    </a:p>
                  </a:txBody>
                  <a:tcPr/>
                </a:tc>
                <a:tc>
                  <a:txBody>
                    <a:bodyPr/>
                    <a:lstStyle/>
                    <a:p>
                      <a:r>
                        <a:rPr lang="en-US" sz="1200" dirty="0">
                          <a:latin typeface="Times New Roman" pitchFamily="18" charset="0"/>
                          <a:cs typeface="Times New Roman" pitchFamily="18" charset="0"/>
                        </a:rPr>
                        <a:t>18.51</a:t>
                      </a:r>
                    </a:p>
                  </a:txBody>
                  <a:tcPr/>
                </a:tc>
                <a:extLst>
                  <a:ext uri="{0D108BD9-81ED-4DB2-BD59-A6C34878D82A}">
                    <a16:rowId xmlns:a16="http://schemas.microsoft.com/office/drawing/2014/main" val="10003"/>
                  </a:ext>
                </a:extLst>
              </a:tr>
              <a:tr h="340360">
                <a:tc>
                  <a:txBody>
                    <a:bodyPr/>
                    <a:lstStyle/>
                    <a:p>
                      <a:r>
                        <a:rPr lang="en-US" dirty="0"/>
                        <a:t>201</a:t>
                      </a:r>
                    </a:p>
                  </a:txBody>
                  <a:tcPr/>
                </a:tc>
                <a:tc>
                  <a:txBody>
                    <a:bodyPr/>
                    <a:lstStyle/>
                    <a:p>
                      <a:r>
                        <a:rPr lang="en-US" sz="1200" dirty="0">
                          <a:latin typeface="Times New Roman" pitchFamily="18" charset="0"/>
                          <a:cs typeface="Times New Roman" pitchFamily="18" charset="0"/>
                        </a:rPr>
                        <a:t>21.26</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nvGraphicFramePr>
        <p:xfrm>
          <a:off x="5638800" y="3124200"/>
          <a:ext cx="2590800" cy="2651760"/>
        </p:xfrm>
        <a:graphic>
          <a:graphicData uri="http://schemas.openxmlformats.org/drawingml/2006/table">
            <a:tbl>
              <a:tblPr firstRow="1" bandRow="1">
                <a:tableStyleId>{5C22544A-7EE6-4342-B048-85BDC9FD1C3A}</a:tableStyleId>
              </a:tblPr>
              <a:tblGrid>
                <a:gridCol w="613611">
                  <a:extLst>
                    <a:ext uri="{9D8B030D-6E8A-4147-A177-3AD203B41FA5}">
                      <a16:colId xmlns:a16="http://schemas.microsoft.com/office/drawing/2014/main" val="20000"/>
                    </a:ext>
                  </a:extLst>
                </a:gridCol>
                <a:gridCol w="749968">
                  <a:extLst>
                    <a:ext uri="{9D8B030D-6E8A-4147-A177-3AD203B41FA5}">
                      <a16:colId xmlns:a16="http://schemas.microsoft.com/office/drawing/2014/main" val="20001"/>
                    </a:ext>
                  </a:extLst>
                </a:gridCol>
                <a:gridCol w="1227221">
                  <a:extLst>
                    <a:ext uri="{9D8B030D-6E8A-4147-A177-3AD203B41FA5}">
                      <a16:colId xmlns:a16="http://schemas.microsoft.com/office/drawing/2014/main" val="20002"/>
                    </a:ext>
                  </a:extLst>
                </a:gridCol>
              </a:tblGrid>
              <a:tr h="289560">
                <a:tc>
                  <a:txBody>
                    <a:bodyPr/>
                    <a:lstStyle/>
                    <a:p>
                      <a:r>
                        <a:rPr lang="en-US" sz="1200" dirty="0" err="1">
                          <a:latin typeface="Times New Roman" pitchFamily="18" charset="0"/>
                          <a:cs typeface="Times New Roman" pitchFamily="18" charset="0"/>
                        </a:rPr>
                        <a:t>orderno</a:t>
                      </a:r>
                      <a:endParaRPr lang="en-US" sz="1200" dirty="0">
                        <a:latin typeface="Times New Roman" pitchFamily="18" charset="0"/>
                        <a:cs typeface="Times New Roman" pitchFamily="18" charset="0"/>
                      </a:endParaRPr>
                    </a:p>
                  </a:txBody>
                  <a:tcPr/>
                </a:tc>
                <a:tc>
                  <a:txBody>
                    <a:bodyPr/>
                    <a:lstStyle/>
                    <a:p>
                      <a:r>
                        <a:rPr lang="en-US" sz="1100" b="1" dirty="0" err="1">
                          <a:latin typeface="Times New Roman" pitchFamily="18" charset="0"/>
                          <a:cs typeface="Times New Roman" pitchFamily="18" charset="0"/>
                        </a:rPr>
                        <a:t>itemcode</a:t>
                      </a:r>
                      <a:endParaRPr lang="en-US" sz="1100" b="1" dirty="0">
                        <a:latin typeface="Times New Roman" pitchFamily="18" charset="0"/>
                        <a:cs typeface="Times New Roman" pitchFamily="18" charset="0"/>
                      </a:endParaRPr>
                    </a:p>
                  </a:txBody>
                  <a:tcPr/>
                </a:tc>
                <a:tc>
                  <a:txBody>
                    <a:bodyPr/>
                    <a:lstStyle/>
                    <a:p>
                      <a:r>
                        <a:rPr lang="en-US" sz="1200" dirty="0">
                          <a:latin typeface="Times New Roman" pitchFamily="18" charset="0"/>
                          <a:cs typeface="Times New Roman" pitchFamily="18" charset="0"/>
                        </a:rPr>
                        <a:t>quantity</a:t>
                      </a:r>
                    </a:p>
                  </a:txBody>
                  <a:tcPr/>
                </a:tc>
                <a:extLst>
                  <a:ext uri="{0D108BD9-81ED-4DB2-BD59-A6C34878D82A}">
                    <a16:rowId xmlns:a16="http://schemas.microsoft.com/office/drawing/2014/main" val="10000"/>
                  </a:ext>
                </a:extLst>
              </a:tr>
              <a:tr h="289560">
                <a:tc>
                  <a:txBody>
                    <a:bodyPr/>
                    <a:lstStyle/>
                    <a:p>
                      <a:r>
                        <a:rPr lang="en-US" dirty="0"/>
                        <a:t>1</a:t>
                      </a:r>
                    </a:p>
                  </a:txBody>
                  <a:tcPr/>
                </a:tc>
                <a:tc>
                  <a:txBody>
                    <a:bodyPr/>
                    <a:lstStyle/>
                    <a:p>
                      <a:r>
                        <a:rPr lang="en-US" dirty="0"/>
                        <a:t>101</a:t>
                      </a:r>
                    </a:p>
                  </a:txBody>
                  <a:tcPr/>
                </a:tc>
                <a:tc>
                  <a:txBody>
                    <a:bodyPr/>
                    <a:lstStyle/>
                    <a:p>
                      <a:r>
                        <a:rPr lang="en-US" dirty="0"/>
                        <a:t>52</a:t>
                      </a:r>
                    </a:p>
                  </a:txBody>
                  <a:tcPr/>
                </a:tc>
                <a:extLst>
                  <a:ext uri="{0D108BD9-81ED-4DB2-BD59-A6C34878D82A}">
                    <a16:rowId xmlns:a16="http://schemas.microsoft.com/office/drawing/2014/main" val="10001"/>
                  </a:ext>
                </a:extLst>
              </a:tr>
              <a:tr h="289560">
                <a:tc>
                  <a:txBody>
                    <a:bodyPr/>
                    <a:lstStyle/>
                    <a:p>
                      <a:r>
                        <a:rPr lang="en-US" dirty="0"/>
                        <a:t>1</a:t>
                      </a:r>
                    </a:p>
                  </a:txBody>
                  <a:tcPr/>
                </a:tc>
                <a:tc>
                  <a:txBody>
                    <a:bodyPr/>
                    <a:lstStyle/>
                    <a:p>
                      <a:r>
                        <a:rPr lang="en-US" dirty="0"/>
                        <a:t>102</a:t>
                      </a:r>
                    </a:p>
                  </a:txBody>
                  <a:tcPr/>
                </a:tc>
                <a:tc>
                  <a:txBody>
                    <a:bodyPr/>
                    <a:lstStyle/>
                    <a:p>
                      <a:r>
                        <a:rPr lang="en-US" dirty="0"/>
                        <a:t>38</a:t>
                      </a:r>
                    </a:p>
                  </a:txBody>
                  <a:tcPr/>
                </a:tc>
                <a:extLst>
                  <a:ext uri="{0D108BD9-81ED-4DB2-BD59-A6C34878D82A}">
                    <a16:rowId xmlns:a16="http://schemas.microsoft.com/office/drawing/2014/main" val="10002"/>
                  </a:ext>
                </a:extLst>
              </a:tr>
              <a:tr h="289560">
                <a:tc>
                  <a:txBody>
                    <a:bodyPr/>
                    <a:lstStyle/>
                    <a:p>
                      <a:r>
                        <a:rPr lang="en-US" dirty="0"/>
                        <a:t>1</a:t>
                      </a:r>
                    </a:p>
                  </a:txBody>
                  <a:tcPr/>
                </a:tc>
                <a:tc>
                  <a:txBody>
                    <a:bodyPr/>
                    <a:lstStyle/>
                    <a:p>
                      <a:r>
                        <a:rPr lang="en-US" dirty="0"/>
                        <a:t>103</a:t>
                      </a:r>
                    </a:p>
                  </a:txBody>
                  <a:tcPr/>
                </a:tc>
                <a:tc>
                  <a:txBody>
                    <a:bodyPr/>
                    <a:lstStyle/>
                    <a:p>
                      <a:r>
                        <a:rPr lang="en-US" dirty="0"/>
                        <a:t>20</a:t>
                      </a:r>
                    </a:p>
                  </a:txBody>
                  <a:tcPr/>
                </a:tc>
                <a:extLst>
                  <a:ext uri="{0D108BD9-81ED-4DB2-BD59-A6C34878D82A}">
                    <a16:rowId xmlns:a16="http://schemas.microsoft.com/office/drawing/2014/main" val="10003"/>
                  </a:ext>
                </a:extLst>
              </a:tr>
              <a:tr h="289560">
                <a:tc>
                  <a:txBody>
                    <a:bodyPr/>
                    <a:lstStyle/>
                    <a:p>
                      <a:r>
                        <a:rPr lang="en-US" dirty="0"/>
                        <a:t>2</a:t>
                      </a:r>
                    </a:p>
                  </a:txBody>
                  <a:tcPr/>
                </a:tc>
                <a:tc>
                  <a:txBody>
                    <a:bodyPr/>
                    <a:lstStyle/>
                    <a:p>
                      <a:r>
                        <a:rPr lang="en-US" dirty="0"/>
                        <a:t>201</a:t>
                      </a:r>
                    </a:p>
                  </a:txBody>
                  <a:tcPr/>
                </a:tc>
                <a:tc>
                  <a:txBody>
                    <a:bodyPr/>
                    <a:lstStyle/>
                    <a:p>
                      <a:r>
                        <a:rPr lang="en-US" dirty="0"/>
                        <a:t>45</a:t>
                      </a:r>
                    </a:p>
                  </a:txBody>
                  <a:tcPr/>
                </a:tc>
                <a:extLst>
                  <a:ext uri="{0D108BD9-81ED-4DB2-BD59-A6C34878D82A}">
                    <a16:rowId xmlns:a16="http://schemas.microsoft.com/office/drawing/2014/main" val="10004"/>
                  </a:ext>
                </a:extLst>
              </a:tr>
              <a:tr h="289560">
                <a:tc>
                  <a:txBody>
                    <a:bodyPr/>
                    <a:lstStyle/>
                    <a:p>
                      <a:r>
                        <a:rPr lang="en-US" dirty="0"/>
                        <a:t>2</a:t>
                      </a:r>
                    </a:p>
                  </a:txBody>
                  <a:tcPr/>
                </a:tc>
                <a:tc>
                  <a:txBody>
                    <a:bodyPr/>
                    <a:lstStyle/>
                    <a:p>
                      <a:r>
                        <a:rPr lang="en-US" dirty="0"/>
                        <a:t>102</a:t>
                      </a:r>
                    </a:p>
                  </a:txBody>
                  <a:tcPr/>
                </a:tc>
                <a:tc>
                  <a:txBody>
                    <a:bodyPr/>
                    <a:lstStyle/>
                    <a:p>
                      <a:r>
                        <a:rPr lang="en-US" dirty="0"/>
                        <a:t>30</a:t>
                      </a:r>
                    </a:p>
                  </a:txBody>
                  <a:tcPr/>
                </a:tc>
                <a:extLst>
                  <a:ext uri="{0D108BD9-81ED-4DB2-BD59-A6C34878D82A}">
                    <a16:rowId xmlns:a16="http://schemas.microsoft.com/office/drawing/2014/main" val="10005"/>
                  </a:ext>
                </a:extLst>
              </a:tr>
              <a:tr h="289560">
                <a:tc>
                  <a:txBody>
                    <a:bodyPr/>
                    <a:lstStyle/>
                    <a:p>
                      <a:r>
                        <a:rPr lang="en-US" dirty="0"/>
                        <a:t>3</a:t>
                      </a:r>
                    </a:p>
                  </a:txBody>
                  <a:tcPr/>
                </a:tc>
                <a:tc>
                  <a:txBody>
                    <a:bodyPr/>
                    <a:lstStyle/>
                    <a:p>
                      <a:r>
                        <a:rPr lang="en-US" dirty="0"/>
                        <a:t>102</a:t>
                      </a:r>
                    </a:p>
                  </a:txBody>
                  <a:tcPr/>
                </a:tc>
                <a:tc>
                  <a:txBody>
                    <a:bodyPr/>
                    <a:lstStyle/>
                    <a:p>
                      <a:r>
                        <a:rPr lang="en-US" dirty="0"/>
                        <a:t>40</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t>Normalization</a:t>
            </a:r>
          </a:p>
        </p:txBody>
      </p:sp>
      <p:sp>
        <p:nvSpPr>
          <p:cNvPr id="60419" name="Content Placeholder 2"/>
          <p:cNvSpPr>
            <a:spLocks noGrp="1"/>
          </p:cNvSpPr>
          <p:nvPr>
            <p:ph idx="1"/>
          </p:nvPr>
        </p:nvSpPr>
        <p:spPr>
          <a:xfrm>
            <a:off x="457200" y="990600"/>
            <a:ext cx="8305800" cy="5486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BCNF NORMAL FORM:</a:t>
            </a:r>
          </a:p>
          <a:p>
            <a:pPr>
              <a:buFont typeface="Wingdings" pitchFamily="2" charset="2"/>
              <a:buChar char="Ø"/>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A table is said to be in BCNF if it is already in 3NF and for every FD of type X-&gt;Y and X must be a super key.</a:t>
            </a:r>
          </a:p>
          <a:p>
            <a:pPr>
              <a:buFont typeface="Arial" charset="0"/>
              <a:buNone/>
            </a:pPr>
            <a:endParaRPr lang="en-US" sz="1800" b="1">
              <a:latin typeface="Times New Roman" pitchFamily="18" charset="0"/>
              <a:cs typeface="Times New Roman" pitchFamily="18" charset="0"/>
            </a:endParaRPr>
          </a:p>
          <a:p>
            <a:r>
              <a:rPr lang="en-US" sz="1800" b="1">
                <a:latin typeface="Times New Roman" pitchFamily="18" charset="0"/>
                <a:cs typeface="Times New Roman" pitchFamily="18" charset="0"/>
              </a:rPr>
              <a:t>Difference between BCNF and 3NF</a:t>
            </a:r>
          </a:p>
          <a:p>
            <a:pPr>
              <a:buFont typeface="Arial" charset="0"/>
              <a:buNone/>
            </a:pPr>
            <a:r>
              <a:rPr lang="en-US" sz="1800" b="1">
                <a:latin typeface="Times New Roman" pitchFamily="18" charset="0"/>
                <a:cs typeface="Times New Roman" pitchFamily="18" charset="0"/>
              </a:rPr>
              <a:t>	</a:t>
            </a:r>
          </a:p>
        </p:txBody>
      </p:sp>
      <p:sp>
        <p:nvSpPr>
          <p:cNvPr id="60420"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graphicFrame>
        <p:nvGraphicFramePr>
          <p:cNvPr id="5" name="Table 4"/>
          <p:cNvGraphicFramePr>
            <a:graphicFrameLocks noGrp="1"/>
          </p:cNvGraphicFramePr>
          <p:nvPr/>
        </p:nvGraphicFramePr>
        <p:xfrm>
          <a:off x="304800" y="3352800"/>
          <a:ext cx="8458200" cy="321056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4495800">
                  <a:extLst>
                    <a:ext uri="{9D8B030D-6E8A-4147-A177-3AD203B41FA5}">
                      <a16:colId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3NF</a:t>
                      </a:r>
                    </a:p>
                  </a:txBody>
                  <a:tcPr/>
                </a:tc>
                <a:tc>
                  <a:txBody>
                    <a:bodyPr/>
                    <a:lstStyle/>
                    <a:p>
                      <a:r>
                        <a:rPr lang="en-US" dirty="0"/>
                        <a:t>BCNF</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Concentrate on primary key</a:t>
                      </a:r>
                    </a:p>
                  </a:txBody>
                  <a:tcPr/>
                </a:tc>
                <a:tc>
                  <a:txBody>
                    <a:bodyPr/>
                    <a:lstStyle/>
                    <a:p>
                      <a:r>
                        <a:rPr lang="en-US" dirty="0"/>
                        <a:t>Concentrate on all candidate keys</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Redundancy is high compared to BCNF</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Redundancy is low</a:t>
                      </a:r>
                      <a:r>
                        <a:rPr lang="en-US" baseline="0" dirty="0"/>
                        <a:t> as </a:t>
                      </a:r>
                      <a:r>
                        <a:rPr lang="en-US" dirty="0"/>
                        <a:t> compared to 3NF</a:t>
                      </a:r>
                    </a:p>
                    <a:p>
                      <a:endParaRPr lang="en-US" dirty="0"/>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It may preserves all the F.D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It may  not preserves all the F.D</a:t>
                      </a:r>
                    </a:p>
                    <a:p>
                      <a:endParaRPr lang="en-US" dirty="0"/>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There is F.D of X-&gt;Y</a:t>
                      </a:r>
                    </a:p>
                    <a:p>
                      <a:pPr>
                        <a:buFont typeface="Wingdings" pitchFamily="2" charset="2"/>
                        <a:buChar char="§"/>
                      </a:pPr>
                      <a:r>
                        <a:rPr lang="en-US" dirty="0"/>
                        <a:t>It is allowed in 3NF if X is super key or Y is part of the Key.</a:t>
                      </a:r>
                    </a:p>
                  </a:txBody>
                  <a:tcPr/>
                </a:tc>
                <a:tc>
                  <a:txBody>
                    <a:bodyPr/>
                    <a:lstStyle/>
                    <a:p>
                      <a:r>
                        <a:rPr lang="en-US" dirty="0"/>
                        <a:t>There is F.D of form X-&gt;Y</a:t>
                      </a:r>
                    </a:p>
                    <a:p>
                      <a:pPr>
                        <a:buFont typeface="Wingdings" pitchFamily="2" charset="2"/>
                        <a:buChar char="§"/>
                      </a:pPr>
                      <a:r>
                        <a:rPr lang="en-US" dirty="0"/>
                        <a:t>It</a:t>
                      </a:r>
                      <a:r>
                        <a:rPr lang="en-US" baseline="0" dirty="0"/>
                        <a:t> is allow is a super key that is all determinants must be part of candidates key or they may be key of 3NF relations.</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t>Normalization</a:t>
            </a:r>
          </a:p>
        </p:txBody>
      </p:sp>
      <p:sp>
        <p:nvSpPr>
          <p:cNvPr id="61443" name="Content Placeholder 2"/>
          <p:cNvSpPr>
            <a:spLocks noGrp="1"/>
          </p:cNvSpPr>
          <p:nvPr>
            <p:ph idx="1"/>
          </p:nvPr>
        </p:nvSpPr>
        <p:spPr>
          <a:xfrm>
            <a:off x="457200" y="990600"/>
            <a:ext cx="8305800" cy="5486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BCNF NORMAL FORM:</a:t>
            </a:r>
          </a:p>
          <a:p>
            <a:pPr>
              <a:buFont typeface="Wingdings" pitchFamily="2" charset="2"/>
              <a:buChar char="Ø"/>
            </a:pPr>
            <a:r>
              <a:rPr lang="en-US" sz="1800" b="1">
                <a:latin typeface="Times New Roman" pitchFamily="18" charset="0"/>
                <a:cs typeface="Times New Roman" pitchFamily="18" charset="0"/>
              </a:rPr>
              <a:t>Lossless Join:</a:t>
            </a:r>
          </a:p>
          <a:p>
            <a:pPr algn="just">
              <a:buFont typeface="Arial" charset="0"/>
              <a:buNone/>
            </a:pPr>
            <a:r>
              <a:rPr lang="en-US" sz="1800">
                <a:latin typeface="Times New Roman" pitchFamily="18" charset="0"/>
                <a:cs typeface="Times New Roman" pitchFamily="18" charset="0"/>
              </a:rPr>
              <a:t>      Decomposition of relation schema into multiple fragments is said to be lossless join decomposition if every relation that satisfy normal forms, then natural join of projection of relational fragment must be given a original numbers of rows in the universal table.</a:t>
            </a:r>
          </a:p>
          <a:p>
            <a:pPr algn="just">
              <a:buFont typeface="Arial" charset="0"/>
              <a:buNone/>
            </a:pPr>
            <a:endParaRPr lang="en-US" sz="1800">
              <a:latin typeface="Times New Roman" pitchFamily="18" charset="0"/>
              <a:cs typeface="Times New Roman" pitchFamily="18" charset="0"/>
            </a:endParaRPr>
          </a:p>
          <a:p>
            <a:pPr algn="just">
              <a:buFont typeface="Wingdings" pitchFamily="2" charset="2"/>
              <a:buChar char="Ø"/>
            </a:pPr>
            <a:r>
              <a:rPr lang="en-US" sz="1800">
                <a:latin typeface="Times New Roman" pitchFamily="18" charset="0"/>
                <a:cs typeface="Times New Roman" pitchFamily="18" charset="0"/>
              </a:rPr>
              <a:t>R = </a:t>
            </a:r>
            <a:r>
              <a:rPr lang="el-GR" sz="4400">
                <a:latin typeface="Times New Roman" pitchFamily="18" charset="0"/>
                <a:cs typeface="Times New Roman" pitchFamily="18" charset="0"/>
              </a:rPr>
              <a:t>π</a:t>
            </a:r>
            <a:r>
              <a:rPr lang="en-US" sz="1800">
                <a:latin typeface="Times New Roman" pitchFamily="18" charset="0"/>
                <a:cs typeface="Times New Roman" pitchFamily="18" charset="0"/>
              </a:rPr>
              <a:t>R1(R) natural join </a:t>
            </a:r>
            <a:r>
              <a:rPr lang="el-GR" sz="4400">
                <a:latin typeface="Times New Roman" pitchFamily="18" charset="0"/>
                <a:cs typeface="Times New Roman" pitchFamily="18" charset="0"/>
              </a:rPr>
              <a:t>π</a:t>
            </a:r>
            <a:r>
              <a:rPr lang="el-GR" sz="1800">
                <a:latin typeface="Times New Roman" pitchFamily="18" charset="0"/>
                <a:cs typeface="Times New Roman" pitchFamily="18" charset="0"/>
              </a:rPr>
              <a:t> </a:t>
            </a:r>
            <a:r>
              <a:rPr lang="en-US" sz="1800">
                <a:latin typeface="Times New Roman" pitchFamily="18" charset="0"/>
                <a:cs typeface="Times New Roman" pitchFamily="18" charset="0"/>
              </a:rPr>
              <a:t>R2(R)  …………………… </a:t>
            </a:r>
            <a:r>
              <a:rPr lang="el-GR" sz="4400">
                <a:latin typeface="Times New Roman" pitchFamily="18" charset="0"/>
                <a:cs typeface="Times New Roman" pitchFamily="18" charset="0"/>
              </a:rPr>
              <a:t>π</a:t>
            </a:r>
            <a:r>
              <a:rPr lang="en-US" sz="1800">
                <a:latin typeface="Times New Roman" pitchFamily="18" charset="0"/>
                <a:cs typeface="Times New Roman" pitchFamily="18" charset="0"/>
              </a:rPr>
              <a:t>Rn(R) </a:t>
            </a:r>
          </a:p>
          <a:p>
            <a:pPr algn="just">
              <a:buFont typeface="Arial" charset="0"/>
              <a:buNone/>
            </a:pPr>
            <a:r>
              <a:rPr lang="en-US" sz="1800">
                <a:latin typeface="Times New Roman" pitchFamily="18" charset="0"/>
                <a:cs typeface="Times New Roman" pitchFamily="18" charset="0"/>
              </a:rPr>
              <a:t>100 rows                   = 100 rows</a:t>
            </a:r>
          </a:p>
          <a:p>
            <a:pPr algn="just">
              <a:buFont typeface="Arial" charset="0"/>
              <a:buNone/>
            </a:pPr>
            <a:endParaRPr lang="en-US" sz="1800">
              <a:latin typeface="Times New Roman" pitchFamily="18" charset="0"/>
              <a:cs typeface="Times New Roman" pitchFamily="18" charset="0"/>
            </a:endParaRPr>
          </a:p>
          <a:p>
            <a:pPr algn="just">
              <a:buFont typeface="Wingdings" pitchFamily="2" charset="2"/>
              <a:buChar char="Ø"/>
            </a:pPr>
            <a:r>
              <a:rPr lang="en-US" sz="1800">
                <a:latin typeface="Times New Roman" pitchFamily="18" charset="0"/>
                <a:cs typeface="Times New Roman" pitchFamily="18" charset="0"/>
              </a:rPr>
              <a:t>R = </a:t>
            </a:r>
            <a:r>
              <a:rPr lang="el-GR" sz="4400">
                <a:latin typeface="Times New Roman" pitchFamily="18" charset="0"/>
                <a:cs typeface="Times New Roman" pitchFamily="18" charset="0"/>
              </a:rPr>
              <a:t>π</a:t>
            </a:r>
            <a:r>
              <a:rPr lang="en-US" sz="1800">
                <a:latin typeface="Times New Roman" pitchFamily="18" charset="0"/>
                <a:cs typeface="Times New Roman" pitchFamily="18" charset="0"/>
              </a:rPr>
              <a:t>R1(R) natural join </a:t>
            </a:r>
            <a:r>
              <a:rPr lang="el-GR" sz="4400">
                <a:latin typeface="Times New Roman" pitchFamily="18" charset="0"/>
                <a:cs typeface="Times New Roman" pitchFamily="18" charset="0"/>
              </a:rPr>
              <a:t>π</a:t>
            </a:r>
            <a:r>
              <a:rPr lang="el-GR" sz="1800">
                <a:latin typeface="Times New Roman" pitchFamily="18" charset="0"/>
                <a:cs typeface="Times New Roman" pitchFamily="18" charset="0"/>
              </a:rPr>
              <a:t> </a:t>
            </a:r>
            <a:r>
              <a:rPr lang="en-US" sz="1800">
                <a:latin typeface="Times New Roman" pitchFamily="18" charset="0"/>
                <a:cs typeface="Times New Roman" pitchFamily="18" charset="0"/>
              </a:rPr>
              <a:t>R2(R)  …………………… </a:t>
            </a:r>
            <a:r>
              <a:rPr lang="el-GR" sz="4400">
                <a:latin typeface="Times New Roman" pitchFamily="18" charset="0"/>
                <a:cs typeface="Times New Roman" pitchFamily="18" charset="0"/>
              </a:rPr>
              <a:t>π</a:t>
            </a:r>
            <a:r>
              <a:rPr lang="en-US" sz="1800">
                <a:latin typeface="Times New Roman" pitchFamily="18" charset="0"/>
                <a:cs typeface="Times New Roman" pitchFamily="18" charset="0"/>
              </a:rPr>
              <a:t>Ri(R) </a:t>
            </a:r>
          </a:p>
          <a:p>
            <a:pPr algn="just">
              <a:buFont typeface="Arial" charset="0"/>
              <a:buNone/>
            </a:pPr>
            <a:r>
              <a:rPr lang="en-US" sz="1800">
                <a:latin typeface="Times New Roman" pitchFamily="18" charset="0"/>
                <a:cs typeface="Times New Roman" pitchFamily="18" charset="0"/>
              </a:rPr>
              <a:t>100 rows                   = 120 rows  [×]</a:t>
            </a:r>
          </a:p>
          <a:p>
            <a:pPr algn="just">
              <a:buFont typeface="Arial" charset="0"/>
              <a:buNone/>
            </a:pPr>
            <a:endParaRPr lang="en-US" sz="1800">
              <a:latin typeface="Times New Roman" pitchFamily="18" charset="0"/>
              <a:cs typeface="Times New Roman" pitchFamily="18" charset="0"/>
            </a:endParaRPr>
          </a:p>
          <a:p>
            <a:pPr algn="just">
              <a:buFont typeface="Arial" charset="0"/>
              <a:buNone/>
            </a:pPr>
            <a:endParaRPr lang="en-US" sz="1800">
              <a:latin typeface="Times New Roman" pitchFamily="18" charset="0"/>
              <a:cs typeface="Times New Roman" pitchFamily="18" charset="0"/>
            </a:endParaRPr>
          </a:p>
          <a:p>
            <a:pPr algn="just">
              <a:buFont typeface="Wingdings" pitchFamily="2" charset="2"/>
              <a:buChar char="Ø"/>
            </a:pPr>
            <a:endParaRPr lang="en-US" sz="1800">
              <a:latin typeface="Times New Roman" pitchFamily="18" charset="0"/>
              <a:cs typeface="Times New Roman" pitchFamily="18" charset="0"/>
            </a:endParaRPr>
          </a:p>
        </p:txBody>
      </p:sp>
      <p:sp>
        <p:nvSpPr>
          <p:cNvPr id="61444"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t>Normalization</a:t>
            </a:r>
          </a:p>
        </p:txBody>
      </p:sp>
      <p:sp>
        <p:nvSpPr>
          <p:cNvPr id="62467" name="Content Placeholder 2"/>
          <p:cNvSpPr>
            <a:spLocks noGrp="1"/>
          </p:cNvSpPr>
          <p:nvPr>
            <p:ph idx="1"/>
          </p:nvPr>
        </p:nvSpPr>
        <p:spPr>
          <a:xfrm>
            <a:off x="457200" y="990600"/>
            <a:ext cx="8382000" cy="56388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BCNF NORMAL FORM:</a:t>
            </a:r>
          </a:p>
          <a:p>
            <a:pPr>
              <a:buFont typeface="Arial" charset="0"/>
              <a:buNone/>
            </a:pPr>
            <a:r>
              <a:rPr lang="en-US" sz="1800" b="1">
                <a:latin typeface="Times New Roman" pitchFamily="18" charset="0"/>
                <a:cs typeface="Times New Roman" pitchFamily="18" charset="0"/>
              </a:rPr>
              <a:t>		R		          </a:t>
            </a:r>
            <a:r>
              <a:rPr lang="el-GR" sz="4400">
                <a:latin typeface="Times New Roman" pitchFamily="18" charset="0"/>
                <a:cs typeface="Times New Roman" pitchFamily="18" charset="0"/>
              </a:rPr>
              <a:t>π</a:t>
            </a:r>
            <a:r>
              <a:rPr lang="el-GR" sz="1800">
                <a:latin typeface="Times New Roman" pitchFamily="18" charset="0"/>
                <a:cs typeface="Times New Roman" pitchFamily="18" charset="0"/>
              </a:rPr>
              <a:t> </a:t>
            </a:r>
            <a:r>
              <a:rPr lang="en-US" sz="1800">
                <a:latin typeface="Times New Roman" pitchFamily="18" charset="0"/>
                <a:cs typeface="Times New Roman" pitchFamily="18" charset="0"/>
              </a:rPr>
              <a:t>R1(R)</a:t>
            </a:r>
            <a:r>
              <a:rPr lang="el-GR" sz="4400">
                <a:latin typeface="Times New Roman" pitchFamily="18" charset="0"/>
                <a:cs typeface="Times New Roman" pitchFamily="18" charset="0"/>
              </a:rPr>
              <a:t> </a:t>
            </a:r>
            <a:r>
              <a:rPr lang="en-US" sz="4400">
                <a:latin typeface="Times New Roman" pitchFamily="18" charset="0"/>
                <a:cs typeface="Times New Roman" pitchFamily="18" charset="0"/>
              </a:rPr>
              <a:t>          </a:t>
            </a:r>
            <a:r>
              <a:rPr lang="el-GR" sz="4400">
                <a:latin typeface="Times New Roman" pitchFamily="18" charset="0"/>
                <a:cs typeface="Times New Roman" pitchFamily="18" charset="0"/>
              </a:rPr>
              <a:t>π</a:t>
            </a:r>
            <a:r>
              <a:rPr lang="el-GR" sz="1800">
                <a:latin typeface="Times New Roman" pitchFamily="18" charset="0"/>
                <a:cs typeface="Times New Roman" pitchFamily="18" charset="0"/>
              </a:rPr>
              <a:t> </a:t>
            </a:r>
            <a:r>
              <a:rPr lang="en-US" sz="1800">
                <a:latin typeface="Times New Roman" pitchFamily="18" charset="0"/>
                <a:cs typeface="Times New Roman" pitchFamily="18" charset="0"/>
              </a:rPr>
              <a:t>R2(R)</a:t>
            </a:r>
            <a:endParaRPr lang="en-US" sz="1800" b="1">
              <a:latin typeface="Times New Roman" pitchFamily="18" charset="0"/>
              <a:cs typeface="Times New Roman" pitchFamily="18" charset="0"/>
            </a:endParaRPr>
          </a:p>
          <a:p>
            <a:pPr algn="just">
              <a:buFont typeface="Arial" charset="0"/>
              <a:buNone/>
            </a:pPr>
            <a:r>
              <a:rPr lang="en-US" sz="1800">
                <a:latin typeface="Times New Roman" pitchFamily="18" charset="0"/>
                <a:cs typeface="Times New Roman" pitchFamily="18" charset="0"/>
              </a:rPr>
              <a:t> </a:t>
            </a:r>
          </a:p>
          <a:p>
            <a:pPr algn="just">
              <a:buFont typeface="Arial" charset="0"/>
              <a:buNone/>
            </a:pPr>
            <a:r>
              <a:rPr lang="en-US" sz="1800">
                <a:latin typeface="Times New Roman" pitchFamily="18" charset="0"/>
                <a:cs typeface="Times New Roman" pitchFamily="18" charset="0"/>
              </a:rPr>
              <a:t>              R					</a:t>
            </a:r>
          </a:p>
          <a:p>
            <a:pPr algn="just">
              <a:buFont typeface="Arial" charset="0"/>
              <a:buNone/>
            </a:pPr>
            <a:endParaRPr lang="en-US" sz="1800">
              <a:latin typeface="Times New Roman" pitchFamily="18" charset="0"/>
              <a:cs typeface="Times New Roman" pitchFamily="18" charset="0"/>
            </a:endParaRPr>
          </a:p>
          <a:p>
            <a:pPr lvl="4" algn="just">
              <a:buFont typeface="Wingdings" pitchFamily="2" charset="2"/>
              <a:buChar char="Ø"/>
            </a:pPr>
            <a:endParaRPr lang="en-US" sz="600">
              <a:latin typeface="Times New Roman" pitchFamily="18" charset="0"/>
              <a:cs typeface="Times New Roman" pitchFamily="18" charset="0"/>
            </a:endParaRPr>
          </a:p>
        </p:txBody>
      </p:sp>
      <p:sp>
        <p:nvSpPr>
          <p:cNvPr id="62468"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graphicFrame>
        <p:nvGraphicFramePr>
          <p:cNvPr id="5" name="Table 4"/>
          <p:cNvGraphicFramePr>
            <a:graphicFrameLocks noGrp="1"/>
          </p:cNvGraphicFramePr>
          <p:nvPr/>
        </p:nvGraphicFramePr>
        <p:xfrm>
          <a:off x="609600" y="2362200"/>
          <a:ext cx="2057400" cy="148336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10000"/>
                  </a:ext>
                </a:extLst>
              </a:tr>
              <a:tr h="370840">
                <a:tc>
                  <a:txBody>
                    <a:bodyPr/>
                    <a:lstStyle/>
                    <a:p>
                      <a:r>
                        <a:rPr lang="en-US" dirty="0"/>
                        <a:t>a1</a:t>
                      </a:r>
                    </a:p>
                  </a:txBody>
                  <a:tcPr/>
                </a:tc>
                <a:tc>
                  <a:txBody>
                    <a:bodyPr/>
                    <a:lstStyle/>
                    <a:p>
                      <a:r>
                        <a:rPr lang="en-US" dirty="0"/>
                        <a:t>b1</a:t>
                      </a:r>
                    </a:p>
                  </a:txBody>
                  <a:tcPr/>
                </a:tc>
                <a:tc>
                  <a:txBody>
                    <a:bodyPr/>
                    <a:lstStyle/>
                    <a:p>
                      <a:r>
                        <a:rPr lang="en-US" dirty="0"/>
                        <a:t>c1</a:t>
                      </a:r>
                    </a:p>
                  </a:txBody>
                  <a:tcPr/>
                </a:tc>
                <a:extLst>
                  <a:ext uri="{0D108BD9-81ED-4DB2-BD59-A6C34878D82A}">
                    <a16:rowId xmlns:a16="http://schemas.microsoft.com/office/drawing/2014/main" val="10001"/>
                  </a:ext>
                </a:extLst>
              </a:tr>
              <a:tr h="370840">
                <a:tc>
                  <a:txBody>
                    <a:bodyPr/>
                    <a:lstStyle/>
                    <a:p>
                      <a:r>
                        <a:rPr lang="en-US" dirty="0"/>
                        <a:t>a2</a:t>
                      </a:r>
                    </a:p>
                  </a:txBody>
                  <a:tcPr/>
                </a:tc>
                <a:tc>
                  <a:txBody>
                    <a:bodyPr/>
                    <a:lstStyle/>
                    <a:p>
                      <a:r>
                        <a:rPr lang="en-US" dirty="0"/>
                        <a:t>b2</a:t>
                      </a:r>
                    </a:p>
                  </a:txBody>
                  <a:tcPr/>
                </a:tc>
                <a:tc>
                  <a:txBody>
                    <a:bodyPr/>
                    <a:lstStyle/>
                    <a:p>
                      <a:r>
                        <a:rPr lang="en-US" dirty="0"/>
                        <a:t>c2</a:t>
                      </a:r>
                    </a:p>
                  </a:txBody>
                  <a:tcPr/>
                </a:tc>
                <a:extLst>
                  <a:ext uri="{0D108BD9-81ED-4DB2-BD59-A6C34878D82A}">
                    <a16:rowId xmlns:a16="http://schemas.microsoft.com/office/drawing/2014/main" val="10002"/>
                  </a:ext>
                </a:extLst>
              </a:tr>
              <a:tr h="370840">
                <a:tc>
                  <a:txBody>
                    <a:bodyPr/>
                    <a:lstStyle/>
                    <a:p>
                      <a:r>
                        <a:rPr lang="en-US" dirty="0"/>
                        <a:t>a3</a:t>
                      </a:r>
                    </a:p>
                  </a:txBody>
                  <a:tcPr/>
                </a:tc>
                <a:tc>
                  <a:txBody>
                    <a:bodyPr/>
                    <a:lstStyle/>
                    <a:p>
                      <a:r>
                        <a:rPr lang="en-US" dirty="0"/>
                        <a:t>b1</a:t>
                      </a:r>
                    </a:p>
                  </a:txBody>
                  <a:tcPr/>
                </a:tc>
                <a:tc>
                  <a:txBody>
                    <a:bodyPr/>
                    <a:lstStyle/>
                    <a:p>
                      <a:r>
                        <a:rPr lang="en-US" dirty="0"/>
                        <a:t>c3</a:t>
                      </a:r>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3810000" y="2362200"/>
          <a:ext cx="1143000" cy="1463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61950">
                <a:tc>
                  <a:txBody>
                    <a:bodyPr/>
                    <a:lstStyle/>
                    <a:p>
                      <a:r>
                        <a:rPr lang="en-US" dirty="0"/>
                        <a:t>A</a:t>
                      </a:r>
                    </a:p>
                  </a:txBody>
                  <a:tcPr/>
                </a:tc>
                <a:tc>
                  <a:txBody>
                    <a:bodyPr/>
                    <a:lstStyle/>
                    <a:p>
                      <a:r>
                        <a:rPr lang="en-US" dirty="0"/>
                        <a:t>B</a:t>
                      </a:r>
                    </a:p>
                  </a:txBody>
                  <a:tcPr/>
                </a:tc>
                <a:extLst>
                  <a:ext uri="{0D108BD9-81ED-4DB2-BD59-A6C34878D82A}">
                    <a16:rowId xmlns:a16="http://schemas.microsoft.com/office/drawing/2014/main" val="10000"/>
                  </a:ext>
                </a:extLst>
              </a:tr>
              <a:tr h="361950">
                <a:tc>
                  <a:txBody>
                    <a:bodyPr/>
                    <a:lstStyle/>
                    <a:p>
                      <a:r>
                        <a:rPr lang="en-US" dirty="0"/>
                        <a:t>a1</a:t>
                      </a:r>
                    </a:p>
                  </a:txBody>
                  <a:tcPr/>
                </a:tc>
                <a:tc>
                  <a:txBody>
                    <a:bodyPr/>
                    <a:lstStyle/>
                    <a:p>
                      <a:r>
                        <a:rPr lang="en-US" dirty="0"/>
                        <a:t>b1</a:t>
                      </a:r>
                    </a:p>
                  </a:txBody>
                  <a:tcPr/>
                </a:tc>
                <a:extLst>
                  <a:ext uri="{0D108BD9-81ED-4DB2-BD59-A6C34878D82A}">
                    <a16:rowId xmlns:a16="http://schemas.microsoft.com/office/drawing/2014/main" val="10001"/>
                  </a:ext>
                </a:extLst>
              </a:tr>
              <a:tr h="361950">
                <a:tc>
                  <a:txBody>
                    <a:bodyPr/>
                    <a:lstStyle/>
                    <a:p>
                      <a:r>
                        <a:rPr lang="en-US" dirty="0"/>
                        <a:t>a2</a:t>
                      </a:r>
                    </a:p>
                  </a:txBody>
                  <a:tcPr/>
                </a:tc>
                <a:tc>
                  <a:txBody>
                    <a:bodyPr/>
                    <a:lstStyle/>
                    <a:p>
                      <a:r>
                        <a:rPr lang="en-US" dirty="0"/>
                        <a:t>b2</a:t>
                      </a:r>
                    </a:p>
                  </a:txBody>
                  <a:tcPr/>
                </a:tc>
                <a:extLst>
                  <a:ext uri="{0D108BD9-81ED-4DB2-BD59-A6C34878D82A}">
                    <a16:rowId xmlns:a16="http://schemas.microsoft.com/office/drawing/2014/main" val="10002"/>
                  </a:ext>
                </a:extLst>
              </a:tr>
              <a:tr h="361950">
                <a:tc>
                  <a:txBody>
                    <a:bodyPr/>
                    <a:lstStyle/>
                    <a:p>
                      <a:r>
                        <a:rPr lang="en-US" dirty="0"/>
                        <a:t>a3</a:t>
                      </a:r>
                    </a:p>
                  </a:txBody>
                  <a:tcPr/>
                </a:tc>
                <a:tc>
                  <a:txBody>
                    <a:bodyPr/>
                    <a:lstStyle/>
                    <a:p>
                      <a:r>
                        <a:rPr lang="en-US" dirty="0"/>
                        <a:t>b1</a:t>
                      </a:r>
                    </a:p>
                  </a:txBody>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nvGraphicFramePr>
        <p:xfrm>
          <a:off x="6248400" y="2362200"/>
          <a:ext cx="1295400" cy="1463040"/>
        </p:xfrm>
        <a:graphic>
          <a:graphicData uri="http://schemas.openxmlformats.org/drawingml/2006/table">
            <a:tbl>
              <a:tblPr firstRow="1" bandRow="1">
                <a:tableStyleId>{5C22544A-7EE6-4342-B048-85BDC9FD1C3A}</a:tableStyleId>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tblGrid>
              <a:tr h="361950">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10000"/>
                  </a:ext>
                </a:extLst>
              </a:tr>
              <a:tr h="361950">
                <a:tc>
                  <a:txBody>
                    <a:bodyPr/>
                    <a:lstStyle/>
                    <a:p>
                      <a:r>
                        <a:rPr lang="en-US" dirty="0"/>
                        <a:t>b1</a:t>
                      </a:r>
                    </a:p>
                  </a:txBody>
                  <a:tcPr/>
                </a:tc>
                <a:tc>
                  <a:txBody>
                    <a:bodyPr/>
                    <a:lstStyle/>
                    <a:p>
                      <a:r>
                        <a:rPr lang="en-US" dirty="0"/>
                        <a:t>c1</a:t>
                      </a:r>
                    </a:p>
                  </a:txBody>
                  <a:tcPr/>
                </a:tc>
                <a:extLst>
                  <a:ext uri="{0D108BD9-81ED-4DB2-BD59-A6C34878D82A}">
                    <a16:rowId xmlns:a16="http://schemas.microsoft.com/office/drawing/2014/main" val="10001"/>
                  </a:ext>
                </a:extLst>
              </a:tr>
              <a:tr h="361950">
                <a:tc>
                  <a:txBody>
                    <a:bodyPr/>
                    <a:lstStyle/>
                    <a:p>
                      <a:r>
                        <a:rPr lang="en-US" dirty="0"/>
                        <a:t>b2</a:t>
                      </a:r>
                    </a:p>
                  </a:txBody>
                  <a:tcPr/>
                </a:tc>
                <a:tc>
                  <a:txBody>
                    <a:bodyPr/>
                    <a:lstStyle/>
                    <a:p>
                      <a:r>
                        <a:rPr lang="en-US" dirty="0"/>
                        <a:t>c2</a:t>
                      </a:r>
                    </a:p>
                  </a:txBody>
                  <a:tcPr/>
                </a:tc>
                <a:extLst>
                  <a:ext uri="{0D108BD9-81ED-4DB2-BD59-A6C34878D82A}">
                    <a16:rowId xmlns:a16="http://schemas.microsoft.com/office/drawing/2014/main" val="10002"/>
                  </a:ext>
                </a:extLst>
              </a:tr>
              <a:tr h="361950">
                <a:tc>
                  <a:txBody>
                    <a:bodyPr/>
                    <a:lstStyle/>
                    <a:p>
                      <a:r>
                        <a:rPr lang="en-US" dirty="0"/>
                        <a:t>b1</a:t>
                      </a:r>
                    </a:p>
                  </a:txBody>
                  <a:tcPr/>
                </a:tc>
                <a:tc>
                  <a:txBody>
                    <a:bodyPr/>
                    <a:lstStyle/>
                    <a:p>
                      <a:r>
                        <a:rPr lang="en-US" dirty="0"/>
                        <a:t>c3</a:t>
                      </a:r>
                    </a:p>
                  </a:txBody>
                  <a:tcPr/>
                </a:tc>
                <a:extLst>
                  <a:ext uri="{0D108BD9-81ED-4DB2-BD59-A6C34878D82A}">
                    <a16:rowId xmlns:a16="http://schemas.microsoft.com/office/drawing/2014/main" val="10003"/>
                  </a:ext>
                </a:extLst>
              </a:tr>
            </a:tbl>
          </a:graphicData>
        </a:graphic>
      </p:graphicFrame>
      <p:sp>
        <p:nvSpPr>
          <p:cNvPr id="62525" name="TextBox 7"/>
          <p:cNvSpPr txBox="1">
            <a:spLocks noChangeArrowheads="1"/>
          </p:cNvSpPr>
          <p:nvPr/>
        </p:nvSpPr>
        <p:spPr bwMode="auto">
          <a:xfrm>
            <a:off x="76200" y="3810000"/>
            <a:ext cx="9067800" cy="2832100"/>
          </a:xfrm>
          <a:prstGeom prst="rect">
            <a:avLst/>
          </a:prstGeom>
          <a:noFill/>
          <a:ln w="9525">
            <a:noFill/>
            <a:miter lim="800000"/>
            <a:headEnd/>
            <a:tailEnd/>
          </a:ln>
        </p:spPr>
        <p:txBody>
          <a:bodyPr>
            <a:spAutoFit/>
          </a:bodyPr>
          <a:lstStyle/>
          <a:p>
            <a:r>
              <a:rPr lang="en-US" b="1">
                <a:latin typeface="Times New Roman" pitchFamily="18" charset="0"/>
                <a:cs typeface="Times New Roman" pitchFamily="18" charset="0"/>
              </a:rPr>
              <a:t> </a:t>
            </a:r>
            <a:r>
              <a:rPr lang="el-GR" sz="4400">
                <a:latin typeface="Times New Roman" pitchFamily="18" charset="0"/>
                <a:cs typeface="Times New Roman" pitchFamily="18" charset="0"/>
              </a:rPr>
              <a:t>π</a:t>
            </a:r>
            <a:r>
              <a:rPr lang="el-GR">
                <a:latin typeface="Times New Roman" pitchFamily="18" charset="0"/>
                <a:cs typeface="Times New Roman" pitchFamily="18" charset="0"/>
              </a:rPr>
              <a:t> </a:t>
            </a:r>
            <a:r>
              <a:rPr lang="en-US">
                <a:latin typeface="Times New Roman" pitchFamily="18" charset="0"/>
                <a:cs typeface="Times New Roman" pitchFamily="18" charset="0"/>
              </a:rPr>
              <a:t>R1(R)</a:t>
            </a:r>
            <a:r>
              <a:rPr lang="el-GR">
                <a:latin typeface="Times New Roman" pitchFamily="18" charset="0"/>
                <a:cs typeface="Times New Roman" pitchFamily="18" charset="0"/>
              </a:rPr>
              <a:t> </a:t>
            </a:r>
            <a:r>
              <a:rPr lang="en-US">
                <a:latin typeface="Times New Roman" pitchFamily="18" charset="0"/>
                <a:cs typeface="Times New Roman" pitchFamily="18" charset="0"/>
              </a:rPr>
              <a:t>natural join </a:t>
            </a:r>
            <a:r>
              <a:rPr lang="en-US" b="1">
                <a:latin typeface="Times New Roman" pitchFamily="18" charset="0"/>
                <a:cs typeface="Times New Roman" pitchFamily="18" charset="0"/>
              </a:rPr>
              <a:t> </a:t>
            </a:r>
            <a:r>
              <a:rPr lang="el-GR" sz="4400">
                <a:latin typeface="Times New Roman" pitchFamily="18" charset="0"/>
                <a:cs typeface="Times New Roman" pitchFamily="18" charset="0"/>
              </a:rPr>
              <a:t>π</a:t>
            </a:r>
            <a:r>
              <a:rPr lang="el-GR">
                <a:latin typeface="Times New Roman" pitchFamily="18" charset="0"/>
                <a:cs typeface="Times New Roman" pitchFamily="18" charset="0"/>
              </a:rPr>
              <a:t> </a:t>
            </a:r>
            <a:r>
              <a:rPr lang="en-US">
                <a:latin typeface="Times New Roman" pitchFamily="18" charset="0"/>
                <a:cs typeface="Times New Roman" pitchFamily="18" charset="0"/>
              </a:rPr>
              <a:t>R2(R)=</a:t>
            </a:r>
          </a:p>
          <a:p>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a:p>
            <a:r>
              <a:rPr lang="en-US">
                <a:latin typeface="Times New Roman" pitchFamily="18" charset="0"/>
                <a:cs typeface="Times New Roman" pitchFamily="18" charset="0"/>
              </a:rPr>
              <a:t>	Original Table</a:t>
            </a:r>
          </a:p>
          <a:p>
            <a:endParaRPr lang="en-US">
              <a:latin typeface="Times New Roman" pitchFamily="18" charset="0"/>
              <a:cs typeface="Times New Roman" pitchFamily="18" charset="0"/>
            </a:endParaRPr>
          </a:p>
          <a:p>
            <a:r>
              <a:rPr lang="el-GR" sz="4400">
                <a:latin typeface="Times New Roman" pitchFamily="18" charset="0"/>
                <a:cs typeface="Times New Roman" pitchFamily="18" charset="0"/>
              </a:rPr>
              <a:t> </a:t>
            </a:r>
            <a:r>
              <a:rPr lang="en-US" sz="4400">
                <a:latin typeface="Times New Roman" pitchFamily="18" charset="0"/>
                <a:cs typeface="Times New Roman" pitchFamily="18" charset="0"/>
              </a:rPr>
              <a:t>	</a:t>
            </a:r>
            <a:r>
              <a:rPr lang="en-US">
                <a:latin typeface="Times New Roman" pitchFamily="18" charset="0"/>
                <a:cs typeface="Times New Roman" pitchFamily="18" charset="0"/>
              </a:rPr>
              <a:t>Spurious</a:t>
            </a:r>
            <a:r>
              <a:rPr lang="en-US" sz="4400">
                <a:latin typeface="Times New Roman" pitchFamily="18" charset="0"/>
                <a:cs typeface="Times New Roman" pitchFamily="18" charset="0"/>
              </a:rPr>
              <a:t> </a:t>
            </a:r>
            <a:r>
              <a:rPr lang="en-US">
                <a:latin typeface="Times New Roman" pitchFamily="18" charset="0"/>
                <a:cs typeface="Times New Roman" pitchFamily="18" charset="0"/>
              </a:rPr>
              <a:t>Table												(Lossy Join )</a:t>
            </a:r>
            <a:endParaRPr lang="en-US"/>
          </a:p>
        </p:txBody>
      </p:sp>
      <p:graphicFrame>
        <p:nvGraphicFramePr>
          <p:cNvPr id="9" name="Table 8"/>
          <p:cNvGraphicFramePr>
            <a:graphicFrameLocks noGrp="1"/>
          </p:cNvGraphicFramePr>
          <p:nvPr/>
        </p:nvGraphicFramePr>
        <p:xfrm>
          <a:off x="3657600" y="4114800"/>
          <a:ext cx="3124200" cy="2194560"/>
        </p:xfrm>
        <a:graphic>
          <a:graphicData uri="http://schemas.openxmlformats.org/drawingml/2006/table">
            <a:tbl>
              <a:tblPr firstRow="1" bandRow="1">
                <a:tableStyleId>{5C22544A-7EE6-4342-B048-85BDC9FD1C3A}</a:tableStyleId>
              </a:tblPr>
              <a:tblGrid>
                <a:gridCol w="1041400">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gridCol w="1041400">
                  <a:extLst>
                    <a:ext uri="{9D8B030D-6E8A-4147-A177-3AD203B41FA5}">
                      <a16:colId xmlns:a16="http://schemas.microsoft.com/office/drawing/2014/main" val="20002"/>
                    </a:ext>
                  </a:extLst>
                </a:gridCol>
              </a:tblGrid>
              <a:tr h="313267">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10000"/>
                  </a:ext>
                </a:extLst>
              </a:tr>
              <a:tr h="313267">
                <a:tc>
                  <a:txBody>
                    <a:bodyPr/>
                    <a:lstStyle/>
                    <a:p>
                      <a:r>
                        <a:rPr lang="en-US" dirty="0"/>
                        <a:t>a1</a:t>
                      </a:r>
                    </a:p>
                  </a:txBody>
                  <a:tcPr/>
                </a:tc>
                <a:tc>
                  <a:txBody>
                    <a:bodyPr/>
                    <a:lstStyle/>
                    <a:p>
                      <a:r>
                        <a:rPr lang="en-US" dirty="0"/>
                        <a:t>b1</a:t>
                      </a:r>
                    </a:p>
                  </a:txBody>
                  <a:tcPr/>
                </a:tc>
                <a:tc>
                  <a:txBody>
                    <a:bodyPr/>
                    <a:lstStyle/>
                    <a:p>
                      <a:r>
                        <a:rPr lang="en-US" dirty="0"/>
                        <a:t>c1</a:t>
                      </a:r>
                    </a:p>
                  </a:txBody>
                  <a:tcPr/>
                </a:tc>
                <a:extLst>
                  <a:ext uri="{0D108BD9-81ED-4DB2-BD59-A6C34878D82A}">
                    <a16:rowId xmlns:a16="http://schemas.microsoft.com/office/drawing/2014/main" val="10001"/>
                  </a:ext>
                </a:extLst>
              </a:tr>
              <a:tr h="313267">
                <a:tc>
                  <a:txBody>
                    <a:bodyPr/>
                    <a:lstStyle/>
                    <a:p>
                      <a:r>
                        <a:rPr lang="en-US" dirty="0"/>
                        <a:t>a2</a:t>
                      </a:r>
                    </a:p>
                  </a:txBody>
                  <a:tcPr/>
                </a:tc>
                <a:tc>
                  <a:txBody>
                    <a:bodyPr/>
                    <a:lstStyle/>
                    <a:p>
                      <a:r>
                        <a:rPr lang="en-US" dirty="0"/>
                        <a:t>b2</a:t>
                      </a:r>
                    </a:p>
                  </a:txBody>
                  <a:tcPr/>
                </a:tc>
                <a:tc>
                  <a:txBody>
                    <a:bodyPr/>
                    <a:lstStyle/>
                    <a:p>
                      <a:r>
                        <a:rPr lang="en-US" dirty="0"/>
                        <a:t>c2</a:t>
                      </a:r>
                    </a:p>
                  </a:txBody>
                  <a:tcPr/>
                </a:tc>
                <a:extLst>
                  <a:ext uri="{0D108BD9-81ED-4DB2-BD59-A6C34878D82A}">
                    <a16:rowId xmlns:a16="http://schemas.microsoft.com/office/drawing/2014/main" val="10002"/>
                  </a:ext>
                </a:extLst>
              </a:tr>
              <a:tr h="313267">
                <a:tc>
                  <a:txBody>
                    <a:bodyPr/>
                    <a:lstStyle/>
                    <a:p>
                      <a:r>
                        <a:rPr lang="en-US" dirty="0"/>
                        <a:t>a3</a:t>
                      </a:r>
                    </a:p>
                  </a:txBody>
                  <a:tcPr/>
                </a:tc>
                <a:tc>
                  <a:txBody>
                    <a:bodyPr/>
                    <a:lstStyle/>
                    <a:p>
                      <a:r>
                        <a:rPr lang="en-US" dirty="0"/>
                        <a:t>b1</a:t>
                      </a:r>
                    </a:p>
                  </a:txBody>
                  <a:tcPr/>
                </a:tc>
                <a:tc>
                  <a:txBody>
                    <a:bodyPr/>
                    <a:lstStyle/>
                    <a:p>
                      <a:r>
                        <a:rPr lang="en-US" dirty="0"/>
                        <a:t>c3</a:t>
                      </a:r>
                    </a:p>
                  </a:txBody>
                  <a:tcPr/>
                </a:tc>
                <a:extLst>
                  <a:ext uri="{0D108BD9-81ED-4DB2-BD59-A6C34878D82A}">
                    <a16:rowId xmlns:a16="http://schemas.microsoft.com/office/drawing/2014/main" val="10003"/>
                  </a:ext>
                </a:extLst>
              </a:tr>
              <a:tr h="313267">
                <a:tc>
                  <a:txBody>
                    <a:bodyPr/>
                    <a:lstStyle/>
                    <a:p>
                      <a:r>
                        <a:rPr lang="en-US" dirty="0"/>
                        <a:t>a1</a:t>
                      </a:r>
                    </a:p>
                  </a:txBody>
                  <a:tcPr/>
                </a:tc>
                <a:tc>
                  <a:txBody>
                    <a:bodyPr/>
                    <a:lstStyle/>
                    <a:p>
                      <a:r>
                        <a:rPr lang="en-US" dirty="0"/>
                        <a:t>b1</a:t>
                      </a:r>
                    </a:p>
                  </a:txBody>
                  <a:tcPr/>
                </a:tc>
                <a:tc>
                  <a:txBody>
                    <a:bodyPr/>
                    <a:lstStyle/>
                    <a:p>
                      <a:r>
                        <a:rPr lang="en-US" dirty="0"/>
                        <a:t>c3</a:t>
                      </a:r>
                    </a:p>
                  </a:txBody>
                  <a:tcPr/>
                </a:tc>
                <a:extLst>
                  <a:ext uri="{0D108BD9-81ED-4DB2-BD59-A6C34878D82A}">
                    <a16:rowId xmlns:a16="http://schemas.microsoft.com/office/drawing/2014/main" val="10004"/>
                  </a:ext>
                </a:extLst>
              </a:tr>
              <a:tr h="313267">
                <a:tc>
                  <a:txBody>
                    <a:bodyPr/>
                    <a:lstStyle/>
                    <a:p>
                      <a:r>
                        <a:rPr lang="en-US" dirty="0"/>
                        <a:t>a3</a:t>
                      </a:r>
                    </a:p>
                  </a:txBody>
                  <a:tcPr/>
                </a:tc>
                <a:tc>
                  <a:txBody>
                    <a:bodyPr/>
                    <a:lstStyle/>
                    <a:p>
                      <a:r>
                        <a:rPr lang="en-US" dirty="0"/>
                        <a:t>b1</a:t>
                      </a:r>
                    </a:p>
                  </a:txBody>
                  <a:tcPr/>
                </a:tc>
                <a:tc>
                  <a:txBody>
                    <a:bodyPr/>
                    <a:lstStyle/>
                    <a:p>
                      <a:r>
                        <a:rPr lang="en-US" dirty="0"/>
                        <a:t>c1</a:t>
                      </a:r>
                    </a:p>
                  </a:txBody>
                  <a:tcPr/>
                </a:tc>
                <a:extLst>
                  <a:ext uri="{0D108BD9-81ED-4DB2-BD59-A6C34878D82A}">
                    <a16:rowId xmlns:a16="http://schemas.microsoft.com/office/drawing/2014/main" val="10005"/>
                  </a:ext>
                </a:extLst>
              </a:tr>
            </a:tbl>
          </a:graphicData>
        </a:graphic>
      </p:graphicFrame>
      <p:sp>
        <p:nvSpPr>
          <p:cNvPr id="10" name="Left Bracket 9"/>
          <p:cNvSpPr/>
          <p:nvPr/>
        </p:nvSpPr>
        <p:spPr>
          <a:xfrm>
            <a:off x="457200" y="4724400"/>
            <a:ext cx="3200400" cy="762000"/>
          </a:xfrm>
          <a:prstGeom prst="leftBracket">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Left Bracket 10"/>
          <p:cNvSpPr/>
          <p:nvPr/>
        </p:nvSpPr>
        <p:spPr>
          <a:xfrm>
            <a:off x="533400" y="5791200"/>
            <a:ext cx="3200400" cy="457200"/>
          </a:xfrm>
          <a:prstGeom prst="leftBracket">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t>UNIT-2</a:t>
            </a:r>
          </a:p>
        </p:txBody>
      </p:sp>
      <p:sp>
        <p:nvSpPr>
          <p:cNvPr id="8195" name="Content Placeholder 2"/>
          <p:cNvSpPr>
            <a:spLocks noGrp="1"/>
          </p:cNvSpPr>
          <p:nvPr>
            <p:ph idx="1"/>
          </p:nvPr>
        </p:nvSpPr>
        <p:spPr>
          <a:xfrm>
            <a:off x="457200" y="1600200"/>
            <a:ext cx="8077200" cy="2819400"/>
          </a:xfrm>
        </p:spPr>
        <p:txBody>
          <a:bodyPr/>
          <a:lstStyle/>
          <a:p>
            <a:pPr algn="ctr" eaLnBrk="1" hangingPunct="1">
              <a:buFont typeface="Wingdings 2" pitchFamily="18" charset="2"/>
              <a:buNone/>
            </a:pPr>
            <a:endParaRPr lang="en-US" b="1"/>
          </a:p>
          <a:p>
            <a:pPr algn="ctr" eaLnBrk="1" hangingPunct="1">
              <a:buFont typeface="Wingdings 2" pitchFamily="18" charset="2"/>
              <a:buNone/>
            </a:pPr>
            <a:endParaRPr lang="en-US" b="1"/>
          </a:p>
          <a:p>
            <a:pPr algn="ctr" eaLnBrk="1" hangingPunct="1">
              <a:buFont typeface="Wingdings 2" pitchFamily="18" charset="2"/>
              <a:buNone/>
            </a:pPr>
            <a:r>
              <a:rPr lang="en-US" b="1"/>
              <a:t>Dr. C.V.Raman University.</a:t>
            </a:r>
          </a:p>
          <a:p>
            <a:pPr eaLnBrk="1" hangingPunct="1">
              <a:buFont typeface="Arial" charset="0"/>
              <a:buNone/>
            </a:pPr>
            <a:endParaRPr lang="en-US"/>
          </a:p>
        </p:txBody>
      </p:sp>
      <p:pic>
        <p:nvPicPr>
          <p:cNvPr id="8196" name="Picture 3" descr="http://upload.wikimedia.org/wikipedia/commons/1/12/Update_anomaly.png"/>
          <p:cNvPicPr>
            <a:picLocks noChangeAspect="1" noChangeArrowheads="1"/>
          </p:cNvPicPr>
          <p:nvPr/>
        </p:nvPicPr>
        <p:blipFill>
          <a:blip r:embed="rId2"/>
          <a:srcRect/>
          <a:stretch>
            <a:fillRect/>
          </a:stretch>
        </p:blipFill>
        <p:spPr bwMode="auto">
          <a:xfrm>
            <a:off x="1601788" y="2343150"/>
            <a:ext cx="5940425" cy="2171700"/>
          </a:xfrm>
          <a:prstGeom prst="rect">
            <a:avLst/>
          </a:prstGeom>
          <a:noFill/>
          <a:ln w="9525">
            <a:noFill/>
            <a:miter lim="800000"/>
            <a:headEnd/>
            <a:tailEnd/>
          </a:ln>
        </p:spPr>
      </p:pic>
      <p:sp>
        <p:nvSpPr>
          <p:cNvPr id="8197" name="TextBox 4"/>
          <p:cNvSpPr txBox="1">
            <a:spLocks noChangeArrowheads="1"/>
          </p:cNvSpPr>
          <p:nvPr/>
        </p:nvSpPr>
        <p:spPr bwMode="auto">
          <a:xfrm>
            <a:off x="838200" y="4953000"/>
            <a:ext cx="5715000" cy="646113"/>
          </a:xfrm>
          <a:prstGeom prst="rect">
            <a:avLst/>
          </a:prstGeom>
          <a:noFill/>
          <a:ln w="9525">
            <a:noFill/>
            <a:miter lim="800000"/>
            <a:headEnd/>
            <a:tailEnd/>
          </a:ln>
        </p:spPr>
        <p:txBody>
          <a:bodyPr>
            <a:spAutoFit/>
          </a:bodyPr>
          <a:lstStyle/>
          <a:p>
            <a:r>
              <a:rPr lang="en-US"/>
              <a:t>An </a:t>
            </a:r>
            <a:r>
              <a:rPr lang="en-US" b="1"/>
              <a:t>update anomaly</a:t>
            </a:r>
            <a:r>
              <a:rPr lang="en-US"/>
              <a:t>. Employee 519 is shown as having different addresses on different records.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t>Normalization</a:t>
            </a:r>
          </a:p>
        </p:txBody>
      </p:sp>
      <p:sp>
        <p:nvSpPr>
          <p:cNvPr id="63491"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BCNF NORMAL FORM:</a:t>
            </a:r>
          </a:p>
          <a:p>
            <a:pPr>
              <a:buFont typeface="Arial" charset="0"/>
              <a:buNone/>
            </a:pPr>
            <a:r>
              <a:rPr lang="en-US" sz="1800">
                <a:latin typeface="Times New Roman" pitchFamily="18" charset="0"/>
                <a:cs typeface="Times New Roman" pitchFamily="18" charset="0"/>
              </a:rPr>
              <a:t>	</a:t>
            </a:r>
          </a:p>
          <a:p>
            <a:pPr>
              <a:buFont typeface="Wingdings" pitchFamily="2" charset="2"/>
              <a:buChar char="Ø"/>
            </a:pPr>
            <a:r>
              <a:rPr lang="en-US" sz="1800">
                <a:latin typeface="Times New Roman" pitchFamily="18" charset="0"/>
                <a:cs typeface="Times New Roman" pitchFamily="18" charset="0"/>
              </a:rPr>
              <a:t>Consider a relation R=ABCDE  FD are.</a:t>
            </a:r>
          </a:p>
          <a:p>
            <a:pPr>
              <a:buFont typeface="Arial" charset="0"/>
              <a:buNone/>
            </a:pPr>
            <a:r>
              <a:rPr lang="en-US" sz="1400">
                <a:latin typeface="Times New Roman" pitchFamily="18" charset="0"/>
                <a:cs typeface="Times New Roman" pitchFamily="18" charset="0"/>
              </a:rPr>
              <a:t>            AB-&gt;CDE,      C-&gt;A,    D-&gt;E</a:t>
            </a:r>
          </a:p>
          <a:p>
            <a:pPr>
              <a:buFont typeface="Arial" charset="0"/>
              <a:buNone/>
            </a:pPr>
            <a:r>
              <a:rPr lang="en-US" sz="1400">
                <a:latin typeface="Times New Roman" pitchFamily="18" charset="0"/>
                <a:cs typeface="Times New Roman" pitchFamily="18" charset="0"/>
              </a:rPr>
              <a:t>           Normalize up to BCNF</a:t>
            </a:r>
          </a:p>
          <a:p>
            <a:pPr lvl="1">
              <a:buFont typeface="Arial" charset="0"/>
              <a:buNone/>
            </a:pPr>
            <a:endParaRPr lang="en-US" sz="14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Solution:</a:t>
            </a:r>
          </a:p>
          <a:p>
            <a:pPr>
              <a:buFont typeface="Wingdings" pitchFamily="2" charset="2"/>
              <a:buChar char="Ø"/>
            </a:pPr>
            <a:r>
              <a:rPr lang="en-US" sz="1800" b="1">
                <a:latin typeface="Times New Roman" pitchFamily="18" charset="0"/>
                <a:cs typeface="Times New Roman" pitchFamily="18" charset="0"/>
              </a:rPr>
              <a:t> </a:t>
            </a:r>
            <a:r>
              <a:rPr lang="en-US" sz="1800">
                <a:latin typeface="Times New Roman" pitchFamily="18" charset="0"/>
                <a:cs typeface="Times New Roman" pitchFamily="18" charset="0"/>
              </a:rPr>
              <a:t>First find out the key for the relation R.</a:t>
            </a:r>
          </a:p>
          <a:p>
            <a:pPr>
              <a:buFont typeface="Arial" charset="0"/>
              <a:buNone/>
            </a:pPr>
            <a:r>
              <a:rPr lang="en-US" sz="1800">
                <a:latin typeface="Times New Roman" pitchFamily="18" charset="0"/>
                <a:cs typeface="Times New Roman" pitchFamily="18" charset="0"/>
              </a:rPr>
              <a:t>                 AB+ =ABCDE</a:t>
            </a:r>
          </a:p>
          <a:p>
            <a:pPr>
              <a:buFont typeface="Arial" charset="0"/>
              <a:buNone/>
            </a:pPr>
            <a:r>
              <a:rPr lang="en-US" sz="1800">
                <a:latin typeface="Times New Roman" pitchFamily="18" charset="0"/>
                <a:cs typeface="Times New Roman" pitchFamily="18" charset="0"/>
              </a:rPr>
              <a:t>                 So AB is the key.</a:t>
            </a:r>
          </a:p>
          <a:p>
            <a:pPr>
              <a:buFont typeface="Arial" charset="0"/>
              <a:buNone/>
            </a:pPr>
            <a:endParaRPr lang="en-US" sz="1800" b="1">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Next Step is to find out the partial dependency if any…….</a:t>
            </a:r>
          </a:p>
          <a:p>
            <a:pPr>
              <a:buFont typeface="Arial" charset="0"/>
              <a:buNone/>
            </a:pPr>
            <a:r>
              <a:rPr lang="en-US" sz="1800">
                <a:latin typeface="Times New Roman" pitchFamily="18" charset="0"/>
                <a:cs typeface="Times New Roman" pitchFamily="18" charset="0"/>
              </a:rPr>
              <a:t>   Yes there is partial dependency in the F. D   {AB-&gt;CDE] </a:t>
            </a:r>
          </a:p>
          <a:p>
            <a:pPr>
              <a:buFont typeface="Arial" charset="0"/>
              <a:buNone/>
            </a:pPr>
            <a:r>
              <a:rPr lang="en-US" sz="1800">
                <a:latin typeface="Times New Roman" pitchFamily="18" charset="0"/>
                <a:cs typeface="Times New Roman" pitchFamily="18" charset="0"/>
              </a:rPr>
              <a:t>R1=A+= No Splitting</a:t>
            </a:r>
          </a:p>
          <a:p>
            <a:pPr>
              <a:buFont typeface="Arial" charset="0"/>
              <a:buNone/>
            </a:pPr>
            <a:r>
              <a:rPr lang="en-US" sz="1800">
                <a:latin typeface="Times New Roman" pitchFamily="18" charset="0"/>
                <a:cs typeface="Times New Roman" pitchFamily="18" charset="0"/>
              </a:rPr>
              <a:t>R2=B+= No Splitting</a:t>
            </a:r>
          </a:p>
          <a:p>
            <a:pPr>
              <a:buFont typeface="Arial" charset="0"/>
              <a:buNone/>
            </a:pPr>
            <a:endParaRPr lang="en-US" sz="1800">
              <a:latin typeface="Times New Roman" pitchFamily="18" charset="0"/>
              <a:cs typeface="Times New Roman" pitchFamily="18" charset="0"/>
            </a:endParaRPr>
          </a:p>
          <a:p>
            <a:pPr lvl="1">
              <a:buFont typeface="Arial" charset="0"/>
              <a:buNone/>
            </a:pPr>
            <a:endParaRPr lang="en-US" sz="1400">
              <a:latin typeface="Times New Roman" pitchFamily="18" charset="0"/>
              <a:cs typeface="Times New Roman" pitchFamily="18" charset="0"/>
            </a:endParaRPr>
          </a:p>
          <a:p>
            <a:pPr lvl="1">
              <a:buFont typeface="Arial" charset="0"/>
              <a:buNone/>
            </a:pPr>
            <a:r>
              <a:rPr lang="en-US" sz="1800">
                <a:latin typeface="Times New Roman" pitchFamily="18" charset="0"/>
                <a:cs typeface="Times New Roman" pitchFamily="18" charset="0"/>
              </a:rPr>
              <a:t>	</a:t>
            </a:r>
          </a:p>
          <a:p>
            <a:pPr>
              <a:buFont typeface="Arial" charset="0"/>
              <a:buNone/>
            </a:pPr>
            <a:r>
              <a:rPr lang="en-US" sz="1800">
                <a:latin typeface="Times New Roman" pitchFamily="18" charset="0"/>
                <a:cs typeface="Times New Roman" pitchFamily="18" charset="0"/>
              </a:rPr>
              <a:t> </a:t>
            </a:r>
          </a:p>
          <a:p>
            <a:pPr>
              <a:buFont typeface="Arial" charset="0"/>
              <a:buNone/>
            </a:pPr>
            <a:endParaRPr lang="en-US" sz="1800">
              <a:latin typeface="Times New Roman" pitchFamily="18" charset="0"/>
              <a:cs typeface="Times New Roman" pitchFamily="18" charset="0"/>
            </a:endParaRPr>
          </a:p>
        </p:txBody>
      </p:sp>
      <p:sp>
        <p:nvSpPr>
          <p:cNvPr id="63492"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t>Normalization</a:t>
            </a:r>
          </a:p>
        </p:txBody>
      </p:sp>
      <p:sp>
        <p:nvSpPr>
          <p:cNvPr id="64515"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BCNF NORMAL FORM:</a:t>
            </a:r>
          </a:p>
          <a:p>
            <a:pPr>
              <a:buFont typeface="Arial" charset="0"/>
              <a:buNone/>
            </a:pPr>
            <a:r>
              <a:rPr lang="en-US" sz="1800">
                <a:latin typeface="Times New Roman" pitchFamily="18" charset="0"/>
                <a:cs typeface="Times New Roman" pitchFamily="18" charset="0"/>
              </a:rPr>
              <a:t> R=ABCDE  FD are.</a:t>
            </a:r>
          </a:p>
          <a:p>
            <a:pPr>
              <a:buFont typeface="Arial" charset="0"/>
              <a:buNone/>
            </a:pPr>
            <a:r>
              <a:rPr lang="en-US" sz="1800">
                <a:latin typeface="Times New Roman" pitchFamily="18" charset="0"/>
                <a:cs typeface="Times New Roman" pitchFamily="18" charset="0"/>
              </a:rPr>
              <a:t>            AB-&gt;CDE,      C-&gt;A,    D-&gt;E</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Next Step is to find out the partial dependency if any…….</a:t>
            </a:r>
          </a:p>
          <a:p>
            <a:pPr>
              <a:buFont typeface="Arial" charset="0"/>
              <a:buNone/>
            </a:pPr>
            <a:r>
              <a:rPr lang="en-US" sz="1800">
                <a:latin typeface="Times New Roman" pitchFamily="18" charset="0"/>
                <a:cs typeface="Times New Roman" pitchFamily="18" charset="0"/>
              </a:rPr>
              <a:t>   Yes there is partial dependency in the F. D   {AB-&gt;CDE] </a:t>
            </a:r>
          </a:p>
          <a:p>
            <a:pPr>
              <a:buFont typeface="Arial" charset="0"/>
              <a:buNone/>
            </a:pPr>
            <a:r>
              <a:rPr lang="en-US" sz="1800">
                <a:latin typeface="Times New Roman" pitchFamily="18" charset="0"/>
                <a:cs typeface="Times New Roman" pitchFamily="18" charset="0"/>
              </a:rPr>
              <a:t>R1=A+= No Splitting</a:t>
            </a:r>
          </a:p>
          <a:p>
            <a:pPr>
              <a:buFont typeface="Arial" charset="0"/>
              <a:buNone/>
            </a:pPr>
            <a:r>
              <a:rPr lang="en-US" sz="1800">
                <a:latin typeface="Times New Roman" pitchFamily="18" charset="0"/>
                <a:cs typeface="Times New Roman" pitchFamily="18" charset="0"/>
              </a:rPr>
              <a:t>R2=B+= No Splitting</a:t>
            </a:r>
          </a:p>
          <a:p>
            <a:pPr>
              <a:buFont typeface="Arial" charset="0"/>
              <a:buNone/>
            </a:pPr>
            <a:r>
              <a:rPr lang="en-US" sz="1800">
                <a:latin typeface="Times New Roman" pitchFamily="18" charset="0"/>
                <a:cs typeface="Times New Roman" pitchFamily="18" charset="0"/>
              </a:rPr>
              <a:t>So R1=</a:t>
            </a:r>
            <a:r>
              <a:rPr lang="en-US" sz="1800" u="sng">
                <a:latin typeface="Times New Roman" pitchFamily="18" charset="0"/>
                <a:cs typeface="Times New Roman" pitchFamily="18" charset="0"/>
              </a:rPr>
              <a:t>AB</a:t>
            </a:r>
            <a:r>
              <a:rPr lang="en-US" sz="1800">
                <a:latin typeface="Times New Roman" pitchFamily="18" charset="0"/>
                <a:cs typeface="Times New Roman" pitchFamily="18" charset="0"/>
              </a:rPr>
              <a:t>CDE</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Next Step is to find out the Transitive dependency if any…….</a:t>
            </a:r>
          </a:p>
          <a:p>
            <a:pPr>
              <a:buFont typeface="Arial" charset="0"/>
              <a:buNone/>
            </a:pPr>
            <a:r>
              <a:rPr lang="en-US" sz="1800">
                <a:latin typeface="Times New Roman" pitchFamily="18" charset="0"/>
                <a:cs typeface="Times New Roman" pitchFamily="18" charset="0"/>
              </a:rPr>
              <a:t>   Yes there is Transitive dependency in the F. D   {D-&gt;E] </a:t>
            </a:r>
          </a:p>
          <a:p>
            <a:pPr>
              <a:buFont typeface="Arial" charset="0"/>
              <a:buNone/>
            </a:pPr>
            <a:r>
              <a:rPr lang="en-US" sz="1800">
                <a:latin typeface="Times New Roman" pitchFamily="18" charset="0"/>
                <a:cs typeface="Times New Roman" pitchFamily="18" charset="0"/>
              </a:rPr>
              <a:t>    Then R2=D+=</a:t>
            </a:r>
            <a:r>
              <a:rPr lang="en-US" sz="1800" u="sng">
                <a:latin typeface="Times New Roman" pitchFamily="18" charset="0"/>
                <a:cs typeface="Times New Roman" pitchFamily="18" charset="0"/>
              </a:rPr>
              <a:t>D</a:t>
            </a:r>
            <a:r>
              <a:rPr lang="en-US" sz="1800">
                <a:latin typeface="Times New Roman" pitchFamily="18" charset="0"/>
                <a:cs typeface="Times New Roman" pitchFamily="18" charset="0"/>
              </a:rPr>
              <a:t>E</a:t>
            </a:r>
          </a:p>
          <a:p>
            <a:pPr>
              <a:buFont typeface="Arial" charset="0"/>
              <a:buNone/>
            </a:pPr>
            <a:r>
              <a:rPr lang="en-US" sz="1800">
                <a:latin typeface="Times New Roman" pitchFamily="18" charset="0"/>
                <a:cs typeface="Times New Roman" pitchFamily="18" charset="0"/>
              </a:rPr>
              <a:t>              R1=</a:t>
            </a:r>
            <a:r>
              <a:rPr lang="en-US" sz="1800" u="sng">
                <a:latin typeface="Times New Roman" pitchFamily="18" charset="0"/>
                <a:cs typeface="Times New Roman" pitchFamily="18" charset="0"/>
              </a:rPr>
              <a:t>AB</a:t>
            </a:r>
            <a:r>
              <a:rPr lang="en-US" sz="1800">
                <a:latin typeface="Times New Roman" pitchFamily="18" charset="0"/>
                <a:cs typeface="Times New Roman" pitchFamily="18" charset="0"/>
              </a:rPr>
              <a:t>CD</a:t>
            </a:r>
          </a:p>
          <a:p>
            <a:pPr>
              <a:buFont typeface="Arial" charset="0"/>
              <a:buNone/>
            </a:pPr>
            <a:endParaRPr lang="en-US" sz="18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a:p>
            <a:pPr lvl="1">
              <a:buFont typeface="Arial" charset="0"/>
              <a:buNone/>
            </a:pPr>
            <a:endParaRPr lang="en-US" sz="1800">
              <a:latin typeface="Times New Roman" pitchFamily="18" charset="0"/>
              <a:cs typeface="Times New Roman" pitchFamily="18" charset="0"/>
            </a:endParaRPr>
          </a:p>
          <a:p>
            <a:pPr lvl="1">
              <a:buFont typeface="Arial" charset="0"/>
              <a:buNone/>
            </a:pPr>
            <a:r>
              <a:rPr lang="en-US" sz="1800">
                <a:latin typeface="Times New Roman" pitchFamily="18" charset="0"/>
                <a:cs typeface="Times New Roman" pitchFamily="18" charset="0"/>
              </a:rPr>
              <a:t>	</a:t>
            </a:r>
          </a:p>
          <a:p>
            <a:pPr>
              <a:buFont typeface="Arial" charset="0"/>
              <a:buNone/>
            </a:pPr>
            <a:r>
              <a:rPr lang="en-US" sz="1800">
                <a:latin typeface="Times New Roman" pitchFamily="18" charset="0"/>
                <a:cs typeface="Times New Roman" pitchFamily="18" charset="0"/>
              </a:rPr>
              <a:t> </a:t>
            </a:r>
          </a:p>
          <a:p>
            <a:pPr>
              <a:buFont typeface="Arial" charset="0"/>
              <a:buNone/>
            </a:pPr>
            <a:endParaRPr lang="en-US" sz="1800">
              <a:latin typeface="Times New Roman" pitchFamily="18" charset="0"/>
              <a:cs typeface="Times New Roman" pitchFamily="18" charset="0"/>
            </a:endParaRPr>
          </a:p>
        </p:txBody>
      </p:sp>
      <p:sp>
        <p:nvSpPr>
          <p:cNvPr id="64516"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t>Normalization</a:t>
            </a:r>
          </a:p>
        </p:txBody>
      </p:sp>
      <p:sp>
        <p:nvSpPr>
          <p:cNvPr id="65539"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BCNF NORMAL FORM:</a:t>
            </a:r>
          </a:p>
          <a:p>
            <a:pPr>
              <a:buFont typeface="Arial" charset="0"/>
              <a:buNone/>
            </a:pPr>
            <a:r>
              <a:rPr lang="en-US" sz="1800">
                <a:latin typeface="Times New Roman" pitchFamily="18" charset="0"/>
                <a:cs typeface="Times New Roman" pitchFamily="18" charset="0"/>
              </a:rPr>
              <a:t> R=ABCDE  FD are.</a:t>
            </a:r>
          </a:p>
          <a:p>
            <a:pPr>
              <a:buFont typeface="Arial" charset="0"/>
              <a:buNone/>
            </a:pPr>
            <a:r>
              <a:rPr lang="en-US" sz="1400">
                <a:latin typeface="Times New Roman" pitchFamily="18" charset="0"/>
                <a:cs typeface="Times New Roman" pitchFamily="18" charset="0"/>
              </a:rPr>
              <a:t>            AB-&gt;CDE,      C-&gt;A,    D-&gt;E</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Then R2=D+=</a:t>
            </a:r>
            <a:r>
              <a:rPr lang="en-US" sz="1800" u="sng">
                <a:latin typeface="Times New Roman" pitchFamily="18" charset="0"/>
                <a:cs typeface="Times New Roman" pitchFamily="18" charset="0"/>
              </a:rPr>
              <a:t>D</a:t>
            </a:r>
            <a:r>
              <a:rPr lang="en-US" sz="1800">
                <a:latin typeface="Times New Roman" pitchFamily="18" charset="0"/>
                <a:cs typeface="Times New Roman" pitchFamily="18" charset="0"/>
              </a:rPr>
              <a:t>E</a:t>
            </a:r>
          </a:p>
          <a:p>
            <a:pPr>
              <a:buFont typeface="Arial" charset="0"/>
              <a:buNone/>
            </a:pPr>
            <a:r>
              <a:rPr lang="en-US" sz="1800">
                <a:latin typeface="Times New Roman" pitchFamily="18" charset="0"/>
                <a:cs typeface="Times New Roman" pitchFamily="18" charset="0"/>
              </a:rPr>
              <a:t>              R1=</a:t>
            </a:r>
            <a:r>
              <a:rPr lang="en-US" sz="1800" u="sng">
                <a:latin typeface="Times New Roman" pitchFamily="18" charset="0"/>
                <a:cs typeface="Times New Roman" pitchFamily="18" charset="0"/>
              </a:rPr>
              <a:t>AB</a:t>
            </a:r>
            <a:r>
              <a:rPr lang="en-US" sz="1800">
                <a:latin typeface="Times New Roman" pitchFamily="18" charset="0"/>
                <a:cs typeface="Times New Roman" pitchFamily="18" charset="0"/>
              </a:rPr>
              <a:t>CD</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It is violating BCNF because all the key attributes are not a determinant attributes</a:t>
            </a:r>
          </a:p>
          <a:p>
            <a:pPr>
              <a:buFont typeface="Arial" charset="0"/>
              <a:buNone/>
            </a:pPr>
            <a:r>
              <a:rPr lang="en-US" sz="1800">
                <a:latin typeface="Times New Roman" pitchFamily="18" charset="0"/>
                <a:cs typeface="Times New Roman" pitchFamily="18" charset="0"/>
              </a:rPr>
              <a:t>       C-&gt;A, D-&gt;E</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So to satisfy the BCNF split the table(R=ABCDE)=&gt; (Removal A,E)</a:t>
            </a:r>
          </a:p>
          <a:p>
            <a:pPr>
              <a:buFont typeface="Arial" charset="0"/>
              <a:buNone/>
            </a:pPr>
            <a:r>
              <a:rPr lang="en-US" sz="1800">
                <a:latin typeface="Times New Roman" pitchFamily="18" charset="0"/>
                <a:cs typeface="Times New Roman" pitchFamily="18" charset="0"/>
              </a:rPr>
              <a:t>     R1=</a:t>
            </a:r>
            <a:r>
              <a:rPr lang="en-US" sz="1800" u="sng">
                <a:latin typeface="Times New Roman" pitchFamily="18" charset="0"/>
                <a:cs typeface="Times New Roman" pitchFamily="18" charset="0"/>
              </a:rPr>
              <a:t>C</a:t>
            </a:r>
            <a:r>
              <a:rPr lang="en-US" sz="1800">
                <a:latin typeface="Times New Roman" pitchFamily="18" charset="0"/>
                <a:cs typeface="Times New Roman" pitchFamily="18" charset="0"/>
              </a:rPr>
              <a:t>A</a:t>
            </a:r>
          </a:p>
          <a:p>
            <a:pPr>
              <a:buFont typeface="Arial" charset="0"/>
              <a:buNone/>
            </a:pPr>
            <a:r>
              <a:rPr lang="en-US" sz="1800">
                <a:latin typeface="Times New Roman" pitchFamily="18" charset="0"/>
                <a:cs typeface="Times New Roman" pitchFamily="18" charset="0"/>
              </a:rPr>
              <a:t>     R2=</a:t>
            </a:r>
            <a:r>
              <a:rPr lang="en-US" sz="1800" u="sng">
                <a:latin typeface="Times New Roman" pitchFamily="18" charset="0"/>
                <a:cs typeface="Times New Roman" pitchFamily="18" charset="0"/>
              </a:rPr>
              <a:t>D</a:t>
            </a:r>
            <a:r>
              <a:rPr lang="en-US" sz="1800">
                <a:latin typeface="Times New Roman" pitchFamily="18" charset="0"/>
                <a:cs typeface="Times New Roman" pitchFamily="18" charset="0"/>
              </a:rPr>
              <a:t>E </a:t>
            </a:r>
          </a:p>
          <a:p>
            <a:pPr>
              <a:buFont typeface="Arial" charset="0"/>
              <a:buNone/>
            </a:pPr>
            <a:r>
              <a:rPr lang="en-US" sz="1800">
                <a:latin typeface="Times New Roman" pitchFamily="18" charset="0"/>
                <a:cs typeface="Times New Roman" pitchFamily="18" charset="0"/>
              </a:rPr>
              <a:t>      R3=</a:t>
            </a:r>
            <a:r>
              <a:rPr lang="en-US" sz="1800" u="sng">
                <a:latin typeface="Times New Roman" pitchFamily="18" charset="0"/>
                <a:cs typeface="Times New Roman" pitchFamily="18" charset="0"/>
              </a:rPr>
              <a:t>B</a:t>
            </a:r>
            <a:r>
              <a:rPr lang="en-US" sz="1800">
                <a:latin typeface="Times New Roman" pitchFamily="18" charset="0"/>
                <a:cs typeface="Times New Roman" pitchFamily="18" charset="0"/>
              </a:rPr>
              <a:t>CD (remove the common attributes A)</a:t>
            </a:r>
          </a:p>
          <a:p>
            <a:pPr>
              <a:buFont typeface="Arial" charset="0"/>
              <a:buNone/>
            </a:pPr>
            <a:r>
              <a:rPr lang="en-US" sz="1800">
                <a:latin typeface="Times New Roman" pitchFamily="18" charset="0"/>
                <a:cs typeface="Times New Roman" pitchFamily="18" charset="0"/>
              </a:rPr>
              <a:t>We remove A attributes because it is a key attributes and appear in both the side in FD(left + Right)</a:t>
            </a:r>
          </a:p>
          <a:p>
            <a:pPr>
              <a:buFont typeface="Arial" charset="0"/>
              <a:buNone/>
            </a:pPr>
            <a:endParaRPr lang="en-US" sz="18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a:p>
            <a:pPr lvl="1">
              <a:buFont typeface="Arial" charset="0"/>
              <a:buNone/>
            </a:pPr>
            <a:endParaRPr lang="en-US" sz="1400">
              <a:latin typeface="Times New Roman" pitchFamily="18" charset="0"/>
              <a:cs typeface="Times New Roman" pitchFamily="18" charset="0"/>
            </a:endParaRPr>
          </a:p>
          <a:p>
            <a:pPr lvl="1">
              <a:buFont typeface="Arial" charset="0"/>
              <a:buNone/>
            </a:pPr>
            <a:r>
              <a:rPr lang="en-US" sz="1800">
                <a:latin typeface="Times New Roman" pitchFamily="18" charset="0"/>
                <a:cs typeface="Times New Roman" pitchFamily="18" charset="0"/>
              </a:rPr>
              <a:t>	</a:t>
            </a:r>
          </a:p>
          <a:p>
            <a:pPr>
              <a:buFont typeface="Arial" charset="0"/>
              <a:buNone/>
            </a:pPr>
            <a:r>
              <a:rPr lang="en-US" sz="1800">
                <a:latin typeface="Times New Roman" pitchFamily="18" charset="0"/>
                <a:cs typeface="Times New Roman" pitchFamily="18" charset="0"/>
              </a:rPr>
              <a:t> </a:t>
            </a:r>
          </a:p>
          <a:p>
            <a:pPr>
              <a:buFont typeface="Arial" charset="0"/>
              <a:buNone/>
            </a:pPr>
            <a:endParaRPr lang="en-US" sz="1800">
              <a:latin typeface="Times New Roman" pitchFamily="18" charset="0"/>
              <a:cs typeface="Times New Roman" pitchFamily="18" charset="0"/>
            </a:endParaRPr>
          </a:p>
        </p:txBody>
      </p:sp>
      <p:sp>
        <p:nvSpPr>
          <p:cNvPr id="65540"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t>Normalization</a:t>
            </a:r>
          </a:p>
        </p:txBody>
      </p:sp>
      <p:sp>
        <p:nvSpPr>
          <p:cNvPr id="66563"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BCNF NORMAL FORM:</a:t>
            </a:r>
          </a:p>
          <a:p>
            <a:pPr>
              <a:buFont typeface="Arial" charset="0"/>
              <a:buNone/>
            </a:pPr>
            <a:r>
              <a:rPr lang="en-US" sz="1800">
                <a:latin typeface="Times New Roman" pitchFamily="18" charset="0"/>
                <a:cs typeface="Times New Roman" pitchFamily="18" charset="0"/>
              </a:rPr>
              <a:t>	</a:t>
            </a:r>
          </a:p>
          <a:p>
            <a:pPr>
              <a:buFont typeface="Wingdings" pitchFamily="2" charset="2"/>
              <a:buChar char="Ø"/>
            </a:pPr>
            <a:r>
              <a:rPr lang="en-US" sz="1800">
                <a:latin typeface="Times New Roman" pitchFamily="18" charset="0"/>
                <a:cs typeface="Times New Roman" pitchFamily="18" charset="0"/>
              </a:rPr>
              <a:t>Consider a relation R=ABCDE  FD are.</a:t>
            </a:r>
          </a:p>
          <a:p>
            <a:pPr>
              <a:buFont typeface="Arial" charset="0"/>
              <a:buNone/>
            </a:pPr>
            <a:r>
              <a:rPr lang="en-US" sz="1400">
                <a:latin typeface="Times New Roman" pitchFamily="18" charset="0"/>
                <a:cs typeface="Times New Roman" pitchFamily="18" charset="0"/>
              </a:rPr>
              <a:t>            AB-&gt;CDE,      A-&gt;C,    C-&gt;D</a:t>
            </a:r>
          </a:p>
          <a:p>
            <a:pPr>
              <a:buFont typeface="Arial" charset="0"/>
              <a:buNone/>
            </a:pPr>
            <a:r>
              <a:rPr lang="en-US" sz="1400">
                <a:latin typeface="Times New Roman" pitchFamily="18" charset="0"/>
                <a:cs typeface="Times New Roman" pitchFamily="18" charset="0"/>
              </a:rPr>
              <a:t>           Normalize up to BCNF</a:t>
            </a:r>
          </a:p>
          <a:p>
            <a:pPr lvl="1">
              <a:buFont typeface="Arial" charset="0"/>
              <a:buNone/>
            </a:pPr>
            <a:endParaRPr lang="en-US" sz="14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Solution:</a:t>
            </a:r>
          </a:p>
          <a:p>
            <a:pPr>
              <a:buFont typeface="Wingdings" pitchFamily="2" charset="2"/>
              <a:buChar char="Ø"/>
            </a:pPr>
            <a:r>
              <a:rPr lang="en-US" sz="1800" b="1">
                <a:latin typeface="Times New Roman" pitchFamily="18" charset="0"/>
                <a:cs typeface="Times New Roman" pitchFamily="18" charset="0"/>
              </a:rPr>
              <a:t> </a:t>
            </a:r>
            <a:r>
              <a:rPr lang="en-US" sz="1800">
                <a:latin typeface="Times New Roman" pitchFamily="18" charset="0"/>
                <a:cs typeface="Times New Roman" pitchFamily="18" charset="0"/>
              </a:rPr>
              <a:t>First find out the key for the relation R.</a:t>
            </a:r>
          </a:p>
          <a:p>
            <a:pPr>
              <a:buFont typeface="Arial" charset="0"/>
              <a:buNone/>
            </a:pPr>
            <a:r>
              <a:rPr lang="en-US" sz="1800">
                <a:latin typeface="Times New Roman" pitchFamily="18" charset="0"/>
                <a:cs typeface="Times New Roman" pitchFamily="18" charset="0"/>
              </a:rPr>
              <a:t>                 AB+ =ABCDE</a:t>
            </a:r>
          </a:p>
          <a:p>
            <a:pPr>
              <a:buFont typeface="Arial" charset="0"/>
              <a:buNone/>
            </a:pPr>
            <a:r>
              <a:rPr lang="en-US" sz="1800">
                <a:latin typeface="Times New Roman" pitchFamily="18" charset="0"/>
                <a:cs typeface="Times New Roman" pitchFamily="18" charset="0"/>
              </a:rPr>
              <a:t>                 So AB is the key.</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Next Step is to find out the partial dependency if any…….</a:t>
            </a:r>
          </a:p>
          <a:p>
            <a:pPr>
              <a:buFont typeface="Arial" charset="0"/>
              <a:buNone/>
            </a:pPr>
            <a:r>
              <a:rPr lang="en-US" sz="1800">
                <a:latin typeface="Times New Roman" pitchFamily="18" charset="0"/>
                <a:cs typeface="Times New Roman" pitchFamily="18" charset="0"/>
              </a:rPr>
              <a:t>   Yes there is partial dependency in the F. D   {A-&gt;C] </a:t>
            </a:r>
          </a:p>
          <a:p>
            <a:pPr>
              <a:buFont typeface="Arial" charset="0"/>
              <a:buNone/>
            </a:pPr>
            <a:r>
              <a:rPr lang="en-US" sz="1800">
                <a:latin typeface="Times New Roman" pitchFamily="18" charset="0"/>
                <a:cs typeface="Times New Roman" pitchFamily="18" charset="0"/>
              </a:rPr>
              <a:t>R={A×   B  C×    D    E}</a:t>
            </a:r>
          </a:p>
          <a:p>
            <a:pPr>
              <a:buFont typeface="Arial" charset="0"/>
              <a:buNone/>
            </a:pPr>
            <a:r>
              <a:rPr lang="en-US" sz="1800">
                <a:latin typeface="Times New Roman" pitchFamily="18" charset="0"/>
                <a:cs typeface="Times New Roman" pitchFamily="18" charset="0"/>
              </a:rPr>
              <a:t>R1=A+= </a:t>
            </a:r>
            <a:r>
              <a:rPr lang="en-US" sz="1800" u="sng">
                <a:latin typeface="Times New Roman" pitchFamily="18" charset="0"/>
                <a:cs typeface="Times New Roman" pitchFamily="18" charset="0"/>
              </a:rPr>
              <a:t>A</a:t>
            </a:r>
            <a:r>
              <a:rPr lang="en-US" sz="1800">
                <a:latin typeface="Times New Roman" pitchFamily="18" charset="0"/>
                <a:cs typeface="Times New Roman" pitchFamily="18" charset="0"/>
              </a:rPr>
              <a:t>C                  B+= No Splitting</a:t>
            </a:r>
          </a:p>
          <a:p>
            <a:pPr>
              <a:buFont typeface="Arial" charset="0"/>
              <a:buNone/>
            </a:pPr>
            <a:r>
              <a:rPr lang="en-US" sz="1800">
                <a:latin typeface="Times New Roman" pitchFamily="18" charset="0"/>
                <a:cs typeface="Times New Roman" pitchFamily="18" charset="0"/>
              </a:rPr>
              <a:t>R2=</a:t>
            </a:r>
            <a:r>
              <a:rPr lang="en-US" sz="1800" u="sng">
                <a:latin typeface="Times New Roman" pitchFamily="18" charset="0"/>
                <a:cs typeface="Times New Roman" pitchFamily="18" charset="0"/>
              </a:rPr>
              <a:t>A</a:t>
            </a:r>
            <a:r>
              <a:rPr lang="en-US" sz="1800">
                <a:latin typeface="Times New Roman" pitchFamily="18" charset="0"/>
                <a:cs typeface="Times New Roman" pitchFamily="18" charset="0"/>
              </a:rPr>
              <a:t>BDE</a:t>
            </a:r>
          </a:p>
          <a:p>
            <a:pPr>
              <a:buFont typeface="Arial" charset="0"/>
              <a:buNone/>
            </a:pPr>
            <a:endParaRPr lang="en-US" sz="18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a:p>
            <a:pPr lvl="1">
              <a:buFont typeface="Arial" charset="0"/>
              <a:buNone/>
            </a:pPr>
            <a:endParaRPr lang="en-US" sz="1400">
              <a:latin typeface="Times New Roman" pitchFamily="18" charset="0"/>
              <a:cs typeface="Times New Roman" pitchFamily="18" charset="0"/>
            </a:endParaRPr>
          </a:p>
          <a:p>
            <a:pPr lvl="1">
              <a:buFont typeface="Arial" charset="0"/>
              <a:buNone/>
            </a:pPr>
            <a:r>
              <a:rPr lang="en-US" sz="1800">
                <a:latin typeface="Times New Roman" pitchFamily="18" charset="0"/>
                <a:cs typeface="Times New Roman" pitchFamily="18" charset="0"/>
              </a:rPr>
              <a:t>	</a:t>
            </a:r>
          </a:p>
          <a:p>
            <a:pPr>
              <a:buFont typeface="Arial" charset="0"/>
              <a:buNone/>
            </a:pPr>
            <a:r>
              <a:rPr lang="en-US" sz="1800">
                <a:latin typeface="Times New Roman" pitchFamily="18" charset="0"/>
                <a:cs typeface="Times New Roman" pitchFamily="18" charset="0"/>
              </a:rPr>
              <a:t> </a:t>
            </a:r>
          </a:p>
          <a:p>
            <a:pPr>
              <a:buFont typeface="Arial" charset="0"/>
              <a:buNone/>
            </a:pPr>
            <a:endParaRPr lang="en-US" sz="1800">
              <a:latin typeface="Times New Roman" pitchFamily="18" charset="0"/>
              <a:cs typeface="Times New Roman" pitchFamily="18" charset="0"/>
            </a:endParaRPr>
          </a:p>
        </p:txBody>
      </p:sp>
      <p:sp>
        <p:nvSpPr>
          <p:cNvPr id="66564"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t>Normalization</a:t>
            </a:r>
          </a:p>
        </p:txBody>
      </p:sp>
      <p:sp>
        <p:nvSpPr>
          <p:cNvPr id="67587"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BCNF NORMAL FORM:</a:t>
            </a:r>
          </a:p>
          <a:p>
            <a:pPr>
              <a:buFont typeface="Arial" charset="0"/>
              <a:buNone/>
            </a:pPr>
            <a:r>
              <a:rPr lang="en-US" sz="1800">
                <a:latin typeface="Times New Roman" pitchFamily="18" charset="0"/>
                <a:cs typeface="Times New Roman" pitchFamily="18" charset="0"/>
              </a:rPr>
              <a:t> </a:t>
            </a:r>
          </a:p>
          <a:p>
            <a:pPr>
              <a:buFont typeface="Wingdings" pitchFamily="2" charset="2"/>
              <a:buChar char="Ø"/>
            </a:pPr>
            <a:r>
              <a:rPr lang="en-US" sz="1800">
                <a:latin typeface="Times New Roman" pitchFamily="18" charset="0"/>
                <a:cs typeface="Times New Roman" pitchFamily="18" charset="0"/>
              </a:rPr>
              <a:t>Next Step is to find out the Transitive dependency if any…….</a:t>
            </a:r>
          </a:p>
          <a:p>
            <a:pPr>
              <a:buFont typeface="Arial" charset="0"/>
              <a:buNone/>
            </a:pPr>
            <a:r>
              <a:rPr lang="en-US" sz="1800">
                <a:latin typeface="Times New Roman" pitchFamily="18" charset="0"/>
                <a:cs typeface="Times New Roman" pitchFamily="18" charset="0"/>
              </a:rPr>
              <a:t>   Yes there is Transitive dependency in the F. D   {C-&gt;D] </a:t>
            </a: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C+=CD attributes is not  presents in the above table so there will be no splitting in the table</a:t>
            </a:r>
          </a:p>
          <a:p>
            <a:pPr>
              <a:buFont typeface="Arial" charset="0"/>
              <a:buNone/>
            </a:pPr>
            <a:r>
              <a:rPr lang="en-US" sz="1800">
                <a:latin typeface="Times New Roman" pitchFamily="18" charset="0"/>
                <a:cs typeface="Times New Roman" pitchFamily="18" charset="0"/>
              </a:rPr>
              <a:t>R1=A+= </a:t>
            </a:r>
            <a:r>
              <a:rPr lang="en-US" sz="1800" u="sng">
                <a:latin typeface="Times New Roman" pitchFamily="18" charset="0"/>
                <a:cs typeface="Times New Roman" pitchFamily="18" charset="0"/>
              </a:rPr>
              <a:t>A</a:t>
            </a:r>
            <a:r>
              <a:rPr lang="en-US" sz="1800">
                <a:latin typeface="Times New Roman" pitchFamily="18" charset="0"/>
                <a:cs typeface="Times New Roman" pitchFamily="18" charset="0"/>
              </a:rPr>
              <a:t>C                  </a:t>
            </a:r>
          </a:p>
          <a:p>
            <a:pPr>
              <a:buFont typeface="Arial" charset="0"/>
              <a:buNone/>
            </a:pPr>
            <a:r>
              <a:rPr lang="en-US" sz="1800">
                <a:latin typeface="Times New Roman" pitchFamily="18" charset="0"/>
                <a:cs typeface="Times New Roman" pitchFamily="18" charset="0"/>
              </a:rPr>
              <a:t>R2=</a:t>
            </a:r>
            <a:r>
              <a:rPr lang="en-US" sz="1800" u="sng">
                <a:latin typeface="Times New Roman" pitchFamily="18" charset="0"/>
                <a:cs typeface="Times New Roman" pitchFamily="18" charset="0"/>
              </a:rPr>
              <a:t>AB</a:t>
            </a:r>
            <a:r>
              <a:rPr lang="en-US" sz="1800">
                <a:latin typeface="Times New Roman" pitchFamily="18" charset="0"/>
                <a:cs typeface="Times New Roman" pitchFamily="18" charset="0"/>
              </a:rPr>
              <a:t>DE</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It is violating BCNF because all the key attributes are not a determinant attributes</a:t>
            </a:r>
          </a:p>
          <a:p>
            <a:pPr>
              <a:buFont typeface="Arial" charset="0"/>
              <a:buNone/>
            </a:pPr>
            <a:r>
              <a:rPr lang="en-US" sz="1800">
                <a:latin typeface="Times New Roman" pitchFamily="18" charset="0"/>
                <a:cs typeface="Times New Roman" pitchFamily="18" charset="0"/>
              </a:rPr>
              <a:t>       C-&gt;D {because C is not a Key attribute} R={A B  D×     E}</a:t>
            </a:r>
          </a:p>
          <a:p>
            <a:pPr>
              <a:buFont typeface="Arial" charset="0"/>
              <a:buNone/>
            </a:pPr>
            <a:r>
              <a:rPr lang="en-US" sz="1800">
                <a:latin typeface="Times New Roman" pitchFamily="18" charset="0"/>
                <a:cs typeface="Times New Roman" pitchFamily="18" charset="0"/>
              </a:rPr>
              <a:t>R3=</a:t>
            </a:r>
            <a:r>
              <a:rPr lang="en-US" sz="1800" u="sng">
                <a:latin typeface="Times New Roman" pitchFamily="18" charset="0"/>
                <a:cs typeface="Times New Roman" pitchFamily="18" charset="0"/>
              </a:rPr>
              <a:t>C</a:t>
            </a:r>
            <a:r>
              <a:rPr lang="en-US" sz="1800">
                <a:latin typeface="Times New Roman" pitchFamily="18" charset="0"/>
                <a:cs typeface="Times New Roman" pitchFamily="18" charset="0"/>
              </a:rPr>
              <a:t>D</a:t>
            </a:r>
          </a:p>
          <a:p>
            <a:pPr>
              <a:buFont typeface="Arial" charset="0"/>
              <a:buNone/>
            </a:pPr>
            <a:r>
              <a:rPr lang="en-US" sz="1800">
                <a:latin typeface="Times New Roman" pitchFamily="18" charset="0"/>
                <a:cs typeface="Times New Roman" pitchFamily="18" charset="0"/>
              </a:rPr>
              <a:t>R1=</a:t>
            </a:r>
            <a:r>
              <a:rPr lang="en-US" sz="1800" u="sng">
                <a:latin typeface="Times New Roman" pitchFamily="18" charset="0"/>
                <a:cs typeface="Times New Roman" pitchFamily="18" charset="0"/>
              </a:rPr>
              <a:t>A</a:t>
            </a:r>
            <a:r>
              <a:rPr lang="en-US" sz="1800">
                <a:latin typeface="Times New Roman" pitchFamily="18" charset="0"/>
                <a:cs typeface="Times New Roman" pitchFamily="18" charset="0"/>
              </a:rPr>
              <a:t>C</a:t>
            </a:r>
          </a:p>
          <a:p>
            <a:pPr>
              <a:buFont typeface="Arial" charset="0"/>
              <a:buNone/>
            </a:pPr>
            <a:r>
              <a:rPr lang="en-US" sz="1800">
                <a:latin typeface="Times New Roman" pitchFamily="18" charset="0"/>
                <a:cs typeface="Times New Roman" pitchFamily="18" charset="0"/>
              </a:rPr>
              <a:t>R2=</a:t>
            </a:r>
            <a:r>
              <a:rPr lang="en-US" sz="1800" u="sng">
                <a:latin typeface="Times New Roman" pitchFamily="18" charset="0"/>
                <a:cs typeface="Times New Roman" pitchFamily="18" charset="0"/>
              </a:rPr>
              <a:t>AB</a:t>
            </a:r>
            <a:r>
              <a:rPr lang="en-US" sz="1800">
                <a:latin typeface="Times New Roman" pitchFamily="18" charset="0"/>
                <a:cs typeface="Times New Roman" pitchFamily="18" charset="0"/>
              </a:rPr>
              <a:t>E</a:t>
            </a:r>
          </a:p>
          <a:p>
            <a:pPr>
              <a:buFont typeface="Arial" charset="0"/>
              <a:buNone/>
            </a:pPr>
            <a:endParaRPr lang="en-US" sz="18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    </a:t>
            </a:r>
          </a:p>
          <a:p>
            <a:pPr>
              <a:buFont typeface="Arial" charset="0"/>
              <a:buNone/>
            </a:pPr>
            <a:endParaRPr lang="en-US" sz="1800">
              <a:latin typeface="Times New Roman" pitchFamily="18" charset="0"/>
              <a:cs typeface="Times New Roman" pitchFamily="18" charset="0"/>
            </a:endParaRPr>
          </a:p>
          <a:p>
            <a:pPr lvl="1">
              <a:buFont typeface="Arial" charset="0"/>
              <a:buNone/>
            </a:pPr>
            <a:endParaRPr lang="en-US" sz="1800">
              <a:latin typeface="Times New Roman" pitchFamily="18" charset="0"/>
              <a:cs typeface="Times New Roman" pitchFamily="18" charset="0"/>
            </a:endParaRPr>
          </a:p>
          <a:p>
            <a:pPr lvl="1">
              <a:buFont typeface="Arial" charset="0"/>
              <a:buNone/>
            </a:pPr>
            <a:r>
              <a:rPr lang="en-US" sz="1800">
                <a:latin typeface="Times New Roman" pitchFamily="18" charset="0"/>
                <a:cs typeface="Times New Roman" pitchFamily="18" charset="0"/>
              </a:rPr>
              <a:t>	</a:t>
            </a:r>
          </a:p>
          <a:p>
            <a:pPr>
              <a:buFont typeface="Arial" charset="0"/>
              <a:buNone/>
            </a:pPr>
            <a:r>
              <a:rPr lang="en-US" sz="1800">
                <a:latin typeface="Times New Roman" pitchFamily="18" charset="0"/>
                <a:cs typeface="Times New Roman" pitchFamily="18" charset="0"/>
              </a:rPr>
              <a:t> </a:t>
            </a:r>
          </a:p>
          <a:p>
            <a:pPr>
              <a:buFont typeface="Arial" charset="0"/>
              <a:buNone/>
            </a:pPr>
            <a:endParaRPr lang="en-US" sz="1800">
              <a:latin typeface="Times New Roman" pitchFamily="18" charset="0"/>
              <a:cs typeface="Times New Roman" pitchFamily="18" charset="0"/>
            </a:endParaRPr>
          </a:p>
        </p:txBody>
      </p:sp>
      <p:sp>
        <p:nvSpPr>
          <p:cNvPr id="67588"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t>Normalization</a:t>
            </a:r>
          </a:p>
        </p:txBody>
      </p:sp>
      <p:sp>
        <p:nvSpPr>
          <p:cNvPr id="68611"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BCNF NORMAL FORM:</a:t>
            </a:r>
          </a:p>
          <a:p>
            <a:pPr>
              <a:buFont typeface="Wingdings" pitchFamily="2" charset="2"/>
              <a:buChar char="Ø"/>
            </a:pPr>
            <a:r>
              <a:rPr lang="en-US" sz="1800">
                <a:latin typeface="Times New Roman" pitchFamily="18" charset="0"/>
                <a:cs typeface="Times New Roman" pitchFamily="18" charset="0"/>
              </a:rPr>
              <a:t>Consider a relation R=ABCDE  FD are.</a:t>
            </a:r>
          </a:p>
          <a:p>
            <a:pPr>
              <a:buFont typeface="Arial" charset="0"/>
              <a:buNone/>
            </a:pPr>
            <a:r>
              <a:rPr lang="en-US" sz="1400">
                <a:latin typeface="Times New Roman" pitchFamily="18" charset="0"/>
                <a:cs typeface="Times New Roman" pitchFamily="18" charset="0"/>
              </a:rPr>
              <a:t>            AB-&gt;CDE,      A-&gt;C,    D-&gt;E</a:t>
            </a:r>
          </a:p>
          <a:p>
            <a:pPr>
              <a:buFont typeface="Arial" charset="0"/>
              <a:buNone/>
            </a:pPr>
            <a:r>
              <a:rPr lang="en-US" sz="1400">
                <a:latin typeface="Times New Roman" pitchFamily="18" charset="0"/>
                <a:cs typeface="Times New Roman" pitchFamily="18" charset="0"/>
              </a:rPr>
              <a:t>           Normalize up to BCNF</a:t>
            </a:r>
          </a:p>
          <a:p>
            <a:pPr lvl="1">
              <a:buFont typeface="Arial" charset="0"/>
              <a:buNone/>
            </a:pPr>
            <a:endParaRPr lang="en-US" sz="14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Solution:</a:t>
            </a:r>
          </a:p>
          <a:p>
            <a:pPr>
              <a:buFont typeface="Wingdings" pitchFamily="2" charset="2"/>
              <a:buChar char="Ø"/>
            </a:pPr>
            <a:r>
              <a:rPr lang="en-US" sz="1800" b="1">
                <a:latin typeface="Times New Roman" pitchFamily="18" charset="0"/>
                <a:cs typeface="Times New Roman" pitchFamily="18" charset="0"/>
              </a:rPr>
              <a:t> </a:t>
            </a:r>
            <a:r>
              <a:rPr lang="en-US" sz="1800">
                <a:latin typeface="Times New Roman" pitchFamily="18" charset="0"/>
                <a:cs typeface="Times New Roman" pitchFamily="18" charset="0"/>
              </a:rPr>
              <a:t>First find out the key for the relation R.</a:t>
            </a:r>
          </a:p>
          <a:p>
            <a:pPr>
              <a:buFont typeface="Arial" charset="0"/>
              <a:buNone/>
            </a:pPr>
            <a:r>
              <a:rPr lang="en-US" sz="1800">
                <a:latin typeface="Times New Roman" pitchFamily="18" charset="0"/>
                <a:cs typeface="Times New Roman" pitchFamily="18" charset="0"/>
              </a:rPr>
              <a:t>                 AB+ =ABCDE</a:t>
            </a:r>
          </a:p>
          <a:p>
            <a:pPr>
              <a:buFont typeface="Arial" charset="0"/>
              <a:buNone/>
            </a:pPr>
            <a:r>
              <a:rPr lang="en-US" sz="1800">
                <a:latin typeface="Times New Roman" pitchFamily="18" charset="0"/>
                <a:cs typeface="Times New Roman" pitchFamily="18" charset="0"/>
              </a:rPr>
              <a:t>                 So AB is the key.</a:t>
            </a: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Here all the determinants are key , so it is satisfying the BCNF.</a:t>
            </a:r>
          </a:p>
          <a:p>
            <a:pPr>
              <a:buFont typeface="Arial" charset="0"/>
              <a:buNone/>
            </a:pPr>
            <a:r>
              <a:rPr lang="en-US" sz="1800">
                <a:latin typeface="Times New Roman" pitchFamily="18" charset="0"/>
                <a:cs typeface="Times New Roman" pitchFamily="18" charset="0"/>
              </a:rPr>
              <a:t>It means no key attributes {AB} is appeared in the right hand side of the above FD</a:t>
            </a:r>
          </a:p>
        </p:txBody>
      </p:sp>
      <p:sp>
        <p:nvSpPr>
          <p:cNvPr id="68612"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t>Normalization</a:t>
            </a:r>
          </a:p>
        </p:txBody>
      </p:sp>
      <p:sp>
        <p:nvSpPr>
          <p:cNvPr id="69635"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BCNF NORMAL FORM:</a:t>
            </a:r>
          </a:p>
          <a:p>
            <a:pPr>
              <a:buFont typeface="Wingdings" pitchFamily="2" charset="2"/>
              <a:buChar char="Ø"/>
            </a:pPr>
            <a:r>
              <a:rPr lang="en-US" sz="1800">
                <a:latin typeface="Times New Roman" pitchFamily="18" charset="0"/>
                <a:cs typeface="Times New Roman" pitchFamily="18" charset="0"/>
              </a:rPr>
              <a:t>Consider a relation R=ABCDEF  FD are.</a:t>
            </a:r>
          </a:p>
          <a:p>
            <a:pPr>
              <a:buFont typeface="Arial" charset="0"/>
              <a:buNone/>
            </a:pPr>
            <a:r>
              <a:rPr lang="en-US" sz="1400">
                <a:latin typeface="Times New Roman" pitchFamily="18" charset="0"/>
                <a:cs typeface="Times New Roman" pitchFamily="18" charset="0"/>
              </a:rPr>
              <a:t>            A-&gt;BCDEF,      B-&gt;CD,    C-&gt;D, E-&gt;F,  E-&gt;B</a:t>
            </a:r>
          </a:p>
          <a:p>
            <a:pPr>
              <a:buFont typeface="Arial" charset="0"/>
              <a:buNone/>
            </a:pPr>
            <a:r>
              <a:rPr lang="en-US" sz="1400">
                <a:latin typeface="Times New Roman" pitchFamily="18" charset="0"/>
                <a:cs typeface="Times New Roman" pitchFamily="18" charset="0"/>
              </a:rPr>
              <a:t>           Normalize up to BCNF</a:t>
            </a:r>
          </a:p>
          <a:p>
            <a:pPr lvl="1">
              <a:buFont typeface="Arial" charset="0"/>
              <a:buNone/>
            </a:pPr>
            <a:endParaRPr lang="en-US" sz="14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Solution:</a:t>
            </a:r>
          </a:p>
          <a:p>
            <a:pPr>
              <a:buFont typeface="Wingdings" pitchFamily="2" charset="2"/>
              <a:buChar char="Ø"/>
            </a:pPr>
            <a:r>
              <a:rPr lang="en-US" sz="1800" b="1">
                <a:latin typeface="Times New Roman" pitchFamily="18" charset="0"/>
                <a:cs typeface="Times New Roman" pitchFamily="18" charset="0"/>
              </a:rPr>
              <a:t> </a:t>
            </a:r>
            <a:r>
              <a:rPr lang="en-US" sz="1800">
                <a:latin typeface="Times New Roman" pitchFamily="18" charset="0"/>
                <a:cs typeface="Times New Roman" pitchFamily="18" charset="0"/>
              </a:rPr>
              <a:t>First find out the key for the relation R.</a:t>
            </a:r>
          </a:p>
          <a:p>
            <a:pPr>
              <a:buFont typeface="Arial" charset="0"/>
              <a:buNone/>
            </a:pPr>
            <a:r>
              <a:rPr lang="en-US" sz="1800">
                <a:latin typeface="Times New Roman" pitchFamily="18" charset="0"/>
                <a:cs typeface="Times New Roman" pitchFamily="18" charset="0"/>
              </a:rPr>
              <a:t>                 A+ =ABCDEF</a:t>
            </a:r>
          </a:p>
          <a:p>
            <a:pPr>
              <a:buFont typeface="Arial" charset="0"/>
              <a:buNone/>
            </a:pPr>
            <a:r>
              <a:rPr lang="en-US" sz="1800">
                <a:latin typeface="Times New Roman" pitchFamily="18" charset="0"/>
                <a:cs typeface="Times New Roman" pitchFamily="18" charset="0"/>
              </a:rPr>
              <a:t>                 So A is the key.</a:t>
            </a: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Here all the determinants are key , so it is satisfying the BCNF.</a:t>
            </a:r>
          </a:p>
          <a:p>
            <a:pPr>
              <a:buFont typeface="Arial" charset="0"/>
              <a:buNone/>
            </a:pPr>
            <a:r>
              <a:rPr lang="en-US" sz="1800">
                <a:latin typeface="Times New Roman" pitchFamily="18" charset="0"/>
                <a:cs typeface="Times New Roman" pitchFamily="18" charset="0"/>
              </a:rPr>
              <a:t>It means no key attribute {A} is appeared in the right hand side of the above FD.</a:t>
            </a: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Final Tables are:</a:t>
            </a:r>
          </a:p>
          <a:p>
            <a:pPr>
              <a:buFont typeface="Arial" charset="0"/>
              <a:buNone/>
            </a:pPr>
            <a:r>
              <a:rPr lang="en-US" sz="1800">
                <a:latin typeface="Times New Roman" pitchFamily="18" charset="0"/>
                <a:cs typeface="Times New Roman" pitchFamily="18" charset="0"/>
              </a:rPr>
              <a:t>2NF=R1=ABCDEF</a:t>
            </a:r>
          </a:p>
          <a:p>
            <a:pPr>
              <a:buFont typeface="Arial" charset="0"/>
              <a:buNone/>
            </a:pPr>
            <a:r>
              <a:rPr lang="en-US" sz="1800">
                <a:latin typeface="Times New Roman" pitchFamily="18" charset="0"/>
                <a:cs typeface="Times New Roman" pitchFamily="18" charset="0"/>
              </a:rPr>
              <a:t>3NF=R1={</a:t>
            </a:r>
            <a:r>
              <a:rPr lang="en-US" sz="1800" u="sng">
                <a:latin typeface="Times New Roman" pitchFamily="18" charset="0"/>
                <a:cs typeface="Times New Roman" pitchFamily="18" charset="0"/>
              </a:rPr>
              <a:t>B</a:t>
            </a:r>
            <a:r>
              <a:rPr lang="en-US" sz="1800">
                <a:latin typeface="Times New Roman" pitchFamily="18" charset="0"/>
                <a:cs typeface="Times New Roman" pitchFamily="18" charset="0"/>
              </a:rPr>
              <a:t>C},R2={</a:t>
            </a:r>
            <a:r>
              <a:rPr lang="en-US" sz="1800" u="sng">
                <a:latin typeface="Times New Roman" pitchFamily="18" charset="0"/>
                <a:cs typeface="Times New Roman" pitchFamily="18" charset="0"/>
              </a:rPr>
              <a:t>C</a:t>
            </a:r>
            <a:r>
              <a:rPr lang="en-US" sz="1800">
                <a:latin typeface="Times New Roman" pitchFamily="18" charset="0"/>
                <a:cs typeface="Times New Roman" pitchFamily="18" charset="0"/>
              </a:rPr>
              <a:t>D}, R3={</a:t>
            </a:r>
            <a:r>
              <a:rPr lang="en-US" sz="1800" u="sng">
                <a:latin typeface="Times New Roman" pitchFamily="18" charset="0"/>
                <a:cs typeface="Times New Roman" pitchFamily="18" charset="0"/>
              </a:rPr>
              <a:t>F</a:t>
            </a:r>
            <a:r>
              <a:rPr lang="en-US" sz="1800">
                <a:latin typeface="Times New Roman" pitchFamily="18" charset="0"/>
                <a:cs typeface="Times New Roman" pitchFamily="18" charset="0"/>
              </a:rPr>
              <a:t>E}, R4={</a:t>
            </a:r>
            <a:r>
              <a:rPr lang="en-US" sz="1800" u="sng">
                <a:latin typeface="Times New Roman" pitchFamily="18" charset="0"/>
                <a:cs typeface="Times New Roman" pitchFamily="18" charset="0"/>
              </a:rPr>
              <a:t>E</a:t>
            </a:r>
            <a:r>
              <a:rPr lang="en-US" sz="1800">
                <a:latin typeface="Times New Roman" pitchFamily="18" charset="0"/>
                <a:cs typeface="Times New Roman" pitchFamily="18" charset="0"/>
              </a:rPr>
              <a:t>B},R5={</a:t>
            </a:r>
            <a:r>
              <a:rPr lang="en-US" sz="1800" u="sng">
                <a:latin typeface="Times New Roman" pitchFamily="18" charset="0"/>
                <a:cs typeface="Times New Roman" pitchFamily="18" charset="0"/>
              </a:rPr>
              <a:t>A</a:t>
            </a:r>
            <a:r>
              <a:rPr lang="en-US" sz="1800">
                <a:latin typeface="Times New Roman" pitchFamily="18" charset="0"/>
                <a:cs typeface="Times New Roman" pitchFamily="18" charset="0"/>
              </a:rPr>
              <a:t>F}</a:t>
            </a:r>
          </a:p>
          <a:p>
            <a:pPr>
              <a:buFont typeface="Arial" charset="0"/>
              <a:buNone/>
            </a:pPr>
            <a:r>
              <a:rPr lang="en-US" sz="1800">
                <a:latin typeface="Times New Roman" pitchFamily="18" charset="0"/>
                <a:cs typeface="Times New Roman" pitchFamily="18" charset="0"/>
              </a:rPr>
              <a:t>BCNF=R1={</a:t>
            </a:r>
            <a:r>
              <a:rPr lang="en-US" sz="1800" u="sng">
                <a:latin typeface="Times New Roman" pitchFamily="18" charset="0"/>
                <a:cs typeface="Times New Roman" pitchFamily="18" charset="0"/>
              </a:rPr>
              <a:t>B</a:t>
            </a:r>
            <a:r>
              <a:rPr lang="en-US" sz="1800">
                <a:latin typeface="Times New Roman" pitchFamily="18" charset="0"/>
                <a:cs typeface="Times New Roman" pitchFamily="18" charset="0"/>
              </a:rPr>
              <a:t>C},R2={</a:t>
            </a:r>
            <a:r>
              <a:rPr lang="en-US" sz="1800" u="sng">
                <a:latin typeface="Times New Roman" pitchFamily="18" charset="0"/>
                <a:cs typeface="Times New Roman" pitchFamily="18" charset="0"/>
              </a:rPr>
              <a:t>C</a:t>
            </a:r>
            <a:r>
              <a:rPr lang="en-US" sz="1800">
                <a:latin typeface="Times New Roman" pitchFamily="18" charset="0"/>
                <a:cs typeface="Times New Roman" pitchFamily="18" charset="0"/>
              </a:rPr>
              <a:t>D}, R3={</a:t>
            </a:r>
            <a:r>
              <a:rPr lang="en-US" sz="1800" u="sng">
                <a:latin typeface="Times New Roman" pitchFamily="18" charset="0"/>
                <a:cs typeface="Times New Roman" pitchFamily="18" charset="0"/>
              </a:rPr>
              <a:t>F</a:t>
            </a:r>
            <a:r>
              <a:rPr lang="en-US" sz="1800">
                <a:latin typeface="Times New Roman" pitchFamily="18" charset="0"/>
                <a:cs typeface="Times New Roman" pitchFamily="18" charset="0"/>
              </a:rPr>
              <a:t>E}, R4={</a:t>
            </a:r>
            <a:r>
              <a:rPr lang="en-US" sz="1800" u="sng">
                <a:latin typeface="Times New Roman" pitchFamily="18" charset="0"/>
                <a:cs typeface="Times New Roman" pitchFamily="18" charset="0"/>
              </a:rPr>
              <a:t>E</a:t>
            </a:r>
            <a:r>
              <a:rPr lang="en-US" sz="1800">
                <a:latin typeface="Times New Roman" pitchFamily="18" charset="0"/>
                <a:cs typeface="Times New Roman" pitchFamily="18" charset="0"/>
              </a:rPr>
              <a:t>B},R5={</a:t>
            </a:r>
            <a:r>
              <a:rPr lang="en-US" sz="1800" u="sng">
                <a:latin typeface="Times New Roman" pitchFamily="18" charset="0"/>
                <a:cs typeface="Times New Roman" pitchFamily="18" charset="0"/>
              </a:rPr>
              <a:t>A</a:t>
            </a:r>
            <a:r>
              <a:rPr lang="en-US" sz="1800">
                <a:latin typeface="Times New Roman" pitchFamily="18" charset="0"/>
                <a:cs typeface="Times New Roman" pitchFamily="18" charset="0"/>
              </a:rPr>
              <a:t>F}</a:t>
            </a:r>
          </a:p>
        </p:txBody>
      </p:sp>
      <p:sp>
        <p:nvSpPr>
          <p:cNvPr id="69636"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t>Normalization</a:t>
            </a:r>
          </a:p>
        </p:txBody>
      </p:sp>
      <p:sp>
        <p:nvSpPr>
          <p:cNvPr id="70659"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BCNF NORMAL FORM:</a:t>
            </a:r>
          </a:p>
          <a:p>
            <a:pPr algn="just">
              <a:buFont typeface="Arial" charset="0"/>
              <a:buNone/>
            </a:pPr>
            <a:r>
              <a:rPr lang="en-US" sz="1800">
                <a:latin typeface="Times New Roman" pitchFamily="18" charset="0"/>
                <a:cs typeface="Times New Roman" pitchFamily="18" charset="0"/>
              </a:rPr>
              <a:t>      Q1.Suppose you are given a relation R with four attributes ABCD For each of the following sets of FDs, assuming those are the only dependencies that hold for R. do the following</a:t>
            </a:r>
          </a:p>
          <a:p>
            <a:pPr algn="just">
              <a:buFont typeface="Arial" charset="0"/>
              <a:buAutoNum type="alphaLcParenR"/>
            </a:pPr>
            <a:r>
              <a:rPr lang="en-US" sz="1800">
                <a:latin typeface="Times New Roman" pitchFamily="18" charset="0"/>
                <a:cs typeface="Times New Roman" pitchFamily="18" charset="0"/>
              </a:rPr>
              <a:t>Identify the candidate keys.</a:t>
            </a:r>
          </a:p>
          <a:p>
            <a:pPr algn="just">
              <a:buFont typeface="Arial" charset="0"/>
              <a:buAutoNum type="alphaLcParenR"/>
            </a:pPr>
            <a:r>
              <a:rPr lang="en-US" sz="1800">
                <a:latin typeface="Times New Roman" pitchFamily="18" charset="0"/>
                <a:cs typeface="Times New Roman" pitchFamily="18" charset="0"/>
              </a:rPr>
              <a:t>Identify the best normal form that satisfies(1NF,2NF,3NF,BCNF).  </a:t>
            </a:r>
          </a:p>
          <a:p>
            <a:pPr algn="just">
              <a:buFont typeface="Arial" charset="0"/>
              <a:buAutoNum type="alphaLcParenR"/>
            </a:pPr>
            <a:r>
              <a:rPr lang="en-US" sz="1800">
                <a:latin typeface="Times New Roman" pitchFamily="18" charset="0"/>
                <a:cs typeface="Times New Roman" pitchFamily="18" charset="0"/>
              </a:rPr>
              <a:t>If R is not in BCNF, decompose it into a set of BCNF relations that preserve the dependencies.</a:t>
            </a:r>
          </a:p>
          <a:p>
            <a:pPr algn="just">
              <a:buFont typeface="Arial" charset="0"/>
              <a:buNone/>
            </a:pPr>
            <a:r>
              <a:rPr lang="en-US" sz="1800">
                <a:latin typeface="Times New Roman" pitchFamily="18" charset="0"/>
                <a:cs typeface="Times New Roman" pitchFamily="18" charset="0"/>
              </a:rPr>
              <a:t>1.C-&gt;D, C-&gt;A, B-&gt;C</a:t>
            </a:r>
          </a:p>
          <a:p>
            <a:pPr algn="just">
              <a:buFont typeface="Arial" charset="0"/>
              <a:buNone/>
            </a:pPr>
            <a:r>
              <a:rPr lang="en-US" sz="1800">
                <a:latin typeface="Times New Roman" pitchFamily="18" charset="0"/>
                <a:cs typeface="Times New Roman" pitchFamily="18" charset="0"/>
              </a:rPr>
              <a:t>2.B-&gt;C, D-&gt;A</a:t>
            </a:r>
          </a:p>
          <a:p>
            <a:pPr algn="just">
              <a:buFont typeface="Arial" charset="0"/>
              <a:buNone/>
            </a:pPr>
            <a:r>
              <a:rPr lang="en-US" sz="1800">
                <a:latin typeface="Times New Roman" pitchFamily="18" charset="0"/>
                <a:cs typeface="Times New Roman" pitchFamily="18" charset="0"/>
              </a:rPr>
              <a:t>3.ABC-&gt;D,D -&gt;A</a:t>
            </a:r>
          </a:p>
          <a:p>
            <a:pPr algn="just">
              <a:buFont typeface="Arial" charset="0"/>
              <a:buNone/>
            </a:pPr>
            <a:r>
              <a:rPr lang="en-US" sz="1800">
                <a:latin typeface="Times New Roman" pitchFamily="18" charset="0"/>
                <a:cs typeface="Times New Roman" pitchFamily="18" charset="0"/>
              </a:rPr>
              <a:t>4.A-&gt;B,BC-&gt;D,A-&gt;C</a:t>
            </a:r>
          </a:p>
          <a:p>
            <a:pPr algn="just">
              <a:buFont typeface="Arial" charset="0"/>
              <a:buNone/>
            </a:pPr>
            <a:r>
              <a:rPr lang="en-US" sz="1800">
                <a:latin typeface="Times New Roman" pitchFamily="18" charset="0"/>
                <a:cs typeface="Times New Roman" pitchFamily="18" charset="0"/>
              </a:rPr>
              <a:t>5.AB-&gt;C,AB-&gt;D,C-&gt;A,D-&gt;B</a:t>
            </a:r>
          </a:p>
          <a:p>
            <a:pPr algn="just">
              <a:buFont typeface="Arial" charset="0"/>
              <a:buNone/>
            </a:pPr>
            <a:endParaRPr lang="en-US" sz="1800">
              <a:latin typeface="Times New Roman" pitchFamily="18" charset="0"/>
              <a:cs typeface="Times New Roman" pitchFamily="18" charset="0"/>
            </a:endParaRPr>
          </a:p>
          <a:p>
            <a:pPr algn="just">
              <a:buFont typeface="Arial" charset="0"/>
              <a:buNone/>
            </a:pPr>
            <a:r>
              <a:rPr lang="en-US" sz="1800">
                <a:latin typeface="Times New Roman" pitchFamily="18" charset="0"/>
                <a:cs typeface="Times New Roman" pitchFamily="18" charset="0"/>
              </a:rPr>
              <a:t>Solution:</a:t>
            </a:r>
          </a:p>
        </p:txBody>
      </p:sp>
      <p:sp>
        <p:nvSpPr>
          <p:cNvPr id="70660"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t>Normalization</a:t>
            </a:r>
          </a:p>
        </p:txBody>
      </p:sp>
      <p:sp>
        <p:nvSpPr>
          <p:cNvPr id="71683"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BCNF NORMAL FORM:</a:t>
            </a:r>
          </a:p>
          <a:p>
            <a:pPr algn="just">
              <a:buFont typeface="Arial" charset="0"/>
              <a:buNone/>
            </a:pPr>
            <a:r>
              <a:rPr lang="en-US" sz="1800">
                <a:latin typeface="Times New Roman" pitchFamily="18" charset="0"/>
                <a:cs typeface="Times New Roman" pitchFamily="18" charset="0"/>
              </a:rPr>
              <a:t>1.C-&gt;D, C-&gt;A, B-&gt;C</a:t>
            </a:r>
          </a:p>
          <a:p>
            <a:pPr algn="just">
              <a:buFont typeface="Arial" charset="0"/>
              <a:buNone/>
            </a:pPr>
            <a:r>
              <a:rPr lang="en-US" sz="1800" b="1">
                <a:latin typeface="Times New Roman" pitchFamily="18" charset="0"/>
                <a:cs typeface="Times New Roman" pitchFamily="18" charset="0"/>
              </a:rPr>
              <a:t>Solution: </a:t>
            </a:r>
          </a:p>
          <a:p>
            <a:pPr algn="just">
              <a:buFont typeface="Arial" charset="0"/>
              <a:buNone/>
            </a:pPr>
            <a:r>
              <a:rPr lang="en-US" sz="1800" b="1">
                <a:latin typeface="Times New Roman" pitchFamily="18" charset="0"/>
                <a:cs typeface="Times New Roman" pitchFamily="18" charset="0"/>
              </a:rPr>
              <a:t>Candidate key : B</a:t>
            </a:r>
          </a:p>
          <a:p>
            <a:pPr algn="just">
              <a:buFont typeface="Arial" charset="0"/>
              <a:buNone/>
            </a:pPr>
            <a:r>
              <a:rPr lang="en-US" sz="1800" b="1">
                <a:latin typeface="Times New Roman" pitchFamily="18" charset="0"/>
                <a:cs typeface="Times New Roman" pitchFamily="18" charset="0"/>
              </a:rPr>
              <a:t> </a:t>
            </a:r>
            <a:r>
              <a:rPr lang="en-US" sz="1800">
                <a:latin typeface="Times New Roman" pitchFamily="18" charset="0"/>
                <a:cs typeface="Times New Roman" pitchFamily="18" charset="0"/>
              </a:rPr>
              <a:t>Here there is no partial dependency the it is satisfied up to second normal form.</a:t>
            </a:r>
          </a:p>
          <a:p>
            <a:pPr algn="just">
              <a:buFont typeface="Wingdings" pitchFamily="2" charset="2"/>
              <a:buChar char="Ø"/>
            </a:pPr>
            <a:r>
              <a:rPr lang="en-US" sz="1800">
                <a:latin typeface="Times New Roman" pitchFamily="18" charset="0"/>
                <a:cs typeface="Times New Roman" pitchFamily="18" charset="0"/>
              </a:rPr>
              <a:t>Because there is only one attributes in a primary key so it is satisfied up to second normal form.</a:t>
            </a:r>
          </a:p>
          <a:p>
            <a:pPr algn="just">
              <a:buFont typeface="Wingdings" pitchFamily="2" charset="2"/>
              <a:buChar char="Ø"/>
            </a:pPr>
            <a:r>
              <a:rPr lang="en-US" sz="1800">
                <a:latin typeface="Times New Roman" pitchFamily="18" charset="0"/>
                <a:cs typeface="Times New Roman" pitchFamily="18" charset="0"/>
              </a:rPr>
              <a:t>Third normal form is not satisfied there is transitive dependency in the FDs</a:t>
            </a:r>
          </a:p>
          <a:p>
            <a:pPr algn="just">
              <a:buFont typeface="Arial" charset="0"/>
              <a:buNone/>
            </a:pPr>
            <a:r>
              <a:rPr lang="en-US" sz="1800">
                <a:latin typeface="Times New Roman" pitchFamily="18" charset="0"/>
                <a:cs typeface="Times New Roman" pitchFamily="18" charset="0"/>
              </a:rPr>
              <a:t>            C-&gt;A, C-&gt;D then</a:t>
            </a:r>
          </a:p>
          <a:p>
            <a:pPr algn="just">
              <a:buFont typeface="Arial" charset="0"/>
              <a:buNone/>
            </a:pPr>
            <a:r>
              <a:rPr lang="en-US" sz="1800">
                <a:latin typeface="Times New Roman" pitchFamily="18" charset="0"/>
                <a:cs typeface="Times New Roman" pitchFamily="18" charset="0"/>
              </a:rPr>
              <a:t>      R1=C+=CA</a:t>
            </a:r>
          </a:p>
          <a:p>
            <a:pPr algn="just">
              <a:buFont typeface="Arial" charset="0"/>
              <a:buNone/>
            </a:pPr>
            <a:r>
              <a:rPr lang="en-US" sz="1800">
                <a:latin typeface="Times New Roman" pitchFamily="18" charset="0"/>
                <a:cs typeface="Times New Roman" pitchFamily="18" charset="0"/>
              </a:rPr>
              <a:t>      R2=C+=CD</a:t>
            </a:r>
          </a:p>
          <a:p>
            <a:pPr algn="just">
              <a:buFont typeface="Arial" charset="0"/>
              <a:buNone/>
            </a:pPr>
            <a:r>
              <a:rPr lang="en-US" sz="1800">
                <a:latin typeface="Times New Roman" pitchFamily="18" charset="0"/>
                <a:cs typeface="Times New Roman" pitchFamily="18" charset="0"/>
              </a:rPr>
              <a:t>      R3=</a:t>
            </a:r>
            <a:r>
              <a:rPr lang="en-US" sz="1800" u="sng">
                <a:latin typeface="Times New Roman" pitchFamily="18" charset="0"/>
                <a:cs typeface="Times New Roman" pitchFamily="18" charset="0"/>
              </a:rPr>
              <a:t>B</a:t>
            </a:r>
            <a:r>
              <a:rPr lang="en-US" sz="1800">
                <a:latin typeface="Times New Roman" pitchFamily="18" charset="0"/>
                <a:cs typeface="Times New Roman" pitchFamily="18" charset="0"/>
              </a:rPr>
              <a:t>C</a:t>
            </a:r>
          </a:p>
          <a:p>
            <a:pPr>
              <a:buFont typeface="Arial" charset="0"/>
              <a:buNone/>
            </a:pPr>
            <a:r>
              <a:rPr lang="en-US" sz="1800">
                <a:latin typeface="Times New Roman" pitchFamily="18" charset="0"/>
                <a:cs typeface="Times New Roman" pitchFamily="18" charset="0"/>
              </a:rPr>
              <a:t>Here all the determinants are key , so it is satisfying the BCNF.</a:t>
            </a:r>
          </a:p>
          <a:p>
            <a:pPr>
              <a:buFont typeface="Arial" charset="0"/>
              <a:buNone/>
            </a:pPr>
            <a:r>
              <a:rPr lang="en-US" sz="1800">
                <a:latin typeface="Times New Roman" pitchFamily="18" charset="0"/>
                <a:cs typeface="Times New Roman" pitchFamily="18" charset="0"/>
              </a:rPr>
              <a:t>It means no key attribute {B} is appeared in the right hand side of the above FD.</a:t>
            </a:r>
          </a:p>
          <a:p>
            <a:pPr algn="just">
              <a:buFont typeface="Arial" charset="0"/>
              <a:buNone/>
            </a:pPr>
            <a:endParaRPr lang="en-US" sz="1800">
              <a:latin typeface="Times New Roman" pitchFamily="18" charset="0"/>
              <a:cs typeface="Times New Roman" pitchFamily="18" charset="0"/>
            </a:endParaRPr>
          </a:p>
        </p:txBody>
      </p:sp>
      <p:sp>
        <p:nvSpPr>
          <p:cNvPr id="71684"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t>Normalization</a:t>
            </a:r>
          </a:p>
        </p:txBody>
      </p:sp>
      <p:sp>
        <p:nvSpPr>
          <p:cNvPr id="72707"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BCNF NORMAL FORM:</a:t>
            </a:r>
          </a:p>
          <a:p>
            <a:pPr algn="just">
              <a:buFont typeface="Arial" charset="0"/>
              <a:buNone/>
            </a:pPr>
            <a:r>
              <a:rPr lang="en-US" sz="1800">
                <a:latin typeface="Times New Roman" pitchFamily="18" charset="0"/>
                <a:cs typeface="Times New Roman" pitchFamily="18" charset="0"/>
              </a:rPr>
              <a:t>2. B-&gt;C, D-&gt;A</a:t>
            </a:r>
          </a:p>
          <a:p>
            <a:pPr algn="just">
              <a:buFont typeface="Arial" charset="0"/>
              <a:buNone/>
            </a:pPr>
            <a:r>
              <a:rPr lang="en-US" sz="1800" b="1">
                <a:latin typeface="Times New Roman" pitchFamily="18" charset="0"/>
                <a:cs typeface="Times New Roman" pitchFamily="18" charset="0"/>
              </a:rPr>
              <a:t>Solution: </a:t>
            </a:r>
          </a:p>
          <a:p>
            <a:pPr algn="just">
              <a:buFont typeface="Arial" charset="0"/>
              <a:buNone/>
            </a:pPr>
            <a:r>
              <a:rPr lang="en-US" sz="1800" b="1">
                <a:latin typeface="Times New Roman" pitchFamily="18" charset="0"/>
                <a:cs typeface="Times New Roman" pitchFamily="18" charset="0"/>
              </a:rPr>
              <a:t>Candidate key : BD</a:t>
            </a:r>
          </a:p>
          <a:p>
            <a:pPr algn="just">
              <a:buFont typeface="Arial" charset="0"/>
              <a:buNone/>
            </a:pPr>
            <a:r>
              <a:rPr lang="en-US" sz="1800" b="1">
                <a:latin typeface="Times New Roman" pitchFamily="18" charset="0"/>
                <a:cs typeface="Times New Roman" pitchFamily="18" charset="0"/>
              </a:rPr>
              <a:t> </a:t>
            </a:r>
            <a:r>
              <a:rPr lang="en-US" sz="1800">
                <a:latin typeface="Times New Roman" pitchFamily="18" charset="0"/>
                <a:cs typeface="Times New Roman" pitchFamily="18" charset="0"/>
              </a:rPr>
              <a:t>Here there is  partial dependency in the FD {B-&gt;C, D-&gt;A}</a:t>
            </a:r>
          </a:p>
          <a:p>
            <a:pPr algn="just">
              <a:buFont typeface="Arial" charset="0"/>
              <a:buNone/>
            </a:pPr>
            <a:r>
              <a:rPr lang="en-US" sz="1800">
                <a:latin typeface="Times New Roman" pitchFamily="18" charset="0"/>
                <a:cs typeface="Times New Roman" pitchFamily="18" charset="0"/>
              </a:rPr>
              <a:t>So</a:t>
            </a:r>
          </a:p>
          <a:p>
            <a:pPr algn="just">
              <a:buFont typeface="Arial" charset="0"/>
              <a:buNone/>
            </a:pPr>
            <a:r>
              <a:rPr lang="en-US" sz="1800">
                <a:latin typeface="Times New Roman" pitchFamily="18" charset="0"/>
                <a:cs typeface="Times New Roman" pitchFamily="18" charset="0"/>
              </a:rPr>
              <a:t>R1=B+=</a:t>
            </a:r>
            <a:r>
              <a:rPr lang="en-US" sz="1800" u="sng">
                <a:latin typeface="Times New Roman" pitchFamily="18" charset="0"/>
                <a:cs typeface="Times New Roman" pitchFamily="18" charset="0"/>
              </a:rPr>
              <a:t>B</a:t>
            </a:r>
            <a:r>
              <a:rPr lang="en-US" sz="1800">
                <a:latin typeface="Times New Roman" pitchFamily="18" charset="0"/>
                <a:cs typeface="Times New Roman" pitchFamily="18" charset="0"/>
              </a:rPr>
              <a:t>C</a:t>
            </a:r>
          </a:p>
          <a:p>
            <a:pPr algn="just">
              <a:buFont typeface="Arial" charset="0"/>
              <a:buNone/>
            </a:pPr>
            <a:r>
              <a:rPr lang="en-US" sz="1800">
                <a:latin typeface="Times New Roman" pitchFamily="18" charset="0"/>
                <a:cs typeface="Times New Roman" pitchFamily="18" charset="0"/>
              </a:rPr>
              <a:t>R2=D+=</a:t>
            </a:r>
            <a:r>
              <a:rPr lang="en-US" sz="1800" u="sng">
                <a:latin typeface="Times New Roman" pitchFamily="18" charset="0"/>
                <a:cs typeface="Times New Roman" pitchFamily="18" charset="0"/>
              </a:rPr>
              <a:t>D</a:t>
            </a:r>
            <a:r>
              <a:rPr lang="en-US" sz="1800">
                <a:latin typeface="Times New Roman" pitchFamily="18" charset="0"/>
                <a:cs typeface="Times New Roman" pitchFamily="18" charset="0"/>
              </a:rPr>
              <a:t>A</a:t>
            </a:r>
          </a:p>
          <a:p>
            <a:pPr algn="just">
              <a:buFont typeface="Arial" charset="0"/>
              <a:buNone/>
            </a:pPr>
            <a:r>
              <a:rPr lang="en-US" sz="1800">
                <a:latin typeface="Times New Roman" pitchFamily="18" charset="0"/>
                <a:cs typeface="Times New Roman" pitchFamily="18" charset="0"/>
              </a:rPr>
              <a:t>R3=BD</a:t>
            </a:r>
          </a:p>
          <a:p>
            <a:pPr algn="just">
              <a:buFont typeface="Wingdings" pitchFamily="2" charset="2"/>
              <a:buChar char="Ø"/>
            </a:pPr>
            <a:r>
              <a:rPr lang="en-US" sz="1800">
                <a:latin typeface="Times New Roman" pitchFamily="18" charset="0"/>
                <a:cs typeface="Times New Roman" pitchFamily="18" charset="0"/>
              </a:rPr>
              <a:t>Third normal form is satisfied there is no transitive dependency </a:t>
            </a:r>
          </a:p>
          <a:p>
            <a:pPr>
              <a:buFont typeface="Arial" charset="0"/>
              <a:buNone/>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Here all the determinants are key , so it is satisfied the BCNF.</a:t>
            </a:r>
          </a:p>
          <a:p>
            <a:pPr>
              <a:buFont typeface="Arial" charset="0"/>
              <a:buNone/>
            </a:pPr>
            <a:r>
              <a:rPr lang="en-US" sz="1800">
                <a:latin typeface="Times New Roman" pitchFamily="18" charset="0"/>
                <a:cs typeface="Times New Roman" pitchFamily="18" charset="0"/>
              </a:rPr>
              <a:t>It means no key attribute {BD} is appeared in the right hand side of the above FD.</a:t>
            </a:r>
          </a:p>
          <a:p>
            <a:pPr algn="just">
              <a:buFont typeface="Arial" charset="0"/>
              <a:buNone/>
            </a:pPr>
            <a:endParaRPr lang="en-US" sz="1800">
              <a:latin typeface="Times New Roman" pitchFamily="18" charset="0"/>
              <a:cs typeface="Times New Roman" pitchFamily="18" charset="0"/>
            </a:endParaRPr>
          </a:p>
        </p:txBody>
      </p:sp>
      <p:sp>
        <p:nvSpPr>
          <p:cNvPr id="72708"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0" y="6172200"/>
            <a:ext cx="1905000" cy="457200"/>
          </a:xfrm>
          <a:prstGeom prst="rect">
            <a:avLst/>
          </a:prstGeom>
          <a:noFill/>
          <a:ln w="12700">
            <a:noFill/>
            <a:miter lim="800000"/>
            <a:headEnd/>
            <a:tailEnd/>
          </a:ln>
        </p:spPr>
        <p:txBody>
          <a:bodyPr wrap="none" lIns="90488" tIns="44450" rIns="90488" bIns="44450" anchor="ctr"/>
          <a:lstStyle/>
          <a:p>
            <a:pPr algn="r"/>
            <a:r>
              <a:rPr lang="en-US" sz="800"/>
              <a:t>16</a:t>
            </a:r>
          </a:p>
        </p:txBody>
      </p:sp>
      <p:sp>
        <p:nvSpPr>
          <p:cNvPr id="9219" name="Rectangle 3"/>
          <p:cNvSpPr>
            <a:spLocks noGrp="1" noChangeArrowheads="1"/>
          </p:cNvSpPr>
          <p:nvPr>
            <p:ph type="title"/>
          </p:nvPr>
        </p:nvSpPr>
        <p:spPr>
          <a:xfrm>
            <a:off x="685800" y="228600"/>
            <a:ext cx="7772400" cy="1143000"/>
          </a:xfrm>
          <a:noFill/>
        </p:spPr>
        <p:txBody>
          <a:bodyPr lIns="90488" tIns="44450" rIns="90488" bIns="44450" anchor="b"/>
          <a:lstStyle/>
          <a:p>
            <a:r>
              <a:rPr lang="en-US" b="1">
                <a:latin typeface="CG Times" pitchFamily="18" charset="0"/>
              </a:rPr>
              <a:t>Functional Dependency</a:t>
            </a:r>
          </a:p>
        </p:txBody>
      </p:sp>
      <p:sp>
        <p:nvSpPr>
          <p:cNvPr id="224260" name="Rectangle 4"/>
          <p:cNvSpPr>
            <a:spLocks noGrp="1" noChangeArrowheads="1"/>
          </p:cNvSpPr>
          <p:nvPr>
            <p:ph type="body" idx="1"/>
          </p:nvPr>
        </p:nvSpPr>
        <p:spPr>
          <a:xfrm>
            <a:off x="685800" y="1524000"/>
            <a:ext cx="7727950" cy="4114800"/>
          </a:xfrm>
          <a:noFill/>
        </p:spPr>
        <p:txBody>
          <a:bodyPr lIns="90488" tIns="44450" rIns="90488" bIns="44450"/>
          <a:lstStyle/>
          <a:p>
            <a:pPr>
              <a:lnSpc>
                <a:spcPct val="90000"/>
              </a:lnSpc>
            </a:pPr>
            <a:r>
              <a:rPr lang="en-US" sz="2000" b="1">
                <a:latin typeface="Times New Roman" pitchFamily="18" charset="0"/>
                <a:cs typeface="Times New Roman" pitchFamily="18" charset="0"/>
              </a:rPr>
              <a:t>Property of the meaning or semantics of the attributes in a relation.</a:t>
            </a:r>
          </a:p>
          <a:p>
            <a:pPr>
              <a:lnSpc>
                <a:spcPct val="50000"/>
              </a:lnSpc>
            </a:pPr>
            <a:endParaRPr lang="en-US" sz="2000" b="1">
              <a:latin typeface="Times New Roman" pitchFamily="18" charset="0"/>
              <a:cs typeface="Times New Roman" pitchFamily="18" charset="0"/>
            </a:endParaRPr>
          </a:p>
          <a:p>
            <a:pPr>
              <a:lnSpc>
                <a:spcPct val="90000"/>
              </a:lnSpc>
            </a:pPr>
            <a:r>
              <a:rPr lang="en-US" sz="2000" b="1">
                <a:latin typeface="Times New Roman" pitchFamily="18" charset="0"/>
                <a:cs typeface="Times New Roman" pitchFamily="18" charset="0"/>
              </a:rPr>
              <a:t>The </a:t>
            </a:r>
            <a:r>
              <a:rPr lang="en-US" sz="2000" b="1" i="1">
                <a:latin typeface="Times New Roman" pitchFamily="18" charset="0"/>
                <a:cs typeface="Times New Roman" pitchFamily="18" charset="0"/>
              </a:rPr>
              <a:t>determinant</a:t>
            </a:r>
            <a:r>
              <a:rPr lang="en-US" sz="2000" b="1">
                <a:latin typeface="Times New Roman" pitchFamily="18" charset="0"/>
                <a:cs typeface="Times New Roman" pitchFamily="18" charset="0"/>
              </a:rPr>
              <a:t> of a functional dependency refers to the attribute or group of attributes on the left-hand side of the arrow.</a:t>
            </a:r>
          </a:p>
          <a:p>
            <a:pPr>
              <a:lnSpc>
                <a:spcPct val="60000"/>
              </a:lnSpc>
            </a:pPr>
            <a:endParaRPr lang="en-US" b="1">
              <a:latin typeface="CG Times" pitchFamily="18" charset="0"/>
            </a:endParaRPr>
          </a:p>
          <a:p>
            <a:pPr>
              <a:lnSpc>
                <a:spcPct val="90000"/>
              </a:lnSpc>
            </a:pPr>
            <a:r>
              <a:rPr lang="en-US" b="1">
                <a:latin typeface="CG Times" pitchFamily="18" charset="0"/>
              </a:rPr>
              <a:t>Diagrammatic representation.</a:t>
            </a:r>
          </a:p>
          <a:p>
            <a:pPr>
              <a:lnSpc>
                <a:spcPct val="90000"/>
              </a:lnSpc>
            </a:pPr>
            <a:endParaRPr lang="en-US" b="1">
              <a:latin typeface="CG Times" pitchFamily="18" charset="0"/>
            </a:endParaRPr>
          </a:p>
          <a:p>
            <a:pPr>
              <a:lnSpc>
                <a:spcPct val="90000"/>
              </a:lnSpc>
            </a:pPr>
            <a:endParaRPr lang="en-US" b="1">
              <a:latin typeface="CG Times" pitchFamily="18" charset="0"/>
            </a:endParaRPr>
          </a:p>
        </p:txBody>
      </p:sp>
      <p:pic>
        <p:nvPicPr>
          <p:cNvPr id="9221" name="Picture 5"/>
          <p:cNvPicPr>
            <a:picLocks noChangeArrowheads="1"/>
          </p:cNvPicPr>
          <p:nvPr/>
        </p:nvPicPr>
        <p:blipFill>
          <a:blip r:embed="rId3"/>
          <a:srcRect/>
          <a:stretch>
            <a:fillRect/>
          </a:stretch>
        </p:blipFill>
        <p:spPr bwMode="auto">
          <a:xfrm>
            <a:off x="1447800" y="4191000"/>
            <a:ext cx="5018088" cy="979488"/>
          </a:xfrm>
          <a:prstGeom prst="rect">
            <a:avLst/>
          </a:prstGeom>
          <a:noFill/>
          <a:ln w="12700">
            <a:noFill/>
            <a:miter lim="800000"/>
            <a:headEnd/>
            <a:tailEnd/>
          </a:ln>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4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4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42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0"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t>Normalization</a:t>
            </a:r>
          </a:p>
        </p:txBody>
      </p:sp>
      <p:sp>
        <p:nvSpPr>
          <p:cNvPr id="73731"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BCNF NORMAL FORM:</a:t>
            </a:r>
          </a:p>
          <a:p>
            <a:pPr algn="just">
              <a:buFont typeface="Arial" charset="0"/>
              <a:buNone/>
            </a:pPr>
            <a:r>
              <a:rPr lang="en-US" sz="1800">
                <a:latin typeface="Times New Roman" pitchFamily="18" charset="0"/>
                <a:cs typeface="Times New Roman" pitchFamily="18" charset="0"/>
              </a:rPr>
              <a:t>3. ABC-&gt;D</a:t>
            </a:r>
          </a:p>
          <a:p>
            <a:pPr algn="just">
              <a:buFont typeface="Arial" charset="0"/>
              <a:buNone/>
            </a:pPr>
            <a:r>
              <a:rPr lang="en-US" sz="1800">
                <a:latin typeface="Times New Roman" pitchFamily="18" charset="0"/>
                <a:cs typeface="Times New Roman" pitchFamily="18" charset="0"/>
              </a:rPr>
              <a:t>D-&gt;A</a:t>
            </a:r>
          </a:p>
          <a:p>
            <a:pPr algn="just">
              <a:buFont typeface="Arial" charset="0"/>
              <a:buNone/>
            </a:pPr>
            <a:r>
              <a:rPr lang="en-US" sz="1800" b="1">
                <a:latin typeface="Times New Roman" pitchFamily="18" charset="0"/>
                <a:cs typeface="Times New Roman" pitchFamily="18" charset="0"/>
              </a:rPr>
              <a:t>Solution: </a:t>
            </a:r>
          </a:p>
          <a:p>
            <a:pPr algn="just">
              <a:buFont typeface="Arial" charset="0"/>
              <a:buNone/>
            </a:pPr>
            <a:r>
              <a:rPr lang="en-US" sz="1800" b="1">
                <a:latin typeface="Times New Roman" pitchFamily="18" charset="0"/>
                <a:cs typeface="Times New Roman" pitchFamily="18" charset="0"/>
              </a:rPr>
              <a:t>Candidate key : ABC</a:t>
            </a:r>
          </a:p>
          <a:p>
            <a:pPr algn="just">
              <a:buFont typeface="Arial" charset="0"/>
              <a:buNone/>
            </a:pPr>
            <a:r>
              <a:rPr lang="en-US" sz="1800" b="1">
                <a:latin typeface="Times New Roman" pitchFamily="18" charset="0"/>
                <a:cs typeface="Times New Roman" pitchFamily="18" charset="0"/>
              </a:rPr>
              <a:t> </a:t>
            </a:r>
            <a:r>
              <a:rPr lang="en-US" sz="1800">
                <a:latin typeface="Times New Roman" pitchFamily="18" charset="0"/>
                <a:cs typeface="Times New Roman" pitchFamily="18" charset="0"/>
              </a:rPr>
              <a:t>Here there is no  partial dependency and Transitive dependency because it has only one non key attributes but not satisfy BCNF</a:t>
            </a:r>
          </a:p>
          <a:p>
            <a:pPr algn="just">
              <a:buFont typeface="Arial" charset="0"/>
              <a:buNone/>
            </a:pPr>
            <a:endParaRPr lang="en-US" sz="1800">
              <a:latin typeface="Times New Roman" pitchFamily="18" charset="0"/>
              <a:cs typeface="Times New Roman" pitchFamily="18" charset="0"/>
            </a:endParaRPr>
          </a:p>
          <a:p>
            <a:pPr algn="just">
              <a:buFont typeface="Arial" charset="0"/>
              <a:buNone/>
            </a:pPr>
            <a:r>
              <a:rPr lang="en-US" sz="1800">
                <a:latin typeface="Times New Roman" pitchFamily="18" charset="0"/>
                <a:cs typeface="Times New Roman" pitchFamily="18" charset="0"/>
              </a:rPr>
              <a:t>D-&gt;A      ( Violet the BCNF rule )</a:t>
            </a:r>
          </a:p>
          <a:p>
            <a:pPr algn="just">
              <a:buFont typeface="Arial" charset="0"/>
              <a:buNone/>
            </a:pPr>
            <a:r>
              <a:rPr lang="en-US" sz="1800">
                <a:latin typeface="Times New Roman" pitchFamily="18" charset="0"/>
                <a:cs typeface="Times New Roman" pitchFamily="18" charset="0"/>
              </a:rPr>
              <a:t>So R1= D+=</a:t>
            </a:r>
            <a:r>
              <a:rPr lang="en-US" sz="1800" u="sng">
                <a:latin typeface="Times New Roman" pitchFamily="18" charset="0"/>
                <a:cs typeface="Times New Roman" pitchFamily="18" charset="0"/>
              </a:rPr>
              <a:t>D</a:t>
            </a:r>
            <a:r>
              <a:rPr lang="en-US" sz="1800">
                <a:latin typeface="Times New Roman" pitchFamily="18" charset="0"/>
                <a:cs typeface="Times New Roman" pitchFamily="18" charset="0"/>
              </a:rPr>
              <a:t>A</a:t>
            </a:r>
          </a:p>
          <a:p>
            <a:pPr algn="just">
              <a:buFont typeface="Arial" charset="0"/>
              <a:buNone/>
            </a:pPr>
            <a:r>
              <a:rPr lang="en-US" sz="1800">
                <a:latin typeface="Times New Roman" pitchFamily="18" charset="0"/>
                <a:cs typeface="Times New Roman" pitchFamily="18" charset="0"/>
              </a:rPr>
              <a:t>    R2= </a:t>
            </a:r>
            <a:r>
              <a:rPr lang="en-US" sz="1800" u="sng">
                <a:latin typeface="Times New Roman" pitchFamily="18" charset="0"/>
                <a:cs typeface="Times New Roman" pitchFamily="18" charset="0"/>
              </a:rPr>
              <a:t>BC</a:t>
            </a:r>
            <a:r>
              <a:rPr lang="en-US" sz="1800">
                <a:latin typeface="Times New Roman" pitchFamily="18" charset="0"/>
                <a:cs typeface="Times New Roman" pitchFamily="18" charset="0"/>
              </a:rPr>
              <a:t>D</a:t>
            </a:r>
          </a:p>
          <a:p>
            <a:pPr algn="just">
              <a:buFont typeface="Arial" charset="0"/>
              <a:buNone/>
            </a:pPr>
            <a:endParaRPr lang="en-US" sz="1800">
              <a:latin typeface="Times New Roman" pitchFamily="18" charset="0"/>
              <a:cs typeface="Times New Roman" pitchFamily="18" charset="0"/>
            </a:endParaRPr>
          </a:p>
          <a:p>
            <a:pPr algn="just">
              <a:buFont typeface="Arial" charset="0"/>
              <a:buNone/>
            </a:pPr>
            <a:r>
              <a:rPr lang="en-US" sz="1800">
                <a:latin typeface="Times New Roman" pitchFamily="18" charset="0"/>
                <a:cs typeface="Times New Roman" pitchFamily="18" charset="0"/>
              </a:rPr>
              <a:t>To preserve the dependency. A redundant attribute (A ) must be removed from the key attributes.A</a:t>
            </a:r>
            <a:r>
              <a:rPr lang="en-US" sz="1800" u="sng">
                <a:latin typeface="Times New Roman" pitchFamily="18" charset="0"/>
                <a:cs typeface="Times New Roman" pitchFamily="18" charset="0"/>
              </a:rPr>
              <a:t>BC</a:t>
            </a:r>
          </a:p>
        </p:txBody>
      </p:sp>
      <p:sp>
        <p:nvSpPr>
          <p:cNvPr id="73732"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t>Normalization</a:t>
            </a:r>
          </a:p>
        </p:txBody>
      </p:sp>
      <p:sp>
        <p:nvSpPr>
          <p:cNvPr id="74755"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BCNF NORMAL FORM:</a:t>
            </a:r>
          </a:p>
          <a:p>
            <a:pPr algn="just">
              <a:buFont typeface="Arial" charset="0"/>
              <a:buNone/>
            </a:pPr>
            <a:r>
              <a:rPr lang="en-US" sz="1800">
                <a:latin typeface="Times New Roman" pitchFamily="18" charset="0"/>
                <a:cs typeface="Times New Roman" pitchFamily="18" charset="0"/>
              </a:rPr>
              <a:t>4. A-&gt;B</a:t>
            </a:r>
          </a:p>
          <a:p>
            <a:pPr algn="just">
              <a:buFont typeface="Arial" charset="0"/>
              <a:buNone/>
            </a:pPr>
            <a:r>
              <a:rPr lang="en-US" sz="1800">
                <a:latin typeface="Times New Roman" pitchFamily="18" charset="0"/>
                <a:cs typeface="Times New Roman" pitchFamily="18" charset="0"/>
              </a:rPr>
              <a:t>    BC-&gt;D</a:t>
            </a:r>
          </a:p>
          <a:p>
            <a:pPr algn="just">
              <a:buFont typeface="Arial" charset="0"/>
              <a:buNone/>
            </a:pPr>
            <a:r>
              <a:rPr lang="en-US" sz="1800" b="1">
                <a:latin typeface="Times New Roman" pitchFamily="18" charset="0"/>
                <a:cs typeface="Times New Roman" pitchFamily="18" charset="0"/>
              </a:rPr>
              <a:t>    A-&gt;C</a:t>
            </a:r>
          </a:p>
          <a:p>
            <a:pPr algn="just">
              <a:buFont typeface="Arial" charset="0"/>
              <a:buNone/>
            </a:pPr>
            <a:r>
              <a:rPr lang="en-US" sz="1800" b="1">
                <a:latin typeface="Times New Roman" pitchFamily="18" charset="0"/>
                <a:cs typeface="Times New Roman" pitchFamily="18" charset="0"/>
              </a:rPr>
              <a:t>Solution: </a:t>
            </a:r>
          </a:p>
          <a:p>
            <a:pPr algn="just">
              <a:buFont typeface="Arial" charset="0"/>
              <a:buNone/>
            </a:pPr>
            <a:r>
              <a:rPr lang="en-US" sz="1800" b="1">
                <a:latin typeface="Times New Roman" pitchFamily="18" charset="0"/>
                <a:cs typeface="Times New Roman" pitchFamily="18" charset="0"/>
              </a:rPr>
              <a:t>Candidate key : A</a:t>
            </a:r>
          </a:p>
          <a:p>
            <a:pPr algn="just">
              <a:buFont typeface="Arial" charset="0"/>
              <a:buNone/>
            </a:pPr>
            <a:r>
              <a:rPr lang="en-US" sz="1800" b="1">
                <a:latin typeface="Times New Roman" pitchFamily="18" charset="0"/>
                <a:cs typeface="Times New Roman" pitchFamily="18" charset="0"/>
              </a:rPr>
              <a:t> </a:t>
            </a:r>
            <a:r>
              <a:rPr lang="en-US" sz="1800">
                <a:latin typeface="Times New Roman" pitchFamily="18" charset="0"/>
                <a:cs typeface="Times New Roman" pitchFamily="18" charset="0"/>
              </a:rPr>
              <a:t>Here there is no  partial dependency so it is satisfied the 2NF.</a:t>
            </a:r>
          </a:p>
          <a:p>
            <a:pPr algn="just">
              <a:buFont typeface="Wingdings" pitchFamily="2" charset="2"/>
              <a:buChar char="Ø"/>
            </a:pPr>
            <a:r>
              <a:rPr lang="en-US" sz="1800">
                <a:latin typeface="Times New Roman" pitchFamily="18" charset="0"/>
                <a:cs typeface="Times New Roman" pitchFamily="18" charset="0"/>
              </a:rPr>
              <a:t>Because if primary key consists a single attribute then it never contain P.D but there is possibility for TD</a:t>
            </a:r>
          </a:p>
          <a:p>
            <a:pPr algn="just">
              <a:buFont typeface="Wingdings" pitchFamily="2" charset="2"/>
              <a:buChar char="Ø"/>
            </a:pPr>
            <a:r>
              <a:rPr lang="en-US" sz="1800">
                <a:latin typeface="Times New Roman" pitchFamily="18" charset="0"/>
                <a:cs typeface="Times New Roman" pitchFamily="18" charset="0"/>
              </a:rPr>
              <a:t>The relation is not satisfied the 3NF because there is transitive dependency in FD</a:t>
            </a:r>
          </a:p>
          <a:p>
            <a:pPr algn="just">
              <a:buFont typeface="Arial" charset="0"/>
              <a:buNone/>
            </a:pPr>
            <a:r>
              <a:rPr lang="en-US" sz="1800">
                <a:latin typeface="Times New Roman" pitchFamily="18" charset="0"/>
                <a:cs typeface="Times New Roman" pitchFamily="18" charset="0"/>
              </a:rPr>
              <a:t>          BC-&gt;D</a:t>
            </a:r>
          </a:p>
          <a:p>
            <a:pPr algn="just">
              <a:buFont typeface="Arial" charset="0"/>
              <a:buNone/>
            </a:pPr>
            <a:r>
              <a:rPr lang="en-US" sz="1800">
                <a:latin typeface="Times New Roman" pitchFamily="18" charset="0"/>
                <a:cs typeface="Times New Roman" pitchFamily="18" charset="0"/>
              </a:rPr>
              <a:t>Then R1=BC+=</a:t>
            </a:r>
            <a:r>
              <a:rPr lang="en-US" sz="1800" u="sng">
                <a:latin typeface="Times New Roman" pitchFamily="18" charset="0"/>
                <a:cs typeface="Times New Roman" pitchFamily="18" charset="0"/>
              </a:rPr>
              <a:t>BC</a:t>
            </a:r>
            <a:r>
              <a:rPr lang="en-US" sz="1800">
                <a:latin typeface="Times New Roman" pitchFamily="18" charset="0"/>
                <a:cs typeface="Times New Roman" pitchFamily="18" charset="0"/>
              </a:rPr>
              <a:t>D and</a:t>
            </a:r>
          </a:p>
          <a:p>
            <a:pPr algn="just">
              <a:buFont typeface="Arial" charset="0"/>
              <a:buNone/>
            </a:pPr>
            <a:r>
              <a:rPr lang="en-US" sz="1800">
                <a:latin typeface="Times New Roman" pitchFamily="18" charset="0"/>
                <a:cs typeface="Times New Roman" pitchFamily="18" charset="0"/>
              </a:rPr>
              <a:t>         R2=</a:t>
            </a:r>
            <a:r>
              <a:rPr lang="en-US" sz="1800" u="sng">
                <a:latin typeface="Times New Roman" pitchFamily="18" charset="0"/>
                <a:cs typeface="Times New Roman" pitchFamily="18" charset="0"/>
              </a:rPr>
              <a:t>A</a:t>
            </a:r>
            <a:r>
              <a:rPr lang="en-US" sz="1800">
                <a:latin typeface="Times New Roman" pitchFamily="18" charset="0"/>
                <a:cs typeface="Times New Roman" pitchFamily="18" charset="0"/>
              </a:rPr>
              <a:t>BC</a:t>
            </a:r>
          </a:p>
          <a:p>
            <a:pPr>
              <a:buFont typeface="Wingdings" pitchFamily="2" charset="2"/>
              <a:buChar char="Ø"/>
            </a:pPr>
            <a:r>
              <a:rPr lang="en-US" sz="1800">
                <a:latin typeface="Times New Roman" pitchFamily="18" charset="0"/>
                <a:cs typeface="Times New Roman" pitchFamily="18" charset="0"/>
              </a:rPr>
              <a:t>Here all the determinants are key , so it is satisfied the BCNF.</a:t>
            </a:r>
          </a:p>
          <a:p>
            <a:pPr>
              <a:buFont typeface="Arial" charset="0"/>
              <a:buNone/>
            </a:pPr>
            <a:r>
              <a:rPr lang="en-US" sz="1800">
                <a:latin typeface="Times New Roman" pitchFamily="18" charset="0"/>
                <a:cs typeface="Times New Roman" pitchFamily="18" charset="0"/>
              </a:rPr>
              <a:t>It means no key attribute {A} is appeared in the right hand side of the above FD.</a:t>
            </a:r>
          </a:p>
          <a:p>
            <a:pPr algn="just">
              <a:buFont typeface="Arial" charset="0"/>
              <a:buNone/>
            </a:pPr>
            <a:endParaRPr lang="en-US" sz="1800">
              <a:latin typeface="Times New Roman" pitchFamily="18" charset="0"/>
              <a:cs typeface="Times New Roman" pitchFamily="18" charset="0"/>
            </a:endParaRPr>
          </a:p>
          <a:p>
            <a:pPr algn="just">
              <a:buFont typeface="Arial" charset="0"/>
              <a:buNone/>
            </a:pPr>
            <a:endParaRPr lang="en-US" sz="1800">
              <a:latin typeface="Times New Roman" pitchFamily="18" charset="0"/>
              <a:cs typeface="Times New Roman" pitchFamily="18" charset="0"/>
            </a:endParaRPr>
          </a:p>
          <a:p>
            <a:pPr algn="just">
              <a:buFont typeface="Arial" charset="0"/>
              <a:buNone/>
            </a:pPr>
            <a:endParaRPr lang="en-US" sz="1800">
              <a:latin typeface="Times New Roman" pitchFamily="18" charset="0"/>
              <a:cs typeface="Times New Roman" pitchFamily="18" charset="0"/>
            </a:endParaRPr>
          </a:p>
          <a:p>
            <a:pPr algn="just">
              <a:buFont typeface="Arial" charset="0"/>
              <a:buNone/>
            </a:pPr>
            <a:endParaRPr lang="en-US" sz="1800" u="sng">
              <a:latin typeface="Times New Roman" pitchFamily="18" charset="0"/>
              <a:cs typeface="Times New Roman" pitchFamily="18" charset="0"/>
            </a:endParaRPr>
          </a:p>
        </p:txBody>
      </p:sp>
      <p:sp>
        <p:nvSpPr>
          <p:cNvPr id="74756"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t>Normalization</a:t>
            </a:r>
          </a:p>
        </p:txBody>
      </p:sp>
      <p:sp>
        <p:nvSpPr>
          <p:cNvPr id="75779" name="Content Placeholder 2"/>
          <p:cNvSpPr>
            <a:spLocks noGrp="1"/>
          </p:cNvSpPr>
          <p:nvPr>
            <p:ph idx="1"/>
          </p:nvPr>
        </p:nvSpPr>
        <p:spPr>
          <a:xfrm>
            <a:off x="457200" y="990600"/>
            <a:ext cx="8382000" cy="5867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BCNF NORMAL FORM:</a:t>
            </a:r>
          </a:p>
          <a:p>
            <a:pPr algn="just">
              <a:buFont typeface="Arial" charset="0"/>
              <a:buNone/>
            </a:pPr>
            <a:r>
              <a:rPr lang="en-US" sz="1800">
                <a:latin typeface="Times New Roman" pitchFamily="18" charset="0"/>
                <a:cs typeface="Times New Roman" pitchFamily="18" charset="0"/>
              </a:rPr>
              <a:t>5. AB-&gt;C</a:t>
            </a:r>
          </a:p>
          <a:p>
            <a:pPr algn="just">
              <a:buFont typeface="Arial" charset="0"/>
              <a:buNone/>
            </a:pPr>
            <a:r>
              <a:rPr lang="en-US" sz="1800">
                <a:latin typeface="Times New Roman" pitchFamily="18" charset="0"/>
                <a:cs typeface="Times New Roman" pitchFamily="18" charset="0"/>
              </a:rPr>
              <a:t>    AB-&gt;D</a:t>
            </a:r>
          </a:p>
          <a:p>
            <a:pPr algn="just">
              <a:buFont typeface="Arial" charset="0"/>
              <a:buNone/>
            </a:pPr>
            <a:r>
              <a:rPr lang="en-US" sz="1800">
                <a:latin typeface="Times New Roman" pitchFamily="18" charset="0"/>
                <a:cs typeface="Times New Roman" pitchFamily="18" charset="0"/>
              </a:rPr>
              <a:t>     C-&gt;A</a:t>
            </a:r>
          </a:p>
          <a:p>
            <a:pPr algn="just">
              <a:buFont typeface="Arial" charset="0"/>
              <a:buNone/>
            </a:pPr>
            <a:r>
              <a:rPr lang="en-US" sz="1800">
                <a:latin typeface="Times New Roman" pitchFamily="18" charset="0"/>
                <a:cs typeface="Times New Roman" pitchFamily="18" charset="0"/>
              </a:rPr>
              <a:t>     D-&gt;B</a:t>
            </a:r>
          </a:p>
          <a:p>
            <a:pPr algn="just">
              <a:buFont typeface="Arial" charset="0"/>
              <a:buNone/>
            </a:pPr>
            <a:r>
              <a:rPr lang="en-US" sz="1800" b="1">
                <a:latin typeface="Times New Roman" pitchFamily="18" charset="0"/>
                <a:cs typeface="Times New Roman" pitchFamily="18" charset="0"/>
              </a:rPr>
              <a:t>Solution: </a:t>
            </a:r>
          </a:p>
          <a:p>
            <a:pPr algn="just">
              <a:buFont typeface="Arial" charset="0"/>
              <a:buNone/>
            </a:pPr>
            <a:r>
              <a:rPr lang="en-US" sz="1800" b="1">
                <a:latin typeface="Times New Roman" pitchFamily="18" charset="0"/>
                <a:cs typeface="Times New Roman" pitchFamily="18" charset="0"/>
              </a:rPr>
              <a:t>Candidate key : AB,CD,AD,BC</a:t>
            </a:r>
          </a:p>
          <a:p>
            <a:pPr algn="just">
              <a:buFont typeface="Arial" charset="0"/>
              <a:buNone/>
            </a:pPr>
            <a:r>
              <a:rPr lang="en-US" sz="1800" b="1">
                <a:latin typeface="Times New Roman" pitchFamily="18" charset="0"/>
                <a:cs typeface="Times New Roman" pitchFamily="18" charset="0"/>
              </a:rPr>
              <a:t>Primary Key: AB</a:t>
            </a:r>
          </a:p>
          <a:p>
            <a:pPr algn="just">
              <a:buFont typeface="Arial" charset="0"/>
              <a:buNone/>
            </a:pPr>
            <a:r>
              <a:rPr lang="en-US" sz="1800" b="1">
                <a:latin typeface="Times New Roman" pitchFamily="18" charset="0"/>
                <a:cs typeface="Times New Roman" pitchFamily="18" charset="0"/>
              </a:rPr>
              <a:t> </a:t>
            </a:r>
            <a:r>
              <a:rPr lang="en-US" sz="1800">
                <a:latin typeface="Times New Roman" pitchFamily="18" charset="0"/>
                <a:cs typeface="Times New Roman" pitchFamily="18" charset="0"/>
              </a:rPr>
              <a:t>Here there is no  partial dependency  and Transitive Dependency so it is satisfied up to 3NF.</a:t>
            </a:r>
          </a:p>
          <a:p>
            <a:pPr algn="just">
              <a:buFont typeface="Wingdings" pitchFamily="2" charset="2"/>
              <a:buChar char="Ø"/>
            </a:pPr>
            <a:r>
              <a:rPr lang="en-US" sz="1800">
                <a:latin typeface="Times New Roman" pitchFamily="18" charset="0"/>
                <a:cs typeface="Times New Roman" pitchFamily="18" charset="0"/>
              </a:rPr>
              <a:t>C-&gt;A and D-&gt;B      ( Violet the BCNF rule )</a:t>
            </a:r>
          </a:p>
          <a:p>
            <a:pPr algn="just">
              <a:buFont typeface="Arial" charset="0"/>
              <a:buNone/>
            </a:pPr>
            <a:r>
              <a:rPr lang="en-US" sz="1800">
                <a:latin typeface="Times New Roman" pitchFamily="18" charset="0"/>
                <a:cs typeface="Times New Roman" pitchFamily="18" charset="0"/>
              </a:rPr>
              <a:t>    </a:t>
            </a:r>
          </a:p>
          <a:p>
            <a:pPr algn="just">
              <a:buFont typeface="Arial" charset="0"/>
              <a:buNone/>
            </a:pPr>
            <a:r>
              <a:rPr lang="en-US" sz="1800">
                <a:latin typeface="Times New Roman" pitchFamily="18" charset="0"/>
                <a:cs typeface="Times New Roman" pitchFamily="18" charset="0"/>
              </a:rPr>
              <a:t>   So R1=</a:t>
            </a:r>
            <a:r>
              <a:rPr lang="en-US" sz="1800" u="sng">
                <a:latin typeface="Times New Roman" pitchFamily="18" charset="0"/>
                <a:cs typeface="Times New Roman" pitchFamily="18" charset="0"/>
              </a:rPr>
              <a:t>C</a:t>
            </a:r>
            <a:r>
              <a:rPr lang="en-US" sz="1800">
                <a:latin typeface="Times New Roman" pitchFamily="18" charset="0"/>
                <a:cs typeface="Times New Roman" pitchFamily="18" charset="0"/>
              </a:rPr>
              <a:t>A</a:t>
            </a:r>
          </a:p>
          <a:p>
            <a:pPr algn="just">
              <a:buFont typeface="Arial" charset="0"/>
              <a:buNone/>
            </a:pPr>
            <a:r>
              <a:rPr lang="en-US" sz="1800">
                <a:latin typeface="Times New Roman" pitchFamily="18" charset="0"/>
                <a:cs typeface="Times New Roman" pitchFamily="18" charset="0"/>
              </a:rPr>
              <a:t>        R2=</a:t>
            </a:r>
            <a:r>
              <a:rPr lang="en-US" sz="1800" b="1" u="sng">
                <a:latin typeface="Times New Roman" pitchFamily="18" charset="0"/>
                <a:cs typeface="Times New Roman" pitchFamily="18" charset="0"/>
              </a:rPr>
              <a:t>D</a:t>
            </a:r>
            <a:r>
              <a:rPr lang="en-US" sz="1800">
                <a:latin typeface="Times New Roman" pitchFamily="18" charset="0"/>
                <a:cs typeface="Times New Roman" pitchFamily="18" charset="0"/>
              </a:rPr>
              <a:t>B</a:t>
            </a:r>
          </a:p>
          <a:p>
            <a:pPr algn="just">
              <a:buFont typeface="Arial" charset="0"/>
              <a:buNone/>
            </a:pPr>
            <a:r>
              <a:rPr lang="en-US" sz="1800">
                <a:latin typeface="Times New Roman" pitchFamily="18" charset="0"/>
                <a:cs typeface="Times New Roman" pitchFamily="18" charset="0"/>
              </a:rPr>
              <a:t>         R3=</a:t>
            </a:r>
            <a:r>
              <a:rPr lang="en-US" sz="1800" u="sng">
                <a:latin typeface="Times New Roman" pitchFamily="18" charset="0"/>
                <a:cs typeface="Times New Roman" pitchFamily="18" charset="0"/>
              </a:rPr>
              <a:t>C</a:t>
            </a:r>
            <a:r>
              <a:rPr lang="en-US" sz="1800">
                <a:latin typeface="Times New Roman" pitchFamily="18" charset="0"/>
                <a:cs typeface="Times New Roman" pitchFamily="18" charset="0"/>
              </a:rPr>
              <a:t> </a:t>
            </a:r>
            <a:r>
              <a:rPr lang="en-US" sz="1800" u="sng">
                <a:latin typeface="Times New Roman" pitchFamily="18" charset="0"/>
                <a:cs typeface="Times New Roman" pitchFamily="18" charset="0"/>
              </a:rPr>
              <a:t>D</a:t>
            </a:r>
          </a:p>
          <a:p>
            <a:pPr algn="just">
              <a:buFont typeface="Arial" charset="0"/>
              <a:buNone/>
            </a:pPr>
            <a:endParaRPr lang="en-US" sz="1800">
              <a:latin typeface="Times New Roman" pitchFamily="18" charset="0"/>
              <a:cs typeface="Times New Roman" pitchFamily="18" charset="0"/>
            </a:endParaRPr>
          </a:p>
          <a:p>
            <a:pPr algn="just">
              <a:buFont typeface="Arial" charset="0"/>
              <a:buNone/>
            </a:pPr>
            <a:endParaRPr lang="en-US" sz="1800" u="sng">
              <a:latin typeface="Times New Roman" pitchFamily="18" charset="0"/>
              <a:cs typeface="Times New Roman" pitchFamily="18" charset="0"/>
            </a:endParaRPr>
          </a:p>
        </p:txBody>
      </p:sp>
      <p:sp>
        <p:nvSpPr>
          <p:cNvPr id="75780"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t>Normalization</a:t>
            </a:r>
          </a:p>
        </p:txBody>
      </p:sp>
      <p:sp>
        <p:nvSpPr>
          <p:cNvPr id="76803" name="Content Placeholder 2"/>
          <p:cNvSpPr>
            <a:spLocks noGrp="1"/>
          </p:cNvSpPr>
          <p:nvPr>
            <p:ph idx="1"/>
          </p:nvPr>
        </p:nvSpPr>
        <p:spPr>
          <a:xfrm>
            <a:off x="457200" y="990600"/>
            <a:ext cx="8305800" cy="5486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FOURTH NORMAL FORM:</a:t>
            </a:r>
          </a:p>
          <a:p>
            <a:pPr>
              <a:buFont typeface="Wingdings" pitchFamily="2" charset="2"/>
              <a:buChar char="Ø"/>
            </a:pPr>
            <a:r>
              <a:rPr lang="en-US" sz="1800">
                <a:latin typeface="Times New Roman" pitchFamily="18" charset="0"/>
                <a:cs typeface="Times New Roman" pitchFamily="18" charset="0"/>
              </a:rPr>
              <a:t>The table is said to be 4NF , if it already in 3NF and free from multi valued dependency that if table consists two or more independent multi valued attribute, then it causes problem in terms of redundancy and it violate 4NF.</a:t>
            </a:r>
          </a:p>
          <a:p>
            <a:pPr>
              <a:buFont typeface="Wingdings" pitchFamily="2" charset="2"/>
              <a:buChar char="Ø"/>
            </a:pPr>
            <a:endParaRPr lang="en-US" sz="1800">
              <a:latin typeface="Times New Roman" pitchFamily="18" charset="0"/>
              <a:cs typeface="Times New Roman" pitchFamily="18" charset="0"/>
            </a:endParaRPr>
          </a:p>
          <a:p>
            <a:pPr>
              <a:buFont typeface="Wingdings" pitchFamily="2" charset="2"/>
              <a:buChar char="Ø"/>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It is denoted by :X-&gt; -&gt; Y</a:t>
            </a:r>
          </a:p>
          <a:p>
            <a:pPr>
              <a:buFont typeface="Arial" charset="0"/>
              <a:buNone/>
            </a:pPr>
            <a:r>
              <a:rPr lang="en-US" sz="1800">
                <a:latin typeface="Times New Roman" pitchFamily="18" charset="0"/>
                <a:cs typeface="Times New Roman" pitchFamily="18" charset="0"/>
              </a:rPr>
              <a:t>		</a:t>
            </a:r>
          </a:p>
        </p:txBody>
      </p:sp>
      <p:sp>
        <p:nvSpPr>
          <p:cNvPr id="76804"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graphicFrame>
        <p:nvGraphicFramePr>
          <p:cNvPr id="5" name="Table 4"/>
          <p:cNvGraphicFramePr>
            <a:graphicFrameLocks noGrp="1"/>
          </p:cNvGraphicFramePr>
          <p:nvPr/>
        </p:nvGraphicFramePr>
        <p:xfrm>
          <a:off x="1066800" y="3733800"/>
          <a:ext cx="4114800" cy="25603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55600">
                <a:tc>
                  <a:txBody>
                    <a:bodyPr/>
                    <a:lstStyle/>
                    <a:p>
                      <a:r>
                        <a:rPr lang="en-US" dirty="0"/>
                        <a:t>Faculty</a:t>
                      </a:r>
                    </a:p>
                  </a:txBody>
                  <a:tcPr/>
                </a:tc>
                <a:tc>
                  <a:txBody>
                    <a:bodyPr/>
                    <a:lstStyle/>
                    <a:p>
                      <a:r>
                        <a:rPr lang="en-US" dirty="0"/>
                        <a:t>Subject</a:t>
                      </a:r>
                    </a:p>
                  </a:txBody>
                  <a:tcPr/>
                </a:tc>
                <a:tc>
                  <a:txBody>
                    <a:bodyPr/>
                    <a:lstStyle/>
                    <a:p>
                      <a:r>
                        <a:rPr lang="en-US" dirty="0"/>
                        <a:t>Committee</a:t>
                      </a:r>
                    </a:p>
                  </a:txBody>
                  <a:tcPr/>
                </a:tc>
                <a:extLst>
                  <a:ext uri="{0D108BD9-81ED-4DB2-BD59-A6C34878D82A}">
                    <a16:rowId xmlns:a16="http://schemas.microsoft.com/office/drawing/2014/main" val="10000"/>
                  </a:ext>
                </a:extLst>
              </a:tr>
              <a:tr h="355600">
                <a:tc>
                  <a:txBody>
                    <a:bodyPr/>
                    <a:lstStyle/>
                    <a:p>
                      <a:r>
                        <a:rPr lang="en-US" dirty="0"/>
                        <a:t>John</a:t>
                      </a:r>
                    </a:p>
                  </a:txBody>
                  <a:tcPr/>
                </a:tc>
                <a:tc>
                  <a:txBody>
                    <a:bodyPr/>
                    <a:lstStyle/>
                    <a:p>
                      <a:r>
                        <a:rPr lang="en-US" dirty="0"/>
                        <a:t>DBMS</a:t>
                      </a:r>
                    </a:p>
                  </a:txBody>
                  <a:tcPr/>
                </a:tc>
                <a:tc>
                  <a:txBody>
                    <a:bodyPr/>
                    <a:lstStyle/>
                    <a:p>
                      <a:r>
                        <a:rPr lang="en-US" dirty="0"/>
                        <a:t>Placement</a:t>
                      </a:r>
                    </a:p>
                  </a:txBody>
                  <a:tcPr/>
                </a:tc>
                <a:extLst>
                  <a:ext uri="{0D108BD9-81ED-4DB2-BD59-A6C34878D82A}">
                    <a16:rowId xmlns:a16="http://schemas.microsoft.com/office/drawing/2014/main" val="10001"/>
                  </a:ext>
                </a:extLst>
              </a:tr>
              <a:tr h="355600">
                <a:tc>
                  <a:txBody>
                    <a:bodyPr/>
                    <a:lstStyle/>
                    <a:p>
                      <a:r>
                        <a:rPr lang="en-US"/>
                        <a:t>John</a:t>
                      </a:r>
                      <a:endParaRPr lang="en-US" dirty="0"/>
                    </a:p>
                  </a:txBody>
                  <a:tcPr/>
                </a:tc>
                <a:tc>
                  <a:txBody>
                    <a:bodyPr/>
                    <a:lstStyle/>
                    <a:p>
                      <a:r>
                        <a:rPr lang="en-US" dirty="0"/>
                        <a:t>Networking</a:t>
                      </a:r>
                    </a:p>
                  </a:txBody>
                  <a:tcPr/>
                </a:tc>
                <a:tc>
                  <a:txBody>
                    <a:bodyPr/>
                    <a:lstStyle/>
                    <a:p>
                      <a:r>
                        <a:rPr lang="en-US"/>
                        <a:t>Placement</a:t>
                      </a:r>
                      <a:endParaRPr lang="en-US" dirty="0"/>
                    </a:p>
                  </a:txBody>
                  <a:tcPr/>
                </a:tc>
                <a:extLst>
                  <a:ext uri="{0D108BD9-81ED-4DB2-BD59-A6C34878D82A}">
                    <a16:rowId xmlns:a16="http://schemas.microsoft.com/office/drawing/2014/main" val="10002"/>
                  </a:ext>
                </a:extLst>
              </a:tr>
              <a:tr h="355600">
                <a:tc>
                  <a:txBody>
                    <a:bodyPr/>
                    <a:lstStyle/>
                    <a:p>
                      <a:r>
                        <a:rPr lang="en-US"/>
                        <a:t>John</a:t>
                      </a:r>
                      <a:endParaRPr lang="en-US" dirty="0"/>
                    </a:p>
                  </a:txBody>
                  <a:tcPr/>
                </a:tc>
                <a:tc>
                  <a:txBody>
                    <a:bodyPr/>
                    <a:lstStyle/>
                    <a:p>
                      <a:r>
                        <a:rPr lang="en-US" dirty="0"/>
                        <a:t>MIS</a:t>
                      </a:r>
                    </a:p>
                  </a:txBody>
                  <a:tcPr/>
                </a:tc>
                <a:tc>
                  <a:txBody>
                    <a:bodyPr/>
                    <a:lstStyle/>
                    <a:p>
                      <a:r>
                        <a:rPr lang="en-US" dirty="0"/>
                        <a:t>Placement</a:t>
                      </a:r>
                    </a:p>
                  </a:txBody>
                  <a:tcPr/>
                </a:tc>
                <a:extLst>
                  <a:ext uri="{0D108BD9-81ED-4DB2-BD59-A6C34878D82A}">
                    <a16:rowId xmlns:a16="http://schemas.microsoft.com/office/drawing/2014/main" val="10003"/>
                  </a:ext>
                </a:extLst>
              </a:tr>
              <a:tr h="355600">
                <a:tc>
                  <a:txBody>
                    <a:bodyPr/>
                    <a:lstStyle/>
                    <a:p>
                      <a:r>
                        <a:rPr lang="en-US"/>
                        <a:t>John</a:t>
                      </a:r>
                      <a:endParaRPr lang="en-US" dirty="0"/>
                    </a:p>
                  </a:txBody>
                  <a:tcPr/>
                </a:tc>
                <a:tc>
                  <a:txBody>
                    <a:bodyPr/>
                    <a:lstStyle/>
                    <a:p>
                      <a:r>
                        <a:rPr lang="en-US" dirty="0"/>
                        <a:t>DBMS</a:t>
                      </a:r>
                    </a:p>
                  </a:txBody>
                  <a:tcPr/>
                </a:tc>
                <a:tc>
                  <a:txBody>
                    <a:bodyPr/>
                    <a:lstStyle/>
                    <a:p>
                      <a:r>
                        <a:rPr lang="en-US" dirty="0"/>
                        <a:t>Scholarship</a:t>
                      </a:r>
                    </a:p>
                  </a:txBody>
                  <a:tcPr/>
                </a:tc>
                <a:extLst>
                  <a:ext uri="{0D108BD9-81ED-4DB2-BD59-A6C34878D82A}">
                    <a16:rowId xmlns:a16="http://schemas.microsoft.com/office/drawing/2014/main" val="10004"/>
                  </a:ext>
                </a:extLst>
              </a:tr>
              <a:tr h="355600">
                <a:tc>
                  <a:txBody>
                    <a:bodyPr/>
                    <a:lstStyle/>
                    <a:p>
                      <a:r>
                        <a:rPr lang="en-US"/>
                        <a:t>John</a:t>
                      </a:r>
                      <a:endParaRPr lang="en-US" dirty="0"/>
                    </a:p>
                  </a:txBody>
                  <a:tcPr/>
                </a:tc>
                <a:tc>
                  <a:txBody>
                    <a:bodyPr/>
                    <a:lstStyle/>
                    <a:p>
                      <a:r>
                        <a:rPr lang="en-US" dirty="0"/>
                        <a:t>Networking</a:t>
                      </a:r>
                    </a:p>
                  </a:txBody>
                  <a:tcPr/>
                </a:tc>
                <a:tc>
                  <a:txBody>
                    <a:bodyPr/>
                    <a:lstStyle/>
                    <a:p>
                      <a:r>
                        <a:rPr lang="en-US"/>
                        <a:t>Scholarship</a:t>
                      </a:r>
                      <a:endParaRPr lang="en-US" dirty="0"/>
                    </a:p>
                  </a:txBody>
                  <a:tcPr/>
                </a:tc>
                <a:extLst>
                  <a:ext uri="{0D108BD9-81ED-4DB2-BD59-A6C34878D82A}">
                    <a16:rowId xmlns:a16="http://schemas.microsoft.com/office/drawing/2014/main" val="10005"/>
                  </a:ext>
                </a:extLst>
              </a:tr>
              <a:tr h="355600">
                <a:tc>
                  <a:txBody>
                    <a:bodyPr/>
                    <a:lstStyle/>
                    <a:p>
                      <a:r>
                        <a:rPr lang="en-US" dirty="0"/>
                        <a:t>John</a:t>
                      </a:r>
                    </a:p>
                  </a:txBody>
                  <a:tcPr/>
                </a:tc>
                <a:tc>
                  <a:txBody>
                    <a:bodyPr/>
                    <a:lstStyle/>
                    <a:p>
                      <a:r>
                        <a:rPr lang="en-US" dirty="0"/>
                        <a:t>MIS</a:t>
                      </a:r>
                    </a:p>
                  </a:txBody>
                  <a:tcPr/>
                </a:tc>
                <a:tc>
                  <a:txBody>
                    <a:bodyPr/>
                    <a:lstStyle/>
                    <a:p>
                      <a:r>
                        <a:rPr lang="en-US" dirty="0"/>
                        <a:t>Scholarship</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t>Normalization</a:t>
            </a:r>
          </a:p>
        </p:txBody>
      </p:sp>
      <p:sp>
        <p:nvSpPr>
          <p:cNvPr id="77827" name="Content Placeholder 2"/>
          <p:cNvSpPr>
            <a:spLocks noGrp="1"/>
          </p:cNvSpPr>
          <p:nvPr>
            <p:ph idx="1"/>
          </p:nvPr>
        </p:nvSpPr>
        <p:spPr>
          <a:xfrm>
            <a:off x="457200" y="990600"/>
            <a:ext cx="8305800" cy="5486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FOURTH NORMAL FORM:</a:t>
            </a:r>
          </a:p>
          <a:p>
            <a:pPr>
              <a:buFont typeface="Wingdings" pitchFamily="2" charset="2"/>
              <a:buChar char="Ø"/>
            </a:pPr>
            <a:r>
              <a:rPr lang="en-US" sz="2000">
                <a:latin typeface="Times New Roman" pitchFamily="18" charset="0"/>
                <a:cs typeface="Times New Roman" pitchFamily="18" charset="0"/>
              </a:rPr>
              <a:t>Consider again the same faculty relation with MVD . Clearly a faculty has multiple courses to teach and he is leading several committees. This relation is in BCNF , since all the three attributes concatenated together constitute its key , yes it is clearly wrong and requires decomposition. The rule for decomposition is to decompose the offending table into , with the multi determinant attribute or attributes as part of the key of both. In this case to put the relation in 4NF, two separate relations are formed as follows.</a:t>
            </a:r>
          </a:p>
          <a:p>
            <a:pPr>
              <a:buFont typeface="Wingdings" pitchFamily="2" charset="2"/>
              <a:buChar char="Ø"/>
            </a:pPr>
            <a:endParaRPr lang="en-US" sz="1800">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FACULTY_ COURSE(FACULTY,COURSE)</a:t>
            </a:r>
          </a:p>
          <a:p>
            <a:pPr>
              <a:buFont typeface="Wingdings" pitchFamily="2" charset="2"/>
              <a:buChar char="Ø"/>
            </a:pPr>
            <a:r>
              <a:rPr lang="en-US" sz="1800">
                <a:latin typeface="Times New Roman" pitchFamily="18" charset="0"/>
                <a:cs typeface="Times New Roman" pitchFamily="18" charset="0"/>
              </a:rPr>
              <a:t>FCAULTY_COMMITTEE(FACULTY,COMMITTEE)</a:t>
            </a: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FOR EXAMPLE</a:t>
            </a:r>
          </a:p>
        </p:txBody>
      </p:sp>
      <p:sp>
        <p:nvSpPr>
          <p:cNvPr id="77828"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t>Normalization</a:t>
            </a:r>
          </a:p>
        </p:txBody>
      </p:sp>
      <p:sp>
        <p:nvSpPr>
          <p:cNvPr id="78851" name="Content Placeholder 2"/>
          <p:cNvSpPr>
            <a:spLocks noGrp="1"/>
          </p:cNvSpPr>
          <p:nvPr>
            <p:ph idx="1"/>
          </p:nvPr>
        </p:nvSpPr>
        <p:spPr>
          <a:xfrm>
            <a:off x="457200" y="990600"/>
            <a:ext cx="8305800" cy="5486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FOURTH NORMAL FORM:					</a:t>
            </a:r>
          </a:p>
          <a:p>
            <a:pPr>
              <a:buFont typeface="Arial" charset="0"/>
              <a:buNone/>
            </a:pPr>
            <a:r>
              <a:rPr lang="en-US" sz="1800" b="1">
                <a:latin typeface="Times New Roman" pitchFamily="18" charset="0"/>
                <a:cs typeface="Times New Roman" pitchFamily="18" charset="0"/>
              </a:rPr>
              <a:t>																																																																												The Relation is in 4NF	</a:t>
            </a:r>
          </a:p>
        </p:txBody>
      </p:sp>
      <p:sp>
        <p:nvSpPr>
          <p:cNvPr id="78852"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graphicFrame>
        <p:nvGraphicFramePr>
          <p:cNvPr id="6" name="Table 5"/>
          <p:cNvGraphicFramePr>
            <a:graphicFrameLocks noGrp="1"/>
          </p:cNvGraphicFramePr>
          <p:nvPr/>
        </p:nvGraphicFramePr>
        <p:xfrm>
          <a:off x="1066800" y="2362200"/>
          <a:ext cx="2667000" cy="1463040"/>
        </p:xfrm>
        <a:graphic>
          <a:graphicData uri="http://schemas.openxmlformats.org/drawingml/2006/table">
            <a:tbl>
              <a:tblPr firstRow="1" bandRow="1">
                <a:tableStyleId>{5C22544A-7EE6-4342-B048-85BDC9FD1C3A}</a:tableStyleId>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tblGrid>
              <a:tr h="279400">
                <a:tc>
                  <a:txBody>
                    <a:bodyPr/>
                    <a:lstStyle/>
                    <a:p>
                      <a:r>
                        <a:rPr lang="en-US" dirty="0"/>
                        <a:t>Faculty</a:t>
                      </a:r>
                    </a:p>
                  </a:txBody>
                  <a:tcPr/>
                </a:tc>
                <a:tc>
                  <a:txBody>
                    <a:bodyPr/>
                    <a:lstStyle/>
                    <a:p>
                      <a:r>
                        <a:rPr lang="en-US" dirty="0"/>
                        <a:t>Subjects</a:t>
                      </a:r>
                    </a:p>
                  </a:txBody>
                  <a:tcPr/>
                </a:tc>
                <a:extLst>
                  <a:ext uri="{0D108BD9-81ED-4DB2-BD59-A6C34878D82A}">
                    <a16:rowId xmlns:a16="http://schemas.microsoft.com/office/drawing/2014/main" val="10000"/>
                  </a:ext>
                </a:extLst>
              </a:tr>
              <a:tr h="279400">
                <a:tc>
                  <a:txBody>
                    <a:bodyPr/>
                    <a:lstStyle/>
                    <a:p>
                      <a:r>
                        <a:rPr lang="en-US" dirty="0"/>
                        <a:t>john</a:t>
                      </a:r>
                    </a:p>
                  </a:txBody>
                  <a:tcPr/>
                </a:tc>
                <a:tc>
                  <a:txBody>
                    <a:bodyPr/>
                    <a:lstStyle/>
                    <a:p>
                      <a:r>
                        <a:rPr lang="en-US" dirty="0"/>
                        <a:t>DBMS</a:t>
                      </a:r>
                    </a:p>
                  </a:txBody>
                  <a:tcPr/>
                </a:tc>
                <a:extLst>
                  <a:ext uri="{0D108BD9-81ED-4DB2-BD59-A6C34878D82A}">
                    <a16:rowId xmlns:a16="http://schemas.microsoft.com/office/drawing/2014/main" val="10001"/>
                  </a:ext>
                </a:extLst>
              </a:tr>
              <a:tr h="279400">
                <a:tc>
                  <a:txBody>
                    <a:bodyPr/>
                    <a:lstStyle/>
                    <a:p>
                      <a:r>
                        <a:rPr lang="en-US" dirty="0"/>
                        <a:t>john</a:t>
                      </a:r>
                    </a:p>
                  </a:txBody>
                  <a:tcPr/>
                </a:tc>
                <a:tc>
                  <a:txBody>
                    <a:bodyPr/>
                    <a:lstStyle/>
                    <a:p>
                      <a:r>
                        <a:rPr lang="en-US" dirty="0"/>
                        <a:t>Networking</a:t>
                      </a:r>
                    </a:p>
                  </a:txBody>
                  <a:tcPr/>
                </a:tc>
                <a:extLst>
                  <a:ext uri="{0D108BD9-81ED-4DB2-BD59-A6C34878D82A}">
                    <a16:rowId xmlns:a16="http://schemas.microsoft.com/office/drawing/2014/main" val="10002"/>
                  </a:ext>
                </a:extLst>
              </a:tr>
              <a:tr h="279400">
                <a:tc>
                  <a:txBody>
                    <a:bodyPr/>
                    <a:lstStyle/>
                    <a:p>
                      <a:r>
                        <a:rPr lang="en-US" dirty="0"/>
                        <a:t>John</a:t>
                      </a:r>
                    </a:p>
                  </a:txBody>
                  <a:tcPr/>
                </a:tc>
                <a:tc>
                  <a:txBody>
                    <a:bodyPr/>
                    <a:lstStyle/>
                    <a:p>
                      <a:r>
                        <a:rPr lang="en-US" dirty="0"/>
                        <a:t>MIS</a:t>
                      </a:r>
                    </a:p>
                  </a:txBody>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nvGraphicFramePr>
        <p:xfrm>
          <a:off x="4343400" y="2438400"/>
          <a:ext cx="2971800" cy="1179738"/>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tblGrid>
              <a:tr h="271191">
                <a:tc>
                  <a:txBody>
                    <a:bodyPr/>
                    <a:lstStyle/>
                    <a:p>
                      <a:r>
                        <a:rPr lang="en-US" dirty="0"/>
                        <a:t>Faculty</a:t>
                      </a:r>
                    </a:p>
                  </a:txBody>
                  <a:tcPr/>
                </a:tc>
                <a:tc>
                  <a:txBody>
                    <a:bodyPr/>
                    <a:lstStyle/>
                    <a:p>
                      <a:r>
                        <a:rPr lang="en-US" dirty="0"/>
                        <a:t>Committee</a:t>
                      </a:r>
                    </a:p>
                  </a:txBody>
                  <a:tcPr/>
                </a:tc>
                <a:extLst>
                  <a:ext uri="{0D108BD9-81ED-4DB2-BD59-A6C34878D82A}">
                    <a16:rowId xmlns:a16="http://schemas.microsoft.com/office/drawing/2014/main" val="10000"/>
                  </a:ext>
                </a:extLst>
              </a:tr>
              <a:tr h="271191">
                <a:tc>
                  <a:txBody>
                    <a:bodyPr/>
                    <a:lstStyle/>
                    <a:p>
                      <a:r>
                        <a:rPr lang="en-US"/>
                        <a:t>john</a:t>
                      </a:r>
                      <a:endParaRPr lang="en-US" dirty="0"/>
                    </a:p>
                  </a:txBody>
                  <a:tcPr/>
                </a:tc>
                <a:tc>
                  <a:txBody>
                    <a:bodyPr/>
                    <a:lstStyle/>
                    <a:p>
                      <a:r>
                        <a:rPr lang="en-US" dirty="0"/>
                        <a:t>Placement</a:t>
                      </a:r>
                    </a:p>
                  </a:txBody>
                  <a:tcPr/>
                </a:tc>
                <a:extLst>
                  <a:ext uri="{0D108BD9-81ED-4DB2-BD59-A6C34878D82A}">
                    <a16:rowId xmlns:a16="http://schemas.microsoft.com/office/drawing/2014/main" val="10001"/>
                  </a:ext>
                </a:extLst>
              </a:tr>
              <a:tr h="448218">
                <a:tc>
                  <a:txBody>
                    <a:bodyPr/>
                    <a:lstStyle/>
                    <a:p>
                      <a:r>
                        <a:rPr lang="en-US" dirty="0"/>
                        <a:t>john</a:t>
                      </a:r>
                    </a:p>
                  </a:txBody>
                  <a:tcPr/>
                </a:tc>
                <a:tc>
                  <a:txBody>
                    <a:bodyPr/>
                    <a:lstStyle/>
                    <a:p>
                      <a:r>
                        <a:rPr lang="en-US" dirty="0"/>
                        <a:t>Scholarship</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a:t>Normalization</a:t>
            </a:r>
          </a:p>
        </p:txBody>
      </p:sp>
      <p:sp>
        <p:nvSpPr>
          <p:cNvPr id="79875" name="Content Placeholder 2"/>
          <p:cNvSpPr>
            <a:spLocks noGrp="1"/>
          </p:cNvSpPr>
          <p:nvPr>
            <p:ph idx="1"/>
          </p:nvPr>
        </p:nvSpPr>
        <p:spPr>
          <a:xfrm>
            <a:off x="457200" y="990600"/>
            <a:ext cx="8305800" cy="5486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FIFTH NORMAL FORM(project join normal form):</a:t>
            </a:r>
          </a:p>
          <a:p>
            <a:pPr>
              <a:buFont typeface="Arial" charset="0"/>
              <a:buNone/>
            </a:pPr>
            <a:r>
              <a:rPr lang="en-US" sz="1800">
                <a:latin typeface="Times New Roman" pitchFamily="18" charset="0"/>
                <a:cs typeface="Times New Roman" pitchFamily="18" charset="0"/>
              </a:rPr>
              <a:t>A Relation is in 5NF, if it is in 4Nf and cannot be further non-loss More technically, in 5NF, we use the concept of join dependency which is generalized form of multi value dependency.</a:t>
            </a:r>
          </a:p>
          <a:p>
            <a:pPr>
              <a:buFont typeface="Arial" charset="0"/>
              <a:buNone/>
            </a:pPr>
            <a:r>
              <a:rPr lang="en-US" sz="1800">
                <a:latin typeface="Times New Roman" pitchFamily="18" charset="0"/>
                <a:cs typeface="Times New Roman" pitchFamily="18" charset="0"/>
              </a:rPr>
              <a:t>Consider the below table</a:t>
            </a:r>
          </a:p>
          <a:p>
            <a:pPr>
              <a:buFont typeface="Arial" charset="0"/>
              <a:buNone/>
            </a:pPr>
            <a:endParaRPr lang="en-US" sz="1800" b="1">
              <a:latin typeface="Times New Roman" pitchFamily="18" charset="0"/>
              <a:cs typeface="Times New Roman" pitchFamily="18" charset="0"/>
            </a:endParaRPr>
          </a:p>
        </p:txBody>
      </p:sp>
      <p:sp>
        <p:nvSpPr>
          <p:cNvPr id="79876"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graphicFrame>
        <p:nvGraphicFramePr>
          <p:cNvPr id="5" name="Table 4"/>
          <p:cNvGraphicFramePr>
            <a:graphicFrameLocks noGrp="1"/>
          </p:cNvGraphicFramePr>
          <p:nvPr/>
        </p:nvGraphicFramePr>
        <p:xfrm>
          <a:off x="457200" y="3124200"/>
          <a:ext cx="5867400" cy="3119120"/>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1955800">
                  <a:extLst>
                    <a:ext uri="{9D8B030D-6E8A-4147-A177-3AD203B41FA5}">
                      <a16:colId xmlns:a16="http://schemas.microsoft.com/office/drawing/2014/main" val="20001"/>
                    </a:ext>
                  </a:extLst>
                </a:gridCol>
                <a:gridCol w="1955800">
                  <a:extLst>
                    <a:ext uri="{9D8B030D-6E8A-4147-A177-3AD203B41FA5}">
                      <a16:colId xmlns:a16="http://schemas.microsoft.com/office/drawing/2014/main" val="20002"/>
                    </a:ext>
                  </a:extLst>
                </a:gridCol>
              </a:tblGrid>
              <a:tr h="319314">
                <a:tc>
                  <a:txBody>
                    <a:bodyPr/>
                    <a:lstStyle/>
                    <a:p>
                      <a:r>
                        <a:rPr lang="en-US" dirty="0"/>
                        <a:t>Company</a:t>
                      </a:r>
                    </a:p>
                  </a:txBody>
                  <a:tcPr/>
                </a:tc>
                <a:tc>
                  <a:txBody>
                    <a:bodyPr/>
                    <a:lstStyle/>
                    <a:p>
                      <a:r>
                        <a:rPr lang="en-US" dirty="0"/>
                        <a:t>Product</a:t>
                      </a:r>
                    </a:p>
                  </a:txBody>
                  <a:tcPr/>
                </a:tc>
                <a:tc>
                  <a:txBody>
                    <a:bodyPr/>
                    <a:lstStyle/>
                    <a:p>
                      <a:r>
                        <a:rPr lang="en-US" dirty="0"/>
                        <a:t>Supplier</a:t>
                      </a:r>
                    </a:p>
                  </a:txBody>
                  <a:tcPr/>
                </a:tc>
                <a:extLst>
                  <a:ext uri="{0D108BD9-81ED-4DB2-BD59-A6C34878D82A}">
                    <a16:rowId xmlns:a16="http://schemas.microsoft.com/office/drawing/2014/main" val="10000"/>
                  </a:ext>
                </a:extLst>
              </a:tr>
              <a:tr h="319314">
                <a:tc>
                  <a:txBody>
                    <a:bodyPr/>
                    <a:lstStyle/>
                    <a:p>
                      <a:r>
                        <a:rPr lang="en-US" dirty="0"/>
                        <a:t>Godrej</a:t>
                      </a:r>
                    </a:p>
                  </a:txBody>
                  <a:tcPr/>
                </a:tc>
                <a:tc>
                  <a:txBody>
                    <a:bodyPr/>
                    <a:lstStyle/>
                    <a:p>
                      <a:r>
                        <a:rPr lang="en-US" dirty="0"/>
                        <a:t>Soap</a:t>
                      </a:r>
                    </a:p>
                  </a:txBody>
                  <a:tcPr/>
                </a:tc>
                <a:tc>
                  <a:txBody>
                    <a:bodyPr/>
                    <a:lstStyle/>
                    <a:p>
                      <a:r>
                        <a:rPr lang="en-US" dirty="0"/>
                        <a:t>Mr. X</a:t>
                      </a:r>
                    </a:p>
                  </a:txBody>
                  <a:tcPr/>
                </a:tc>
                <a:extLst>
                  <a:ext uri="{0D108BD9-81ED-4DB2-BD59-A6C34878D82A}">
                    <a16:rowId xmlns:a16="http://schemas.microsoft.com/office/drawing/2014/main" val="10001"/>
                  </a:ext>
                </a:extLst>
              </a:tr>
              <a:tr h="319314">
                <a:tc>
                  <a:txBody>
                    <a:bodyPr/>
                    <a:lstStyle/>
                    <a:p>
                      <a:r>
                        <a:rPr lang="en-US"/>
                        <a:t>Godrej</a:t>
                      </a:r>
                      <a:endParaRPr lang="en-US" dirty="0"/>
                    </a:p>
                  </a:txBody>
                  <a:tcPr/>
                </a:tc>
                <a:tc>
                  <a:txBody>
                    <a:bodyPr/>
                    <a:lstStyle/>
                    <a:p>
                      <a:r>
                        <a:rPr lang="en-US" dirty="0"/>
                        <a:t>Shampoo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Mr. X</a:t>
                      </a:r>
                    </a:p>
                  </a:txBody>
                  <a:tcPr/>
                </a:tc>
                <a:extLst>
                  <a:ext uri="{0D108BD9-81ED-4DB2-BD59-A6C34878D82A}">
                    <a16:rowId xmlns:a16="http://schemas.microsoft.com/office/drawing/2014/main" val="10002"/>
                  </a:ext>
                </a:extLst>
              </a:tr>
              <a:tr h="319314">
                <a:tc>
                  <a:txBody>
                    <a:bodyPr/>
                    <a:lstStyle/>
                    <a:p>
                      <a:r>
                        <a:rPr lang="en-US"/>
                        <a:t>Godrej</a:t>
                      </a:r>
                      <a:endParaRPr lang="en-US" dirty="0"/>
                    </a:p>
                  </a:txBody>
                  <a:tcPr/>
                </a:tc>
                <a:tc>
                  <a:txBody>
                    <a:bodyPr/>
                    <a:lstStyle/>
                    <a:p>
                      <a:r>
                        <a:rPr lang="en-US"/>
                        <a:t>Shampoo</a:t>
                      </a:r>
                      <a:endParaRPr lang="en-US" dirty="0"/>
                    </a:p>
                  </a:txBody>
                  <a:tcPr/>
                </a:tc>
                <a:tc>
                  <a:txBody>
                    <a:bodyPr/>
                    <a:lstStyle/>
                    <a:p>
                      <a:r>
                        <a:rPr lang="en-US" dirty="0"/>
                        <a:t>Mr. Y</a:t>
                      </a:r>
                    </a:p>
                  </a:txBody>
                  <a:tcPr/>
                </a:tc>
                <a:extLst>
                  <a:ext uri="{0D108BD9-81ED-4DB2-BD59-A6C34878D82A}">
                    <a16:rowId xmlns:a16="http://schemas.microsoft.com/office/drawing/2014/main" val="10003"/>
                  </a:ext>
                </a:extLst>
              </a:tr>
              <a:tr h="319314">
                <a:tc>
                  <a:txBody>
                    <a:bodyPr/>
                    <a:lstStyle/>
                    <a:p>
                      <a:r>
                        <a:rPr lang="en-US" dirty="0"/>
                        <a:t>Godrej</a:t>
                      </a:r>
                    </a:p>
                  </a:txBody>
                  <a:tcPr/>
                </a:tc>
                <a:tc>
                  <a:txBody>
                    <a:bodyPr/>
                    <a:lstStyle/>
                    <a:p>
                      <a:r>
                        <a:rPr lang="en-US" dirty="0"/>
                        <a:t>Shampoo</a:t>
                      </a:r>
                    </a:p>
                  </a:txBody>
                  <a:tcPr/>
                </a:tc>
                <a:tc>
                  <a:txBody>
                    <a:bodyPr/>
                    <a:lstStyle/>
                    <a:p>
                      <a:r>
                        <a:rPr lang="en-US" dirty="0"/>
                        <a:t>Mr. Z</a:t>
                      </a:r>
                    </a:p>
                  </a:txBody>
                  <a:tcPr/>
                </a:tc>
                <a:extLst>
                  <a:ext uri="{0D108BD9-81ED-4DB2-BD59-A6C34878D82A}">
                    <a16:rowId xmlns:a16="http://schemas.microsoft.com/office/drawing/2014/main" val="10004"/>
                  </a:ext>
                </a:extLst>
              </a:tr>
              <a:tr h="319314">
                <a:tc>
                  <a:txBody>
                    <a:bodyPr/>
                    <a:lstStyle/>
                    <a:p>
                      <a:r>
                        <a:rPr lang="en-US" dirty="0"/>
                        <a:t>H. Lever</a:t>
                      </a:r>
                    </a:p>
                  </a:txBody>
                  <a:tcPr/>
                </a:tc>
                <a:tc>
                  <a:txBody>
                    <a:bodyPr/>
                    <a:lstStyle/>
                    <a:p>
                      <a:r>
                        <a:rPr lang="en-US" dirty="0"/>
                        <a:t>Soap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Mr. X</a:t>
                      </a:r>
                    </a:p>
                  </a:txBody>
                  <a:tcPr/>
                </a:tc>
                <a:extLst>
                  <a:ext uri="{0D108BD9-81ED-4DB2-BD59-A6C34878D82A}">
                    <a16:rowId xmlns:a16="http://schemas.microsoft.com/office/drawing/2014/main" val="10005"/>
                  </a:ext>
                </a:extLst>
              </a:tr>
              <a:tr h="319314">
                <a:tc>
                  <a:txBody>
                    <a:bodyPr/>
                    <a:lstStyle/>
                    <a:p>
                      <a:r>
                        <a:rPr lang="en-US"/>
                        <a:t>H. Lever</a:t>
                      </a:r>
                      <a:endParaRPr lang="en-US" dirty="0"/>
                    </a:p>
                  </a:txBody>
                  <a:tcPr/>
                </a:tc>
                <a:tc>
                  <a:txBody>
                    <a:bodyPr/>
                    <a:lstStyle/>
                    <a:p>
                      <a:r>
                        <a:rPr lang="en-US" dirty="0"/>
                        <a:t>Soap</a:t>
                      </a:r>
                    </a:p>
                  </a:txBody>
                  <a:tcPr/>
                </a:tc>
                <a:tc>
                  <a:txBody>
                    <a:bodyPr/>
                    <a:lstStyle/>
                    <a:p>
                      <a:r>
                        <a:rPr lang="en-US" dirty="0"/>
                        <a:t>Mr. Y</a:t>
                      </a:r>
                    </a:p>
                  </a:txBody>
                  <a:tcPr/>
                </a:tc>
                <a:extLst>
                  <a:ext uri="{0D108BD9-81ED-4DB2-BD59-A6C34878D82A}">
                    <a16:rowId xmlns:a16="http://schemas.microsoft.com/office/drawing/2014/main" val="10006"/>
                  </a:ext>
                </a:extLst>
              </a:tr>
              <a:tr h="558800">
                <a:tc>
                  <a:txBody>
                    <a:bodyPr/>
                    <a:lstStyle/>
                    <a:p>
                      <a:r>
                        <a:rPr lang="en-US" dirty="0"/>
                        <a:t>H. Lever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Shampoo</a:t>
                      </a:r>
                    </a:p>
                  </a:txBody>
                  <a:tcPr/>
                </a:tc>
                <a:tc>
                  <a:txBody>
                    <a:bodyPr/>
                    <a:lstStyle/>
                    <a:p>
                      <a:r>
                        <a:rPr lang="en-US" dirty="0"/>
                        <a:t>Mr. Y</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a:t>Normalization</a:t>
            </a:r>
          </a:p>
        </p:txBody>
      </p:sp>
      <p:sp>
        <p:nvSpPr>
          <p:cNvPr id="80899" name="Content Placeholder 2"/>
          <p:cNvSpPr>
            <a:spLocks noGrp="1"/>
          </p:cNvSpPr>
          <p:nvPr>
            <p:ph idx="1"/>
          </p:nvPr>
        </p:nvSpPr>
        <p:spPr>
          <a:xfrm>
            <a:off x="457200" y="990600"/>
            <a:ext cx="8305800" cy="5486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FIFTH NORMAL FORM(project join normal form):</a:t>
            </a:r>
          </a:p>
          <a:p>
            <a:pPr>
              <a:buFont typeface="Arial" charset="0"/>
              <a:buNone/>
            </a:pPr>
            <a:r>
              <a:rPr lang="en-US" sz="1800">
                <a:latin typeface="Times New Roman" pitchFamily="18" charset="0"/>
                <a:cs typeface="Times New Roman" pitchFamily="18" charset="0"/>
              </a:rPr>
              <a:t>The above table is in 4NF as there is no multi valued dependency. It does , however, have lot of redundancy. For ex, Mr.X is a supplier for godrej for twice and Mr. Y is also for twice for Hindustan lever company. But if we decompose the table the we will loose information, which can be shown as follows.</a:t>
            </a: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Suppose the table is decompose in to two parts as:</a:t>
            </a:r>
          </a:p>
          <a:p>
            <a:pPr>
              <a:buFont typeface="Arial" charset="0"/>
              <a:buNone/>
            </a:pPr>
            <a:endParaRPr lang="en-US" sz="1800">
              <a:latin typeface="Times New Roman" pitchFamily="18" charset="0"/>
              <a:cs typeface="Times New Roman" pitchFamily="18" charset="0"/>
            </a:endParaRPr>
          </a:p>
          <a:p>
            <a:pPr>
              <a:buFont typeface="Arial" charset="0"/>
              <a:buNone/>
            </a:pPr>
            <a:r>
              <a:rPr lang="en-US" sz="1800">
                <a:latin typeface="Times New Roman" pitchFamily="18" charset="0"/>
                <a:cs typeface="Times New Roman" pitchFamily="18" charset="0"/>
              </a:rPr>
              <a:t>Company_Product		Company_Supplier</a:t>
            </a:r>
          </a:p>
          <a:p>
            <a:pPr>
              <a:buFont typeface="Arial" charset="0"/>
              <a:buNone/>
            </a:pPr>
            <a:endParaRPr lang="en-US" sz="1800">
              <a:latin typeface="Times New Roman" pitchFamily="18" charset="0"/>
              <a:cs typeface="Times New Roman" pitchFamily="18" charset="0"/>
            </a:endParaRPr>
          </a:p>
        </p:txBody>
      </p:sp>
      <p:sp>
        <p:nvSpPr>
          <p:cNvPr id="80900"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graphicFrame>
        <p:nvGraphicFramePr>
          <p:cNvPr id="5" name="Table 4"/>
          <p:cNvGraphicFramePr>
            <a:graphicFrameLocks noGrp="1"/>
          </p:cNvGraphicFramePr>
          <p:nvPr/>
        </p:nvGraphicFramePr>
        <p:xfrm>
          <a:off x="304800" y="4114800"/>
          <a:ext cx="2209800" cy="1828800"/>
        </p:xfrm>
        <a:graphic>
          <a:graphicData uri="http://schemas.openxmlformats.org/drawingml/2006/table">
            <a:tbl>
              <a:tblPr firstRow="1" bandRow="1">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tblGrid>
              <a:tr h="275167">
                <a:tc>
                  <a:txBody>
                    <a:bodyPr/>
                    <a:lstStyle/>
                    <a:p>
                      <a:r>
                        <a:rPr lang="en-US" dirty="0"/>
                        <a:t>Company</a:t>
                      </a:r>
                    </a:p>
                  </a:txBody>
                  <a:tcPr/>
                </a:tc>
                <a:tc>
                  <a:txBody>
                    <a:bodyPr/>
                    <a:lstStyle/>
                    <a:p>
                      <a:r>
                        <a:rPr lang="en-US" dirty="0"/>
                        <a:t>Product</a:t>
                      </a:r>
                    </a:p>
                  </a:txBody>
                  <a:tcPr/>
                </a:tc>
                <a:extLst>
                  <a:ext uri="{0D108BD9-81ED-4DB2-BD59-A6C34878D82A}">
                    <a16:rowId xmlns:a16="http://schemas.microsoft.com/office/drawing/2014/main" val="10000"/>
                  </a:ext>
                </a:extLst>
              </a:tr>
              <a:tr h="275167">
                <a:tc>
                  <a:txBody>
                    <a:bodyPr/>
                    <a:lstStyle/>
                    <a:p>
                      <a:r>
                        <a:rPr lang="en-US" dirty="0"/>
                        <a:t>Godrej</a:t>
                      </a:r>
                    </a:p>
                  </a:txBody>
                  <a:tcPr/>
                </a:tc>
                <a:tc>
                  <a:txBody>
                    <a:bodyPr/>
                    <a:lstStyle/>
                    <a:p>
                      <a:r>
                        <a:rPr lang="en-US" dirty="0"/>
                        <a:t>Soap</a:t>
                      </a:r>
                    </a:p>
                  </a:txBody>
                  <a:tcPr/>
                </a:tc>
                <a:extLst>
                  <a:ext uri="{0D108BD9-81ED-4DB2-BD59-A6C34878D82A}">
                    <a16:rowId xmlns:a16="http://schemas.microsoft.com/office/drawing/2014/main" val="10001"/>
                  </a:ext>
                </a:extLst>
              </a:tr>
              <a:tr h="275167">
                <a:tc>
                  <a:txBody>
                    <a:bodyPr/>
                    <a:lstStyle/>
                    <a:p>
                      <a:r>
                        <a:rPr lang="en-US" dirty="0"/>
                        <a:t>Godrej</a:t>
                      </a:r>
                    </a:p>
                  </a:txBody>
                  <a:tcPr/>
                </a:tc>
                <a:tc>
                  <a:txBody>
                    <a:bodyPr/>
                    <a:lstStyle/>
                    <a:p>
                      <a:r>
                        <a:rPr lang="en-US" dirty="0"/>
                        <a:t>Shampoo</a:t>
                      </a:r>
                    </a:p>
                  </a:txBody>
                  <a:tcPr/>
                </a:tc>
                <a:extLst>
                  <a:ext uri="{0D108BD9-81ED-4DB2-BD59-A6C34878D82A}">
                    <a16:rowId xmlns:a16="http://schemas.microsoft.com/office/drawing/2014/main" val="10002"/>
                  </a:ext>
                </a:extLst>
              </a:tr>
              <a:tr h="275167">
                <a:tc>
                  <a:txBody>
                    <a:bodyPr/>
                    <a:lstStyle/>
                    <a:p>
                      <a:r>
                        <a:rPr lang="en-US" dirty="0"/>
                        <a:t>H. Lever</a:t>
                      </a:r>
                    </a:p>
                  </a:txBody>
                  <a:tcPr/>
                </a:tc>
                <a:tc>
                  <a:txBody>
                    <a:bodyPr/>
                    <a:lstStyle/>
                    <a:p>
                      <a:r>
                        <a:rPr lang="en-US" dirty="0"/>
                        <a:t>Soap</a:t>
                      </a:r>
                    </a:p>
                  </a:txBody>
                  <a:tcPr/>
                </a:tc>
                <a:extLst>
                  <a:ext uri="{0D108BD9-81ED-4DB2-BD59-A6C34878D82A}">
                    <a16:rowId xmlns:a16="http://schemas.microsoft.com/office/drawing/2014/main" val="10003"/>
                  </a:ext>
                </a:extLst>
              </a:tr>
              <a:tr h="2751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 Lever</a:t>
                      </a:r>
                    </a:p>
                  </a:txBody>
                  <a:tcPr/>
                </a:tc>
                <a:tc>
                  <a:txBody>
                    <a:bodyPr/>
                    <a:lstStyle/>
                    <a:p>
                      <a:r>
                        <a:rPr lang="en-US" dirty="0"/>
                        <a:t>Shampoo</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3276600" y="4191000"/>
          <a:ext cx="2286000" cy="219456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42900">
                <a:tc>
                  <a:txBody>
                    <a:bodyPr/>
                    <a:lstStyle/>
                    <a:p>
                      <a:r>
                        <a:rPr lang="en-US" dirty="0"/>
                        <a:t>Company</a:t>
                      </a:r>
                    </a:p>
                  </a:txBody>
                  <a:tcPr/>
                </a:tc>
                <a:tc>
                  <a:txBody>
                    <a:bodyPr/>
                    <a:lstStyle/>
                    <a:p>
                      <a:r>
                        <a:rPr lang="en-US" dirty="0"/>
                        <a:t>Supplier</a:t>
                      </a:r>
                    </a:p>
                  </a:txBody>
                  <a:tcPr/>
                </a:tc>
                <a:extLst>
                  <a:ext uri="{0D108BD9-81ED-4DB2-BD59-A6C34878D82A}">
                    <a16:rowId xmlns:a16="http://schemas.microsoft.com/office/drawing/2014/main" val="10000"/>
                  </a:ext>
                </a:extLst>
              </a:tr>
              <a:tr h="342900">
                <a:tc>
                  <a:txBody>
                    <a:bodyPr/>
                    <a:lstStyle/>
                    <a:p>
                      <a:r>
                        <a:rPr lang="en-US"/>
                        <a:t>Godrej</a:t>
                      </a:r>
                      <a:endParaRPr lang="en-US" dirty="0"/>
                    </a:p>
                  </a:txBody>
                  <a:tcPr/>
                </a:tc>
                <a:tc>
                  <a:txBody>
                    <a:bodyPr/>
                    <a:lstStyle/>
                    <a:p>
                      <a:r>
                        <a:rPr lang="en-US" dirty="0"/>
                        <a:t>Mr. X</a:t>
                      </a:r>
                    </a:p>
                  </a:txBody>
                  <a:tcPr/>
                </a:tc>
                <a:extLst>
                  <a:ext uri="{0D108BD9-81ED-4DB2-BD59-A6C34878D82A}">
                    <a16:rowId xmlns:a16="http://schemas.microsoft.com/office/drawing/2014/main" val="10001"/>
                  </a:ext>
                </a:extLst>
              </a:tr>
              <a:tr h="342900">
                <a:tc>
                  <a:txBody>
                    <a:bodyPr/>
                    <a:lstStyle/>
                    <a:p>
                      <a:r>
                        <a:rPr lang="en-US"/>
                        <a:t>Godrej</a:t>
                      </a:r>
                      <a:endParaRPr lang="en-US" dirty="0"/>
                    </a:p>
                  </a:txBody>
                  <a:tcPr/>
                </a:tc>
                <a:tc>
                  <a:txBody>
                    <a:bodyPr/>
                    <a:lstStyle/>
                    <a:p>
                      <a:r>
                        <a:rPr lang="en-US" dirty="0"/>
                        <a:t>Mr. Y</a:t>
                      </a:r>
                    </a:p>
                  </a:txBody>
                  <a:tcPr/>
                </a:tc>
                <a:extLst>
                  <a:ext uri="{0D108BD9-81ED-4DB2-BD59-A6C34878D82A}">
                    <a16:rowId xmlns:a16="http://schemas.microsoft.com/office/drawing/2014/main" val="10002"/>
                  </a:ext>
                </a:extLst>
              </a:tr>
              <a:tr h="342900">
                <a:tc>
                  <a:txBody>
                    <a:bodyPr/>
                    <a:lstStyle/>
                    <a:p>
                      <a:r>
                        <a:rPr lang="en-US" dirty="0"/>
                        <a:t>Godrej</a:t>
                      </a:r>
                    </a:p>
                  </a:txBody>
                  <a:tcPr/>
                </a:tc>
                <a:tc>
                  <a:txBody>
                    <a:bodyPr/>
                    <a:lstStyle/>
                    <a:p>
                      <a:r>
                        <a:rPr lang="en-US" dirty="0"/>
                        <a:t>Mr. Z</a:t>
                      </a:r>
                    </a:p>
                  </a:txBody>
                  <a:tcPr/>
                </a:tc>
                <a:extLst>
                  <a:ext uri="{0D108BD9-81ED-4DB2-BD59-A6C34878D82A}">
                    <a16:rowId xmlns:a16="http://schemas.microsoft.com/office/drawing/2014/main" val="10003"/>
                  </a:ext>
                </a:extLst>
              </a:tr>
              <a:tr h="342900">
                <a:tc>
                  <a:txBody>
                    <a:bodyPr/>
                    <a:lstStyle/>
                    <a:p>
                      <a:r>
                        <a:rPr lang="en-US"/>
                        <a:t>H. Lever</a:t>
                      </a:r>
                      <a:endParaRPr lang="en-US" dirty="0"/>
                    </a:p>
                  </a:txBody>
                  <a:tcPr/>
                </a:tc>
                <a:tc>
                  <a:txBody>
                    <a:bodyPr/>
                    <a:lstStyle/>
                    <a:p>
                      <a:r>
                        <a:rPr lang="en-US" dirty="0"/>
                        <a:t>Mr. X</a:t>
                      </a:r>
                    </a:p>
                  </a:txBody>
                  <a:tcPr/>
                </a:tc>
                <a:extLst>
                  <a:ext uri="{0D108BD9-81ED-4DB2-BD59-A6C34878D82A}">
                    <a16:rowId xmlns:a16="http://schemas.microsoft.com/office/drawing/2014/main" val="10004"/>
                  </a:ext>
                </a:extLst>
              </a:tr>
              <a:tr h="342900">
                <a:tc>
                  <a:txBody>
                    <a:bodyPr/>
                    <a:lstStyle/>
                    <a:p>
                      <a:r>
                        <a:rPr lang="en-US" dirty="0"/>
                        <a:t>H. Lever</a:t>
                      </a:r>
                    </a:p>
                  </a:txBody>
                  <a:tcPr/>
                </a:tc>
                <a:tc>
                  <a:txBody>
                    <a:bodyPr/>
                    <a:lstStyle/>
                    <a:p>
                      <a:r>
                        <a:rPr lang="en-US" dirty="0"/>
                        <a:t>Mr. Y</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a:t>Normalization</a:t>
            </a:r>
          </a:p>
        </p:txBody>
      </p:sp>
      <p:sp>
        <p:nvSpPr>
          <p:cNvPr id="81923" name="Content Placeholder 2"/>
          <p:cNvSpPr>
            <a:spLocks noGrp="1"/>
          </p:cNvSpPr>
          <p:nvPr>
            <p:ph idx="1"/>
          </p:nvPr>
        </p:nvSpPr>
        <p:spPr>
          <a:xfrm>
            <a:off x="457200" y="990600"/>
            <a:ext cx="8305800" cy="5486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FIFTH NORMAL FORM(project join normal form):</a:t>
            </a:r>
          </a:p>
          <a:p>
            <a:pPr algn="just">
              <a:buFont typeface="Wingdings" pitchFamily="2" charset="2"/>
              <a:buChar char="Ø"/>
            </a:pPr>
            <a:r>
              <a:rPr lang="en-US" sz="1800">
                <a:latin typeface="Times New Roman" pitchFamily="18" charset="0"/>
                <a:cs typeface="Times New Roman" pitchFamily="18" charset="0"/>
              </a:rPr>
              <a:t>     The above said redundancy has been eliminated but we have lost the information, for example, if we want to display the products and their suppliers, then we will have to use the join based on the company attribute. The result will display some spurious records. For Mr. Z, it will display both the products, soap and shampoo as the company for which Mr. Z is the supplier(Godrej) is producing soap and shampoo, which is in correct.  </a:t>
            </a:r>
          </a:p>
          <a:p>
            <a:pPr algn="just">
              <a:buFont typeface="Wingdings" pitchFamily="2" charset="2"/>
              <a:buChar char="Ø"/>
            </a:pPr>
            <a:endParaRPr lang="en-US" sz="1800">
              <a:latin typeface="Times New Roman" pitchFamily="18" charset="0"/>
              <a:cs typeface="Times New Roman" pitchFamily="18" charset="0"/>
            </a:endParaRPr>
          </a:p>
          <a:p>
            <a:pPr algn="just">
              <a:buFont typeface="Wingdings" pitchFamily="2" charset="2"/>
              <a:buChar char="Ø"/>
            </a:pPr>
            <a:r>
              <a:rPr lang="en-US" sz="1800">
                <a:latin typeface="Times New Roman" pitchFamily="18" charset="0"/>
                <a:cs typeface="Times New Roman" pitchFamily="18" charset="0"/>
              </a:rPr>
              <a:t>Now suppose that the original tables were to be decompose in three parts, company_product, company_supplier and one more product_supplier, which is as shown </a:t>
            </a:r>
          </a:p>
        </p:txBody>
      </p:sp>
      <p:sp>
        <p:nvSpPr>
          <p:cNvPr id="81924"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graphicFrame>
        <p:nvGraphicFramePr>
          <p:cNvPr id="7" name="Table 6"/>
          <p:cNvGraphicFramePr>
            <a:graphicFrameLocks noGrp="1"/>
          </p:cNvGraphicFramePr>
          <p:nvPr/>
        </p:nvGraphicFramePr>
        <p:xfrm>
          <a:off x="3429000" y="4419600"/>
          <a:ext cx="2438400" cy="21945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365760">
                <a:tc>
                  <a:txBody>
                    <a:bodyPr/>
                    <a:lstStyle/>
                    <a:p>
                      <a:r>
                        <a:rPr lang="en-US" dirty="0"/>
                        <a:t>Product</a:t>
                      </a:r>
                    </a:p>
                  </a:txBody>
                  <a:tcPr/>
                </a:tc>
                <a:tc>
                  <a:txBody>
                    <a:bodyPr/>
                    <a:lstStyle/>
                    <a:p>
                      <a:r>
                        <a:rPr lang="en-US" dirty="0"/>
                        <a:t>Supplier</a:t>
                      </a:r>
                    </a:p>
                  </a:txBody>
                  <a:tcPr/>
                </a:tc>
                <a:extLst>
                  <a:ext uri="{0D108BD9-81ED-4DB2-BD59-A6C34878D82A}">
                    <a16:rowId xmlns:a16="http://schemas.microsoft.com/office/drawing/2014/main" val="10000"/>
                  </a:ext>
                </a:extLst>
              </a:tr>
              <a:tr h="365760">
                <a:tc>
                  <a:txBody>
                    <a:bodyPr/>
                    <a:lstStyle/>
                    <a:p>
                      <a:r>
                        <a:rPr lang="en-US" dirty="0"/>
                        <a:t>Soap</a:t>
                      </a:r>
                    </a:p>
                  </a:txBody>
                  <a:tcPr/>
                </a:tc>
                <a:tc>
                  <a:txBody>
                    <a:bodyPr/>
                    <a:lstStyle/>
                    <a:p>
                      <a:r>
                        <a:rPr lang="en-US" dirty="0"/>
                        <a:t>Mr. X</a:t>
                      </a:r>
                    </a:p>
                  </a:txBody>
                  <a:tcPr/>
                </a:tc>
                <a:extLst>
                  <a:ext uri="{0D108BD9-81ED-4DB2-BD59-A6C34878D82A}">
                    <a16:rowId xmlns:a16="http://schemas.microsoft.com/office/drawing/2014/main" val="10001"/>
                  </a:ext>
                </a:extLst>
              </a:tr>
              <a:tr h="365760">
                <a:tc>
                  <a:txBody>
                    <a:bodyPr/>
                    <a:lstStyle/>
                    <a:p>
                      <a:r>
                        <a:rPr lang="en-US" dirty="0"/>
                        <a:t>Soap</a:t>
                      </a:r>
                    </a:p>
                  </a:txBody>
                  <a:tcPr/>
                </a:tc>
                <a:tc>
                  <a:txBody>
                    <a:bodyPr/>
                    <a:lstStyle/>
                    <a:p>
                      <a:r>
                        <a:rPr lang="en-US" dirty="0"/>
                        <a:t>Mr. Y</a:t>
                      </a:r>
                    </a:p>
                  </a:txBody>
                  <a:tcPr/>
                </a:tc>
                <a:extLst>
                  <a:ext uri="{0D108BD9-81ED-4DB2-BD59-A6C34878D82A}">
                    <a16:rowId xmlns:a16="http://schemas.microsoft.com/office/drawing/2014/main" val="10002"/>
                  </a:ext>
                </a:extLst>
              </a:tr>
              <a:tr h="365760">
                <a:tc>
                  <a:txBody>
                    <a:bodyPr/>
                    <a:lstStyle/>
                    <a:p>
                      <a:r>
                        <a:rPr lang="en-US" dirty="0"/>
                        <a:t>Shampoo</a:t>
                      </a:r>
                    </a:p>
                  </a:txBody>
                  <a:tcPr/>
                </a:tc>
                <a:tc>
                  <a:txBody>
                    <a:bodyPr/>
                    <a:lstStyle/>
                    <a:p>
                      <a:r>
                        <a:rPr lang="en-US" dirty="0"/>
                        <a:t>Mr. X</a:t>
                      </a:r>
                    </a:p>
                  </a:txBody>
                  <a:tcPr/>
                </a:tc>
                <a:extLst>
                  <a:ext uri="{0D108BD9-81ED-4DB2-BD59-A6C34878D82A}">
                    <a16:rowId xmlns:a16="http://schemas.microsoft.com/office/drawing/2014/main" val="10003"/>
                  </a:ext>
                </a:extLst>
              </a:tr>
              <a:tr h="365760">
                <a:tc>
                  <a:txBody>
                    <a:bodyPr/>
                    <a:lstStyle/>
                    <a:p>
                      <a:r>
                        <a:rPr lang="en-US" dirty="0"/>
                        <a:t>Shampoo</a:t>
                      </a:r>
                    </a:p>
                  </a:txBody>
                  <a:tcPr/>
                </a:tc>
                <a:tc>
                  <a:txBody>
                    <a:bodyPr/>
                    <a:lstStyle/>
                    <a:p>
                      <a:r>
                        <a:rPr lang="en-US" dirty="0"/>
                        <a:t>Mr. Y</a:t>
                      </a:r>
                    </a:p>
                  </a:txBody>
                  <a:tcPr/>
                </a:tc>
                <a:extLst>
                  <a:ext uri="{0D108BD9-81ED-4DB2-BD59-A6C34878D82A}">
                    <a16:rowId xmlns:a16="http://schemas.microsoft.com/office/drawing/2014/main" val="10004"/>
                  </a:ext>
                </a:extLst>
              </a:tr>
              <a:tr h="365760">
                <a:tc>
                  <a:txBody>
                    <a:bodyPr/>
                    <a:lstStyle/>
                    <a:p>
                      <a:r>
                        <a:rPr lang="en-US" dirty="0"/>
                        <a:t>Shampoo</a:t>
                      </a:r>
                    </a:p>
                  </a:txBody>
                  <a:tcPr/>
                </a:tc>
                <a:tc>
                  <a:txBody>
                    <a:bodyPr/>
                    <a:lstStyle/>
                    <a:p>
                      <a:r>
                        <a:rPr lang="en-US" dirty="0"/>
                        <a:t>Mr. Z</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a:t>Normalization</a:t>
            </a:r>
          </a:p>
        </p:txBody>
      </p:sp>
      <p:sp>
        <p:nvSpPr>
          <p:cNvPr id="82947" name="Content Placeholder 2"/>
          <p:cNvSpPr>
            <a:spLocks noGrp="1"/>
          </p:cNvSpPr>
          <p:nvPr>
            <p:ph idx="1"/>
          </p:nvPr>
        </p:nvSpPr>
        <p:spPr>
          <a:xfrm>
            <a:off x="457200" y="990600"/>
            <a:ext cx="8305800" cy="5486400"/>
          </a:xfrm>
        </p:spPr>
        <p:txBody>
          <a:bodyPr/>
          <a:lstStyle/>
          <a:p>
            <a:pPr>
              <a:buFont typeface="Wingdings" pitchFamily="2" charset="2"/>
              <a:buChar char="Ø"/>
            </a:pPr>
            <a:endParaRPr lang="en-US" sz="1800">
              <a:latin typeface="Times New Roman" pitchFamily="18" charset="0"/>
              <a:cs typeface="Times New Roman" pitchFamily="18" charset="0"/>
            </a:endParaRPr>
          </a:p>
          <a:p>
            <a:pPr>
              <a:buFont typeface="Arial" charset="0"/>
              <a:buNone/>
            </a:pPr>
            <a:r>
              <a:rPr lang="en-US" sz="1800" b="1">
                <a:latin typeface="Times New Roman" pitchFamily="18" charset="0"/>
                <a:cs typeface="Times New Roman" pitchFamily="18" charset="0"/>
              </a:rPr>
              <a:t>FIFTH NORMAL FORM(project join normal form):</a:t>
            </a:r>
          </a:p>
          <a:p>
            <a:pPr>
              <a:buFont typeface="Arial" charset="0"/>
              <a:buNone/>
            </a:pPr>
            <a:endParaRPr lang="en-US" sz="1800" b="1">
              <a:latin typeface="Times New Roman" pitchFamily="18" charset="0"/>
              <a:cs typeface="Times New Roman" pitchFamily="18" charset="0"/>
            </a:endParaRPr>
          </a:p>
          <a:p>
            <a:pPr>
              <a:buFont typeface="Wingdings" pitchFamily="2" charset="2"/>
              <a:buChar char="Ø"/>
            </a:pPr>
            <a:r>
              <a:rPr lang="en-US" sz="1800">
                <a:latin typeface="Times New Roman" pitchFamily="18" charset="0"/>
                <a:cs typeface="Times New Roman" pitchFamily="18" charset="0"/>
              </a:rPr>
              <a:t>If a join is taken of all the projections, again we will get wrong results, so it is not possible to decompose the original table without loosing information. Thus using the normalization techniques cannot eliminates all the redundancies, because it cannot be assumed that all the decompositions will be non-loss. So it is clear that if a table is in 4NF and cannot be further non-loss decomposed, it is said to be in 5NF.</a:t>
            </a:r>
          </a:p>
          <a:p>
            <a:pPr>
              <a:buFont typeface="Arial" charset="0"/>
              <a:buNone/>
            </a:pPr>
            <a:endParaRPr lang="en-US" sz="1800" b="1">
              <a:latin typeface="Times New Roman" pitchFamily="18" charset="0"/>
              <a:cs typeface="Times New Roman" pitchFamily="18" charset="0"/>
            </a:endParaRPr>
          </a:p>
          <a:p>
            <a:pPr>
              <a:buFont typeface="Arial" charset="0"/>
              <a:buNone/>
            </a:pPr>
            <a:endParaRPr lang="en-US" sz="1800" b="1">
              <a:latin typeface="Times New Roman" pitchFamily="18" charset="0"/>
              <a:cs typeface="Times New Roman" pitchFamily="18" charset="0"/>
            </a:endParaRPr>
          </a:p>
        </p:txBody>
      </p:sp>
      <p:sp>
        <p:nvSpPr>
          <p:cNvPr id="82948" name="TextBox 5"/>
          <p:cNvSpPr txBox="1">
            <a:spLocks noChangeArrowheads="1"/>
          </p:cNvSpPr>
          <p:nvPr/>
        </p:nvSpPr>
        <p:spPr bwMode="auto">
          <a:xfrm>
            <a:off x="5181600" y="5562600"/>
            <a:ext cx="914400" cy="369888"/>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0" y="6172200"/>
            <a:ext cx="1905000" cy="457200"/>
          </a:xfrm>
          <a:prstGeom prst="rect">
            <a:avLst/>
          </a:prstGeom>
          <a:noFill/>
          <a:ln w="12700">
            <a:noFill/>
            <a:miter lim="800000"/>
            <a:headEnd/>
            <a:tailEnd/>
          </a:ln>
        </p:spPr>
        <p:txBody>
          <a:bodyPr wrap="none" lIns="90488" tIns="44450" rIns="90488" bIns="44450" anchor="ctr"/>
          <a:lstStyle/>
          <a:p>
            <a:pPr algn="r"/>
            <a:r>
              <a:rPr lang="en-US" sz="800"/>
              <a:t>17</a:t>
            </a:r>
          </a:p>
        </p:txBody>
      </p:sp>
      <p:sp>
        <p:nvSpPr>
          <p:cNvPr id="10243" name="Rectangle 3"/>
          <p:cNvSpPr>
            <a:spLocks noGrp="1" noChangeArrowheads="1"/>
          </p:cNvSpPr>
          <p:nvPr>
            <p:ph type="title"/>
          </p:nvPr>
        </p:nvSpPr>
        <p:spPr>
          <a:noFill/>
        </p:spPr>
        <p:txBody>
          <a:bodyPr lIns="90488" tIns="44450" rIns="90488" bIns="44450" anchor="b"/>
          <a:lstStyle/>
          <a:p>
            <a:r>
              <a:rPr lang="en-US" b="1">
                <a:latin typeface="CG Times" pitchFamily="18" charset="0"/>
              </a:rPr>
              <a:t> Functional Dependency</a:t>
            </a:r>
          </a:p>
        </p:txBody>
      </p:sp>
      <p:pic>
        <p:nvPicPr>
          <p:cNvPr id="10244" name="Picture 4"/>
          <p:cNvPicPr>
            <a:picLocks noChangeArrowheads="1"/>
          </p:cNvPicPr>
          <p:nvPr/>
        </p:nvPicPr>
        <p:blipFill>
          <a:blip r:embed="rId3"/>
          <a:srcRect/>
          <a:stretch>
            <a:fillRect/>
          </a:stretch>
        </p:blipFill>
        <p:spPr bwMode="auto">
          <a:xfrm>
            <a:off x="1219200" y="1752600"/>
            <a:ext cx="5837238" cy="4518025"/>
          </a:xfrm>
          <a:prstGeom prst="rect">
            <a:avLst/>
          </a:prstGeom>
          <a:noFill/>
          <a:ln w="12700">
            <a:noFill/>
            <a:miter lim="800000"/>
            <a:headEnd/>
            <a:tailEnd/>
          </a:ln>
        </p:spPr>
      </p:pic>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228600" y="228600"/>
            <a:ext cx="8153400" cy="1219200"/>
          </a:xfrm>
        </p:spPr>
        <p:txBody>
          <a:bodyPr/>
          <a:lstStyle/>
          <a:p>
            <a:pPr eaLnBrk="1" hangingPunct="1"/>
            <a:r>
              <a:rPr lang="en-US" sz="3600">
                <a:latin typeface="Times New Roman" pitchFamily="18" charset="0"/>
                <a:cs typeface="Times New Roman" pitchFamily="18" charset="0"/>
              </a:rPr>
              <a:t>Functional Dependency</a:t>
            </a:r>
          </a:p>
        </p:txBody>
      </p:sp>
      <p:sp>
        <p:nvSpPr>
          <p:cNvPr id="13315" name="Subtitle 2"/>
          <p:cNvSpPr>
            <a:spLocks noGrp="1"/>
          </p:cNvSpPr>
          <p:nvPr>
            <p:ph type="subTitle" idx="1"/>
          </p:nvPr>
        </p:nvSpPr>
        <p:spPr>
          <a:xfrm>
            <a:off x="533400" y="1447800"/>
            <a:ext cx="8382000" cy="5105400"/>
          </a:xfrm>
        </p:spPr>
        <p:txBody>
          <a:bodyPr/>
          <a:lstStyle/>
          <a:p>
            <a:pPr algn="l" eaLnBrk="1" hangingPunct="1">
              <a:defRPr/>
            </a:pPr>
            <a:r>
              <a:rPr lang="en-US" sz="1800" b="1" dirty="0">
                <a:solidFill>
                  <a:schemeClr val="tx1"/>
                </a:solidFill>
                <a:latin typeface="Times New Roman" pitchFamily="18" charset="0"/>
                <a:cs typeface="Times New Roman" pitchFamily="18" charset="0"/>
              </a:rPr>
              <a:t>Properties of functional dependencies:</a:t>
            </a:r>
          </a:p>
          <a:p>
            <a:pPr marL="342900" indent="-342900" algn="l" eaLnBrk="1" hangingPunct="1">
              <a:buFont typeface="Arial" charset="0"/>
              <a:buAutoNum type="arabicPeriod"/>
              <a:defRPr/>
            </a:pPr>
            <a:r>
              <a:rPr lang="en-US" sz="1800" dirty="0">
                <a:solidFill>
                  <a:schemeClr val="tx1"/>
                </a:solidFill>
                <a:latin typeface="Times New Roman" pitchFamily="18" charset="0"/>
                <a:cs typeface="Times New Roman" pitchFamily="18" charset="0"/>
              </a:rPr>
              <a:t>Functional dependency taking care of 1 to 1 relationship.</a:t>
            </a:r>
          </a:p>
          <a:p>
            <a:pPr marL="342900" indent="-342900" algn="l" eaLnBrk="1" hangingPunct="1">
              <a:buFont typeface="Arial" charset="0"/>
              <a:buAutoNum type="arabicPeriod"/>
              <a:defRPr/>
            </a:pPr>
            <a:r>
              <a:rPr lang="en-US" sz="1800" dirty="0">
                <a:solidFill>
                  <a:schemeClr val="tx1"/>
                </a:solidFill>
                <a:latin typeface="Times New Roman" pitchFamily="18" charset="0"/>
                <a:cs typeface="Times New Roman" pitchFamily="18" charset="0"/>
              </a:rPr>
              <a:t>Functional dependency not trivial.</a:t>
            </a:r>
          </a:p>
          <a:p>
            <a:pPr marL="342900" indent="-342900" algn="l" eaLnBrk="1" hangingPunct="1">
              <a:buFont typeface="Arial" charset="0"/>
              <a:buAutoNum type="arabicPeriod"/>
              <a:defRPr/>
            </a:pPr>
            <a:r>
              <a:rPr lang="en-US" sz="1800" dirty="0">
                <a:solidFill>
                  <a:schemeClr val="tx1"/>
                </a:solidFill>
                <a:latin typeface="Times New Roman" pitchFamily="18" charset="0"/>
                <a:cs typeface="Times New Roman" pitchFamily="18" charset="0"/>
              </a:rPr>
              <a:t>It is treated as trivial if A </a:t>
            </a:r>
            <a:r>
              <a:rPr lang="he-IL" sz="1800" dirty="0">
                <a:solidFill>
                  <a:schemeClr val="tx1"/>
                </a:solidFill>
                <a:latin typeface="Times New Roman" pitchFamily="18" charset="0"/>
                <a:cs typeface="Times New Roman" pitchFamily="18" charset="0"/>
              </a:rPr>
              <a:t>ﬤ</a:t>
            </a:r>
            <a:r>
              <a:rPr lang="en-US" sz="1800" dirty="0">
                <a:solidFill>
                  <a:schemeClr val="tx1"/>
                </a:solidFill>
                <a:latin typeface="Times New Roman" pitchFamily="18" charset="0"/>
                <a:cs typeface="Times New Roman" pitchFamily="18" charset="0"/>
              </a:rPr>
              <a:t> B(if B is subset of A)</a:t>
            </a:r>
          </a:p>
          <a:p>
            <a:pPr marL="342900" indent="-342900" algn="l" eaLnBrk="1" hangingPunct="1">
              <a:defRPr/>
            </a:pPr>
            <a:r>
              <a:rPr lang="en-US" sz="1800" dirty="0">
                <a:solidFill>
                  <a:schemeClr val="tx1"/>
                </a:solidFill>
                <a:latin typeface="Times New Roman" pitchFamily="18" charset="0"/>
                <a:cs typeface="Times New Roman" pitchFamily="18" charset="0"/>
              </a:rPr>
              <a:t>   -  ABC -&gt; BC , is a trivial functional dependency.</a:t>
            </a:r>
          </a:p>
          <a:p>
            <a:pPr marL="342900" indent="-342900" algn="l" eaLnBrk="1" hangingPunct="1">
              <a:defRPr/>
            </a:pPr>
            <a:r>
              <a:rPr lang="en-US" sz="1800" dirty="0">
                <a:solidFill>
                  <a:schemeClr val="tx1"/>
                </a:solidFill>
                <a:latin typeface="Times New Roman" pitchFamily="18" charset="0"/>
                <a:cs typeface="Times New Roman" pitchFamily="18" charset="0"/>
              </a:rPr>
              <a:t>  - ABC-&gt;DB , is a not trivial functional dependency.</a:t>
            </a:r>
          </a:p>
          <a:p>
            <a:pPr marL="342900" indent="-342900" algn="l" eaLnBrk="1" hangingPunct="1">
              <a:defRPr/>
            </a:pPr>
            <a:r>
              <a:rPr lang="en-US" sz="1800" dirty="0">
                <a:solidFill>
                  <a:schemeClr val="tx1"/>
                </a:solidFill>
                <a:latin typeface="Times New Roman" pitchFamily="18" charset="0"/>
                <a:cs typeface="Times New Roman" pitchFamily="18" charset="0"/>
              </a:rPr>
              <a:t>    R.H.S of FD is subset of L.H.S then it is called Trivial.</a:t>
            </a:r>
          </a:p>
          <a:p>
            <a:pPr marL="342900" indent="-342900" algn="l" eaLnBrk="1" hangingPunct="1">
              <a:defRPr/>
            </a:pPr>
            <a:r>
              <a:rPr lang="en-US" sz="1800" dirty="0">
                <a:solidFill>
                  <a:schemeClr val="tx1"/>
                </a:solidFill>
                <a:latin typeface="Times New Roman" pitchFamily="18" charset="0"/>
                <a:cs typeface="Times New Roman" pitchFamily="18" charset="0"/>
              </a:rPr>
              <a:t>   - ABC -&gt; EF is completely not trivial.</a:t>
            </a:r>
          </a:p>
          <a:p>
            <a:pPr marL="342900" indent="-342900" algn="l" eaLnBrk="1" hangingPunct="1">
              <a:defRPr/>
            </a:pPr>
            <a:endParaRPr lang="en-US" sz="1800" dirty="0">
              <a:solidFill>
                <a:schemeClr val="tx1"/>
              </a:solidFill>
              <a:latin typeface="Times New Roman" pitchFamily="18" charset="0"/>
              <a:cs typeface="Times New Roman" pitchFamily="18" charset="0"/>
            </a:endParaRPr>
          </a:p>
          <a:p>
            <a:pPr marL="342900" indent="-342900" eaLnBrk="1" hangingPunct="1">
              <a:defRPr/>
            </a:pPr>
            <a:r>
              <a:rPr lang="en-US" sz="1800" b="1" dirty="0">
                <a:solidFill>
                  <a:schemeClr val="tx1"/>
                </a:solidFill>
                <a:latin typeface="Times New Roman" pitchFamily="18" charset="0"/>
                <a:cs typeface="Times New Roman" pitchFamily="18" charset="0"/>
              </a:rPr>
              <a:t>DEPENDENCY</a:t>
            </a:r>
          </a:p>
        </p:txBody>
      </p:sp>
      <p:cxnSp>
        <p:nvCxnSpPr>
          <p:cNvPr id="5" name="Straight Connector 4"/>
          <p:cNvCxnSpPr/>
          <p:nvPr/>
        </p:nvCxnSpPr>
        <p:spPr>
          <a:xfrm rot="5400000">
            <a:off x="4152901" y="4838700"/>
            <a:ext cx="2286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38200" y="4953000"/>
            <a:ext cx="746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609601" y="5181600"/>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8077201" y="5181600"/>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2286001" y="5181600"/>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648201" y="5181600"/>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6172201" y="5181600"/>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75" name="TextBox 17"/>
          <p:cNvSpPr txBox="1">
            <a:spLocks noChangeArrowheads="1"/>
          </p:cNvSpPr>
          <p:nvPr/>
        </p:nvSpPr>
        <p:spPr bwMode="auto">
          <a:xfrm>
            <a:off x="457200" y="5334000"/>
            <a:ext cx="914400" cy="954088"/>
          </a:xfrm>
          <a:prstGeom prst="rect">
            <a:avLst/>
          </a:prstGeom>
          <a:noFill/>
          <a:ln w="9525">
            <a:noFill/>
            <a:miter lim="800000"/>
            <a:headEnd/>
            <a:tailEnd/>
          </a:ln>
        </p:spPr>
        <p:txBody>
          <a:bodyPr>
            <a:spAutoFit/>
          </a:bodyPr>
          <a:lstStyle/>
          <a:p>
            <a:pPr algn="ctr"/>
            <a:r>
              <a:rPr lang="en-US" sz="1400" b="1">
                <a:latin typeface="Times New Roman" pitchFamily="18" charset="0"/>
                <a:cs typeface="Times New Roman" pitchFamily="18" charset="0"/>
              </a:rPr>
              <a:t>1 NF</a:t>
            </a:r>
          </a:p>
          <a:p>
            <a:pPr algn="ctr"/>
            <a:r>
              <a:rPr lang="en-US" sz="1400" b="1">
                <a:latin typeface="Times New Roman" pitchFamily="18" charset="0"/>
                <a:cs typeface="Times New Roman" pitchFamily="18" charset="0"/>
              </a:rPr>
              <a:t>2 NF</a:t>
            </a:r>
          </a:p>
          <a:p>
            <a:pPr algn="ctr"/>
            <a:r>
              <a:rPr lang="en-US" sz="1400" b="1">
                <a:latin typeface="Times New Roman" pitchFamily="18" charset="0"/>
                <a:cs typeface="Times New Roman" pitchFamily="18" charset="0"/>
              </a:rPr>
              <a:t>3 NF</a:t>
            </a:r>
          </a:p>
          <a:p>
            <a:pPr algn="ctr"/>
            <a:r>
              <a:rPr lang="en-US" sz="1400" b="1">
                <a:latin typeface="Times New Roman" pitchFamily="18" charset="0"/>
                <a:cs typeface="Times New Roman" pitchFamily="18" charset="0"/>
              </a:rPr>
              <a:t>BCNF</a:t>
            </a:r>
          </a:p>
        </p:txBody>
      </p:sp>
      <p:sp>
        <p:nvSpPr>
          <p:cNvPr id="11276" name="TextBox 18"/>
          <p:cNvSpPr txBox="1">
            <a:spLocks noChangeArrowheads="1"/>
          </p:cNvSpPr>
          <p:nvPr/>
        </p:nvSpPr>
        <p:spPr bwMode="auto">
          <a:xfrm>
            <a:off x="1828800" y="5410200"/>
            <a:ext cx="1371600" cy="738188"/>
          </a:xfrm>
          <a:prstGeom prst="rect">
            <a:avLst/>
          </a:prstGeom>
          <a:noFill/>
          <a:ln w="9525">
            <a:noFill/>
            <a:miter lim="800000"/>
            <a:headEnd/>
            <a:tailEnd/>
          </a:ln>
        </p:spPr>
        <p:txBody>
          <a:bodyPr>
            <a:spAutoFit/>
          </a:bodyPr>
          <a:lstStyle/>
          <a:p>
            <a:r>
              <a:rPr lang="en-US" sz="1400" b="1">
                <a:latin typeface="Times New Roman" pitchFamily="18" charset="0"/>
                <a:cs typeface="Times New Roman" pitchFamily="18" charset="0"/>
              </a:rPr>
              <a:t>Multivalued </a:t>
            </a:r>
            <a:r>
              <a:rPr lang="en-US" sz="1400" b="1"/>
              <a:t>dependency</a:t>
            </a:r>
          </a:p>
          <a:p>
            <a:r>
              <a:rPr lang="en-US" sz="1400" b="1"/>
              <a:t>    (4 NF)</a:t>
            </a:r>
          </a:p>
        </p:txBody>
      </p:sp>
      <p:sp>
        <p:nvSpPr>
          <p:cNvPr id="11277" name="TextBox 19"/>
          <p:cNvSpPr txBox="1">
            <a:spLocks noChangeArrowheads="1"/>
          </p:cNvSpPr>
          <p:nvPr/>
        </p:nvSpPr>
        <p:spPr bwMode="auto">
          <a:xfrm>
            <a:off x="4343400" y="5410200"/>
            <a:ext cx="1371600" cy="738188"/>
          </a:xfrm>
          <a:prstGeom prst="rect">
            <a:avLst/>
          </a:prstGeom>
          <a:noFill/>
          <a:ln w="9525">
            <a:noFill/>
            <a:miter lim="800000"/>
            <a:headEnd/>
            <a:tailEnd/>
          </a:ln>
        </p:spPr>
        <p:txBody>
          <a:bodyPr>
            <a:spAutoFit/>
          </a:bodyPr>
          <a:lstStyle/>
          <a:p>
            <a:pPr algn="ctr"/>
            <a:r>
              <a:rPr lang="en-US" sz="1400" b="1">
                <a:latin typeface="Times New Roman" pitchFamily="18" charset="0"/>
                <a:cs typeface="Times New Roman" pitchFamily="18" charset="0"/>
              </a:rPr>
              <a:t>Join </a:t>
            </a:r>
            <a:r>
              <a:rPr lang="en-US" sz="1400" b="1"/>
              <a:t>dependency</a:t>
            </a:r>
          </a:p>
          <a:p>
            <a:pPr algn="ctr"/>
            <a:r>
              <a:rPr lang="en-US" sz="1400" b="1"/>
              <a:t>    (5 NF)</a:t>
            </a:r>
          </a:p>
        </p:txBody>
      </p:sp>
      <p:sp>
        <p:nvSpPr>
          <p:cNvPr id="11278" name="TextBox 20"/>
          <p:cNvSpPr txBox="1">
            <a:spLocks noChangeArrowheads="1"/>
          </p:cNvSpPr>
          <p:nvPr/>
        </p:nvSpPr>
        <p:spPr bwMode="auto">
          <a:xfrm>
            <a:off x="5943600" y="5410200"/>
            <a:ext cx="1371600" cy="523875"/>
          </a:xfrm>
          <a:prstGeom prst="rect">
            <a:avLst/>
          </a:prstGeom>
          <a:noFill/>
          <a:ln w="9525">
            <a:noFill/>
            <a:miter lim="800000"/>
            <a:headEnd/>
            <a:tailEnd/>
          </a:ln>
        </p:spPr>
        <p:txBody>
          <a:bodyPr>
            <a:spAutoFit/>
          </a:bodyPr>
          <a:lstStyle/>
          <a:p>
            <a:r>
              <a:rPr lang="en-US" sz="1400" b="1">
                <a:latin typeface="Times New Roman" pitchFamily="18" charset="0"/>
                <a:cs typeface="Times New Roman" pitchFamily="18" charset="0"/>
              </a:rPr>
              <a:t>Templet dependency</a:t>
            </a:r>
            <a:endParaRPr lang="en-US" sz="1400" b="1"/>
          </a:p>
        </p:txBody>
      </p:sp>
      <p:sp>
        <p:nvSpPr>
          <p:cNvPr id="11279" name="TextBox 21"/>
          <p:cNvSpPr txBox="1">
            <a:spLocks noChangeArrowheads="1"/>
          </p:cNvSpPr>
          <p:nvPr/>
        </p:nvSpPr>
        <p:spPr bwMode="auto">
          <a:xfrm>
            <a:off x="7543800" y="5410200"/>
            <a:ext cx="1371600" cy="738188"/>
          </a:xfrm>
          <a:prstGeom prst="rect">
            <a:avLst/>
          </a:prstGeom>
          <a:noFill/>
          <a:ln w="9525">
            <a:noFill/>
            <a:miter lim="800000"/>
            <a:headEnd/>
            <a:tailEnd/>
          </a:ln>
        </p:spPr>
        <p:txBody>
          <a:bodyPr>
            <a:spAutoFit/>
          </a:bodyPr>
          <a:lstStyle/>
          <a:p>
            <a:pPr algn="ctr"/>
            <a:r>
              <a:rPr lang="en-US" sz="1400" b="1">
                <a:latin typeface="Times New Roman" pitchFamily="18" charset="0"/>
                <a:cs typeface="Times New Roman" pitchFamily="18" charset="0"/>
              </a:rPr>
              <a:t>Inclusion </a:t>
            </a:r>
            <a:r>
              <a:rPr lang="en-US" sz="1400" b="1"/>
              <a:t>dependency</a:t>
            </a:r>
          </a:p>
          <a:p>
            <a:pPr algn="ctr"/>
            <a:r>
              <a:rPr lang="en-US" sz="1400" b="1"/>
              <a:t>    (4 NF)</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1539</TotalTime>
  <Words>7990</Words>
  <Application>Microsoft Office PowerPoint</Application>
  <PresentationFormat>On-screen Show (4:3)</PresentationFormat>
  <Paragraphs>1444</Paragraphs>
  <Slides>79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79</vt:i4>
      </vt:variant>
    </vt:vector>
  </HeadingPairs>
  <TitlesOfParts>
    <vt:vector size="86" baseType="lpstr">
      <vt:lpstr>Arial</vt:lpstr>
      <vt:lpstr>Calibri</vt:lpstr>
      <vt:lpstr>CG Times</vt:lpstr>
      <vt:lpstr>Times New Roman</vt:lpstr>
      <vt:lpstr>Wingdings</vt:lpstr>
      <vt:lpstr>Wingdings 2</vt:lpstr>
      <vt:lpstr>Office Theme</vt:lpstr>
      <vt:lpstr>Database Anomalies</vt:lpstr>
      <vt:lpstr>Database Anomalies</vt:lpstr>
      <vt:lpstr>Database Anomalies</vt:lpstr>
      <vt:lpstr>Database Anomalies</vt:lpstr>
      <vt:lpstr>Database Anomalies</vt:lpstr>
      <vt:lpstr>UNIT-2</vt:lpstr>
      <vt:lpstr>Functional Dependency</vt:lpstr>
      <vt:lpstr> Functional Dependency</vt:lpstr>
      <vt:lpstr>Functional Dependency</vt:lpstr>
      <vt:lpstr>Functional Dependency</vt:lpstr>
      <vt:lpstr>Functional Dependency</vt:lpstr>
      <vt:lpstr>Functional Dependency</vt:lpstr>
      <vt:lpstr>Functional Dependency</vt:lpstr>
      <vt:lpstr>Functional Dependency</vt:lpstr>
      <vt:lpstr>Functional Dependency</vt:lpstr>
      <vt:lpstr>Functional Dependency</vt:lpstr>
      <vt:lpstr>Equivalence of FD</vt:lpstr>
      <vt:lpstr>Keys</vt:lpstr>
      <vt:lpstr>Keys</vt:lpstr>
      <vt:lpstr>Keys</vt:lpstr>
      <vt:lpstr>Keys</vt:lpstr>
      <vt:lpstr>Keys</vt:lpstr>
      <vt:lpstr>Keys</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Algebra</dc:title>
  <dc:creator>Rohit</dc:creator>
  <cp:lastModifiedBy>Prashanth Singaravelan</cp:lastModifiedBy>
  <cp:revision>359</cp:revision>
  <dcterms:created xsi:type="dcterms:W3CDTF">2011-09-19T08:54:19Z</dcterms:created>
  <dcterms:modified xsi:type="dcterms:W3CDTF">2020-09-19T17:17:40Z</dcterms:modified>
</cp:coreProperties>
</file>