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handoutMasterIdLst>
    <p:handoutMasterId r:id="rId34"/>
  </p:handoutMasterIdLst>
  <p:sldIdLst>
    <p:sldId id="328" r:id="rId2"/>
    <p:sldId id="374" r:id="rId3"/>
    <p:sldId id="375" r:id="rId4"/>
    <p:sldId id="376" r:id="rId5"/>
    <p:sldId id="377" r:id="rId6"/>
    <p:sldId id="379" r:id="rId7"/>
    <p:sldId id="329" r:id="rId8"/>
    <p:sldId id="330" r:id="rId9"/>
    <p:sldId id="331" r:id="rId10"/>
    <p:sldId id="384" r:id="rId11"/>
    <p:sldId id="332" r:id="rId12"/>
    <p:sldId id="391" r:id="rId13"/>
    <p:sldId id="383" r:id="rId14"/>
    <p:sldId id="398" r:id="rId15"/>
    <p:sldId id="339" r:id="rId16"/>
    <p:sldId id="338" r:id="rId17"/>
    <p:sldId id="392" r:id="rId18"/>
    <p:sldId id="393" r:id="rId19"/>
    <p:sldId id="394" r:id="rId20"/>
    <p:sldId id="395" r:id="rId21"/>
    <p:sldId id="396" r:id="rId22"/>
    <p:sldId id="397" r:id="rId23"/>
    <p:sldId id="340" r:id="rId24"/>
    <p:sldId id="341" r:id="rId25"/>
    <p:sldId id="342" r:id="rId26"/>
    <p:sldId id="343" r:id="rId27"/>
    <p:sldId id="349" r:id="rId28"/>
    <p:sldId id="373" r:id="rId29"/>
    <p:sldId id="350" r:id="rId30"/>
    <p:sldId id="351" r:id="rId31"/>
    <p:sldId id="352" r:id="rId32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228"/>
    <a:srgbClr val="6E792B"/>
    <a:srgbClr val="76822E"/>
    <a:srgbClr val="4F571F"/>
    <a:srgbClr val="6F6A07"/>
    <a:srgbClr val="827C08"/>
    <a:srgbClr val="A29B0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70" d="100"/>
          <a:sy n="70" d="100"/>
        </p:scale>
        <p:origin x="1386" y="84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8.xml"/><Relationship Id="rId2" Type="http://schemas.openxmlformats.org/officeDocument/2006/relationships/slide" Target="slides/slide9.xml"/><Relationship Id="rId1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74ADA1F0-D4AD-4ED2-8E30-AE34BA9700D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6164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BD298975-5FEA-46A6-8F16-629315A327B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7719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B903CA-DEE8-4C9A-920C-14D0898EA72D}" type="slidenum">
              <a:rPr lang="en-CA" smtClean="0"/>
              <a:pPr/>
              <a:t>1</a:t>
            </a:fld>
            <a:endParaRPr lang="en-CA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33259359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F82505-AF2A-4526-B0D9-BE11A6C276DA}" type="slidenum">
              <a:rPr lang="en-CA" smtClean="0"/>
              <a:pPr/>
              <a:t>20</a:t>
            </a:fld>
            <a:endParaRPr lang="en-CA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892460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34ABFF-768D-4CFC-B513-B9D15731BF82}" type="slidenum">
              <a:rPr lang="en-CA" smtClean="0"/>
              <a:pPr/>
              <a:t>21</a:t>
            </a:fld>
            <a:endParaRPr lang="en-CA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2717854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F06952-2A88-49DF-80C4-8F4805EF0FB0}" type="slidenum">
              <a:rPr lang="en-CA" smtClean="0"/>
              <a:pPr/>
              <a:t>22</a:t>
            </a:fld>
            <a:endParaRPr lang="en-CA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2867006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BF4431-4E65-488E-AF76-2541871C0DAE}" type="slidenum">
              <a:rPr lang="en-CA" smtClean="0"/>
              <a:pPr/>
              <a:t>23</a:t>
            </a:fld>
            <a:endParaRPr lang="en-CA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667269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62BE4F-3074-44AB-AB0B-B1D0457DF41C}" type="slidenum">
              <a:rPr lang="en-CA" smtClean="0"/>
              <a:pPr/>
              <a:t>24</a:t>
            </a:fld>
            <a:endParaRPr lang="en-CA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6426435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0153C-32BF-4FB2-8E1D-0FC04931D917}" type="slidenum">
              <a:rPr lang="en-CA" smtClean="0"/>
              <a:pPr/>
              <a:t>25</a:t>
            </a:fld>
            <a:endParaRPr lang="en-CA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27793494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621977-1892-49CB-9A74-9166B2C73D5C}" type="slidenum">
              <a:rPr lang="en-CA" smtClean="0"/>
              <a:pPr/>
              <a:t>26</a:t>
            </a:fld>
            <a:endParaRPr lang="en-CA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3924696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CA7CA3-417F-4161-9E8B-7D15EEC35169}" type="slidenum">
              <a:rPr lang="en-CA" smtClean="0"/>
              <a:pPr/>
              <a:t>27</a:t>
            </a:fld>
            <a:endParaRPr lang="en-CA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7315530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405E65-7B0C-475B-9718-BE4855F47423}" type="slidenum">
              <a:rPr lang="en-CA" smtClean="0"/>
              <a:pPr/>
              <a:t>29</a:t>
            </a:fld>
            <a:endParaRPr lang="en-CA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557726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D689DF-6D22-4161-A87E-8661953A3EDA}" type="slidenum">
              <a:rPr lang="en-CA" smtClean="0"/>
              <a:pPr/>
              <a:t>30</a:t>
            </a:fld>
            <a:endParaRPr lang="en-CA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536282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1B0AE0-F698-4DCB-805A-2EDBE01D0C0A}" type="slidenum">
              <a:rPr lang="en-CA" smtClean="0"/>
              <a:pPr/>
              <a:t>7</a:t>
            </a:fld>
            <a:endParaRPr lang="en-CA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39329678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FD582E-668A-492C-A92A-485C911CCA45}" type="slidenum">
              <a:rPr lang="en-CA" smtClean="0"/>
              <a:pPr/>
              <a:t>31</a:t>
            </a:fld>
            <a:endParaRPr lang="en-CA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072472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6D3A5-03EA-49B3-AFE1-7512121C3A9B}" type="slidenum">
              <a:rPr lang="en-CA" smtClean="0"/>
              <a:pPr/>
              <a:t>8</a:t>
            </a:fld>
            <a:endParaRPr lang="en-CA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30345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BC952B-A4E6-4B0B-A31C-B824AB317B05}" type="slidenum">
              <a:rPr lang="en-CA" smtClean="0"/>
              <a:pPr/>
              <a:t>9</a:t>
            </a:fld>
            <a:endParaRPr lang="en-CA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3340626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11C098-48DA-42B6-B265-C46EFAC22744}" type="slidenum">
              <a:rPr lang="en-CA" smtClean="0"/>
              <a:pPr/>
              <a:t>11</a:t>
            </a:fld>
            <a:endParaRPr lang="en-CA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2127884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30C2A4-67AD-4780-AFF2-8237A88A8D8A}" type="slidenum">
              <a:rPr lang="en-CA" smtClean="0"/>
              <a:pPr/>
              <a:t>15</a:t>
            </a:fld>
            <a:endParaRPr lang="en-CA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658075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99F455-455E-41CA-8759-FBFF48B99CCD}" type="slidenum">
              <a:rPr lang="en-CA" smtClean="0"/>
              <a:pPr/>
              <a:t>16</a:t>
            </a:fld>
            <a:endParaRPr lang="en-CA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3517942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B079F1-E8C2-4862-8647-C4DFF083F169}" type="slidenum">
              <a:rPr lang="en-CA" smtClean="0"/>
              <a:pPr/>
              <a:t>18</a:t>
            </a:fld>
            <a:endParaRPr lang="en-CA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2418741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C8B2F-5572-4D6E-9EE8-4CFDE46BC47A}" type="slidenum">
              <a:rPr lang="en-CA" smtClean="0"/>
              <a:pPr/>
              <a:t>19</a:t>
            </a:fld>
            <a:endParaRPr lang="en-CA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 smtClean="0"/>
          </a:p>
        </p:txBody>
      </p:sp>
    </p:spTree>
    <p:extLst>
      <p:ext uri="{BB962C8B-B14F-4D97-AF65-F5344CB8AC3E}">
        <p14:creationId xmlns:p14="http://schemas.microsoft.com/office/powerpoint/2010/main" val="1357393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4000"/>
                </a:srgbClr>
              </a:gs>
              <a:gs pos="100000">
                <a:srgbClr val="677228">
                  <a:gamma/>
                  <a:shade val="87843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4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400800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Copyright © 2007 </a:t>
            </a:r>
            <a:r>
              <a:rPr lang="en-US">
                <a:solidFill>
                  <a:srgbClr val="000000"/>
                </a:solidFill>
              </a:rPr>
              <a:t>Ramez Elmasri and Shamkant B. Navathe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C375D7FB-055F-40DD-8933-6570176E4239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BEF68C68-9BFF-4550-AEBB-33E61C7AAE8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1F423619-E5FA-4AC9-A03D-FDBF5A472873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99EAD034-18DD-4581-BD63-EAD0A48C537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5268B18E-A9F9-41BB-9229-0F5F752082EB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FA3D6302-3E50-4576-B0E9-B17953988A95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9C5E4045-B9DE-4047-9821-61F9B409F709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82A29D51-DBE0-4DA6-8586-CE152A670487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F956E4AA-970A-4C3F-BB62-B396BE9867B5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18- </a:t>
            </a:r>
            <a:fld id="{70066BAB-CF49-4195-832A-010794BE1F70}" type="slidenum">
              <a:rPr lang="en-US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3110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1" lang="en-US" sz="3200">
                <a:latin typeface="Tahoma" pitchFamily="34" charset="0"/>
              </a:endParaRPr>
            </a:p>
          </p:txBody>
        </p:sp>
        <p:grpSp>
          <p:nvGrpSpPr>
            <p:cNvPr id="5129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3115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kumimoji="1" lang="en-US" sz="3200">
                  <a:latin typeface="Tahoma" pitchFamily="34" charset="0"/>
                </a:endParaRPr>
              </a:p>
            </p:txBody>
          </p:sp>
          <p:sp>
            <p:nvSpPr>
              <p:cNvPr id="3104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kumimoji="1" lang="en-US" sz="3200">
                  <a:latin typeface="Tahoma" pitchFamily="34" charset="0"/>
                </a:endParaRPr>
              </a:p>
            </p:txBody>
          </p:sp>
        </p:grpSp>
      </p:grpSp>
      <p:sp>
        <p:nvSpPr>
          <p:cNvPr id="3109" name="Rectangle 37"/>
          <p:cNvSpPr>
            <a:spLocks noChangeArrowheads="1"/>
          </p:cNvSpPr>
          <p:nvPr userDrawn="1"/>
        </p:nvSpPr>
        <p:spPr bwMode="gray">
          <a:xfrm rot="162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algn="ctr">
              <a:defRPr/>
            </a:pPr>
            <a:endParaRPr kumimoji="1" lang="en-US" sz="3200">
              <a:latin typeface="Tahoma" pitchFamily="34" charset="0"/>
            </a:endParaRPr>
          </a:p>
        </p:txBody>
      </p:sp>
      <p:sp>
        <p:nvSpPr>
          <p:cNvPr id="512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/>
              <a:t>Slide 18- </a:t>
            </a:r>
            <a:fld id="{0E0D684E-7A43-459F-B1B8-012961CFF4DF}" type="slidenum">
              <a:rPr lang="en-US"/>
              <a:pPr>
                <a:defRPr/>
              </a:pPr>
              <a:t>‹#›</a:t>
            </a:fld>
            <a:endParaRPr lang="en-CA"/>
          </a:p>
        </p:txBody>
      </p:sp>
      <p:sp>
        <p:nvSpPr>
          <p:cNvPr id="5126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102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>
              <a:defRPr/>
            </a:pPr>
            <a:r>
              <a:rPr lang="en-US" sz="900"/>
              <a:t>Copyright © 2007 </a:t>
            </a:r>
            <a:r>
              <a:rPr lang="en-US" sz="900">
                <a:solidFill>
                  <a:srgbClr val="000000"/>
                </a:solidFill>
              </a:rPr>
              <a:t>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itchFamily="2" charset="2"/>
        <a:buChar char="n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600">
          <a:solidFill>
            <a:srgbClr val="8000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itchFamily="2" charset="2"/>
        <a:buChar char="n"/>
        <a:defRPr sz="2000">
          <a:solidFill>
            <a:srgbClr val="8000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B2208605-01BD-400A-931D-F593E1EAE263}" type="slidenum">
              <a:rPr lang="en-US" smtClean="0"/>
              <a:pPr/>
              <a:t>1</a:t>
            </a:fld>
            <a:endParaRPr lang="en-CA" smtClean="0"/>
          </a:p>
        </p:txBody>
      </p:sp>
      <p:sp>
        <p:nvSpPr>
          <p:cNvPr id="1024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Concurrency Control</a:t>
            </a:r>
          </a:p>
        </p:txBody>
      </p:sp>
      <p:sp>
        <p:nvSpPr>
          <p:cNvPr id="1024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1   Purpose of Concurrency Control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To enforce Isolation (through mutual exclusion) among conflicting transactions.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To preserve database consistency through consistency preserving execution of transactions.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To resolve read-write and write-write conflicts.</a:t>
            </a:r>
          </a:p>
          <a:p>
            <a:pPr lvl="1" eaLnBrk="1" hangingPunct="1">
              <a:lnSpc>
                <a:spcPct val="90000"/>
              </a:lnSpc>
            </a:pPr>
            <a:endParaRPr 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Example: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In concurrent execution environment if T1 conflicts with T2 over a data item A, then the existing concurrency control decides if T1 or T2 should get the A and if the other transaction is rolled-back or waits.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18- </a:t>
            </a:r>
            <a:fld id="{1F423619-E5FA-4AC9-A03D-FDBF5A472873}" type="slidenum">
              <a:rPr lang="en-US" smtClean="0"/>
              <a:pPr>
                <a:defRPr/>
              </a:pPr>
              <a:t>10</a:t>
            </a:fld>
            <a:endParaRPr lang="en-CA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/>
          <a:srcRect l="17570" r="15080" b="6250"/>
          <a:stretch>
            <a:fillRect/>
          </a:stretch>
        </p:blipFill>
        <p:spPr bwMode="auto">
          <a:xfrm>
            <a:off x="228600" y="0"/>
            <a:ext cx="8763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13684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3EEF2763-4A49-4399-97A2-F5CB22E4E0C5}" type="slidenum">
              <a:rPr lang="en-US" smtClean="0"/>
              <a:pPr/>
              <a:t>11</a:t>
            </a:fld>
            <a:endParaRPr lang="en-CA" smtClean="0"/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229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Two-Phase Locking Techniques: Essential components</a:t>
            </a:r>
          </a:p>
          <a:p>
            <a:pPr lvl="1" eaLnBrk="1" hangingPunct="1"/>
            <a:r>
              <a:rPr lang="en-US" smtClean="0"/>
              <a:t>Database requires that all transactions should be well-formed.  A transaction is well-formed if:</a:t>
            </a:r>
          </a:p>
          <a:p>
            <a:pPr lvl="2" eaLnBrk="1" hangingPunct="1"/>
            <a:r>
              <a:rPr lang="en-US" smtClean="0"/>
              <a:t>It must lock the data item before it reads or writes to it.</a:t>
            </a:r>
          </a:p>
          <a:p>
            <a:pPr lvl="2" eaLnBrk="1" hangingPunct="1"/>
            <a:r>
              <a:rPr lang="en-US" smtClean="0"/>
              <a:t>It must not lock an already locked data items and it must not try to unlock a free data item.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9" y="58272"/>
            <a:ext cx="739971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Pitfalls </a:t>
            </a:r>
            <a:r>
              <a:rPr dirty="0"/>
              <a:t>of </a:t>
            </a:r>
            <a:r>
              <a:rPr spc="-5" dirty="0"/>
              <a:t>Lock-Based</a:t>
            </a:r>
            <a:r>
              <a:rPr spc="10" dirty="0"/>
              <a:t> </a:t>
            </a:r>
            <a:r>
              <a:rPr spc="-5" dirty="0"/>
              <a:t>Protocols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444" y="1442974"/>
            <a:ext cx="35890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Consider the partial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schedule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967" y="4675992"/>
            <a:ext cx="7411084" cy="18294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85115" marR="5080" indent="-272415">
              <a:lnSpc>
                <a:spcPts val="2160"/>
              </a:lnSpc>
              <a:spcBef>
                <a:spcPts val="37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  <a:tab pos="2717800" algn="l"/>
                <a:tab pos="6026785" algn="l"/>
              </a:tabLst>
            </a:pPr>
            <a:r>
              <a:rPr sz="2000" dirty="0">
                <a:latin typeface="Arial"/>
                <a:cs typeface="Arial"/>
              </a:rPr>
              <a:t>Neither </a:t>
            </a:r>
            <a:r>
              <a:rPr sz="2000" i="1" spc="5" dirty="0">
                <a:latin typeface="Arial"/>
                <a:cs typeface="Arial"/>
              </a:rPr>
              <a:t>T</a:t>
            </a:r>
            <a:r>
              <a:rPr sz="1950" i="1" spc="7" baseline="-21367" dirty="0">
                <a:latin typeface="Arial"/>
                <a:cs typeface="Arial"/>
              </a:rPr>
              <a:t>3 </a:t>
            </a:r>
            <a:r>
              <a:rPr sz="2000" dirty="0">
                <a:latin typeface="Arial"/>
                <a:cs typeface="Arial"/>
              </a:rPr>
              <a:t>nor </a:t>
            </a:r>
            <a:r>
              <a:rPr sz="2000" i="1" spc="10" dirty="0">
                <a:latin typeface="Arial"/>
                <a:cs typeface="Arial"/>
              </a:rPr>
              <a:t>T</a:t>
            </a:r>
            <a:r>
              <a:rPr sz="1950" i="1" spc="15" baseline="-21367" dirty="0">
                <a:latin typeface="Arial"/>
                <a:cs typeface="Arial"/>
              </a:rPr>
              <a:t>4 </a:t>
            </a:r>
            <a:r>
              <a:rPr sz="2000" dirty="0">
                <a:latin typeface="Arial"/>
                <a:cs typeface="Arial"/>
              </a:rPr>
              <a:t>can make progress</a:t>
            </a:r>
            <a:r>
              <a:rPr sz="2000" spc="2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—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executing	</a:t>
            </a:r>
            <a:r>
              <a:rPr sz="2000" b="1" dirty="0">
                <a:latin typeface="Arial"/>
                <a:cs typeface="Arial"/>
              </a:rPr>
              <a:t>lock-S</a:t>
            </a:r>
            <a:r>
              <a:rPr sz="2000" i="1" dirty="0">
                <a:latin typeface="Arial"/>
                <a:cs typeface="Arial"/>
              </a:rPr>
              <a:t>(B)  </a:t>
            </a:r>
            <a:r>
              <a:rPr sz="2000" dirty="0">
                <a:latin typeface="Arial"/>
                <a:cs typeface="Arial"/>
              </a:rPr>
              <a:t>causes </a:t>
            </a:r>
            <a:r>
              <a:rPr sz="2000" i="1" spc="5" dirty="0">
                <a:latin typeface="Arial"/>
                <a:cs typeface="Arial"/>
              </a:rPr>
              <a:t>T</a:t>
            </a:r>
            <a:r>
              <a:rPr sz="1950" i="1" spc="7" baseline="-21367" dirty="0">
                <a:latin typeface="Arial"/>
                <a:cs typeface="Arial"/>
              </a:rPr>
              <a:t>4 </a:t>
            </a:r>
            <a:r>
              <a:rPr sz="2000" dirty="0">
                <a:latin typeface="Arial"/>
                <a:cs typeface="Arial"/>
              </a:rPr>
              <a:t>to wait for </a:t>
            </a:r>
            <a:r>
              <a:rPr sz="2000" i="1" spc="5" dirty="0">
                <a:latin typeface="Arial"/>
                <a:cs typeface="Arial"/>
              </a:rPr>
              <a:t>T</a:t>
            </a:r>
            <a:r>
              <a:rPr sz="1950" i="1" spc="7" baseline="-21367" dirty="0">
                <a:latin typeface="Arial"/>
                <a:cs typeface="Arial"/>
              </a:rPr>
              <a:t>3 </a:t>
            </a:r>
            <a:r>
              <a:rPr sz="2000" dirty="0">
                <a:latin typeface="Arial"/>
                <a:cs typeface="Arial"/>
              </a:rPr>
              <a:t>to release its lock on </a:t>
            </a:r>
            <a:r>
              <a:rPr sz="2000" i="1" spc="-5" dirty="0">
                <a:latin typeface="Arial"/>
                <a:cs typeface="Arial"/>
              </a:rPr>
              <a:t>B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while executing  </a:t>
            </a:r>
            <a:r>
              <a:rPr sz="2000" b="1" dirty="0">
                <a:latin typeface="Arial"/>
                <a:cs typeface="Arial"/>
              </a:rPr>
              <a:t>lock-X</a:t>
            </a:r>
            <a:r>
              <a:rPr sz="2000" i="1" dirty="0">
                <a:latin typeface="Arial"/>
                <a:cs typeface="Arial"/>
              </a:rPr>
              <a:t>(A)</a:t>
            </a:r>
            <a:r>
              <a:rPr sz="2000" i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causes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i="1" spc="5" dirty="0">
                <a:latin typeface="Arial"/>
                <a:cs typeface="Arial"/>
              </a:rPr>
              <a:t>T</a:t>
            </a:r>
            <a:r>
              <a:rPr sz="1950" i="1" spc="7" baseline="-21367" dirty="0">
                <a:latin typeface="Arial"/>
                <a:cs typeface="Arial"/>
              </a:rPr>
              <a:t>3	</a:t>
            </a:r>
            <a:r>
              <a:rPr sz="2000" dirty="0">
                <a:latin typeface="Arial"/>
                <a:cs typeface="Arial"/>
              </a:rPr>
              <a:t>to wait for </a:t>
            </a:r>
            <a:r>
              <a:rPr sz="2000" i="1" spc="5" dirty="0">
                <a:latin typeface="Arial"/>
                <a:cs typeface="Arial"/>
              </a:rPr>
              <a:t>T</a:t>
            </a:r>
            <a:r>
              <a:rPr sz="1950" i="1" spc="7" baseline="-21367" dirty="0">
                <a:latin typeface="Arial"/>
                <a:cs typeface="Arial"/>
              </a:rPr>
              <a:t>4 </a:t>
            </a:r>
            <a:r>
              <a:rPr sz="2000" dirty="0">
                <a:latin typeface="Arial"/>
                <a:cs typeface="Arial"/>
              </a:rPr>
              <a:t>to release its lock on</a:t>
            </a:r>
            <a:r>
              <a:rPr sz="2000" spc="-34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A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 dirty="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33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Such a situation is called a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696363"/>
                </a:solidFill>
                <a:latin typeface="Arial"/>
                <a:cs typeface="Arial"/>
              </a:rPr>
              <a:t>deadlock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560705" marR="461645" lvl="1" indent="-228600">
              <a:lnSpc>
                <a:spcPts val="2160"/>
              </a:lnSpc>
              <a:spcBef>
                <a:spcPts val="430"/>
              </a:spcBef>
              <a:buClr>
                <a:srgbClr val="9B2C1F"/>
              </a:buClr>
              <a:buSzPct val="85000"/>
              <a:buFont typeface="Wingdings 2"/>
              <a:buChar char=""/>
              <a:tabLst>
                <a:tab pos="561340" algn="l"/>
              </a:tabLst>
            </a:pPr>
            <a:r>
              <a:rPr sz="2000" spc="-110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handle a deadlock one of </a:t>
            </a:r>
            <a:r>
              <a:rPr sz="2000" i="1" spc="5" dirty="0">
                <a:latin typeface="Arial"/>
                <a:cs typeface="Arial"/>
              </a:rPr>
              <a:t>T</a:t>
            </a:r>
            <a:r>
              <a:rPr sz="1950" i="1" spc="7" baseline="-21367" dirty="0">
                <a:latin typeface="Arial"/>
                <a:cs typeface="Arial"/>
              </a:rPr>
              <a:t>3 </a:t>
            </a:r>
            <a:r>
              <a:rPr sz="2000" dirty="0">
                <a:latin typeface="Arial"/>
                <a:cs typeface="Arial"/>
              </a:rPr>
              <a:t>or </a:t>
            </a:r>
            <a:r>
              <a:rPr sz="2000" i="1" spc="5" dirty="0">
                <a:latin typeface="Arial"/>
                <a:cs typeface="Arial"/>
              </a:rPr>
              <a:t>T</a:t>
            </a:r>
            <a:r>
              <a:rPr sz="1950" i="1" spc="7" baseline="-21367" dirty="0">
                <a:latin typeface="Arial"/>
                <a:cs typeface="Arial"/>
              </a:rPr>
              <a:t>4 </a:t>
            </a:r>
            <a:r>
              <a:rPr sz="2000" dirty="0">
                <a:latin typeface="Arial"/>
                <a:cs typeface="Arial"/>
              </a:rPr>
              <a:t>must be rolled back  and its locks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released.</a:t>
            </a:r>
          </a:p>
        </p:txBody>
      </p:sp>
      <p:sp>
        <p:nvSpPr>
          <p:cNvPr id="5" name="object 5"/>
          <p:cNvSpPr/>
          <p:nvPr/>
        </p:nvSpPr>
        <p:spPr>
          <a:xfrm>
            <a:off x="4789551" y="1536700"/>
            <a:ext cx="2665349" cy="2625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13223" y="4232909"/>
            <a:ext cx="2818130" cy="0"/>
          </a:xfrm>
          <a:custGeom>
            <a:avLst/>
            <a:gdLst/>
            <a:ahLst/>
            <a:cxnLst/>
            <a:rect l="l" t="t" r="r" b="b"/>
            <a:pathLst>
              <a:path w="2818129">
                <a:moveTo>
                  <a:pt x="0" y="0"/>
                </a:moveTo>
                <a:lnTo>
                  <a:pt x="2817876" y="0"/>
                </a:lnTo>
              </a:path>
            </a:pathLst>
          </a:custGeom>
          <a:ln w="1270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19573" y="1473200"/>
            <a:ext cx="0" cy="2753360"/>
          </a:xfrm>
          <a:custGeom>
            <a:avLst/>
            <a:gdLst/>
            <a:ahLst/>
            <a:cxnLst/>
            <a:rect l="l" t="t" r="r" b="b"/>
            <a:pathLst>
              <a:path h="2753360">
                <a:moveTo>
                  <a:pt x="0" y="0"/>
                </a:moveTo>
                <a:lnTo>
                  <a:pt x="0" y="2753360"/>
                </a:lnTo>
              </a:path>
            </a:pathLst>
          </a:custGeom>
          <a:ln w="1270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13223" y="1466850"/>
            <a:ext cx="2818130" cy="0"/>
          </a:xfrm>
          <a:custGeom>
            <a:avLst/>
            <a:gdLst/>
            <a:ahLst/>
            <a:cxnLst/>
            <a:rect l="l" t="t" r="r" b="b"/>
            <a:pathLst>
              <a:path w="2818129">
                <a:moveTo>
                  <a:pt x="0" y="0"/>
                </a:moveTo>
                <a:lnTo>
                  <a:pt x="2817876" y="0"/>
                </a:lnTo>
              </a:path>
            </a:pathLst>
          </a:custGeom>
          <a:ln w="1270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524750" y="1473200"/>
            <a:ext cx="0" cy="2752725"/>
          </a:xfrm>
          <a:custGeom>
            <a:avLst/>
            <a:gdLst/>
            <a:ahLst/>
            <a:cxnLst/>
            <a:rect l="l" t="t" r="r" b="b"/>
            <a:pathLst>
              <a:path h="2752725">
                <a:moveTo>
                  <a:pt x="0" y="0"/>
                </a:moveTo>
                <a:lnTo>
                  <a:pt x="0" y="2752725"/>
                </a:lnTo>
              </a:path>
            </a:pathLst>
          </a:custGeom>
          <a:ln w="1270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38623" y="4201159"/>
            <a:ext cx="2767330" cy="0"/>
          </a:xfrm>
          <a:custGeom>
            <a:avLst/>
            <a:gdLst/>
            <a:ahLst/>
            <a:cxnLst/>
            <a:rect l="l" t="t" r="r" b="b"/>
            <a:pathLst>
              <a:path w="2767329">
                <a:moveTo>
                  <a:pt x="0" y="0"/>
                </a:moveTo>
                <a:lnTo>
                  <a:pt x="2767076" y="0"/>
                </a:lnTo>
              </a:path>
            </a:pathLst>
          </a:custGeom>
          <a:ln w="2540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51323" y="1511300"/>
            <a:ext cx="0" cy="2677160"/>
          </a:xfrm>
          <a:custGeom>
            <a:avLst/>
            <a:gdLst/>
            <a:ahLst/>
            <a:cxnLst/>
            <a:rect l="l" t="t" r="r" b="b"/>
            <a:pathLst>
              <a:path h="2677160">
                <a:moveTo>
                  <a:pt x="0" y="0"/>
                </a:moveTo>
                <a:lnTo>
                  <a:pt x="0" y="2677160"/>
                </a:lnTo>
              </a:path>
            </a:pathLst>
          </a:custGeom>
          <a:ln w="2540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38623" y="1498600"/>
            <a:ext cx="2767330" cy="0"/>
          </a:xfrm>
          <a:custGeom>
            <a:avLst/>
            <a:gdLst/>
            <a:ahLst/>
            <a:cxnLst/>
            <a:rect l="l" t="t" r="r" b="b"/>
            <a:pathLst>
              <a:path w="2767329">
                <a:moveTo>
                  <a:pt x="0" y="0"/>
                </a:moveTo>
                <a:lnTo>
                  <a:pt x="2767076" y="0"/>
                </a:lnTo>
              </a:path>
            </a:pathLst>
          </a:custGeom>
          <a:ln w="2540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93000" y="1511300"/>
            <a:ext cx="0" cy="2676525"/>
          </a:xfrm>
          <a:custGeom>
            <a:avLst/>
            <a:gdLst/>
            <a:ahLst/>
            <a:cxnLst/>
            <a:rect l="l" t="t" r="r" b="b"/>
            <a:pathLst>
              <a:path h="2676525">
                <a:moveTo>
                  <a:pt x="0" y="0"/>
                </a:moveTo>
                <a:lnTo>
                  <a:pt x="0" y="2676525"/>
                </a:lnTo>
              </a:path>
            </a:pathLst>
          </a:custGeom>
          <a:ln w="2540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76723" y="4169409"/>
            <a:ext cx="2691130" cy="0"/>
          </a:xfrm>
          <a:custGeom>
            <a:avLst/>
            <a:gdLst/>
            <a:ahLst/>
            <a:cxnLst/>
            <a:rect l="l" t="t" r="r" b="b"/>
            <a:pathLst>
              <a:path w="2691129">
                <a:moveTo>
                  <a:pt x="0" y="0"/>
                </a:moveTo>
                <a:lnTo>
                  <a:pt x="2690876" y="0"/>
                </a:lnTo>
              </a:path>
            </a:pathLst>
          </a:custGeom>
          <a:ln w="1270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83073" y="1536700"/>
            <a:ext cx="0" cy="2626360"/>
          </a:xfrm>
          <a:custGeom>
            <a:avLst/>
            <a:gdLst/>
            <a:ahLst/>
            <a:cxnLst/>
            <a:rect l="l" t="t" r="r" b="b"/>
            <a:pathLst>
              <a:path h="2626360">
                <a:moveTo>
                  <a:pt x="0" y="0"/>
                </a:moveTo>
                <a:lnTo>
                  <a:pt x="0" y="2626360"/>
                </a:lnTo>
              </a:path>
            </a:pathLst>
          </a:custGeom>
          <a:ln w="1270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76723" y="1530350"/>
            <a:ext cx="2691130" cy="0"/>
          </a:xfrm>
          <a:custGeom>
            <a:avLst/>
            <a:gdLst/>
            <a:ahLst/>
            <a:cxnLst/>
            <a:rect l="l" t="t" r="r" b="b"/>
            <a:pathLst>
              <a:path w="2691129">
                <a:moveTo>
                  <a:pt x="0" y="0"/>
                </a:moveTo>
                <a:lnTo>
                  <a:pt x="2690876" y="0"/>
                </a:lnTo>
              </a:path>
            </a:pathLst>
          </a:custGeom>
          <a:ln w="1270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61250" y="1536700"/>
            <a:ext cx="0" cy="2625725"/>
          </a:xfrm>
          <a:custGeom>
            <a:avLst/>
            <a:gdLst/>
            <a:ahLst/>
            <a:cxnLst/>
            <a:rect l="l" t="t" r="r" b="b"/>
            <a:pathLst>
              <a:path h="2625725">
                <a:moveTo>
                  <a:pt x="0" y="0"/>
                </a:moveTo>
                <a:lnTo>
                  <a:pt x="0" y="2625725"/>
                </a:lnTo>
              </a:path>
            </a:pathLst>
          </a:custGeom>
          <a:ln w="12700">
            <a:solidFill>
              <a:srgbClr val="6963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16787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biLevel thresh="25000"/>
          </a:blip>
          <a:srcRect t="5002" r="21891" b="8571"/>
          <a:stretch/>
        </p:blipFill>
        <p:spPr>
          <a:xfrm>
            <a:off x="32982" y="1066800"/>
            <a:ext cx="8819126" cy="5486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18- </a:t>
            </a:r>
            <a:fld id="{1F423619-E5FA-4AC9-A03D-FDBF5A472873}" type="slidenum">
              <a:rPr lang="en-US" smtClean="0"/>
              <a:pPr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89616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18- </a:t>
            </a:r>
            <a:fld id="{1F423619-E5FA-4AC9-A03D-FDBF5A472873}" type="slidenum">
              <a:rPr lang="en-US" smtClean="0"/>
              <a:pPr>
                <a:defRPr/>
              </a:pPr>
              <a:t>14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l="7500" t="5928" r="35833" b="-790"/>
          <a:stretch/>
        </p:blipFill>
        <p:spPr>
          <a:xfrm>
            <a:off x="260185" y="303213"/>
            <a:ext cx="6902616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56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8FE9BEE1-4DF0-496E-AEDE-669F16667274}" type="slidenum">
              <a:rPr lang="en-US" smtClean="0"/>
              <a:pPr/>
              <a:t>15</a:t>
            </a:fld>
            <a:endParaRPr lang="en-CA" smtClean="0"/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946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</a:rPr>
              <a:t>Two-Phase Locking Techniques: The algorithm</a:t>
            </a:r>
          </a:p>
          <a:p>
            <a:pPr eaLnBrk="1" hangingPunct="1">
              <a:spcBef>
                <a:spcPct val="0"/>
              </a:spcBef>
            </a:pPr>
            <a:r>
              <a:rPr lang="en-US" sz="2000" smtClean="0">
                <a:cs typeface="Times New Roman" pitchFamily="18" charset="0"/>
              </a:rPr>
              <a:t>Two Phases: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smtClean="0">
                <a:cs typeface="Times New Roman" pitchFamily="18" charset="0"/>
              </a:rPr>
              <a:t>(a) Locking (Growing)</a:t>
            </a:r>
          </a:p>
          <a:p>
            <a:pPr lvl="1" eaLnBrk="1" hangingPunct="1">
              <a:spcBef>
                <a:spcPct val="0"/>
              </a:spcBef>
            </a:pPr>
            <a:r>
              <a:rPr lang="en-US" sz="2000" smtClean="0">
                <a:cs typeface="Times New Roman" pitchFamily="18" charset="0"/>
              </a:rPr>
              <a:t>(b) Unlocking (Shrinking).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sz="2000" b="1" smtClean="0">
                <a:cs typeface="Times New Roman" pitchFamily="18" charset="0"/>
              </a:rPr>
              <a:t>Locking (Growing) Phase: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en-US" sz="2000" smtClean="0">
                <a:cs typeface="Times New Roman" pitchFamily="18" charset="0"/>
              </a:rPr>
              <a:t>A transaction applies locks (read or write) on desired data items one at a time.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sz="2000" b="1" smtClean="0">
                <a:cs typeface="Times New Roman" pitchFamily="18" charset="0"/>
              </a:rPr>
              <a:t>Unlocking (Shrinking) Phase: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en-US" sz="2000" smtClean="0">
                <a:cs typeface="Times New Roman" pitchFamily="18" charset="0"/>
              </a:rPr>
              <a:t>A transaction unlocks its locked data items one at a time.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sz="2000" b="1" smtClean="0">
                <a:cs typeface="Times New Roman" pitchFamily="18" charset="0"/>
              </a:rPr>
              <a:t>Requirement:</a:t>
            </a:r>
          </a:p>
          <a:p>
            <a:pPr lvl="1" algn="just" eaLnBrk="1" hangingPunct="1">
              <a:spcBef>
                <a:spcPct val="0"/>
              </a:spcBef>
            </a:pPr>
            <a:r>
              <a:rPr lang="en-US" sz="2000" smtClean="0">
                <a:cs typeface="Times New Roman" pitchFamily="18" charset="0"/>
              </a:rPr>
              <a:t>For a transaction these two phases must be mutually exclusively, that is, during locking phase unlocking phase must not start and during unlocking phase locking phase must not begin.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85800" y="1266825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chemeClr val="tx2"/>
              </a:buClr>
              <a:buSzPct val="55000"/>
            </a:pPr>
            <a:r>
              <a:rPr lang="en-US" sz="1800">
                <a:solidFill>
                  <a:srgbClr val="800000"/>
                </a:solidFill>
                <a:cs typeface="Times New Roman" pitchFamily="18" charset="0"/>
                <a:sym typeface="Symbol" pitchFamily="18" charset="2"/>
              </a:rPr>
              <a:t>    </a:t>
            </a:r>
            <a:endParaRPr lang="en-US" sz="2200" b="1">
              <a:solidFill>
                <a:srgbClr val="800000"/>
              </a:solidFill>
              <a:cs typeface="Times New Roman" pitchFamily="18" charset="0"/>
              <a:sym typeface="Symbol" pitchFamily="18" charset="2"/>
            </a:endParaRPr>
          </a:p>
          <a:p>
            <a:pPr marL="7581900" lvl="1" algn="just">
              <a:lnSpc>
                <a:spcPct val="95000"/>
              </a:lnSpc>
              <a:spcBef>
                <a:spcPct val="10000"/>
              </a:spcBef>
              <a:buClr>
                <a:schemeClr val="tx2"/>
              </a:buClr>
              <a:buSzPct val="55000"/>
            </a:pPr>
            <a:r>
              <a:rPr lang="en-US" sz="1800">
                <a:solidFill>
                  <a:srgbClr val="800000"/>
                </a:solidFill>
                <a:cs typeface="Times New Roman" pitchFamily="18" charset="0"/>
                <a:sym typeface="Symbol" pitchFamily="18" charset="2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A3AF470C-5801-4ABB-8C9B-6A1CB685615C}" type="slidenum">
              <a:rPr lang="en-US" smtClean="0"/>
              <a:pPr/>
              <a:t>16</a:t>
            </a:fld>
            <a:endParaRPr lang="en-CA" smtClean="0"/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843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Two-Phase Locking Techniques: E</a:t>
            </a:r>
            <a:r>
              <a:rPr lang="en-US" sz="2400" smtClean="0"/>
              <a:t>ssential components</a:t>
            </a:r>
            <a:endParaRPr lang="en-US" sz="2400" smtClean="0">
              <a:cs typeface="Times New Roman" pitchFamily="18" charset="0"/>
            </a:endParaRPr>
          </a:p>
          <a:p>
            <a:pPr eaLnBrk="1" hangingPunct="1"/>
            <a:r>
              <a:rPr lang="en-US" sz="2000" smtClean="0">
                <a:cs typeface="Times New Roman" pitchFamily="18" charset="0"/>
              </a:rPr>
              <a:t>Lock conversion</a:t>
            </a:r>
          </a:p>
          <a:p>
            <a:pPr lvl="1" eaLnBrk="1" hangingPunct="1"/>
            <a:r>
              <a:rPr lang="en-US" sz="2000" smtClean="0">
                <a:cs typeface="Times New Roman" pitchFamily="18" charset="0"/>
              </a:rPr>
              <a:t>Lock upgrade: existing read lock to write lock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		</a:t>
            </a:r>
            <a:r>
              <a:rPr lang="en-US" sz="1800" smtClean="0">
                <a:solidFill>
                  <a:srgbClr val="800000"/>
                </a:solidFill>
                <a:cs typeface="Times New Roman" pitchFamily="18" charset="0"/>
              </a:rPr>
              <a:t>if Ti has a read-lock (X) </a:t>
            </a:r>
            <a:r>
              <a:rPr lang="en-US" sz="1800" smtClean="0">
                <a:solidFill>
                  <a:srgbClr val="800000"/>
                </a:solidFill>
                <a:cs typeface="Times New Roman" pitchFamily="18" charset="0"/>
                <a:sym typeface="Symbol" pitchFamily="18" charset="2"/>
              </a:rPr>
              <a:t>and Tj has no read-lock (X) (i  j) then</a:t>
            </a:r>
            <a:endParaRPr lang="en-US" sz="1800" smtClean="0">
              <a:solidFill>
                <a:srgbClr val="800000"/>
              </a:solidFill>
              <a:cs typeface="Times New Roman" pitchFamily="18" charset="0"/>
            </a:endParaRP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</a:rPr>
              <a:t>	    convert read-lock (X) to write-lock (X)</a:t>
            </a:r>
            <a:endParaRPr lang="en-US" sz="1800" smtClean="0"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    		else</a:t>
            </a:r>
            <a:endParaRPr lang="en-US" sz="1800" smtClean="0">
              <a:cs typeface="Times New Roman" pitchFamily="18" charset="0"/>
            </a:endParaRP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    force Ti to wait until Tj unlocks X</a:t>
            </a:r>
          </a:p>
          <a:p>
            <a:pPr lvl="1" eaLnBrk="1" hangingPunct="1"/>
            <a:endParaRPr lang="en-US" sz="2000" smtClean="0">
              <a:cs typeface="Times New Roman" pitchFamily="18" charset="0"/>
            </a:endParaRPr>
          </a:p>
          <a:p>
            <a:pPr lvl="1" eaLnBrk="1" hangingPunct="1"/>
            <a:r>
              <a:rPr lang="en-US" sz="2000" smtClean="0">
                <a:cs typeface="Times New Roman" pitchFamily="18" charset="0"/>
              </a:rPr>
              <a:t>Lock downgrade: existing write lock to read lock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	Ti has a write-lock (X)    (*no transaction can have any lock on X*)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	convert write-lock (X) to read-lock (X)</a:t>
            </a:r>
            <a:endParaRPr lang="en-US" sz="1800" smtClean="0"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    </a:t>
            </a:r>
            <a:endParaRPr lang="en-US" sz="1800" smtClean="0"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18- </a:t>
            </a:r>
            <a:fld id="{1F423619-E5FA-4AC9-A03D-FDBF5A472873}" type="slidenum">
              <a:rPr lang="en-US" smtClean="0"/>
              <a:pPr>
                <a:defRPr/>
              </a:pPr>
              <a:t>17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biLevel thresh="25000"/>
          </a:blip>
          <a:srcRect t="9980" r="7500"/>
          <a:stretch/>
        </p:blipFill>
        <p:spPr>
          <a:xfrm>
            <a:off x="0" y="-42247"/>
            <a:ext cx="9144000" cy="69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81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A25363C6-ABA2-452C-87EB-9FAAC3A08F2C}" type="slidenum">
              <a:rPr lang="en-US" smtClean="0"/>
              <a:pPr/>
              <a:t>18</a:t>
            </a:fld>
            <a:endParaRPr lang="en-CA" smtClean="0"/>
          </a:p>
        </p:txBody>
      </p:sp>
      <p:sp>
        <p:nvSpPr>
          <p:cNvPr id="1331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331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Two-Phase Locking Techniques: E</a:t>
            </a:r>
            <a:r>
              <a:rPr lang="en-US" sz="2400" smtClean="0"/>
              <a:t>ssential components</a:t>
            </a:r>
          </a:p>
          <a:p>
            <a:pPr lvl="1" eaLnBrk="1" hangingPunct="1"/>
            <a:r>
              <a:rPr lang="en-US" sz="2200" smtClean="0">
                <a:cs typeface="Times New Roman" pitchFamily="18" charset="0"/>
              </a:rPr>
              <a:t>The following code performs the lock operation:</a:t>
            </a:r>
          </a:p>
          <a:p>
            <a:pPr lvl="1" algn="just" eaLnBrk="1" hangingPunct="1">
              <a:buFontTx/>
              <a:buNone/>
            </a:pPr>
            <a:endParaRPr lang="en-US" sz="2200" smtClean="0">
              <a:cs typeface="Times New Roman" pitchFamily="18" charset="0"/>
            </a:endParaRPr>
          </a:p>
          <a:p>
            <a:pPr lvl="1" algn="just" eaLnBrk="1" hangingPunct="1">
              <a:buFontTx/>
              <a:buNone/>
            </a:pPr>
            <a:r>
              <a:rPr lang="en-US" sz="2200" smtClean="0">
                <a:cs typeface="Times New Roman" pitchFamily="18" charset="0"/>
              </a:rPr>
              <a:t>B:	if LOCK (X) = 0 (*item is unlocked*)</a:t>
            </a:r>
          </a:p>
          <a:p>
            <a:pPr lvl="1" algn="just" eaLnBrk="1" hangingPunct="1">
              <a:buFontTx/>
              <a:buNone/>
            </a:pPr>
            <a:r>
              <a:rPr lang="en-US" sz="2200" smtClean="0">
                <a:cs typeface="Times New Roman" pitchFamily="18" charset="0"/>
              </a:rPr>
              <a:t>	then LOCK (X) </a:t>
            </a:r>
            <a:r>
              <a:rPr lang="en-US" sz="2200" smtClean="0">
                <a:cs typeface="Times New Roman" pitchFamily="18" charset="0"/>
                <a:sym typeface="Symbol" pitchFamily="18" charset="2"/>
              </a:rPr>
              <a:t> 1 (*lock the item*)</a:t>
            </a:r>
          </a:p>
          <a:p>
            <a:pPr lvl="1" algn="just" eaLnBrk="1" hangingPunct="1">
              <a:buFontTx/>
              <a:buNone/>
            </a:pPr>
            <a:r>
              <a:rPr lang="en-US" sz="2200" smtClean="0">
                <a:cs typeface="Times New Roman" pitchFamily="18" charset="0"/>
                <a:sym typeface="Symbol" pitchFamily="18" charset="2"/>
              </a:rPr>
              <a:t>	else begin</a:t>
            </a:r>
          </a:p>
          <a:p>
            <a:pPr lvl="1" algn="just" eaLnBrk="1" hangingPunct="1">
              <a:buFontTx/>
              <a:buNone/>
            </a:pPr>
            <a:r>
              <a:rPr lang="en-US" sz="2200" smtClean="0">
                <a:cs typeface="Times New Roman" pitchFamily="18" charset="0"/>
                <a:sym typeface="Symbol" pitchFamily="18" charset="2"/>
              </a:rPr>
              <a:t>		wait (until lock (X) = 0) and</a:t>
            </a:r>
          </a:p>
          <a:p>
            <a:pPr lvl="1" algn="just" eaLnBrk="1" hangingPunct="1">
              <a:buFontTx/>
              <a:buNone/>
            </a:pPr>
            <a:r>
              <a:rPr lang="en-US" sz="2200" smtClean="0">
                <a:cs typeface="Times New Roman" pitchFamily="18" charset="0"/>
                <a:sym typeface="Symbol" pitchFamily="18" charset="2"/>
              </a:rPr>
              <a:t>		the lock manager wakes up the transaction);</a:t>
            </a:r>
          </a:p>
          <a:p>
            <a:pPr lvl="1" algn="just" eaLnBrk="1" hangingPunct="1">
              <a:buFontTx/>
              <a:buNone/>
            </a:pPr>
            <a:r>
              <a:rPr lang="en-US" sz="2200" smtClean="0">
                <a:cs typeface="Times New Roman" pitchFamily="18" charset="0"/>
                <a:sym typeface="Symbol" pitchFamily="18" charset="2"/>
              </a:rPr>
              <a:t>	goto B</a:t>
            </a:r>
          </a:p>
          <a:p>
            <a:pPr lvl="1" algn="just" eaLnBrk="1" hangingPunct="1">
              <a:buFontTx/>
              <a:buNone/>
            </a:pPr>
            <a:r>
              <a:rPr lang="en-US" sz="2200" smtClean="0">
                <a:cs typeface="Times New Roman" pitchFamily="18" charset="0"/>
                <a:sym typeface="Symbol" pitchFamily="18" charset="2"/>
              </a:rPr>
              <a:t>	end;</a:t>
            </a:r>
            <a:endParaRPr lang="en-US" sz="2200" smtClean="0"/>
          </a:p>
        </p:txBody>
      </p:sp>
    </p:spTree>
    <p:extLst>
      <p:ext uri="{BB962C8B-B14F-4D97-AF65-F5344CB8AC3E}">
        <p14:creationId xmlns:p14="http://schemas.microsoft.com/office/powerpoint/2010/main" val="83671698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43CC4EF7-AF13-44B3-802A-82DD7A72D259}" type="slidenum">
              <a:rPr lang="en-US" smtClean="0"/>
              <a:pPr/>
              <a:t>19</a:t>
            </a:fld>
            <a:endParaRPr lang="en-CA" smtClean="0"/>
          </a:p>
        </p:txBody>
      </p:sp>
      <p:sp>
        <p:nvSpPr>
          <p:cNvPr id="143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434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>
                <a:cs typeface="Times New Roman" pitchFamily="18" charset="0"/>
              </a:rPr>
              <a:t>Two-Phase Locking Techniques: E</a:t>
            </a:r>
            <a:r>
              <a:rPr lang="en-US" smtClean="0"/>
              <a:t>ssential components</a:t>
            </a:r>
            <a:endParaRPr lang="en-US" smtClean="0">
              <a:cs typeface="Times New Roman" pitchFamily="18" charset="0"/>
            </a:endParaRPr>
          </a:p>
          <a:p>
            <a:pPr lvl="1" eaLnBrk="1" hangingPunct="1"/>
            <a:r>
              <a:rPr lang="en-US" smtClean="0">
                <a:cs typeface="Times New Roman" pitchFamily="18" charset="0"/>
              </a:rPr>
              <a:t>The following code performs the unlock operation:</a:t>
            </a:r>
          </a:p>
          <a:p>
            <a:pPr lvl="1" algn="just" eaLnBrk="1" hangingPunct="1">
              <a:buFontTx/>
              <a:buNone/>
            </a:pPr>
            <a:endParaRPr lang="en-US" smtClean="0">
              <a:cs typeface="Times New Roman" pitchFamily="18" charset="0"/>
            </a:endParaRPr>
          </a:p>
          <a:p>
            <a:pPr lvl="1" algn="just"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	LOCK (X) </a:t>
            </a:r>
            <a:r>
              <a:rPr lang="en-US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smtClean="0">
                <a:cs typeface="Times New Roman" pitchFamily="18" charset="0"/>
              </a:rPr>
              <a:t> 0 (*unlock the item*)</a:t>
            </a:r>
          </a:p>
          <a:p>
            <a:pPr lvl="1" algn="just" eaLnBrk="1" hangingPunct="1">
              <a:buFontTx/>
              <a:buNone/>
            </a:pPr>
            <a:r>
              <a:rPr lang="en-US" smtClean="0">
                <a:cs typeface="Times New Roman" pitchFamily="18" charset="0"/>
              </a:rPr>
              <a:t>	if any transactions are waiting then</a:t>
            </a:r>
            <a:endParaRPr lang="en-US" smtClean="0"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buFontTx/>
              <a:buNone/>
            </a:pPr>
            <a:r>
              <a:rPr lang="en-US" smtClean="0">
                <a:cs typeface="Times New Roman" pitchFamily="18" charset="0"/>
                <a:sym typeface="Symbol" pitchFamily="18" charset="2"/>
              </a:rPr>
              <a:t>		wake up one of the waiting transactions;</a:t>
            </a:r>
            <a:endParaRPr lang="en-US" smtClean="0"/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85800" lvl="1">
              <a:spcBef>
                <a:spcPct val="20000"/>
              </a:spcBef>
              <a:buClr>
                <a:schemeClr val="tx2"/>
              </a:buClr>
              <a:buSzPct val="55000"/>
              <a:buFontTx/>
              <a:buChar char="•"/>
              <a:tabLst>
                <a:tab pos="1028700" algn="l"/>
              </a:tabLst>
            </a:pPr>
            <a:endParaRPr lang="en-US" sz="220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131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2133600"/>
            <a:ext cx="7867650" cy="394967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7020" marR="37465" indent="-274320" algn="just">
              <a:lnSpc>
                <a:spcPct val="80000"/>
              </a:lnSpc>
              <a:spcBef>
                <a:spcPts val="67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  <a:tab pos="4942205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2 or </a:t>
            </a:r>
            <a:r>
              <a:rPr sz="2400" dirty="0">
                <a:latin typeface="Arial"/>
                <a:cs typeface="Arial"/>
              </a:rPr>
              <a:t>more </a:t>
            </a:r>
            <a:r>
              <a:rPr sz="2400" spc="-5" dirty="0">
                <a:latin typeface="Arial"/>
                <a:cs typeface="Arial"/>
              </a:rPr>
              <a:t>transaction are </a:t>
            </a:r>
            <a:r>
              <a:rPr sz="2400" dirty="0">
                <a:latin typeface="Arial"/>
                <a:cs typeface="Arial"/>
              </a:rPr>
              <a:t>made </a:t>
            </a:r>
            <a:r>
              <a:rPr lang="en-IN" sz="2400" spc="-5" dirty="0" smtClean="0">
                <a:latin typeface="Arial"/>
                <a:cs typeface="Arial"/>
              </a:rPr>
              <a:t>to</a:t>
            </a:r>
            <a:r>
              <a:rPr sz="2400" spc="-5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execute  </a:t>
            </a:r>
            <a:r>
              <a:rPr sz="2400" dirty="0">
                <a:latin typeface="Arial"/>
                <a:cs typeface="Arial"/>
              </a:rPr>
              <a:t>concurrently then </a:t>
            </a:r>
            <a:r>
              <a:rPr sz="2400" spc="-5" dirty="0">
                <a:latin typeface="Arial"/>
                <a:cs typeface="Arial"/>
              </a:rPr>
              <a:t>they should result </a:t>
            </a:r>
            <a:r>
              <a:rPr sz="2400" dirty="0">
                <a:latin typeface="Arial"/>
                <a:cs typeface="Arial"/>
              </a:rPr>
              <a:t>in a consistent  state after the </a:t>
            </a:r>
            <a:r>
              <a:rPr sz="2400" spc="-5" dirty="0">
                <a:latin typeface="Arial"/>
                <a:cs typeface="Arial"/>
              </a:rPr>
              <a:t>execution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all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	</a:t>
            </a:r>
            <a:r>
              <a:rPr sz="2400" spc="-5" dirty="0">
                <a:latin typeface="Arial"/>
                <a:cs typeface="Arial"/>
              </a:rPr>
              <a:t>transactions same as  prior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their execution i.e </a:t>
            </a:r>
            <a:r>
              <a:rPr sz="2400" dirty="0">
                <a:latin typeface="Arial"/>
                <a:cs typeface="Arial"/>
              </a:rPr>
              <a:t>they </a:t>
            </a:r>
            <a:r>
              <a:rPr sz="2400" spc="-5" dirty="0">
                <a:latin typeface="Arial"/>
                <a:cs typeface="Arial"/>
              </a:rPr>
              <a:t>should be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serializable 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schedule</a:t>
            </a:r>
            <a:r>
              <a:rPr sz="2400" spc="-5" dirty="0" smtClean="0">
                <a:latin typeface="Arial"/>
                <a:cs typeface="Arial"/>
              </a:rPr>
              <a:t>.</a:t>
            </a:r>
            <a:endParaRPr lang="en-IN" sz="2400" spc="-5" dirty="0" smtClean="0">
              <a:latin typeface="Arial"/>
              <a:cs typeface="Arial"/>
            </a:endParaRPr>
          </a:p>
          <a:p>
            <a:pPr marL="287020" marR="37465" indent="-274320">
              <a:lnSpc>
                <a:spcPct val="80000"/>
              </a:lnSpc>
              <a:spcBef>
                <a:spcPts val="67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  <a:tab pos="4942205" algn="l"/>
              </a:tabLst>
            </a:pPr>
            <a:endParaRPr sz="2400" dirty="0">
              <a:latin typeface="Arial"/>
              <a:cs typeface="Arial"/>
            </a:endParaRPr>
          </a:p>
          <a:p>
            <a:pPr marL="287020" marR="34290" indent="-274320" algn="just">
              <a:lnSpc>
                <a:spcPct val="8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number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concurrency control techniques are applied  </a:t>
            </a:r>
            <a:r>
              <a:rPr sz="2400" dirty="0">
                <a:latin typeface="Arial"/>
                <a:cs typeface="Arial"/>
              </a:rPr>
              <a:t>in a </a:t>
            </a:r>
            <a:r>
              <a:rPr sz="2400" spc="-5" dirty="0">
                <a:latin typeface="Arial"/>
                <a:cs typeface="Arial"/>
              </a:rPr>
              <a:t>concurrent database and one </a:t>
            </a:r>
            <a:r>
              <a:rPr sz="2400" dirty="0">
                <a:latin typeface="Arial"/>
                <a:cs typeface="Arial"/>
              </a:rPr>
              <a:t>type of </a:t>
            </a:r>
            <a:r>
              <a:rPr sz="2400" spc="-5" dirty="0">
                <a:latin typeface="Arial"/>
                <a:cs typeface="Arial"/>
              </a:rPr>
              <a:t>technique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locking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 data item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prevent multiple transaction 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accessing </a:t>
            </a:r>
            <a:r>
              <a:rPr sz="2400" dirty="0">
                <a:latin typeface="Arial"/>
                <a:cs typeface="Arial"/>
              </a:rPr>
              <a:t>the items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concurrently</a:t>
            </a:r>
            <a:r>
              <a:rPr sz="2400" spc="-15" dirty="0" smtClean="0">
                <a:latin typeface="Arial"/>
                <a:cs typeface="Arial"/>
              </a:rPr>
              <a:t>.</a:t>
            </a:r>
            <a:endParaRPr lang="en-IN" sz="2400" spc="-15" dirty="0" smtClean="0">
              <a:latin typeface="Arial"/>
              <a:cs typeface="Arial"/>
            </a:endParaRPr>
          </a:p>
          <a:p>
            <a:pPr marL="287020" marR="34290" indent="-274320">
              <a:lnSpc>
                <a:spcPct val="8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endParaRPr sz="2400" dirty="0">
              <a:latin typeface="Arial"/>
              <a:cs typeface="Arial"/>
            </a:endParaRPr>
          </a:p>
          <a:p>
            <a:pPr marL="287020" indent="-274320">
              <a:lnSpc>
                <a:spcPct val="100000"/>
              </a:lnSpc>
              <a:spcBef>
                <a:spcPts val="2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sz="2400" spc="-5" dirty="0">
                <a:latin typeface="Arial"/>
                <a:cs typeface="Arial"/>
              </a:rPr>
              <a:t>Another set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protocol use</a:t>
            </a:r>
            <a:r>
              <a:rPr sz="2400" u="heavy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timestamp</a:t>
            </a:r>
            <a:r>
              <a:rPr sz="2400" b="1" u="heavy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04932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D4AC561C-F397-49F1-B163-C868B4AA9DF6}" type="slidenum">
              <a:rPr lang="en-US" smtClean="0"/>
              <a:pPr/>
              <a:t>20</a:t>
            </a:fld>
            <a:endParaRPr lang="en-CA" smtClean="0"/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5364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Two-Phase Locking Techniques: E</a:t>
            </a:r>
            <a:r>
              <a:rPr lang="en-US" sz="2400" smtClean="0"/>
              <a:t>ssential components</a:t>
            </a:r>
          </a:p>
          <a:p>
            <a:pPr lvl="1" eaLnBrk="1" hangingPunct="1"/>
            <a:r>
              <a:rPr lang="en-US" sz="2000" smtClean="0">
                <a:cs typeface="Times New Roman" pitchFamily="18" charset="0"/>
              </a:rPr>
              <a:t>The following code performs the read operation: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	</a:t>
            </a:r>
            <a:r>
              <a:rPr lang="en-US" sz="1600" smtClean="0">
                <a:cs typeface="Times New Roman" pitchFamily="18" charset="0"/>
              </a:rPr>
              <a:t>B: if LOCK (X) </a:t>
            </a:r>
            <a:r>
              <a:rPr lang="en-US" sz="1600" smtClean="0">
                <a:cs typeface="Times New Roman" pitchFamily="18" charset="0"/>
                <a:sym typeface="Symbol" pitchFamily="18" charset="2"/>
              </a:rPr>
              <a:t>= “</a:t>
            </a:r>
            <a:r>
              <a:rPr lang="en-US" sz="1600" smtClean="0">
                <a:cs typeface="Times New Roman" pitchFamily="18" charset="0"/>
              </a:rPr>
              <a:t>unlocked” then</a:t>
            </a: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</a:rPr>
              <a:t>begin LOCK (X) 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1800" smtClean="0">
                <a:cs typeface="Times New Roman" pitchFamily="18" charset="0"/>
              </a:rPr>
              <a:t> “read-locked”;</a:t>
            </a:r>
            <a:endParaRPr lang="en-US" sz="1800" smtClean="0"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no_of_reads (X)  1;</a:t>
            </a: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end</a:t>
            </a: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else if </a:t>
            </a:r>
            <a:r>
              <a:rPr lang="en-US" sz="1800" smtClean="0">
                <a:cs typeface="Times New Roman" pitchFamily="18" charset="0"/>
              </a:rPr>
              <a:t>LOCK (X) 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1800" smtClean="0">
                <a:cs typeface="Times New Roman" pitchFamily="18" charset="0"/>
              </a:rPr>
              <a:t> “read-locked” then</a:t>
            </a: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</a:rPr>
              <a:t>	      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no_of_reads (X)  no_of_reads (X) +1</a:t>
            </a: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  else begin wait (until LOCK (X) = “unlocked” and</a:t>
            </a: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	   the lock manager wakes up the transaction);</a:t>
            </a: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	   go to B</a:t>
            </a:r>
          </a:p>
          <a:p>
            <a:pPr lvl="1" algn="just" eaLnBrk="1" hangingPunct="1"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	end;</a:t>
            </a: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85800" y="1752600"/>
            <a:ext cx="77724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  <a:tabLst>
                <a:tab pos="228600" algn="l"/>
                <a:tab pos="1028700" algn="l"/>
              </a:tabLst>
            </a:pPr>
            <a:endParaRPr lang="en-US" sz="1800">
              <a:solidFill>
                <a:schemeClr val="tx2"/>
              </a:solidFill>
              <a:cs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424187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63B2DC33-C700-4A03-BEB2-1923682C2928}" type="slidenum">
              <a:rPr lang="en-US" smtClean="0"/>
              <a:pPr/>
              <a:t>21</a:t>
            </a:fld>
            <a:endParaRPr lang="en-CA" smtClean="0"/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68813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dirty="0" smtClean="0">
                <a:cs typeface="Times New Roman" pitchFamily="71" charset="0"/>
              </a:rPr>
              <a:t>Two-Phase Locking Techniques: E</a:t>
            </a:r>
            <a:r>
              <a:rPr lang="en-US" sz="2400" dirty="0" smtClean="0"/>
              <a:t>ssential components</a:t>
            </a:r>
          </a:p>
          <a:p>
            <a:pPr lvl="1" eaLnBrk="1" hangingPunct="1">
              <a:defRPr/>
            </a:pPr>
            <a:r>
              <a:rPr lang="en-US" sz="2000" dirty="0" smtClean="0">
                <a:cs typeface="Times New Roman" pitchFamily="71" charset="0"/>
              </a:rPr>
              <a:t>The following code performs the write lock operation:</a:t>
            </a:r>
          </a:p>
          <a:p>
            <a:pPr eaLnBrk="1" hangingPunct="1"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28600" algn="l"/>
                <a:tab pos="1028700" algn="l"/>
              </a:tabLst>
              <a:defRPr/>
            </a:pPr>
            <a:r>
              <a:rPr lang="en-US" sz="2400" dirty="0" smtClean="0">
                <a:cs typeface="Times New Roman" pitchFamily="71" charset="0"/>
              </a:rPr>
              <a:t>	</a:t>
            </a:r>
            <a:r>
              <a:rPr lang="en-US" dirty="0" smtClean="0">
                <a:cs typeface="Times New Roman" pitchFamily="71" charset="0"/>
              </a:rPr>
              <a:t>B: if LOCK (X) </a:t>
            </a:r>
            <a:r>
              <a:rPr lang="en-US" dirty="0" smtClean="0">
                <a:cs typeface="Times New Roman" pitchFamily="71" charset="0"/>
                <a:sym typeface="Symbol" pitchFamily="71" charset="2"/>
              </a:rPr>
              <a:t>= “</a:t>
            </a:r>
            <a:r>
              <a:rPr lang="en-US" dirty="0" smtClean="0">
                <a:cs typeface="Times New Roman" pitchFamily="71" charset="0"/>
              </a:rPr>
              <a:t>unlocked” then</a:t>
            </a:r>
          </a:p>
          <a:p>
            <a:pPr marL="685800" lvl="1" algn="just" eaLnBrk="1" hangingPunct="1"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  <a:defRPr/>
            </a:pPr>
            <a:r>
              <a:rPr lang="en-US" dirty="0" smtClean="0">
                <a:cs typeface="Times New Roman" pitchFamily="71" charset="0"/>
              </a:rPr>
              <a:t>LOCK (X) </a:t>
            </a:r>
            <a:r>
              <a:rPr lang="en-US" dirty="0" smtClean="0">
                <a:cs typeface="Times New Roman" pitchFamily="71" charset="0"/>
                <a:sym typeface="Symbol" pitchFamily="71" charset="2"/>
              </a:rPr>
              <a:t></a:t>
            </a:r>
            <a:r>
              <a:rPr lang="en-US" dirty="0" smtClean="0">
                <a:cs typeface="Times New Roman" pitchFamily="71" charset="0"/>
              </a:rPr>
              <a:t> “write-locked”;</a:t>
            </a:r>
            <a:endParaRPr lang="en-US" dirty="0" smtClean="0">
              <a:cs typeface="Times New Roman" pitchFamily="71" charset="0"/>
              <a:sym typeface="Symbol" pitchFamily="71" charset="2"/>
            </a:endParaRPr>
          </a:p>
          <a:p>
            <a:pPr marL="685800" lvl="1" algn="just" eaLnBrk="1" hangingPunct="1"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  <a:defRPr/>
            </a:pPr>
            <a:r>
              <a:rPr lang="en-US" dirty="0" smtClean="0">
                <a:cs typeface="Times New Roman" pitchFamily="71" charset="0"/>
                <a:sym typeface="Symbol" pitchFamily="71" charset="2"/>
              </a:rPr>
              <a:t>else begin</a:t>
            </a:r>
          </a:p>
          <a:p>
            <a:pPr marL="685800" lvl="1" algn="just" eaLnBrk="1" hangingPunct="1"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  <a:defRPr/>
            </a:pPr>
            <a:r>
              <a:rPr lang="en-US" dirty="0" smtClean="0">
                <a:cs typeface="Times New Roman" pitchFamily="71" charset="0"/>
                <a:sym typeface="Symbol" pitchFamily="71" charset="2"/>
              </a:rPr>
              <a:t>       wait (until LOCK (X) = “unlocked” and</a:t>
            </a:r>
          </a:p>
          <a:p>
            <a:pPr marL="685800" lvl="1" algn="just" eaLnBrk="1" hangingPunct="1"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  <a:defRPr/>
            </a:pPr>
            <a:r>
              <a:rPr lang="en-US" dirty="0" smtClean="0">
                <a:cs typeface="Times New Roman" pitchFamily="71" charset="0"/>
                <a:sym typeface="Symbol" pitchFamily="71" charset="2"/>
              </a:rPr>
              <a:t>	       the lock manager wakes up the transaction);</a:t>
            </a:r>
          </a:p>
          <a:p>
            <a:pPr marL="685800" lvl="1" algn="just" eaLnBrk="1" hangingPunct="1"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  <a:defRPr/>
            </a:pPr>
            <a:r>
              <a:rPr lang="en-US" dirty="0" smtClean="0">
                <a:cs typeface="Times New Roman" pitchFamily="71" charset="0"/>
                <a:sym typeface="Symbol" pitchFamily="71" charset="2"/>
              </a:rPr>
              <a:t>	    go to B</a:t>
            </a:r>
          </a:p>
          <a:p>
            <a:pPr marL="685800" lvl="1" algn="just" eaLnBrk="1" hangingPunct="1">
              <a:buClr>
                <a:schemeClr val="accent2"/>
              </a:buClr>
              <a:buSzPct val="60000"/>
              <a:tabLst>
                <a:tab pos="228600" algn="l"/>
                <a:tab pos="1028700" algn="l"/>
              </a:tabLst>
              <a:defRPr/>
            </a:pPr>
            <a:r>
              <a:rPr lang="en-US" smtClean="0">
                <a:cs typeface="Times New Roman" pitchFamily="71" charset="0"/>
                <a:sym typeface="Symbol" pitchFamily="71" charset="2"/>
              </a:rPr>
              <a:t>	  end;</a:t>
            </a:r>
          </a:p>
          <a:p>
            <a:pPr lvl="1" algn="just" eaLnBrk="1" hangingPunct="1">
              <a:buFontTx/>
              <a:buNone/>
              <a:defRPr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8198237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75966D39-5B84-4427-B9FD-1BE79B5B7792}" type="slidenum">
              <a:rPr lang="en-US" smtClean="0"/>
              <a:pPr/>
              <a:t>22</a:t>
            </a:fld>
            <a:endParaRPr lang="en-CA" smtClean="0"/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741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Two-Phase Locking Techniques: E</a:t>
            </a:r>
            <a:r>
              <a:rPr lang="en-US" sz="2400" smtClean="0"/>
              <a:t>ssential components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>
                <a:cs typeface="Times New Roman" pitchFamily="18" charset="0"/>
              </a:rPr>
              <a:t>The following code performs the unlock operation: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	</a:t>
            </a:r>
            <a:r>
              <a:rPr lang="en-US" sz="1600" smtClean="0">
                <a:cs typeface="Times New Roman" pitchFamily="18" charset="0"/>
              </a:rPr>
              <a:t>if LOCK (X) </a:t>
            </a:r>
            <a:r>
              <a:rPr lang="en-US" sz="1600" smtClean="0">
                <a:cs typeface="Times New Roman" pitchFamily="18" charset="0"/>
                <a:sym typeface="Symbol" pitchFamily="18" charset="2"/>
              </a:rPr>
              <a:t>= “</a:t>
            </a:r>
            <a:r>
              <a:rPr lang="en-US" sz="1600" smtClean="0">
                <a:cs typeface="Times New Roman" pitchFamily="18" charset="0"/>
              </a:rPr>
              <a:t>write-locked” then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</a:rPr>
              <a:t>begin LOCK (X) 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1800" smtClean="0">
                <a:cs typeface="Times New Roman" pitchFamily="18" charset="0"/>
              </a:rPr>
              <a:t> “unlocked”;</a:t>
            </a:r>
            <a:endParaRPr lang="en-US" sz="1800" smtClean="0"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 wakes up one of the transactions, if any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end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else if </a:t>
            </a:r>
            <a:r>
              <a:rPr lang="en-US" sz="1800" smtClean="0">
                <a:cs typeface="Times New Roman" pitchFamily="18" charset="0"/>
              </a:rPr>
              <a:t>LOCK (X) 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</a:t>
            </a:r>
            <a:r>
              <a:rPr lang="en-US" sz="1800" smtClean="0">
                <a:cs typeface="Times New Roman" pitchFamily="18" charset="0"/>
              </a:rPr>
              <a:t> “read-locked” then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</a:rPr>
              <a:t>	begin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</a:rPr>
              <a:t>	      </a:t>
            </a:r>
            <a:r>
              <a:rPr lang="en-US" sz="1800" smtClean="0">
                <a:cs typeface="Times New Roman" pitchFamily="18" charset="0"/>
                <a:sym typeface="Symbol" pitchFamily="18" charset="2"/>
              </a:rPr>
              <a:t>no_of_reads (X)  no_of_reads (X) -1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      if  no_of_reads (X) = 0 then 		  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      begin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	 </a:t>
            </a:r>
            <a:r>
              <a:rPr lang="en-US" sz="1800" smtClean="0">
                <a:cs typeface="Times New Roman" pitchFamily="18" charset="0"/>
              </a:rPr>
              <a:t>LOCK (X) = “unlocked”;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	wake up one of the transactions, if any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      end</a:t>
            </a: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	end;</a:t>
            </a:r>
          </a:p>
        </p:txBody>
      </p:sp>
    </p:spTree>
    <p:extLst>
      <p:ext uri="{BB962C8B-B14F-4D97-AF65-F5344CB8AC3E}">
        <p14:creationId xmlns:p14="http://schemas.microsoft.com/office/powerpoint/2010/main" val="3174192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4F20A0CB-A4CE-4153-BD21-6C4A74F7E518}" type="slidenum">
              <a:rPr lang="en-US" smtClean="0"/>
              <a:pPr/>
              <a:t>23</a:t>
            </a:fld>
            <a:endParaRPr lang="en-CA" smtClean="0"/>
          </a:p>
        </p:txBody>
      </p:sp>
      <p:sp>
        <p:nvSpPr>
          <p:cNvPr id="2048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0484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Two-Phase Locking Techniques: The algorithm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800" b="1" smtClean="0">
                <a:cs typeface="Times New Roman" pitchFamily="18" charset="0"/>
              </a:rPr>
              <a:t>	</a:t>
            </a:r>
            <a:r>
              <a:rPr lang="en-US" sz="1800" b="1" u="sng" smtClean="0">
                <a:cs typeface="Times New Roman" pitchFamily="18" charset="0"/>
              </a:rPr>
              <a:t>T1</a:t>
            </a:r>
            <a:r>
              <a:rPr lang="en-US" sz="1800" b="1" smtClean="0">
                <a:cs typeface="Times New Roman" pitchFamily="18" charset="0"/>
              </a:rPr>
              <a:t>			</a:t>
            </a:r>
            <a:r>
              <a:rPr lang="en-US" sz="1800" b="1" u="sng" smtClean="0">
                <a:cs typeface="Times New Roman" pitchFamily="18" charset="0"/>
              </a:rPr>
              <a:t>T2</a:t>
            </a:r>
            <a:r>
              <a:rPr lang="en-US" sz="1800" b="1" smtClean="0">
                <a:cs typeface="Times New Roman" pitchFamily="18" charset="0"/>
              </a:rPr>
              <a:t>		    </a:t>
            </a:r>
            <a:r>
              <a:rPr lang="en-US" sz="1800" b="1" u="sng" smtClean="0">
                <a:cs typeface="Times New Roman" pitchFamily="18" charset="0"/>
              </a:rPr>
              <a:t>Result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read_lock (Y);		read_lock (X);	    Initial values: X=20; Y=30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read_item (Y);		read_item (X);	    Result of serial execution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unlock (Y);		unlock (X);	    T1 followed by T2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write_lock (X);		Write_lock (Y);	    X=50, Y=80.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read_item (X);		read_item (Y);	    Result of serial execution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X:=X+Y;		Y:=X+Y;		    T2 followed by T1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write_item (X);		write_item (Y);	    X=70, Y=50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unlock (X);		unlock (Y);</a:t>
            </a:r>
            <a:endParaRPr lang="en-US" sz="200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651B9BCF-49D2-4470-83C9-768693507699}" type="slidenum">
              <a:rPr lang="en-US" smtClean="0"/>
              <a:pPr/>
              <a:t>24</a:t>
            </a:fld>
            <a:endParaRPr lang="en-CA" smtClean="0"/>
          </a:p>
        </p:txBody>
      </p:sp>
      <p:sp>
        <p:nvSpPr>
          <p:cNvPr id="21507" name="Rectangle 1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96213" cy="992188"/>
          </a:xfrm>
        </p:spPr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1508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39713" y="1524000"/>
            <a:ext cx="8294687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>
                <a:cs typeface="Times New Roman" pitchFamily="18" charset="0"/>
              </a:rPr>
              <a:t>Two-Phase Locking Techniques: The algorithm</a:t>
            </a:r>
          </a:p>
          <a:p>
            <a:pPr eaLnBrk="1" hangingPunct="1">
              <a:lnSpc>
                <a:spcPct val="80000"/>
              </a:lnSpc>
            </a:pPr>
            <a:endParaRPr lang="en-US" sz="160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1600" b="1" smtClean="0">
                <a:cs typeface="Times New Roman" pitchFamily="18" charset="0"/>
              </a:rPr>
              <a:t>	T1			T2		    </a:t>
            </a:r>
            <a:r>
              <a:rPr lang="en-US" sz="1600" b="1" u="sng" smtClean="0">
                <a:cs typeface="Times New Roman" pitchFamily="18" charset="0"/>
              </a:rPr>
              <a:t>Result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read_lock (Y);				    X=50; Y=50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read_item (Y);				    Nonserializable because it.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</a:t>
            </a:r>
            <a:r>
              <a:rPr lang="en-US" sz="1600" b="1" smtClean="0">
                <a:cs typeface="Times New Roman" pitchFamily="18" charset="0"/>
              </a:rPr>
              <a:t>unlock (Y);</a:t>
            </a:r>
            <a:r>
              <a:rPr lang="en-US" sz="1600" smtClean="0">
                <a:cs typeface="Times New Roman" pitchFamily="18" charset="0"/>
              </a:rPr>
              <a:t>				    violated two-phase policy.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		read_lock (X); 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		read_item (X);	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		</a:t>
            </a:r>
            <a:r>
              <a:rPr lang="en-US" sz="1600" b="1" smtClean="0">
                <a:cs typeface="Times New Roman" pitchFamily="18" charset="0"/>
              </a:rPr>
              <a:t>unlock (X); 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b="1" smtClean="0">
                <a:cs typeface="Times New Roman" pitchFamily="18" charset="0"/>
              </a:rPr>
              <a:t>			write_lock (Y);</a:t>
            </a:r>
            <a:r>
              <a:rPr lang="en-US" sz="1600" smtClean="0">
                <a:cs typeface="Times New Roman" pitchFamily="18" charset="0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		read_item (Y);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		Y:=X+Y;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		write_item (Y);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		unlock (Y);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</a:t>
            </a:r>
            <a:r>
              <a:rPr lang="en-US" sz="1600" b="1" smtClean="0">
                <a:cs typeface="Times New Roman" pitchFamily="18" charset="0"/>
              </a:rPr>
              <a:t>write_lock (X);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read_item (X);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X:=X+Y;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write_item (X);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600" smtClean="0">
                <a:cs typeface="Times New Roman" pitchFamily="18" charset="0"/>
              </a:rPr>
              <a:t>	unlock (X);</a:t>
            </a:r>
            <a:endParaRPr lang="en-US" sz="1600" smtClean="0">
              <a:cs typeface="Times New Roman" pitchFamily="18" charset="0"/>
              <a:sym typeface="Symbol" pitchFamily="18" charset="2"/>
            </a:endParaRPr>
          </a:p>
          <a:p>
            <a:pPr lvl="1" algn="just" eaLnBrk="1" hangingPunct="1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US" sz="1800" smtClean="0">
                <a:cs typeface="Times New Roman" pitchFamily="18" charset="0"/>
                <a:sym typeface="Symbol" pitchFamily="18" charset="2"/>
              </a:rPr>
              <a:t>   </a:t>
            </a:r>
            <a:endParaRPr lang="en-US" sz="2200" smtClean="0"/>
          </a:p>
        </p:txBody>
      </p:sp>
      <p:sp>
        <p:nvSpPr>
          <p:cNvPr id="21509" name="Line 6"/>
          <p:cNvSpPr>
            <a:spLocks noChangeShapeType="1"/>
          </p:cNvSpPr>
          <p:nvPr/>
        </p:nvSpPr>
        <p:spPr bwMode="auto">
          <a:xfrm>
            <a:off x="1028700" y="3200400"/>
            <a:ext cx="0" cy="1371600"/>
          </a:xfrm>
          <a:prstGeom prst="line">
            <a:avLst/>
          </a:prstGeom>
          <a:noFill/>
          <a:ln w="12700">
            <a:solidFill>
              <a:srgbClr val="990033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352425" y="3497263"/>
            <a:ext cx="66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990033"/>
                </a:solidFill>
                <a:latin typeface="Times New Roman" pitchFamily="18" charset="0"/>
              </a:rPr>
              <a:t>Time</a:t>
            </a:r>
          </a:p>
        </p:txBody>
      </p:sp>
      <p:sp>
        <p:nvSpPr>
          <p:cNvPr id="21511" name="Line 8"/>
          <p:cNvSpPr>
            <a:spLocks noChangeShapeType="1"/>
          </p:cNvSpPr>
          <p:nvPr/>
        </p:nvSpPr>
        <p:spPr bwMode="auto">
          <a:xfrm>
            <a:off x="2133600" y="2047875"/>
            <a:ext cx="0" cy="4200525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1512" name="Line 9"/>
          <p:cNvSpPr>
            <a:spLocks noChangeShapeType="1"/>
          </p:cNvSpPr>
          <p:nvPr/>
        </p:nvSpPr>
        <p:spPr bwMode="auto">
          <a:xfrm>
            <a:off x="469900" y="2514600"/>
            <a:ext cx="3630613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B18DD0D9-5E3C-42D9-A349-7E22DC3044C0}" type="slidenum">
              <a:rPr lang="en-US" smtClean="0"/>
              <a:pPr/>
              <a:t>25</a:t>
            </a:fld>
            <a:endParaRPr lang="en-CA" smtClean="0"/>
          </a:p>
        </p:txBody>
      </p:sp>
      <p:sp>
        <p:nvSpPr>
          <p:cNvPr id="22531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2532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smtClean="0">
                <a:cs typeface="Times New Roman" pitchFamily="18" charset="0"/>
              </a:rPr>
              <a:t>Two-Phase Locking Techniques: The algorithm</a:t>
            </a:r>
            <a:endParaRPr lang="en-US" sz="1800" smtClean="0"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800" b="1" smtClean="0">
                <a:cs typeface="Times New Roman" pitchFamily="18" charset="0"/>
              </a:rPr>
              <a:t>	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800" b="1" smtClean="0">
                <a:cs typeface="Times New Roman" pitchFamily="18" charset="0"/>
              </a:rPr>
              <a:t>	</a:t>
            </a:r>
            <a:r>
              <a:rPr lang="en-US" sz="1800" b="1" u="sng" smtClean="0">
                <a:cs typeface="Times New Roman" pitchFamily="18" charset="0"/>
              </a:rPr>
              <a:t>T’1</a:t>
            </a:r>
            <a:r>
              <a:rPr lang="en-US" sz="1800" b="1" smtClean="0">
                <a:cs typeface="Times New Roman" pitchFamily="18" charset="0"/>
              </a:rPr>
              <a:t>			</a:t>
            </a:r>
            <a:r>
              <a:rPr lang="en-US" sz="1800" b="1" u="sng" smtClean="0">
                <a:cs typeface="Times New Roman" pitchFamily="18" charset="0"/>
              </a:rPr>
              <a:t>T’2</a:t>
            </a:r>
            <a:r>
              <a:rPr lang="en-US" sz="1800" b="1" smtClean="0">
                <a:cs typeface="Times New Roman" pitchFamily="18" charset="0"/>
              </a:rPr>
              <a:t>		</a:t>
            </a:r>
            <a:endParaRPr lang="en-US" sz="1800" b="1" u="sng" smtClean="0">
              <a:cs typeface="Times New Roman" pitchFamily="18" charset="0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read_lock (Y);		read_lock (X);	T1 and T2 follow two-phase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read_item (Y);		read_item (X);	policy but they are subject to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write_lock (X);		Write_lock (Y);	deadlock, which must be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unlock (Y);		unlock (X);	dealt with.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read_item (X);		read_item (Y);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X:=X+Y;		Y:=X+Y;		   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write_item (X);		write_item (Y);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sz="1800" smtClean="0">
                <a:cs typeface="Times New Roman" pitchFamily="18" charset="0"/>
              </a:rPr>
              <a:t>	unlock (X);		unlock (Y);</a:t>
            </a:r>
            <a:endParaRPr lang="en-US" sz="200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86CFF26A-1094-4C6D-99D1-26EAC9582DFF}" type="slidenum">
              <a:rPr lang="en-US" smtClean="0"/>
              <a:pPr/>
              <a:t>26</a:t>
            </a:fld>
            <a:endParaRPr lang="en-CA" smtClean="0"/>
          </a:p>
        </p:txBody>
      </p:sp>
      <p:sp>
        <p:nvSpPr>
          <p:cNvPr id="2355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3556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Two-Phase Locking Techniques: The algorithm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Two-phase policy generates two locking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(a) </a:t>
            </a:r>
            <a:r>
              <a:rPr lang="en-US" sz="2000" b="1" smtClean="0"/>
              <a:t>Basic</a:t>
            </a:r>
            <a:r>
              <a:rPr lang="en-US" sz="2000" smtClean="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(b) </a:t>
            </a:r>
            <a:r>
              <a:rPr lang="en-US" sz="2000" b="1" smtClean="0"/>
              <a:t>Conservative</a:t>
            </a: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Conservative</a:t>
            </a:r>
            <a:r>
              <a:rPr lang="en-US" sz="2000" smtClean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Prevents deadlock by locking all desired data items before transaction begins execution.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Basic</a:t>
            </a:r>
            <a:r>
              <a:rPr lang="en-US" sz="200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Transaction locks data items incrementally.  This may cause deadlock which is dealt with.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smtClean="0"/>
              <a:t>Strict</a:t>
            </a:r>
            <a:r>
              <a:rPr lang="en-US" sz="200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 more stricter version of Basic algorithm where unlocking is performed after a transaction terminates (commits or aborts and rolled-back).  This is the most commonly used two-phase locking algorithm.</a:t>
            </a:r>
            <a:endParaRPr lang="en-US" sz="2000" smtClean="0">
              <a:sym typeface="Symbol" pitchFamily="18" charset="2"/>
            </a:endParaRP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685800" y="1020763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endParaRPr lang="en-US" sz="1800">
              <a:solidFill>
                <a:schemeClr val="tx2"/>
              </a:solidFill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F5F7E1ED-8952-48B6-9157-CCB901F528CF}" type="slidenum">
              <a:rPr lang="en-US" smtClean="0"/>
              <a:pPr/>
              <a:t>27</a:t>
            </a:fld>
            <a:endParaRPr lang="en-CA" smtClean="0"/>
          </a:p>
        </p:txBody>
      </p:sp>
      <p:sp>
        <p:nvSpPr>
          <p:cNvPr id="30723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30724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Timestamp based concurrency control algorithm</a:t>
            </a:r>
          </a:p>
          <a:p>
            <a:pPr eaLnBrk="1" hangingPunct="1"/>
            <a:r>
              <a:rPr lang="en-US" b="1" smtClean="0"/>
              <a:t>Timestamp</a:t>
            </a:r>
          </a:p>
          <a:p>
            <a:pPr lvl="1" eaLnBrk="1" hangingPunct="1"/>
            <a:r>
              <a:rPr lang="en-US" smtClean="0"/>
              <a:t>A monotonically increasing variable (integer) indicating the age of an operation or a transaction.  A larger timestamp value indicates a more recent event or operation.</a:t>
            </a:r>
          </a:p>
          <a:p>
            <a:pPr lvl="1" eaLnBrk="1" hangingPunct="1"/>
            <a:r>
              <a:rPr lang="en-US" smtClean="0"/>
              <a:t>Timestamp based algorithm uses timestamp to serialize the execution of concurrent transactions.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239713" y="1524000"/>
            <a:ext cx="8294687" cy="4648200"/>
          </a:xfrm>
        </p:spPr>
        <p:txBody>
          <a:bodyPr/>
          <a:lstStyle/>
          <a:p>
            <a:r>
              <a:rPr lang="en-US" sz="2000" smtClean="0"/>
              <a:t>Each transaction is issued a timestamp when it enters the system. If an old transaction Ti has time-stamp TS(Ti), a new transaction Tj is</a:t>
            </a:r>
          </a:p>
          <a:p>
            <a:pPr>
              <a:buFont typeface="Wingdings" pitchFamily="2" charset="2"/>
              <a:buNone/>
            </a:pPr>
            <a:r>
              <a:rPr lang="en-US" sz="2000" smtClean="0"/>
              <a:t>    assigned time-stamp TS(Tj) such that TS(Ti) &lt;TS(Tj).</a:t>
            </a:r>
          </a:p>
          <a:p>
            <a:r>
              <a:rPr lang="en-US" sz="2000" smtClean="0"/>
              <a:t>The protocol manages concurrent execution such that the timestamps determine the serializability order.</a:t>
            </a:r>
          </a:p>
          <a:p>
            <a:r>
              <a:rPr lang="en-US" sz="2000" smtClean="0"/>
              <a:t>In order to assure such behavior, the protocol maintains for each data</a:t>
            </a:r>
          </a:p>
          <a:p>
            <a:r>
              <a:rPr lang="en-US" sz="2000" smtClean="0"/>
              <a:t>Q two timestamp values:</a:t>
            </a:r>
          </a:p>
          <a:p>
            <a:r>
              <a:rPr lang="en-US" sz="2000" smtClean="0"/>
              <a:t>W-timestamp(Q) is the largest time-stamp of any transaction that</a:t>
            </a:r>
          </a:p>
          <a:p>
            <a:r>
              <a:rPr lang="en-US" sz="2000" smtClean="0"/>
              <a:t>executed write(Q) successfully.</a:t>
            </a:r>
          </a:p>
          <a:p>
            <a:r>
              <a:rPr lang="en-US" sz="2000" smtClean="0"/>
              <a:t>R-timestamp(Q) is the largest time-stamp of any transaction that</a:t>
            </a:r>
          </a:p>
          <a:p>
            <a:r>
              <a:rPr lang="en-US" sz="2000" smtClean="0"/>
              <a:t>executed read(Q) successfully.</a:t>
            </a: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8CB3D329-64DA-487F-838A-7DC5A8FCF580}" type="slidenum">
              <a:rPr lang="en-US" smtClean="0"/>
              <a:pPr/>
              <a:t>28</a:t>
            </a:fld>
            <a:endParaRPr lang="en-CA" smtClean="0"/>
          </a:p>
        </p:txBody>
      </p:sp>
      <p:sp>
        <p:nvSpPr>
          <p:cNvPr id="3174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0FEF812E-429D-44FD-B4D6-50CB5B6E9DDD}" type="slidenum">
              <a:rPr lang="en-US" smtClean="0"/>
              <a:pPr/>
              <a:t>29</a:t>
            </a:fld>
            <a:endParaRPr lang="en-CA" smtClean="0"/>
          </a:p>
        </p:txBody>
      </p:sp>
      <p:sp>
        <p:nvSpPr>
          <p:cNvPr id="32771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32772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Timestamp based concurrency control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smtClean="0"/>
              <a:t>Basic Timestamp Ordering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1.  Transaction T issues a write_item(X) operation: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If read_TS(X) &gt; TS(T) or if write_TS(X) &gt; TS(T), then an younger transaction has already read the data item so abort and roll-back T and reject the operation.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If the condition in part (a) does not exist, then execute write_item(X) of T and set write_TS(X) to TS(T).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sym typeface="Symbol" pitchFamily="18" charset="2"/>
              </a:rPr>
              <a:t>2.  </a:t>
            </a:r>
            <a:r>
              <a:rPr lang="en-US" sz="2200" smtClean="0"/>
              <a:t>Transaction T issues a read_item(X) operation: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If write_TS(X) &gt; TS(T), then an younger transaction has already written to the data item so abort and roll-back T and reject the operation.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>
                <a:sym typeface="Symbol" pitchFamily="18" charset="2"/>
              </a:rPr>
              <a:t>If write_TS(X)  TS(T), then execute read_item(X) of T and set read_TS(X) to the larger of TS(T) and the current read_TS(X).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18- </a:t>
            </a:r>
            <a:fld id="{82A29D51-DBE0-4DA6-8586-CE152A670487}" type="slidenum">
              <a:rPr lang="en-US" smtClean="0"/>
              <a:pPr>
                <a:defRPr/>
              </a:pPr>
              <a:t>3</a:t>
            </a:fld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152400" y="1447800"/>
            <a:ext cx="8001000" cy="5801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020" marR="5080" indent="-274320" algn="just">
              <a:lnSpc>
                <a:spcPct val="80000"/>
              </a:lnSpc>
              <a:spcBef>
                <a:spcPts val="6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7020" algn="l"/>
              </a:tabLst>
            </a:pP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Locking technique:</a:t>
            </a:r>
            <a:r>
              <a:rPr lang="en-US" b="1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 </a:t>
            </a:r>
            <a:r>
              <a:rPr lang="en-US" spc="-5" dirty="0">
                <a:latin typeface="Arial"/>
                <a:cs typeface="Arial"/>
              </a:rPr>
              <a:t>lock is a variable associated with  each data </a:t>
            </a:r>
            <a:r>
              <a:rPr lang="en-US" dirty="0">
                <a:latin typeface="Arial"/>
                <a:cs typeface="Arial"/>
              </a:rPr>
              <a:t>item that </a:t>
            </a:r>
            <a:r>
              <a:rPr lang="en-US" spc="-5" dirty="0">
                <a:latin typeface="Arial"/>
                <a:cs typeface="Arial"/>
              </a:rPr>
              <a:t>describes </a:t>
            </a:r>
            <a:r>
              <a:rPr lang="en-US" dirty="0">
                <a:latin typeface="Arial"/>
                <a:cs typeface="Arial"/>
              </a:rPr>
              <a:t>the status of the item </a:t>
            </a:r>
            <a:r>
              <a:rPr lang="en-US" spc="-5" dirty="0">
                <a:latin typeface="Arial"/>
                <a:cs typeface="Arial"/>
              </a:rPr>
              <a:t>with  respect </a:t>
            </a:r>
            <a:r>
              <a:rPr lang="en-US" dirty="0">
                <a:latin typeface="Arial"/>
                <a:cs typeface="Arial"/>
              </a:rPr>
              <a:t>to </a:t>
            </a:r>
            <a:r>
              <a:rPr lang="en-US" spc="-5" dirty="0">
                <a:latin typeface="Arial"/>
                <a:cs typeface="Arial"/>
              </a:rPr>
              <a:t>possible operations </a:t>
            </a:r>
            <a:r>
              <a:rPr lang="en-US" dirty="0">
                <a:latin typeface="Arial"/>
                <a:cs typeface="Arial"/>
              </a:rPr>
              <a:t>that </a:t>
            </a:r>
            <a:r>
              <a:rPr lang="en-US" spc="-5" dirty="0">
                <a:latin typeface="Arial"/>
                <a:cs typeface="Arial"/>
              </a:rPr>
              <a:t>can be applied </a:t>
            </a:r>
            <a:r>
              <a:rPr lang="en-US" dirty="0">
                <a:latin typeface="Arial"/>
                <a:cs typeface="Arial"/>
              </a:rPr>
              <a:t>to</a:t>
            </a:r>
            <a:r>
              <a:rPr lang="en-US" spc="9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it.</a:t>
            </a:r>
            <a:endParaRPr lang="en-US" dirty="0">
              <a:latin typeface="Arial"/>
              <a:cs typeface="Arial"/>
            </a:endParaRPr>
          </a:p>
          <a:p>
            <a:pPr marL="287020" marR="149860" indent="-274320">
              <a:lnSpc>
                <a:spcPts val="2300"/>
              </a:lnSpc>
              <a:spcBef>
                <a:spcPts val="58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b="1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Types </a:t>
            </a:r>
            <a:r>
              <a:rPr lang="en-US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lock</a:t>
            </a:r>
            <a:r>
              <a:rPr lang="en-US" b="1" spc="-5" dirty="0">
                <a:latin typeface="Arial"/>
                <a:cs typeface="Arial"/>
              </a:rPr>
              <a:t>: </a:t>
            </a:r>
            <a:r>
              <a:rPr lang="en-US" spc="-5" dirty="0">
                <a:latin typeface="Arial"/>
                <a:cs typeface="Arial"/>
              </a:rPr>
              <a:t>depending upon </a:t>
            </a:r>
            <a:r>
              <a:rPr lang="en-US" dirty="0">
                <a:latin typeface="Arial"/>
                <a:cs typeface="Arial"/>
              </a:rPr>
              <a:t>types </a:t>
            </a:r>
            <a:r>
              <a:rPr lang="en-US" spc="-5" dirty="0">
                <a:latin typeface="Arial"/>
                <a:cs typeface="Arial"/>
              </a:rPr>
              <a:t>of lock </a:t>
            </a:r>
            <a:r>
              <a:rPr lang="en-US" dirty="0">
                <a:latin typeface="Arial"/>
                <a:cs typeface="Arial"/>
              </a:rPr>
              <a:t>the </a:t>
            </a:r>
            <a:r>
              <a:rPr lang="en-US" spc="-5" dirty="0">
                <a:latin typeface="Arial"/>
                <a:cs typeface="Arial"/>
              </a:rPr>
              <a:t>data  manager gives or denies </a:t>
            </a:r>
            <a:r>
              <a:rPr lang="en-US" dirty="0">
                <a:latin typeface="Arial"/>
                <a:cs typeface="Arial"/>
              </a:rPr>
              <a:t>access to </a:t>
            </a:r>
            <a:r>
              <a:rPr lang="en-US" spc="-5" dirty="0">
                <a:latin typeface="Arial"/>
                <a:cs typeface="Arial"/>
              </a:rPr>
              <a:t>other operations on  the same data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item</a:t>
            </a:r>
          </a:p>
          <a:p>
            <a:pPr marL="287020" indent="-274320">
              <a:lnSpc>
                <a:spcPts val="2590"/>
              </a:lnSpc>
              <a:spcBef>
                <a:spcPts val="55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</a:tabLst>
            </a:pPr>
            <a:r>
              <a:rPr lang="en-US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Binary Locks:</a:t>
            </a:r>
            <a:r>
              <a:rPr lang="en-US" b="1" spc="-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will have </a:t>
            </a:r>
            <a:r>
              <a:rPr lang="en-US" dirty="0">
                <a:latin typeface="Arial"/>
                <a:cs typeface="Arial"/>
              </a:rPr>
              <a:t>2 </a:t>
            </a:r>
            <a:r>
              <a:rPr lang="en-US" spc="-5" dirty="0">
                <a:latin typeface="Arial"/>
                <a:cs typeface="Arial"/>
              </a:rPr>
              <a:t>values locked and</a:t>
            </a:r>
            <a:r>
              <a:rPr lang="en-US" spc="9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unlocked</a:t>
            </a:r>
            <a:endParaRPr lang="en-US" dirty="0">
              <a:latin typeface="Arial"/>
              <a:cs typeface="Arial"/>
            </a:endParaRPr>
          </a:p>
          <a:p>
            <a:pPr marL="286385">
              <a:lnSpc>
                <a:spcPts val="2590"/>
              </a:lnSpc>
            </a:pPr>
            <a:r>
              <a:rPr lang="en-US" spc="-5" dirty="0">
                <a:latin typeface="Arial"/>
                <a:cs typeface="Arial"/>
              </a:rPr>
              <a:t>represented as 0 and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1.</a:t>
            </a:r>
            <a:endParaRPr lang="en-US" dirty="0">
              <a:latin typeface="Arial"/>
              <a:cs typeface="Arial"/>
            </a:endParaRPr>
          </a:p>
          <a:p>
            <a:pPr marL="287020" marR="36830" indent="-274320">
              <a:lnSpc>
                <a:spcPts val="2300"/>
              </a:lnSpc>
              <a:spcBef>
                <a:spcPts val="58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  <a:tab pos="3367404" algn="l"/>
              </a:tabLst>
            </a:pPr>
            <a:r>
              <a:rPr lang="en-US" dirty="0">
                <a:latin typeface="Arial"/>
                <a:cs typeface="Arial"/>
              </a:rPr>
              <a:t>A </a:t>
            </a:r>
            <a:r>
              <a:rPr lang="en-US" spc="-5" dirty="0">
                <a:latin typeface="Arial"/>
                <a:cs typeface="Arial"/>
              </a:rPr>
              <a:t>transaction</a:t>
            </a:r>
            <a:r>
              <a:rPr lang="en-US" spc="-13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sends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a	request </a:t>
            </a:r>
            <a:r>
              <a:rPr lang="en-US" dirty="0">
                <a:latin typeface="Arial"/>
                <a:cs typeface="Arial"/>
              </a:rPr>
              <a:t>to </a:t>
            </a:r>
            <a:r>
              <a:rPr lang="en-US" spc="-5" dirty="0">
                <a:latin typeface="Arial"/>
                <a:cs typeface="Arial"/>
              </a:rPr>
              <a:t>a </a:t>
            </a:r>
            <a:r>
              <a:rPr lang="en-US" spc="-5" dirty="0" err="1">
                <a:latin typeface="Arial"/>
                <a:cs typeface="Arial"/>
              </a:rPr>
              <a:t>datamanager</a:t>
            </a:r>
            <a:r>
              <a:rPr lang="en-US" spc="-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to  access to </a:t>
            </a:r>
            <a:r>
              <a:rPr lang="en-US" spc="-5" dirty="0">
                <a:latin typeface="Arial"/>
                <a:cs typeface="Arial"/>
              </a:rPr>
              <a:t>a </a:t>
            </a:r>
            <a:r>
              <a:rPr lang="en-US" spc="-5" dirty="0" err="1">
                <a:latin typeface="Arial"/>
                <a:cs typeface="Arial"/>
              </a:rPr>
              <a:t>dataitem</a:t>
            </a:r>
            <a:r>
              <a:rPr lang="en-US" spc="-5" dirty="0">
                <a:latin typeface="Arial"/>
                <a:cs typeface="Arial"/>
              </a:rPr>
              <a:t> by </a:t>
            </a:r>
            <a:r>
              <a:rPr lang="en-US" dirty="0">
                <a:latin typeface="Arial"/>
                <a:cs typeface="Arial"/>
              </a:rPr>
              <a:t>first </a:t>
            </a:r>
            <a:r>
              <a:rPr lang="en-US" spc="-5" dirty="0">
                <a:latin typeface="Arial"/>
                <a:cs typeface="Arial"/>
              </a:rPr>
              <a:t>locking </a:t>
            </a:r>
            <a:r>
              <a:rPr lang="en-US" dirty="0">
                <a:latin typeface="Arial"/>
                <a:cs typeface="Arial"/>
              </a:rPr>
              <a:t>the </a:t>
            </a:r>
            <a:r>
              <a:rPr lang="en-US" spc="-5" dirty="0">
                <a:latin typeface="Arial"/>
                <a:cs typeface="Arial"/>
              </a:rPr>
              <a:t>data </a:t>
            </a:r>
            <a:r>
              <a:rPr lang="en-US" dirty="0">
                <a:latin typeface="Arial"/>
                <a:cs typeface="Arial"/>
              </a:rPr>
              <a:t>item </a:t>
            </a:r>
            <a:r>
              <a:rPr lang="en-US" spc="-5" dirty="0">
                <a:latin typeface="Arial"/>
                <a:cs typeface="Arial"/>
              </a:rPr>
              <a:t>using  LOCK() operation </a:t>
            </a:r>
            <a:r>
              <a:rPr lang="en-US" dirty="0">
                <a:latin typeface="Arial"/>
                <a:cs typeface="Arial"/>
              </a:rPr>
              <a:t>.At this </a:t>
            </a:r>
            <a:r>
              <a:rPr lang="en-US" spc="-5" dirty="0">
                <a:latin typeface="Arial"/>
                <a:cs typeface="Arial"/>
              </a:rPr>
              <a:t>moment if any other</a:t>
            </a:r>
            <a:r>
              <a:rPr lang="en-US" spc="70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operation.</a:t>
            </a:r>
          </a:p>
          <a:p>
            <a:pPr marL="287020" marR="36830" indent="-274320">
              <a:lnSpc>
                <a:spcPts val="2300"/>
              </a:lnSpc>
              <a:spcBef>
                <a:spcPts val="58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  <a:tab pos="3367404" algn="l"/>
              </a:tabLst>
            </a:pPr>
            <a:r>
              <a:rPr lang="en-US" dirty="0" err="1" smtClean="0">
                <a:latin typeface="Arial"/>
                <a:cs typeface="Arial"/>
              </a:rPr>
              <a:t>Transcation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tries </a:t>
            </a:r>
            <a:r>
              <a:rPr lang="en-US" dirty="0">
                <a:latin typeface="Arial"/>
                <a:cs typeface="Arial"/>
              </a:rPr>
              <a:t>to access same data </a:t>
            </a:r>
            <a:r>
              <a:rPr lang="en-US" spc="-5" dirty="0">
                <a:latin typeface="Arial"/>
                <a:cs typeface="Arial"/>
              </a:rPr>
              <a:t>item </a:t>
            </a:r>
            <a:r>
              <a:rPr lang="en-US" dirty="0">
                <a:latin typeface="Arial"/>
                <a:cs typeface="Arial"/>
              </a:rPr>
              <a:t>then it  is forced to wait </a:t>
            </a:r>
            <a:r>
              <a:rPr lang="en-US" dirty="0" err="1">
                <a:latin typeface="Arial"/>
                <a:cs typeface="Arial"/>
              </a:rPr>
              <a:t>untill</a:t>
            </a:r>
            <a:r>
              <a:rPr lang="en-US" dirty="0">
                <a:latin typeface="Arial"/>
                <a:cs typeface="Arial"/>
              </a:rPr>
              <a:t> the transaction (previous  one) that has locked the </a:t>
            </a:r>
            <a:r>
              <a:rPr lang="en-US" dirty="0" err="1">
                <a:latin typeface="Arial"/>
                <a:cs typeface="Arial"/>
              </a:rPr>
              <a:t>dataitem</a:t>
            </a:r>
            <a:r>
              <a:rPr lang="en-US" dirty="0">
                <a:latin typeface="Arial"/>
                <a:cs typeface="Arial"/>
              </a:rPr>
              <a:t> unlock the data  item using unlocked</a:t>
            </a:r>
            <a:r>
              <a:rPr lang="en-US" spc="-5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command.</a:t>
            </a:r>
          </a:p>
          <a:p>
            <a:pPr marL="287020" marR="36830" indent="-274320">
              <a:lnSpc>
                <a:spcPts val="2300"/>
              </a:lnSpc>
              <a:spcBef>
                <a:spcPts val="58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6385" algn="l"/>
                <a:tab pos="287020" algn="l"/>
                <a:tab pos="3367404" algn="l"/>
              </a:tabLst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945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D2F26F50-572D-4F58-A56A-FDEE8242725D}" type="slidenum">
              <a:rPr lang="en-US" smtClean="0"/>
              <a:pPr/>
              <a:t>30</a:t>
            </a:fld>
            <a:endParaRPr lang="en-CA" smtClean="0"/>
          </a:p>
        </p:txBody>
      </p:sp>
      <p:sp>
        <p:nvSpPr>
          <p:cNvPr id="33795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33796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mtClean="0"/>
              <a:t>Timestamp based concurrency control algorithm</a:t>
            </a:r>
          </a:p>
          <a:p>
            <a:pPr eaLnBrk="1" hangingPunct="1"/>
            <a:r>
              <a:rPr lang="en-US" b="1" smtClean="0"/>
              <a:t>Strict Timestamp Ordering</a:t>
            </a:r>
          </a:p>
          <a:p>
            <a:pPr lvl="1" eaLnBrk="1" hangingPunct="1"/>
            <a:r>
              <a:rPr lang="en-US" smtClean="0"/>
              <a:t>1.  Transaction T issues a write_item(X) operation:</a:t>
            </a:r>
          </a:p>
          <a:p>
            <a:pPr lvl="2" eaLnBrk="1" hangingPunct="1"/>
            <a:r>
              <a:rPr lang="en-US" smtClean="0">
                <a:sym typeface="Symbol" pitchFamily="18" charset="2"/>
              </a:rPr>
              <a:t>If TS(T) &gt; read_TS(X), then delay T until the transaction T’ that wrote or read X has terminated (committed or aborted).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2.  </a:t>
            </a:r>
            <a:r>
              <a:rPr lang="en-US" smtClean="0"/>
              <a:t>Transaction T issues a read_item(X) operation:</a:t>
            </a:r>
          </a:p>
          <a:p>
            <a:pPr lvl="2" eaLnBrk="1" hangingPunct="1"/>
            <a:r>
              <a:rPr lang="en-US" smtClean="0">
                <a:sym typeface="Symbol" pitchFamily="18" charset="2"/>
              </a:rPr>
              <a:t>If TS(T) &gt; write_TS(X), then delay T until the transaction T’ that wrote or read X has terminated (committed or aborted).</a:t>
            </a:r>
            <a:endParaRPr lang="en-US" smtClean="0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685800" y="1020763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914400" indent="-914400">
              <a:spcBef>
                <a:spcPct val="20000"/>
              </a:spcBef>
              <a:buClr>
                <a:srgbClr val="990033"/>
              </a:buClr>
              <a:buSzPct val="60000"/>
              <a:buFont typeface="Wingdings" pitchFamily="2" charset="2"/>
              <a:buNone/>
            </a:pPr>
            <a:endParaRPr lang="en-US" sz="1800">
              <a:solidFill>
                <a:schemeClr val="tx2"/>
              </a:solidFill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87C19F2D-2D4D-41FA-94D0-B8A6C86391EB}" type="slidenum">
              <a:rPr lang="en-US" smtClean="0"/>
              <a:pPr/>
              <a:t>31</a:t>
            </a:fld>
            <a:endParaRPr lang="en-CA" smtClean="0"/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34820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Timestamp based concurrency control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Thomas’s Write Rule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If read_TS(X) &gt; TS(T) then abort and roll-back T and reject the operation.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If write_TS(X) &gt; TS(T), then just ignore the write operation and continue execution.  This is because the most recent writes counts in case of two consecutive writes.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If the conditions given in 1 and 2 above do not occur, then execute write_item(X) of T and set write_TS(X) to TS(T).</a:t>
            </a:r>
            <a:endParaRPr lang="en-US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600200"/>
            <a:ext cx="7734934" cy="472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442595" indent="-27241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u="heavy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Few </a:t>
            </a: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rules must be followed when binary</a:t>
            </a:r>
            <a:r>
              <a:rPr sz="2600" u="heavy" spc="-8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locking  technique is</a:t>
            </a:r>
            <a:r>
              <a:rPr sz="2600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used.</a:t>
            </a:r>
            <a:endParaRPr sz="2600" dirty="0">
              <a:latin typeface="Arial"/>
              <a:cs typeface="Arial"/>
            </a:endParaRPr>
          </a:p>
          <a:p>
            <a:pPr marL="285115" marR="202565" indent="-27241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Arial"/>
                <a:cs typeface="Arial"/>
              </a:rPr>
              <a:t>LOCK() : operation must be issued by</a:t>
            </a:r>
            <a:r>
              <a:rPr sz="2600" spc="-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transaction  before any update operation like read() or write()  operation are performed on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transaction.</a:t>
            </a:r>
          </a:p>
          <a:p>
            <a:pPr marL="285115" marR="347980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spc="-5" dirty="0">
                <a:latin typeface="Arial"/>
                <a:cs typeface="Arial"/>
              </a:rPr>
              <a:t>LOCK() </a:t>
            </a:r>
            <a:r>
              <a:rPr sz="2600" dirty="0">
                <a:latin typeface="Arial"/>
                <a:cs typeface="Arial"/>
              </a:rPr>
              <a:t>:can’t be </a:t>
            </a:r>
            <a:r>
              <a:rPr sz="2600" spc="-5" dirty="0">
                <a:latin typeface="Arial"/>
                <a:cs typeface="Arial"/>
              </a:rPr>
              <a:t>issued </a:t>
            </a:r>
            <a:r>
              <a:rPr sz="2600" dirty="0">
                <a:latin typeface="Arial"/>
                <a:cs typeface="Arial"/>
              </a:rPr>
              <a:t>by </a:t>
            </a:r>
            <a:r>
              <a:rPr sz="2600" spc="-5" dirty="0">
                <a:latin typeface="Arial"/>
                <a:cs typeface="Arial"/>
              </a:rPr>
              <a:t>transaction if already  </a:t>
            </a:r>
            <a:r>
              <a:rPr sz="2600" dirty="0">
                <a:latin typeface="Arial"/>
                <a:cs typeface="Arial"/>
              </a:rPr>
              <a:t>holds LOCK() on data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item</a:t>
            </a:r>
          </a:p>
          <a:p>
            <a:pPr marL="285115" marR="274955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Arial"/>
                <a:cs typeface="Arial"/>
              </a:rPr>
              <a:t>UNLOCK() : must be issued after all read() and  write() operations are completed in a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transaction.</a:t>
            </a:r>
          </a:p>
          <a:p>
            <a:pPr marL="285115" marR="5080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4615"/>
              <a:buFont typeface="Wingdings 2"/>
              <a:buChar char=""/>
              <a:tabLst>
                <a:tab pos="285750" algn="l"/>
              </a:tabLst>
            </a:pPr>
            <a:r>
              <a:rPr sz="2600" dirty="0">
                <a:latin typeface="Arial"/>
                <a:cs typeface="Arial"/>
              </a:rPr>
              <a:t>UNLOCK(): can’t </a:t>
            </a:r>
            <a:r>
              <a:rPr sz="2600" spc="-5" dirty="0">
                <a:latin typeface="Arial"/>
                <a:cs typeface="Arial"/>
              </a:rPr>
              <a:t>be </a:t>
            </a:r>
            <a:r>
              <a:rPr sz="2600" dirty="0">
                <a:latin typeface="Arial"/>
                <a:cs typeface="Arial"/>
              </a:rPr>
              <a:t>issued </a:t>
            </a:r>
            <a:r>
              <a:rPr sz="2600" spc="-5" dirty="0">
                <a:latin typeface="Arial"/>
                <a:cs typeface="Arial"/>
              </a:rPr>
              <a:t>by </a:t>
            </a:r>
            <a:r>
              <a:rPr sz="2600" dirty="0">
                <a:latin typeface="Arial"/>
                <a:cs typeface="Arial"/>
              </a:rPr>
              <a:t>transaction </a:t>
            </a:r>
            <a:r>
              <a:rPr sz="2600" spc="-5" dirty="0">
                <a:latin typeface="Arial"/>
                <a:cs typeface="Arial"/>
              </a:rPr>
              <a:t>unless it  </a:t>
            </a:r>
            <a:r>
              <a:rPr sz="2600" dirty="0">
                <a:latin typeface="Arial"/>
                <a:cs typeface="Arial"/>
              </a:rPr>
              <a:t>already hold the lock on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data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item.</a:t>
            </a:r>
            <a:endParaRPr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73954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8512" y="577334"/>
            <a:ext cx="600868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/>
              <a:t>Example </a:t>
            </a:r>
            <a:r>
              <a:rPr b="1" dirty="0"/>
              <a:t>for </a:t>
            </a:r>
            <a:r>
              <a:rPr b="1" spc="-5" dirty="0"/>
              <a:t>binary</a:t>
            </a:r>
            <a:r>
              <a:rPr b="1" spc="-40" dirty="0"/>
              <a:t> </a:t>
            </a:r>
            <a:r>
              <a:rPr b="1" spc="-5" dirty="0"/>
              <a:t>lock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7310" y="2418345"/>
            <a:ext cx="769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Arial"/>
                <a:cs typeface="Arial"/>
              </a:rPr>
              <a:t>A</a:t>
            </a:r>
            <a:r>
              <a:rPr sz="2000" spc="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100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52088" y="3276600"/>
            <a:ext cx="7696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=300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0075" y="1981200"/>
            <a:ext cx="2598420" cy="383603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T1:LOCK(A)</a:t>
            </a: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T1:READ(A)</a:t>
            </a: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T1:A:=A+200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A=300</a:t>
            </a: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T1:WRITE(A)</a:t>
            </a: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T1:UNLOCK(A)</a:t>
            </a: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T2:LOCK(A)</a:t>
            </a:r>
          </a:p>
          <a:p>
            <a:pPr marL="285115" indent="-27241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T2:READ(A)</a:t>
            </a: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T2:A:=A+300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A=600</a:t>
            </a: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T2:WRITE(A)</a:t>
            </a:r>
            <a:r>
              <a:rPr sz="2000" spc="-4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A=600</a:t>
            </a:r>
          </a:p>
          <a:p>
            <a:pPr marL="285115" indent="-27241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85000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000" dirty="0">
                <a:latin typeface="Arial"/>
                <a:cs typeface="Arial"/>
              </a:rPr>
              <a:t>T2:UNLOCK(A)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76800" y="1981200"/>
            <a:ext cx="353441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5416"/>
              <a:buFont typeface="Wingdings 2"/>
              <a:buChar char=""/>
              <a:tabLst>
                <a:tab pos="285115" algn="l"/>
                <a:tab pos="285750" algn="l"/>
              </a:tabLst>
            </a:pPr>
            <a:r>
              <a:rPr sz="2400" spc="-5" dirty="0">
                <a:latin typeface="Arial"/>
                <a:cs typeface="Arial"/>
              </a:rPr>
              <a:t>This example </a:t>
            </a:r>
            <a:r>
              <a:rPr sz="2400" dirty="0">
                <a:latin typeface="Arial"/>
                <a:cs typeface="Arial"/>
              </a:rPr>
              <a:t>is  </a:t>
            </a:r>
            <a:r>
              <a:rPr sz="2400" spc="-5" dirty="0">
                <a:latin typeface="Arial"/>
                <a:cs typeface="Arial"/>
              </a:rPr>
              <a:t>seriazible  schedule.Therefore, in  case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 binary locking  mechanism </a:t>
            </a:r>
            <a:r>
              <a:rPr sz="2400" dirty="0">
                <a:latin typeface="Arial"/>
                <a:cs typeface="Arial"/>
              </a:rPr>
              <a:t>atmost </a:t>
            </a:r>
            <a:r>
              <a:rPr sz="2400" spc="-5" dirty="0">
                <a:latin typeface="Arial"/>
                <a:cs typeface="Arial"/>
              </a:rPr>
              <a:t>one  transaction can hold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lock on a particular  dataitem .Thus no  transaction can </a:t>
            </a:r>
            <a:r>
              <a:rPr sz="2400" dirty="0">
                <a:latin typeface="Arial"/>
                <a:cs typeface="Arial"/>
              </a:rPr>
              <a:t>access  the </a:t>
            </a:r>
            <a:r>
              <a:rPr sz="2400" spc="-5" dirty="0">
                <a:latin typeface="Arial"/>
                <a:cs typeface="Arial"/>
              </a:rPr>
              <a:t>same </a:t>
            </a:r>
            <a:r>
              <a:rPr sz="2400" dirty="0">
                <a:latin typeface="Arial"/>
                <a:cs typeface="Arial"/>
              </a:rPr>
              <a:t>item  </a:t>
            </a:r>
            <a:r>
              <a:rPr sz="2400" spc="-15" dirty="0">
                <a:latin typeface="Arial"/>
                <a:cs typeface="Arial"/>
              </a:rPr>
              <a:t>concurrently.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50597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18- </a:t>
            </a:r>
            <a:fld id="{1F423619-E5FA-4AC9-A03D-FDBF5A472873}" type="slidenum">
              <a:rPr lang="en-US" smtClean="0"/>
              <a:pPr>
                <a:defRPr/>
              </a:pPr>
              <a:t>6</a:t>
            </a:fld>
            <a:endParaRPr lang="en-CA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/>
          <a:srcRect l="18156" r="15666" b="9375"/>
          <a:stretch>
            <a:fillRect/>
          </a:stretch>
        </p:blipFill>
        <p:spPr bwMode="auto">
          <a:xfrm>
            <a:off x="239713" y="228600"/>
            <a:ext cx="8610600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0D70CC2A-16D8-4C12-A104-9F2A84D81A4A}" type="slidenum">
              <a:rPr lang="en-US" smtClean="0"/>
              <a:pPr/>
              <a:t>7</a:t>
            </a:fld>
            <a:endParaRPr lang="en-CA" smtClean="0"/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1268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Two-Phase Locking Techniques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Locking is an operation which secures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(a) permission to Read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(b) permission to Write a data item for a transaction.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Example: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Lock (X).  Data item X is locked in behalf of the requesting transaction.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Unlocking is an operation which removes these permissions from the data item.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Example: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Unlock (X): Data item X is made available to all other transactions.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/>
              <a:t>Lock and Unlock are Atomic operations.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B795B916-291B-41E7-8D90-450FAA63CEFE}" type="slidenum">
              <a:rPr lang="en-US" smtClean="0"/>
              <a:pPr/>
              <a:t>8</a:t>
            </a:fld>
            <a:endParaRPr lang="en-CA" smtClean="0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239713" y="1600200"/>
            <a:ext cx="8294687" cy="34258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smtClean="0"/>
              <a:t>Two-Phase Locking Techniques: Essential components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Two locks modes: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(a) shared (read) 	(b) exclusive (write).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Shared mode:  shared lock (X)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More than one transaction can apply share lock on X for reading its value but no write lock can be applied on X by any other transaction.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Exclusive mode: Write lock (X)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smtClean="0"/>
              <a:t>Only one write lock on X can exist at any time and no shared lock can be applied by any other transaction on X.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smtClean="0"/>
              <a:t>Conflict matrix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76600" y="4724400"/>
          <a:ext cx="1717675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VISIO" r:id="rId4" imgW="1719072" imgH="1752600" progId="">
                  <p:embed/>
                </p:oleObj>
              </mc:Choice>
              <mc:Fallback>
                <p:oleObj name="VISIO" r:id="rId4" imgW="1719072" imgH="1752600" progId="">
                  <p:embed/>
                  <p:pic>
                    <p:nvPicPr>
                      <p:cNvPr id="0" name="Picture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24400"/>
                        <a:ext cx="1717675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Slide 18- </a:t>
            </a:r>
            <a:fld id="{A649F801-A0D8-4F00-81CC-4B24530E5415}" type="slidenum">
              <a:rPr lang="en-US" smtClean="0"/>
              <a:pPr/>
              <a:t>9</a:t>
            </a:fld>
            <a:endParaRPr lang="en-CA" smtClean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Concurrency Control</a:t>
            </a:r>
          </a:p>
        </p:txBody>
      </p:sp>
      <p:sp>
        <p:nvSpPr>
          <p:cNvPr id="2053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Two-Phase Locking Techniques: Essential components</a:t>
            </a:r>
          </a:p>
          <a:p>
            <a:pPr lvl="1" eaLnBrk="1" hangingPunct="1"/>
            <a:r>
              <a:rPr lang="en-US" dirty="0" smtClean="0"/>
              <a:t>Lock Manager: </a:t>
            </a:r>
          </a:p>
          <a:p>
            <a:pPr lvl="2" eaLnBrk="1" hangingPunct="1"/>
            <a:r>
              <a:rPr lang="en-US" dirty="0" smtClean="0"/>
              <a:t>Managing locks on data items.</a:t>
            </a:r>
          </a:p>
          <a:p>
            <a:pPr lvl="1" eaLnBrk="1" hangingPunct="1"/>
            <a:r>
              <a:rPr lang="en-US" dirty="0" smtClean="0"/>
              <a:t>Lock table: </a:t>
            </a:r>
          </a:p>
          <a:p>
            <a:pPr lvl="2" eaLnBrk="1" hangingPunct="1"/>
            <a:r>
              <a:rPr lang="en-US" dirty="0" smtClean="0"/>
              <a:t>Lock manager uses it to store the identity of transaction locking a data item, the data item, lock mode and pointer to the next data item locked. One simple way to implement a lock table is through linked list.</a:t>
            </a:r>
          </a:p>
        </p:txBody>
      </p:sp>
      <p:graphicFrame>
        <p:nvGraphicFramePr>
          <p:cNvPr id="205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923925" y="5827713"/>
          <a:ext cx="7100888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VISIO" r:id="rId4" imgW="5882640" imgH="635508" progId="">
                  <p:embed/>
                </p:oleObj>
              </mc:Choice>
              <mc:Fallback>
                <p:oleObj name="VISIO" r:id="rId4" imgW="5882640" imgH="635508" progId="">
                  <p:embed/>
                  <p:pic>
                    <p:nvPicPr>
                      <p:cNvPr id="0" name="Picture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5827713"/>
                        <a:ext cx="7100888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2242</TotalTime>
  <Words>1474</Words>
  <Application>Microsoft Office PowerPoint</Application>
  <PresentationFormat>Letter Paper (8.5x11 in)</PresentationFormat>
  <Paragraphs>298</Paragraphs>
  <Slides>31</Slides>
  <Notes>20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Symbol</vt:lpstr>
      <vt:lpstr>Tahoma</vt:lpstr>
      <vt:lpstr>Times New Roman</vt:lpstr>
      <vt:lpstr>Wingdings</vt:lpstr>
      <vt:lpstr>Wingdings 2</vt:lpstr>
      <vt:lpstr>Blends</vt:lpstr>
      <vt:lpstr>VISIO</vt:lpstr>
      <vt:lpstr>Concurrency Control</vt:lpstr>
      <vt:lpstr>PowerPoint Presentation</vt:lpstr>
      <vt:lpstr>PowerPoint Presentation</vt:lpstr>
      <vt:lpstr>PowerPoint Presentation</vt:lpstr>
      <vt:lpstr>Example for binary lock</vt:lpstr>
      <vt:lpstr>PowerPoint Presentation</vt:lpstr>
      <vt:lpstr>Database Concurrency Control</vt:lpstr>
      <vt:lpstr>Database Concurrency Control</vt:lpstr>
      <vt:lpstr>Database Concurrency Control</vt:lpstr>
      <vt:lpstr>PowerPoint Presentation</vt:lpstr>
      <vt:lpstr>Database Concurrency Control</vt:lpstr>
      <vt:lpstr>Pitfalls of Lock-Based Protocols</vt:lpstr>
      <vt:lpstr>PowerPoint Presentation</vt:lpstr>
      <vt:lpstr>PowerPoint Presentation</vt:lpstr>
      <vt:lpstr>Database Concurrency Control</vt:lpstr>
      <vt:lpstr>Database Concurrency Control</vt:lpstr>
      <vt:lpstr>PowerPoint Presentation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  <vt:lpstr>Database Concurrency Control</vt:lpstr>
    </vt:vector>
  </TitlesOfParts>
  <Company>Copyright © 2007 Ramez Elmasri and Shamkant B. Navathe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</dc:title>
  <dc:subject>Concurrency Control Techniques</dc:subject>
  <dc:creator>Elmasri/Navathe</dc:creator>
  <cp:lastModifiedBy>Admin</cp:lastModifiedBy>
  <cp:revision>98</cp:revision>
  <cp:lastPrinted>2001-11-04T00:51:13Z</cp:lastPrinted>
  <dcterms:created xsi:type="dcterms:W3CDTF">2005-02-25T19:46:41Z</dcterms:created>
  <dcterms:modified xsi:type="dcterms:W3CDTF">2018-10-10T16:35:04Z</dcterms:modified>
</cp:coreProperties>
</file>