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0AFF2-FF09-4ACA-B8A5-C111216BD57B}" type="datetimeFigureOut">
              <a:rPr lang="en-IN" smtClean="0"/>
              <a:t>21-09-2020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0760F-EE28-4157-98F4-8989A4393864}" type="slidenum">
              <a:rPr lang="en-IN" smtClean="0"/>
              <a:t>‹#›</a:t>
            </a:fld>
            <a:endParaRPr lang="en-IN"/>
          </a:p>
        </p:txBody>
      </p:sp>
    </p:spTree>
    <p:extLst>
      <p:ext uri="{BB962C8B-B14F-4D97-AF65-F5344CB8AC3E}">
        <p14:creationId xmlns:p14="http://schemas.microsoft.com/office/powerpoint/2010/main" val="214572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84D8E9-36F0-4CB6-A37C-E7992AA4DAAE}" type="slidenum">
              <a:rPr lang="en-US" altLang="en-US"/>
              <a:pPr/>
              <a:t>12</a:t>
            </a:fld>
            <a:endParaRPr lang="en-US" alt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8D0F1C1-17CD-4B56-965B-50C85385ABDC}" type="slidenum">
              <a:rPr lang="en-US" altLang="en-US"/>
              <a:pPr/>
              <a:t>14</a:t>
            </a:fld>
            <a:endParaRPr lang="en-US" alt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8F8BBEA-B030-48E5-9297-C95CE30EA024}" type="slidenum">
              <a:rPr lang="en-US" altLang="en-US"/>
              <a:pPr/>
              <a:t>15</a:t>
            </a:fld>
            <a:endParaRPr lang="en-US" alt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FD8EE6-8591-4196-A28E-FF22A83C33DA}" type="slidenum">
              <a:rPr lang="en-US" altLang="en-US"/>
              <a:pPr/>
              <a:t>16</a:t>
            </a:fld>
            <a:endParaRPr lang="en-US" altLang="en-US"/>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293DFEE-1054-486D-B958-A5A6B0C39872}" type="slidenum">
              <a:rPr lang="en-US" altLang="en-US"/>
              <a:pPr/>
              <a:t>18</a:t>
            </a:fld>
            <a:endParaRPr lang="en-US" alt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9F3AAB-904D-4CE1-87FE-79B38250C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150974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F3AAB-904D-4CE1-87FE-79B38250C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348894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F3AAB-904D-4CE1-87FE-79B38250C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32009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077B4F-9043-4CE4-8706-C5D4AD5ACE8F}" type="slidenum">
              <a:rPr lang="en-US" altLang="en-US"/>
              <a:pPr>
                <a:defRPr/>
              </a:pPr>
              <a:t>‹#›</a:t>
            </a:fld>
            <a:endParaRPr lang="en-US" altLang="en-US"/>
          </a:p>
        </p:txBody>
      </p:sp>
    </p:spTree>
    <p:extLst>
      <p:ext uri="{BB962C8B-B14F-4D97-AF65-F5344CB8AC3E}">
        <p14:creationId xmlns:p14="http://schemas.microsoft.com/office/powerpoint/2010/main" val="238289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F3AAB-904D-4CE1-87FE-79B38250C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166464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F3AAB-904D-4CE1-87FE-79B38250C408}"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111920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9F3AAB-904D-4CE1-87FE-79B38250C408}"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171474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9F3AAB-904D-4CE1-87FE-79B38250C408}"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369496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9F3AAB-904D-4CE1-87FE-79B38250C408}"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282292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F3AAB-904D-4CE1-87FE-79B38250C408}"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218051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F3AAB-904D-4CE1-87FE-79B38250C408}"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59148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F3AAB-904D-4CE1-87FE-79B38250C408}"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DC6D1-9F13-460C-944A-B46856547D43}" type="slidenum">
              <a:rPr lang="en-IN" smtClean="0"/>
              <a:t>‹#›</a:t>
            </a:fld>
            <a:endParaRPr lang="en-IN"/>
          </a:p>
        </p:txBody>
      </p:sp>
    </p:spTree>
    <p:extLst>
      <p:ext uri="{BB962C8B-B14F-4D97-AF65-F5344CB8AC3E}">
        <p14:creationId xmlns:p14="http://schemas.microsoft.com/office/powerpoint/2010/main" val="138323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F3AAB-904D-4CE1-87FE-79B38250C408}" type="datetimeFigureOut">
              <a:rPr lang="en-IN" smtClean="0"/>
              <a:t>21-09-2020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DC6D1-9F13-460C-944A-B46856547D43}" type="slidenum">
              <a:rPr lang="en-IN" smtClean="0"/>
              <a:t>‹#›</a:t>
            </a:fld>
            <a:endParaRPr lang="en-IN"/>
          </a:p>
        </p:txBody>
      </p:sp>
    </p:spTree>
    <p:extLst>
      <p:ext uri="{BB962C8B-B14F-4D97-AF65-F5344CB8AC3E}">
        <p14:creationId xmlns:p14="http://schemas.microsoft.com/office/powerpoint/2010/main" val="161100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BUS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357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smtClean="0"/>
              <a:t>3 BUS ARBITRATION METHODS</a:t>
            </a:r>
          </a:p>
        </p:txBody>
      </p:sp>
      <p:sp>
        <p:nvSpPr>
          <p:cNvPr id="63491" name="Content Placeholder 2"/>
          <p:cNvSpPr>
            <a:spLocks noGrp="1"/>
          </p:cNvSpPr>
          <p:nvPr>
            <p:ph idx="1"/>
          </p:nvPr>
        </p:nvSpPr>
        <p:spPr>
          <a:xfrm>
            <a:off x="457200" y="2027238"/>
            <a:ext cx="8229600" cy="4525962"/>
          </a:xfrm>
        </p:spPr>
        <p:txBody>
          <a:bodyPr/>
          <a:lstStyle/>
          <a:p>
            <a:pPr eaLnBrk="1" hangingPunct="1">
              <a:buFontTx/>
              <a:buNone/>
            </a:pPr>
            <a:r>
              <a:rPr lang="en-US" altLang="en-US" smtClean="0"/>
              <a:t>1. Daisy Chain</a:t>
            </a:r>
          </a:p>
          <a:p>
            <a:pPr eaLnBrk="1" hangingPunct="1">
              <a:buFontTx/>
              <a:buNone/>
            </a:pPr>
            <a:r>
              <a:rPr lang="en-US" altLang="en-US" smtClean="0"/>
              <a:t>2. Independent Bus Requests and Grant</a:t>
            </a:r>
          </a:p>
          <a:p>
            <a:pPr eaLnBrk="1" hangingPunct="1">
              <a:buFontTx/>
              <a:buNone/>
            </a:pPr>
            <a:r>
              <a:rPr lang="en-US" altLang="en-US" smtClean="0"/>
              <a:t>3. Polling</a:t>
            </a:r>
          </a:p>
        </p:txBody>
      </p:sp>
    </p:spTree>
    <p:extLst>
      <p:ext uri="{BB962C8B-B14F-4D97-AF65-F5344CB8AC3E}">
        <p14:creationId xmlns:p14="http://schemas.microsoft.com/office/powerpoint/2010/main" val="391575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US" altLang="en-US" b="1" smtClean="0">
                <a:latin typeface="Times New Roman" pitchFamily="18" charset="0"/>
                <a:cs typeface="Times New Roman" pitchFamily="18" charset="0"/>
              </a:rPr>
              <a:t>Centralized One Level Bus Arbitration</a:t>
            </a:r>
          </a:p>
        </p:txBody>
      </p:sp>
      <p:sp>
        <p:nvSpPr>
          <p:cNvPr id="64515" name="Rectangle 3"/>
          <p:cNvSpPr>
            <a:spLocks noGrp="1" noChangeArrowheads="1"/>
          </p:cNvSpPr>
          <p:nvPr>
            <p:ph type="body" idx="1"/>
          </p:nvPr>
        </p:nvSpPr>
        <p:spPr>
          <a:xfrm>
            <a:off x="457200" y="1600200"/>
            <a:ext cx="8229600" cy="5029200"/>
          </a:xfrm>
        </p:spPr>
        <p:txBody>
          <a:bodyPr/>
          <a:lstStyle/>
          <a:p>
            <a:pPr eaLnBrk="1" hangingPunct="1">
              <a:lnSpc>
                <a:spcPct val="90000"/>
              </a:lnSpc>
              <a:buFontTx/>
              <a:buNone/>
            </a:pPr>
            <a:r>
              <a:rPr lang="en-US" altLang="en-US" sz="2000" smtClean="0">
                <a:latin typeface="Times New Roman" pitchFamily="18" charset="0"/>
                <a:cs typeface="Times New Roman" pitchFamily="18" charset="0"/>
              </a:rPr>
              <a:t>	This method of arbitration uses one centralized bus controller that all devices can query.  There are 2 lines that are used:</a:t>
            </a:r>
          </a:p>
          <a:p>
            <a:pPr eaLnBrk="1" hangingPunct="1">
              <a:lnSpc>
                <a:spcPct val="90000"/>
              </a:lnSpc>
              <a:buFontTx/>
              <a:buNone/>
            </a:pPr>
            <a:r>
              <a:rPr lang="en-US" altLang="en-US" sz="2000" smtClean="0">
                <a:latin typeface="Times New Roman" pitchFamily="18" charset="0"/>
                <a:cs typeface="Times New Roman" pitchFamily="18" charset="0"/>
              </a:rPr>
              <a:t>		1. </a:t>
            </a:r>
            <a:r>
              <a:rPr lang="en-US" altLang="en-US" sz="2000" u="sng" smtClean="0">
                <a:latin typeface="Times New Roman" pitchFamily="18" charset="0"/>
                <a:cs typeface="Times New Roman" pitchFamily="18" charset="0"/>
              </a:rPr>
              <a:t>Bus Request Line</a:t>
            </a:r>
            <a:r>
              <a:rPr lang="en-US" altLang="en-US" sz="2000" smtClean="0">
                <a:latin typeface="Times New Roman" pitchFamily="18" charset="0"/>
                <a:cs typeface="Times New Roman" pitchFamily="18" charset="0"/>
              </a:rPr>
              <a:t> – A wired ‘OR’ that the controller 	 	knows a request was made, but does not know which device made the 	request.</a:t>
            </a:r>
          </a:p>
          <a:p>
            <a:pPr eaLnBrk="1" hangingPunct="1">
              <a:lnSpc>
                <a:spcPct val="90000"/>
              </a:lnSpc>
              <a:buFontTx/>
              <a:buNone/>
            </a:pPr>
            <a:r>
              <a:rPr lang="en-US" altLang="en-US" sz="2000" smtClean="0">
                <a:latin typeface="Times New Roman" pitchFamily="18" charset="0"/>
                <a:cs typeface="Times New Roman" pitchFamily="18" charset="0"/>
              </a:rPr>
              <a:t>		2. </a:t>
            </a:r>
            <a:r>
              <a:rPr lang="en-US" altLang="en-US" sz="2000" u="sng" smtClean="0">
                <a:latin typeface="Times New Roman" pitchFamily="18" charset="0"/>
                <a:cs typeface="Times New Roman" pitchFamily="18" charset="0"/>
              </a:rPr>
              <a:t>Bus Grant Line</a:t>
            </a:r>
            <a:r>
              <a:rPr lang="en-US" altLang="en-US" sz="2000" smtClean="0">
                <a:latin typeface="Times New Roman" pitchFamily="18" charset="0"/>
                <a:cs typeface="Times New Roman" pitchFamily="18" charset="0"/>
              </a:rPr>
              <a:t> – First a signal is propagated to all devices. The Bus 	Grant Line is asserted to the first device in the chain. If that device made  the request it takes a hold of the bus and leaves the Bus Grant Line negated for the next device in the chain. If that device didn’t make the request then the Bus Grant Line is asserted for the next device in the chain. </a:t>
            </a:r>
          </a:p>
          <a:p>
            <a:pPr eaLnBrk="1" hangingPunct="1">
              <a:lnSpc>
                <a:spcPct val="90000"/>
              </a:lnSpc>
              <a:buFontTx/>
              <a:buNone/>
            </a:pPr>
            <a:r>
              <a:rPr lang="en-US" altLang="en-US" sz="2000" smtClean="0">
                <a:latin typeface="Times New Roman" pitchFamily="18" charset="0"/>
                <a:cs typeface="Times New Roman" pitchFamily="18" charset="0"/>
              </a:rPr>
              <a:t>		</a:t>
            </a:r>
          </a:p>
          <a:p>
            <a:pPr eaLnBrk="1" hangingPunct="1">
              <a:lnSpc>
                <a:spcPct val="90000"/>
              </a:lnSpc>
              <a:buFontTx/>
              <a:buNone/>
            </a:pPr>
            <a:r>
              <a:rPr lang="en-US" altLang="en-US" sz="2000" smtClean="0">
                <a:latin typeface="Times New Roman" pitchFamily="18" charset="0"/>
                <a:cs typeface="Times New Roman" pitchFamily="18" charset="0"/>
              </a:rPr>
              <a:t>	If two devices make a request for the bus at the same time then the device closer to the controller gets the bus. This is called </a:t>
            </a:r>
            <a:r>
              <a:rPr lang="en-US" altLang="en-US" sz="2000" i="1" smtClean="0">
                <a:latin typeface="Times New Roman" pitchFamily="18" charset="0"/>
                <a:cs typeface="Times New Roman" pitchFamily="18" charset="0"/>
              </a:rPr>
              <a:t>daisy chaining</a:t>
            </a:r>
            <a:r>
              <a:rPr lang="en-US" altLang="en-US" sz="2000" smtClean="0">
                <a:latin typeface="Times New Roman" pitchFamily="18" charset="0"/>
                <a:cs typeface="Times New Roman" pitchFamily="18" charset="0"/>
              </a:rPr>
              <a:t>   </a:t>
            </a:r>
          </a:p>
          <a:p>
            <a:pPr eaLnBrk="1" hangingPunct="1">
              <a:lnSpc>
                <a:spcPct val="90000"/>
              </a:lnSpc>
              <a:buFontTx/>
              <a:buNone/>
            </a:pPr>
            <a:endParaRPr lang="en-US" altLang="en-US" sz="2000" smtClean="0">
              <a:latin typeface="Times New Roman" pitchFamily="18" charset="0"/>
              <a:cs typeface="Times New Roman" pitchFamily="18" charset="0"/>
            </a:endParaRPr>
          </a:p>
        </p:txBody>
      </p:sp>
    </p:spTree>
    <p:extLst>
      <p:ext uri="{BB962C8B-B14F-4D97-AF65-F5344CB8AC3E}">
        <p14:creationId xmlns:p14="http://schemas.microsoft.com/office/powerpoint/2010/main" val="1119284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eaLnBrk="1" hangingPunct="1"/>
            <a:r>
              <a:rPr lang="en-US" altLang="en-US" sz="4000" smtClean="0"/>
              <a:t>A centralized bus arbiter using daisy chaining</a:t>
            </a:r>
          </a:p>
        </p:txBody>
      </p:sp>
      <p:sp>
        <p:nvSpPr>
          <p:cNvPr id="65539" name="Rectangle 3"/>
          <p:cNvSpPr>
            <a:spLocks noGrp="1" noChangeArrowheads="1"/>
          </p:cNvSpPr>
          <p:nvPr>
            <p:ph type="body" idx="1"/>
          </p:nvPr>
        </p:nvSpPr>
        <p:spPr/>
        <p:txBody>
          <a:bodyPr/>
          <a:lstStyle/>
          <a:p>
            <a:pPr eaLnBrk="1" hangingPunct="1"/>
            <a:endParaRPr lang="en-US" altLang="en-US" smtClean="0"/>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8534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518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en-US" altLang="en-US" b="1" smtClean="0">
                <a:latin typeface="Times New Roman" pitchFamily="18" charset="0"/>
                <a:cs typeface="Times New Roman" pitchFamily="18" charset="0"/>
              </a:rPr>
              <a:t>Centralized Two Level Bus Arbitration</a:t>
            </a:r>
          </a:p>
        </p:txBody>
      </p:sp>
      <p:sp>
        <p:nvSpPr>
          <p:cNvPr id="66563" name="Rectangle 3"/>
          <p:cNvSpPr>
            <a:spLocks noGrp="1" noChangeArrowheads="1"/>
          </p:cNvSpPr>
          <p:nvPr>
            <p:ph type="body" idx="1"/>
          </p:nvPr>
        </p:nvSpPr>
        <p:spPr/>
        <p:txBody>
          <a:bodyPr/>
          <a:lstStyle/>
          <a:p>
            <a:pPr eaLnBrk="1" hangingPunct="1"/>
            <a:r>
              <a:rPr lang="en-US" altLang="en-US" smtClean="0">
                <a:latin typeface="Times New Roman" pitchFamily="18" charset="0"/>
                <a:cs typeface="Times New Roman" pitchFamily="18" charset="0"/>
              </a:rPr>
              <a:t>Centralized Two Level Bus Arbiter</a:t>
            </a:r>
          </a:p>
          <a:p>
            <a:pPr lvl="1" eaLnBrk="1" hangingPunct="1"/>
            <a:r>
              <a:rPr lang="en-US" altLang="en-US" sz="2000" smtClean="0">
                <a:latin typeface="Times New Roman" pitchFamily="18" charset="0"/>
                <a:cs typeface="Times New Roman" pitchFamily="18" charset="0"/>
              </a:rPr>
              <a:t>Bus Request line: one for each level</a:t>
            </a:r>
          </a:p>
          <a:p>
            <a:pPr lvl="1" eaLnBrk="1" hangingPunct="1"/>
            <a:r>
              <a:rPr lang="en-US" altLang="en-US" sz="2000" smtClean="0">
                <a:latin typeface="Times New Roman" pitchFamily="18" charset="0"/>
                <a:cs typeface="Times New Roman" pitchFamily="18" charset="0"/>
              </a:rPr>
              <a:t>Bus Grant line: one for each level</a:t>
            </a:r>
          </a:p>
          <a:p>
            <a:pPr lvl="1" eaLnBrk="1" hangingPunct="1">
              <a:buFontTx/>
              <a:buNone/>
            </a:pPr>
            <a:r>
              <a:rPr lang="en-US" altLang="en-US" sz="2000" smtClean="0">
                <a:latin typeface="Times New Roman" pitchFamily="18" charset="0"/>
                <a:cs typeface="Times New Roman" pitchFamily="18" charset="0"/>
              </a:rPr>
              <a:t>This Helps to alleviate the problem of the closest device to the</a:t>
            </a:r>
          </a:p>
          <a:p>
            <a:pPr lvl="1" eaLnBrk="1" hangingPunct="1">
              <a:buFontTx/>
              <a:buNone/>
            </a:pPr>
            <a:r>
              <a:rPr lang="en-US" altLang="en-US" sz="2000" smtClean="0">
                <a:latin typeface="Times New Roman" pitchFamily="18" charset="0"/>
                <a:cs typeface="Times New Roman" pitchFamily="18" charset="0"/>
              </a:rPr>
              <a:t>controller getting control of the bus. If more than one request</a:t>
            </a:r>
          </a:p>
          <a:p>
            <a:pPr lvl="1" eaLnBrk="1" hangingPunct="1">
              <a:buFontTx/>
              <a:buNone/>
            </a:pPr>
            <a:r>
              <a:rPr lang="en-US" altLang="en-US" sz="2000" smtClean="0">
                <a:latin typeface="Times New Roman" pitchFamily="18" charset="0"/>
                <a:cs typeface="Times New Roman" pitchFamily="18" charset="0"/>
              </a:rPr>
              <a:t>comes in at one time, control is granted based on priority.  One</a:t>
            </a:r>
          </a:p>
          <a:p>
            <a:pPr lvl="1" eaLnBrk="1" hangingPunct="1">
              <a:buFontTx/>
              <a:buNone/>
            </a:pPr>
            <a:r>
              <a:rPr lang="en-US" altLang="en-US" sz="2000" smtClean="0">
                <a:latin typeface="Times New Roman" pitchFamily="18" charset="0"/>
                <a:cs typeface="Times New Roman" pitchFamily="18" charset="0"/>
              </a:rPr>
              <a:t>major advantage to this is when a lower priority device has control</a:t>
            </a:r>
          </a:p>
          <a:p>
            <a:pPr lvl="1" eaLnBrk="1" hangingPunct="1">
              <a:buFontTx/>
              <a:buNone/>
            </a:pPr>
            <a:r>
              <a:rPr lang="en-US" altLang="en-US" sz="2000" smtClean="0">
                <a:latin typeface="Times New Roman" pitchFamily="18" charset="0"/>
                <a:cs typeface="Times New Roman" pitchFamily="18" charset="0"/>
              </a:rPr>
              <a:t>of the bus, a higher priority device cannot ‘steal’ the bus from</a:t>
            </a:r>
          </a:p>
          <a:p>
            <a:pPr lvl="1" eaLnBrk="1" hangingPunct="1">
              <a:buFontTx/>
              <a:buNone/>
            </a:pPr>
            <a:r>
              <a:rPr lang="en-US" altLang="en-US" sz="2000" smtClean="0">
                <a:latin typeface="Times New Roman" pitchFamily="18" charset="0"/>
                <a:cs typeface="Times New Roman" pitchFamily="18" charset="0"/>
              </a:rPr>
              <a:t>that device. </a:t>
            </a:r>
          </a:p>
          <a:p>
            <a:pPr eaLnBrk="1" hangingPunct="1"/>
            <a:endParaRPr lang="en-US" altLang="en-US" sz="2400" b="1" smtClean="0">
              <a:latin typeface="Times New Roman" pitchFamily="18" charset="0"/>
              <a:cs typeface="Times New Roman" pitchFamily="18" charset="0"/>
            </a:endParaRPr>
          </a:p>
        </p:txBody>
      </p:sp>
    </p:spTree>
    <p:extLst>
      <p:ext uri="{BB962C8B-B14F-4D97-AF65-F5344CB8AC3E}">
        <p14:creationId xmlns:p14="http://schemas.microsoft.com/office/powerpoint/2010/main" val="1633777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792163"/>
          </a:xfrm>
        </p:spPr>
        <p:txBody>
          <a:bodyPr/>
          <a:lstStyle/>
          <a:p>
            <a:pPr eaLnBrk="1" hangingPunct="1"/>
            <a:r>
              <a:rPr lang="en-US" altLang="en-US" smtClean="0"/>
              <a:t>Independent Requesting</a:t>
            </a:r>
          </a:p>
        </p:txBody>
      </p:sp>
      <p:sp>
        <p:nvSpPr>
          <p:cNvPr id="67587" name="Rectangle 3"/>
          <p:cNvSpPr>
            <a:spLocks noGrp="1" noChangeArrowheads="1"/>
          </p:cNvSpPr>
          <p:nvPr>
            <p:ph type="body" idx="1"/>
          </p:nvPr>
        </p:nvSpPr>
        <p:spPr>
          <a:xfrm>
            <a:off x="228600" y="1219200"/>
            <a:ext cx="8686800" cy="5486400"/>
          </a:xfrm>
        </p:spPr>
        <p:txBody>
          <a:bodyPr/>
          <a:lstStyle/>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buFontTx/>
              <a:buNone/>
            </a:pPr>
            <a:r>
              <a:rPr lang="en-US" altLang="en-US" sz="2400" smtClean="0"/>
              <a:t/>
            </a:r>
            <a:br>
              <a:rPr lang="en-US" altLang="en-US" sz="2400" smtClean="0"/>
            </a:b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The bus controller determines priority, which is programmable. </a:t>
            </a:r>
          </a:p>
          <a:p>
            <a:pPr eaLnBrk="1" hangingPunct="1">
              <a:lnSpc>
                <a:spcPct val="90000"/>
              </a:lnSpc>
            </a:pPr>
            <a:r>
              <a:rPr lang="en-US" altLang="en-US" sz="2400" smtClean="0"/>
              <a:t>Drawback: 2n Bus request and bus grant lines to control n devices, whereas daisy chaining requires 2 such lines and polling requires log</a:t>
            </a:r>
            <a:r>
              <a:rPr lang="en-US" altLang="en-US" sz="2400" baseline="-25000" smtClean="0"/>
              <a:t>2</a:t>
            </a:r>
            <a:r>
              <a:rPr lang="en-US" altLang="en-US" sz="2400" smtClean="0"/>
              <a:t>n lines approximately.</a:t>
            </a:r>
          </a:p>
        </p:txBody>
      </p:sp>
      <p:grpSp>
        <p:nvGrpSpPr>
          <p:cNvPr id="67588" name="Group 4"/>
          <p:cNvGrpSpPr>
            <a:grpSpLocks noChangeAspect="1"/>
          </p:cNvGrpSpPr>
          <p:nvPr/>
        </p:nvGrpSpPr>
        <p:grpSpPr bwMode="auto">
          <a:xfrm>
            <a:off x="1495425" y="838200"/>
            <a:ext cx="6734175" cy="3886200"/>
            <a:chOff x="1800" y="2340"/>
            <a:chExt cx="8325" cy="4500"/>
          </a:xfrm>
        </p:grpSpPr>
        <p:sp>
          <p:nvSpPr>
            <p:cNvPr id="67589" name="AutoShape 5"/>
            <p:cNvSpPr>
              <a:spLocks noChangeAspect="1" noChangeArrowheads="1"/>
            </p:cNvSpPr>
            <p:nvPr/>
          </p:nvSpPr>
          <p:spPr bwMode="auto">
            <a:xfrm>
              <a:off x="1800" y="2340"/>
              <a:ext cx="8325" cy="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90" name="Text Box 6"/>
            <p:cNvSpPr txBox="1">
              <a:spLocks noChangeArrowheads="1"/>
            </p:cNvSpPr>
            <p:nvPr/>
          </p:nvSpPr>
          <p:spPr bwMode="auto">
            <a:xfrm>
              <a:off x="1980" y="3600"/>
              <a:ext cx="1440" cy="30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sz="1200">
                <a:latin typeface="Times New Roman" pitchFamily="18" charset="0"/>
              </a:endParaRPr>
            </a:p>
            <a:p>
              <a:pPr eaLnBrk="1" hangingPunct="1"/>
              <a:endParaRPr lang="en-US" altLang="en-US" sz="1200">
                <a:latin typeface="Times New Roman" pitchFamily="18" charset="0"/>
              </a:endParaRPr>
            </a:p>
            <a:p>
              <a:pPr eaLnBrk="1" hangingPunct="1"/>
              <a:endParaRPr lang="en-US" altLang="en-US" sz="1200">
                <a:latin typeface="Times New Roman" pitchFamily="18" charset="0"/>
              </a:endParaRPr>
            </a:p>
            <a:p>
              <a:pPr algn="ctr" eaLnBrk="1" hangingPunct="1"/>
              <a:endParaRPr lang="en-US" altLang="en-US" sz="1200">
                <a:latin typeface="Times New Roman" pitchFamily="18" charset="0"/>
              </a:endParaRPr>
            </a:p>
            <a:p>
              <a:pPr algn="ctr" eaLnBrk="1" hangingPunct="1"/>
              <a:r>
                <a:rPr lang="en-US" altLang="en-US" sz="1200">
                  <a:latin typeface="Times New Roman" pitchFamily="18" charset="0"/>
                </a:rPr>
                <a:t>Bus Controller</a:t>
              </a:r>
              <a:endParaRPr lang="en-US" altLang="en-US"/>
            </a:p>
          </p:txBody>
        </p:sp>
        <p:sp>
          <p:nvSpPr>
            <p:cNvPr id="67591" name="Text Box 7"/>
            <p:cNvSpPr txBox="1">
              <a:spLocks noChangeArrowheads="1"/>
            </p:cNvSpPr>
            <p:nvPr/>
          </p:nvSpPr>
          <p:spPr bwMode="auto">
            <a:xfrm>
              <a:off x="4770" y="2520"/>
              <a:ext cx="900" cy="9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a:latin typeface="Times New Roman" pitchFamily="18" charset="0"/>
              </a:endParaRPr>
            </a:p>
            <a:p>
              <a:pPr algn="ctr" eaLnBrk="1" hangingPunct="1"/>
              <a:r>
                <a:rPr lang="en-US" altLang="en-US" sz="1200">
                  <a:latin typeface="Times New Roman" pitchFamily="18" charset="0"/>
                </a:rPr>
                <a:t> U</a:t>
              </a:r>
              <a:r>
                <a:rPr lang="en-US" altLang="en-US" sz="1200" baseline="-25000">
                  <a:latin typeface="Times New Roman" pitchFamily="18" charset="0"/>
                </a:rPr>
                <a:t>1</a:t>
              </a:r>
              <a:endParaRPr lang="en-US" altLang="en-US"/>
            </a:p>
          </p:txBody>
        </p:sp>
        <p:sp>
          <p:nvSpPr>
            <p:cNvPr id="67592" name="Text Box 8"/>
            <p:cNvSpPr txBox="1">
              <a:spLocks noChangeArrowheads="1"/>
            </p:cNvSpPr>
            <p:nvPr/>
          </p:nvSpPr>
          <p:spPr bwMode="auto">
            <a:xfrm>
              <a:off x="6225" y="2520"/>
              <a:ext cx="900" cy="90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a:latin typeface="Times New Roman" pitchFamily="18" charset="0"/>
              </a:endParaRPr>
            </a:p>
            <a:p>
              <a:pPr algn="ctr" eaLnBrk="1" hangingPunct="1"/>
              <a:r>
                <a:rPr lang="en-US" altLang="en-US" sz="1200">
                  <a:latin typeface="Times New Roman" pitchFamily="18" charset="0"/>
                </a:rPr>
                <a:t>U</a:t>
              </a:r>
              <a:r>
                <a:rPr lang="en-US" altLang="en-US" sz="1200" baseline="-25000">
                  <a:latin typeface="Times New Roman" pitchFamily="18" charset="0"/>
                </a:rPr>
                <a:t>2</a:t>
              </a:r>
              <a:endParaRPr lang="en-US" altLang="en-US"/>
            </a:p>
          </p:txBody>
        </p:sp>
        <p:sp>
          <p:nvSpPr>
            <p:cNvPr id="67593" name="Text Box 9"/>
            <p:cNvSpPr txBox="1">
              <a:spLocks noChangeArrowheads="1"/>
            </p:cNvSpPr>
            <p:nvPr/>
          </p:nvSpPr>
          <p:spPr bwMode="auto">
            <a:xfrm>
              <a:off x="8190" y="2520"/>
              <a:ext cx="900" cy="90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a:latin typeface="Times New Roman" pitchFamily="18" charset="0"/>
              </a:endParaRPr>
            </a:p>
            <a:p>
              <a:pPr algn="ctr" eaLnBrk="1" hangingPunct="1"/>
              <a:r>
                <a:rPr lang="en-US" altLang="en-US" sz="1200">
                  <a:latin typeface="Times New Roman" pitchFamily="18" charset="0"/>
                </a:rPr>
                <a:t> U</a:t>
              </a:r>
              <a:r>
                <a:rPr lang="en-US" altLang="en-US" sz="1200" baseline="-25000">
                  <a:latin typeface="Times New Roman" pitchFamily="18" charset="0"/>
                </a:rPr>
                <a:t>n</a:t>
              </a:r>
              <a:endParaRPr lang="en-US" altLang="en-US"/>
            </a:p>
          </p:txBody>
        </p:sp>
        <p:sp>
          <p:nvSpPr>
            <p:cNvPr id="67594" name="Text Box 10"/>
            <p:cNvSpPr txBox="1">
              <a:spLocks noChangeArrowheads="1"/>
            </p:cNvSpPr>
            <p:nvPr/>
          </p:nvSpPr>
          <p:spPr bwMode="auto">
            <a:xfrm>
              <a:off x="7200" y="2520"/>
              <a:ext cx="720"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latin typeface="Times New Roman" pitchFamily="18" charset="0"/>
                </a:rPr>
                <a:t>…</a:t>
              </a:r>
              <a:endParaRPr lang="en-US" altLang="en-US"/>
            </a:p>
          </p:txBody>
        </p:sp>
        <p:sp>
          <p:nvSpPr>
            <p:cNvPr id="67595" name="Text Box 11"/>
            <p:cNvSpPr txBox="1">
              <a:spLocks noChangeArrowheads="1"/>
            </p:cNvSpPr>
            <p:nvPr/>
          </p:nvSpPr>
          <p:spPr bwMode="auto">
            <a:xfrm>
              <a:off x="9330" y="5939"/>
              <a:ext cx="79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a:t>
              </a:r>
              <a:endParaRPr lang="en-US" altLang="en-US"/>
            </a:p>
          </p:txBody>
        </p:sp>
        <p:sp>
          <p:nvSpPr>
            <p:cNvPr id="67596" name="Line 12"/>
            <p:cNvSpPr>
              <a:spLocks noChangeShapeType="1"/>
            </p:cNvSpPr>
            <p:nvPr/>
          </p:nvSpPr>
          <p:spPr bwMode="auto">
            <a:xfrm>
              <a:off x="3420" y="5759"/>
              <a:ext cx="576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7597" name="Line 13"/>
            <p:cNvSpPr>
              <a:spLocks noChangeShapeType="1"/>
            </p:cNvSpPr>
            <p:nvPr/>
          </p:nvSpPr>
          <p:spPr bwMode="auto">
            <a:xfrm>
              <a:off x="3420" y="6119"/>
              <a:ext cx="57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8" name="Line 14"/>
            <p:cNvSpPr>
              <a:spLocks noChangeShapeType="1"/>
            </p:cNvSpPr>
            <p:nvPr/>
          </p:nvSpPr>
          <p:spPr bwMode="auto">
            <a:xfrm>
              <a:off x="3420" y="6479"/>
              <a:ext cx="57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9" name="Text Box 15"/>
            <p:cNvSpPr txBox="1">
              <a:spLocks noChangeArrowheads="1"/>
            </p:cNvSpPr>
            <p:nvPr/>
          </p:nvSpPr>
          <p:spPr bwMode="auto">
            <a:xfrm>
              <a:off x="3480" y="3870"/>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Request1</a:t>
              </a:r>
              <a:endParaRPr lang="en-US" altLang="en-US" sz="2000"/>
            </a:p>
          </p:txBody>
        </p:sp>
        <p:sp>
          <p:nvSpPr>
            <p:cNvPr id="67600" name="Text Box 16"/>
            <p:cNvSpPr txBox="1">
              <a:spLocks noChangeArrowheads="1"/>
            </p:cNvSpPr>
            <p:nvPr/>
          </p:nvSpPr>
          <p:spPr bwMode="auto">
            <a:xfrm>
              <a:off x="3480" y="5430"/>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Busy</a:t>
              </a:r>
              <a:endParaRPr lang="en-US" altLang="en-US"/>
            </a:p>
          </p:txBody>
        </p:sp>
        <p:sp>
          <p:nvSpPr>
            <p:cNvPr id="67601" name="AutoShape 17"/>
            <p:cNvSpPr>
              <a:spLocks/>
            </p:cNvSpPr>
            <p:nvPr/>
          </p:nvSpPr>
          <p:spPr bwMode="auto">
            <a:xfrm>
              <a:off x="9240" y="5759"/>
              <a:ext cx="180" cy="720"/>
            </a:xfrm>
            <a:prstGeom prst="righ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en-US"/>
            </a:p>
          </p:txBody>
        </p:sp>
        <p:sp>
          <p:nvSpPr>
            <p:cNvPr id="67602" name="Line 18"/>
            <p:cNvSpPr>
              <a:spLocks noChangeShapeType="1"/>
            </p:cNvSpPr>
            <p:nvPr/>
          </p:nvSpPr>
          <p:spPr bwMode="auto">
            <a:xfrm>
              <a:off x="3420" y="3780"/>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3" name="Line 19"/>
            <p:cNvSpPr>
              <a:spLocks noChangeShapeType="1"/>
            </p:cNvSpPr>
            <p:nvPr/>
          </p:nvSpPr>
          <p:spPr bwMode="auto">
            <a:xfrm>
              <a:off x="3420" y="3960"/>
              <a:ext cx="16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7604" name="Line 20"/>
            <p:cNvSpPr>
              <a:spLocks noChangeShapeType="1"/>
            </p:cNvSpPr>
            <p:nvPr/>
          </p:nvSpPr>
          <p:spPr bwMode="auto">
            <a:xfrm>
              <a:off x="3420" y="4320"/>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5" name="Line 21"/>
            <p:cNvSpPr>
              <a:spLocks noChangeShapeType="1"/>
            </p:cNvSpPr>
            <p:nvPr/>
          </p:nvSpPr>
          <p:spPr bwMode="auto">
            <a:xfrm>
              <a:off x="3420" y="4500"/>
              <a:ext cx="30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7606" name="Line 22"/>
            <p:cNvSpPr>
              <a:spLocks noChangeShapeType="1"/>
            </p:cNvSpPr>
            <p:nvPr/>
          </p:nvSpPr>
          <p:spPr bwMode="auto">
            <a:xfrm>
              <a:off x="3420" y="5040"/>
              <a:ext cx="48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7" name="Line 23"/>
            <p:cNvSpPr>
              <a:spLocks noChangeShapeType="1"/>
            </p:cNvSpPr>
            <p:nvPr/>
          </p:nvSpPr>
          <p:spPr bwMode="auto">
            <a:xfrm>
              <a:off x="3420" y="5220"/>
              <a:ext cx="50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7608" name="Line 24"/>
            <p:cNvSpPr>
              <a:spLocks noChangeShapeType="1"/>
            </p:cNvSpPr>
            <p:nvPr/>
          </p:nvSpPr>
          <p:spPr bwMode="auto">
            <a:xfrm>
              <a:off x="4860" y="3420"/>
              <a:ext cx="0"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7609" name="Line 25"/>
            <p:cNvSpPr>
              <a:spLocks noChangeShapeType="1"/>
            </p:cNvSpPr>
            <p:nvPr/>
          </p:nvSpPr>
          <p:spPr bwMode="auto">
            <a:xfrm flipV="1">
              <a:off x="5040" y="342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0" name="Line 26"/>
            <p:cNvSpPr>
              <a:spLocks noChangeShapeType="1"/>
            </p:cNvSpPr>
            <p:nvPr/>
          </p:nvSpPr>
          <p:spPr bwMode="auto">
            <a:xfrm flipV="1">
              <a:off x="6300" y="3420"/>
              <a:ext cx="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611" name="Line 27"/>
            <p:cNvSpPr>
              <a:spLocks noChangeShapeType="1"/>
            </p:cNvSpPr>
            <p:nvPr/>
          </p:nvSpPr>
          <p:spPr bwMode="auto">
            <a:xfrm flipV="1">
              <a:off x="6480" y="3420"/>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2" name="Line 28"/>
            <p:cNvSpPr>
              <a:spLocks noChangeShapeType="1"/>
            </p:cNvSpPr>
            <p:nvPr/>
          </p:nvSpPr>
          <p:spPr bwMode="auto">
            <a:xfrm flipV="1">
              <a:off x="8280" y="3420"/>
              <a:ext cx="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613" name="Line 29"/>
            <p:cNvSpPr>
              <a:spLocks noChangeShapeType="1"/>
            </p:cNvSpPr>
            <p:nvPr/>
          </p:nvSpPr>
          <p:spPr bwMode="auto">
            <a:xfrm flipV="1">
              <a:off x="8460" y="3420"/>
              <a:ext cx="0"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4" name="Line 30"/>
            <p:cNvSpPr>
              <a:spLocks noChangeShapeType="1"/>
            </p:cNvSpPr>
            <p:nvPr/>
          </p:nvSpPr>
          <p:spPr bwMode="auto">
            <a:xfrm>
              <a:off x="5220" y="3420"/>
              <a:ext cx="0"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5" name="Line 31"/>
            <p:cNvSpPr>
              <a:spLocks noChangeShapeType="1"/>
            </p:cNvSpPr>
            <p:nvPr/>
          </p:nvSpPr>
          <p:spPr bwMode="auto">
            <a:xfrm>
              <a:off x="5400" y="342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6" name="Line 32"/>
            <p:cNvSpPr>
              <a:spLocks noChangeShapeType="1"/>
            </p:cNvSpPr>
            <p:nvPr/>
          </p:nvSpPr>
          <p:spPr bwMode="auto">
            <a:xfrm>
              <a:off x="5580" y="3420"/>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7" name="Line 33"/>
            <p:cNvSpPr>
              <a:spLocks noChangeShapeType="1"/>
            </p:cNvSpPr>
            <p:nvPr/>
          </p:nvSpPr>
          <p:spPr bwMode="auto">
            <a:xfrm>
              <a:off x="6660" y="3420"/>
              <a:ext cx="0"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8" name="Line 34"/>
            <p:cNvSpPr>
              <a:spLocks noChangeShapeType="1"/>
            </p:cNvSpPr>
            <p:nvPr/>
          </p:nvSpPr>
          <p:spPr bwMode="auto">
            <a:xfrm>
              <a:off x="6840" y="342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19" name="Line 35"/>
            <p:cNvSpPr>
              <a:spLocks noChangeShapeType="1"/>
            </p:cNvSpPr>
            <p:nvPr/>
          </p:nvSpPr>
          <p:spPr bwMode="auto">
            <a:xfrm>
              <a:off x="7020" y="3420"/>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20" name="Line 36"/>
            <p:cNvSpPr>
              <a:spLocks noChangeShapeType="1"/>
            </p:cNvSpPr>
            <p:nvPr/>
          </p:nvSpPr>
          <p:spPr bwMode="auto">
            <a:xfrm>
              <a:off x="8640" y="3420"/>
              <a:ext cx="0"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21" name="Line 37"/>
            <p:cNvSpPr>
              <a:spLocks noChangeShapeType="1"/>
            </p:cNvSpPr>
            <p:nvPr/>
          </p:nvSpPr>
          <p:spPr bwMode="auto">
            <a:xfrm>
              <a:off x="8820" y="342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22" name="Line 38"/>
            <p:cNvSpPr>
              <a:spLocks noChangeShapeType="1"/>
            </p:cNvSpPr>
            <p:nvPr/>
          </p:nvSpPr>
          <p:spPr bwMode="auto">
            <a:xfrm>
              <a:off x="9000" y="3420"/>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23" name="Text Box 39"/>
            <p:cNvSpPr txBox="1">
              <a:spLocks noChangeArrowheads="1"/>
            </p:cNvSpPr>
            <p:nvPr/>
          </p:nvSpPr>
          <p:spPr bwMode="auto">
            <a:xfrm>
              <a:off x="3585" y="4455"/>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Request2</a:t>
              </a:r>
              <a:endParaRPr lang="en-US" altLang="en-US" sz="2000"/>
            </a:p>
          </p:txBody>
        </p:sp>
        <p:sp>
          <p:nvSpPr>
            <p:cNvPr id="67624" name="Text Box 40"/>
            <p:cNvSpPr txBox="1">
              <a:spLocks noChangeArrowheads="1"/>
            </p:cNvSpPr>
            <p:nvPr/>
          </p:nvSpPr>
          <p:spPr bwMode="auto">
            <a:xfrm>
              <a:off x="3585" y="5174"/>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Request n</a:t>
              </a:r>
              <a:endParaRPr lang="en-US" altLang="en-US" sz="2000"/>
            </a:p>
          </p:txBody>
        </p:sp>
        <p:sp>
          <p:nvSpPr>
            <p:cNvPr id="67625" name="Text Box 41"/>
            <p:cNvSpPr txBox="1">
              <a:spLocks noChangeArrowheads="1"/>
            </p:cNvSpPr>
            <p:nvPr/>
          </p:nvSpPr>
          <p:spPr bwMode="auto">
            <a:xfrm>
              <a:off x="3420" y="3480"/>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Grant1</a:t>
              </a:r>
              <a:endParaRPr lang="en-US" altLang="en-US" sz="2400"/>
            </a:p>
          </p:txBody>
        </p:sp>
        <p:sp>
          <p:nvSpPr>
            <p:cNvPr id="67626" name="Text Box 42"/>
            <p:cNvSpPr txBox="1">
              <a:spLocks noChangeArrowheads="1"/>
            </p:cNvSpPr>
            <p:nvPr/>
          </p:nvSpPr>
          <p:spPr bwMode="auto">
            <a:xfrm>
              <a:off x="4185" y="4049"/>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Grant2</a:t>
              </a:r>
              <a:endParaRPr lang="en-US" altLang="en-US" sz="2400"/>
            </a:p>
          </p:txBody>
        </p:sp>
        <p:sp>
          <p:nvSpPr>
            <p:cNvPr id="67627" name="Text Box 43"/>
            <p:cNvSpPr txBox="1">
              <a:spLocks noChangeArrowheads="1"/>
            </p:cNvSpPr>
            <p:nvPr/>
          </p:nvSpPr>
          <p:spPr bwMode="auto">
            <a:xfrm>
              <a:off x="3600" y="4754"/>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latin typeface="Times New Roman" pitchFamily="18" charset="0"/>
                </a:rPr>
                <a:t>Bus Grant n</a:t>
              </a:r>
              <a:endParaRPr lang="en-US" altLang="en-US" sz="2400"/>
            </a:p>
          </p:txBody>
        </p:sp>
      </p:grpSp>
    </p:spTree>
    <p:extLst>
      <p:ext uri="{BB962C8B-B14F-4D97-AF65-F5344CB8AC3E}">
        <p14:creationId xmlns:p14="http://schemas.microsoft.com/office/powerpoint/2010/main" val="3828362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76200"/>
            <a:ext cx="8229600" cy="715963"/>
          </a:xfrm>
        </p:spPr>
        <p:txBody>
          <a:bodyPr/>
          <a:lstStyle/>
          <a:p>
            <a:pPr eaLnBrk="1" hangingPunct="1"/>
            <a:r>
              <a:rPr lang="en-US" altLang="en-US" sz="4000" smtClean="0"/>
              <a:t>polling</a:t>
            </a:r>
          </a:p>
        </p:txBody>
      </p:sp>
      <p:sp>
        <p:nvSpPr>
          <p:cNvPr id="68611" name="Rectangle 3"/>
          <p:cNvSpPr>
            <a:spLocks noGrp="1" noChangeArrowheads="1"/>
          </p:cNvSpPr>
          <p:nvPr>
            <p:ph type="body" idx="1"/>
          </p:nvPr>
        </p:nvSpPr>
        <p:spPr>
          <a:xfrm>
            <a:off x="228600" y="914400"/>
            <a:ext cx="8686800" cy="5715000"/>
          </a:xfrm>
        </p:spPr>
        <p:txBody>
          <a:bodyPr/>
          <a:lstStyle/>
          <a:p>
            <a:pPr eaLnBrk="1" hangingPunct="1"/>
            <a:r>
              <a:rPr lang="en-US" altLang="en-US" sz="2400" smtClean="0"/>
              <a:t>Unit requests the bus via BUS request line. </a:t>
            </a:r>
          </a:p>
          <a:p>
            <a:pPr eaLnBrk="1" hangingPunct="1"/>
            <a:r>
              <a:rPr lang="en-US" altLang="en-US" sz="2400" smtClean="0"/>
              <a:t>In response, the Bus controller proceeds to generate a sequence of numbers on the poll-count lines.</a:t>
            </a:r>
          </a:p>
          <a:p>
            <a:pPr eaLnBrk="1" hangingPunct="1"/>
            <a:r>
              <a:rPr lang="en-US" altLang="en-US" sz="2400" smtClean="0"/>
              <a:t>Each unit compares to the unique address assigned to it. </a:t>
            </a:r>
          </a:p>
          <a:p>
            <a:pPr eaLnBrk="1" hangingPunct="1"/>
            <a:r>
              <a:rPr lang="en-US" altLang="en-US" sz="2400" smtClean="0"/>
              <a:t>When requesting unit finds the match, Bus Busy signal is activated.</a:t>
            </a:r>
          </a:p>
          <a:p>
            <a:pPr eaLnBrk="1" hangingPunct="1"/>
            <a:r>
              <a:rPr lang="en-US" altLang="en-US" sz="2400" smtClean="0"/>
              <a:t>In response, bus controller terminates the polling process and U</a:t>
            </a:r>
            <a:r>
              <a:rPr lang="en-US" altLang="en-US" sz="2400" baseline="-25000" smtClean="0"/>
              <a:t>i</a:t>
            </a:r>
            <a:r>
              <a:rPr lang="en-US" altLang="en-US" sz="2400" smtClean="0"/>
              <a:t> connects to the bus.</a:t>
            </a:r>
          </a:p>
          <a:p>
            <a:pPr eaLnBrk="1" hangingPunct="1"/>
            <a:r>
              <a:rPr lang="en-US" altLang="en-US" sz="2400" smtClean="0"/>
              <a:t>Advantage: failure of one unit need not affect the other units.</a:t>
            </a:r>
          </a:p>
          <a:p>
            <a:pPr eaLnBrk="1" hangingPunct="1"/>
            <a:r>
              <a:rPr lang="en-US" altLang="en-US" sz="2400" smtClean="0"/>
              <a:t>Disadvantage: expensive because of more control lines. Number of units are limited based on the poll-count lines capability</a:t>
            </a:r>
          </a:p>
        </p:txBody>
      </p:sp>
    </p:spTree>
    <p:extLst>
      <p:ext uri="{BB962C8B-B14F-4D97-AF65-F5344CB8AC3E}">
        <p14:creationId xmlns:p14="http://schemas.microsoft.com/office/powerpoint/2010/main" val="2896417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152400" y="228600"/>
            <a:ext cx="8763000" cy="6477000"/>
          </a:xfrm>
        </p:spPr>
        <p:txBody>
          <a:bodyPr/>
          <a:lstStyle/>
          <a:p>
            <a:pPr eaLnBrk="1" hangingPunct="1">
              <a:buFontTx/>
              <a:buNone/>
            </a:pPr>
            <a:r>
              <a:rPr lang="en-US" altLang="en-US" smtClean="0"/>
              <a:t>Polling</a:t>
            </a:r>
          </a:p>
        </p:txBody>
      </p:sp>
      <p:grpSp>
        <p:nvGrpSpPr>
          <p:cNvPr id="69635" name="Group 3"/>
          <p:cNvGrpSpPr>
            <a:grpSpLocks noChangeAspect="1"/>
          </p:cNvGrpSpPr>
          <p:nvPr/>
        </p:nvGrpSpPr>
        <p:grpSpPr bwMode="auto">
          <a:xfrm>
            <a:off x="838200" y="1066800"/>
            <a:ext cx="7924800" cy="3048000"/>
            <a:chOff x="1800" y="2340"/>
            <a:chExt cx="8325" cy="3600"/>
          </a:xfrm>
        </p:grpSpPr>
        <p:sp>
          <p:nvSpPr>
            <p:cNvPr id="69636" name="AutoShape 4"/>
            <p:cNvSpPr>
              <a:spLocks noChangeAspect="1" noChangeArrowheads="1"/>
            </p:cNvSpPr>
            <p:nvPr/>
          </p:nvSpPr>
          <p:spPr bwMode="auto">
            <a:xfrm>
              <a:off x="1800" y="2340"/>
              <a:ext cx="8325"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9637" name="Text Box 5"/>
            <p:cNvSpPr txBox="1">
              <a:spLocks noChangeArrowheads="1"/>
            </p:cNvSpPr>
            <p:nvPr/>
          </p:nvSpPr>
          <p:spPr bwMode="auto">
            <a:xfrm>
              <a:off x="1980" y="2700"/>
              <a:ext cx="1440" cy="30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sz="1200" b="1">
                <a:latin typeface="Times New Roman" pitchFamily="18" charset="0"/>
              </a:endParaRPr>
            </a:p>
            <a:p>
              <a:pPr eaLnBrk="1" hangingPunct="1"/>
              <a:endParaRPr lang="en-US" altLang="en-US" sz="1200" b="1">
                <a:latin typeface="Times New Roman" pitchFamily="18" charset="0"/>
              </a:endParaRPr>
            </a:p>
            <a:p>
              <a:pPr eaLnBrk="1" hangingPunct="1"/>
              <a:endParaRPr lang="en-US" altLang="en-US" sz="1200" b="1">
                <a:latin typeface="Times New Roman" pitchFamily="18" charset="0"/>
              </a:endParaRPr>
            </a:p>
            <a:p>
              <a:pPr algn="ctr" eaLnBrk="1" hangingPunct="1"/>
              <a:endParaRPr lang="en-US" altLang="en-US" sz="1200" b="1">
                <a:latin typeface="Times New Roman" pitchFamily="18" charset="0"/>
              </a:endParaRPr>
            </a:p>
            <a:p>
              <a:pPr algn="ctr" eaLnBrk="1" hangingPunct="1"/>
              <a:endParaRPr lang="en-US" altLang="en-US" sz="1200" b="1">
                <a:latin typeface="Times New Roman" pitchFamily="18" charset="0"/>
              </a:endParaRPr>
            </a:p>
            <a:p>
              <a:pPr algn="ctr" eaLnBrk="1" hangingPunct="1"/>
              <a:endParaRPr lang="en-US" altLang="en-US" sz="1200" b="1">
                <a:latin typeface="Times New Roman" pitchFamily="18" charset="0"/>
              </a:endParaRPr>
            </a:p>
            <a:p>
              <a:pPr algn="ctr" eaLnBrk="1" hangingPunct="1"/>
              <a:endParaRPr lang="en-US" altLang="en-US" sz="1200" b="1">
                <a:latin typeface="Times New Roman" pitchFamily="18" charset="0"/>
              </a:endParaRPr>
            </a:p>
            <a:p>
              <a:pPr algn="ctr" eaLnBrk="1" hangingPunct="1"/>
              <a:endParaRPr lang="en-US" altLang="en-US" sz="1200" b="1">
                <a:latin typeface="Times New Roman" pitchFamily="18" charset="0"/>
              </a:endParaRPr>
            </a:p>
            <a:p>
              <a:pPr algn="ctr" eaLnBrk="1" hangingPunct="1"/>
              <a:r>
                <a:rPr lang="en-US" altLang="en-US" sz="1200" b="1">
                  <a:latin typeface="Times New Roman" pitchFamily="18" charset="0"/>
                </a:rPr>
                <a:t>Bus Controller</a:t>
              </a:r>
              <a:endParaRPr lang="en-US" altLang="en-US" b="1"/>
            </a:p>
          </p:txBody>
        </p:sp>
        <p:sp>
          <p:nvSpPr>
            <p:cNvPr id="69638" name="Text Box 6"/>
            <p:cNvSpPr txBox="1">
              <a:spLocks noChangeArrowheads="1"/>
            </p:cNvSpPr>
            <p:nvPr/>
          </p:nvSpPr>
          <p:spPr bwMode="auto">
            <a:xfrm>
              <a:off x="4680" y="2520"/>
              <a:ext cx="900" cy="9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b="1">
                <a:latin typeface="Times New Roman" pitchFamily="18" charset="0"/>
              </a:endParaRPr>
            </a:p>
            <a:p>
              <a:pPr algn="ctr" eaLnBrk="1" hangingPunct="1"/>
              <a:r>
                <a:rPr lang="en-US" altLang="en-US" sz="1200" b="1">
                  <a:latin typeface="Times New Roman" pitchFamily="18" charset="0"/>
                </a:rPr>
                <a:t> U</a:t>
              </a:r>
              <a:r>
                <a:rPr lang="en-US" altLang="en-US" sz="1200" b="1" baseline="-25000">
                  <a:latin typeface="Times New Roman" pitchFamily="18" charset="0"/>
                </a:rPr>
                <a:t>1</a:t>
              </a:r>
              <a:endParaRPr lang="en-US" altLang="en-US" b="1"/>
            </a:p>
          </p:txBody>
        </p:sp>
        <p:sp>
          <p:nvSpPr>
            <p:cNvPr id="69639" name="Text Box 7"/>
            <p:cNvSpPr txBox="1">
              <a:spLocks noChangeArrowheads="1"/>
            </p:cNvSpPr>
            <p:nvPr/>
          </p:nvSpPr>
          <p:spPr bwMode="auto">
            <a:xfrm>
              <a:off x="6120" y="2520"/>
              <a:ext cx="900" cy="90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b="1">
                <a:latin typeface="Times New Roman" pitchFamily="18" charset="0"/>
              </a:endParaRPr>
            </a:p>
            <a:p>
              <a:pPr algn="ctr" eaLnBrk="1" hangingPunct="1"/>
              <a:r>
                <a:rPr lang="en-US" altLang="en-US" sz="1200" b="1">
                  <a:latin typeface="Times New Roman" pitchFamily="18" charset="0"/>
                </a:rPr>
                <a:t>U</a:t>
              </a:r>
              <a:r>
                <a:rPr lang="en-US" altLang="en-US" sz="1200" b="1" baseline="-25000">
                  <a:latin typeface="Times New Roman" pitchFamily="18" charset="0"/>
                </a:rPr>
                <a:t>2</a:t>
              </a:r>
              <a:endParaRPr lang="en-US" altLang="en-US" b="1"/>
            </a:p>
          </p:txBody>
        </p:sp>
        <p:sp>
          <p:nvSpPr>
            <p:cNvPr id="69640" name="Text Box 8"/>
            <p:cNvSpPr txBox="1">
              <a:spLocks noChangeArrowheads="1"/>
            </p:cNvSpPr>
            <p:nvPr/>
          </p:nvSpPr>
          <p:spPr bwMode="auto">
            <a:xfrm>
              <a:off x="8100" y="2520"/>
              <a:ext cx="900" cy="90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800" b="1">
                <a:latin typeface="Times New Roman" pitchFamily="18" charset="0"/>
              </a:endParaRPr>
            </a:p>
            <a:p>
              <a:pPr algn="ctr" eaLnBrk="1" hangingPunct="1"/>
              <a:r>
                <a:rPr lang="en-US" altLang="en-US" sz="1200" b="1">
                  <a:latin typeface="Times New Roman" pitchFamily="18" charset="0"/>
                </a:rPr>
                <a:t> U</a:t>
              </a:r>
              <a:r>
                <a:rPr lang="en-US" altLang="en-US" sz="1200" b="1" baseline="-25000">
                  <a:latin typeface="Times New Roman" pitchFamily="18" charset="0"/>
                </a:rPr>
                <a:t>n</a:t>
              </a:r>
              <a:endParaRPr lang="en-US" altLang="en-US" b="1"/>
            </a:p>
          </p:txBody>
        </p:sp>
        <p:sp>
          <p:nvSpPr>
            <p:cNvPr id="69641" name="Text Box 9"/>
            <p:cNvSpPr txBox="1">
              <a:spLocks noChangeArrowheads="1"/>
            </p:cNvSpPr>
            <p:nvPr/>
          </p:nvSpPr>
          <p:spPr bwMode="auto">
            <a:xfrm>
              <a:off x="7125" y="2700"/>
              <a:ext cx="720"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a:latin typeface="Times New Roman" pitchFamily="18" charset="0"/>
                </a:rPr>
                <a:t>…</a:t>
              </a:r>
              <a:endParaRPr lang="en-US" altLang="en-US" b="1"/>
            </a:p>
          </p:txBody>
        </p:sp>
        <p:sp>
          <p:nvSpPr>
            <p:cNvPr id="69642" name="Text Box 10"/>
            <p:cNvSpPr txBox="1">
              <a:spLocks noChangeArrowheads="1"/>
            </p:cNvSpPr>
            <p:nvPr/>
          </p:nvSpPr>
          <p:spPr bwMode="auto">
            <a:xfrm>
              <a:off x="9330" y="4290"/>
              <a:ext cx="79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latin typeface="Times New Roman" pitchFamily="18" charset="0"/>
                </a:rPr>
                <a:t>Bus</a:t>
              </a:r>
              <a:endParaRPr lang="en-US" altLang="en-US" b="1"/>
            </a:p>
          </p:txBody>
        </p:sp>
        <p:sp>
          <p:nvSpPr>
            <p:cNvPr id="69643" name="Line 11"/>
            <p:cNvSpPr>
              <a:spLocks noChangeShapeType="1"/>
            </p:cNvSpPr>
            <p:nvPr/>
          </p:nvSpPr>
          <p:spPr bwMode="auto">
            <a:xfrm>
              <a:off x="3420" y="3780"/>
              <a:ext cx="57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9644" name="Line 12"/>
            <p:cNvSpPr>
              <a:spLocks noChangeShapeType="1"/>
            </p:cNvSpPr>
            <p:nvPr/>
          </p:nvSpPr>
          <p:spPr bwMode="auto">
            <a:xfrm>
              <a:off x="3420" y="4139"/>
              <a:ext cx="57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9645" name="Line 13"/>
            <p:cNvSpPr>
              <a:spLocks noChangeShapeType="1"/>
            </p:cNvSpPr>
            <p:nvPr/>
          </p:nvSpPr>
          <p:spPr bwMode="auto">
            <a:xfrm>
              <a:off x="3420" y="4499"/>
              <a:ext cx="57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9646" name="Line 14"/>
            <p:cNvSpPr>
              <a:spLocks noChangeShapeType="1"/>
            </p:cNvSpPr>
            <p:nvPr/>
          </p:nvSpPr>
          <p:spPr bwMode="auto">
            <a:xfrm>
              <a:off x="3420" y="5579"/>
              <a:ext cx="57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47" name="Line 15"/>
            <p:cNvSpPr>
              <a:spLocks noChangeShapeType="1"/>
            </p:cNvSpPr>
            <p:nvPr/>
          </p:nvSpPr>
          <p:spPr bwMode="auto">
            <a:xfrm>
              <a:off x="3420" y="4859"/>
              <a:ext cx="576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48" name="Line 16"/>
            <p:cNvSpPr>
              <a:spLocks noChangeShapeType="1"/>
            </p:cNvSpPr>
            <p:nvPr/>
          </p:nvSpPr>
          <p:spPr bwMode="auto">
            <a:xfrm>
              <a:off x="3420" y="5219"/>
              <a:ext cx="5760"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49" name="Text Box 17"/>
            <p:cNvSpPr txBox="1">
              <a:spLocks noChangeArrowheads="1"/>
            </p:cNvSpPr>
            <p:nvPr/>
          </p:nvSpPr>
          <p:spPr bwMode="auto">
            <a:xfrm>
              <a:off x="3345" y="4485"/>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latin typeface="Times New Roman" pitchFamily="18" charset="0"/>
                </a:rPr>
                <a:t>Bus Request</a:t>
              </a:r>
              <a:endParaRPr lang="en-US" altLang="en-US" b="1"/>
            </a:p>
          </p:txBody>
        </p:sp>
        <p:sp>
          <p:nvSpPr>
            <p:cNvPr id="69650" name="Text Box 18"/>
            <p:cNvSpPr txBox="1">
              <a:spLocks noChangeArrowheads="1"/>
            </p:cNvSpPr>
            <p:nvPr/>
          </p:nvSpPr>
          <p:spPr bwMode="auto">
            <a:xfrm>
              <a:off x="3405" y="4859"/>
              <a:ext cx="163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latin typeface="Times New Roman" pitchFamily="18" charset="0"/>
                </a:rPr>
                <a:t>Bus Busy</a:t>
              </a:r>
              <a:endParaRPr lang="en-US" altLang="en-US" b="1"/>
            </a:p>
          </p:txBody>
        </p:sp>
        <p:sp>
          <p:nvSpPr>
            <p:cNvPr id="69651" name="Line 19"/>
            <p:cNvSpPr>
              <a:spLocks noChangeShapeType="1"/>
            </p:cNvSpPr>
            <p:nvPr/>
          </p:nvSpPr>
          <p:spPr bwMode="auto">
            <a:xfrm>
              <a:off x="4740" y="3420"/>
              <a:ext cx="1"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52" name="Line 20"/>
            <p:cNvSpPr>
              <a:spLocks noChangeShapeType="1"/>
            </p:cNvSpPr>
            <p:nvPr/>
          </p:nvSpPr>
          <p:spPr bwMode="auto">
            <a:xfrm>
              <a:off x="4890" y="3420"/>
              <a:ext cx="1" cy="72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53" name="Line 21"/>
            <p:cNvSpPr>
              <a:spLocks noChangeShapeType="1"/>
            </p:cNvSpPr>
            <p:nvPr/>
          </p:nvSpPr>
          <p:spPr bwMode="auto">
            <a:xfrm>
              <a:off x="5039" y="3420"/>
              <a:ext cx="1" cy="10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54" name="Line 22"/>
            <p:cNvSpPr>
              <a:spLocks noChangeShapeType="1"/>
            </p:cNvSpPr>
            <p:nvPr/>
          </p:nvSpPr>
          <p:spPr bwMode="auto">
            <a:xfrm>
              <a:off x="5220" y="3420"/>
              <a:ext cx="1"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55" name="Line 23"/>
            <p:cNvSpPr>
              <a:spLocks noChangeShapeType="1"/>
            </p:cNvSpPr>
            <p:nvPr/>
          </p:nvSpPr>
          <p:spPr bwMode="auto">
            <a:xfrm>
              <a:off x="5400" y="3420"/>
              <a:ext cx="1"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56" name="Line 24"/>
            <p:cNvSpPr>
              <a:spLocks noChangeShapeType="1"/>
            </p:cNvSpPr>
            <p:nvPr/>
          </p:nvSpPr>
          <p:spPr bwMode="auto">
            <a:xfrm>
              <a:off x="5580" y="3420"/>
              <a:ext cx="1"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57" name="Line 25"/>
            <p:cNvSpPr>
              <a:spLocks noChangeShapeType="1"/>
            </p:cNvSpPr>
            <p:nvPr/>
          </p:nvSpPr>
          <p:spPr bwMode="auto">
            <a:xfrm>
              <a:off x="6164" y="3420"/>
              <a:ext cx="1"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58" name="Line 26"/>
            <p:cNvSpPr>
              <a:spLocks noChangeShapeType="1"/>
            </p:cNvSpPr>
            <p:nvPr/>
          </p:nvSpPr>
          <p:spPr bwMode="auto">
            <a:xfrm>
              <a:off x="6314" y="3420"/>
              <a:ext cx="1" cy="72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59" name="Line 27"/>
            <p:cNvSpPr>
              <a:spLocks noChangeShapeType="1"/>
            </p:cNvSpPr>
            <p:nvPr/>
          </p:nvSpPr>
          <p:spPr bwMode="auto">
            <a:xfrm>
              <a:off x="6463" y="3420"/>
              <a:ext cx="1" cy="10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60" name="Line 28"/>
            <p:cNvSpPr>
              <a:spLocks noChangeShapeType="1"/>
            </p:cNvSpPr>
            <p:nvPr/>
          </p:nvSpPr>
          <p:spPr bwMode="auto">
            <a:xfrm>
              <a:off x="6644" y="3420"/>
              <a:ext cx="1"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1" name="Line 29"/>
            <p:cNvSpPr>
              <a:spLocks noChangeShapeType="1"/>
            </p:cNvSpPr>
            <p:nvPr/>
          </p:nvSpPr>
          <p:spPr bwMode="auto">
            <a:xfrm>
              <a:off x="6824" y="3420"/>
              <a:ext cx="1"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2" name="Line 30"/>
            <p:cNvSpPr>
              <a:spLocks noChangeShapeType="1"/>
            </p:cNvSpPr>
            <p:nvPr/>
          </p:nvSpPr>
          <p:spPr bwMode="auto">
            <a:xfrm>
              <a:off x="7004" y="3420"/>
              <a:ext cx="1"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3" name="Line 31"/>
            <p:cNvSpPr>
              <a:spLocks noChangeShapeType="1"/>
            </p:cNvSpPr>
            <p:nvPr/>
          </p:nvSpPr>
          <p:spPr bwMode="auto">
            <a:xfrm>
              <a:off x="8144" y="3420"/>
              <a:ext cx="1"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64" name="Line 32"/>
            <p:cNvSpPr>
              <a:spLocks noChangeShapeType="1"/>
            </p:cNvSpPr>
            <p:nvPr/>
          </p:nvSpPr>
          <p:spPr bwMode="auto">
            <a:xfrm>
              <a:off x="8294" y="3420"/>
              <a:ext cx="1" cy="72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65" name="Line 33"/>
            <p:cNvSpPr>
              <a:spLocks noChangeShapeType="1"/>
            </p:cNvSpPr>
            <p:nvPr/>
          </p:nvSpPr>
          <p:spPr bwMode="auto">
            <a:xfrm>
              <a:off x="8443" y="3420"/>
              <a:ext cx="1" cy="10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9666" name="Line 34"/>
            <p:cNvSpPr>
              <a:spLocks noChangeShapeType="1"/>
            </p:cNvSpPr>
            <p:nvPr/>
          </p:nvSpPr>
          <p:spPr bwMode="auto">
            <a:xfrm>
              <a:off x="8624" y="3420"/>
              <a:ext cx="1"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7" name="Line 35"/>
            <p:cNvSpPr>
              <a:spLocks noChangeShapeType="1"/>
            </p:cNvSpPr>
            <p:nvPr/>
          </p:nvSpPr>
          <p:spPr bwMode="auto">
            <a:xfrm>
              <a:off x="8804" y="3420"/>
              <a:ext cx="1"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8" name="Line 36"/>
            <p:cNvSpPr>
              <a:spLocks noChangeShapeType="1"/>
            </p:cNvSpPr>
            <p:nvPr/>
          </p:nvSpPr>
          <p:spPr bwMode="auto">
            <a:xfrm>
              <a:off x="8984" y="3420"/>
              <a:ext cx="1"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69" name="AutoShape 37"/>
            <p:cNvSpPr>
              <a:spLocks/>
            </p:cNvSpPr>
            <p:nvPr/>
          </p:nvSpPr>
          <p:spPr bwMode="auto">
            <a:xfrm>
              <a:off x="3195" y="3780"/>
              <a:ext cx="180" cy="72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en-US"/>
            </a:p>
          </p:txBody>
        </p:sp>
        <p:sp>
          <p:nvSpPr>
            <p:cNvPr id="69670" name="AutoShape 38"/>
            <p:cNvSpPr>
              <a:spLocks/>
            </p:cNvSpPr>
            <p:nvPr/>
          </p:nvSpPr>
          <p:spPr bwMode="auto">
            <a:xfrm>
              <a:off x="9225" y="3780"/>
              <a:ext cx="225" cy="1800"/>
            </a:xfrm>
            <a:prstGeom prst="rightBrace">
              <a:avLst>
                <a:gd name="adj1" fmla="val 66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en-US"/>
            </a:p>
          </p:txBody>
        </p:sp>
        <p:sp>
          <p:nvSpPr>
            <p:cNvPr id="69671" name="Text Box 39"/>
            <p:cNvSpPr txBox="1">
              <a:spLocks noChangeArrowheads="1"/>
            </p:cNvSpPr>
            <p:nvPr/>
          </p:nvSpPr>
          <p:spPr bwMode="auto">
            <a:xfrm>
              <a:off x="2475" y="3780"/>
              <a:ext cx="12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b="1">
                  <a:latin typeface="Times New Roman" pitchFamily="18" charset="0"/>
                </a:rPr>
                <a:t>Poll </a:t>
              </a:r>
            </a:p>
            <a:p>
              <a:pPr eaLnBrk="1" hangingPunct="1"/>
              <a:r>
                <a:rPr lang="en-US" altLang="en-US" sz="1200" b="1">
                  <a:latin typeface="Times New Roman" pitchFamily="18" charset="0"/>
                </a:rPr>
                <a:t>Count</a:t>
              </a:r>
              <a:endParaRPr lang="en-US" altLang="en-US" b="1"/>
            </a:p>
          </p:txBody>
        </p:sp>
      </p:grpSp>
    </p:spTree>
    <p:extLst>
      <p:ext uri="{BB962C8B-B14F-4D97-AF65-F5344CB8AC3E}">
        <p14:creationId xmlns:p14="http://schemas.microsoft.com/office/powerpoint/2010/main" val="868127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endParaRPr lang="en-US" altLang="en-US" smtClean="0"/>
          </a:p>
        </p:txBody>
      </p:sp>
      <p:sp>
        <p:nvSpPr>
          <p:cNvPr id="70659" name="Content Placeholder 2"/>
          <p:cNvSpPr>
            <a:spLocks noGrp="1"/>
          </p:cNvSpPr>
          <p:nvPr>
            <p:ph idx="1"/>
          </p:nvPr>
        </p:nvSpPr>
        <p:spPr>
          <a:xfrm>
            <a:off x="457200" y="1295400"/>
            <a:ext cx="8229600" cy="4830763"/>
          </a:xfrm>
        </p:spPr>
        <p:txBody>
          <a:bodyPr/>
          <a:lstStyle/>
          <a:p>
            <a:pPr algn="just" eaLnBrk="1" hangingPunct="1">
              <a:buFontTx/>
              <a:buNone/>
            </a:pPr>
            <a:r>
              <a:rPr lang="en-US" altLang="en-US" sz="2800" smtClean="0">
                <a:solidFill>
                  <a:srgbClr val="FF0000"/>
                </a:solidFill>
              </a:rPr>
              <a:t>Daisy chaining</a:t>
            </a:r>
            <a:r>
              <a:rPr lang="en-US" altLang="en-US" sz="2800" smtClean="0"/>
              <a:t>, the centralized controller always sending bus control to highest priority, which passes it to next if bus access not required.</a:t>
            </a:r>
          </a:p>
          <a:p>
            <a:pPr algn="just" eaLnBrk="1" hangingPunct="1">
              <a:buFontTx/>
              <a:buNone/>
            </a:pPr>
            <a:r>
              <a:rPr lang="en-US" altLang="en-US" sz="2800" smtClean="0">
                <a:solidFill>
                  <a:srgbClr val="FF0000"/>
                </a:solidFill>
              </a:rPr>
              <a:t>Independent request method</a:t>
            </a:r>
            <a:r>
              <a:rPr lang="en-US" altLang="en-US" sz="2800" smtClean="0"/>
              <a:t>, the centralized controller listens to requests of each device individually and grant access to the bus on resolving its priority.</a:t>
            </a:r>
          </a:p>
          <a:p>
            <a:pPr algn="just" eaLnBrk="1" hangingPunct="1">
              <a:buFontTx/>
              <a:buNone/>
            </a:pPr>
            <a:r>
              <a:rPr lang="en-US" altLang="en-US" sz="2800" smtClean="0">
                <a:solidFill>
                  <a:srgbClr val="FF0000"/>
                </a:solidFill>
              </a:rPr>
              <a:t>Polling method</a:t>
            </a:r>
            <a:r>
              <a:rPr lang="en-US" altLang="en-US" sz="2800" smtClean="0"/>
              <a:t>, the centralized controller does the polling of the devices and grant access to that bus which requests it on receiving the poll address.</a:t>
            </a:r>
          </a:p>
        </p:txBody>
      </p:sp>
    </p:spTree>
    <p:extLst>
      <p:ext uri="{BB962C8B-B14F-4D97-AF65-F5344CB8AC3E}">
        <p14:creationId xmlns:p14="http://schemas.microsoft.com/office/powerpoint/2010/main" val="172202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References</a:t>
            </a:r>
          </a:p>
        </p:txBody>
      </p:sp>
      <p:sp>
        <p:nvSpPr>
          <p:cNvPr id="71683" name="Rectangle 3"/>
          <p:cNvSpPr>
            <a:spLocks noGrp="1" noChangeArrowheads="1"/>
          </p:cNvSpPr>
          <p:nvPr>
            <p:ph type="body" idx="1"/>
          </p:nvPr>
        </p:nvSpPr>
        <p:spPr/>
        <p:txBody>
          <a:bodyPr/>
          <a:lstStyle/>
          <a:p>
            <a:pPr marL="609600" indent="-609600" eaLnBrk="1" hangingPunct="1"/>
            <a:r>
              <a:rPr lang="en-US" altLang="en-US" smtClean="0"/>
              <a:t>M. M. Mano, Computer System Architecture, Prentice-Hall </a:t>
            </a:r>
          </a:p>
        </p:txBody>
      </p:sp>
    </p:spTree>
    <p:extLst>
      <p:ext uri="{BB962C8B-B14F-4D97-AF65-F5344CB8AC3E}">
        <p14:creationId xmlns:p14="http://schemas.microsoft.com/office/powerpoint/2010/main" val="3332150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mtClean="0"/>
              <a:t>Bus System</a:t>
            </a:r>
          </a:p>
        </p:txBody>
      </p:sp>
      <p:pic>
        <p:nvPicPr>
          <p:cNvPr id="552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95325" y="1600200"/>
            <a:ext cx="7753350" cy="4525963"/>
          </a:xfrm>
          <a:noFill/>
        </p:spPr>
      </p:pic>
    </p:spTree>
    <p:extLst>
      <p:ext uri="{BB962C8B-B14F-4D97-AF65-F5344CB8AC3E}">
        <p14:creationId xmlns:p14="http://schemas.microsoft.com/office/powerpoint/2010/main" val="56791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mtClean="0"/>
              <a:t>Synchronous Bus</a:t>
            </a:r>
          </a:p>
        </p:txBody>
      </p:sp>
      <p:sp>
        <p:nvSpPr>
          <p:cNvPr id="56323" name="Content Placeholder 2"/>
          <p:cNvSpPr>
            <a:spLocks noGrp="1"/>
          </p:cNvSpPr>
          <p:nvPr>
            <p:ph idx="1"/>
          </p:nvPr>
        </p:nvSpPr>
        <p:spPr/>
        <p:txBody>
          <a:bodyPr>
            <a:normAutofit lnSpcReduction="10000"/>
          </a:bodyPr>
          <a:lstStyle/>
          <a:p>
            <a:pPr eaLnBrk="1" hangingPunct="1"/>
            <a:r>
              <a:rPr lang="en-US" altLang="en-US" smtClean="0"/>
              <a:t>Synchronous bus (e.g., processor-memory buses)</a:t>
            </a:r>
          </a:p>
          <a:p>
            <a:pPr lvl="1" eaLnBrk="1" hangingPunct="1"/>
            <a:r>
              <a:rPr lang="en-US" altLang="en-US" smtClean="0"/>
              <a:t>Includes a clock in the control lines and has a fixed protocol for communication that is </a:t>
            </a:r>
            <a:r>
              <a:rPr lang="en-US" altLang="en-US" smtClean="0">
                <a:solidFill>
                  <a:schemeClr val="accent1"/>
                </a:solidFill>
              </a:rPr>
              <a:t>relative</a:t>
            </a:r>
            <a:r>
              <a:rPr lang="en-US" altLang="en-US" smtClean="0"/>
              <a:t> to the clock</a:t>
            </a:r>
          </a:p>
          <a:p>
            <a:pPr lvl="1" eaLnBrk="1" hangingPunct="1"/>
            <a:r>
              <a:rPr lang="en-US" altLang="en-US" smtClean="0"/>
              <a:t>Advantage: involves very little logic and can run very fast</a:t>
            </a:r>
          </a:p>
          <a:p>
            <a:pPr lvl="1" eaLnBrk="1" hangingPunct="1"/>
            <a:r>
              <a:rPr lang="en-US" altLang="en-US" smtClean="0"/>
              <a:t>Disadvantages:</a:t>
            </a:r>
          </a:p>
          <a:p>
            <a:pPr lvl="2" eaLnBrk="1" hangingPunct="1"/>
            <a:r>
              <a:rPr lang="en-US" altLang="en-US" smtClean="0"/>
              <a:t>Every device communicating on the bus must use same clock rate</a:t>
            </a:r>
          </a:p>
          <a:p>
            <a:pPr eaLnBrk="1" hangingPunct="1"/>
            <a:endParaRPr lang="en-US" altLang="en-US" smtClean="0"/>
          </a:p>
        </p:txBody>
      </p:sp>
    </p:spTree>
    <p:extLst>
      <p:ext uri="{BB962C8B-B14F-4D97-AF65-F5344CB8AC3E}">
        <p14:creationId xmlns:p14="http://schemas.microsoft.com/office/powerpoint/2010/main" val="3346899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smtClean="0"/>
              <a:t>Asynchronous Bus</a:t>
            </a:r>
          </a:p>
        </p:txBody>
      </p:sp>
      <p:sp>
        <p:nvSpPr>
          <p:cNvPr id="57347" name="Content Placeholder 2"/>
          <p:cNvSpPr>
            <a:spLocks noGrp="1"/>
          </p:cNvSpPr>
          <p:nvPr>
            <p:ph idx="1"/>
          </p:nvPr>
        </p:nvSpPr>
        <p:spPr/>
        <p:txBody>
          <a:bodyPr/>
          <a:lstStyle/>
          <a:p>
            <a:pPr eaLnBrk="1" hangingPunct="1"/>
            <a:r>
              <a:rPr lang="en-US" altLang="en-US" smtClean="0"/>
              <a:t>Asynchronous bus (e.g., I/O buses)</a:t>
            </a:r>
          </a:p>
          <a:p>
            <a:pPr lvl="1" algn="just" eaLnBrk="1" hangingPunct="1"/>
            <a:r>
              <a:rPr lang="en-US" altLang="en-US" smtClean="0"/>
              <a:t>It is not clocked, so requires a handshaking protocol and additional control lines (ReadReq, Ack, DataRdy)</a:t>
            </a:r>
          </a:p>
          <a:p>
            <a:pPr lvl="1" eaLnBrk="1" hangingPunct="1"/>
            <a:r>
              <a:rPr lang="en-US" altLang="en-US" smtClean="0"/>
              <a:t>Advantages:</a:t>
            </a:r>
          </a:p>
          <a:p>
            <a:pPr lvl="2" algn="just" eaLnBrk="1" hangingPunct="1"/>
            <a:r>
              <a:rPr lang="en-US" altLang="en-US" smtClean="0"/>
              <a:t>Can accommodate a wide range of devices and device speeds</a:t>
            </a:r>
          </a:p>
          <a:p>
            <a:pPr lvl="1" eaLnBrk="1" hangingPunct="1"/>
            <a:r>
              <a:rPr lang="en-US" altLang="en-US" smtClean="0"/>
              <a:t>Disadvantage: slow(er)</a:t>
            </a:r>
          </a:p>
        </p:txBody>
      </p:sp>
    </p:spTree>
    <p:extLst>
      <p:ext uri="{BB962C8B-B14F-4D97-AF65-F5344CB8AC3E}">
        <p14:creationId xmlns:p14="http://schemas.microsoft.com/office/powerpoint/2010/main" val="2410675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304800"/>
            <a:ext cx="8229600" cy="1143000"/>
          </a:xfrm>
        </p:spPr>
        <p:txBody>
          <a:bodyPr/>
          <a:lstStyle/>
          <a:p>
            <a:pPr eaLnBrk="1" hangingPunct="1"/>
            <a:r>
              <a:rPr lang="en-US" altLang="en-US" smtClean="0"/>
              <a:t>Bus Arbitration</a:t>
            </a:r>
          </a:p>
        </p:txBody>
      </p:sp>
      <p:pic>
        <p:nvPicPr>
          <p:cNvPr id="583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524000"/>
            <a:ext cx="6934200" cy="3124200"/>
          </a:xfrm>
          <a:noFill/>
        </p:spPr>
      </p:pic>
      <p:sp>
        <p:nvSpPr>
          <p:cNvPr id="58372" name="Rectangle 4"/>
          <p:cNvSpPr>
            <a:spLocks noChangeArrowheads="1"/>
          </p:cNvSpPr>
          <p:nvPr/>
        </p:nvSpPr>
        <p:spPr bwMode="auto">
          <a:xfrm>
            <a:off x="990600" y="4876800"/>
            <a:ext cx="7543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altLang="en-US" sz="2800"/>
              <a:t>A bus (any bus) </a:t>
            </a:r>
            <a:r>
              <a:rPr lang="en-US" altLang="en-US" sz="2800" b="1"/>
              <a:t>cannot</a:t>
            </a:r>
            <a:r>
              <a:rPr lang="en-US" altLang="en-US" sz="2800"/>
              <a:t> be used by </a:t>
            </a:r>
            <a:r>
              <a:rPr lang="en-US" altLang="en-US" sz="2800" b="1"/>
              <a:t>more than one device</a:t>
            </a:r>
            <a:r>
              <a:rPr lang="en-US" altLang="en-US" sz="2800"/>
              <a:t> at one time due to electrical properties of the devices.</a:t>
            </a:r>
          </a:p>
        </p:txBody>
      </p:sp>
    </p:spTree>
    <p:extLst>
      <p:ext uri="{BB962C8B-B14F-4D97-AF65-F5344CB8AC3E}">
        <p14:creationId xmlns:p14="http://schemas.microsoft.com/office/powerpoint/2010/main" val="17324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457200" y="1371600"/>
            <a:ext cx="8229600" cy="4754563"/>
          </a:xfrm>
        </p:spPr>
        <p:txBody>
          <a:bodyPr/>
          <a:lstStyle/>
          <a:p>
            <a:pPr algn="just" eaLnBrk="1" hangingPunct="1"/>
            <a:r>
              <a:rPr lang="en-US" altLang="en-US" smtClean="0">
                <a:latin typeface="Times New Roman" pitchFamily="18" charset="0"/>
                <a:cs typeface="Times New Roman" pitchFamily="18" charset="0"/>
              </a:rPr>
              <a:t>Before any device is allowed to perform a read/write operation using the system bus, it must first </a:t>
            </a:r>
            <a:r>
              <a:rPr lang="en-US" altLang="en-US" b="1" smtClean="0">
                <a:latin typeface="Times New Roman" pitchFamily="18" charset="0"/>
                <a:cs typeface="Times New Roman" pitchFamily="18" charset="0"/>
              </a:rPr>
              <a:t>obtain permission.</a:t>
            </a:r>
          </a:p>
          <a:p>
            <a:pPr algn="just" eaLnBrk="1" hangingPunct="1"/>
            <a:r>
              <a:rPr lang="en-US" altLang="en-US" smtClean="0">
                <a:latin typeface="Times New Roman" pitchFamily="18" charset="0"/>
                <a:cs typeface="Times New Roman" pitchFamily="18" charset="0"/>
              </a:rPr>
              <a:t>A device that </a:t>
            </a:r>
            <a:r>
              <a:rPr lang="en-US" altLang="en-US" b="1" smtClean="0">
                <a:latin typeface="Times New Roman" pitchFamily="18" charset="0"/>
                <a:cs typeface="Times New Roman" pitchFamily="18" charset="0"/>
              </a:rPr>
              <a:t>starts</a:t>
            </a:r>
            <a:r>
              <a:rPr lang="en-US" altLang="en-US" smtClean="0">
                <a:latin typeface="Times New Roman" pitchFamily="18" charset="0"/>
                <a:cs typeface="Times New Roman" pitchFamily="18" charset="0"/>
              </a:rPr>
              <a:t> a </a:t>
            </a:r>
            <a:r>
              <a:rPr lang="en-US" altLang="en-US" b="1" smtClean="0">
                <a:latin typeface="Times New Roman" pitchFamily="18" charset="0"/>
                <a:cs typeface="Times New Roman" pitchFamily="18" charset="0"/>
              </a:rPr>
              <a:t>read/write operation</a:t>
            </a:r>
            <a:r>
              <a:rPr lang="en-US" altLang="en-US" smtClean="0">
                <a:latin typeface="Times New Roman" pitchFamily="18" charset="0"/>
                <a:cs typeface="Times New Roman" pitchFamily="18" charset="0"/>
              </a:rPr>
              <a:t> is called a </a:t>
            </a:r>
            <a:r>
              <a:rPr lang="en-US" altLang="en-US" b="1" smtClean="0">
                <a:latin typeface="Times New Roman" pitchFamily="18" charset="0"/>
                <a:cs typeface="Times New Roman" pitchFamily="18" charset="0"/>
              </a:rPr>
              <a:t>master device</a:t>
            </a:r>
            <a:r>
              <a:rPr lang="en-US" altLang="en-US" smtClean="0">
                <a:latin typeface="Times New Roman" pitchFamily="18" charset="0"/>
                <a:cs typeface="Times New Roman" pitchFamily="18" charset="0"/>
              </a:rPr>
              <a:t> </a:t>
            </a:r>
          </a:p>
          <a:p>
            <a:pPr algn="just" eaLnBrk="1" hangingPunct="1"/>
            <a:r>
              <a:rPr lang="en-US" altLang="en-US" smtClean="0">
                <a:latin typeface="Times New Roman" pitchFamily="18" charset="0"/>
                <a:cs typeface="Times New Roman" pitchFamily="18" charset="0"/>
              </a:rPr>
              <a:t>The device that it "talks" to is called the </a:t>
            </a:r>
            <a:r>
              <a:rPr lang="en-US" altLang="en-US" b="1" smtClean="0">
                <a:latin typeface="Times New Roman" pitchFamily="18" charset="0"/>
                <a:cs typeface="Times New Roman" pitchFamily="18" charset="0"/>
              </a:rPr>
              <a:t>slave device</a:t>
            </a:r>
            <a:r>
              <a:rPr lang="en-US" altLang="en-US" smtClean="0">
                <a:latin typeface="Times New Roman" pitchFamily="18" charset="0"/>
                <a:cs typeface="Times New Roman" pitchFamily="18" charset="0"/>
              </a:rPr>
              <a:t> </a:t>
            </a:r>
          </a:p>
          <a:p>
            <a:pPr eaLnBrk="1" hangingPunct="1"/>
            <a:endParaRPr lang="en-US" altLang="en-US" smtClean="0"/>
          </a:p>
        </p:txBody>
      </p:sp>
      <p:sp>
        <p:nvSpPr>
          <p:cNvPr id="4" name="Title 1"/>
          <p:cNvSpPr txBox="1">
            <a:spLocks/>
          </p:cNvSpPr>
          <p:nvPr/>
        </p:nvSpPr>
        <p:spPr bwMode="auto">
          <a:xfrm>
            <a:off x="609600" y="304800"/>
            <a:ext cx="8229600" cy="1143000"/>
          </a:xfrm>
          <a:prstGeom prst="rect">
            <a:avLst/>
          </a:prstGeom>
          <a:noFill/>
          <a:ln w="9525">
            <a:noFill/>
            <a:miter lim="800000"/>
            <a:headEnd/>
            <a:tailEnd/>
          </a:ln>
        </p:spPr>
        <p:txBody>
          <a:bodyPr anchor="ctr"/>
          <a:lstStyle/>
          <a:p>
            <a:pPr algn="ctr" eaLnBrk="1" hangingPunct="1">
              <a:defRPr/>
            </a:pPr>
            <a:r>
              <a:rPr lang="en-US" sz="4400">
                <a:latin typeface="+mj-lt"/>
                <a:ea typeface="+mj-ea"/>
                <a:cs typeface="+mj-cs"/>
              </a:rPr>
              <a:t>Bus Arbitration</a:t>
            </a:r>
            <a:endParaRPr lang="en-US" sz="4400" dirty="0">
              <a:latin typeface="+mj-lt"/>
              <a:ea typeface="+mj-ea"/>
              <a:cs typeface="+mj-cs"/>
            </a:endParaRPr>
          </a:p>
        </p:txBody>
      </p:sp>
    </p:spTree>
    <p:extLst>
      <p:ext uri="{BB962C8B-B14F-4D97-AF65-F5344CB8AC3E}">
        <p14:creationId xmlns:p14="http://schemas.microsoft.com/office/powerpoint/2010/main" val="3259958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p:txBody>
          <a:bodyPr/>
          <a:lstStyle/>
          <a:p>
            <a:pPr algn="just" eaLnBrk="1" hangingPunct="1"/>
            <a:r>
              <a:rPr lang="en-US" altLang="en-US" smtClean="0"/>
              <a:t>Only one processor or controller can be </a:t>
            </a:r>
            <a:r>
              <a:rPr lang="en-US" altLang="en-US" b="1" smtClean="0"/>
              <a:t>bus master</a:t>
            </a:r>
          </a:p>
          <a:p>
            <a:pPr algn="just" eaLnBrk="1" hangingPunct="1">
              <a:buFontTx/>
              <a:buNone/>
            </a:pPr>
            <a:r>
              <a:rPr lang="en-US" altLang="en-US" smtClean="0"/>
              <a:t>• The bus master─ the controller that has access to a bus at an instance.</a:t>
            </a:r>
          </a:p>
          <a:p>
            <a:pPr algn="just" eaLnBrk="1" hangingPunct="1">
              <a:buFontTx/>
              <a:buNone/>
            </a:pPr>
            <a:r>
              <a:rPr lang="en-US" altLang="en-US" smtClean="0"/>
              <a:t>• Any one controller or processor can be the bus master at the given instance (s).</a:t>
            </a:r>
          </a:p>
        </p:txBody>
      </p:sp>
      <p:sp>
        <p:nvSpPr>
          <p:cNvPr id="4" name="Title 1"/>
          <p:cNvSpPr txBox="1">
            <a:spLocks/>
          </p:cNvSpPr>
          <p:nvPr/>
        </p:nvSpPr>
        <p:spPr bwMode="auto">
          <a:xfrm>
            <a:off x="609600" y="381000"/>
            <a:ext cx="8229600" cy="609600"/>
          </a:xfrm>
          <a:prstGeom prst="rect">
            <a:avLst/>
          </a:prstGeom>
          <a:noFill/>
          <a:ln w="9525">
            <a:noFill/>
            <a:miter lim="800000"/>
            <a:headEnd/>
            <a:tailEnd/>
          </a:ln>
        </p:spPr>
        <p:txBody>
          <a:bodyPr anchor="ctr"/>
          <a:lstStyle/>
          <a:p>
            <a:pPr algn="ctr" eaLnBrk="1" hangingPunct="1">
              <a:defRPr/>
            </a:pPr>
            <a:r>
              <a:rPr lang="en-US" sz="4400" dirty="0">
                <a:latin typeface="+mj-lt"/>
                <a:ea typeface="+mj-ea"/>
                <a:cs typeface="+mj-cs"/>
              </a:rPr>
              <a:t>Bus Arbitration</a:t>
            </a:r>
          </a:p>
        </p:txBody>
      </p:sp>
    </p:spTree>
    <p:extLst>
      <p:ext uri="{BB962C8B-B14F-4D97-AF65-F5344CB8AC3E}">
        <p14:creationId xmlns:p14="http://schemas.microsoft.com/office/powerpoint/2010/main" val="306553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b="1" smtClean="0">
                <a:latin typeface="Comic Sans MS" pitchFamily="66" charset="0"/>
              </a:rPr>
              <a:t>Bus Arbitration Methods</a:t>
            </a:r>
          </a:p>
        </p:txBody>
      </p:sp>
      <p:sp>
        <p:nvSpPr>
          <p:cNvPr id="61443" name="Rectangle 3"/>
          <p:cNvSpPr>
            <a:spLocks noGrp="1" noChangeArrowheads="1"/>
          </p:cNvSpPr>
          <p:nvPr>
            <p:ph type="body" idx="1"/>
          </p:nvPr>
        </p:nvSpPr>
        <p:spPr/>
        <p:txBody>
          <a:bodyPr/>
          <a:lstStyle/>
          <a:p>
            <a:pPr eaLnBrk="1" hangingPunct="1">
              <a:lnSpc>
                <a:spcPct val="90000"/>
              </a:lnSpc>
            </a:pPr>
            <a:r>
              <a:rPr lang="en-US" altLang="en-US" smtClean="0">
                <a:latin typeface="Times New Roman" pitchFamily="18" charset="0"/>
                <a:cs typeface="Times New Roman" pitchFamily="18" charset="0"/>
              </a:rPr>
              <a:t>Centralized </a:t>
            </a:r>
          </a:p>
          <a:p>
            <a:pPr eaLnBrk="1" hangingPunct="1">
              <a:lnSpc>
                <a:spcPct val="90000"/>
              </a:lnSpc>
              <a:buFontTx/>
              <a:buNone/>
            </a:pPr>
            <a:r>
              <a:rPr lang="en-US" altLang="en-US" sz="1400" smtClean="0">
                <a:latin typeface="Times New Roman" pitchFamily="18" charset="0"/>
                <a:cs typeface="Times New Roman" pitchFamily="18" charset="0"/>
              </a:rPr>
              <a:t>	</a:t>
            </a:r>
            <a:r>
              <a:rPr lang="en-US" altLang="en-US" sz="2000" smtClean="0">
                <a:latin typeface="Times New Roman" pitchFamily="18" charset="0"/>
                <a:cs typeface="Times New Roman" pitchFamily="18" charset="0"/>
              </a:rPr>
              <a:t>Centralized bus arbitration requires hardware (arbiter)that will grant the bus to one of the requesting devices. This hardware can be part of the CPU or it can be a separate device on the motherboard.</a:t>
            </a:r>
            <a:r>
              <a:rPr lang="en-US" altLang="en-US" sz="1600" smtClean="0">
                <a:latin typeface="Times New Roman" pitchFamily="18" charset="0"/>
                <a:cs typeface="Times New Roman" pitchFamily="18" charset="0"/>
              </a:rPr>
              <a:t> </a:t>
            </a:r>
          </a:p>
          <a:p>
            <a:pPr lvl="1" eaLnBrk="1" hangingPunct="1">
              <a:lnSpc>
                <a:spcPct val="90000"/>
              </a:lnSpc>
            </a:pPr>
            <a:r>
              <a:rPr lang="en-GB" altLang="en-US" sz="1800" smtClean="0">
                <a:latin typeface="Times New Roman" pitchFamily="18" charset="0"/>
                <a:cs typeface="Times New Roman" pitchFamily="18" charset="0"/>
              </a:rPr>
              <a:t>Single hardware device controlling bus access</a:t>
            </a:r>
          </a:p>
          <a:p>
            <a:pPr lvl="2" eaLnBrk="1" hangingPunct="1">
              <a:lnSpc>
                <a:spcPct val="90000"/>
              </a:lnSpc>
            </a:pPr>
            <a:r>
              <a:rPr lang="en-GB" altLang="en-US" sz="1600" smtClean="0">
                <a:latin typeface="Times New Roman" pitchFamily="18" charset="0"/>
                <a:cs typeface="Times New Roman" pitchFamily="18" charset="0"/>
              </a:rPr>
              <a:t>Bus Controller</a:t>
            </a:r>
          </a:p>
          <a:p>
            <a:pPr lvl="2" eaLnBrk="1" hangingPunct="1">
              <a:lnSpc>
                <a:spcPct val="90000"/>
              </a:lnSpc>
            </a:pPr>
            <a:r>
              <a:rPr lang="en-GB" altLang="en-US" sz="1600" smtClean="0">
                <a:latin typeface="Times New Roman" pitchFamily="18" charset="0"/>
                <a:cs typeface="Times New Roman" pitchFamily="18" charset="0"/>
              </a:rPr>
              <a:t>Arbiter</a:t>
            </a:r>
            <a:endParaRPr lang="en-US" altLang="en-US" smtClean="0">
              <a:latin typeface="Times New Roman" pitchFamily="18" charset="0"/>
              <a:cs typeface="Times New Roman" pitchFamily="18" charset="0"/>
            </a:endParaRPr>
          </a:p>
          <a:p>
            <a:pPr eaLnBrk="1" hangingPunct="1">
              <a:lnSpc>
                <a:spcPct val="90000"/>
              </a:lnSpc>
            </a:pPr>
            <a:r>
              <a:rPr lang="en-US" altLang="en-US" smtClean="0">
                <a:latin typeface="Times New Roman" pitchFamily="18" charset="0"/>
                <a:cs typeface="Times New Roman" pitchFamily="18" charset="0"/>
              </a:rPr>
              <a:t>Decentralized</a:t>
            </a:r>
          </a:p>
          <a:p>
            <a:pPr eaLnBrk="1" hangingPunct="1">
              <a:lnSpc>
                <a:spcPct val="90000"/>
              </a:lnSpc>
              <a:buFontTx/>
              <a:buNone/>
            </a:pPr>
            <a:r>
              <a:rPr lang="en-US" altLang="en-US" sz="1600" smtClean="0">
                <a:latin typeface="Times New Roman" pitchFamily="18" charset="0"/>
                <a:cs typeface="Times New Roman" pitchFamily="18" charset="0"/>
              </a:rPr>
              <a:t>	</a:t>
            </a:r>
            <a:r>
              <a:rPr lang="en-US" altLang="en-US" sz="2000" smtClean="0">
                <a:latin typeface="Times New Roman" pitchFamily="18" charset="0"/>
                <a:cs typeface="Times New Roman" pitchFamily="18" charset="0"/>
              </a:rPr>
              <a:t>Decentralized arbitration there isn't an arbiter, so the devices have to decide who goes next. This makes the devices more complicated, but saves the expense of having an arbiter. </a:t>
            </a:r>
          </a:p>
          <a:p>
            <a:pPr lvl="1" eaLnBrk="1" hangingPunct="1">
              <a:lnSpc>
                <a:spcPct val="90000"/>
              </a:lnSpc>
            </a:pPr>
            <a:r>
              <a:rPr lang="en-GB" altLang="en-US" sz="1800" smtClean="0">
                <a:latin typeface="Times New Roman" pitchFamily="18" charset="0"/>
                <a:cs typeface="Times New Roman" pitchFamily="18" charset="0"/>
              </a:rPr>
              <a:t>Each module may claim the bus</a:t>
            </a:r>
          </a:p>
          <a:p>
            <a:pPr lvl="1" eaLnBrk="1" hangingPunct="1">
              <a:lnSpc>
                <a:spcPct val="90000"/>
              </a:lnSpc>
            </a:pPr>
            <a:r>
              <a:rPr lang="en-GB" altLang="en-US" sz="1800" smtClean="0">
                <a:latin typeface="Times New Roman" pitchFamily="18" charset="0"/>
                <a:cs typeface="Times New Roman" pitchFamily="18" charset="0"/>
              </a:rPr>
              <a:t>Control logic on all modules</a:t>
            </a:r>
          </a:p>
          <a:p>
            <a:pPr eaLnBrk="1" hangingPunct="1">
              <a:lnSpc>
                <a:spcPct val="90000"/>
              </a:lnSpc>
              <a:buFontTx/>
              <a:buNone/>
            </a:pPr>
            <a:endParaRPr lang="en-US" altLang="en-US" sz="2000" smtClean="0">
              <a:latin typeface="Times New Roman" pitchFamily="18" charset="0"/>
              <a:cs typeface="Times New Roman" pitchFamily="18" charset="0"/>
            </a:endParaRPr>
          </a:p>
        </p:txBody>
      </p:sp>
    </p:spTree>
    <p:extLst>
      <p:ext uri="{BB962C8B-B14F-4D97-AF65-F5344CB8AC3E}">
        <p14:creationId xmlns:p14="http://schemas.microsoft.com/office/powerpoint/2010/main" val="296421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0" y="304800"/>
            <a:ext cx="7772400" cy="1143000"/>
          </a:xfrm>
        </p:spPr>
        <p:txBody>
          <a:bodyPr/>
          <a:lstStyle/>
          <a:p>
            <a:pPr eaLnBrk="1" hangingPunct="1"/>
            <a:r>
              <a:rPr lang="en-US" altLang="en-US" b="1" smtClean="0">
                <a:latin typeface="Times New Roman" pitchFamily="18" charset="0"/>
                <a:cs typeface="Times New Roman" pitchFamily="18" charset="0"/>
              </a:rPr>
              <a:t>Centralized Bus Arbitration</a:t>
            </a:r>
          </a:p>
        </p:txBody>
      </p:sp>
      <p:sp>
        <p:nvSpPr>
          <p:cNvPr id="62467" name="Rectangle 3"/>
          <p:cNvSpPr>
            <a:spLocks noGrp="1" noChangeArrowheads="1"/>
          </p:cNvSpPr>
          <p:nvPr>
            <p:ph type="body" sz="half" idx="2"/>
          </p:nvPr>
        </p:nvSpPr>
        <p:spPr>
          <a:xfrm>
            <a:off x="538163" y="1600200"/>
            <a:ext cx="8067675" cy="3352800"/>
          </a:xfrm>
        </p:spPr>
        <p:txBody>
          <a:bodyPr/>
          <a:lstStyle/>
          <a:p>
            <a:pPr eaLnBrk="1" hangingPunct="1"/>
            <a:r>
              <a:rPr lang="en-US" altLang="en-US" smtClean="0">
                <a:latin typeface="Times New Roman" pitchFamily="18" charset="0"/>
                <a:cs typeface="Times New Roman" pitchFamily="18" charset="0"/>
              </a:rPr>
              <a:t>Centralized One Level Bus Arbiter</a:t>
            </a:r>
          </a:p>
          <a:p>
            <a:pPr lvl="1" eaLnBrk="1" hangingPunct="1"/>
            <a:r>
              <a:rPr lang="en-US" altLang="en-US" sz="2000" smtClean="0">
                <a:latin typeface="Times New Roman" pitchFamily="18" charset="0"/>
                <a:cs typeface="Times New Roman" pitchFamily="18" charset="0"/>
              </a:rPr>
              <a:t>This method of arbitration uses one centralized bus controller that all devices can query.</a:t>
            </a:r>
            <a:endParaRPr lang="en-US" altLang="en-US" sz="2000" b="1" smtClean="0">
              <a:latin typeface="Times New Roman" pitchFamily="18" charset="0"/>
              <a:cs typeface="Times New Roman" pitchFamily="18" charset="0"/>
            </a:endParaRPr>
          </a:p>
          <a:p>
            <a:pPr eaLnBrk="1" hangingPunct="1"/>
            <a:endParaRPr lang="en-US" altLang="en-US" b="1" smtClean="0">
              <a:latin typeface="Times New Roman" pitchFamily="18" charset="0"/>
              <a:cs typeface="Times New Roman" pitchFamily="18" charset="0"/>
            </a:endParaRPr>
          </a:p>
          <a:p>
            <a:pPr eaLnBrk="1" hangingPunct="1"/>
            <a:r>
              <a:rPr lang="en-US" altLang="en-US" smtClean="0">
                <a:latin typeface="Times New Roman" pitchFamily="18" charset="0"/>
                <a:cs typeface="Times New Roman" pitchFamily="18" charset="0"/>
              </a:rPr>
              <a:t>Centralized Two Level Bus Arbiter</a:t>
            </a:r>
          </a:p>
          <a:p>
            <a:pPr lvl="1" eaLnBrk="1" hangingPunct="1"/>
            <a:r>
              <a:rPr lang="en-US" altLang="en-US" sz="2000" smtClean="0">
                <a:latin typeface="Times New Roman" pitchFamily="18" charset="0"/>
                <a:cs typeface="Times New Roman" pitchFamily="18" charset="0"/>
              </a:rPr>
              <a:t>Uses a Bus Request Line and Bus Grant Line for each Level</a:t>
            </a:r>
          </a:p>
        </p:txBody>
      </p:sp>
    </p:spTree>
    <p:extLst>
      <p:ext uri="{BB962C8B-B14F-4D97-AF65-F5344CB8AC3E}">
        <p14:creationId xmlns:p14="http://schemas.microsoft.com/office/powerpoint/2010/main" val="297213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On-screen Show (4:3)</PresentationFormat>
  <Paragraphs>132</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BUS SYSTEM</vt:lpstr>
      <vt:lpstr>Bus System</vt:lpstr>
      <vt:lpstr>Synchronous Bus</vt:lpstr>
      <vt:lpstr>Asynchronous Bus</vt:lpstr>
      <vt:lpstr>Bus Arbitration</vt:lpstr>
      <vt:lpstr>PowerPoint Presentation</vt:lpstr>
      <vt:lpstr>PowerPoint Presentation</vt:lpstr>
      <vt:lpstr>Bus Arbitration Methods</vt:lpstr>
      <vt:lpstr>Centralized Bus Arbitration</vt:lpstr>
      <vt:lpstr>3 BUS ARBITRATION METHODS</vt:lpstr>
      <vt:lpstr>Centralized One Level Bus Arbitration</vt:lpstr>
      <vt:lpstr>A centralized bus arbiter using daisy chaining</vt:lpstr>
      <vt:lpstr>Centralized Two Level Bus Arbitration</vt:lpstr>
      <vt:lpstr>Independent Requesting</vt:lpstr>
      <vt:lpstr>polling</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SYSTEM</dc:title>
  <dc:creator>admíñ</dc:creator>
  <cp:lastModifiedBy>admíñ</cp:lastModifiedBy>
  <cp:revision>1</cp:revision>
  <dcterms:created xsi:type="dcterms:W3CDTF">2020-09-21T04:17:45Z</dcterms:created>
  <dcterms:modified xsi:type="dcterms:W3CDTF">2020-09-21T04:18:26Z</dcterms:modified>
</cp:coreProperties>
</file>