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sldIdLst>
    <p:sldId id="256" r:id="rId2"/>
    <p:sldId id="257"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9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85" autoAdjust="0"/>
    <p:restoredTop sz="94660"/>
  </p:normalViewPr>
  <p:slideViewPr>
    <p:cSldViewPr>
      <p:cViewPr varScale="1">
        <p:scale>
          <a:sx n="69" d="100"/>
          <a:sy n="69" d="100"/>
        </p:scale>
        <p:origin x="-166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A0BA66-EBDA-489D-B7BB-0685AB42ED38}" type="datetimeFigureOut">
              <a:rPr lang="en-US" smtClean="0"/>
              <a:t>7/15/2020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0E796F-65DB-404E-BED8-57DD3F2EBA73}" type="slidenum">
              <a:rPr lang="en-US" smtClean="0"/>
              <a:t>‹#›</a:t>
            </a:fld>
            <a:endParaRPr lang="en-US"/>
          </a:p>
        </p:txBody>
      </p:sp>
    </p:spTree>
    <p:extLst>
      <p:ext uri="{BB962C8B-B14F-4D97-AF65-F5344CB8AC3E}">
        <p14:creationId xmlns:p14="http://schemas.microsoft.com/office/powerpoint/2010/main" val="122916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44EAC33-2ACD-40CA-AE76-85AA018ED6D5}" type="datetime1">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E8F14-8ED8-44E1-BE3E-A03FFA90DAA1}" type="slidenum">
              <a:rPr lang="en-US" smtClean="0"/>
              <a:pPr/>
              <a:t>‹#›</a:t>
            </a:fld>
            <a:endParaRPr lang="en-US"/>
          </a:p>
        </p:txBody>
      </p:sp>
    </p:spTree>
    <p:extLst>
      <p:ext uri="{BB962C8B-B14F-4D97-AF65-F5344CB8AC3E}">
        <p14:creationId xmlns:p14="http://schemas.microsoft.com/office/powerpoint/2010/main" val="4180965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8B1534-8B86-416D-8245-D4E0BCDAA614}" type="datetime1">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E8F14-8ED8-44E1-BE3E-A03FFA90DAA1}" type="slidenum">
              <a:rPr lang="en-US" smtClean="0"/>
              <a:pPr/>
              <a:t>‹#›</a:t>
            </a:fld>
            <a:endParaRPr lang="en-US"/>
          </a:p>
        </p:txBody>
      </p:sp>
    </p:spTree>
    <p:extLst>
      <p:ext uri="{BB962C8B-B14F-4D97-AF65-F5344CB8AC3E}">
        <p14:creationId xmlns:p14="http://schemas.microsoft.com/office/powerpoint/2010/main" val="2221067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A764FCF-B98E-40EE-AE81-CA124B6CDD1A}" type="datetime1">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E8F14-8ED8-44E1-BE3E-A03FFA90DAA1}" type="slidenum">
              <a:rPr lang="en-US" smtClean="0"/>
              <a:pPr/>
              <a:t>‹#›</a:t>
            </a:fld>
            <a:endParaRPr lang="en-US"/>
          </a:p>
        </p:txBody>
      </p:sp>
    </p:spTree>
    <p:extLst>
      <p:ext uri="{BB962C8B-B14F-4D97-AF65-F5344CB8AC3E}">
        <p14:creationId xmlns:p14="http://schemas.microsoft.com/office/powerpoint/2010/main" val="1005351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1B10A27-16A5-4E7A-BE18-264DF613BB42}" type="datetime1">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E8F14-8ED8-44E1-BE3E-A03FFA90DAA1}" type="slidenum">
              <a:rPr lang="en-US" smtClean="0"/>
              <a:pPr/>
              <a:t>‹#›</a:t>
            </a:fld>
            <a:endParaRPr lang="en-US"/>
          </a:p>
        </p:txBody>
      </p:sp>
    </p:spTree>
    <p:extLst>
      <p:ext uri="{BB962C8B-B14F-4D97-AF65-F5344CB8AC3E}">
        <p14:creationId xmlns:p14="http://schemas.microsoft.com/office/powerpoint/2010/main" val="3751323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EBD73F-B741-4489-88E6-5ADB4A1908DE}" type="datetime1">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E8F14-8ED8-44E1-BE3E-A03FFA90DAA1}" type="slidenum">
              <a:rPr lang="en-US" smtClean="0"/>
              <a:pPr/>
              <a:t>‹#›</a:t>
            </a:fld>
            <a:endParaRPr lang="en-US"/>
          </a:p>
        </p:txBody>
      </p:sp>
    </p:spTree>
    <p:extLst>
      <p:ext uri="{BB962C8B-B14F-4D97-AF65-F5344CB8AC3E}">
        <p14:creationId xmlns:p14="http://schemas.microsoft.com/office/powerpoint/2010/main" val="373027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B72DDC1-0662-4D37-8120-83A1AFC0A461}" type="datetime1">
              <a:rPr lang="en-US" smtClean="0"/>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2E8F14-8ED8-44E1-BE3E-A03FFA90DAA1}" type="slidenum">
              <a:rPr lang="en-US" smtClean="0"/>
              <a:pPr/>
              <a:t>‹#›</a:t>
            </a:fld>
            <a:endParaRPr lang="en-US"/>
          </a:p>
        </p:txBody>
      </p:sp>
    </p:spTree>
    <p:extLst>
      <p:ext uri="{BB962C8B-B14F-4D97-AF65-F5344CB8AC3E}">
        <p14:creationId xmlns:p14="http://schemas.microsoft.com/office/powerpoint/2010/main" val="1482162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BD47C7D-C1FD-40D8-9AFD-DC6D6683D92F}" type="datetime1">
              <a:rPr lang="en-US" smtClean="0"/>
              <a:t>7/15/2020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2E8F14-8ED8-44E1-BE3E-A03FFA90DAA1}" type="slidenum">
              <a:rPr lang="en-US" smtClean="0"/>
              <a:pPr/>
              <a:t>‹#›</a:t>
            </a:fld>
            <a:endParaRPr lang="en-US"/>
          </a:p>
        </p:txBody>
      </p:sp>
    </p:spTree>
    <p:extLst>
      <p:ext uri="{BB962C8B-B14F-4D97-AF65-F5344CB8AC3E}">
        <p14:creationId xmlns:p14="http://schemas.microsoft.com/office/powerpoint/2010/main" val="2794482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FE0DB9F-DA4F-4168-BC35-A8AD8DD84528}" type="datetime1">
              <a:rPr lang="en-US" smtClean="0"/>
              <a:t>7/15/2020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2E8F14-8ED8-44E1-BE3E-A03FFA90DAA1}" type="slidenum">
              <a:rPr lang="en-US" smtClean="0"/>
              <a:pPr/>
              <a:t>‹#›</a:t>
            </a:fld>
            <a:endParaRPr lang="en-US"/>
          </a:p>
        </p:txBody>
      </p:sp>
    </p:spTree>
    <p:extLst>
      <p:ext uri="{BB962C8B-B14F-4D97-AF65-F5344CB8AC3E}">
        <p14:creationId xmlns:p14="http://schemas.microsoft.com/office/powerpoint/2010/main" val="1619703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7DB53E-C099-4FA3-B2C8-2840390938F9}" type="datetime1">
              <a:rPr lang="en-US" smtClean="0"/>
              <a:t>7/15/2020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2E8F14-8ED8-44E1-BE3E-A03FFA90DAA1}" type="slidenum">
              <a:rPr lang="en-US" smtClean="0"/>
              <a:pPr/>
              <a:t>‹#›</a:t>
            </a:fld>
            <a:endParaRPr lang="en-US"/>
          </a:p>
        </p:txBody>
      </p:sp>
    </p:spTree>
    <p:extLst>
      <p:ext uri="{BB962C8B-B14F-4D97-AF65-F5344CB8AC3E}">
        <p14:creationId xmlns:p14="http://schemas.microsoft.com/office/powerpoint/2010/main" val="1519628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54FE9A-A06B-4CF1-A5CF-A4AC2E153695}" type="datetime1">
              <a:rPr lang="en-US" smtClean="0"/>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2E8F14-8ED8-44E1-BE3E-A03FFA90DAA1}" type="slidenum">
              <a:rPr lang="en-US" smtClean="0"/>
              <a:pPr/>
              <a:t>‹#›</a:t>
            </a:fld>
            <a:endParaRPr lang="en-US"/>
          </a:p>
        </p:txBody>
      </p:sp>
    </p:spTree>
    <p:extLst>
      <p:ext uri="{BB962C8B-B14F-4D97-AF65-F5344CB8AC3E}">
        <p14:creationId xmlns:p14="http://schemas.microsoft.com/office/powerpoint/2010/main" val="223148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44F691-350D-4940-8887-94882DD1BF1F}" type="datetime1">
              <a:rPr lang="en-US" smtClean="0"/>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2E8F14-8ED8-44E1-BE3E-A03FFA90DAA1}" type="slidenum">
              <a:rPr lang="en-US" smtClean="0"/>
              <a:pPr/>
              <a:t>‹#›</a:t>
            </a:fld>
            <a:endParaRPr lang="en-US"/>
          </a:p>
        </p:txBody>
      </p:sp>
    </p:spTree>
    <p:extLst>
      <p:ext uri="{BB962C8B-B14F-4D97-AF65-F5344CB8AC3E}">
        <p14:creationId xmlns:p14="http://schemas.microsoft.com/office/powerpoint/2010/main" val="2044989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5A2F33-7C1D-4004-9677-4A3F856194A8}" type="datetime1">
              <a:rPr lang="en-US" smtClean="0"/>
              <a:t>7/15/2020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2E8F14-8ED8-44E1-BE3E-A03FFA90DAA1}" type="slidenum">
              <a:rPr lang="en-US" smtClean="0"/>
              <a:pPr/>
              <a:t>‹#›</a:t>
            </a:fld>
            <a:endParaRPr lang="en-US"/>
          </a:p>
        </p:txBody>
      </p:sp>
    </p:spTree>
    <p:extLst>
      <p:ext uri="{BB962C8B-B14F-4D97-AF65-F5344CB8AC3E}">
        <p14:creationId xmlns:p14="http://schemas.microsoft.com/office/powerpoint/2010/main" val="30538110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Data_(computing)" TargetMode="External"/><Relationship Id="rId2" Type="http://schemas.openxmlformats.org/officeDocument/2006/relationships/hyperlink" Target="http://en.wikipedia.org/wiki/Machin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057400"/>
            <a:ext cx="7924800" cy="4648200"/>
          </a:xfrm>
        </p:spPr>
        <p:txBody>
          <a:bodyPr>
            <a:normAutofit/>
          </a:bodyPr>
          <a:lstStyle/>
          <a:p>
            <a:r>
              <a:rPr lang="en-US" dirty="0" smtClean="0">
                <a:solidFill>
                  <a:srgbClr val="FF0000"/>
                </a:solidFill>
              </a:rPr>
              <a:t>Introduction</a:t>
            </a:r>
            <a:r>
              <a:rPr lang="en-US" dirty="0" smtClean="0"/>
              <a:t/>
            </a:r>
            <a:br>
              <a:rPr lang="en-US" dirty="0" smtClean="0"/>
            </a:br>
            <a:r>
              <a:rPr lang="en-US" dirty="0" smtClean="0"/>
              <a:t/>
            </a:r>
            <a:br>
              <a:rPr lang="en-US" dirty="0" smtClean="0"/>
            </a:br>
            <a:r>
              <a:rPr lang="en-US" dirty="0" smtClean="0"/>
              <a:t>					</a:t>
            </a:r>
            <a:br>
              <a:rPr lang="en-US" dirty="0" smtClean="0"/>
            </a:br>
            <a:r>
              <a:rPr lang="en-US" dirty="0" smtClean="0"/>
              <a:t/>
            </a:r>
            <a:br>
              <a:rPr lang="en-US" dirty="0" smtClean="0"/>
            </a:br>
            <a:r>
              <a:rPr lang="en-US" dirty="0" smtClean="0"/>
              <a:t/>
            </a:r>
            <a:br>
              <a:rPr lang="en-US" dirty="0" smtClean="0"/>
            </a:br>
            <a:r>
              <a:rPr lang="en-US" dirty="0" smtClean="0"/>
              <a:t>					</a:t>
            </a:r>
            <a:endParaRPr lang="en-US" sz="1800"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p:cNvSpPr txBox="1">
            <a:spLocks noChangeArrowheads="1"/>
          </p:cNvSpPr>
          <p:nvPr/>
        </p:nvSpPr>
        <p:spPr bwMode="auto">
          <a:xfrm>
            <a:off x="838200" y="304800"/>
            <a:ext cx="7391400" cy="3384550"/>
          </a:xfrm>
          <a:prstGeom prst="rect">
            <a:avLst/>
          </a:prstGeom>
          <a:noFill/>
          <a:ln w="9525">
            <a:noFill/>
            <a:miter lim="800000"/>
            <a:headEnd/>
            <a:tailEnd/>
          </a:ln>
        </p:spPr>
        <p:txBody>
          <a:bodyPr>
            <a:spAutoFit/>
          </a:bodyPr>
          <a:lstStyle/>
          <a:p>
            <a:pPr>
              <a:spcBef>
                <a:spcPct val="50000"/>
              </a:spcBef>
            </a:pPr>
            <a:r>
              <a:rPr lang="en-US" sz="3600" b="1" dirty="0">
                <a:solidFill>
                  <a:schemeClr val="tx2">
                    <a:lumMod val="90000"/>
                  </a:schemeClr>
                </a:solidFill>
                <a:latin typeface="times roman"/>
              </a:rPr>
              <a:t>HOWARD AIKEN </a:t>
            </a:r>
          </a:p>
          <a:p>
            <a:pPr>
              <a:spcBef>
                <a:spcPct val="50000"/>
              </a:spcBef>
            </a:pPr>
            <a:r>
              <a:rPr lang="en-US" sz="3600" b="1" dirty="0">
                <a:solidFill>
                  <a:schemeClr val="tx2">
                    <a:lumMod val="90000"/>
                  </a:schemeClr>
                </a:solidFill>
                <a:latin typeface="times roman"/>
              </a:rPr>
              <a:t>(1900 - 1973)</a:t>
            </a:r>
          </a:p>
          <a:p>
            <a:pPr>
              <a:spcBef>
                <a:spcPct val="50000"/>
              </a:spcBef>
            </a:pPr>
            <a:endParaRPr lang="en-US" sz="3600" b="1" dirty="0">
              <a:solidFill>
                <a:schemeClr val="accent2"/>
              </a:solidFill>
              <a:latin typeface="times roman"/>
            </a:endParaRPr>
          </a:p>
          <a:p>
            <a:pPr>
              <a:spcBef>
                <a:spcPct val="50000"/>
              </a:spcBef>
            </a:pPr>
            <a:endParaRPr lang="en-US" sz="2400" b="1" dirty="0">
              <a:solidFill>
                <a:schemeClr val="accent2"/>
              </a:solidFill>
              <a:latin typeface="times roman"/>
            </a:endParaRPr>
          </a:p>
          <a:p>
            <a:pPr>
              <a:spcBef>
                <a:spcPct val="50000"/>
              </a:spcBef>
            </a:pPr>
            <a:endParaRPr lang="en-US" sz="2400" dirty="0">
              <a:solidFill>
                <a:srgbClr val="FF0000"/>
              </a:solidFill>
              <a:latin typeface="Times New Roman" pitchFamily="18" charset="0"/>
            </a:endParaRPr>
          </a:p>
        </p:txBody>
      </p:sp>
      <p:sp>
        <p:nvSpPr>
          <p:cNvPr id="9219" name="Line 5"/>
          <p:cNvSpPr>
            <a:spLocks noChangeShapeType="1"/>
          </p:cNvSpPr>
          <p:nvPr/>
        </p:nvSpPr>
        <p:spPr bwMode="auto">
          <a:xfrm>
            <a:off x="500063" y="1981200"/>
            <a:ext cx="8110537" cy="1588"/>
          </a:xfrm>
          <a:prstGeom prst="line">
            <a:avLst/>
          </a:prstGeom>
          <a:noFill/>
          <a:ln w="101600" cmpd="tri">
            <a:solidFill>
              <a:schemeClr val="tx1"/>
            </a:solidFill>
            <a:round/>
            <a:headEnd/>
            <a:tailEnd/>
          </a:ln>
        </p:spPr>
        <p:txBody>
          <a:bodyPr/>
          <a:lstStyle/>
          <a:p>
            <a:endParaRPr lang="en-US"/>
          </a:p>
        </p:txBody>
      </p:sp>
      <p:sp>
        <p:nvSpPr>
          <p:cNvPr id="53254" name="Text Box 6"/>
          <p:cNvSpPr txBox="1">
            <a:spLocks noChangeArrowheads="1"/>
          </p:cNvSpPr>
          <p:nvPr/>
        </p:nvSpPr>
        <p:spPr bwMode="auto">
          <a:xfrm>
            <a:off x="728663" y="2209800"/>
            <a:ext cx="8110537" cy="4887492"/>
          </a:xfrm>
          <a:prstGeom prst="rect">
            <a:avLst/>
          </a:prstGeom>
          <a:noFill/>
          <a:ln w="9525">
            <a:noFill/>
            <a:miter lim="800000"/>
            <a:headEnd/>
            <a:tailEnd/>
          </a:ln>
        </p:spPr>
        <p:txBody>
          <a:bodyPr>
            <a:spAutoFit/>
          </a:bodyPr>
          <a:lstStyle/>
          <a:p>
            <a:pPr>
              <a:spcBef>
                <a:spcPct val="50000"/>
              </a:spcBef>
              <a:buClr>
                <a:srgbClr val="FFFF00"/>
              </a:buClr>
              <a:buSzPct val="150000"/>
              <a:buFont typeface="Wingdings" pitchFamily="2" charset="2"/>
              <a:buChar char="8"/>
            </a:pPr>
            <a:r>
              <a:rPr lang="en-US" sz="2400" dirty="0">
                <a:latin typeface="times roman"/>
              </a:rPr>
              <a:t>  </a:t>
            </a:r>
            <a:r>
              <a:rPr lang="en-US" sz="2000" b="1" dirty="0">
                <a:latin typeface="Technical" pitchFamily="66" charset="0"/>
              </a:rPr>
              <a:t>Aiken thought he could create a modern and functioning model of Babbage's Analytical Engine.</a:t>
            </a:r>
            <a:r>
              <a:rPr lang="en-US" sz="2000" b="1" dirty="0">
                <a:latin typeface="times roman"/>
              </a:rPr>
              <a:t> </a:t>
            </a:r>
          </a:p>
          <a:p>
            <a:pPr>
              <a:spcBef>
                <a:spcPct val="50000"/>
              </a:spcBef>
              <a:buClr>
                <a:srgbClr val="FFFF00"/>
              </a:buClr>
              <a:buSzPct val="150000"/>
              <a:buFont typeface="Wingdings" pitchFamily="2" charset="2"/>
              <a:buChar char="8"/>
            </a:pPr>
            <a:r>
              <a:rPr lang="en-US" sz="2000" b="1" dirty="0">
                <a:latin typeface="Technical" pitchFamily="66" charset="0"/>
              </a:rPr>
              <a:t>He succeeded in securing a grant of 1 million dollars for his proposed Automatic Sequence Calculator; the Mark I for short. From IBM.</a:t>
            </a:r>
          </a:p>
          <a:p>
            <a:pPr>
              <a:spcBef>
                <a:spcPct val="50000"/>
              </a:spcBef>
              <a:buClr>
                <a:srgbClr val="FFFF00"/>
              </a:buClr>
              <a:buSzPct val="150000"/>
              <a:buFont typeface="Wingdings" pitchFamily="2" charset="2"/>
              <a:buChar char="8"/>
            </a:pPr>
            <a:r>
              <a:rPr lang="en-US" sz="2000" b="1" dirty="0">
                <a:latin typeface="Technical" pitchFamily="66" charset="0"/>
              </a:rPr>
              <a:t>In 1944, the Mark I was "switched" on. Aiken's colossal machine spanned 51 feet in length and 8 feet in height. 500 meters of wiring were required to connect each component.</a:t>
            </a:r>
            <a:r>
              <a:rPr lang="en-US" sz="2000" b="1" dirty="0">
                <a:latin typeface="times roman"/>
              </a:rPr>
              <a:t> </a:t>
            </a:r>
          </a:p>
          <a:p>
            <a:pPr>
              <a:spcBef>
                <a:spcPct val="20000"/>
              </a:spcBef>
              <a:buFontTx/>
              <a:buChar char="•"/>
            </a:pPr>
            <a:r>
              <a:rPr lang="en-US" b="1" dirty="0"/>
              <a:t>The Mark I </a:t>
            </a:r>
            <a:r>
              <a:rPr lang="en-US" b="1" i="1" dirty="0"/>
              <a:t>did</a:t>
            </a:r>
            <a:r>
              <a:rPr lang="en-US" b="1" dirty="0"/>
              <a:t> transform Babbage's dream into reality and </a:t>
            </a:r>
            <a:r>
              <a:rPr lang="en-US" b="1" i="1" dirty="0"/>
              <a:t>did</a:t>
            </a:r>
            <a:r>
              <a:rPr lang="en-US" b="1" dirty="0"/>
              <a:t> succeed in putting IBM's name on the forefront of the burgeoning computer industry. From 1944 on, modern computers would forever be associated with digital intelligence.</a:t>
            </a:r>
          </a:p>
          <a:p>
            <a:pPr>
              <a:spcBef>
                <a:spcPct val="50000"/>
              </a:spcBef>
              <a:buClr>
                <a:srgbClr val="FFFF00"/>
              </a:buClr>
              <a:buSzPct val="150000"/>
              <a:buFont typeface="Wingdings" pitchFamily="2" charset="2"/>
              <a:buChar char="8"/>
            </a:pPr>
            <a:endParaRPr lang="en-US" sz="2400" b="1" dirty="0">
              <a:solidFill>
                <a:srgbClr val="000000"/>
              </a:solidFill>
              <a:latin typeface="times roman"/>
            </a:endParaRPr>
          </a:p>
          <a:p>
            <a:pPr>
              <a:spcBef>
                <a:spcPct val="50000"/>
              </a:spcBef>
              <a:buClr>
                <a:srgbClr val="FFFF00"/>
              </a:buClr>
              <a:buSzPct val="150000"/>
              <a:buFont typeface="Wingdings" pitchFamily="2" charset="2"/>
              <a:buChar char="8"/>
            </a:pPr>
            <a:endParaRPr lang="en-US" sz="2400" dirty="0">
              <a:solidFill>
                <a:schemeClr val="accent2"/>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iterate type="wd">
                                    <p:tmPct val="100000"/>
                                  </p:iterate>
                                  <p:childTnLst>
                                    <p:set>
                                      <p:cBhvr>
                                        <p:cTn id="6" dur="1" fill="hold">
                                          <p:stCondLst>
                                            <p:cond delay="0"/>
                                          </p:stCondLst>
                                        </p:cTn>
                                        <p:tgtEl>
                                          <p:spTgt spid="53254">
                                            <p:txEl>
                                              <p:pRg st="0" end="0"/>
                                            </p:txEl>
                                          </p:spTgt>
                                        </p:tgtEl>
                                        <p:attrNameLst>
                                          <p:attrName>style.visibility</p:attrName>
                                        </p:attrNameLst>
                                      </p:cBhvr>
                                      <p:to>
                                        <p:strVal val="visible"/>
                                      </p:to>
                                    </p:set>
                                    <p:anim calcmode="lin" valueType="num">
                                      <p:cBhvr additive="base">
                                        <p:cTn id="7" dur="300" fill="hold"/>
                                        <p:tgtEl>
                                          <p:spTgt spid="53254">
                                            <p:txEl>
                                              <p:pRg st="0" end="0"/>
                                            </p:txEl>
                                          </p:spTgt>
                                        </p:tgtEl>
                                        <p:attrNameLst>
                                          <p:attrName>ppt_x</p:attrName>
                                        </p:attrNameLst>
                                      </p:cBhvr>
                                      <p:tavLst>
                                        <p:tav tm="0">
                                          <p:val>
                                            <p:strVal val="1+#ppt_w/2"/>
                                          </p:val>
                                        </p:tav>
                                        <p:tav tm="100000">
                                          <p:val>
                                            <p:strVal val="#ppt_x"/>
                                          </p:val>
                                        </p:tav>
                                      </p:tavLst>
                                    </p:anim>
                                    <p:anim calcmode="lin" valueType="num">
                                      <p:cBhvr additive="base">
                                        <p:cTn id="8" dur="300" fill="hold"/>
                                        <p:tgtEl>
                                          <p:spTgt spid="5325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iterate type="wd">
                                    <p:tmPct val="100000"/>
                                  </p:iterate>
                                  <p:childTnLst>
                                    <p:set>
                                      <p:cBhvr>
                                        <p:cTn id="12" dur="1" fill="hold">
                                          <p:stCondLst>
                                            <p:cond delay="0"/>
                                          </p:stCondLst>
                                        </p:cTn>
                                        <p:tgtEl>
                                          <p:spTgt spid="53254">
                                            <p:txEl>
                                              <p:pRg st="1" end="1"/>
                                            </p:txEl>
                                          </p:spTgt>
                                        </p:tgtEl>
                                        <p:attrNameLst>
                                          <p:attrName>style.visibility</p:attrName>
                                        </p:attrNameLst>
                                      </p:cBhvr>
                                      <p:to>
                                        <p:strVal val="visible"/>
                                      </p:to>
                                    </p:set>
                                    <p:anim calcmode="lin" valueType="num">
                                      <p:cBhvr additive="base">
                                        <p:cTn id="13" dur="300" fill="hold"/>
                                        <p:tgtEl>
                                          <p:spTgt spid="53254">
                                            <p:txEl>
                                              <p:pRg st="1" end="1"/>
                                            </p:txEl>
                                          </p:spTgt>
                                        </p:tgtEl>
                                        <p:attrNameLst>
                                          <p:attrName>ppt_x</p:attrName>
                                        </p:attrNameLst>
                                      </p:cBhvr>
                                      <p:tavLst>
                                        <p:tav tm="0">
                                          <p:val>
                                            <p:strVal val="1+#ppt_w/2"/>
                                          </p:val>
                                        </p:tav>
                                        <p:tav tm="100000">
                                          <p:val>
                                            <p:strVal val="#ppt_x"/>
                                          </p:val>
                                        </p:tav>
                                      </p:tavLst>
                                    </p:anim>
                                    <p:anim calcmode="lin" valueType="num">
                                      <p:cBhvr additive="base">
                                        <p:cTn id="14" dur="300" fill="hold"/>
                                        <p:tgtEl>
                                          <p:spTgt spid="5325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iterate type="wd">
                                    <p:tmPct val="100000"/>
                                  </p:iterate>
                                  <p:childTnLst>
                                    <p:set>
                                      <p:cBhvr>
                                        <p:cTn id="18" dur="1" fill="hold">
                                          <p:stCondLst>
                                            <p:cond delay="0"/>
                                          </p:stCondLst>
                                        </p:cTn>
                                        <p:tgtEl>
                                          <p:spTgt spid="53254">
                                            <p:txEl>
                                              <p:pRg st="2" end="2"/>
                                            </p:txEl>
                                          </p:spTgt>
                                        </p:tgtEl>
                                        <p:attrNameLst>
                                          <p:attrName>style.visibility</p:attrName>
                                        </p:attrNameLst>
                                      </p:cBhvr>
                                      <p:to>
                                        <p:strVal val="visible"/>
                                      </p:to>
                                    </p:set>
                                    <p:anim calcmode="lin" valueType="num">
                                      <p:cBhvr additive="base">
                                        <p:cTn id="19" dur="300" fill="hold"/>
                                        <p:tgtEl>
                                          <p:spTgt spid="53254">
                                            <p:txEl>
                                              <p:pRg st="2" end="2"/>
                                            </p:txEl>
                                          </p:spTgt>
                                        </p:tgtEl>
                                        <p:attrNameLst>
                                          <p:attrName>ppt_x</p:attrName>
                                        </p:attrNameLst>
                                      </p:cBhvr>
                                      <p:tavLst>
                                        <p:tav tm="0">
                                          <p:val>
                                            <p:strVal val="1+#ppt_w/2"/>
                                          </p:val>
                                        </p:tav>
                                        <p:tav tm="100000">
                                          <p:val>
                                            <p:strVal val="#ppt_x"/>
                                          </p:val>
                                        </p:tav>
                                      </p:tavLst>
                                    </p:anim>
                                    <p:anim calcmode="lin" valueType="num">
                                      <p:cBhvr additive="base">
                                        <p:cTn id="20" dur="300" fill="hold"/>
                                        <p:tgtEl>
                                          <p:spTgt spid="5325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iterate type="wd">
                                    <p:tmPct val="100000"/>
                                  </p:iterate>
                                  <p:childTnLst>
                                    <p:set>
                                      <p:cBhvr>
                                        <p:cTn id="24" dur="1" fill="hold">
                                          <p:stCondLst>
                                            <p:cond delay="0"/>
                                          </p:stCondLst>
                                        </p:cTn>
                                        <p:tgtEl>
                                          <p:spTgt spid="53254">
                                            <p:txEl>
                                              <p:pRg st="3" end="3"/>
                                            </p:txEl>
                                          </p:spTgt>
                                        </p:tgtEl>
                                        <p:attrNameLst>
                                          <p:attrName>style.visibility</p:attrName>
                                        </p:attrNameLst>
                                      </p:cBhvr>
                                      <p:to>
                                        <p:strVal val="visible"/>
                                      </p:to>
                                    </p:set>
                                    <p:anim calcmode="lin" valueType="num">
                                      <p:cBhvr additive="base">
                                        <p:cTn id="25" dur="300" fill="hold"/>
                                        <p:tgtEl>
                                          <p:spTgt spid="53254">
                                            <p:txEl>
                                              <p:pRg st="3" end="3"/>
                                            </p:txEl>
                                          </p:spTgt>
                                        </p:tgtEl>
                                        <p:attrNameLst>
                                          <p:attrName>ppt_x</p:attrName>
                                        </p:attrNameLst>
                                      </p:cBhvr>
                                      <p:tavLst>
                                        <p:tav tm="0">
                                          <p:val>
                                            <p:strVal val="1+#ppt_w/2"/>
                                          </p:val>
                                        </p:tav>
                                        <p:tav tm="100000">
                                          <p:val>
                                            <p:strVal val="#ppt_x"/>
                                          </p:val>
                                        </p:tav>
                                      </p:tavLst>
                                    </p:anim>
                                    <p:anim calcmode="lin" valueType="num">
                                      <p:cBhvr additive="base">
                                        <p:cTn id="26" dur="300" fill="hold"/>
                                        <p:tgtEl>
                                          <p:spTgt spid="5325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4"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685800" y="228600"/>
            <a:ext cx="7315200" cy="1754188"/>
          </a:xfrm>
          <a:prstGeom prst="rect">
            <a:avLst/>
          </a:prstGeom>
          <a:noFill/>
          <a:ln w="9525">
            <a:noFill/>
            <a:miter lim="800000"/>
            <a:headEnd/>
            <a:tailEnd/>
          </a:ln>
        </p:spPr>
        <p:txBody>
          <a:bodyPr>
            <a:spAutoFit/>
          </a:bodyPr>
          <a:lstStyle/>
          <a:p>
            <a:pPr>
              <a:spcBef>
                <a:spcPct val="50000"/>
              </a:spcBef>
            </a:pPr>
            <a:endParaRPr lang="en-US" sz="3600" b="1">
              <a:solidFill>
                <a:schemeClr val="accent2"/>
              </a:solidFill>
              <a:latin typeface="times roman"/>
            </a:endParaRPr>
          </a:p>
          <a:p>
            <a:pPr>
              <a:spcBef>
                <a:spcPct val="50000"/>
              </a:spcBef>
            </a:pPr>
            <a:endParaRPr lang="en-US" sz="2400" b="1">
              <a:solidFill>
                <a:schemeClr val="accent2"/>
              </a:solidFill>
              <a:latin typeface="times roman"/>
            </a:endParaRPr>
          </a:p>
          <a:p>
            <a:pPr>
              <a:spcBef>
                <a:spcPct val="50000"/>
              </a:spcBef>
            </a:pPr>
            <a:endParaRPr lang="en-US" sz="2400">
              <a:solidFill>
                <a:srgbClr val="FF0000"/>
              </a:solidFill>
              <a:latin typeface="Times New Roman" pitchFamily="18" charset="0"/>
            </a:endParaRPr>
          </a:p>
        </p:txBody>
      </p:sp>
      <p:sp>
        <p:nvSpPr>
          <p:cNvPr id="10243" name="Line 5"/>
          <p:cNvSpPr>
            <a:spLocks noChangeShapeType="1"/>
          </p:cNvSpPr>
          <p:nvPr/>
        </p:nvSpPr>
        <p:spPr bwMode="auto">
          <a:xfrm>
            <a:off x="609600" y="1600200"/>
            <a:ext cx="8056563" cy="1588"/>
          </a:xfrm>
          <a:prstGeom prst="line">
            <a:avLst/>
          </a:prstGeom>
          <a:noFill/>
          <a:ln w="101600" cmpd="tri">
            <a:solidFill>
              <a:schemeClr val="tx1"/>
            </a:solidFill>
            <a:round/>
            <a:headEnd/>
            <a:tailEnd/>
          </a:ln>
        </p:spPr>
        <p:txBody>
          <a:bodyPr/>
          <a:lstStyle/>
          <a:p>
            <a:endParaRPr lang="en-US"/>
          </a:p>
        </p:txBody>
      </p:sp>
      <p:sp>
        <p:nvSpPr>
          <p:cNvPr id="55302" name="Text Box 6"/>
          <p:cNvSpPr txBox="1">
            <a:spLocks noChangeArrowheads="1"/>
          </p:cNvSpPr>
          <p:nvPr/>
        </p:nvSpPr>
        <p:spPr bwMode="auto">
          <a:xfrm>
            <a:off x="381000" y="1779588"/>
            <a:ext cx="8534400" cy="4462760"/>
          </a:xfrm>
          <a:prstGeom prst="rect">
            <a:avLst/>
          </a:prstGeom>
          <a:noFill/>
          <a:ln w="9525">
            <a:noFill/>
            <a:miter lim="800000"/>
            <a:headEnd/>
            <a:tailEnd/>
          </a:ln>
        </p:spPr>
        <p:txBody>
          <a:bodyPr>
            <a:spAutoFit/>
          </a:bodyPr>
          <a:lstStyle/>
          <a:p>
            <a:pPr>
              <a:spcBef>
                <a:spcPct val="50000"/>
              </a:spcBef>
              <a:buClr>
                <a:srgbClr val="FFFF00"/>
              </a:buClr>
              <a:buSzPct val="150000"/>
              <a:buFont typeface="Wingdings" pitchFamily="2" charset="2"/>
              <a:buChar char="8"/>
            </a:pPr>
            <a:r>
              <a:rPr lang="en-US" sz="2400" dirty="0">
                <a:solidFill>
                  <a:schemeClr val="accent2"/>
                </a:solidFill>
                <a:latin typeface="times roman"/>
              </a:rPr>
              <a:t>  </a:t>
            </a:r>
            <a:r>
              <a:rPr lang="en-US" sz="2000" b="1" dirty="0">
                <a:latin typeface="Technical" pitchFamily="66" charset="0"/>
              </a:rPr>
              <a:t>Electronic Numerical Integrator And Computer </a:t>
            </a:r>
          </a:p>
          <a:p>
            <a:pPr>
              <a:spcBef>
                <a:spcPct val="50000"/>
              </a:spcBef>
              <a:buClr>
                <a:srgbClr val="FFFF00"/>
              </a:buClr>
              <a:buSzPct val="150000"/>
              <a:buFont typeface="Wingdings" pitchFamily="2" charset="2"/>
              <a:buChar char="8"/>
            </a:pPr>
            <a:r>
              <a:rPr lang="en-US" sz="2000" b="1" dirty="0">
                <a:latin typeface="Technical" pitchFamily="66" charset="0"/>
              </a:rPr>
              <a:t>Under the leadership of </a:t>
            </a:r>
            <a:r>
              <a:rPr lang="en-US" sz="2000" b="1" i="1" dirty="0">
                <a:latin typeface="Technical" pitchFamily="66" charset="0"/>
              </a:rPr>
              <a:t>J. </a:t>
            </a:r>
            <a:r>
              <a:rPr lang="en-US" sz="2000" b="1" i="1" dirty="0" err="1">
                <a:latin typeface="Technical" pitchFamily="66" charset="0"/>
              </a:rPr>
              <a:t>Presper</a:t>
            </a:r>
            <a:r>
              <a:rPr lang="en-US" sz="2000" b="1" i="1" dirty="0">
                <a:latin typeface="Technical" pitchFamily="66" charset="0"/>
              </a:rPr>
              <a:t> Eckert</a:t>
            </a:r>
            <a:r>
              <a:rPr lang="en-US" sz="2000" b="1" dirty="0">
                <a:latin typeface="Technical" pitchFamily="66" charset="0"/>
              </a:rPr>
              <a:t> (1919 - 1995) and </a:t>
            </a:r>
            <a:r>
              <a:rPr lang="en-US" sz="2000" b="1" i="1" dirty="0">
                <a:latin typeface="Technical" pitchFamily="66" charset="0"/>
              </a:rPr>
              <a:t>John W. </a:t>
            </a:r>
            <a:r>
              <a:rPr lang="en-US" sz="2000" b="1" i="1" dirty="0" err="1">
                <a:latin typeface="Technical" pitchFamily="66" charset="0"/>
              </a:rPr>
              <a:t>Mauchly</a:t>
            </a:r>
            <a:r>
              <a:rPr lang="en-US" sz="2000" b="1" dirty="0">
                <a:latin typeface="Technical" pitchFamily="66" charset="0"/>
              </a:rPr>
              <a:t> (1907 - 1980) the team produced a machine that computed at speeds 1,000 times faster than the Mark I was capable of only 2 years earlier. </a:t>
            </a:r>
          </a:p>
          <a:p>
            <a:pPr>
              <a:spcBef>
                <a:spcPct val="50000"/>
              </a:spcBef>
              <a:buClr>
                <a:srgbClr val="FFFF00"/>
              </a:buClr>
              <a:buSzPct val="150000"/>
              <a:buFont typeface="Wingdings" pitchFamily="2" charset="2"/>
              <a:buChar char="8"/>
            </a:pPr>
            <a:r>
              <a:rPr lang="en-US" sz="2000" b="1" dirty="0">
                <a:latin typeface="Technical" pitchFamily="66" charset="0"/>
              </a:rPr>
              <a:t>Using 18,00-19,000 vacuum tubes, 70,000 resistors and 5 million soldered joints this massive instrument required the output of a small power station to operate it.</a:t>
            </a:r>
          </a:p>
          <a:p>
            <a:pPr>
              <a:spcBef>
                <a:spcPct val="50000"/>
              </a:spcBef>
              <a:buClr>
                <a:srgbClr val="FFFF00"/>
              </a:buClr>
              <a:buSzPct val="150000"/>
              <a:buFont typeface="Wingdings" pitchFamily="2" charset="2"/>
              <a:buChar char="8"/>
            </a:pPr>
            <a:endParaRPr lang="en-US" sz="2000" b="1" dirty="0">
              <a:latin typeface="Technical" pitchFamily="66" charset="0"/>
            </a:endParaRPr>
          </a:p>
          <a:p>
            <a:r>
              <a:rPr lang="en-US" b="1" dirty="0"/>
              <a:t>It could do nuclear physics calculations (in two hours) which it would have taken 100 engineers a year to do by hand.</a:t>
            </a:r>
          </a:p>
          <a:p>
            <a:r>
              <a:rPr lang="en-US" b="1" dirty="0"/>
              <a:t>The system's program could be changed by rewiring a panel. </a:t>
            </a:r>
          </a:p>
          <a:p>
            <a:pPr>
              <a:spcBef>
                <a:spcPct val="50000"/>
              </a:spcBef>
              <a:buClr>
                <a:srgbClr val="FFFF00"/>
              </a:buClr>
              <a:buSzPct val="150000"/>
              <a:buFont typeface="Wingdings" pitchFamily="2" charset="2"/>
              <a:buChar char="8"/>
            </a:pPr>
            <a:endParaRPr lang="en-US" sz="2400" b="1" dirty="0">
              <a:solidFill>
                <a:srgbClr val="000000"/>
              </a:solidFill>
              <a:latin typeface="times roman"/>
            </a:endParaRPr>
          </a:p>
        </p:txBody>
      </p:sp>
      <p:sp>
        <p:nvSpPr>
          <p:cNvPr id="10245" name="Rectangle 6"/>
          <p:cNvSpPr>
            <a:spLocks noChangeArrowheads="1"/>
          </p:cNvSpPr>
          <p:nvPr/>
        </p:nvSpPr>
        <p:spPr bwMode="auto">
          <a:xfrm>
            <a:off x="990600" y="457200"/>
            <a:ext cx="6248400" cy="646113"/>
          </a:xfrm>
          <a:prstGeom prst="rect">
            <a:avLst/>
          </a:prstGeom>
          <a:noFill/>
          <a:ln w="9525">
            <a:noFill/>
            <a:miter lim="800000"/>
            <a:headEnd/>
            <a:tailEnd/>
          </a:ln>
        </p:spPr>
        <p:txBody>
          <a:bodyPr>
            <a:spAutoFit/>
          </a:bodyPr>
          <a:lstStyle/>
          <a:p>
            <a:pPr>
              <a:spcBef>
                <a:spcPct val="50000"/>
              </a:spcBef>
            </a:pPr>
            <a:r>
              <a:rPr lang="en-US" sz="3600" b="1" dirty="0">
                <a:solidFill>
                  <a:schemeClr val="tx2">
                    <a:lumMod val="90000"/>
                  </a:schemeClr>
                </a:solidFill>
                <a:latin typeface="times roman"/>
              </a:rPr>
              <a:t>ENIAC  1946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iterate type="wd">
                                    <p:tmPct val="100000"/>
                                  </p:iterate>
                                  <p:childTnLst>
                                    <p:set>
                                      <p:cBhvr>
                                        <p:cTn id="6" dur="1" fill="hold">
                                          <p:stCondLst>
                                            <p:cond delay="0"/>
                                          </p:stCondLst>
                                        </p:cTn>
                                        <p:tgtEl>
                                          <p:spTgt spid="55302">
                                            <p:txEl>
                                              <p:pRg st="0" end="0"/>
                                            </p:txEl>
                                          </p:spTgt>
                                        </p:tgtEl>
                                        <p:attrNameLst>
                                          <p:attrName>style.visibility</p:attrName>
                                        </p:attrNameLst>
                                      </p:cBhvr>
                                      <p:to>
                                        <p:strVal val="visible"/>
                                      </p:to>
                                    </p:set>
                                    <p:anim calcmode="lin" valueType="num">
                                      <p:cBhvr additive="base">
                                        <p:cTn id="7" dur="300" fill="hold"/>
                                        <p:tgtEl>
                                          <p:spTgt spid="55302">
                                            <p:txEl>
                                              <p:pRg st="0" end="0"/>
                                            </p:txEl>
                                          </p:spTgt>
                                        </p:tgtEl>
                                        <p:attrNameLst>
                                          <p:attrName>ppt_x</p:attrName>
                                        </p:attrNameLst>
                                      </p:cBhvr>
                                      <p:tavLst>
                                        <p:tav tm="0">
                                          <p:val>
                                            <p:strVal val="1+#ppt_w/2"/>
                                          </p:val>
                                        </p:tav>
                                        <p:tav tm="100000">
                                          <p:val>
                                            <p:strVal val="#ppt_x"/>
                                          </p:val>
                                        </p:tav>
                                      </p:tavLst>
                                    </p:anim>
                                    <p:anim calcmode="lin" valueType="num">
                                      <p:cBhvr additive="base">
                                        <p:cTn id="8" dur="300" fill="hold"/>
                                        <p:tgtEl>
                                          <p:spTgt spid="5530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iterate type="wd">
                                    <p:tmPct val="100000"/>
                                  </p:iterate>
                                  <p:childTnLst>
                                    <p:set>
                                      <p:cBhvr>
                                        <p:cTn id="12" dur="1" fill="hold">
                                          <p:stCondLst>
                                            <p:cond delay="0"/>
                                          </p:stCondLst>
                                        </p:cTn>
                                        <p:tgtEl>
                                          <p:spTgt spid="55302">
                                            <p:txEl>
                                              <p:pRg st="1" end="1"/>
                                            </p:txEl>
                                          </p:spTgt>
                                        </p:tgtEl>
                                        <p:attrNameLst>
                                          <p:attrName>style.visibility</p:attrName>
                                        </p:attrNameLst>
                                      </p:cBhvr>
                                      <p:to>
                                        <p:strVal val="visible"/>
                                      </p:to>
                                    </p:set>
                                    <p:anim calcmode="lin" valueType="num">
                                      <p:cBhvr additive="base">
                                        <p:cTn id="13" dur="300" fill="hold"/>
                                        <p:tgtEl>
                                          <p:spTgt spid="55302">
                                            <p:txEl>
                                              <p:pRg st="1" end="1"/>
                                            </p:txEl>
                                          </p:spTgt>
                                        </p:tgtEl>
                                        <p:attrNameLst>
                                          <p:attrName>ppt_x</p:attrName>
                                        </p:attrNameLst>
                                      </p:cBhvr>
                                      <p:tavLst>
                                        <p:tav tm="0">
                                          <p:val>
                                            <p:strVal val="1+#ppt_w/2"/>
                                          </p:val>
                                        </p:tav>
                                        <p:tav tm="100000">
                                          <p:val>
                                            <p:strVal val="#ppt_x"/>
                                          </p:val>
                                        </p:tav>
                                      </p:tavLst>
                                    </p:anim>
                                    <p:anim calcmode="lin" valueType="num">
                                      <p:cBhvr additive="base">
                                        <p:cTn id="14" dur="300" fill="hold"/>
                                        <p:tgtEl>
                                          <p:spTgt spid="5530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iterate type="wd">
                                    <p:tmPct val="100000"/>
                                  </p:iterate>
                                  <p:childTnLst>
                                    <p:set>
                                      <p:cBhvr>
                                        <p:cTn id="18" dur="1" fill="hold">
                                          <p:stCondLst>
                                            <p:cond delay="0"/>
                                          </p:stCondLst>
                                        </p:cTn>
                                        <p:tgtEl>
                                          <p:spTgt spid="55302">
                                            <p:txEl>
                                              <p:pRg st="2" end="2"/>
                                            </p:txEl>
                                          </p:spTgt>
                                        </p:tgtEl>
                                        <p:attrNameLst>
                                          <p:attrName>style.visibility</p:attrName>
                                        </p:attrNameLst>
                                      </p:cBhvr>
                                      <p:to>
                                        <p:strVal val="visible"/>
                                      </p:to>
                                    </p:set>
                                    <p:anim calcmode="lin" valueType="num">
                                      <p:cBhvr additive="base">
                                        <p:cTn id="19" dur="300" fill="hold"/>
                                        <p:tgtEl>
                                          <p:spTgt spid="55302">
                                            <p:txEl>
                                              <p:pRg st="2" end="2"/>
                                            </p:txEl>
                                          </p:spTgt>
                                        </p:tgtEl>
                                        <p:attrNameLst>
                                          <p:attrName>ppt_x</p:attrName>
                                        </p:attrNameLst>
                                      </p:cBhvr>
                                      <p:tavLst>
                                        <p:tav tm="0">
                                          <p:val>
                                            <p:strVal val="1+#ppt_w/2"/>
                                          </p:val>
                                        </p:tav>
                                        <p:tav tm="100000">
                                          <p:val>
                                            <p:strVal val="#ppt_x"/>
                                          </p:val>
                                        </p:tav>
                                      </p:tavLst>
                                    </p:anim>
                                    <p:anim calcmode="lin" valueType="num">
                                      <p:cBhvr additive="base">
                                        <p:cTn id="20" dur="300" fill="hold"/>
                                        <p:tgtEl>
                                          <p:spTgt spid="5530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iterate type="wd">
                                    <p:tmPct val="100000"/>
                                  </p:iterate>
                                  <p:childTnLst>
                                    <p:set>
                                      <p:cBhvr>
                                        <p:cTn id="24" dur="1" fill="hold">
                                          <p:stCondLst>
                                            <p:cond delay="0"/>
                                          </p:stCondLst>
                                        </p:cTn>
                                        <p:tgtEl>
                                          <p:spTgt spid="55302">
                                            <p:txEl>
                                              <p:pRg st="4" end="4"/>
                                            </p:txEl>
                                          </p:spTgt>
                                        </p:tgtEl>
                                        <p:attrNameLst>
                                          <p:attrName>style.visibility</p:attrName>
                                        </p:attrNameLst>
                                      </p:cBhvr>
                                      <p:to>
                                        <p:strVal val="visible"/>
                                      </p:to>
                                    </p:set>
                                    <p:anim calcmode="lin" valueType="num">
                                      <p:cBhvr additive="base">
                                        <p:cTn id="25" dur="300" fill="hold"/>
                                        <p:tgtEl>
                                          <p:spTgt spid="55302">
                                            <p:txEl>
                                              <p:pRg st="4" end="4"/>
                                            </p:txEl>
                                          </p:spTgt>
                                        </p:tgtEl>
                                        <p:attrNameLst>
                                          <p:attrName>ppt_x</p:attrName>
                                        </p:attrNameLst>
                                      </p:cBhvr>
                                      <p:tavLst>
                                        <p:tav tm="0">
                                          <p:val>
                                            <p:strVal val="1+#ppt_w/2"/>
                                          </p:val>
                                        </p:tav>
                                        <p:tav tm="100000">
                                          <p:val>
                                            <p:strVal val="#ppt_x"/>
                                          </p:val>
                                        </p:tav>
                                      </p:tavLst>
                                    </p:anim>
                                    <p:anim calcmode="lin" valueType="num">
                                      <p:cBhvr additive="base">
                                        <p:cTn id="26" dur="300" fill="hold"/>
                                        <p:tgtEl>
                                          <p:spTgt spid="5530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iterate type="wd">
                                    <p:tmPct val="100000"/>
                                  </p:iterate>
                                  <p:childTnLst>
                                    <p:set>
                                      <p:cBhvr>
                                        <p:cTn id="30" dur="1" fill="hold">
                                          <p:stCondLst>
                                            <p:cond delay="0"/>
                                          </p:stCondLst>
                                        </p:cTn>
                                        <p:tgtEl>
                                          <p:spTgt spid="55302">
                                            <p:txEl>
                                              <p:pRg st="5" end="5"/>
                                            </p:txEl>
                                          </p:spTgt>
                                        </p:tgtEl>
                                        <p:attrNameLst>
                                          <p:attrName>style.visibility</p:attrName>
                                        </p:attrNameLst>
                                      </p:cBhvr>
                                      <p:to>
                                        <p:strVal val="visible"/>
                                      </p:to>
                                    </p:set>
                                    <p:anim calcmode="lin" valueType="num">
                                      <p:cBhvr additive="base">
                                        <p:cTn id="31" dur="300" fill="hold"/>
                                        <p:tgtEl>
                                          <p:spTgt spid="55302">
                                            <p:txEl>
                                              <p:pRg st="5" end="5"/>
                                            </p:txEl>
                                          </p:spTgt>
                                        </p:tgtEl>
                                        <p:attrNameLst>
                                          <p:attrName>ppt_x</p:attrName>
                                        </p:attrNameLst>
                                      </p:cBhvr>
                                      <p:tavLst>
                                        <p:tav tm="0">
                                          <p:val>
                                            <p:strVal val="1+#ppt_w/2"/>
                                          </p:val>
                                        </p:tav>
                                        <p:tav tm="100000">
                                          <p:val>
                                            <p:strVal val="#ppt_x"/>
                                          </p:val>
                                        </p:tav>
                                      </p:tavLst>
                                    </p:anim>
                                    <p:anim calcmode="lin" valueType="num">
                                      <p:cBhvr additive="base">
                                        <p:cTn id="32" dur="300" fill="hold"/>
                                        <p:tgtEl>
                                          <p:spTgt spid="5530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ChangeArrowheads="1"/>
          </p:cNvSpPr>
          <p:nvPr/>
        </p:nvSpPr>
        <p:spPr bwMode="auto">
          <a:xfrm>
            <a:off x="750888" y="2057400"/>
            <a:ext cx="7859712" cy="4267200"/>
          </a:xfrm>
          <a:prstGeom prst="rect">
            <a:avLst/>
          </a:prstGeom>
          <a:solidFill>
            <a:schemeClr val="tx2"/>
          </a:solidFill>
          <a:ln w="9525">
            <a:solidFill>
              <a:schemeClr val="tx1"/>
            </a:solidFill>
            <a:miter lim="800000"/>
            <a:headEnd/>
            <a:tailEnd/>
          </a:ln>
        </p:spPr>
        <p:txBody>
          <a:bodyPr wrap="none" anchor="ctr"/>
          <a:lstStyle/>
          <a:p>
            <a:endParaRPr lang="en-US"/>
          </a:p>
        </p:txBody>
      </p:sp>
      <p:sp>
        <p:nvSpPr>
          <p:cNvPr id="11267" name="Text Box 5"/>
          <p:cNvSpPr txBox="1">
            <a:spLocks noChangeArrowheads="1"/>
          </p:cNvSpPr>
          <p:nvPr/>
        </p:nvSpPr>
        <p:spPr bwMode="auto">
          <a:xfrm>
            <a:off x="1066800" y="304800"/>
            <a:ext cx="7162800" cy="3384550"/>
          </a:xfrm>
          <a:prstGeom prst="rect">
            <a:avLst/>
          </a:prstGeom>
          <a:noFill/>
          <a:ln w="9525">
            <a:noFill/>
            <a:miter lim="800000"/>
            <a:headEnd/>
            <a:tailEnd/>
          </a:ln>
        </p:spPr>
        <p:txBody>
          <a:bodyPr>
            <a:spAutoFit/>
          </a:bodyPr>
          <a:lstStyle/>
          <a:p>
            <a:pPr>
              <a:spcBef>
                <a:spcPct val="50000"/>
              </a:spcBef>
            </a:pPr>
            <a:r>
              <a:rPr lang="en-US" sz="3600" b="1" dirty="0">
                <a:solidFill>
                  <a:schemeClr val="tx2">
                    <a:lumMod val="90000"/>
                  </a:schemeClr>
                </a:solidFill>
                <a:latin typeface="times roman"/>
              </a:rPr>
              <a:t>ENIAC </a:t>
            </a:r>
          </a:p>
          <a:p>
            <a:pPr>
              <a:spcBef>
                <a:spcPct val="50000"/>
              </a:spcBef>
            </a:pPr>
            <a:r>
              <a:rPr lang="en-US" sz="3600" b="1" dirty="0">
                <a:solidFill>
                  <a:schemeClr val="tx2">
                    <a:lumMod val="90000"/>
                  </a:schemeClr>
                </a:solidFill>
                <a:latin typeface="times roman"/>
              </a:rPr>
              <a:t>1946</a:t>
            </a:r>
          </a:p>
          <a:p>
            <a:pPr>
              <a:spcBef>
                <a:spcPct val="50000"/>
              </a:spcBef>
            </a:pPr>
            <a:endParaRPr lang="en-US" sz="3600" b="1" dirty="0">
              <a:solidFill>
                <a:schemeClr val="accent2"/>
              </a:solidFill>
              <a:latin typeface="times roman"/>
            </a:endParaRPr>
          </a:p>
          <a:p>
            <a:pPr>
              <a:spcBef>
                <a:spcPct val="50000"/>
              </a:spcBef>
            </a:pPr>
            <a:endParaRPr lang="en-US" sz="2400" b="1" dirty="0">
              <a:solidFill>
                <a:schemeClr val="accent2"/>
              </a:solidFill>
              <a:latin typeface="times roman"/>
            </a:endParaRPr>
          </a:p>
          <a:p>
            <a:pPr>
              <a:spcBef>
                <a:spcPct val="50000"/>
              </a:spcBef>
            </a:pPr>
            <a:endParaRPr lang="en-US" sz="2400" dirty="0">
              <a:solidFill>
                <a:srgbClr val="FF0000"/>
              </a:solidFill>
              <a:latin typeface="Times New Roman" pitchFamily="18" charset="0"/>
            </a:endParaRPr>
          </a:p>
        </p:txBody>
      </p:sp>
      <p:sp>
        <p:nvSpPr>
          <p:cNvPr id="11268" name="Line 6"/>
          <p:cNvSpPr>
            <a:spLocks noChangeShapeType="1"/>
          </p:cNvSpPr>
          <p:nvPr/>
        </p:nvSpPr>
        <p:spPr bwMode="auto">
          <a:xfrm>
            <a:off x="750888" y="1981200"/>
            <a:ext cx="7859712" cy="1588"/>
          </a:xfrm>
          <a:prstGeom prst="line">
            <a:avLst/>
          </a:prstGeom>
          <a:noFill/>
          <a:ln w="101600" cmpd="tri">
            <a:solidFill>
              <a:schemeClr val="tx1"/>
            </a:solidFill>
            <a:round/>
            <a:headEnd/>
            <a:tailEnd/>
          </a:ln>
        </p:spPr>
        <p:txBody>
          <a:bodyPr/>
          <a:lstStyle/>
          <a:p>
            <a:endParaRPr lang="en-US"/>
          </a:p>
        </p:txBody>
      </p:sp>
      <p:pic>
        <p:nvPicPr>
          <p:cNvPr id="56327" name="Picture 7" descr="comp"/>
          <p:cNvPicPr>
            <a:picLocks noChangeAspect="1" noChangeArrowheads="1"/>
          </p:cNvPicPr>
          <p:nvPr/>
        </p:nvPicPr>
        <p:blipFill>
          <a:blip r:embed="rId2"/>
          <a:srcRect/>
          <a:stretch>
            <a:fillRect/>
          </a:stretch>
        </p:blipFill>
        <p:spPr bwMode="auto">
          <a:xfrm>
            <a:off x="996950" y="2209800"/>
            <a:ext cx="7461250" cy="3962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6327"/>
                                        </p:tgtEl>
                                        <p:attrNameLst>
                                          <p:attrName>style.visibility</p:attrName>
                                        </p:attrNameLst>
                                      </p:cBhvr>
                                      <p:to>
                                        <p:strVal val="visible"/>
                                      </p:to>
                                    </p:set>
                                    <p:animEffect transition="in" filter="strips(downLeft)">
                                      <p:cBhvr>
                                        <p:cTn id="7" dur="500"/>
                                        <p:tgtEl>
                                          <p:spTgt spid="56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p:cNvSpPr txBox="1">
            <a:spLocks noChangeArrowheads="1"/>
          </p:cNvSpPr>
          <p:nvPr/>
        </p:nvSpPr>
        <p:spPr bwMode="auto">
          <a:xfrm>
            <a:off x="519113" y="-533400"/>
            <a:ext cx="7467600" cy="3384550"/>
          </a:xfrm>
          <a:prstGeom prst="rect">
            <a:avLst/>
          </a:prstGeom>
          <a:noFill/>
          <a:ln w="9525">
            <a:noFill/>
            <a:miter lim="800000"/>
            <a:headEnd/>
            <a:tailEnd/>
          </a:ln>
        </p:spPr>
        <p:txBody>
          <a:bodyPr>
            <a:spAutoFit/>
          </a:bodyPr>
          <a:lstStyle/>
          <a:p>
            <a:pPr>
              <a:spcBef>
                <a:spcPct val="50000"/>
              </a:spcBef>
            </a:pPr>
            <a:endParaRPr lang="en-US" sz="3600" b="1" dirty="0">
              <a:solidFill>
                <a:schemeClr val="accent2"/>
              </a:solidFill>
              <a:latin typeface="times roman"/>
            </a:endParaRPr>
          </a:p>
          <a:p>
            <a:pPr>
              <a:spcBef>
                <a:spcPct val="50000"/>
              </a:spcBef>
            </a:pPr>
            <a:r>
              <a:rPr lang="en-US" sz="3600" b="1" dirty="0">
                <a:solidFill>
                  <a:schemeClr val="tx2">
                    <a:lumMod val="90000"/>
                  </a:schemeClr>
                </a:solidFill>
                <a:latin typeface="times roman"/>
              </a:rPr>
              <a:t>TRANSISTOR 1948</a:t>
            </a:r>
          </a:p>
          <a:p>
            <a:pPr>
              <a:spcBef>
                <a:spcPct val="50000"/>
              </a:spcBef>
            </a:pPr>
            <a:endParaRPr lang="en-US" sz="3600" b="1" dirty="0">
              <a:solidFill>
                <a:schemeClr val="accent2"/>
              </a:solidFill>
              <a:latin typeface="times roman"/>
            </a:endParaRPr>
          </a:p>
          <a:p>
            <a:pPr>
              <a:spcBef>
                <a:spcPct val="50000"/>
              </a:spcBef>
            </a:pPr>
            <a:endParaRPr lang="en-US" sz="2400" b="1" dirty="0">
              <a:solidFill>
                <a:schemeClr val="accent2"/>
              </a:solidFill>
              <a:latin typeface="times roman"/>
            </a:endParaRPr>
          </a:p>
          <a:p>
            <a:pPr>
              <a:spcBef>
                <a:spcPct val="50000"/>
              </a:spcBef>
            </a:pPr>
            <a:endParaRPr lang="en-US" sz="2400" dirty="0">
              <a:solidFill>
                <a:srgbClr val="FF0000"/>
              </a:solidFill>
              <a:latin typeface="Times New Roman" pitchFamily="18" charset="0"/>
            </a:endParaRPr>
          </a:p>
        </p:txBody>
      </p:sp>
      <p:sp>
        <p:nvSpPr>
          <p:cNvPr id="12291" name="Line 5"/>
          <p:cNvSpPr>
            <a:spLocks noChangeShapeType="1"/>
          </p:cNvSpPr>
          <p:nvPr/>
        </p:nvSpPr>
        <p:spPr bwMode="auto">
          <a:xfrm>
            <a:off x="174625" y="1143000"/>
            <a:ext cx="8193088" cy="1588"/>
          </a:xfrm>
          <a:prstGeom prst="line">
            <a:avLst/>
          </a:prstGeom>
          <a:noFill/>
          <a:ln w="101600" cmpd="tri">
            <a:solidFill>
              <a:schemeClr val="tx1"/>
            </a:solidFill>
            <a:round/>
            <a:headEnd/>
            <a:tailEnd/>
          </a:ln>
        </p:spPr>
        <p:txBody>
          <a:bodyPr/>
          <a:lstStyle/>
          <a:p>
            <a:endParaRPr lang="en-US"/>
          </a:p>
        </p:txBody>
      </p:sp>
      <p:sp>
        <p:nvSpPr>
          <p:cNvPr id="57350" name="Text Box 6"/>
          <p:cNvSpPr txBox="1">
            <a:spLocks noChangeArrowheads="1"/>
          </p:cNvSpPr>
          <p:nvPr/>
        </p:nvSpPr>
        <p:spPr bwMode="auto">
          <a:xfrm>
            <a:off x="457200" y="1371600"/>
            <a:ext cx="7986713" cy="5724644"/>
          </a:xfrm>
          <a:prstGeom prst="rect">
            <a:avLst/>
          </a:prstGeom>
          <a:noFill/>
          <a:ln w="9525">
            <a:noFill/>
            <a:miter lim="800000"/>
            <a:headEnd/>
            <a:tailEnd/>
          </a:ln>
        </p:spPr>
        <p:txBody>
          <a:bodyPr>
            <a:spAutoFit/>
          </a:bodyPr>
          <a:lstStyle/>
          <a:p>
            <a:pPr>
              <a:spcBef>
                <a:spcPct val="50000"/>
              </a:spcBef>
              <a:buClr>
                <a:srgbClr val="FFFF00"/>
              </a:buClr>
              <a:buSzPct val="150000"/>
              <a:buFont typeface="Wingdings" pitchFamily="2" charset="2"/>
              <a:buChar char="8"/>
            </a:pPr>
            <a:r>
              <a:rPr lang="en-US" sz="2400" dirty="0">
                <a:latin typeface="times roman"/>
              </a:rPr>
              <a:t>  </a:t>
            </a:r>
            <a:r>
              <a:rPr lang="en-US" sz="2400" b="1" dirty="0">
                <a:latin typeface="Technical" pitchFamily="66" charset="0"/>
              </a:rPr>
              <a:t>In the laboratories of Bell Telephone, </a:t>
            </a:r>
            <a:r>
              <a:rPr lang="en-US" sz="2400" b="1" i="1" dirty="0">
                <a:latin typeface="Technical" pitchFamily="66" charset="0"/>
              </a:rPr>
              <a:t>John Bardeen, Walter Brattain</a:t>
            </a:r>
            <a:r>
              <a:rPr lang="en-US" sz="2400" b="1" dirty="0">
                <a:latin typeface="Technical" pitchFamily="66" charset="0"/>
              </a:rPr>
              <a:t> and </a:t>
            </a:r>
            <a:r>
              <a:rPr lang="en-US" sz="2400" b="1" i="1" dirty="0">
                <a:latin typeface="Technical" pitchFamily="66" charset="0"/>
              </a:rPr>
              <a:t>William Shockley</a:t>
            </a:r>
            <a:r>
              <a:rPr lang="en-US" sz="2400" b="1" dirty="0">
                <a:latin typeface="Technical" pitchFamily="66" charset="0"/>
              </a:rPr>
              <a:t> discovered the "transfer resistor"; later </a:t>
            </a:r>
            <a:r>
              <a:rPr lang="en-US" sz="2400" b="1" dirty="0" err="1">
                <a:latin typeface="Technical" pitchFamily="66" charset="0"/>
              </a:rPr>
              <a:t>labelled</a:t>
            </a:r>
            <a:r>
              <a:rPr lang="en-US" sz="2400" b="1" dirty="0">
                <a:latin typeface="Technical" pitchFamily="66" charset="0"/>
              </a:rPr>
              <a:t> the transistor.</a:t>
            </a:r>
            <a:r>
              <a:rPr lang="en-US" sz="2400" b="1" dirty="0">
                <a:latin typeface="times roman"/>
              </a:rPr>
              <a:t> </a:t>
            </a:r>
          </a:p>
          <a:p>
            <a:pPr>
              <a:spcBef>
                <a:spcPct val="50000"/>
              </a:spcBef>
              <a:buClr>
                <a:srgbClr val="FFFF00"/>
              </a:buClr>
              <a:buSzPct val="150000"/>
              <a:buFont typeface="Wingdings" pitchFamily="2" charset="2"/>
              <a:buChar char="8"/>
            </a:pPr>
            <a:r>
              <a:rPr lang="en-US" sz="2400" b="1" dirty="0">
                <a:latin typeface="Technical" pitchFamily="66" charset="0"/>
              </a:rPr>
              <a:t>Advantages:</a:t>
            </a:r>
          </a:p>
          <a:p>
            <a:pPr lvl="1">
              <a:spcBef>
                <a:spcPct val="50000"/>
              </a:spcBef>
              <a:buClr>
                <a:srgbClr val="FFFF00"/>
              </a:buClr>
              <a:buSzPct val="150000"/>
              <a:buFont typeface="Wingdings" pitchFamily="2" charset="2"/>
              <a:buChar char="8"/>
            </a:pPr>
            <a:r>
              <a:rPr lang="en-US" sz="2000" b="1" dirty="0">
                <a:latin typeface="Technical" pitchFamily="66" charset="0"/>
              </a:rPr>
              <a:t>increased reliability </a:t>
            </a:r>
          </a:p>
          <a:p>
            <a:pPr lvl="1">
              <a:spcBef>
                <a:spcPct val="50000"/>
              </a:spcBef>
              <a:buClr>
                <a:srgbClr val="FFFF00"/>
              </a:buClr>
              <a:buSzPct val="150000"/>
              <a:buFont typeface="Wingdings" pitchFamily="2" charset="2"/>
              <a:buChar char="8"/>
            </a:pPr>
            <a:r>
              <a:rPr lang="en-US" sz="2000" b="1" dirty="0">
                <a:latin typeface="Technical" pitchFamily="66" charset="0"/>
              </a:rPr>
              <a:t>1/13 size of vacuum tubes </a:t>
            </a:r>
          </a:p>
          <a:p>
            <a:pPr lvl="1">
              <a:spcBef>
                <a:spcPct val="50000"/>
              </a:spcBef>
              <a:buClr>
                <a:srgbClr val="FFFF00"/>
              </a:buClr>
              <a:buSzPct val="150000"/>
              <a:buFont typeface="Wingdings" pitchFamily="2" charset="2"/>
              <a:buChar char="8"/>
            </a:pPr>
            <a:r>
              <a:rPr lang="en-US" sz="2000" b="1" dirty="0">
                <a:latin typeface="Technical" pitchFamily="66" charset="0"/>
              </a:rPr>
              <a:t>consumed 1/20 of the electricity of vacuum tubes </a:t>
            </a:r>
          </a:p>
          <a:p>
            <a:pPr lvl="1">
              <a:spcBef>
                <a:spcPct val="50000"/>
              </a:spcBef>
              <a:buClr>
                <a:srgbClr val="FFFF00"/>
              </a:buClr>
              <a:buSzPct val="150000"/>
              <a:buFont typeface="Wingdings" pitchFamily="2" charset="2"/>
              <a:buChar char="8"/>
            </a:pPr>
            <a:r>
              <a:rPr lang="en-US" sz="2000" b="1" dirty="0">
                <a:latin typeface="Technical" pitchFamily="66" charset="0"/>
              </a:rPr>
              <a:t>were a fraction of the cost </a:t>
            </a:r>
          </a:p>
          <a:p>
            <a:pPr lvl="1">
              <a:spcBef>
                <a:spcPct val="50000"/>
              </a:spcBef>
              <a:buClr>
                <a:srgbClr val="FFFF00"/>
              </a:buClr>
              <a:buSzPct val="150000"/>
              <a:buFont typeface="Wingdings" pitchFamily="2" charset="2"/>
              <a:buChar char="8"/>
            </a:pPr>
            <a:endParaRPr lang="en-US" sz="2000" b="1" dirty="0">
              <a:solidFill>
                <a:schemeClr val="accent2"/>
              </a:solidFill>
              <a:latin typeface="Technical" pitchFamily="66" charset="0"/>
            </a:endParaRPr>
          </a:p>
          <a:p>
            <a:pPr lvl="1">
              <a:spcBef>
                <a:spcPct val="50000"/>
              </a:spcBef>
              <a:buClr>
                <a:srgbClr val="FFFF00"/>
              </a:buClr>
              <a:buSzPct val="150000"/>
              <a:buFont typeface="Wingdings" pitchFamily="2" charset="2"/>
              <a:buChar char="8"/>
            </a:pPr>
            <a:endParaRPr lang="en-US" sz="2400" b="1" dirty="0">
              <a:solidFill>
                <a:srgbClr val="000000"/>
              </a:solidFill>
              <a:latin typeface="times roman"/>
            </a:endParaRPr>
          </a:p>
          <a:p>
            <a:pPr>
              <a:spcBef>
                <a:spcPct val="50000"/>
              </a:spcBef>
              <a:buClr>
                <a:srgbClr val="FFFF00"/>
              </a:buClr>
              <a:buSzPct val="150000"/>
              <a:buFont typeface="Wingdings" pitchFamily="2" charset="2"/>
              <a:buChar char="8"/>
            </a:pPr>
            <a:endParaRPr lang="en-US" sz="2400" b="1" dirty="0">
              <a:solidFill>
                <a:schemeClr val="accent2"/>
              </a:solidFill>
              <a:latin typeface="Technical" pitchFamily="66" charset="0"/>
            </a:endParaRPr>
          </a:p>
          <a:p>
            <a:pPr>
              <a:spcBef>
                <a:spcPct val="50000"/>
              </a:spcBef>
              <a:buClr>
                <a:srgbClr val="FFFF00"/>
              </a:buClr>
              <a:buSzPct val="150000"/>
              <a:buFont typeface="Wingdings" pitchFamily="2" charset="2"/>
              <a:buChar char="8"/>
            </a:pPr>
            <a:endParaRPr lang="en-US" sz="2400" b="1" dirty="0">
              <a:solidFill>
                <a:schemeClr val="accent2"/>
              </a:solidFill>
              <a:latin typeface="Technical"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iterate type="wd">
                                    <p:tmPct val="100000"/>
                                  </p:iterate>
                                  <p:childTnLst>
                                    <p:set>
                                      <p:cBhvr>
                                        <p:cTn id="6" dur="1" fill="hold">
                                          <p:stCondLst>
                                            <p:cond delay="0"/>
                                          </p:stCondLst>
                                        </p:cTn>
                                        <p:tgtEl>
                                          <p:spTgt spid="57350">
                                            <p:txEl>
                                              <p:pRg st="0" end="0"/>
                                            </p:txEl>
                                          </p:spTgt>
                                        </p:tgtEl>
                                        <p:attrNameLst>
                                          <p:attrName>style.visibility</p:attrName>
                                        </p:attrNameLst>
                                      </p:cBhvr>
                                      <p:to>
                                        <p:strVal val="visible"/>
                                      </p:to>
                                    </p:set>
                                    <p:anim calcmode="lin" valueType="num">
                                      <p:cBhvr additive="base">
                                        <p:cTn id="7" dur="300" fill="hold"/>
                                        <p:tgtEl>
                                          <p:spTgt spid="57350">
                                            <p:txEl>
                                              <p:pRg st="0" end="0"/>
                                            </p:txEl>
                                          </p:spTgt>
                                        </p:tgtEl>
                                        <p:attrNameLst>
                                          <p:attrName>ppt_x</p:attrName>
                                        </p:attrNameLst>
                                      </p:cBhvr>
                                      <p:tavLst>
                                        <p:tav tm="0">
                                          <p:val>
                                            <p:strVal val="1+#ppt_w/2"/>
                                          </p:val>
                                        </p:tav>
                                        <p:tav tm="100000">
                                          <p:val>
                                            <p:strVal val="#ppt_x"/>
                                          </p:val>
                                        </p:tav>
                                      </p:tavLst>
                                    </p:anim>
                                    <p:anim calcmode="lin" valueType="num">
                                      <p:cBhvr additive="base">
                                        <p:cTn id="8" dur="300" fill="hold"/>
                                        <p:tgtEl>
                                          <p:spTgt spid="5735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iterate type="wd">
                                    <p:tmPct val="100000"/>
                                  </p:iterate>
                                  <p:childTnLst>
                                    <p:set>
                                      <p:cBhvr>
                                        <p:cTn id="12" dur="1" fill="hold">
                                          <p:stCondLst>
                                            <p:cond delay="0"/>
                                          </p:stCondLst>
                                        </p:cTn>
                                        <p:tgtEl>
                                          <p:spTgt spid="57350">
                                            <p:txEl>
                                              <p:pRg st="1" end="1"/>
                                            </p:txEl>
                                          </p:spTgt>
                                        </p:tgtEl>
                                        <p:attrNameLst>
                                          <p:attrName>style.visibility</p:attrName>
                                        </p:attrNameLst>
                                      </p:cBhvr>
                                      <p:to>
                                        <p:strVal val="visible"/>
                                      </p:to>
                                    </p:set>
                                    <p:anim calcmode="lin" valueType="num">
                                      <p:cBhvr additive="base">
                                        <p:cTn id="13" dur="300" fill="hold"/>
                                        <p:tgtEl>
                                          <p:spTgt spid="57350">
                                            <p:txEl>
                                              <p:pRg st="1" end="1"/>
                                            </p:txEl>
                                          </p:spTgt>
                                        </p:tgtEl>
                                        <p:attrNameLst>
                                          <p:attrName>ppt_x</p:attrName>
                                        </p:attrNameLst>
                                      </p:cBhvr>
                                      <p:tavLst>
                                        <p:tav tm="0">
                                          <p:val>
                                            <p:strVal val="1+#ppt_w/2"/>
                                          </p:val>
                                        </p:tav>
                                        <p:tav tm="100000">
                                          <p:val>
                                            <p:strVal val="#ppt_x"/>
                                          </p:val>
                                        </p:tav>
                                      </p:tavLst>
                                    </p:anim>
                                    <p:anim calcmode="lin" valueType="num">
                                      <p:cBhvr additive="base">
                                        <p:cTn id="14" dur="300" fill="hold"/>
                                        <p:tgtEl>
                                          <p:spTgt spid="57350">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iterate type="wd">
                                    <p:tmPct val="100000"/>
                                  </p:iterate>
                                  <p:childTnLst>
                                    <p:set>
                                      <p:cBhvr>
                                        <p:cTn id="16" dur="1" fill="hold">
                                          <p:stCondLst>
                                            <p:cond delay="0"/>
                                          </p:stCondLst>
                                        </p:cTn>
                                        <p:tgtEl>
                                          <p:spTgt spid="57350">
                                            <p:txEl>
                                              <p:pRg st="2" end="2"/>
                                            </p:txEl>
                                          </p:spTgt>
                                        </p:tgtEl>
                                        <p:attrNameLst>
                                          <p:attrName>style.visibility</p:attrName>
                                        </p:attrNameLst>
                                      </p:cBhvr>
                                      <p:to>
                                        <p:strVal val="visible"/>
                                      </p:to>
                                    </p:set>
                                    <p:anim calcmode="lin" valueType="num">
                                      <p:cBhvr additive="base">
                                        <p:cTn id="17" dur="300" fill="hold"/>
                                        <p:tgtEl>
                                          <p:spTgt spid="57350">
                                            <p:txEl>
                                              <p:pRg st="2" end="2"/>
                                            </p:txEl>
                                          </p:spTgt>
                                        </p:tgtEl>
                                        <p:attrNameLst>
                                          <p:attrName>ppt_x</p:attrName>
                                        </p:attrNameLst>
                                      </p:cBhvr>
                                      <p:tavLst>
                                        <p:tav tm="0">
                                          <p:val>
                                            <p:strVal val="1+#ppt_w/2"/>
                                          </p:val>
                                        </p:tav>
                                        <p:tav tm="100000">
                                          <p:val>
                                            <p:strVal val="#ppt_x"/>
                                          </p:val>
                                        </p:tav>
                                      </p:tavLst>
                                    </p:anim>
                                    <p:anim calcmode="lin" valueType="num">
                                      <p:cBhvr additive="base">
                                        <p:cTn id="18" dur="300" fill="hold"/>
                                        <p:tgtEl>
                                          <p:spTgt spid="57350">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iterate type="wd">
                                    <p:tmPct val="100000"/>
                                  </p:iterate>
                                  <p:childTnLst>
                                    <p:set>
                                      <p:cBhvr>
                                        <p:cTn id="20" dur="1" fill="hold">
                                          <p:stCondLst>
                                            <p:cond delay="0"/>
                                          </p:stCondLst>
                                        </p:cTn>
                                        <p:tgtEl>
                                          <p:spTgt spid="57350">
                                            <p:txEl>
                                              <p:pRg st="3" end="3"/>
                                            </p:txEl>
                                          </p:spTgt>
                                        </p:tgtEl>
                                        <p:attrNameLst>
                                          <p:attrName>style.visibility</p:attrName>
                                        </p:attrNameLst>
                                      </p:cBhvr>
                                      <p:to>
                                        <p:strVal val="visible"/>
                                      </p:to>
                                    </p:set>
                                    <p:anim calcmode="lin" valueType="num">
                                      <p:cBhvr additive="base">
                                        <p:cTn id="21" dur="300" fill="hold"/>
                                        <p:tgtEl>
                                          <p:spTgt spid="57350">
                                            <p:txEl>
                                              <p:pRg st="3" end="3"/>
                                            </p:txEl>
                                          </p:spTgt>
                                        </p:tgtEl>
                                        <p:attrNameLst>
                                          <p:attrName>ppt_x</p:attrName>
                                        </p:attrNameLst>
                                      </p:cBhvr>
                                      <p:tavLst>
                                        <p:tav tm="0">
                                          <p:val>
                                            <p:strVal val="1+#ppt_w/2"/>
                                          </p:val>
                                        </p:tav>
                                        <p:tav tm="100000">
                                          <p:val>
                                            <p:strVal val="#ppt_x"/>
                                          </p:val>
                                        </p:tav>
                                      </p:tavLst>
                                    </p:anim>
                                    <p:anim calcmode="lin" valueType="num">
                                      <p:cBhvr additive="base">
                                        <p:cTn id="22" dur="300" fill="hold"/>
                                        <p:tgtEl>
                                          <p:spTgt spid="57350">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iterate type="wd">
                                    <p:tmPct val="100000"/>
                                  </p:iterate>
                                  <p:childTnLst>
                                    <p:set>
                                      <p:cBhvr>
                                        <p:cTn id="24" dur="1" fill="hold">
                                          <p:stCondLst>
                                            <p:cond delay="0"/>
                                          </p:stCondLst>
                                        </p:cTn>
                                        <p:tgtEl>
                                          <p:spTgt spid="57350">
                                            <p:txEl>
                                              <p:pRg st="4" end="4"/>
                                            </p:txEl>
                                          </p:spTgt>
                                        </p:tgtEl>
                                        <p:attrNameLst>
                                          <p:attrName>style.visibility</p:attrName>
                                        </p:attrNameLst>
                                      </p:cBhvr>
                                      <p:to>
                                        <p:strVal val="visible"/>
                                      </p:to>
                                    </p:set>
                                    <p:anim calcmode="lin" valueType="num">
                                      <p:cBhvr additive="base">
                                        <p:cTn id="25" dur="300" fill="hold"/>
                                        <p:tgtEl>
                                          <p:spTgt spid="57350">
                                            <p:txEl>
                                              <p:pRg st="4" end="4"/>
                                            </p:txEl>
                                          </p:spTgt>
                                        </p:tgtEl>
                                        <p:attrNameLst>
                                          <p:attrName>ppt_x</p:attrName>
                                        </p:attrNameLst>
                                      </p:cBhvr>
                                      <p:tavLst>
                                        <p:tav tm="0">
                                          <p:val>
                                            <p:strVal val="1+#ppt_w/2"/>
                                          </p:val>
                                        </p:tav>
                                        <p:tav tm="100000">
                                          <p:val>
                                            <p:strVal val="#ppt_x"/>
                                          </p:val>
                                        </p:tav>
                                      </p:tavLst>
                                    </p:anim>
                                    <p:anim calcmode="lin" valueType="num">
                                      <p:cBhvr additive="base">
                                        <p:cTn id="26" dur="300" fill="hold"/>
                                        <p:tgtEl>
                                          <p:spTgt spid="57350">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iterate type="wd">
                                    <p:tmPct val="100000"/>
                                  </p:iterate>
                                  <p:childTnLst>
                                    <p:set>
                                      <p:cBhvr>
                                        <p:cTn id="28" dur="1" fill="hold">
                                          <p:stCondLst>
                                            <p:cond delay="0"/>
                                          </p:stCondLst>
                                        </p:cTn>
                                        <p:tgtEl>
                                          <p:spTgt spid="57350">
                                            <p:txEl>
                                              <p:pRg st="5" end="5"/>
                                            </p:txEl>
                                          </p:spTgt>
                                        </p:tgtEl>
                                        <p:attrNameLst>
                                          <p:attrName>style.visibility</p:attrName>
                                        </p:attrNameLst>
                                      </p:cBhvr>
                                      <p:to>
                                        <p:strVal val="visible"/>
                                      </p:to>
                                    </p:set>
                                    <p:anim calcmode="lin" valueType="num">
                                      <p:cBhvr additive="base">
                                        <p:cTn id="29" dur="300" fill="hold"/>
                                        <p:tgtEl>
                                          <p:spTgt spid="57350">
                                            <p:txEl>
                                              <p:pRg st="5" end="5"/>
                                            </p:txEl>
                                          </p:spTgt>
                                        </p:tgtEl>
                                        <p:attrNameLst>
                                          <p:attrName>ppt_x</p:attrName>
                                        </p:attrNameLst>
                                      </p:cBhvr>
                                      <p:tavLst>
                                        <p:tav tm="0">
                                          <p:val>
                                            <p:strVal val="1+#ppt_w/2"/>
                                          </p:val>
                                        </p:tav>
                                        <p:tav tm="100000">
                                          <p:val>
                                            <p:strVal val="#ppt_x"/>
                                          </p:val>
                                        </p:tav>
                                      </p:tavLst>
                                    </p:anim>
                                    <p:anim calcmode="lin" valueType="num">
                                      <p:cBhvr additive="base">
                                        <p:cTn id="30" dur="300" fill="hold"/>
                                        <p:tgtEl>
                                          <p:spTgt spid="57350">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0"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982663" y="3581400"/>
            <a:ext cx="6103937" cy="3048000"/>
          </a:xfrm>
          <a:prstGeom prst="rect">
            <a:avLst/>
          </a:prstGeom>
          <a:solidFill>
            <a:schemeClr val="tx2"/>
          </a:solidFill>
          <a:ln w="9525">
            <a:solidFill>
              <a:schemeClr val="tx1"/>
            </a:solidFill>
            <a:miter lim="800000"/>
            <a:headEnd/>
            <a:tailEnd/>
          </a:ln>
        </p:spPr>
        <p:txBody>
          <a:bodyPr wrap="none" anchor="ctr"/>
          <a:lstStyle/>
          <a:p>
            <a:endParaRPr lang="en-US"/>
          </a:p>
        </p:txBody>
      </p:sp>
      <p:sp>
        <p:nvSpPr>
          <p:cNvPr id="13315" name="Text Box 5"/>
          <p:cNvSpPr txBox="1">
            <a:spLocks noChangeArrowheads="1"/>
          </p:cNvSpPr>
          <p:nvPr/>
        </p:nvSpPr>
        <p:spPr bwMode="auto">
          <a:xfrm>
            <a:off x="381000" y="304800"/>
            <a:ext cx="7848600" cy="3384550"/>
          </a:xfrm>
          <a:prstGeom prst="rect">
            <a:avLst/>
          </a:prstGeom>
          <a:noFill/>
          <a:ln w="9525">
            <a:noFill/>
            <a:miter lim="800000"/>
            <a:headEnd/>
            <a:tailEnd/>
          </a:ln>
        </p:spPr>
        <p:txBody>
          <a:bodyPr>
            <a:spAutoFit/>
          </a:bodyPr>
          <a:lstStyle/>
          <a:p>
            <a:pPr>
              <a:spcBef>
                <a:spcPct val="50000"/>
              </a:spcBef>
            </a:pPr>
            <a:r>
              <a:rPr lang="en-US" sz="3600" b="1" dirty="0">
                <a:solidFill>
                  <a:schemeClr val="tx2">
                    <a:lumMod val="90000"/>
                  </a:schemeClr>
                </a:solidFill>
                <a:latin typeface="times roman"/>
              </a:rPr>
              <a:t>TRANSISTOR </a:t>
            </a:r>
          </a:p>
          <a:p>
            <a:pPr>
              <a:spcBef>
                <a:spcPct val="50000"/>
              </a:spcBef>
            </a:pPr>
            <a:r>
              <a:rPr lang="en-US" sz="3600" b="1" dirty="0">
                <a:solidFill>
                  <a:schemeClr val="tx2">
                    <a:lumMod val="90000"/>
                  </a:schemeClr>
                </a:solidFill>
                <a:latin typeface="times roman"/>
              </a:rPr>
              <a:t>1948</a:t>
            </a:r>
          </a:p>
          <a:p>
            <a:pPr>
              <a:spcBef>
                <a:spcPct val="50000"/>
              </a:spcBef>
            </a:pPr>
            <a:endParaRPr lang="en-US" sz="3600" b="1" dirty="0">
              <a:solidFill>
                <a:schemeClr val="accent2"/>
              </a:solidFill>
              <a:latin typeface="times roman"/>
            </a:endParaRPr>
          </a:p>
          <a:p>
            <a:pPr>
              <a:spcBef>
                <a:spcPct val="50000"/>
              </a:spcBef>
            </a:pPr>
            <a:endParaRPr lang="en-US" sz="2400" b="1" dirty="0">
              <a:solidFill>
                <a:schemeClr val="accent2"/>
              </a:solidFill>
              <a:latin typeface="times roman"/>
            </a:endParaRPr>
          </a:p>
          <a:p>
            <a:pPr>
              <a:spcBef>
                <a:spcPct val="50000"/>
              </a:spcBef>
            </a:pPr>
            <a:endParaRPr lang="en-US" sz="2400" dirty="0">
              <a:solidFill>
                <a:srgbClr val="FF0000"/>
              </a:solidFill>
              <a:latin typeface="Times New Roman" pitchFamily="18" charset="0"/>
            </a:endParaRPr>
          </a:p>
        </p:txBody>
      </p:sp>
      <p:sp>
        <p:nvSpPr>
          <p:cNvPr id="13316" name="Line 6"/>
          <p:cNvSpPr>
            <a:spLocks noChangeShapeType="1"/>
          </p:cNvSpPr>
          <p:nvPr/>
        </p:nvSpPr>
        <p:spPr bwMode="auto">
          <a:xfrm>
            <a:off x="-1588" y="1981200"/>
            <a:ext cx="8612188" cy="1588"/>
          </a:xfrm>
          <a:prstGeom prst="line">
            <a:avLst/>
          </a:prstGeom>
          <a:noFill/>
          <a:ln w="101600" cmpd="tri">
            <a:solidFill>
              <a:schemeClr val="tx1"/>
            </a:solidFill>
            <a:round/>
            <a:headEnd/>
            <a:tailEnd/>
          </a:ln>
        </p:spPr>
        <p:txBody>
          <a:bodyPr/>
          <a:lstStyle/>
          <a:p>
            <a:endParaRPr lang="en-US"/>
          </a:p>
        </p:txBody>
      </p:sp>
      <p:pic>
        <p:nvPicPr>
          <p:cNvPr id="58375" name="Picture 7" descr="trans"/>
          <p:cNvPicPr>
            <a:picLocks noChangeAspect="1" noChangeArrowheads="1"/>
          </p:cNvPicPr>
          <p:nvPr/>
        </p:nvPicPr>
        <p:blipFill>
          <a:blip r:embed="rId2"/>
          <a:srcRect/>
          <a:stretch>
            <a:fillRect/>
          </a:stretch>
        </p:blipFill>
        <p:spPr bwMode="auto">
          <a:xfrm>
            <a:off x="1374775" y="3810000"/>
            <a:ext cx="5559425" cy="2632075"/>
          </a:xfrm>
          <a:prstGeom prst="rect">
            <a:avLst/>
          </a:prstGeom>
          <a:noFill/>
          <a:ln w="9525">
            <a:noFill/>
            <a:miter lim="800000"/>
            <a:headEnd/>
            <a:tailEnd/>
          </a:ln>
        </p:spPr>
      </p:pic>
      <p:sp>
        <p:nvSpPr>
          <p:cNvPr id="13318" name="Text Box 8"/>
          <p:cNvSpPr txBox="1">
            <a:spLocks noChangeArrowheads="1"/>
          </p:cNvSpPr>
          <p:nvPr/>
        </p:nvSpPr>
        <p:spPr bwMode="auto">
          <a:xfrm>
            <a:off x="2495550" y="1949450"/>
            <a:ext cx="184150" cy="579438"/>
          </a:xfrm>
          <a:prstGeom prst="rect">
            <a:avLst/>
          </a:prstGeom>
          <a:noFill/>
          <a:ln w="9525">
            <a:noFill/>
            <a:miter lim="800000"/>
            <a:headEnd/>
            <a:tailEnd/>
          </a:ln>
        </p:spPr>
        <p:txBody>
          <a:bodyPr wrap="none">
            <a:spAutoFit/>
          </a:bodyPr>
          <a:lstStyle/>
          <a:p>
            <a:endParaRPr lang="en-US" sz="3200">
              <a:latin typeface="Technical" pitchFamily="66" charset="0"/>
            </a:endParaRPr>
          </a:p>
        </p:txBody>
      </p:sp>
      <p:sp>
        <p:nvSpPr>
          <p:cNvPr id="58377" name="Text Box 9"/>
          <p:cNvSpPr txBox="1">
            <a:spLocks noChangeArrowheads="1"/>
          </p:cNvSpPr>
          <p:nvPr/>
        </p:nvSpPr>
        <p:spPr bwMode="auto">
          <a:xfrm>
            <a:off x="63500" y="2133600"/>
            <a:ext cx="8851900" cy="1569660"/>
          </a:xfrm>
          <a:prstGeom prst="rect">
            <a:avLst/>
          </a:prstGeom>
          <a:noFill/>
          <a:ln w="9525">
            <a:noFill/>
            <a:miter lim="800000"/>
            <a:headEnd/>
            <a:tailEnd/>
          </a:ln>
        </p:spPr>
        <p:txBody>
          <a:bodyPr>
            <a:spAutoFit/>
          </a:bodyPr>
          <a:lstStyle/>
          <a:p>
            <a:pPr>
              <a:buClr>
                <a:srgbClr val="FFFF00"/>
              </a:buClr>
              <a:buSzPct val="150000"/>
              <a:buFont typeface="Wingdings" pitchFamily="2" charset="2"/>
              <a:buChar char="8"/>
            </a:pPr>
            <a:r>
              <a:rPr lang="en-US" sz="2400" b="1" dirty="0">
                <a:solidFill>
                  <a:schemeClr val="accent2"/>
                </a:solidFill>
                <a:latin typeface="Technical" pitchFamily="66" charset="0"/>
              </a:rPr>
              <a:t>  </a:t>
            </a:r>
            <a:r>
              <a:rPr lang="en-US" sz="2400" b="1" dirty="0">
                <a:latin typeface="Technical" pitchFamily="66" charset="0"/>
              </a:rPr>
              <a:t>This tiny device had a huge impact on and extensive implications for modern computers. In 1956, the transistor won its creators the Noble Peace Prize for their invention.</a:t>
            </a:r>
            <a:r>
              <a:rPr lang="en-US" sz="2400" b="1" dirty="0">
                <a:latin typeface="times roman"/>
              </a:rPr>
              <a:t> </a:t>
            </a:r>
          </a:p>
          <a:p>
            <a:pPr>
              <a:buClr>
                <a:srgbClr val="FFFF00"/>
              </a:buClr>
              <a:buSzPct val="150000"/>
              <a:buFont typeface="Wingdings" pitchFamily="2" charset="2"/>
              <a:buChar char="8"/>
            </a:pPr>
            <a:endParaRPr lang="en-US" sz="2400" b="1" dirty="0">
              <a:solidFill>
                <a:schemeClr val="accent2"/>
              </a:solidFill>
              <a:latin typeface="Technical"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iterate type="wd">
                                    <p:tmPct val="100000"/>
                                  </p:iterate>
                                  <p:childTnLst>
                                    <p:set>
                                      <p:cBhvr>
                                        <p:cTn id="6" dur="1" fill="hold">
                                          <p:stCondLst>
                                            <p:cond delay="0"/>
                                          </p:stCondLst>
                                        </p:cTn>
                                        <p:tgtEl>
                                          <p:spTgt spid="58377">
                                            <p:txEl>
                                              <p:pRg st="0" end="0"/>
                                            </p:txEl>
                                          </p:spTgt>
                                        </p:tgtEl>
                                        <p:attrNameLst>
                                          <p:attrName>style.visibility</p:attrName>
                                        </p:attrNameLst>
                                      </p:cBhvr>
                                      <p:to>
                                        <p:strVal val="visible"/>
                                      </p:to>
                                    </p:set>
                                    <p:anim calcmode="lin" valueType="num">
                                      <p:cBhvr additive="base">
                                        <p:cTn id="7" dur="300" fill="hold"/>
                                        <p:tgtEl>
                                          <p:spTgt spid="58377">
                                            <p:txEl>
                                              <p:pRg st="0" end="0"/>
                                            </p:txEl>
                                          </p:spTgt>
                                        </p:tgtEl>
                                        <p:attrNameLst>
                                          <p:attrName>ppt_x</p:attrName>
                                        </p:attrNameLst>
                                      </p:cBhvr>
                                      <p:tavLst>
                                        <p:tav tm="0">
                                          <p:val>
                                            <p:strVal val="1+#ppt_w/2"/>
                                          </p:val>
                                        </p:tav>
                                        <p:tav tm="100000">
                                          <p:val>
                                            <p:strVal val="#ppt_x"/>
                                          </p:val>
                                        </p:tav>
                                      </p:tavLst>
                                    </p:anim>
                                    <p:anim calcmode="lin" valueType="num">
                                      <p:cBhvr additive="base">
                                        <p:cTn id="8" dur="300" fill="hold"/>
                                        <p:tgtEl>
                                          <p:spTgt spid="5837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58375"/>
                                        </p:tgtEl>
                                        <p:attrNameLst>
                                          <p:attrName>style.visibility</p:attrName>
                                        </p:attrNameLst>
                                      </p:cBhvr>
                                      <p:to>
                                        <p:strVal val="visible"/>
                                      </p:to>
                                    </p:set>
                                    <p:animEffect transition="in" filter="strips(downLeft)">
                                      <p:cBhvr>
                                        <p:cTn id="13" dur="500"/>
                                        <p:tgtEl>
                                          <p:spTgt spid="58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7"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4"/>
          <p:cNvSpPr txBox="1">
            <a:spLocks noChangeArrowheads="1"/>
          </p:cNvSpPr>
          <p:nvPr/>
        </p:nvSpPr>
        <p:spPr bwMode="auto">
          <a:xfrm>
            <a:off x="838200" y="228600"/>
            <a:ext cx="7010400" cy="1754188"/>
          </a:xfrm>
          <a:prstGeom prst="rect">
            <a:avLst/>
          </a:prstGeom>
          <a:noFill/>
          <a:ln w="9525">
            <a:noFill/>
            <a:miter lim="800000"/>
            <a:headEnd/>
            <a:tailEnd/>
          </a:ln>
        </p:spPr>
        <p:txBody>
          <a:bodyPr>
            <a:spAutoFit/>
          </a:bodyPr>
          <a:lstStyle/>
          <a:p>
            <a:pPr>
              <a:spcBef>
                <a:spcPct val="50000"/>
              </a:spcBef>
            </a:pPr>
            <a:endParaRPr lang="en-US" sz="3600" b="1">
              <a:solidFill>
                <a:schemeClr val="accent2"/>
              </a:solidFill>
              <a:latin typeface="times roman"/>
            </a:endParaRPr>
          </a:p>
          <a:p>
            <a:pPr>
              <a:spcBef>
                <a:spcPct val="50000"/>
              </a:spcBef>
            </a:pPr>
            <a:endParaRPr lang="en-US" sz="2400" b="1">
              <a:solidFill>
                <a:schemeClr val="accent2"/>
              </a:solidFill>
              <a:latin typeface="times roman"/>
            </a:endParaRPr>
          </a:p>
          <a:p>
            <a:pPr>
              <a:spcBef>
                <a:spcPct val="50000"/>
              </a:spcBef>
            </a:pPr>
            <a:endParaRPr lang="en-US" sz="2400">
              <a:solidFill>
                <a:srgbClr val="FF0000"/>
              </a:solidFill>
              <a:latin typeface="Times New Roman" pitchFamily="18" charset="0"/>
            </a:endParaRPr>
          </a:p>
        </p:txBody>
      </p:sp>
      <p:sp>
        <p:nvSpPr>
          <p:cNvPr id="14339" name="Line 5"/>
          <p:cNvSpPr>
            <a:spLocks noChangeShapeType="1"/>
          </p:cNvSpPr>
          <p:nvPr/>
        </p:nvSpPr>
        <p:spPr bwMode="auto">
          <a:xfrm>
            <a:off x="381000" y="1600200"/>
            <a:ext cx="8210550" cy="1588"/>
          </a:xfrm>
          <a:prstGeom prst="line">
            <a:avLst/>
          </a:prstGeom>
          <a:noFill/>
          <a:ln w="101600" cmpd="tri">
            <a:solidFill>
              <a:schemeClr val="tx1"/>
            </a:solidFill>
            <a:round/>
            <a:headEnd/>
            <a:tailEnd/>
          </a:ln>
        </p:spPr>
        <p:txBody>
          <a:bodyPr/>
          <a:lstStyle/>
          <a:p>
            <a:endParaRPr lang="en-US"/>
          </a:p>
        </p:txBody>
      </p:sp>
      <p:sp>
        <p:nvSpPr>
          <p:cNvPr id="14340" name="Text Box 6"/>
          <p:cNvSpPr txBox="1">
            <a:spLocks noChangeArrowheads="1"/>
          </p:cNvSpPr>
          <p:nvPr/>
        </p:nvSpPr>
        <p:spPr bwMode="auto">
          <a:xfrm>
            <a:off x="2524125" y="1905000"/>
            <a:ext cx="184150" cy="579438"/>
          </a:xfrm>
          <a:prstGeom prst="rect">
            <a:avLst/>
          </a:prstGeom>
          <a:noFill/>
          <a:ln w="9525">
            <a:noFill/>
            <a:miter lim="800000"/>
            <a:headEnd/>
            <a:tailEnd/>
          </a:ln>
        </p:spPr>
        <p:txBody>
          <a:bodyPr wrap="none">
            <a:spAutoFit/>
          </a:bodyPr>
          <a:lstStyle/>
          <a:p>
            <a:endParaRPr lang="en-US" sz="3200">
              <a:latin typeface="Technical" pitchFamily="66" charset="0"/>
            </a:endParaRPr>
          </a:p>
        </p:txBody>
      </p:sp>
      <p:sp>
        <p:nvSpPr>
          <p:cNvPr id="59399" name="Text Box 7"/>
          <p:cNvSpPr txBox="1">
            <a:spLocks noChangeArrowheads="1"/>
          </p:cNvSpPr>
          <p:nvPr/>
        </p:nvSpPr>
        <p:spPr bwMode="auto">
          <a:xfrm>
            <a:off x="546100" y="2089150"/>
            <a:ext cx="8232775" cy="4308872"/>
          </a:xfrm>
          <a:prstGeom prst="rect">
            <a:avLst/>
          </a:prstGeom>
          <a:noFill/>
          <a:ln w="9525">
            <a:noFill/>
            <a:miter lim="800000"/>
            <a:headEnd/>
            <a:tailEnd/>
          </a:ln>
        </p:spPr>
        <p:txBody>
          <a:bodyPr>
            <a:spAutoFit/>
          </a:bodyPr>
          <a:lstStyle/>
          <a:p>
            <a:pPr>
              <a:buClr>
                <a:srgbClr val="FFFF00"/>
              </a:buClr>
              <a:buSzPct val="150000"/>
              <a:buFont typeface="Wingdings" pitchFamily="2" charset="2"/>
              <a:buChar char="8"/>
            </a:pPr>
            <a:r>
              <a:rPr lang="en-US" sz="2400" b="1" dirty="0">
                <a:solidFill>
                  <a:schemeClr val="accent2"/>
                </a:solidFill>
                <a:latin typeface="Technical" pitchFamily="66" charset="0"/>
              </a:rPr>
              <a:t>  </a:t>
            </a:r>
            <a:r>
              <a:rPr lang="en-US" sz="2000" b="1" dirty="0">
                <a:latin typeface="Technical" pitchFamily="66" charset="0"/>
              </a:rPr>
              <a:t>The invention of the transistor made computers smaller, cheaper and more reliable. Therefore, the stage was set for the entrance of the computer into the domestic realm. In 1975, the age of personal computers commenced.</a:t>
            </a:r>
            <a:r>
              <a:rPr lang="en-US" sz="2000" b="1" dirty="0">
                <a:latin typeface="times roman"/>
              </a:rPr>
              <a:t> </a:t>
            </a:r>
          </a:p>
          <a:p>
            <a:pPr>
              <a:buClr>
                <a:srgbClr val="FFFF00"/>
              </a:buClr>
              <a:buSzPct val="150000"/>
              <a:buFont typeface="Wingdings" pitchFamily="2" charset="2"/>
              <a:buChar char="8"/>
            </a:pPr>
            <a:r>
              <a:rPr lang="en-US" sz="2000" b="1" dirty="0">
                <a:latin typeface="Technical" pitchFamily="66" charset="0"/>
              </a:rPr>
              <a:t>Under the leadership of </a:t>
            </a:r>
            <a:r>
              <a:rPr lang="en-US" sz="2000" b="1" i="1" dirty="0">
                <a:latin typeface="Technical" pitchFamily="66" charset="0"/>
              </a:rPr>
              <a:t>Ed Roberts</a:t>
            </a:r>
            <a:r>
              <a:rPr lang="en-US" sz="2000" b="1" dirty="0">
                <a:latin typeface="Technical" pitchFamily="66" charset="0"/>
              </a:rPr>
              <a:t> the Micro Instrumentation and Telemetry Company (MITS) wanted to design a computer 'kit' for the home hobbyist. </a:t>
            </a:r>
          </a:p>
          <a:p>
            <a:r>
              <a:rPr lang="en-US" b="1" dirty="0"/>
              <a:t>Based on the Intel 8080 processor, capable of controlling 64 </a:t>
            </a:r>
            <a:r>
              <a:rPr lang="en-US" b="1" dirty="0" err="1"/>
              <a:t>kilobyes</a:t>
            </a:r>
            <a:r>
              <a:rPr lang="en-US" b="1" dirty="0"/>
              <a:t> of memory, the MITS Altair - as the invention was later called - was debuted on the cover of the January edition of </a:t>
            </a:r>
            <a:r>
              <a:rPr lang="en-US" b="1" i="1" dirty="0"/>
              <a:t>Popular Electronics</a:t>
            </a:r>
            <a:r>
              <a:rPr lang="en-US" b="1" dirty="0"/>
              <a:t> magazine.</a:t>
            </a:r>
          </a:p>
          <a:p>
            <a:endParaRPr lang="en-US" b="1" dirty="0"/>
          </a:p>
          <a:p>
            <a:r>
              <a:rPr lang="en-US" b="1" dirty="0"/>
              <a:t>Presenting the Altair as an unassembled kit kept costs to a minimum. Therefore, the company was able to offer this model for only $395. Supply could not keep up with demand.</a:t>
            </a:r>
            <a:endParaRPr lang="en-US" sz="2400" b="1" dirty="0">
              <a:latin typeface="Technical" pitchFamily="66" charset="0"/>
            </a:endParaRPr>
          </a:p>
          <a:p>
            <a:pPr>
              <a:buClr>
                <a:srgbClr val="FFFF00"/>
              </a:buClr>
              <a:buSzPct val="150000"/>
              <a:buFont typeface="Wingdings" pitchFamily="2" charset="2"/>
              <a:buChar char="8"/>
            </a:pPr>
            <a:endParaRPr lang="en-US" sz="2400" b="1" dirty="0">
              <a:solidFill>
                <a:schemeClr val="accent2"/>
              </a:solidFill>
              <a:latin typeface="Technical" pitchFamily="66" charset="0"/>
            </a:endParaRPr>
          </a:p>
        </p:txBody>
      </p:sp>
      <p:sp>
        <p:nvSpPr>
          <p:cNvPr id="14342" name="Rectangle 7"/>
          <p:cNvSpPr>
            <a:spLocks noChangeArrowheads="1"/>
          </p:cNvSpPr>
          <p:nvPr/>
        </p:nvSpPr>
        <p:spPr bwMode="auto">
          <a:xfrm>
            <a:off x="1752600" y="381000"/>
            <a:ext cx="4267200" cy="584200"/>
          </a:xfrm>
          <a:prstGeom prst="rect">
            <a:avLst/>
          </a:prstGeom>
          <a:noFill/>
          <a:ln w="9525">
            <a:noFill/>
            <a:miter lim="800000"/>
            <a:headEnd/>
            <a:tailEnd/>
          </a:ln>
        </p:spPr>
        <p:txBody>
          <a:bodyPr>
            <a:spAutoFit/>
          </a:bodyPr>
          <a:lstStyle/>
          <a:p>
            <a:pPr>
              <a:spcBef>
                <a:spcPct val="50000"/>
              </a:spcBef>
            </a:pPr>
            <a:r>
              <a:rPr lang="en-US" sz="3200" b="1" dirty="0">
                <a:solidFill>
                  <a:schemeClr val="tx2">
                    <a:lumMod val="90000"/>
                  </a:schemeClr>
                </a:solidFill>
                <a:latin typeface="times roman"/>
              </a:rPr>
              <a:t>ALTAIR 1975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iterate type="wd">
                                    <p:tmPct val="100000"/>
                                  </p:iterate>
                                  <p:childTnLst>
                                    <p:set>
                                      <p:cBhvr>
                                        <p:cTn id="6" dur="1" fill="hold">
                                          <p:stCondLst>
                                            <p:cond delay="0"/>
                                          </p:stCondLst>
                                        </p:cTn>
                                        <p:tgtEl>
                                          <p:spTgt spid="59399">
                                            <p:txEl>
                                              <p:pRg st="0" end="0"/>
                                            </p:txEl>
                                          </p:spTgt>
                                        </p:tgtEl>
                                        <p:attrNameLst>
                                          <p:attrName>style.visibility</p:attrName>
                                        </p:attrNameLst>
                                      </p:cBhvr>
                                      <p:to>
                                        <p:strVal val="visible"/>
                                      </p:to>
                                    </p:set>
                                    <p:anim calcmode="lin" valueType="num">
                                      <p:cBhvr additive="base">
                                        <p:cTn id="7" dur="300" fill="hold"/>
                                        <p:tgtEl>
                                          <p:spTgt spid="59399">
                                            <p:txEl>
                                              <p:pRg st="0" end="0"/>
                                            </p:txEl>
                                          </p:spTgt>
                                        </p:tgtEl>
                                        <p:attrNameLst>
                                          <p:attrName>ppt_x</p:attrName>
                                        </p:attrNameLst>
                                      </p:cBhvr>
                                      <p:tavLst>
                                        <p:tav tm="0">
                                          <p:val>
                                            <p:strVal val="1+#ppt_w/2"/>
                                          </p:val>
                                        </p:tav>
                                        <p:tav tm="100000">
                                          <p:val>
                                            <p:strVal val="#ppt_x"/>
                                          </p:val>
                                        </p:tav>
                                      </p:tavLst>
                                    </p:anim>
                                    <p:anim calcmode="lin" valueType="num">
                                      <p:cBhvr additive="base">
                                        <p:cTn id="8" dur="300" fill="hold"/>
                                        <p:tgtEl>
                                          <p:spTgt spid="593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iterate type="wd">
                                    <p:tmPct val="100000"/>
                                  </p:iterate>
                                  <p:childTnLst>
                                    <p:set>
                                      <p:cBhvr>
                                        <p:cTn id="12" dur="1" fill="hold">
                                          <p:stCondLst>
                                            <p:cond delay="0"/>
                                          </p:stCondLst>
                                        </p:cTn>
                                        <p:tgtEl>
                                          <p:spTgt spid="59399">
                                            <p:txEl>
                                              <p:pRg st="1" end="1"/>
                                            </p:txEl>
                                          </p:spTgt>
                                        </p:tgtEl>
                                        <p:attrNameLst>
                                          <p:attrName>style.visibility</p:attrName>
                                        </p:attrNameLst>
                                      </p:cBhvr>
                                      <p:to>
                                        <p:strVal val="visible"/>
                                      </p:to>
                                    </p:set>
                                    <p:anim calcmode="lin" valueType="num">
                                      <p:cBhvr additive="base">
                                        <p:cTn id="13" dur="300" fill="hold"/>
                                        <p:tgtEl>
                                          <p:spTgt spid="59399">
                                            <p:txEl>
                                              <p:pRg st="1" end="1"/>
                                            </p:txEl>
                                          </p:spTgt>
                                        </p:tgtEl>
                                        <p:attrNameLst>
                                          <p:attrName>ppt_x</p:attrName>
                                        </p:attrNameLst>
                                      </p:cBhvr>
                                      <p:tavLst>
                                        <p:tav tm="0">
                                          <p:val>
                                            <p:strVal val="1+#ppt_w/2"/>
                                          </p:val>
                                        </p:tav>
                                        <p:tav tm="100000">
                                          <p:val>
                                            <p:strVal val="#ppt_x"/>
                                          </p:val>
                                        </p:tav>
                                      </p:tavLst>
                                    </p:anim>
                                    <p:anim calcmode="lin" valueType="num">
                                      <p:cBhvr additive="base">
                                        <p:cTn id="14" dur="300" fill="hold"/>
                                        <p:tgtEl>
                                          <p:spTgt spid="593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iterate type="wd">
                                    <p:tmPct val="100000"/>
                                  </p:iterate>
                                  <p:childTnLst>
                                    <p:set>
                                      <p:cBhvr>
                                        <p:cTn id="18" dur="1" fill="hold">
                                          <p:stCondLst>
                                            <p:cond delay="0"/>
                                          </p:stCondLst>
                                        </p:cTn>
                                        <p:tgtEl>
                                          <p:spTgt spid="59399">
                                            <p:txEl>
                                              <p:pRg st="2" end="2"/>
                                            </p:txEl>
                                          </p:spTgt>
                                        </p:tgtEl>
                                        <p:attrNameLst>
                                          <p:attrName>style.visibility</p:attrName>
                                        </p:attrNameLst>
                                      </p:cBhvr>
                                      <p:to>
                                        <p:strVal val="visible"/>
                                      </p:to>
                                    </p:set>
                                    <p:anim calcmode="lin" valueType="num">
                                      <p:cBhvr additive="base">
                                        <p:cTn id="19" dur="300" fill="hold"/>
                                        <p:tgtEl>
                                          <p:spTgt spid="59399">
                                            <p:txEl>
                                              <p:pRg st="2" end="2"/>
                                            </p:txEl>
                                          </p:spTgt>
                                        </p:tgtEl>
                                        <p:attrNameLst>
                                          <p:attrName>ppt_x</p:attrName>
                                        </p:attrNameLst>
                                      </p:cBhvr>
                                      <p:tavLst>
                                        <p:tav tm="0">
                                          <p:val>
                                            <p:strVal val="1+#ppt_w/2"/>
                                          </p:val>
                                        </p:tav>
                                        <p:tav tm="100000">
                                          <p:val>
                                            <p:strVal val="#ppt_x"/>
                                          </p:val>
                                        </p:tav>
                                      </p:tavLst>
                                    </p:anim>
                                    <p:anim calcmode="lin" valueType="num">
                                      <p:cBhvr additive="base">
                                        <p:cTn id="20" dur="300" fill="hold"/>
                                        <p:tgtEl>
                                          <p:spTgt spid="593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iterate type="wd">
                                    <p:tmPct val="100000"/>
                                  </p:iterate>
                                  <p:childTnLst>
                                    <p:set>
                                      <p:cBhvr>
                                        <p:cTn id="24" dur="1" fill="hold">
                                          <p:stCondLst>
                                            <p:cond delay="0"/>
                                          </p:stCondLst>
                                        </p:cTn>
                                        <p:tgtEl>
                                          <p:spTgt spid="59399">
                                            <p:txEl>
                                              <p:pRg st="4" end="4"/>
                                            </p:txEl>
                                          </p:spTgt>
                                        </p:tgtEl>
                                        <p:attrNameLst>
                                          <p:attrName>style.visibility</p:attrName>
                                        </p:attrNameLst>
                                      </p:cBhvr>
                                      <p:to>
                                        <p:strVal val="visible"/>
                                      </p:to>
                                    </p:set>
                                    <p:anim calcmode="lin" valueType="num">
                                      <p:cBhvr additive="base">
                                        <p:cTn id="25" dur="300" fill="hold"/>
                                        <p:tgtEl>
                                          <p:spTgt spid="59399">
                                            <p:txEl>
                                              <p:pRg st="4" end="4"/>
                                            </p:txEl>
                                          </p:spTgt>
                                        </p:tgtEl>
                                        <p:attrNameLst>
                                          <p:attrName>ppt_x</p:attrName>
                                        </p:attrNameLst>
                                      </p:cBhvr>
                                      <p:tavLst>
                                        <p:tav tm="0">
                                          <p:val>
                                            <p:strVal val="1+#ppt_w/2"/>
                                          </p:val>
                                        </p:tav>
                                        <p:tav tm="100000">
                                          <p:val>
                                            <p:strVal val="#ppt_x"/>
                                          </p:val>
                                        </p:tav>
                                      </p:tavLst>
                                    </p:anim>
                                    <p:anim calcmode="lin" valueType="num">
                                      <p:cBhvr additive="base">
                                        <p:cTn id="26" dur="300" fill="hold"/>
                                        <p:tgtEl>
                                          <p:spTgt spid="5939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9"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4"/>
          <p:cNvSpPr txBox="1">
            <a:spLocks noChangeArrowheads="1"/>
          </p:cNvSpPr>
          <p:nvPr/>
        </p:nvSpPr>
        <p:spPr bwMode="auto">
          <a:xfrm>
            <a:off x="650875" y="-41275"/>
            <a:ext cx="7134225" cy="3384550"/>
          </a:xfrm>
          <a:prstGeom prst="rect">
            <a:avLst/>
          </a:prstGeom>
          <a:noFill/>
          <a:ln w="9525">
            <a:noFill/>
            <a:miter lim="800000"/>
            <a:headEnd/>
            <a:tailEnd/>
          </a:ln>
        </p:spPr>
        <p:txBody>
          <a:bodyPr>
            <a:spAutoFit/>
          </a:bodyPr>
          <a:lstStyle/>
          <a:p>
            <a:pPr>
              <a:spcBef>
                <a:spcPct val="50000"/>
              </a:spcBef>
            </a:pPr>
            <a:r>
              <a:rPr lang="en-US" sz="3600" b="1" dirty="0">
                <a:solidFill>
                  <a:schemeClr val="tx2">
                    <a:lumMod val="90000"/>
                  </a:schemeClr>
                </a:solidFill>
                <a:latin typeface="times roman"/>
              </a:rPr>
              <a:t>IBM (PC)</a:t>
            </a:r>
          </a:p>
          <a:p>
            <a:pPr>
              <a:spcBef>
                <a:spcPct val="50000"/>
              </a:spcBef>
            </a:pPr>
            <a:r>
              <a:rPr lang="en-US" sz="3600" b="1" dirty="0">
                <a:solidFill>
                  <a:schemeClr val="tx2">
                    <a:lumMod val="90000"/>
                  </a:schemeClr>
                </a:solidFill>
                <a:latin typeface="times roman"/>
              </a:rPr>
              <a:t>1981</a:t>
            </a:r>
          </a:p>
          <a:p>
            <a:pPr>
              <a:spcBef>
                <a:spcPct val="50000"/>
              </a:spcBef>
            </a:pPr>
            <a:endParaRPr lang="en-US" sz="3600" b="1" dirty="0">
              <a:solidFill>
                <a:schemeClr val="accent2"/>
              </a:solidFill>
              <a:latin typeface="times roman"/>
            </a:endParaRPr>
          </a:p>
          <a:p>
            <a:pPr>
              <a:spcBef>
                <a:spcPct val="50000"/>
              </a:spcBef>
            </a:pPr>
            <a:endParaRPr lang="en-US" sz="2400" b="1" dirty="0">
              <a:solidFill>
                <a:schemeClr val="accent2"/>
              </a:solidFill>
              <a:latin typeface="times roman"/>
            </a:endParaRPr>
          </a:p>
          <a:p>
            <a:pPr>
              <a:spcBef>
                <a:spcPct val="50000"/>
              </a:spcBef>
            </a:pPr>
            <a:endParaRPr lang="en-US" sz="2400" dirty="0">
              <a:solidFill>
                <a:srgbClr val="FF0000"/>
              </a:solidFill>
              <a:latin typeface="Times New Roman" pitchFamily="18" charset="0"/>
            </a:endParaRPr>
          </a:p>
        </p:txBody>
      </p:sp>
      <p:sp>
        <p:nvSpPr>
          <p:cNvPr id="15363" name="Line 5"/>
          <p:cNvSpPr>
            <a:spLocks noChangeShapeType="1"/>
          </p:cNvSpPr>
          <p:nvPr/>
        </p:nvSpPr>
        <p:spPr bwMode="auto">
          <a:xfrm>
            <a:off x="458788" y="1714500"/>
            <a:ext cx="7827962" cy="1588"/>
          </a:xfrm>
          <a:prstGeom prst="line">
            <a:avLst/>
          </a:prstGeom>
          <a:noFill/>
          <a:ln w="101600" cmpd="tri">
            <a:solidFill>
              <a:schemeClr val="tx1"/>
            </a:solidFill>
            <a:round/>
            <a:headEnd/>
            <a:tailEnd/>
          </a:ln>
        </p:spPr>
        <p:txBody>
          <a:bodyPr/>
          <a:lstStyle/>
          <a:p>
            <a:endParaRPr lang="en-US"/>
          </a:p>
        </p:txBody>
      </p:sp>
      <p:sp>
        <p:nvSpPr>
          <p:cNvPr id="15364" name="Text Box 6"/>
          <p:cNvSpPr txBox="1">
            <a:spLocks noChangeArrowheads="1"/>
          </p:cNvSpPr>
          <p:nvPr/>
        </p:nvSpPr>
        <p:spPr bwMode="auto">
          <a:xfrm>
            <a:off x="884238" y="1670050"/>
            <a:ext cx="184150" cy="579438"/>
          </a:xfrm>
          <a:prstGeom prst="rect">
            <a:avLst/>
          </a:prstGeom>
          <a:noFill/>
          <a:ln w="9525">
            <a:noFill/>
            <a:miter lim="800000"/>
            <a:headEnd/>
            <a:tailEnd/>
          </a:ln>
        </p:spPr>
        <p:txBody>
          <a:bodyPr wrap="none">
            <a:spAutoFit/>
          </a:bodyPr>
          <a:lstStyle/>
          <a:p>
            <a:endParaRPr lang="en-US" sz="3200">
              <a:latin typeface="Technical" pitchFamily="66" charset="0"/>
            </a:endParaRPr>
          </a:p>
        </p:txBody>
      </p:sp>
      <p:sp>
        <p:nvSpPr>
          <p:cNvPr id="60423" name="Text Box 7"/>
          <p:cNvSpPr txBox="1">
            <a:spLocks noChangeArrowheads="1"/>
          </p:cNvSpPr>
          <p:nvPr/>
        </p:nvSpPr>
        <p:spPr bwMode="auto">
          <a:xfrm>
            <a:off x="609600" y="1905000"/>
            <a:ext cx="7848600" cy="4154984"/>
          </a:xfrm>
          <a:prstGeom prst="rect">
            <a:avLst/>
          </a:prstGeom>
          <a:noFill/>
          <a:ln w="9525">
            <a:noFill/>
            <a:miter lim="800000"/>
            <a:headEnd/>
            <a:tailEnd/>
          </a:ln>
        </p:spPr>
        <p:txBody>
          <a:bodyPr>
            <a:spAutoFit/>
          </a:bodyPr>
          <a:lstStyle/>
          <a:p>
            <a:pPr>
              <a:buClr>
                <a:srgbClr val="FFFF00"/>
              </a:buClr>
              <a:buSzPct val="150000"/>
              <a:buFont typeface="Wingdings" pitchFamily="2" charset="2"/>
              <a:buChar char="8"/>
            </a:pPr>
            <a:r>
              <a:rPr lang="en-US" sz="2400" b="1" dirty="0">
                <a:latin typeface="Technical" pitchFamily="66" charset="0"/>
              </a:rPr>
              <a:t>  On August 12, 1981 IBM announced its own personal computer.</a:t>
            </a:r>
            <a:r>
              <a:rPr lang="en-US" sz="2400" b="1" dirty="0">
                <a:latin typeface="times roman"/>
              </a:rPr>
              <a:t> </a:t>
            </a:r>
          </a:p>
          <a:p>
            <a:pPr>
              <a:buClr>
                <a:srgbClr val="FFFF00"/>
              </a:buClr>
              <a:buSzPct val="150000"/>
              <a:buFont typeface="Wingdings" pitchFamily="2" charset="2"/>
              <a:buChar char="8"/>
            </a:pPr>
            <a:r>
              <a:rPr lang="en-US" sz="2400" b="1" dirty="0">
                <a:latin typeface="Technical" pitchFamily="66" charset="0"/>
              </a:rPr>
              <a:t>Using the 16 bit Intel 8088 microprocessor, allowed for increased speed and huge amounts of memory. </a:t>
            </a:r>
          </a:p>
          <a:p>
            <a:pPr>
              <a:buClr>
                <a:srgbClr val="FFFF00"/>
              </a:buClr>
              <a:buSzPct val="150000"/>
              <a:buFont typeface="Wingdings" pitchFamily="2" charset="2"/>
              <a:buChar char="8"/>
            </a:pPr>
            <a:r>
              <a:rPr lang="en-US" sz="2400" b="1" dirty="0">
                <a:latin typeface="Technical" pitchFamily="66" charset="0"/>
              </a:rPr>
              <a:t>Unlike the Altair that was sold as unassembled computer kits, IBM sold its "ready-made" machine through retailers and by qualified salespeople. </a:t>
            </a:r>
          </a:p>
          <a:p>
            <a:pPr>
              <a:buClr>
                <a:srgbClr val="FFFF00"/>
              </a:buClr>
              <a:buSzPct val="150000"/>
              <a:buFont typeface="Wingdings" pitchFamily="2" charset="2"/>
              <a:buChar char="8"/>
            </a:pPr>
            <a:endParaRPr lang="en-US" sz="2400" b="1" dirty="0">
              <a:solidFill>
                <a:schemeClr val="accent2"/>
              </a:solidFill>
              <a:latin typeface="Technical" pitchFamily="66" charset="0"/>
            </a:endParaRPr>
          </a:p>
          <a:p>
            <a:pPr>
              <a:buClr>
                <a:srgbClr val="FFFF00"/>
              </a:buClr>
              <a:buSzPct val="150000"/>
              <a:buFont typeface="Wingdings" pitchFamily="2" charset="2"/>
              <a:buChar char="8"/>
            </a:pPr>
            <a:endParaRPr lang="en-US" sz="2400" b="1" dirty="0">
              <a:solidFill>
                <a:schemeClr val="accent2"/>
              </a:solidFill>
              <a:latin typeface="Technical" pitchFamily="66" charset="0"/>
            </a:endParaRPr>
          </a:p>
          <a:p>
            <a:pPr>
              <a:buClr>
                <a:srgbClr val="FFFF00"/>
              </a:buClr>
              <a:buSzPct val="150000"/>
              <a:buFont typeface="Wingdings" pitchFamily="2" charset="2"/>
              <a:buChar char="8"/>
            </a:pPr>
            <a:endParaRPr lang="en-US" sz="2400" b="1" dirty="0">
              <a:solidFill>
                <a:schemeClr val="accent2"/>
              </a:solidFill>
              <a:latin typeface="Technical" pitchFamily="66" charset="0"/>
            </a:endParaRPr>
          </a:p>
          <a:p>
            <a:pPr>
              <a:buClr>
                <a:srgbClr val="FFFF00"/>
              </a:buClr>
              <a:buSzPct val="150000"/>
              <a:buFont typeface="Wingdings" pitchFamily="2" charset="2"/>
              <a:buChar char="8"/>
            </a:pPr>
            <a:endParaRPr lang="en-US" sz="2400" b="1" dirty="0">
              <a:solidFill>
                <a:schemeClr val="accent2"/>
              </a:solidFill>
              <a:latin typeface="Technical"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iterate type="wd">
                                    <p:tmPct val="100000"/>
                                  </p:iterate>
                                  <p:childTnLst>
                                    <p:set>
                                      <p:cBhvr>
                                        <p:cTn id="6" dur="1" fill="hold">
                                          <p:stCondLst>
                                            <p:cond delay="0"/>
                                          </p:stCondLst>
                                        </p:cTn>
                                        <p:tgtEl>
                                          <p:spTgt spid="60423">
                                            <p:txEl>
                                              <p:pRg st="0" end="0"/>
                                            </p:txEl>
                                          </p:spTgt>
                                        </p:tgtEl>
                                        <p:attrNameLst>
                                          <p:attrName>style.visibility</p:attrName>
                                        </p:attrNameLst>
                                      </p:cBhvr>
                                      <p:to>
                                        <p:strVal val="visible"/>
                                      </p:to>
                                    </p:set>
                                    <p:anim calcmode="lin" valueType="num">
                                      <p:cBhvr additive="base">
                                        <p:cTn id="7" dur="300" fill="hold"/>
                                        <p:tgtEl>
                                          <p:spTgt spid="60423">
                                            <p:txEl>
                                              <p:pRg st="0" end="0"/>
                                            </p:txEl>
                                          </p:spTgt>
                                        </p:tgtEl>
                                        <p:attrNameLst>
                                          <p:attrName>ppt_x</p:attrName>
                                        </p:attrNameLst>
                                      </p:cBhvr>
                                      <p:tavLst>
                                        <p:tav tm="0">
                                          <p:val>
                                            <p:strVal val="1+#ppt_w/2"/>
                                          </p:val>
                                        </p:tav>
                                        <p:tav tm="100000">
                                          <p:val>
                                            <p:strVal val="#ppt_x"/>
                                          </p:val>
                                        </p:tav>
                                      </p:tavLst>
                                    </p:anim>
                                    <p:anim calcmode="lin" valueType="num">
                                      <p:cBhvr additive="base">
                                        <p:cTn id="8" dur="300" fill="hold"/>
                                        <p:tgtEl>
                                          <p:spTgt spid="604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iterate type="wd">
                                    <p:tmPct val="100000"/>
                                  </p:iterate>
                                  <p:childTnLst>
                                    <p:set>
                                      <p:cBhvr>
                                        <p:cTn id="12" dur="1" fill="hold">
                                          <p:stCondLst>
                                            <p:cond delay="0"/>
                                          </p:stCondLst>
                                        </p:cTn>
                                        <p:tgtEl>
                                          <p:spTgt spid="60423">
                                            <p:txEl>
                                              <p:pRg st="1" end="1"/>
                                            </p:txEl>
                                          </p:spTgt>
                                        </p:tgtEl>
                                        <p:attrNameLst>
                                          <p:attrName>style.visibility</p:attrName>
                                        </p:attrNameLst>
                                      </p:cBhvr>
                                      <p:to>
                                        <p:strVal val="visible"/>
                                      </p:to>
                                    </p:set>
                                    <p:anim calcmode="lin" valueType="num">
                                      <p:cBhvr additive="base">
                                        <p:cTn id="13" dur="300" fill="hold"/>
                                        <p:tgtEl>
                                          <p:spTgt spid="60423">
                                            <p:txEl>
                                              <p:pRg st="1" end="1"/>
                                            </p:txEl>
                                          </p:spTgt>
                                        </p:tgtEl>
                                        <p:attrNameLst>
                                          <p:attrName>ppt_x</p:attrName>
                                        </p:attrNameLst>
                                      </p:cBhvr>
                                      <p:tavLst>
                                        <p:tav tm="0">
                                          <p:val>
                                            <p:strVal val="1+#ppt_w/2"/>
                                          </p:val>
                                        </p:tav>
                                        <p:tav tm="100000">
                                          <p:val>
                                            <p:strVal val="#ppt_x"/>
                                          </p:val>
                                        </p:tav>
                                      </p:tavLst>
                                    </p:anim>
                                    <p:anim calcmode="lin" valueType="num">
                                      <p:cBhvr additive="base">
                                        <p:cTn id="14" dur="300" fill="hold"/>
                                        <p:tgtEl>
                                          <p:spTgt spid="604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iterate type="wd">
                                    <p:tmPct val="100000"/>
                                  </p:iterate>
                                  <p:childTnLst>
                                    <p:set>
                                      <p:cBhvr>
                                        <p:cTn id="18" dur="1" fill="hold">
                                          <p:stCondLst>
                                            <p:cond delay="0"/>
                                          </p:stCondLst>
                                        </p:cTn>
                                        <p:tgtEl>
                                          <p:spTgt spid="60423">
                                            <p:txEl>
                                              <p:pRg st="2" end="2"/>
                                            </p:txEl>
                                          </p:spTgt>
                                        </p:tgtEl>
                                        <p:attrNameLst>
                                          <p:attrName>style.visibility</p:attrName>
                                        </p:attrNameLst>
                                      </p:cBhvr>
                                      <p:to>
                                        <p:strVal val="visible"/>
                                      </p:to>
                                    </p:set>
                                    <p:anim calcmode="lin" valueType="num">
                                      <p:cBhvr additive="base">
                                        <p:cTn id="19" dur="300" fill="hold"/>
                                        <p:tgtEl>
                                          <p:spTgt spid="60423">
                                            <p:txEl>
                                              <p:pRg st="2" end="2"/>
                                            </p:txEl>
                                          </p:spTgt>
                                        </p:tgtEl>
                                        <p:attrNameLst>
                                          <p:attrName>ppt_x</p:attrName>
                                        </p:attrNameLst>
                                      </p:cBhvr>
                                      <p:tavLst>
                                        <p:tav tm="0">
                                          <p:val>
                                            <p:strVal val="1+#ppt_w/2"/>
                                          </p:val>
                                        </p:tav>
                                        <p:tav tm="100000">
                                          <p:val>
                                            <p:strVal val="#ppt_x"/>
                                          </p:val>
                                        </p:tav>
                                      </p:tavLst>
                                    </p:anim>
                                    <p:anim calcmode="lin" valueType="num">
                                      <p:cBhvr additive="base">
                                        <p:cTn id="20" dur="300" fill="hold"/>
                                        <p:tgtEl>
                                          <p:spTgt spid="6042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3"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4"/>
          <p:cNvSpPr txBox="1">
            <a:spLocks noChangeArrowheads="1"/>
          </p:cNvSpPr>
          <p:nvPr/>
        </p:nvSpPr>
        <p:spPr bwMode="auto">
          <a:xfrm>
            <a:off x="838200" y="304800"/>
            <a:ext cx="7391400" cy="3384550"/>
          </a:xfrm>
          <a:prstGeom prst="rect">
            <a:avLst/>
          </a:prstGeom>
          <a:noFill/>
          <a:ln w="9525">
            <a:noFill/>
            <a:miter lim="800000"/>
            <a:headEnd/>
            <a:tailEnd/>
          </a:ln>
        </p:spPr>
        <p:txBody>
          <a:bodyPr>
            <a:spAutoFit/>
          </a:bodyPr>
          <a:lstStyle/>
          <a:p>
            <a:pPr>
              <a:spcBef>
                <a:spcPct val="50000"/>
              </a:spcBef>
            </a:pPr>
            <a:r>
              <a:rPr lang="en-US" sz="3600" b="1" dirty="0">
                <a:solidFill>
                  <a:schemeClr val="tx2">
                    <a:lumMod val="90000"/>
                  </a:schemeClr>
                </a:solidFill>
                <a:latin typeface="times roman"/>
              </a:rPr>
              <a:t>IBM (PC)</a:t>
            </a:r>
          </a:p>
          <a:p>
            <a:pPr>
              <a:spcBef>
                <a:spcPct val="50000"/>
              </a:spcBef>
            </a:pPr>
            <a:r>
              <a:rPr lang="en-US" sz="3600" b="1" dirty="0">
                <a:solidFill>
                  <a:schemeClr val="tx2">
                    <a:lumMod val="90000"/>
                  </a:schemeClr>
                </a:solidFill>
                <a:latin typeface="times roman"/>
              </a:rPr>
              <a:t>1981</a:t>
            </a:r>
          </a:p>
          <a:p>
            <a:pPr>
              <a:spcBef>
                <a:spcPct val="50000"/>
              </a:spcBef>
            </a:pPr>
            <a:endParaRPr lang="en-US" sz="3600" b="1" dirty="0">
              <a:solidFill>
                <a:schemeClr val="accent2"/>
              </a:solidFill>
              <a:latin typeface="times roman"/>
            </a:endParaRPr>
          </a:p>
          <a:p>
            <a:pPr>
              <a:spcBef>
                <a:spcPct val="50000"/>
              </a:spcBef>
            </a:pPr>
            <a:endParaRPr lang="en-US" sz="2400" b="1" dirty="0">
              <a:solidFill>
                <a:schemeClr val="accent2"/>
              </a:solidFill>
              <a:latin typeface="times roman"/>
            </a:endParaRPr>
          </a:p>
          <a:p>
            <a:pPr>
              <a:spcBef>
                <a:spcPct val="50000"/>
              </a:spcBef>
            </a:pPr>
            <a:endParaRPr lang="en-US" sz="2400" dirty="0">
              <a:solidFill>
                <a:srgbClr val="FF0000"/>
              </a:solidFill>
              <a:latin typeface="Times New Roman" pitchFamily="18" charset="0"/>
            </a:endParaRPr>
          </a:p>
        </p:txBody>
      </p:sp>
      <p:sp>
        <p:nvSpPr>
          <p:cNvPr id="16387" name="Line 5"/>
          <p:cNvSpPr>
            <a:spLocks noChangeShapeType="1"/>
          </p:cNvSpPr>
          <p:nvPr/>
        </p:nvSpPr>
        <p:spPr bwMode="auto">
          <a:xfrm>
            <a:off x="500063" y="1981200"/>
            <a:ext cx="8110537" cy="1588"/>
          </a:xfrm>
          <a:prstGeom prst="line">
            <a:avLst/>
          </a:prstGeom>
          <a:noFill/>
          <a:ln w="101600" cmpd="tri">
            <a:solidFill>
              <a:schemeClr val="tx1"/>
            </a:solidFill>
            <a:round/>
            <a:headEnd/>
            <a:tailEnd/>
          </a:ln>
        </p:spPr>
        <p:txBody>
          <a:bodyPr/>
          <a:lstStyle/>
          <a:p>
            <a:endParaRPr lang="en-US"/>
          </a:p>
        </p:txBody>
      </p:sp>
      <p:sp>
        <p:nvSpPr>
          <p:cNvPr id="16388" name="Text Box 6"/>
          <p:cNvSpPr txBox="1">
            <a:spLocks noChangeArrowheads="1"/>
          </p:cNvSpPr>
          <p:nvPr/>
        </p:nvSpPr>
        <p:spPr bwMode="auto">
          <a:xfrm>
            <a:off x="2511425" y="1949450"/>
            <a:ext cx="184150" cy="579438"/>
          </a:xfrm>
          <a:prstGeom prst="rect">
            <a:avLst/>
          </a:prstGeom>
          <a:noFill/>
          <a:ln w="9525">
            <a:noFill/>
            <a:miter lim="800000"/>
            <a:headEnd/>
            <a:tailEnd/>
          </a:ln>
        </p:spPr>
        <p:txBody>
          <a:bodyPr wrap="none">
            <a:spAutoFit/>
          </a:bodyPr>
          <a:lstStyle/>
          <a:p>
            <a:endParaRPr lang="en-US" sz="3200">
              <a:latin typeface="Technical" pitchFamily="66" charset="0"/>
            </a:endParaRPr>
          </a:p>
        </p:txBody>
      </p:sp>
      <p:sp>
        <p:nvSpPr>
          <p:cNvPr id="61447" name="Text Box 7"/>
          <p:cNvSpPr txBox="1">
            <a:spLocks noChangeArrowheads="1"/>
          </p:cNvSpPr>
          <p:nvPr/>
        </p:nvSpPr>
        <p:spPr bwMode="auto">
          <a:xfrm>
            <a:off x="647700" y="2286000"/>
            <a:ext cx="8131175" cy="4154984"/>
          </a:xfrm>
          <a:prstGeom prst="rect">
            <a:avLst/>
          </a:prstGeom>
          <a:noFill/>
          <a:ln w="9525">
            <a:noFill/>
            <a:miter lim="800000"/>
            <a:headEnd/>
            <a:tailEnd/>
          </a:ln>
        </p:spPr>
        <p:txBody>
          <a:bodyPr>
            <a:spAutoFit/>
          </a:bodyPr>
          <a:lstStyle/>
          <a:p>
            <a:pPr>
              <a:buClr>
                <a:srgbClr val="FFFF00"/>
              </a:buClr>
              <a:buSzPct val="150000"/>
              <a:buFont typeface="Wingdings" pitchFamily="2" charset="2"/>
              <a:buChar char="8"/>
            </a:pPr>
            <a:r>
              <a:rPr lang="en-US" sz="2400" b="1" dirty="0">
                <a:latin typeface="Technical" pitchFamily="66" charset="0"/>
              </a:rPr>
              <a:t>  To satisfy consumer appetites and to increase usability, IBM gave prototype IBM PCs to a number of major software companies.</a:t>
            </a:r>
          </a:p>
          <a:p>
            <a:pPr>
              <a:buClr>
                <a:srgbClr val="FFFF00"/>
              </a:buClr>
              <a:buSzPct val="150000"/>
              <a:buFont typeface="Wingdings" pitchFamily="2" charset="2"/>
              <a:buChar char="8"/>
            </a:pPr>
            <a:r>
              <a:rPr lang="en-US" sz="2400" b="1" dirty="0">
                <a:latin typeface="Technical" pitchFamily="66" charset="0"/>
              </a:rPr>
              <a:t>For the first time, small companies and individuals who never would have imagined owning a "personal" computer were now opened to the computer world.</a:t>
            </a:r>
            <a:r>
              <a:rPr lang="en-US" sz="2400" b="1" dirty="0">
                <a:latin typeface="times roman"/>
              </a:rPr>
              <a:t> </a:t>
            </a:r>
          </a:p>
          <a:p>
            <a:pPr>
              <a:buClr>
                <a:srgbClr val="FFFF00"/>
              </a:buClr>
              <a:buSzPct val="150000"/>
              <a:buFont typeface="Wingdings" pitchFamily="2" charset="2"/>
              <a:buNone/>
            </a:pPr>
            <a:endParaRPr lang="en-US" sz="2400" b="1" dirty="0">
              <a:solidFill>
                <a:schemeClr val="accent2"/>
              </a:solidFill>
              <a:latin typeface="Technical" pitchFamily="66" charset="0"/>
            </a:endParaRPr>
          </a:p>
          <a:p>
            <a:pPr>
              <a:buClr>
                <a:srgbClr val="FFFF00"/>
              </a:buClr>
              <a:buSzPct val="150000"/>
              <a:buFont typeface="Wingdings" pitchFamily="2" charset="2"/>
              <a:buChar char="8"/>
            </a:pPr>
            <a:endParaRPr lang="en-US" sz="2400" b="1" dirty="0">
              <a:solidFill>
                <a:schemeClr val="accent2"/>
              </a:solidFill>
              <a:latin typeface="Technical" pitchFamily="66" charset="0"/>
            </a:endParaRPr>
          </a:p>
          <a:p>
            <a:pPr>
              <a:buClr>
                <a:srgbClr val="FFFF00"/>
              </a:buClr>
              <a:buSzPct val="150000"/>
              <a:buFont typeface="Wingdings" pitchFamily="2" charset="2"/>
              <a:buChar char="8"/>
            </a:pPr>
            <a:endParaRPr lang="en-US" sz="2400" b="1" dirty="0">
              <a:solidFill>
                <a:schemeClr val="accent2"/>
              </a:solidFill>
              <a:latin typeface="Technical" pitchFamily="66" charset="0"/>
            </a:endParaRPr>
          </a:p>
          <a:p>
            <a:pPr>
              <a:buClr>
                <a:srgbClr val="FFFF00"/>
              </a:buClr>
              <a:buSzPct val="150000"/>
              <a:buFont typeface="Wingdings" pitchFamily="2" charset="2"/>
              <a:buChar char="8"/>
            </a:pPr>
            <a:endParaRPr lang="en-US" sz="2400" b="1" dirty="0">
              <a:solidFill>
                <a:schemeClr val="accent2"/>
              </a:solidFill>
              <a:latin typeface="Technical" pitchFamily="66" charset="0"/>
            </a:endParaRPr>
          </a:p>
          <a:p>
            <a:pPr>
              <a:buClr>
                <a:srgbClr val="FFFF00"/>
              </a:buClr>
              <a:buSzPct val="150000"/>
              <a:buFont typeface="Wingdings" pitchFamily="2" charset="2"/>
              <a:buChar char="8"/>
            </a:pPr>
            <a:endParaRPr lang="en-US" sz="2400" b="1" dirty="0">
              <a:solidFill>
                <a:schemeClr val="accent2"/>
              </a:solidFill>
              <a:latin typeface="Technical"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iterate type="wd">
                                    <p:tmPct val="100000"/>
                                  </p:iterate>
                                  <p:childTnLst>
                                    <p:set>
                                      <p:cBhvr>
                                        <p:cTn id="6" dur="1" fill="hold">
                                          <p:stCondLst>
                                            <p:cond delay="0"/>
                                          </p:stCondLst>
                                        </p:cTn>
                                        <p:tgtEl>
                                          <p:spTgt spid="61447">
                                            <p:txEl>
                                              <p:pRg st="0" end="0"/>
                                            </p:txEl>
                                          </p:spTgt>
                                        </p:tgtEl>
                                        <p:attrNameLst>
                                          <p:attrName>style.visibility</p:attrName>
                                        </p:attrNameLst>
                                      </p:cBhvr>
                                      <p:to>
                                        <p:strVal val="visible"/>
                                      </p:to>
                                    </p:set>
                                    <p:anim calcmode="lin" valueType="num">
                                      <p:cBhvr additive="base">
                                        <p:cTn id="7" dur="300" fill="hold"/>
                                        <p:tgtEl>
                                          <p:spTgt spid="61447">
                                            <p:txEl>
                                              <p:pRg st="0" end="0"/>
                                            </p:txEl>
                                          </p:spTgt>
                                        </p:tgtEl>
                                        <p:attrNameLst>
                                          <p:attrName>ppt_x</p:attrName>
                                        </p:attrNameLst>
                                      </p:cBhvr>
                                      <p:tavLst>
                                        <p:tav tm="0">
                                          <p:val>
                                            <p:strVal val="1+#ppt_w/2"/>
                                          </p:val>
                                        </p:tav>
                                        <p:tav tm="100000">
                                          <p:val>
                                            <p:strVal val="#ppt_x"/>
                                          </p:val>
                                        </p:tav>
                                      </p:tavLst>
                                    </p:anim>
                                    <p:anim calcmode="lin" valueType="num">
                                      <p:cBhvr additive="base">
                                        <p:cTn id="8" dur="300" fill="hold"/>
                                        <p:tgtEl>
                                          <p:spTgt spid="614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iterate type="wd">
                                    <p:tmPct val="100000"/>
                                  </p:iterate>
                                  <p:childTnLst>
                                    <p:set>
                                      <p:cBhvr>
                                        <p:cTn id="12" dur="1" fill="hold">
                                          <p:stCondLst>
                                            <p:cond delay="0"/>
                                          </p:stCondLst>
                                        </p:cTn>
                                        <p:tgtEl>
                                          <p:spTgt spid="61447">
                                            <p:txEl>
                                              <p:pRg st="1" end="1"/>
                                            </p:txEl>
                                          </p:spTgt>
                                        </p:tgtEl>
                                        <p:attrNameLst>
                                          <p:attrName>style.visibility</p:attrName>
                                        </p:attrNameLst>
                                      </p:cBhvr>
                                      <p:to>
                                        <p:strVal val="visible"/>
                                      </p:to>
                                    </p:set>
                                    <p:anim calcmode="lin" valueType="num">
                                      <p:cBhvr additive="base">
                                        <p:cTn id="13" dur="300" fill="hold"/>
                                        <p:tgtEl>
                                          <p:spTgt spid="61447">
                                            <p:txEl>
                                              <p:pRg st="1" end="1"/>
                                            </p:txEl>
                                          </p:spTgt>
                                        </p:tgtEl>
                                        <p:attrNameLst>
                                          <p:attrName>ppt_x</p:attrName>
                                        </p:attrNameLst>
                                      </p:cBhvr>
                                      <p:tavLst>
                                        <p:tav tm="0">
                                          <p:val>
                                            <p:strVal val="1+#ppt_w/2"/>
                                          </p:val>
                                        </p:tav>
                                        <p:tav tm="100000">
                                          <p:val>
                                            <p:strVal val="#ppt_x"/>
                                          </p:val>
                                        </p:tav>
                                      </p:tavLst>
                                    </p:anim>
                                    <p:anim calcmode="lin" valueType="num">
                                      <p:cBhvr additive="base">
                                        <p:cTn id="14" dur="300" fill="hold"/>
                                        <p:tgtEl>
                                          <p:spTgt spid="6144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7"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WordArt 4"/>
          <p:cNvSpPr>
            <a:spLocks noChangeArrowheads="1" noChangeShapeType="1" noTextEdit="1"/>
          </p:cNvSpPr>
          <p:nvPr/>
        </p:nvSpPr>
        <p:spPr bwMode="auto">
          <a:xfrm>
            <a:off x="1676400" y="1676400"/>
            <a:ext cx="5362575" cy="2362200"/>
          </a:xfrm>
          <a:prstGeom prst="rect">
            <a:avLst/>
          </a:prstGeom>
        </p:spPr>
        <p:txBody>
          <a:bodyPr wrap="none" fromWordArt="1">
            <a:prstTxWarp prst="textPlain">
              <a:avLst>
                <a:gd name="adj" fmla="val 50000"/>
              </a:avLst>
            </a:prstTxWarp>
          </a:bodyPr>
          <a:lstStyle/>
          <a:p>
            <a:pPr algn="ctr"/>
            <a:r>
              <a:rPr lang="en-US" sz="3600" b="1" kern="10">
                <a:ln w="9525">
                  <a:noFill/>
                  <a:round/>
                  <a:headEnd/>
                  <a:tailEnd/>
                </a:ln>
                <a:solidFill>
                  <a:srgbClr val="336699"/>
                </a:solidFill>
                <a:effectLst>
                  <a:outerShdw dist="45791" dir="2021404" algn="ctr" rotWithShape="0">
                    <a:srgbClr val="C0C0C0"/>
                  </a:outerShdw>
                </a:effectLst>
                <a:latin typeface="Technical"/>
              </a:rPr>
              <a:t>Computer </a:t>
            </a:r>
          </a:p>
          <a:p>
            <a:pPr algn="ctr"/>
            <a:r>
              <a:rPr lang="en-US" sz="3600" b="1" kern="10">
                <a:ln w="9525">
                  <a:noFill/>
                  <a:round/>
                  <a:headEnd/>
                  <a:tailEnd/>
                </a:ln>
                <a:solidFill>
                  <a:srgbClr val="336699"/>
                </a:solidFill>
                <a:effectLst>
                  <a:outerShdw dist="45791" dir="2021404" algn="ctr" rotWithShape="0">
                    <a:srgbClr val="C0C0C0"/>
                  </a:outerShdw>
                </a:effectLst>
                <a:latin typeface="Technical"/>
              </a:rPr>
              <a:t>Generations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304800" y="304800"/>
            <a:ext cx="7924800" cy="3384550"/>
          </a:xfrm>
          <a:prstGeom prst="rect">
            <a:avLst/>
          </a:prstGeom>
          <a:noFill/>
          <a:ln w="9525">
            <a:noFill/>
            <a:miter lim="800000"/>
            <a:headEnd/>
            <a:tailEnd/>
          </a:ln>
        </p:spPr>
        <p:txBody>
          <a:bodyPr>
            <a:spAutoFit/>
          </a:bodyPr>
          <a:lstStyle/>
          <a:p>
            <a:pPr>
              <a:spcBef>
                <a:spcPct val="50000"/>
              </a:spcBef>
            </a:pPr>
            <a:r>
              <a:rPr lang="en-US" sz="3600" b="1" dirty="0">
                <a:solidFill>
                  <a:schemeClr val="tx2">
                    <a:lumMod val="90000"/>
                  </a:schemeClr>
                </a:solidFill>
                <a:latin typeface="times roman"/>
              </a:rPr>
              <a:t>FIRST GENERATION</a:t>
            </a:r>
          </a:p>
          <a:p>
            <a:pPr>
              <a:spcBef>
                <a:spcPct val="50000"/>
              </a:spcBef>
            </a:pPr>
            <a:r>
              <a:rPr lang="en-US" sz="3600" b="1" dirty="0">
                <a:solidFill>
                  <a:schemeClr val="tx2">
                    <a:lumMod val="90000"/>
                  </a:schemeClr>
                </a:solidFill>
                <a:latin typeface="Book Antiqua" pitchFamily="18" charset="0"/>
              </a:rPr>
              <a:t>(1945-1956) </a:t>
            </a:r>
          </a:p>
          <a:p>
            <a:pPr>
              <a:spcBef>
                <a:spcPct val="50000"/>
              </a:spcBef>
            </a:pPr>
            <a:endParaRPr lang="en-US" sz="3600" b="1" dirty="0">
              <a:solidFill>
                <a:schemeClr val="accent2"/>
              </a:solidFill>
              <a:latin typeface="times roman"/>
            </a:endParaRPr>
          </a:p>
          <a:p>
            <a:pPr>
              <a:spcBef>
                <a:spcPct val="50000"/>
              </a:spcBef>
            </a:pPr>
            <a:endParaRPr lang="en-US" sz="2400" b="1" dirty="0">
              <a:solidFill>
                <a:schemeClr val="accent2"/>
              </a:solidFill>
              <a:latin typeface="times roman"/>
            </a:endParaRPr>
          </a:p>
          <a:p>
            <a:pPr>
              <a:spcBef>
                <a:spcPct val="50000"/>
              </a:spcBef>
            </a:pPr>
            <a:endParaRPr lang="en-US" sz="2400" dirty="0">
              <a:solidFill>
                <a:srgbClr val="FF0000"/>
              </a:solidFill>
              <a:latin typeface="Times New Roman" pitchFamily="18" charset="0"/>
            </a:endParaRPr>
          </a:p>
        </p:txBody>
      </p:sp>
      <p:sp>
        <p:nvSpPr>
          <p:cNvPr id="18435" name="Line 5"/>
          <p:cNvSpPr>
            <a:spLocks noChangeShapeType="1"/>
          </p:cNvSpPr>
          <p:nvPr/>
        </p:nvSpPr>
        <p:spPr bwMode="auto">
          <a:xfrm>
            <a:off x="-84138" y="1981200"/>
            <a:ext cx="8694738" cy="1588"/>
          </a:xfrm>
          <a:prstGeom prst="line">
            <a:avLst/>
          </a:prstGeom>
          <a:noFill/>
          <a:ln w="101600" cmpd="tri">
            <a:solidFill>
              <a:schemeClr val="tx1"/>
            </a:solidFill>
            <a:round/>
            <a:headEnd/>
            <a:tailEnd/>
          </a:ln>
        </p:spPr>
        <p:txBody>
          <a:bodyPr/>
          <a:lstStyle/>
          <a:p>
            <a:endParaRPr lang="en-US"/>
          </a:p>
        </p:txBody>
      </p:sp>
      <p:sp>
        <p:nvSpPr>
          <p:cNvPr id="18436" name="Text Box 6"/>
          <p:cNvSpPr txBox="1">
            <a:spLocks noChangeArrowheads="1"/>
          </p:cNvSpPr>
          <p:nvPr/>
        </p:nvSpPr>
        <p:spPr bwMode="auto">
          <a:xfrm>
            <a:off x="2492375" y="1949450"/>
            <a:ext cx="184150" cy="579438"/>
          </a:xfrm>
          <a:prstGeom prst="rect">
            <a:avLst/>
          </a:prstGeom>
          <a:noFill/>
          <a:ln w="9525">
            <a:noFill/>
            <a:miter lim="800000"/>
            <a:headEnd/>
            <a:tailEnd/>
          </a:ln>
        </p:spPr>
        <p:txBody>
          <a:bodyPr wrap="none">
            <a:spAutoFit/>
          </a:bodyPr>
          <a:lstStyle/>
          <a:p>
            <a:endParaRPr lang="en-US" sz="3200">
              <a:latin typeface="Technical" pitchFamily="66" charset="0"/>
            </a:endParaRPr>
          </a:p>
        </p:txBody>
      </p:sp>
      <p:sp>
        <p:nvSpPr>
          <p:cNvPr id="63495" name="Text Box 7"/>
          <p:cNvSpPr txBox="1">
            <a:spLocks noChangeArrowheads="1"/>
          </p:cNvSpPr>
          <p:nvPr/>
        </p:nvSpPr>
        <p:spPr bwMode="auto">
          <a:xfrm>
            <a:off x="60325" y="2286000"/>
            <a:ext cx="8702675" cy="3416320"/>
          </a:xfrm>
          <a:prstGeom prst="rect">
            <a:avLst/>
          </a:prstGeom>
          <a:noFill/>
          <a:ln w="9525">
            <a:noFill/>
            <a:miter lim="800000"/>
            <a:headEnd/>
            <a:tailEnd/>
          </a:ln>
        </p:spPr>
        <p:txBody>
          <a:bodyPr>
            <a:spAutoFit/>
          </a:bodyPr>
          <a:lstStyle/>
          <a:p>
            <a:pPr>
              <a:buClr>
                <a:srgbClr val="FFFF00"/>
              </a:buClr>
              <a:buSzPct val="150000"/>
              <a:buFont typeface="Wingdings" pitchFamily="2" charset="2"/>
              <a:buChar char="8"/>
            </a:pPr>
            <a:r>
              <a:rPr lang="en-US" sz="2400" b="1" dirty="0">
                <a:solidFill>
                  <a:schemeClr val="accent2"/>
                </a:solidFill>
                <a:latin typeface="Technical" pitchFamily="66" charset="0"/>
              </a:rPr>
              <a:t>  </a:t>
            </a:r>
            <a:r>
              <a:rPr lang="en-US" sz="2400" b="1" dirty="0">
                <a:latin typeface="Technical" pitchFamily="66" charset="0"/>
              </a:rPr>
              <a:t>First generation computers were characterized by the fact that operating instructions were made-to-order for the specific task for which the computer was to be used. </a:t>
            </a:r>
          </a:p>
          <a:p>
            <a:pPr>
              <a:buClr>
                <a:srgbClr val="FFFF00"/>
              </a:buClr>
              <a:buSzPct val="150000"/>
              <a:buFont typeface="Wingdings" pitchFamily="2" charset="2"/>
              <a:buChar char="8"/>
            </a:pPr>
            <a:r>
              <a:rPr lang="en-US" sz="2400" b="1" dirty="0">
                <a:latin typeface="Technical" pitchFamily="66" charset="0"/>
              </a:rPr>
              <a:t>Each computer had a different binary-coded program called a machine language that told it how to operate. This made the computer difficult to program and limited its versatility and speed. </a:t>
            </a:r>
          </a:p>
          <a:p>
            <a:pPr>
              <a:buClr>
                <a:srgbClr val="FFFF00"/>
              </a:buClr>
              <a:buSzPct val="150000"/>
              <a:buFont typeface="Wingdings" pitchFamily="2" charset="2"/>
              <a:buChar char="8"/>
            </a:pPr>
            <a:r>
              <a:rPr lang="en-US" sz="2400" b="1" dirty="0">
                <a:latin typeface="Technical" pitchFamily="66" charset="0"/>
              </a:rPr>
              <a:t>Other distinctive features of first generation computers were the use of vacuum tubes (responsible for their breathtaking size) and magnetic drums for data storage.</a:t>
            </a:r>
          </a:p>
        </p:txBody>
      </p:sp>
      <p:pic>
        <p:nvPicPr>
          <p:cNvPr id="18438" name="Picture 8" descr="vt-phosm"/>
          <p:cNvPicPr>
            <a:picLocks noChangeAspect="1" noChangeArrowheads="1"/>
          </p:cNvPicPr>
          <p:nvPr/>
        </p:nvPicPr>
        <p:blipFill>
          <a:blip r:embed="rId2"/>
          <a:srcRect/>
          <a:stretch>
            <a:fillRect/>
          </a:stretch>
        </p:blipFill>
        <p:spPr bwMode="auto">
          <a:xfrm>
            <a:off x="6553200" y="838200"/>
            <a:ext cx="1981200" cy="1028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iterate type="wd">
                                    <p:tmPct val="100000"/>
                                  </p:iterate>
                                  <p:childTnLst>
                                    <p:set>
                                      <p:cBhvr>
                                        <p:cTn id="6" dur="1" fill="hold">
                                          <p:stCondLst>
                                            <p:cond delay="0"/>
                                          </p:stCondLst>
                                        </p:cTn>
                                        <p:tgtEl>
                                          <p:spTgt spid="63495">
                                            <p:txEl>
                                              <p:pRg st="0" end="0"/>
                                            </p:txEl>
                                          </p:spTgt>
                                        </p:tgtEl>
                                        <p:attrNameLst>
                                          <p:attrName>style.visibility</p:attrName>
                                        </p:attrNameLst>
                                      </p:cBhvr>
                                      <p:to>
                                        <p:strVal val="visible"/>
                                      </p:to>
                                    </p:set>
                                    <p:anim calcmode="lin" valueType="num">
                                      <p:cBhvr additive="base">
                                        <p:cTn id="7" dur="300" fill="hold"/>
                                        <p:tgtEl>
                                          <p:spTgt spid="63495">
                                            <p:txEl>
                                              <p:pRg st="0" end="0"/>
                                            </p:txEl>
                                          </p:spTgt>
                                        </p:tgtEl>
                                        <p:attrNameLst>
                                          <p:attrName>ppt_x</p:attrName>
                                        </p:attrNameLst>
                                      </p:cBhvr>
                                      <p:tavLst>
                                        <p:tav tm="0">
                                          <p:val>
                                            <p:strVal val="1+#ppt_w/2"/>
                                          </p:val>
                                        </p:tav>
                                        <p:tav tm="100000">
                                          <p:val>
                                            <p:strVal val="#ppt_x"/>
                                          </p:val>
                                        </p:tav>
                                      </p:tavLst>
                                    </p:anim>
                                    <p:anim calcmode="lin" valueType="num">
                                      <p:cBhvr additive="base">
                                        <p:cTn id="8" dur="300" fill="hold"/>
                                        <p:tgtEl>
                                          <p:spTgt spid="634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iterate type="wd">
                                    <p:tmPct val="100000"/>
                                  </p:iterate>
                                  <p:childTnLst>
                                    <p:set>
                                      <p:cBhvr>
                                        <p:cTn id="12" dur="1" fill="hold">
                                          <p:stCondLst>
                                            <p:cond delay="0"/>
                                          </p:stCondLst>
                                        </p:cTn>
                                        <p:tgtEl>
                                          <p:spTgt spid="63495">
                                            <p:txEl>
                                              <p:pRg st="1" end="1"/>
                                            </p:txEl>
                                          </p:spTgt>
                                        </p:tgtEl>
                                        <p:attrNameLst>
                                          <p:attrName>style.visibility</p:attrName>
                                        </p:attrNameLst>
                                      </p:cBhvr>
                                      <p:to>
                                        <p:strVal val="visible"/>
                                      </p:to>
                                    </p:set>
                                    <p:anim calcmode="lin" valueType="num">
                                      <p:cBhvr additive="base">
                                        <p:cTn id="13" dur="300" fill="hold"/>
                                        <p:tgtEl>
                                          <p:spTgt spid="63495">
                                            <p:txEl>
                                              <p:pRg st="1" end="1"/>
                                            </p:txEl>
                                          </p:spTgt>
                                        </p:tgtEl>
                                        <p:attrNameLst>
                                          <p:attrName>ppt_x</p:attrName>
                                        </p:attrNameLst>
                                      </p:cBhvr>
                                      <p:tavLst>
                                        <p:tav tm="0">
                                          <p:val>
                                            <p:strVal val="1+#ppt_w/2"/>
                                          </p:val>
                                        </p:tav>
                                        <p:tav tm="100000">
                                          <p:val>
                                            <p:strVal val="#ppt_x"/>
                                          </p:val>
                                        </p:tav>
                                      </p:tavLst>
                                    </p:anim>
                                    <p:anim calcmode="lin" valueType="num">
                                      <p:cBhvr additive="base">
                                        <p:cTn id="14" dur="300" fill="hold"/>
                                        <p:tgtEl>
                                          <p:spTgt spid="634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iterate type="wd">
                                    <p:tmPct val="100000"/>
                                  </p:iterate>
                                  <p:childTnLst>
                                    <p:set>
                                      <p:cBhvr>
                                        <p:cTn id="18" dur="1" fill="hold">
                                          <p:stCondLst>
                                            <p:cond delay="0"/>
                                          </p:stCondLst>
                                        </p:cTn>
                                        <p:tgtEl>
                                          <p:spTgt spid="63495">
                                            <p:txEl>
                                              <p:pRg st="2" end="2"/>
                                            </p:txEl>
                                          </p:spTgt>
                                        </p:tgtEl>
                                        <p:attrNameLst>
                                          <p:attrName>style.visibility</p:attrName>
                                        </p:attrNameLst>
                                      </p:cBhvr>
                                      <p:to>
                                        <p:strVal val="visible"/>
                                      </p:to>
                                    </p:set>
                                    <p:anim calcmode="lin" valueType="num">
                                      <p:cBhvr additive="base">
                                        <p:cTn id="19" dur="300" fill="hold"/>
                                        <p:tgtEl>
                                          <p:spTgt spid="63495">
                                            <p:txEl>
                                              <p:pRg st="2" end="2"/>
                                            </p:txEl>
                                          </p:spTgt>
                                        </p:tgtEl>
                                        <p:attrNameLst>
                                          <p:attrName>ppt_x</p:attrName>
                                        </p:attrNameLst>
                                      </p:cBhvr>
                                      <p:tavLst>
                                        <p:tav tm="0">
                                          <p:val>
                                            <p:strVal val="1+#ppt_w/2"/>
                                          </p:val>
                                        </p:tav>
                                        <p:tav tm="100000">
                                          <p:val>
                                            <p:strVal val="#ppt_x"/>
                                          </p:val>
                                        </p:tav>
                                      </p:tavLst>
                                    </p:anim>
                                    <p:anim calcmode="lin" valueType="num">
                                      <p:cBhvr additive="base">
                                        <p:cTn id="20" dur="300" fill="hold"/>
                                        <p:tgtEl>
                                          <p:spTgt spid="6349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5"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this subject?</a:t>
            </a:r>
            <a:endParaRPr lang="en-US" dirty="0"/>
          </a:p>
        </p:txBody>
      </p:sp>
      <p:sp>
        <p:nvSpPr>
          <p:cNvPr id="3" name="Content Placeholder 2"/>
          <p:cNvSpPr>
            <a:spLocks noGrp="1"/>
          </p:cNvSpPr>
          <p:nvPr>
            <p:ph idx="1"/>
          </p:nvPr>
        </p:nvSpPr>
        <p:spPr>
          <a:xfrm>
            <a:off x="457200" y="1783560"/>
            <a:ext cx="8686800" cy="4572000"/>
          </a:xfrm>
        </p:spPr>
        <p:txBody>
          <a:bodyPr>
            <a:normAutofit lnSpcReduction="10000"/>
          </a:bodyPr>
          <a:lstStyle/>
          <a:p>
            <a:pPr algn="just">
              <a:buFont typeface="Wingdings" pitchFamily="2" charset="2"/>
              <a:buChar char="Ø"/>
            </a:pPr>
            <a:r>
              <a:rPr lang="en-US" dirty="0" smtClean="0">
                <a:solidFill>
                  <a:schemeClr val="accent2">
                    <a:lumMod val="60000"/>
                    <a:lumOff val="40000"/>
                  </a:schemeClr>
                </a:solidFill>
              </a:rPr>
              <a:t>To understand the functional components, characteristics, performance and interactions  of a computer system.</a:t>
            </a:r>
          </a:p>
          <a:p>
            <a:pPr algn="just">
              <a:buFont typeface="Wingdings" pitchFamily="2" charset="2"/>
              <a:buChar char="Ø"/>
            </a:pPr>
            <a:r>
              <a:rPr lang="en-US" dirty="0" smtClean="0">
                <a:solidFill>
                  <a:schemeClr val="accent2">
                    <a:lumMod val="60000"/>
                    <a:lumOff val="40000"/>
                  </a:schemeClr>
                </a:solidFill>
              </a:rPr>
              <a:t>Need to understand computer architecture in order to structure a program so that it runs more efficiently on a real machine.</a:t>
            </a:r>
          </a:p>
          <a:p>
            <a:pPr algn="just">
              <a:buFont typeface="Wingdings" pitchFamily="2" charset="2"/>
              <a:buChar char="Ø"/>
            </a:pPr>
            <a:r>
              <a:rPr lang="en-US" dirty="0" smtClean="0">
                <a:solidFill>
                  <a:schemeClr val="accent2">
                    <a:lumMod val="60000"/>
                    <a:lumOff val="40000"/>
                  </a:schemeClr>
                </a:solidFill>
              </a:rPr>
              <a:t>To understand the tradeoff among various components such as CPU clock speed vs. memory size.</a:t>
            </a:r>
            <a:endParaRPr lang="en-US" dirty="0">
              <a:solidFill>
                <a:schemeClr val="accent2">
                  <a:lumMod val="60000"/>
                  <a:lumOff val="40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ChangeArrowheads="1"/>
          </p:cNvSpPr>
          <p:nvPr/>
        </p:nvSpPr>
        <p:spPr bwMode="auto">
          <a:xfrm>
            <a:off x="838200" y="609600"/>
            <a:ext cx="7620000" cy="1143000"/>
          </a:xfrm>
          <a:prstGeom prst="rect">
            <a:avLst/>
          </a:prstGeom>
          <a:noFill/>
          <a:ln w="9525">
            <a:noFill/>
            <a:miter lim="800000"/>
            <a:headEnd/>
            <a:tailEnd/>
          </a:ln>
        </p:spPr>
        <p:txBody>
          <a:bodyPr anchor="ctr"/>
          <a:lstStyle/>
          <a:p>
            <a:r>
              <a:rPr lang="en-US" sz="4400" dirty="0">
                <a:solidFill>
                  <a:schemeClr val="tx2">
                    <a:lumMod val="90000"/>
                  </a:schemeClr>
                </a:solidFill>
              </a:rPr>
              <a:t>First Generations  </a:t>
            </a:r>
          </a:p>
        </p:txBody>
      </p:sp>
      <p:sp>
        <p:nvSpPr>
          <p:cNvPr id="74758" name="Rectangle 6"/>
          <p:cNvSpPr>
            <a:spLocks noChangeArrowheads="1"/>
          </p:cNvSpPr>
          <p:nvPr/>
        </p:nvSpPr>
        <p:spPr bwMode="auto">
          <a:xfrm>
            <a:off x="685800" y="1981200"/>
            <a:ext cx="7772400" cy="4114800"/>
          </a:xfrm>
          <a:prstGeom prst="rect">
            <a:avLst/>
          </a:prstGeom>
          <a:noFill/>
          <a:ln w="9525">
            <a:noFill/>
            <a:miter lim="800000"/>
            <a:headEnd/>
            <a:tailEnd/>
          </a:ln>
        </p:spPr>
        <p:txBody>
          <a:bodyPr/>
          <a:lstStyle/>
          <a:p>
            <a:pPr marL="342900" indent="-342900">
              <a:spcBef>
                <a:spcPct val="20000"/>
              </a:spcBef>
              <a:buFontTx/>
              <a:buChar char="•"/>
            </a:pPr>
            <a:r>
              <a:rPr lang="en-US" sz="3200"/>
              <a:t>Vacuum Tubes</a:t>
            </a:r>
          </a:p>
          <a:p>
            <a:pPr marL="342900" indent="-342900">
              <a:spcBef>
                <a:spcPct val="20000"/>
              </a:spcBef>
              <a:buFontTx/>
              <a:buChar char="•"/>
            </a:pPr>
            <a:r>
              <a:rPr lang="en-US" sz="3200"/>
              <a:t>Magnetic Drum</a:t>
            </a:r>
          </a:p>
          <a:p>
            <a:pPr marL="342900" indent="-342900">
              <a:spcBef>
                <a:spcPct val="20000"/>
              </a:spcBef>
              <a:buFontTx/>
              <a:buChar char="•"/>
            </a:pPr>
            <a:r>
              <a:rPr lang="en-US" sz="3200"/>
              <a:t>4,000 bits</a:t>
            </a:r>
          </a:p>
          <a:p>
            <a:pPr marL="342900" indent="-342900">
              <a:spcBef>
                <a:spcPct val="20000"/>
              </a:spcBef>
              <a:buFontTx/>
              <a:buChar char="•"/>
            </a:pPr>
            <a:r>
              <a:rPr lang="en-US" sz="3200"/>
              <a:t>Hard Wire Programs in computers</a:t>
            </a:r>
          </a:p>
          <a:p>
            <a:pPr marL="342900" indent="-342900">
              <a:spcBef>
                <a:spcPct val="20000"/>
              </a:spcBef>
              <a:buFontTx/>
              <a:buChar char="•"/>
            </a:pPr>
            <a:r>
              <a:rPr lang="en-US" sz="3200"/>
              <a:t>IBM 650, Univac I</a:t>
            </a:r>
          </a:p>
          <a:p>
            <a:pPr marL="342900" indent="-342900">
              <a:spcBef>
                <a:spcPct val="20000"/>
              </a:spcBef>
              <a:buFontTx/>
              <a:buChar char="•"/>
            </a:pPr>
            <a:r>
              <a:rPr lang="en-US" sz="3200"/>
              <a:t>ENIAC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758">
                                            <p:txEl>
                                              <p:pRg st="0" end="0"/>
                                            </p:txEl>
                                          </p:spTgt>
                                        </p:tgtEl>
                                        <p:attrNameLst>
                                          <p:attrName>style.visibility</p:attrName>
                                        </p:attrNameLst>
                                      </p:cBhvr>
                                      <p:to>
                                        <p:strVal val="visible"/>
                                      </p:to>
                                    </p:set>
                                    <p:anim calcmode="lin" valueType="num">
                                      <p:cBhvr additive="base">
                                        <p:cTn id="7" dur="500" fill="hold"/>
                                        <p:tgtEl>
                                          <p:spTgt spid="7475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475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4758">
                                            <p:txEl>
                                              <p:pRg st="1" end="1"/>
                                            </p:txEl>
                                          </p:spTgt>
                                        </p:tgtEl>
                                        <p:attrNameLst>
                                          <p:attrName>style.visibility</p:attrName>
                                        </p:attrNameLst>
                                      </p:cBhvr>
                                      <p:to>
                                        <p:strVal val="visible"/>
                                      </p:to>
                                    </p:set>
                                    <p:anim calcmode="lin" valueType="num">
                                      <p:cBhvr additive="base">
                                        <p:cTn id="13" dur="500" fill="hold"/>
                                        <p:tgtEl>
                                          <p:spTgt spid="7475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475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4758">
                                            <p:txEl>
                                              <p:pRg st="2" end="2"/>
                                            </p:txEl>
                                          </p:spTgt>
                                        </p:tgtEl>
                                        <p:attrNameLst>
                                          <p:attrName>style.visibility</p:attrName>
                                        </p:attrNameLst>
                                      </p:cBhvr>
                                      <p:to>
                                        <p:strVal val="visible"/>
                                      </p:to>
                                    </p:set>
                                    <p:anim calcmode="lin" valueType="num">
                                      <p:cBhvr additive="base">
                                        <p:cTn id="19" dur="500" fill="hold"/>
                                        <p:tgtEl>
                                          <p:spTgt spid="7475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475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4758">
                                            <p:txEl>
                                              <p:pRg st="3" end="3"/>
                                            </p:txEl>
                                          </p:spTgt>
                                        </p:tgtEl>
                                        <p:attrNameLst>
                                          <p:attrName>style.visibility</p:attrName>
                                        </p:attrNameLst>
                                      </p:cBhvr>
                                      <p:to>
                                        <p:strVal val="visible"/>
                                      </p:to>
                                    </p:set>
                                    <p:anim calcmode="lin" valueType="num">
                                      <p:cBhvr additive="base">
                                        <p:cTn id="25" dur="500" fill="hold"/>
                                        <p:tgtEl>
                                          <p:spTgt spid="7475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475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4758">
                                            <p:txEl>
                                              <p:pRg st="4" end="4"/>
                                            </p:txEl>
                                          </p:spTgt>
                                        </p:tgtEl>
                                        <p:attrNameLst>
                                          <p:attrName>style.visibility</p:attrName>
                                        </p:attrNameLst>
                                      </p:cBhvr>
                                      <p:to>
                                        <p:strVal val="visible"/>
                                      </p:to>
                                    </p:set>
                                    <p:anim calcmode="lin" valueType="num">
                                      <p:cBhvr additive="base">
                                        <p:cTn id="31" dur="500" fill="hold"/>
                                        <p:tgtEl>
                                          <p:spTgt spid="7475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475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4758">
                                            <p:txEl>
                                              <p:pRg st="5" end="5"/>
                                            </p:txEl>
                                          </p:spTgt>
                                        </p:tgtEl>
                                        <p:attrNameLst>
                                          <p:attrName>style.visibility</p:attrName>
                                        </p:attrNameLst>
                                      </p:cBhvr>
                                      <p:to>
                                        <p:strVal val="visible"/>
                                      </p:to>
                                    </p:set>
                                    <p:anim calcmode="lin" valueType="num">
                                      <p:cBhvr additive="base">
                                        <p:cTn id="37" dur="500" fill="hold"/>
                                        <p:tgtEl>
                                          <p:spTgt spid="74758">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4758">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8"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Grp="1" noChangeArrowheads="1"/>
          </p:cNvSpPr>
          <p:nvPr>
            <p:ph type="title"/>
          </p:nvPr>
        </p:nvSpPr>
        <p:spPr/>
        <p:txBody>
          <a:bodyPr/>
          <a:lstStyle/>
          <a:p>
            <a:pPr eaLnBrk="1" hangingPunct="1"/>
            <a:r>
              <a:rPr lang="en-US" dirty="0" smtClean="0">
                <a:solidFill>
                  <a:schemeClr val="tx2">
                    <a:lumMod val="90000"/>
                  </a:schemeClr>
                </a:solidFill>
              </a:rPr>
              <a:t>Vacuum Tubes</a:t>
            </a:r>
          </a:p>
        </p:txBody>
      </p:sp>
      <p:pic>
        <p:nvPicPr>
          <p:cNvPr id="20483" name="Picture 7" descr="ENIAC-vacuumtubes.jpg"/>
          <p:cNvPicPr>
            <a:picLocks noChangeAspect="1"/>
          </p:cNvPicPr>
          <p:nvPr/>
        </p:nvPicPr>
        <p:blipFill>
          <a:blip r:embed="rId2"/>
          <a:srcRect/>
          <a:stretch>
            <a:fillRect/>
          </a:stretch>
        </p:blipFill>
        <p:spPr bwMode="auto">
          <a:xfrm>
            <a:off x="2057400" y="2362200"/>
            <a:ext cx="5203825" cy="3016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4"/>
          <p:cNvSpPr txBox="1">
            <a:spLocks noChangeArrowheads="1"/>
          </p:cNvSpPr>
          <p:nvPr/>
        </p:nvSpPr>
        <p:spPr bwMode="auto">
          <a:xfrm>
            <a:off x="304800" y="565150"/>
            <a:ext cx="7531100" cy="3384550"/>
          </a:xfrm>
          <a:prstGeom prst="rect">
            <a:avLst/>
          </a:prstGeom>
          <a:noFill/>
          <a:ln w="9525">
            <a:noFill/>
            <a:miter lim="800000"/>
            <a:headEnd/>
            <a:tailEnd/>
          </a:ln>
        </p:spPr>
        <p:txBody>
          <a:bodyPr>
            <a:spAutoFit/>
          </a:bodyPr>
          <a:lstStyle/>
          <a:p>
            <a:pPr>
              <a:spcBef>
                <a:spcPct val="50000"/>
              </a:spcBef>
            </a:pPr>
            <a:r>
              <a:rPr lang="en-US" sz="3600" b="1" dirty="0">
                <a:solidFill>
                  <a:schemeClr val="tx2">
                    <a:lumMod val="90000"/>
                  </a:schemeClr>
                </a:solidFill>
                <a:latin typeface="times roman"/>
              </a:rPr>
              <a:t>SECOND GENERATION</a:t>
            </a:r>
          </a:p>
          <a:p>
            <a:pPr>
              <a:spcBef>
                <a:spcPct val="50000"/>
              </a:spcBef>
            </a:pPr>
            <a:r>
              <a:rPr lang="en-US" sz="3600" b="1" dirty="0">
                <a:solidFill>
                  <a:schemeClr val="tx2">
                    <a:lumMod val="90000"/>
                  </a:schemeClr>
                </a:solidFill>
                <a:latin typeface="Book Antiqua" pitchFamily="18" charset="0"/>
              </a:rPr>
              <a:t>(1956-1963) </a:t>
            </a:r>
          </a:p>
          <a:p>
            <a:pPr>
              <a:spcBef>
                <a:spcPct val="50000"/>
              </a:spcBef>
            </a:pPr>
            <a:endParaRPr lang="en-US" sz="3600" b="1" dirty="0">
              <a:solidFill>
                <a:schemeClr val="accent2"/>
              </a:solidFill>
              <a:latin typeface="times roman"/>
            </a:endParaRPr>
          </a:p>
          <a:p>
            <a:pPr>
              <a:spcBef>
                <a:spcPct val="50000"/>
              </a:spcBef>
            </a:pPr>
            <a:endParaRPr lang="en-US" sz="2400" b="1" dirty="0">
              <a:solidFill>
                <a:schemeClr val="accent2"/>
              </a:solidFill>
              <a:latin typeface="times roman"/>
            </a:endParaRPr>
          </a:p>
          <a:p>
            <a:pPr>
              <a:spcBef>
                <a:spcPct val="50000"/>
              </a:spcBef>
            </a:pPr>
            <a:endParaRPr lang="en-US" sz="2400" dirty="0">
              <a:solidFill>
                <a:srgbClr val="FF0000"/>
              </a:solidFill>
              <a:latin typeface="Times New Roman" pitchFamily="18" charset="0"/>
            </a:endParaRPr>
          </a:p>
        </p:txBody>
      </p:sp>
      <p:sp>
        <p:nvSpPr>
          <p:cNvPr id="21507" name="Line 5"/>
          <p:cNvSpPr>
            <a:spLocks noChangeShapeType="1"/>
          </p:cNvSpPr>
          <p:nvPr/>
        </p:nvSpPr>
        <p:spPr bwMode="auto">
          <a:xfrm>
            <a:off x="98425" y="2241550"/>
            <a:ext cx="8262938" cy="1588"/>
          </a:xfrm>
          <a:prstGeom prst="line">
            <a:avLst/>
          </a:prstGeom>
          <a:noFill/>
          <a:ln w="101600" cmpd="tri">
            <a:solidFill>
              <a:schemeClr val="tx1"/>
            </a:solidFill>
            <a:round/>
            <a:headEnd/>
            <a:tailEnd/>
          </a:ln>
        </p:spPr>
        <p:txBody>
          <a:bodyPr/>
          <a:lstStyle/>
          <a:p>
            <a:endParaRPr lang="en-US"/>
          </a:p>
        </p:txBody>
      </p:sp>
      <p:sp>
        <p:nvSpPr>
          <p:cNvPr id="21508" name="Text Box 6"/>
          <p:cNvSpPr txBox="1">
            <a:spLocks noChangeArrowheads="1"/>
          </p:cNvSpPr>
          <p:nvPr/>
        </p:nvSpPr>
        <p:spPr bwMode="auto">
          <a:xfrm>
            <a:off x="671513" y="2209800"/>
            <a:ext cx="184150" cy="579438"/>
          </a:xfrm>
          <a:prstGeom prst="rect">
            <a:avLst/>
          </a:prstGeom>
          <a:noFill/>
          <a:ln w="9525">
            <a:noFill/>
            <a:miter lim="800000"/>
            <a:headEnd/>
            <a:tailEnd/>
          </a:ln>
        </p:spPr>
        <p:txBody>
          <a:bodyPr wrap="none">
            <a:spAutoFit/>
          </a:bodyPr>
          <a:lstStyle/>
          <a:p>
            <a:endParaRPr lang="en-US" sz="3200">
              <a:latin typeface="Technical" pitchFamily="66" charset="0"/>
            </a:endParaRPr>
          </a:p>
        </p:txBody>
      </p:sp>
      <p:sp>
        <p:nvSpPr>
          <p:cNvPr id="64519" name="Text Box 7"/>
          <p:cNvSpPr txBox="1">
            <a:spLocks noChangeArrowheads="1"/>
          </p:cNvSpPr>
          <p:nvPr/>
        </p:nvSpPr>
        <p:spPr bwMode="auto">
          <a:xfrm>
            <a:off x="228600" y="2384425"/>
            <a:ext cx="8285163" cy="3785652"/>
          </a:xfrm>
          <a:prstGeom prst="rect">
            <a:avLst/>
          </a:prstGeom>
          <a:noFill/>
          <a:ln w="9525">
            <a:noFill/>
            <a:miter lim="800000"/>
            <a:headEnd/>
            <a:tailEnd/>
          </a:ln>
        </p:spPr>
        <p:txBody>
          <a:bodyPr>
            <a:spAutoFit/>
          </a:bodyPr>
          <a:lstStyle/>
          <a:p>
            <a:pPr>
              <a:buClr>
                <a:srgbClr val="FFFF00"/>
              </a:buClr>
              <a:buSzPct val="150000"/>
              <a:buFont typeface="Wingdings" pitchFamily="2" charset="2"/>
              <a:buChar char="8"/>
            </a:pPr>
            <a:r>
              <a:rPr lang="en-US" sz="2400" b="1" dirty="0">
                <a:latin typeface="Technical" pitchFamily="66" charset="0"/>
              </a:rPr>
              <a:t>  Throughout the early 1960's, there were a number of commercially successful second generation computers used in</a:t>
            </a:r>
          </a:p>
          <a:p>
            <a:pPr lvl="2">
              <a:buClr>
                <a:schemeClr val="tx2"/>
              </a:buClr>
              <a:buSzPct val="150000"/>
              <a:buFontTx/>
              <a:buChar char="•"/>
            </a:pPr>
            <a:r>
              <a:rPr lang="en-US" sz="2400" b="1" dirty="0">
                <a:latin typeface="Technical" pitchFamily="66" charset="0"/>
              </a:rPr>
              <a:t> business, </a:t>
            </a:r>
          </a:p>
          <a:p>
            <a:pPr lvl="2">
              <a:buClr>
                <a:schemeClr val="tx2"/>
              </a:buClr>
              <a:buSzPct val="150000"/>
              <a:buFontTx/>
              <a:buChar char="•"/>
            </a:pPr>
            <a:r>
              <a:rPr lang="en-US" sz="2400" b="1" dirty="0">
                <a:latin typeface="Technical" pitchFamily="66" charset="0"/>
              </a:rPr>
              <a:t>universities, and </a:t>
            </a:r>
          </a:p>
          <a:p>
            <a:pPr lvl="2">
              <a:buClr>
                <a:schemeClr val="tx2"/>
              </a:buClr>
              <a:buSzPct val="150000"/>
              <a:buFontTx/>
              <a:buChar char="•"/>
            </a:pPr>
            <a:r>
              <a:rPr lang="en-US" sz="2400" b="1" dirty="0">
                <a:latin typeface="Technical" pitchFamily="66" charset="0"/>
              </a:rPr>
              <a:t>government from companies such as Burroughs, Control Data, Honeywell, IBM, Sperry-Rand, and others. </a:t>
            </a:r>
          </a:p>
          <a:p>
            <a:pPr lvl="2">
              <a:buClr>
                <a:schemeClr val="tx2"/>
              </a:buClr>
              <a:buSzPct val="150000"/>
            </a:pPr>
            <a:endParaRPr lang="en-US" sz="2400" b="1" dirty="0">
              <a:latin typeface="Technical" pitchFamily="66" charset="0"/>
            </a:endParaRPr>
          </a:p>
          <a:p>
            <a:pPr lvl="2">
              <a:buClr>
                <a:schemeClr val="tx2"/>
              </a:buClr>
              <a:buSzPct val="150000"/>
            </a:pPr>
            <a:r>
              <a:rPr lang="en-US" sz="2400" b="1" dirty="0">
                <a:latin typeface="Technical" pitchFamily="66" charset="0"/>
              </a:rPr>
              <a:t>These second generation computers were also of solid state design, and contained transistors in place of vacuum tubes. </a:t>
            </a:r>
          </a:p>
        </p:txBody>
      </p:sp>
      <p:pic>
        <p:nvPicPr>
          <p:cNvPr id="21510" name="Picture 8" descr="vt-phosm"/>
          <p:cNvPicPr>
            <a:picLocks noChangeAspect="1" noChangeArrowheads="1"/>
          </p:cNvPicPr>
          <p:nvPr/>
        </p:nvPicPr>
        <p:blipFill>
          <a:blip r:embed="rId2"/>
          <a:srcRect/>
          <a:stretch>
            <a:fillRect/>
          </a:stretch>
        </p:blipFill>
        <p:spPr bwMode="auto">
          <a:xfrm>
            <a:off x="6019800" y="381000"/>
            <a:ext cx="1881188" cy="18176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iterate type="wd">
                                    <p:tmPct val="100000"/>
                                  </p:iterate>
                                  <p:childTnLst>
                                    <p:set>
                                      <p:cBhvr>
                                        <p:cTn id="6" dur="1" fill="hold">
                                          <p:stCondLst>
                                            <p:cond delay="0"/>
                                          </p:stCondLst>
                                        </p:cTn>
                                        <p:tgtEl>
                                          <p:spTgt spid="64519">
                                            <p:txEl>
                                              <p:pRg st="0" end="0"/>
                                            </p:txEl>
                                          </p:spTgt>
                                        </p:tgtEl>
                                        <p:attrNameLst>
                                          <p:attrName>style.visibility</p:attrName>
                                        </p:attrNameLst>
                                      </p:cBhvr>
                                      <p:to>
                                        <p:strVal val="visible"/>
                                      </p:to>
                                    </p:set>
                                    <p:anim calcmode="lin" valueType="num">
                                      <p:cBhvr additive="base">
                                        <p:cTn id="7" dur="300" fill="hold"/>
                                        <p:tgtEl>
                                          <p:spTgt spid="64519">
                                            <p:txEl>
                                              <p:pRg st="0" end="0"/>
                                            </p:txEl>
                                          </p:spTgt>
                                        </p:tgtEl>
                                        <p:attrNameLst>
                                          <p:attrName>ppt_x</p:attrName>
                                        </p:attrNameLst>
                                      </p:cBhvr>
                                      <p:tavLst>
                                        <p:tav tm="0">
                                          <p:val>
                                            <p:strVal val="1+#ppt_w/2"/>
                                          </p:val>
                                        </p:tav>
                                        <p:tav tm="100000">
                                          <p:val>
                                            <p:strVal val="#ppt_x"/>
                                          </p:val>
                                        </p:tav>
                                      </p:tavLst>
                                    </p:anim>
                                    <p:anim calcmode="lin" valueType="num">
                                      <p:cBhvr additive="base">
                                        <p:cTn id="8" dur="300" fill="hold"/>
                                        <p:tgtEl>
                                          <p:spTgt spid="6451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iterate type="wd">
                                    <p:tmPct val="100000"/>
                                  </p:iterate>
                                  <p:childTnLst>
                                    <p:set>
                                      <p:cBhvr>
                                        <p:cTn id="10" dur="1" fill="hold">
                                          <p:stCondLst>
                                            <p:cond delay="0"/>
                                          </p:stCondLst>
                                        </p:cTn>
                                        <p:tgtEl>
                                          <p:spTgt spid="64519">
                                            <p:txEl>
                                              <p:pRg st="1" end="1"/>
                                            </p:txEl>
                                          </p:spTgt>
                                        </p:tgtEl>
                                        <p:attrNameLst>
                                          <p:attrName>style.visibility</p:attrName>
                                        </p:attrNameLst>
                                      </p:cBhvr>
                                      <p:to>
                                        <p:strVal val="visible"/>
                                      </p:to>
                                    </p:set>
                                    <p:anim calcmode="lin" valueType="num">
                                      <p:cBhvr additive="base">
                                        <p:cTn id="11" dur="300" fill="hold"/>
                                        <p:tgtEl>
                                          <p:spTgt spid="64519">
                                            <p:txEl>
                                              <p:pRg st="1" end="1"/>
                                            </p:txEl>
                                          </p:spTgt>
                                        </p:tgtEl>
                                        <p:attrNameLst>
                                          <p:attrName>ppt_x</p:attrName>
                                        </p:attrNameLst>
                                      </p:cBhvr>
                                      <p:tavLst>
                                        <p:tav tm="0">
                                          <p:val>
                                            <p:strVal val="1+#ppt_w/2"/>
                                          </p:val>
                                        </p:tav>
                                        <p:tav tm="100000">
                                          <p:val>
                                            <p:strVal val="#ppt_x"/>
                                          </p:val>
                                        </p:tav>
                                      </p:tavLst>
                                    </p:anim>
                                    <p:anim calcmode="lin" valueType="num">
                                      <p:cBhvr additive="base">
                                        <p:cTn id="12" dur="300" fill="hold"/>
                                        <p:tgtEl>
                                          <p:spTgt spid="6451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iterate type="wd">
                                    <p:tmPct val="100000"/>
                                  </p:iterate>
                                  <p:childTnLst>
                                    <p:set>
                                      <p:cBhvr>
                                        <p:cTn id="14" dur="1" fill="hold">
                                          <p:stCondLst>
                                            <p:cond delay="0"/>
                                          </p:stCondLst>
                                        </p:cTn>
                                        <p:tgtEl>
                                          <p:spTgt spid="64519">
                                            <p:txEl>
                                              <p:pRg st="2" end="2"/>
                                            </p:txEl>
                                          </p:spTgt>
                                        </p:tgtEl>
                                        <p:attrNameLst>
                                          <p:attrName>style.visibility</p:attrName>
                                        </p:attrNameLst>
                                      </p:cBhvr>
                                      <p:to>
                                        <p:strVal val="visible"/>
                                      </p:to>
                                    </p:set>
                                    <p:anim calcmode="lin" valueType="num">
                                      <p:cBhvr additive="base">
                                        <p:cTn id="15" dur="300" fill="hold"/>
                                        <p:tgtEl>
                                          <p:spTgt spid="64519">
                                            <p:txEl>
                                              <p:pRg st="2" end="2"/>
                                            </p:txEl>
                                          </p:spTgt>
                                        </p:tgtEl>
                                        <p:attrNameLst>
                                          <p:attrName>ppt_x</p:attrName>
                                        </p:attrNameLst>
                                      </p:cBhvr>
                                      <p:tavLst>
                                        <p:tav tm="0">
                                          <p:val>
                                            <p:strVal val="1+#ppt_w/2"/>
                                          </p:val>
                                        </p:tav>
                                        <p:tav tm="100000">
                                          <p:val>
                                            <p:strVal val="#ppt_x"/>
                                          </p:val>
                                        </p:tav>
                                      </p:tavLst>
                                    </p:anim>
                                    <p:anim calcmode="lin" valueType="num">
                                      <p:cBhvr additive="base">
                                        <p:cTn id="16" dur="300" fill="hold"/>
                                        <p:tgtEl>
                                          <p:spTgt spid="6451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iterate type="wd">
                                    <p:tmPct val="100000"/>
                                  </p:iterate>
                                  <p:childTnLst>
                                    <p:set>
                                      <p:cBhvr>
                                        <p:cTn id="18" dur="1" fill="hold">
                                          <p:stCondLst>
                                            <p:cond delay="0"/>
                                          </p:stCondLst>
                                        </p:cTn>
                                        <p:tgtEl>
                                          <p:spTgt spid="64519">
                                            <p:txEl>
                                              <p:pRg st="3" end="3"/>
                                            </p:txEl>
                                          </p:spTgt>
                                        </p:tgtEl>
                                        <p:attrNameLst>
                                          <p:attrName>style.visibility</p:attrName>
                                        </p:attrNameLst>
                                      </p:cBhvr>
                                      <p:to>
                                        <p:strVal val="visible"/>
                                      </p:to>
                                    </p:set>
                                    <p:anim calcmode="lin" valueType="num">
                                      <p:cBhvr additive="base">
                                        <p:cTn id="19" dur="300" fill="hold"/>
                                        <p:tgtEl>
                                          <p:spTgt spid="64519">
                                            <p:txEl>
                                              <p:pRg st="3" end="3"/>
                                            </p:txEl>
                                          </p:spTgt>
                                        </p:tgtEl>
                                        <p:attrNameLst>
                                          <p:attrName>ppt_x</p:attrName>
                                        </p:attrNameLst>
                                      </p:cBhvr>
                                      <p:tavLst>
                                        <p:tav tm="0">
                                          <p:val>
                                            <p:strVal val="1+#ppt_w/2"/>
                                          </p:val>
                                        </p:tav>
                                        <p:tav tm="100000">
                                          <p:val>
                                            <p:strVal val="#ppt_x"/>
                                          </p:val>
                                        </p:tav>
                                      </p:tavLst>
                                    </p:anim>
                                    <p:anim calcmode="lin" valueType="num">
                                      <p:cBhvr additive="base">
                                        <p:cTn id="20" dur="300" fill="hold"/>
                                        <p:tgtEl>
                                          <p:spTgt spid="6451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iterate type="wd">
                                    <p:tmPct val="100000"/>
                                  </p:iterate>
                                  <p:childTnLst>
                                    <p:set>
                                      <p:cBhvr>
                                        <p:cTn id="22" dur="1" fill="hold">
                                          <p:stCondLst>
                                            <p:cond delay="0"/>
                                          </p:stCondLst>
                                        </p:cTn>
                                        <p:tgtEl>
                                          <p:spTgt spid="64519">
                                            <p:txEl>
                                              <p:pRg st="5" end="5"/>
                                            </p:txEl>
                                          </p:spTgt>
                                        </p:tgtEl>
                                        <p:attrNameLst>
                                          <p:attrName>style.visibility</p:attrName>
                                        </p:attrNameLst>
                                      </p:cBhvr>
                                      <p:to>
                                        <p:strVal val="visible"/>
                                      </p:to>
                                    </p:set>
                                    <p:anim calcmode="lin" valueType="num">
                                      <p:cBhvr additive="base">
                                        <p:cTn id="23" dur="300" fill="hold"/>
                                        <p:tgtEl>
                                          <p:spTgt spid="64519">
                                            <p:txEl>
                                              <p:pRg st="5" end="5"/>
                                            </p:txEl>
                                          </p:spTgt>
                                        </p:tgtEl>
                                        <p:attrNameLst>
                                          <p:attrName>ppt_x</p:attrName>
                                        </p:attrNameLst>
                                      </p:cBhvr>
                                      <p:tavLst>
                                        <p:tav tm="0">
                                          <p:val>
                                            <p:strVal val="1+#ppt_w/2"/>
                                          </p:val>
                                        </p:tav>
                                        <p:tav tm="100000">
                                          <p:val>
                                            <p:strVal val="#ppt_x"/>
                                          </p:val>
                                        </p:tav>
                                      </p:tavLst>
                                    </p:anim>
                                    <p:anim calcmode="lin" valueType="num">
                                      <p:cBhvr additive="base">
                                        <p:cTn id="24" dur="300" fill="hold"/>
                                        <p:tgtEl>
                                          <p:spTgt spid="6451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9"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4"/>
          <p:cNvSpPr txBox="1">
            <a:spLocks noChangeArrowheads="1"/>
          </p:cNvSpPr>
          <p:nvPr/>
        </p:nvSpPr>
        <p:spPr bwMode="auto">
          <a:xfrm>
            <a:off x="946150" y="304800"/>
            <a:ext cx="7283450" cy="3384550"/>
          </a:xfrm>
          <a:prstGeom prst="rect">
            <a:avLst/>
          </a:prstGeom>
          <a:noFill/>
          <a:ln w="9525">
            <a:noFill/>
            <a:miter lim="800000"/>
            <a:headEnd/>
            <a:tailEnd/>
          </a:ln>
        </p:spPr>
        <p:txBody>
          <a:bodyPr>
            <a:spAutoFit/>
          </a:bodyPr>
          <a:lstStyle/>
          <a:p>
            <a:pPr>
              <a:spcBef>
                <a:spcPct val="50000"/>
              </a:spcBef>
            </a:pPr>
            <a:r>
              <a:rPr lang="en-US" sz="3600" b="1" dirty="0">
                <a:solidFill>
                  <a:schemeClr val="tx2">
                    <a:lumMod val="90000"/>
                  </a:schemeClr>
                </a:solidFill>
                <a:latin typeface="times roman"/>
              </a:rPr>
              <a:t>THIRD GENERATION</a:t>
            </a:r>
          </a:p>
          <a:p>
            <a:pPr>
              <a:spcBef>
                <a:spcPct val="50000"/>
              </a:spcBef>
            </a:pPr>
            <a:r>
              <a:rPr lang="en-US" sz="3600" b="1" dirty="0">
                <a:solidFill>
                  <a:schemeClr val="tx2">
                    <a:lumMod val="90000"/>
                  </a:schemeClr>
                </a:solidFill>
                <a:latin typeface="Book Antiqua" pitchFamily="18" charset="0"/>
              </a:rPr>
              <a:t>(1965-1971) </a:t>
            </a:r>
          </a:p>
          <a:p>
            <a:pPr>
              <a:spcBef>
                <a:spcPct val="50000"/>
              </a:spcBef>
            </a:pPr>
            <a:endParaRPr lang="en-US" sz="3600" b="1" dirty="0">
              <a:solidFill>
                <a:schemeClr val="accent2"/>
              </a:solidFill>
              <a:latin typeface="times roman"/>
            </a:endParaRPr>
          </a:p>
          <a:p>
            <a:pPr>
              <a:spcBef>
                <a:spcPct val="50000"/>
              </a:spcBef>
            </a:pPr>
            <a:endParaRPr lang="en-US" sz="2400" b="1" dirty="0">
              <a:solidFill>
                <a:schemeClr val="accent2"/>
              </a:solidFill>
              <a:latin typeface="times roman"/>
            </a:endParaRPr>
          </a:p>
          <a:p>
            <a:pPr>
              <a:spcBef>
                <a:spcPct val="50000"/>
              </a:spcBef>
            </a:pPr>
            <a:endParaRPr lang="en-US" sz="2400" dirty="0">
              <a:solidFill>
                <a:srgbClr val="FF0000"/>
              </a:solidFill>
              <a:latin typeface="Times New Roman" pitchFamily="18" charset="0"/>
            </a:endParaRPr>
          </a:p>
        </p:txBody>
      </p:sp>
      <p:sp>
        <p:nvSpPr>
          <p:cNvPr id="22531" name="Line 5"/>
          <p:cNvSpPr>
            <a:spLocks noChangeShapeType="1"/>
          </p:cNvSpPr>
          <p:nvPr/>
        </p:nvSpPr>
        <p:spPr bwMode="auto">
          <a:xfrm>
            <a:off x="619125" y="1981200"/>
            <a:ext cx="7991475" cy="1588"/>
          </a:xfrm>
          <a:prstGeom prst="line">
            <a:avLst/>
          </a:prstGeom>
          <a:noFill/>
          <a:ln w="101600" cmpd="tri">
            <a:solidFill>
              <a:schemeClr val="tx1"/>
            </a:solidFill>
            <a:round/>
            <a:headEnd/>
            <a:tailEnd/>
          </a:ln>
        </p:spPr>
        <p:txBody>
          <a:bodyPr/>
          <a:lstStyle/>
          <a:p>
            <a:endParaRPr lang="en-US"/>
          </a:p>
        </p:txBody>
      </p:sp>
      <p:sp>
        <p:nvSpPr>
          <p:cNvPr id="22532" name="Text Box 6"/>
          <p:cNvSpPr txBox="1">
            <a:spLocks noChangeArrowheads="1"/>
          </p:cNvSpPr>
          <p:nvPr/>
        </p:nvSpPr>
        <p:spPr bwMode="auto">
          <a:xfrm>
            <a:off x="2514600" y="1949450"/>
            <a:ext cx="184150" cy="579438"/>
          </a:xfrm>
          <a:prstGeom prst="rect">
            <a:avLst/>
          </a:prstGeom>
          <a:noFill/>
          <a:ln w="9525">
            <a:noFill/>
            <a:miter lim="800000"/>
            <a:headEnd/>
            <a:tailEnd/>
          </a:ln>
        </p:spPr>
        <p:txBody>
          <a:bodyPr wrap="none">
            <a:spAutoFit/>
          </a:bodyPr>
          <a:lstStyle/>
          <a:p>
            <a:endParaRPr lang="en-US" sz="3200">
              <a:latin typeface="Technical" pitchFamily="66" charset="0"/>
            </a:endParaRPr>
          </a:p>
        </p:txBody>
      </p:sp>
      <p:sp>
        <p:nvSpPr>
          <p:cNvPr id="65543" name="Text Box 7"/>
          <p:cNvSpPr txBox="1">
            <a:spLocks noChangeArrowheads="1"/>
          </p:cNvSpPr>
          <p:nvPr/>
        </p:nvSpPr>
        <p:spPr bwMode="auto">
          <a:xfrm>
            <a:off x="228600" y="2057400"/>
            <a:ext cx="8610600" cy="4401205"/>
          </a:xfrm>
          <a:prstGeom prst="rect">
            <a:avLst/>
          </a:prstGeom>
          <a:noFill/>
          <a:ln w="9525">
            <a:noFill/>
            <a:miter lim="800000"/>
            <a:headEnd/>
            <a:tailEnd/>
          </a:ln>
        </p:spPr>
        <p:txBody>
          <a:bodyPr>
            <a:spAutoFit/>
          </a:bodyPr>
          <a:lstStyle/>
          <a:p>
            <a:pPr>
              <a:buClr>
                <a:srgbClr val="FFFF00"/>
              </a:buClr>
              <a:buSzPct val="150000"/>
              <a:buFont typeface="Wingdings" pitchFamily="2" charset="2"/>
              <a:buChar char="8"/>
            </a:pPr>
            <a:r>
              <a:rPr lang="en-US" sz="2000" b="1" dirty="0">
                <a:latin typeface="Technical" pitchFamily="66" charset="0"/>
              </a:rPr>
              <a:t>Though transistors were clearly an improvement over the vacuum tube, they still generated a great deal of heat, which damaged the computer's sensitive internal parts.</a:t>
            </a:r>
          </a:p>
          <a:p>
            <a:pPr>
              <a:buClr>
                <a:srgbClr val="FFFF00"/>
              </a:buClr>
              <a:buSzPct val="150000"/>
              <a:buFont typeface="Wingdings" pitchFamily="2" charset="2"/>
              <a:buChar char="8"/>
            </a:pPr>
            <a:r>
              <a:rPr lang="en-US" sz="2000" b="1" dirty="0">
                <a:latin typeface="Technical" pitchFamily="66" charset="0"/>
              </a:rPr>
              <a:t> The quartz rock eliminated this problem. Jack </a:t>
            </a:r>
            <a:r>
              <a:rPr lang="en-US" sz="2000" b="1" dirty="0" err="1">
                <a:latin typeface="Technical" pitchFamily="66" charset="0"/>
              </a:rPr>
              <a:t>Kilby</a:t>
            </a:r>
            <a:r>
              <a:rPr lang="en-US" sz="2000" b="1" dirty="0">
                <a:latin typeface="Technical" pitchFamily="66" charset="0"/>
              </a:rPr>
              <a:t>, an engineer with Texas Instruments, developed the integrated circuit (IC) in 1958. </a:t>
            </a:r>
          </a:p>
          <a:p>
            <a:pPr>
              <a:buClr>
                <a:srgbClr val="FFFF00"/>
              </a:buClr>
              <a:buSzPct val="150000"/>
              <a:buFont typeface="Wingdings" pitchFamily="2" charset="2"/>
              <a:buChar char="8"/>
            </a:pPr>
            <a:r>
              <a:rPr lang="en-US" sz="2000" b="1" dirty="0">
                <a:latin typeface="Technical" pitchFamily="66" charset="0"/>
              </a:rPr>
              <a:t>The IC combined three electronic components onto a small silicon disc, which was made from quartz. </a:t>
            </a:r>
          </a:p>
          <a:p>
            <a:pPr>
              <a:buClr>
                <a:srgbClr val="FFFF00"/>
              </a:buClr>
              <a:buSzPct val="150000"/>
              <a:buFont typeface="Wingdings" pitchFamily="2" charset="2"/>
              <a:buChar char="8"/>
            </a:pPr>
            <a:r>
              <a:rPr lang="en-US" sz="2000" b="1" dirty="0">
                <a:latin typeface="Technical" pitchFamily="66" charset="0"/>
              </a:rPr>
              <a:t>Scientists later managed to fit even more components on a single chip, called a semiconductor.</a:t>
            </a:r>
          </a:p>
          <a:p>
            <a:pPr>
              <a:buClr>
                <a:srgbClr val="FFFF00"/>
              </a:buClr>
              <a:buSzPct val="150000"/>
              <a:buFont typeface="Wingdings" pitchFamily="2" charset="2"/>
              <a:buChar char="8"/>
            </a:pPr>
            <a:r>
              <a:rPr lang="en-US" sz="2000" b="1" dirty="0"/>
              <a:t>As a result, computers became ever smaller as more components were squeezed onto the chip. Another third-generation development included the use of an operating system that allowed machines to run many different programs at once with a central program that monitored and coordinated the computer's memory.</a:t>
            </a:r>
          </a:p>
        </p:txBody>
      </p:sp>
      <p:pic>
        <p:nvPicPr>
          <p:cNvPr id="22534" name="Picture 8" descr="tr-phosm"/>
          <p:cNvPicPr>
            <a:picLocks noChangeAspect="1" noChangeArrowheads="1"/>
          </p:cNvPicPr>
          <p:nvPr/>
        </p:nvPicPr>
        <p:blipFill>
          <a:blip r:embed="rId2"/>
          <a:srcRect/>
          <a:stretch>
            <a:fillRect/>
          </a:stretch>
        </p:blipFill>
        <p:spPr bwMode="auto">
          <a:xfrm>
            <a:off x="6967538" y="857250"/>
            <a:ext cx="1719262" cy="9715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iterate type="wd">
                                    <p:tmPct val="100000"/>
                                  </p:iterate>
                                  <p:childTnLst>
                                    <p:set>
                                      <p:cBhvr>
                                        <p:cTn id="6" dur="1" fill="hold">
                                          <p:stCondLst>
                                            <p:cond delay="0"/>
                                          </p:stCondLst>
                                        </p:cTn>
                                        <p:tgtEl>
                                          <p:spTgt spid="65543">
                                            <p:txEl>
                                              <p:pRg st="0" end="0"/>
                                            </p:txEl>
                                          </p:spTgt>
                                        </p:tgtEl>
                                        <p:attrNameLst>
                                          <p:attrName>style.visibility</p:attrName>
                                        </p:attrNameLst>
                                      </p:cBhvr>
                                      <p:to>
                                        <p:strVal val="visible"/>
                                      </p:to>
                                    </p:set>
                                    <p:anim calcmode="lin" valueType="num">
                                      <p:cBhvr additive="base">
                                        <p:cTn id="7" dur="300" fill="hold"/>
                                        <p:tgtEl>
                                          <p:spTgt spid="65543">
                                            <p:txEl>
                                              <p:pRg st="0" end="0"/>
                                            </p:txEl>
                                          </p:spTgt>
                                        </p:tgtEl>
                                        <p:attrNameLst>
                                          <p:attrName>ppt_x</p:attrName>
                                        </p:attrNameLst>
                                      </p:cBhvr>
                                      <p:tavLst>
                                        <p:tav tm="0">
                                          <p:val>
                                            <p:strVal val="1+#ppt_w/2"/>
                                          </p:val>
                                        </p:tav>
                                        <p:tav tm="100000">
                                          <p:val>
                                            <p:strVal val="#ppt_x"/>
                                          </p:val>
                                        </p:tav>
                                      </p:tavLst>
                                    </p:anim>
                                    <p:anim calcmode="lin" valueType="num">
                                      <p:cBhvr additive="base">
                                        <p:cTn id="8" dur="300" fill="hold"/>
                                        <p:tgtEl>
                                          <p:spTgt spid="655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iterate type="wd">
                                    <p:tmPct val="100000"/>
                                  </p:iterate>
                                  <p:childTnLst>
                                    <p:set>
                                      <p:cBhvr>
                                        <p:cTn id="12" dur="1" fill="hold">
                                          <p:stCondLst>
                                            <p:cond delay="0"/>
                                          </p:stCondLst>
                                        </p:cTn>
                                        <p:tgtEl>
                                          <p:spTgt spid="65543">
                                            <p:txEl>
                                              <p:pRg st="1" end="1"/>
                                            </p:txEl>
                                          </p:spTgt>
                                        </p:tgtEl>
                                        <p:attrNameLst>
                                          <p:attrName>style.visibility</p:attrName>
                                        </p:attrNameLst>
                                      </p:cBhvr>
                                      <p:to>
                                        <p:strVal val="visible"/>
                                      </p:to>
                                    </p:set>
                                    <p:anim calcmode="lin" valueType="num">
                                      <p:cBhvr additive="base">
                                        <p:cTn id="13" dur="300" fill="hold"/>
                                        <p:tgtEl>
                                          <p:spTgt spid="65543">
                                            <p:txEl>
                                              <p:pRg st="1" end="1"/>
                                            </p:txEl>
                                          </p:spTgt>
                                        </p:tgtEl>
                                        <p:attrNameLst>
                                          <p:attrName>ppt_x</p:attrName>
                                        </p:attrNameLst>
                                      </p:cBhvr>
                                      <p:tavLst>
                                        <p:tav tm="0">
                                          <p:val>
                                            <p:strVal val="1+#ppt_w/2"/>
                                          </p:val>
                                        </p:tav>
                                        <p:tav tm="100000">
                                          <p:val>
                                            <p:strVal val="#ppt_x"/>
                                          </p:val>
                                        </p:tav>
                                      </p:tavLst>
                                    </p:anim>
                                    <p:anim calcmode="lin" valueType="num">
                                      <p:cBhvr additive="base">
                                        <p:cTn id="14" dur="300" fill="hold"/>
                                        <p:tgtEl>
                                          <p:spTgt spid="655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iterate type="wd">
                                    <p:tmPct val="100000"/>
                                  </p:iterate>
                                  <p:childTnLst>
                                    <p:set>
                                      <p:cBhvr>
                                        <p:cTn id="18" dur="1" fill="hold">
                                          <p:stCondLst>
                                            <p:cond delay="0"/>
                                          </p:stCondLst>
                                        </p:cTn>
                                        <p:tgtEl>
                                          <p:spTgt spid="65543">
                                            <p:txEl>
                                              <p:pRg st="2" end="2"/>
                                            </p:txEl>
                                          </p:spTgt>
                                        </p:tgtEl>
                                        <p:attrNameLst>
                                          <p:attrName>style.visibility</p:attrName>
                                        </p:attrNameLst>
                                      </p:cBhvr>
                                      <p:to>
                                        <p:strVal val="visible"/>
                                      </p:to>
                                    </p:set>
                                    <p:anim calcmode="lin" valueType="num">
                                      <p:cBhvr additive="base">
                                        <p:cTn id="19" dur="300" fill="hold"/>
                                        <p:tgtEl>
                                          <p:spTgt spid="65543">
                                            <p:txEl>
                                              <p:pRg st="2" end="2"/>
                                            </p:txEl>
                                          </p:spTgt>
                                        </p:tgtEl>
                                        <p:attrNameLst>
                                          <p:attrName>ppt_x</p:attrName>
                                        </p:attrNameLst>
                                      </p:cBhvr>
                                      <p:tavLst>
                                        <p:tav tm="0">
                                          <p:val>
                                            <p:strVal val="1+#ppt_w/2"/>
                                          </p:val>
                                        </p:tav>
                                        <p:tav tm="100000">
                                          <p:val>
                                            <p:strVal val="#ppt_x"/>
                                          </p:val>
                                        </p:tav>
                                      </p:tavLst>
                                    </p:anim>
                                    <p:anim calcmode="lin" valueType="num">
                                      <p:cBhvr additive="base">
                                        <p:cTn id="20" dur="300" fill="hold"/>
                                        <p:tgtEl>
                                          <p:spTgt spid="655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iterate type="wd">
                                    <p:tmPct val="100000"/>
                                  </p:iterate>
                                  <p:childTnLst>
                                    <p:set>
                                      <p:cBhvr>
                                        <p:cTn id="24" dur="1" fill="hold">
                                          <p:stCondLst>
                                            <p:cond delay="0"/>
                                          </p:stCondLst>
                                        </p:cTn>
                                        <p:tgtEl>
                                          <p:spTgt spid="65543">
                                            <p:txEl>
                                              <p:pRg st="3" end="3"/>
                                            </p:txEl>
                                          </p:spTgt>
                                        </p:tgtEl>
                                        <p:attrNameLst>
                                          <p:attrName>style.visibility</p:attrName>
                                        </p:attrNameLst>
                                      </p:cBhvr>
                                      <p:to>
                                        <p:strVal val="visible"/>
                                      </p:to>
                                    </p:set>
                                    <p:anim calcmode="lin" valueType="num">
                                      <p:cBhvr additive="base">
                                        <p:cTn id="25" dur="300" fill="hold"/>
                                        <p:tgtEl>
                                          <p:spTgt spid="65543">
                                            <p:txEl>
                                              <p:pRg st="3" end="3"/>
                                            </p:txEl>
                                          </p:spTgt>
                                        </p:tgtEl>
                                        <p:attrNameLst>
                                          <p:attrName>ppt_x</p:attrName>
                                        </p:attrNameLst>
                                      </p:cBhvr>
                                      <p:tavLst>
                                        <p:tav tm="0">
                                          <p:val>
                                            <p:strVal val="1+#ppt_w/2"/>
                                          </p:val>
                                        </p:tav>
                                        <p:tav tm="100000">
                                          <p:val>
                                            <p:strVal val="#ppt_x"/>
                                          </p:val>
                                        </p:tav>
                                      </p:tavLst>
                                    </p:anim>
                                    <p:anim calcmode="lin" valueType="num">
                                      <p:cBhvr additive="base">
                                        <p:cTn id="26" dur="300" fill="hold"/>
                                        <p:tgtEl>
                                          <p:spTgt spid="655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iterate type="wd">
                                    <p:tmPct val="100000"/>
                                  </p:iterate>
                                  <p:childTnLst>
                                    <p:set>
                                      <p:cBhvr>
                                        <p:cTn id="30" dur="1" fill="hold">
                                          <p:stCondLst>
                                            <p:cond delay="0"/>
                                          </p:stCondLst>
                                        </p:cTn>
                                        <p:tgtEl>
                                          <p:spTgt spid="65543">
                                            <p:txEl>
                                              <p:pRg st="4" end="4"/>
                                            </p:txEl>
                                          </p:spTgt>
                                        </p:tgtEl>
                                        <p:attrNameLst>
                                          <p:attrName>style.visibility</p:attrName>
                                        </p:attrNameLst>
                                      </p:cBhvr>
                                      <p:to>
                                        <p:strVal val="visible"/>
                                      </p:to>
                                    </p:set>
                                    <p:anim calcmode="lin" valueType="num">
                                      <p:cBhvr additive="base">
                                        <p:cTn id="31" dur="300" fill="hold"/>
                                        <p:tgtEl>
                                          <p:spTgt spid="65543">
                                            <p:txEl>
                                              <p:pRg st="4" end="4"/>
                                            </p:txEl>
                                          </p:spTgt>
                                        </p:tgtEl>
                                        <p:attrNameLst>
                                          <p:attrName>ppt_x</p:attrName>
                                        </p:attrNameLst>
                                      </p:cBhvr>
                                      <p:tavLst>
                                        <p:tav tm="0">
                                          <p:val>
                                            <p:strVal val="1+#ppt_w/2"/>
                                          </p:val>
                                        </p:tav>
                                        <p:tav tm="100000">
                                          <p:val>
                                            <p:strVal val="#ppt_x"/>
                                          </p:val>
                                        </p:tav>
                                      </p:tavLst>
                                    </p:anim>
                                    <p:anim calcmode="lin" valueType="num">
                                      <p:cBhvr additive="base">
                                        <p:cTn id="32" dur="300" fill="hold"/>
                                        <p:tgtEl>
                                          <p:spTgt spid="6554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3"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4"/>
          <p:cNvSpPr txBox="1">
            <a:spLocks noChangeArrowheads="1"/>
          </p:cNvSpPr>
          <p:nvPr/>
        </p:nvSpPr>
        <p:spPr bwMode="auto">
          <a:xfrm>
            <a:off x="946150" y="304800"/>
            <a:ext cx="7283450" cy="3384550"/>
          </a:xfrm>
          <a:prstGeom prst="rect">
            <a:avLst/>
          </a:prstGeom>
          <a:noFill/>
          <a:ln w="9525">
            <a:noFill/>
            <a:miter lim="800000"/>
            <a:headEnd/>
            <a:tailEnd/>
          </a:ln>
        </p:spPr>
        <p:txBody>
          <a:bodyPr>
            <a:spAutoFit/>
          </a:bodyPr>
          <a:lstStyle/>
          <a:p>
            <a:pPr>
              <a:spcBef>
                <a:spcPct val="50000"/>
              </a:spcBef>
            </a:pPr>
            <a:r>
              <a:rPr lang="en-US" sz="3600" b="1" dirty="0">
                <a:solidFill>
                  <a:schemeClr val="tx2">
                    <a:lumMod val="90000"/>
                  </a:schemeClr>
                </a:solidFill>
                <a:latin typeface="times roman"/>
              </a:rPr>
              <a:t>FOURTH GENERATION</a:t>
            </a:r>
          </a:p>
          <a:p>
            <a:pPr>
              <a:spcBef>
                <a:spcPct val="50000"/>
              </a:spcBef>
            </a:pPr>
            <a:r>
              <a:rPr lang="en-US" sz="3600" b="1" dirty="0">
                <a:solidFill>
                  <a:schemeClr val="tx2">
                    <a:lumMod val="90000"/>
                  </a:schemeClr>
                </a:solidFill>
                <a:latin typeface="Book Antiqua" pitchFamily="18" charset="0"/>
              </a:rPr>
              <a:t>(1971-Present) </a:t>
            </a:r>
          </a:p>
          <a:p>
            <a:pPr>
              <a:spcBef>
                <a:spcPct val="50000"/>
              </a:spcBef>
            </a:pPr>
            <a:endParaRPr lang="en-US" sz="3600" b="1" dirty="0">
              <a:solidFill>
                <a:schemeClr val="accent2"/>
              </a:solidFill>
              <a:latin typeface="times roman"/>
            </a:endParaRPr>
          </a:p>
          <a:p>
            <a:pPr>
              <a:spcBef>
                <a:spcPct val="50000"/>
              </a:spcBef>
            </a:pPr>
            <a:endParaRPr lang="en-US" sz="2400" b="1" dirty="0">
              <a:solidFill>
                <a:schemeClr val="accent2"/>
              </a:solidFill>
              <a:latin typeface="times roman"/>
            </a:endParaRPr>
          </a:p>
          <a:p>
            <a:pPr>
              <a:spcBef>
                <a:spcPct val="50000"/>
              </a:spcBef>
            </a:pPr>
            <a:endParaRPr lang="en-US" sz="2400" dirty="0">
              <a:solidFill>
                <a:srgbClr val="FF0000"/>
              </a:solidFill>
              <a:latin typeface="Times New Roman" pitchFamily="18" charset="0"/>
            </a:endParaRPr>
          </a:p>
        </p:txBody>
      </p:sp>
      <p:sp>
        <p:nvSpPr>
          <p:cNvPr id="23555" name="Line 5"/>
          <p:cNvSpPr>
            <a:spLocks noChangeShapeType="1"/>
          </p:cNvSpPr>
          <p:nvPr/>
        </p:nvSpPr>
        <p:spPr bwMode="auto">
          <a:xfrm>
            <a:off x="619125" y="1981200"/>
            <a:ext cx="7991475" cy="1588"/>
          </a:xfrm>
          <a:prstGeom prst="line">
            <a:avLst/>
          </a:prstGeom>
          <a:noFill/>
          <a:ln w="101600" cmpd="tri">
            <a:solidFill>
              <a:schemeClr val="tx1"/>
            </a:solidFill>
            <a:round/>
            <a:headEnd/>
            <a:tailEnd/>
          </a:ln>
        </p:spPr>
        <p:txBody>
          <a:bodyPr/>
          <a:lstStyle/>
          <a:p>
            <a:endParaRPr lang="en-US"/>
          </a:p>
        </p:txBody>
      </p:sp>
      <p:sp>
        <p:nvSpPr>
          <p:cNvPr id="23556" name="Text Box 6"/>
          <p:cNvSpPr txBox="1">
            <a:spLocks noChangeArrowheads="1"/>
          </p:cNvSpPr>
          <p:nvPr/>
        </p:nvSpPr>
        <p:spPr bwMode="auto">
          <a:xfrm>
            <a:off x="2514600" y="1949450"/>
            <a:ext cx="184150" cy="579438"/>
          </a:xfrm>
          <a:prstGeom prst="rect">
            <a:avLst/>
          </a:prstGeom>
          <a:noFill/>
          <a:ln w="9525">
            <a:noFill/>
            <a:miter lim="800000"/>
            <a:headEnd/>
            <a:tailEnd/>
          </a:ln>
        </p:spPr>
        <p:txBody>
          <a:bodyPr wrap="none">
            <a:spAutoFit/>
          </a:bodyPr>
          <a:lstStyle/>
          <a:p>
            <a:endParaRPr lang="en-US" sz="3200">
              <a:latin typeface="Technical" pitchFamily="66" charset="0"/>
            </a:endParaRPr>
          </a:p>
        </p:txBody>
      </p:sp>
      <p:sp>
        <p:nvSpPr>
          <p:cNvPr id="66567" name="Text Box 7"/>
          <p:cNvSpPr txBox="1">
            <a:spLocks noChangeArrowheads="1"/>
          </p:cNvSpPr>
          <p:nvPr/>
        </p:nvSpPr>
        <p:spPr bwMode="auto">
          <a:xfrm>
            <a:off x="746125" y="2286000"/>
            <a:ext cx="8093075" cy="2677656"/>
          </a:xfrm>
          <a:prstGeom prst="rect">
            <a:avLst/>
          </a:prstGeom>
          <a:noFill/>
          <a:ln w="9525">
            <a:noFill/>
            <a:miter lim="800000"/>
            <a:headEnd/>
            <a:tailEnd/>
          </a:ln>
        </p:spPr>
        <p:txBody>
          <a:bodyPr>
            <a:spAutoFit/>
          </a:bodyPr>
          <a:lstStyle/>
          <a:p>
            <a:pPr>
              <a:buClr>
                <a:srgbClr val="FFFF00"/>
              </a:buClr>
              <a:buSzPct val="150000"/>
              <a:buFont typeface="Wingdings" pitchFamily="2" charset="2"/>
              <a:buChar char="8"/>
            </a:pPr>
            <a:r>
              <a:rPr lang="en-US" sz="2400" b="1" dirty="0">
                <a:latin typeface="Technical" pitchFamily="66" charset="0"/>
              </a:rPr>
              <a:t>In 1981, IBM introduced its personal computer (PC) for use in the home, office and schools. </a:t>
            </a:r>
          </a:p>
          <a:p>
            <a:pPr>
              <a:buClr>
                <a:srgbClr val="FFFF00"/>
              </a:buClr>
              <a:buSzPct val="150000"/>
              <a:buFont typeface="Wingdings" pitchFamily="2" charset="2"/>
              <a:buChar char="8"/>
            </a:pPr>
            <a:r>
              <a:rPr lang="en-US" sz="2400" b="1" dirty="0">
                <a:latin typeface="Technical" pitchFamily="66" charset="0"/>
              </a:rPr>
              <a:t>The 1980's saw an expansion in computer use in all three arenas as clones of the IBM PC made the personal computer even more affordable. </a:t>
            </a:r>
          </a:p>
          <a:p>
            <a:pPr>
              <a:buClr>
                <a:srgbClr val="FFFF00"/>
              </a:buClr>
              <a:buSzPct val="150000"/>
              <a:buFont typeface="Wingdings" pitchFamily="2" charset="2"/>
              <a:buChar char="8"/>
            </a:pPr>
            <a:r>
              <a:rPr lang="en-US" sz="2400" b="1" dirty="0">
                <a:latin typeface="Technical" pitchFamily="66" charset="0"/>
              </a:rPr>
              <a:t>The number of personal computers in use more than doubled from 2 million in 1981 to 5.5 million in 1982.</a:t>
            </a:r>
            <a:r>
              <a:rPr lang="en-US" sz="2400" b="1" dirty="0">
                <a:latin typeface="Book Antiqua"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iterate type="wd">
                                    <p:tmPct val="100000"/>
                                  </p:iterate>
                                  <p:childTnLst>
                                    <p:set>
                                      <p:cBhvr>
                                        <p:cTn id="6" dur="1" fill="hold">
                                          <p:stCondLst>
                                            <p:cond delay="0"/>
                                          </p:stCondLst>
                                        </p:cTn>
                                        <p:tgtEl>
                                          <p:spTgt spid="66567">
                                            <p:txEl>
                                              <p:pRg st="0" end="0"/>
                                            </p:txEl>
                                          </p:spTgt>
                                        </p:tgtEl>
                                        <p:attrNameLst>
                                          <p:attrName>style.visibility</p:attrName>
                                        </p:attrNameLst>
                                      </p:cBhvr>
                                      <p:to>
                                        <p:strVal val="visible"/>
                                      </p:to>
                                    </p:set>
                                    <p:anim calcmode="lin" valueType="num">
                                      <p:cBhvr additive="base">
                                        <p:cTn id="7" dur="300" fill="hold"/>
                                        <p:tgtEl>
                                          <p:spTgt spid="66567">
                                            <p:txEl>
                                              <p:pRg st="0" end="0"/>
                                            </p:txEl>
                                          </p:spTgt>
                                        </p:tgtEl>
                                        <p:attrNameLst>
                                          <p:attrName>ppt_x</p:attrName>
                                        </p:attrNameLst>
                                      </p:cBhvr>
                                      <p:tavLst>
                                        <p:tav tm="0">
                                          <p:val>
                                            <p:strVal val="1+#ppt_w/2"/>
                                          </p:val>
                                        </p:tav>
                                        <p:tav tm="100000">
                                          <p:val>
                                            <p:strVal val="#ppt_x"/>
                                          </p:val>
                                        </p:tav>
                                      </p:tavLst>
                                    </p:anim>
                                    <p:anim calcmode="lin" valueType="num">
                                      <p:cBhvr additive="base">
                                        <p:cTn id="8" dur="300" fill="hold"/>
                                        <p:tgtEl>
                                          <p:spTgt spid="665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iterate type="wd">
                                    <p:tmPct val="100000"/>
                                  </p:iterate>
                                  <p:childTnLst>
                                    <p:set>
                                      <p:cBhvr>
                                        <p:cTn id="12" dur="1" fill="hold">
                                          <p:stCondLst>
                                            <p:cond delay="0"/>
                                          </p:stCondLst>
                                        </p:cTn>
                                        <p:tgtEl>
                                          <p:spTgt spid="66567">
                                            <p:txEl>
                                              <p:pRg st="1" end="1"/>
                                            </p:txEl>
                                          </p:spTgt>
                                        </p:tgtEl>
                                        <p:attrNameLst>
                                          <p:attrName>style.visibility</p:attrName>
                                        </p:attrNameLst>
                                      </p:cBhvr>
                                      <p:to>
                                        <p:strVal val="visible"/>
                                      </p:to>
                                    </p:set>
                                    <p:anim calcmode="lin" valueType="num">
                                      <p:cBhvr additive="base">
                                        <p:cTn id="13" dur="300" fill="hold"/>
                                        <p:tgtEl>
                                          <p:spTgt spid="66567">
                                            <p:txEl>
                                              <p:pRg st="1" end="1"/>
                                            </p:txEl>
                                          </p:spTgt>
                                        </p:tgtEl>
                                        <p:attrNameLst>
                                          <p:attrName>ppt_x</p:attrName>
                                        </p:attrNameLst>
                                      </p:cBhvr>
                                      <p:tavLst>
                                        <p:tav tm="0">
                                          <p:val>
                                            <p:strVal val="1+#ppt_w/2"/>
                                          </p:val>
                                        </p:tav>
                                        <p:tav tm="100000">
                                          <p:val>
                                            <p:strVal val="#ppt_x"/>
                                          </p:val>
                                        </p:tav>
                                      </p:tavLst>
                                    </p:anim>
                                    <p:anim calcmode="lin" valueType="num">
                                      <p:cBhvr additive="base">
                                        <p:cTn id="14" dur="300" fill="hold"/>
                                        <p:tgtEl>
                                          <p:spTgt spid="665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iterate type="wd">
                                    <p:tmPct val="100000"/>
                                  </p:iterate>
                                  <p:childTnLst>
                                    <p:set>
                                      <p:cBhvr>
                                        <p:cTn id="18" dur="1" fill="hold">
                                          <p:stCondLst>
                                            <p:cond delay="0"/>
                                          </p:stCondLst>
                                        </p:cTn>
                                        <p:tgtEl>
                                          <p:spTgt spid="66567">
                                            <p:txEl>
                                              <p:pRg st="2" end="2"/>
                                            </p:txEl>
                                          </p:spTgt>
                                        </p:tgtEl>
                                        <p:attrNameLst>
                                          <p:attrName>style.visibility</p:attrName>
                                        </p:attrNameLst>
                                      </p:cBhvr>
                                      <p:to>
                                        <p:strVal val="visible"/>
                                      </p:to>
                                    </p:set>
                                    <p:anim calcmode="lin" valueType="num">
                                      <p:cBhvr additive="base">
                                        <p:cTn id="19" dur="300" fill="hold"/>
                                        <p:tgtEl>
                                          <p:spTgt spid="66567">
                                            <p:txEl>
                                              <p:pRg st="2" end="2"/>
                                            </p:txEl>
                                          </p:spTgt>
                                        </p:tgtEl>
                                        <p:attrNameLst>
                                          <p:attrName>ppt_x</p:attrName>
                                        </p:attrNameLst>
                                      </p:cBhvr>
                                      <p:tavLst>
                                        <p:tav tm="0">
                                          <p:val>
                                            <p:strVal val="1+#ppt_w/2"/>
                                          </p:val>
                                        </p:tav>
                                        <p:tav tm="100000">
                                          <p:val>
                                            <p:strVal val="#ppt_x"/>
                                          </p:val>
                                        </p:tav>
                                      </p:tavLst>
                                    </p:anim>
                                    <p:anim calcmode="lin" valueType="num">
                                      <p:cBhvr additive="base">
                                        <p:cTn id="20" dur="300" fill="hold"/>
                                        <p:tgtEl>
                                          <p:spTgt spid="6656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7"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4"/>
          <p:cNvSpPr txBox="1">
            <a:spLocks noChangeArrowheads="1"/>
          </p:cNvSpPr>
          <p:nvPr/>
        </p:nvSpPr>
        <p:spPr bwMode="auto">
          <a:xfrm>
            <a:off x="946150" y="304800"/>
            <a:ext cx="7283450" cy="3384550"/>
          </a:xfrm>
          <a:prstGeom prst="rect">
            <a:avLst/>
          </a:prstGeom>
          <a:noFill/>
          <a:ln w="9525">
            <a:noFill/>
            <a:miter lim="800000"/>
            <a:headEnd/>
            <a:tailEnd/>
          </a:ln>
        </p:spPr>
        <p:txBody>
          <a:bodyPr>
            <a:spAutoFit/>
          </a:bodyPr>
          <a:lstStyle/>
          <a:p>
            <a:pPr>
              <a:spcBef>
                <a:spcPct val="50000"/>
              </a:spcBef>
            </a:pPr>
            <a:r>
              <a:rPr lang="en-US" sz="3600" b="1" dirty="0">
                <a:solidFill>
                  <a:schemeClr val="tx2">
                    <a:lumMod val="90000"/>
                  </a:schemeClr>
                </a:solidFill>
                <a:latin typeface="times roman"/>
              </a:rPr>
              <a:t>FOURTH GENERATION</a:t>
            </a:r>
          </a:p>
          <a:p>
            <a:pPr>
              <a:spcBef>
                <a:spcPct val="50000"/>
              </a:spcBef>
            </a:pPr>
            <a:r>
              <a:rPr lang="en-US" sz="3600" b="1" dirty="0">
                <a:solidFill>
                  <a:schemeClr val="tx2">
                    <a:lumMod val="90000"/>
                  </a:schemeClr>
                </a:solidFill>
                <a:latin typeface="Book Antiqua" pitchFamily="18" charset="0"/>
              </a:rPr>
              <a:t>(1971-Present) </a:t>
            </a:r>
          </a:p>
          <a:p>
            <a:pPr>
              <a:spcBef>
                <a:spcPct val="50000"/>
              </a:spcBef>
            </a:pPr>
            <a:endParaRPr lang="en-US" sz="3600" b="1" dirty="0">
              <a:solidFill>
                <a:schemeClr val="accent2"/>
              </a:solidFill>
              <a:latin typeface="times roman"/>
            </a:endParaRPr>
          </a:p>
          <a:p>
            <a:pPr>
              <a:spcBef>
                <a:spcPct val="50000"/>
              </a:spcBef>
            </a:pPr>
            <a:endParaRPr lang="en-US" sz="2400" b="1" dirty="0">
              <a:solidFill>
                <a:schemeClr val="accent2"/>
              </a:solidFill>
              <a:latin typeface="times roman"/>
            </a:endParaRPr>
          </a:p>
          <a:p>
            <a:pPr>
              <a:spcBef>
                <a:spcPct val="50000"/>
              </a:spcBef>
            </a:pPr>
            <a:endParaRPr lang="en-US" sz="2400" dirty="0">
              <a:solidFill>
                <a:srgbClr val="FF0000"/>
              </a:solidFill>
              <a:latin typeface="Times New Roman" pitchFamily="18" charset="0"/>
            </a:endParaRPr>
          </a:p>
        </p:txBody>
      </p:sp>
      <p:sp>
        <p:nvSpPr>
          <p:cNvPr id="24579" name="Line 5"/>
          <p:cNvSpPr>
            <a:spLocks noChangeShapeType="1"/>
          </p:cNvSpPr>
          <p:nvPr/>
        </p:nvSpPr>
        <p:spPr bwMode="auto">
          <a:xfrm>
            <a:off x="619125" y="1981200"/>
            <a:ext cx="7991475" cy="1588"/>
          </a:xfrm>
          <a:prstGeom prst="line">
            <a:avLst/>
          </a:prstGeom>
          <a:noFill/>
          <a:ln w="101600" cmpd="tri">
            <a:solidFill>
              <a:schemeClr val="tx1"/>
            </a:solidFill>
            <a:round/>
            <a:headEnd/>
            <a:tailEnd/>
          </a:ln>
        </p:spPr>
        <p:txBody>
          <a:bodyPr/>
          <a:lstStyle/>
          <a:p>
            <a:endParaRPr lang="en-US"/>
          </a:p>
        </p:txBody>
      </p:sp>
      <p:sp>
        <p:nvSpPr>
          <p:cNvPr id="24580" name="Text Box 6"/>
          <p:cNvSpPr txBox="1">
            <a:spLocks noChangeArrowheads="1"/>
          </p:cNvSpPr>
          <p:nvPr/>
        </p:nvSpPr>
        <p:spPr bwMode="auto">
          <a:xfrm>
            <a:off x="2514600" y="1949450"/>
            <a:ext cx="184150" cy="579438"/>
          </a:xfrm>
          <a:prstGeom prst="rect">
            <a:avLst/>
          </a:prstGeom>
          <a:noFill/>
          <a:ln w="9525">
            <a:noFill/>
            <a:miter lim="800000"/>
            <a:headEnd/>
            <a:tailEnd/>
          </a:ln>
        </p:spPr>
        <p:txBody>
          <a:bodyPr wrap="none">
            <a:spAutoFit/>
          </a:bodyPr>
          <a:lstStyle/>
          <a:p>
            <a:endParaRPr lang="en-US" sz="3200">
              <a:latin typeface="Technical" pitchFamily="66" charset="0"/>
            </a:endParaRPr>
          </a:p>
        </p:txBody>
      </p:sp>
      <p:sp>
        <p:nvSpPr>
          <p:cNvPr id="67591" name="Text Box 7"/>
          <p:cNvSpPr txBox="1">
            <a:spLocks noChangeArrowheads="1"/>
          </p:cNvSpPr>
          <p:nvPr/>
        </p:nvSpPr>
        <p:spPr bwMode="auto">
          <a:xfrm>
            <a:off x="771525" y="2286000"/>
            <a:ext cx="7991475" cy="3046988"/>
          </a:xfrm>
          <a:prstGeom prst="rect">
            <a:avLst/>
          </a:prstGeom>
          <a:noFill/>
          <a:ln w="9525">
            <a:noFill/>
            <a:miter lim="800000"/>
            <a:headEnd/>
            <a:tailEnd/>
          </a:ln>
        </p:spPr>
        <p:txBody>
          <a:bodyPr>
            <a:spAutoFit/>
          </a:bodyPr>
          <a:lstStyle/>
          <a:p>
            <a:pPr>
              <a:buClr>
                <a:srgbClr val="FFFF00"/>
              </a:buClr>
              <a:buSzPct val="150000"/>
              <a:buFont typeface="Wingdings" pitchFamily="2" charset="2"/>
              <a:buChar char="8"/>
            </a:pPr>
            <a:r>
              <a:rPr lang="en-US" sz="2400" b="1" dirty="0">
                <a:latin typeface="Technical" pitchFamily="66" charset="0"/>
              </a:rPr>
              <a:t>Ten years later, 65 million PCs were being used. Computers continued their trend toward a smaller size, working their way down from desktop to laptop computers (which could fit inside a briefcase) to palmtop (able to fit inside a breast pocket).</a:t>
            </a:r>
          </a:p>
          <a:p>
            <a:pPr>
              <a:buClr>
                <a:srgbClr val="FFFF00"/>
              </a:buClr>
              <a:buSzPct val="150000"/>
              <a:buFont typeface="Wingdings" pitchFamily="2" charset="2"/>
              <a:buChar char="8"/>
            </a:pPr>
            <a:r>
              <a:rPr lang="en-US" sz="2400" b="1" dirty="0">
                <a:latin typeface="Technical" pitchFamily="66" charset="0"/>
              </a:rPr>
              <a:t> In direct competition with IBM's PC was Apple's Macintosh line, introduced in 1984. Notable for its user-friendly design, the Macintosh offered an operating system that allowed users to move screen icons instead of typing instructions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iterate type="wd">
                                    <p:tmPct val="100000"/>
                                  </p:iterate>
                                  <p:childTnLst>
                                    <p:set>
                                      <p:cBhvr>
                                        <p:cTn id="6" dur="1" fill="hold">
                                          <p:stCondLst>
                                            <p:cond delay="0"/>
                                          </p:stCondLst>
                                        </p:cTn>
                                        <p:tgtEl>
                                          <p:spTgt spid="67591">
                                            <p:txEl>
                                              <p:pRg st="0" end="0"/>
                                            </p:txEl>
                                          </p:spTgt>
                                        </p:tgtEl>
                                        <p:attrNameLst>
                                          <p:attrName>style.visibility</p:attrName>
                                        </p:attrNameLst>
                                      </p:cBhvr>
                                      <p:to>
                                        <p:strVal val="visible"/>
                                      </p:to>
                                    </p:set>
                                    <p:anim calcmode="lin" valueType="num">
                                      <p:cBhvr additive="base">
                                        <p:cTn id="7" dur="300" fill="hold"/>
                                        <p:tgtEl>
                                          <p:spTgt spid="67591">
                                            <p:txEl>
                                              <p:pRg st="0" end="0"/>
                                            </p:txEl>
                                          </p:spTgt>
                                        </p:tgtEl>
                                        <p:attrNameLst>
                                          <p:attrName>ppt_x</p:attrName>
                                        </p:attrNameLst>
                                      </p:cBhvr>
                                      <p:tavLst>
                                        <p:tav tm="0">
                                          <p:val>
                                            <p:strVal val="1+#ppt_w/2"/>
                                          </p:val>
                                        </p:tav>
                                        <p:tav tm="100000">
                                          <p:val>
                                            <p:strVal val="#ppt_x"/>
                                          </p:val>
                                        </p:tav>
                                      </p:tavLst>
                                    </p:anim>
                                    <p:anim calcmode="lin" valueType="num">
                                      <p:cBhvr additive="base">
                                        <p:cTn id="8" dur="300" fill="hold"/>
                                        <p:tgtEl>
                                          <p:spTgt spid="675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iterate type="wd">
                                    <p:tmPct val="100000"/>
                                  </p:iterate>
                                  <p:childTnLst>
                                    <p:set>
                                      <p:cBhvr>
                                        <p:cTn id="12" dur="1" fill="hold">
                                          <p:stCondLst>
                                            <p:cond delay="0"/>
                                          </p:stCondLst>
                                        </p:cTn>
                                        <p:tgtEl>
                                          <p:spTgt spid="67591">
                                            <p:txEl>
                                              <p:pRg st="1" end="1"/>
                                            </p:txEl>
                                          </p:spTgt>
                                        </p:tgtEl>
                                        <p:attrNameLst>
                                          <p:attrName>style.visibility</p:attrName>
                                        </p:attrNameLst>
                                      </p:cBhvr>
                                      <p:to>
                                        <p:strVal val="visible"/>
                                      </p:to>
                                    </p:set>
                                    <p:anim calcmode="lin" valueType="num">
                                      <p:cBhvr additive="base">
                                        <p:cTn id="13" dur="300" fill="hold"/>
                                        <p:tgtEl>
                                          <p:spTgt spid="67591">
                                            <p:txEl>
                                              <p:pRg st="1" end="1"/>
                                            </p:txEl>
                                          </p:spTgt>
                                        </p:tgtEl>
                                        <p:attrNameLst>
                                          <p:attrName>ppt_x</p:attrName>
                                        </p:attrNameLst>
                                      </p:cBhvr>
                                      <p:tavLst>
                                        <p:tav tm="0">
                                          <p:val>
                                            <p:strVal val="1+#ppt_w/2"/>
                                          </p:val>
                                        </p:tav>
                                        <p:tav tm="100000">
                                          <p:val>
                                            <p:strVal val="#ppt_x"/>
                                          </p:val>
                                        </p:tav>
                                      </p:tavLst>
                                    </p:anim>
                                    <p:anim calcmode="lin" valueType="num">
                                      <p:cBhvr additive="base">
                                        <p:cTn id="14" dur="300" fill="hold"/>
                                        <p:tgtEl>
                                          <p:spTgt spid="6759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1"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4"/>
          <p:cNvSpPr txBox="1">
            <a:spLocks noChangeArrowheads="1"/>
          </p:cNvSpPr>
          <p:nvPr/>
        </p:nvSpPr>
        <p:spPr bwMode="auto">
          <a:xfrm>
            <a:off x="946150" y="304800"/>
            <a:ext cx="7283450" cy="3384550"/>
          </a:xfrm>
          <a:prstGeom prst="rect">
            <a:avLst/>
          </a:prstGeom>
          <a:noFill/>
          <a:ln w="9525">
            <a:noFill/>
            <a:miter lim="800000"/>
            <a:headEnd/>
            <a:tailEnd/>
          </a:ln>
        </p:spPr>
        <p:txBody>
          <a:bodyPr>
            <a:spAutoFit/>
          </a:bodyPr>
          <a:lstStyle/>
          <a:p>
            <a:pPr>
              <a:spcBef>
                <a:spcPct val="50000"/>
              </a:spcBef>
            </a:pPr>
            <a:r>
              <a:rPr lang="en-US" sz="3600" b="1" dirty="0">
                <a:solidFill>
                  <a:schemeClr val="tx2">
                    <a:lumMod val="90000"/>
                  </a:schemeClr>
                </a:solidFill>
                <a:latin typeface="times roman"/>
              </a:rPr>
              <a:t>FIFTH GENERATION</a:t>
            </a:r>
          </a:p>
          <a:p>
            <a:pPr>
              <a:spcBef>
                <a:spcPct val="50000"/>
              </a:spcBef>
            </a:pPr>
            <a:r>
              <a:rPr lang="en-US" sz="3600" b="1" dirty="0">
                <a:solidFill>
                  <a:schemeClr val="tx2">
                    <a:lumMod val="90000"/>
                  </a:schemeClr>
                </a:solidFill>
                <a:latin typeface="Book Antiqua" pitchFamily="18" charset="0"/>
              </a:rPr>
              <a:t>(Future) </a:t>
            </a:r>
          </a:p>
          <a:p>
            <a:pPr>
              <a:spcBef>
                <a:spcPct val="50000"/>
              </a:spcBef>
            </a:pPr>
            <a:endParaRPr lang="en-US" sz="3600" b="1" dirty="0">
              <a:solidFill>
                <a:schemeClr val="accent2"/>
              </a:solidFill>
              <a:latin typeface="times roman"/>
            </a:endParaRPr>
          </a:p>
          <a:p>
            <a:pPr>
              <a:spcBef>
                <a:spcPct val="50000"/>
              </a:spcBef>
            </a:pPr>
            <a:endParaRPr lang="en-US" sz="2400" b="1" dirty="0">
              <a:solidFill>
                <a:schemeClr val="accent2"/>
              </a:solidFill>
              <a:latin typeface="times roman"/>
            </a:endParaRPr>
          </a:p>
          <a:p>
            <a:pPr>
              <a:spcBef>
                <a:spcPct val="50000"/>
              </a:spcBef>
            </a:pPr>
            <a:endParaRPr lang="en-US" sz="2400" dirty="0">
              <a:solidFill>
                <a:srgbClr val="FF0000"/>
              </a:solidFill>
              <a:latin typeface="Times New Roman" pitchFamily="18" charset="0"/>
            </a:endParaRPr>
          </a:p>
        </p:txBody>
      </p:sp>
      <p:sp>
        <p:nvSpPr>
          <p:cNvPr id="25603" name="Line 5"/>
          <p:cNvSpPr>
            <a:spLocks noChangeShapeType="1"/>
          </p:cNvSpPr>
          <p:nvPr/>
        </p:nvSpPr>
        <p:spPr bwMode="auto">
          <a:xfrm>
            <a:off x="619125" y="1981200"/>
            <a:ext cx="7991475" cy="1588"/>
          </a:xfrm>
          <a:prstGeom prst="line">
            <a:avLst/>
          </a:prstGeom>
          <a:noFill/>
          <a:ln w="101600" cmpd="tri">
            <a:solidFill>
              <a:schemeClr val="tx1"/>
            </a:solidFill>
            <a:round/>
            <a:headEnd/>
            <a:tailEnd/>
          </a:ln>
        </p:spPr>
        <p:txBody>
          <a:bodyPr/>
          <a:lstStyle/>
          <a:p>
            <a:endParaRPr lang="en-US"/>
          </a:p>
        </p:txBody>
      </p:sp>
      <p:sp>
        <p:nvSpPr>
          <p:cNvPr id="25604" name="Text Box 6"/>
          <p:cNvSpPr txBox="1">
            <a:spLocks noChangeArrowheads="1"/>
          </p:cNvSpPr>
          <p:nvPr/>
        </p:nvSpPr>
        <p:spPr bwMode="auto">
          <a:xfrm>
            <a:off x="2514600" y="1949450"/>
            <a:ext cx="184150" cy="579438"/>
          </a:xfrm>
          <a:prstGeom prst="rect">
            <a:avLst/>
          </a:prstGeom>
          <a:noFill/>
          <a:ln w="9525">
            <a:noFill/>
            <a:miter lim="800000"/>
            <a:headEnd/>
            <a:tailEnd/>
          </a:ln>
        </p:spPr>
        <p:txBody>
          <a:bodyPr wrap="none">
            <a:spAutoFit/>
          </a:bodyPr>
          <a:lstStyle/>
          <a:p>
            <a:endParaRPr lang="en-US" sz="3200">
              <a:latin typeface="Technical" pitchFamily="66" charset="0"/>
            </a:endParaRPr>
          </a:p>
        </p:txBody>
      </p:sp>
      <p:sp>
        <p:nvSpPr>
          <p:cNvPr id="68615" name="Text Box 7"/>
          <p:cNvSpPr txBox="1">
            <a:spLocks noChangeArrowheads="1"/>
          </p:cNvSpPr>
          <p:nvPr/>
        </p:nvSpPr>
        <p:spPr bwMode="auto">
          <a:xfrm>
            <a:off x="771525" y="2286000"/>
            <a:ext cx="7991475" cy="3785652"/>
          </a:xfrm>
          <a:prstGeom prst="rect">
            <a:avLst/>
          </a:prstGeom>
          <a:noFill/>
          <a:ln w="9525">
            <a:noFill/>
            <a:miter lim="800000"/>
            <a:headEnd/>
            <a:tailEnd/>
          </a:ln>
        </p:spPr>
        <p:txBody>
          <a:bodyPr>
            <a:spAutoFit/>
          </a:bodyPr>
          <a:lstStyle/>
          <a:p>
            <a:pPr>
              <a:buClr>
                <a:srgbClr val="FFFF00"/>
              </a:buClr>
              <a:buSzPct val="150000"/>
              <a:buFont typeface="Wingdings" pitchFamily="2" charset="2"/>
              <a:buChar char="8"/>
            </a:pPr>
            <a:r>
              <a:rPr lang="en-US" sz="2400" b="1" dirty="0">
                <a:latin typeface="Technical" pitchFamily="66" charset="0"/>
              </a:rPr>
              <a:t>Many advances in the science of computer design and technology are coming together to enable the creation of fifth-generation computers. </a:t>
            </a:r>
          </a:p>
          <a:p>
            <a:pPr>
              <a:buClr>
                <a:srgbClr val="FFFF00"/>
              </a:buClr>
              <a:buSzPct val="150000"/>
              <a:buFont typeface="Wingdings" pitchFamily="2" charset="2"/>
              <a:buChar char="8"/>
            </a:pPr>
            <a:r>
              <a:rPr lang="en-US" sz="2400" b="1" dirty="0">
                <a:latin typeface="Technical" pitchFamily="66" charset="0"/>
              </a:rPr>
              <a:t>Two such engineering advances are </a:t>
            </a:r>
            <a:r>
              <a:rPr lang="en-US" sz="2400" b="1" dirty="0">
                <a:solidFill>
                  <a:srgbClr val="FF0000"/>
                </a:solidFill>
                <a:latin typeface="Technical" pitchFamily="66" charset="0"/>
              </a:rPr>
              <a:t>parallel processing</a:t>
            </a:r>
            <a:r>
              <a:rPr lang="en-US" sz="2400" b="1" dirty="0">
                <a:latin typeface="Technical" pitchFamily="66" charset="0"/>
              </a:rPr>
              <a:t>, which replaces von Neumann's single central processing unit design with a system harnessing the power of many CPUs to work as one.</a:t>
            </a:r>
          </a:p>
          <a:p>
            <a:pPr>
              <a:buClr>
                <a:srgbClr val="FFFF00"/>
              </a:buClr>
              <a:buSzPct val="150000"/>
              <a:buFont typeface="Wingdings" pitchFamily="2" charset="2"/>
              <a:buChar char="8"/>
            </a:pPr>
            <a:r>
              <a:rPr lang="en-US" sz="2400" b="1" dirty="0">
                <a:latin typeface="Technical" pitchFamily="66" charset="0"/>
              </a:rPr>
              <a:t> Another advance is </a:t>
            </a:r>
            <a:r>
              <a:rPr lang="en-US" sz="2400" b="1" dirty="0">
                <a:solidFill>
                  <a:srgbClr val="FF0000"/>
                </a:solidFill>
                <a:latin typeface="Technical" pitchFamily="66" charset="0"/>
              </a:rPr>
              <a:t>superconductor technology</a:t>
            </a:r>
            <a:r>
              <a:rPr lang="en-US" sz="2400" b="1" dirty="0">
                <a:latin typeface="Technical" pitchFamily="66" charset="0"/>
              </a:rPr>
              <a:t>, which allows the flow of electricity with little or no resistance, greatly improving the speed of information flow.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iterate type="wd">
                                    <p:tmPct val="100000"/>
                                  </p:iterate>
                                  <p:childTnLst>
                                    <p:set>
                                      <p:cBhvr>
                                        <p:cTn id="6" dur="1" fill="hold">
                                          <p:stCondLst>
                                            <p:cond delay="0"/>
                                          </p:stCondLst>
                                        </p:cTn>
                                        <p:tgtEl>
                                          <p:spTgt spid="68615">
                                            <p:txEl>
                                              <p:pRg st="0" end="0"/>
                                            </p:txEl>
                                          </p:spTgt>
                                        </p:tgtEl>
                                        <p:attrNameLst>
                                          <p:attrName>style.visibility</p:attrName>
                                        </p:attrNameLst>
                                      </p:cBhvr>
                                      <p:to>
                                        <p:strVal val="visible"/>
                                      </p:to>
                                    </p:set>
                                    <p:anim calcmode="lin" valueType="num">
                                      <p:cBhvr additive="base">
                                        <p:cTn id="7" dur="300" fill="hold"/>
                                        <p:tgtEl>
                                          <p:spTgt spid="68615">
                                            <p:txEl>
                                              <p:pRg st="0" end="0"/>
                                            </p:txEl>
                                          </p:spTgt>
                                        </p:tgtEl>
                                        <p:attrNameLst>
                                          <p:attrName>ppt_x</p:attrName>
                                        </p:attrNameLst>
                                      </p:cBhvr>
                                      <p:tavLst>
                                        <p:tav tm="0">
                                          <p:val>
                                            <p:strVal val="1+#ppt_w/2"/>
                                          </p:val>
                                        </p:tav>
                                        <p:tav tm="100000">
                                          <p:val>
                                            <p:strVal val="#ppt_x"/>
                                          </p:val>
                                        </p:tav>
                                      </p:tavLst>
                                    </p:anim>
                                    <p:anim calcmode="lin" valueType="num">
                                      <p:cBhvr additive="base">
                                        <p:cTn id="8" dur="300" fill="hold"/>
                                        <p:tgtEl>
                                          <p:spTgt spid="686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iterate type="wd">
                                    <p:tmPct val="100000"/>
                                  </p:iterate>
                                  <p:childTnLst>
                                    <p:set>
                                      <p:cBhvr>
                                        <p:cTn id="12" dur="1" fill="hold">
                                          <p:stCondLst>
                                            <p:cond delay="0"/>
                                          </p:stCondLst>
                                        </p:cTn>
                                        <p:tgtEl>
                                          <p:spTgt spid="68615">
                                            <p:txEl>
                                              <p:pRg st="1" end="1"/>
                                            </p:txEl>
                                          </p:spTgt>
                                        </p:tgtEl>
                                        <p:attrNameLst>
                                          <p:attrName>style.visibility</p:attrName>
                                        </p:attrNameLst>
                                      </p:cBhvr>
                                      <p:to>
                                        <p:strVal val="visible"/>
                                      </p:to>
                                    </p:set>
                                    <p:anim calcmode="lin" valueType="num">
                                      <p:cBhvr additive="base">
                                        <p:cTn id="13" dur="300" fill="hold"/>
                                        <p:tgtEl>
                                          <p:spTgt spid="68615">
                                            <p:txEl>
                                              <p:pRg st="1" end="1"/>
                                            </p:txEl>
                                          </p:spTgt>
                                        </p:tgtEl>
                                        <p:attrNameLst>
                                          <p:attrName>ppt_x</p:attrName>
                                        </p:attrNameLst>
                                      </p:cBhvr>
                                      <p:tavLst>
                                        <p:tav tm="0">
                                          <p:val>
                                            <p:strVal val="1+#ppt_w/2"/>
                                          </p:val>
                                        </p:tav>
                                        <p:tav tm="100000">
                                          <p:val>
                                            <p:strVal val="#ppt_x"/>
                                          </p:val>
                                        </p:tav>
                                      </p:tavLst>
                                    </p:anim>
                                    <p:anim calcmode="lin" valueType="num">
                                      <p:cBhvr additive="base">
                                        <p:cTn id="14" dur="300" fill="hold"/>
                                        <p:tgtEl>
                                          <p:spTgt spid="686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iterate type="wd">
                                    <p:tmPct val="100000"/>
                                  </p:iterate>
                                  <p:childTnLst>
                                    <p:set>
                                      <p:cBhvr>
                                        <p:cTn id="18" dur="1" fill="hold">
                                          <p:stCondLst>
                                            <p:cond delay="0"/>
                                          </p:stCondLst>
                                        </p:cTn>
                                        <p:tgtEl>
                                          <p:spTgt spid="68615">
                                            <p:txEl>
                                              <p:pRg st="2" end="2"/>
                                            </p:txEl>
                                          </p:spTgt>
                                        </p:tgtEl>
                                        <p:attrNameLst>
                                          <p:attrName>style.visibility</p:attrName>
                                        </p:attrNameLst>
                                      </p:cBhvr>
                                      <p:to>
                                        <p:strVal val="visible"/>
                                      </p:to>
                                    </p:set>
                                    <p:anim calcmode="lin" valueType="num">
                                      <p:cBhvr additive="base">
                                        <p:cTn id="19" dur="300" fill="hold"/>
                                        <p:tgtEl>
                                          <p:spTgt spid="68615">
                                            <p:txEl>
                                              <p:pRg st="2" end="2"/>
                                            </p:txEl>
                                          </p:spTgt>
                                        </p:tgtEl>
                                        <p:attrNameLst>
                                          <p:attrName>ppt_x</p:attrName>
                                        </p:attrNameLst>
                                      </p:cBhvr>
                                      <p:tavLst>
                                        <p:tav tm="0">
                                          <p:val>
                                            <p:strVal val="1+#ppt_w/2"/>
                                          </p:val>
                                        </p:tav>
                                        <p:tav tm="100000">
                                          <p:val>
                                            <p:strVal val="#ppt_x"/>
                                          </p:val>
                                        </p:tav>
                                      </p:tavLst>
                                    </p:anim>
                                    <p:anim calcmode="lin" valueType="num">
                                      <p:cBhvr additive="base">
                                        <p:cTn id="20" dur="300" fill="hold"/>
                                        <p:tgtEl>
                                          <p:spTgt spid="6861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5"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946150" y="304800"/>
            <a:ext cx="7283450" cy="3384550"/>
          </a:xfrm>
          <a:prstGeom prst="rect">
            <a:avLst/>
          </a:prstGeom>
          <a:noFill/>
          <a:ln w="9525">
            <a:noFill/>
            <a:miter lim="800000"/>
            <a:headEnd/>
            <a:tailEnd/>
          </a:ln>
        </p:spPr>
        <p:txBody>
          <a:bodyPr>
            <a:spAutoFit/>
          </a:bodyPr>
          <a:lstStyle/>
          <a:p>
            <a:pPr>
              <a:spcBef>
                <a:spcPct val="50000"/>
              </a:spcBef>
            </a:pPr>
            <a:r>
              <a:rPr lang="en-US" sz="3600" b="1" dirty="0">
                <a:solidFill>
                  <a:schemeClr val="tx2">
                    <a:lumMod val="90000"/>
                  </a:schemeClr>
                </a:solidFill>
                <a:latin typeface="times roman"/>
              </a:rPr>
              <a:t>FIFTH GENERATION</a:t>
            </a:r>
          </a:p>
          <a:p>
            <a:pPr>
              <a:spcBef>
                <a:spcPct val="50000"/>
              </a:spcBef>
            </a:pPr>
            <a:r>
              <a:rPr lang="en-US" sz="3600" b="1" dirty="0">
                <a:solidFill>
                  <a:schemeClr val="tx2">
                    <a:lumMod val="90000"/>
                  </a:schemeClr>
                </a:solidFill>
                <a:latin typeface="Book Antiqua" pitchFamily="18" charset="0"/>
              </a:rPr>
              <a:t>(Future) </a:t>
            </a:r>
          </a:p>
          <a:p>
            <a:pPr>
              <a:spcBef>
                <a:spcPct val="50000"/>
              </a:spcBef>
            </a:pPr>
            <a:endParaRPr lang="en-US" sz="3600" b="1" dirty="0">
              <a:solidFill>
                <a:schemeClr val="accent2"/>
              </a:solidFill>
              <a:latin typeface="times roman"/>
            </a:endParaRPr>
          </a:p>
          <a:p>
            <a:pPr>
              <a:spcBef>
                <a:spcPct val="50000"/>
              </a:spcBef>
            </a:pPr>
            <a:endParaRPr lang="en-US" sz="2400" b="1" dirty="0">
              <a:solidFill>
                <a:schemeClr val="accent2"/>
              </a:solidFill>
              <a:latin typeface="times roman"/>
            </a:endParaRPr>
          </a:p>
          <a:p>
            <a:pPr>
              <a:spcBef>
                <a:spcPct val="50000"/>
              </a:spcBef>
            </a:pPr>
            <a:endParaRPr lang="en-US" sz="2400" dirty="0">
              <a:solidFill>
                <a:srgbClr val="FF0000"/>
              </a:solidFill>
              <a:latin typeface="Times New Roman" pitchFamily="18" charset="0"/>
            </a:endParaRPr>
          </a:p>
        </p:txBody>
      </p:sp>
      <p:sp>
        <p:nvSpPr>
          <p:cNvPr id="26627" name="Line 5"/>
          <p:cNvSpPr>
            <a:spLocks noChangeShapeType="1"/>
          </p:cNvSpPr>
          <p:nvPr/>
        </p:nvSpPr>
        <p:spPr bwMode="auto">
          <a:xfrm>
            <a:off x="619125" y="1981200"/>
            <a:ext cx="7991475" cy="1588"/>
          </a:xfrm>
          <a:prstGeom prst="line">
            <a:avLst/>
          </a:prstGeom>
          <a:noFill/>
          <a:ln w="101600" cmpd="tri">
            <a:solidFill>
              <a:schemeClr val="tx1"/>
            </a:solidFill>
            <a:round/>
            <a:headEnd/>
            <a:tailEnd/>
          </a:ln>
        </p:spPr>
        <p:txBody>
          <a:bodyPr/>
          <a:lstStyle/>
          <a:p>
            <a:endParaRPr lang="en-US"/>
          </a:p>
        </p:txBody>
      </p:sp>
      <p:sp>
        <p:nvSpPr>
          <p:cNvPr id="26628" name="Text Box 6"/>
          <p:cNvSpPr txBox="1">
            <a:spLocks noChangeArrowheads="1"/>
          </p:cNvSpPr>
          <p:nvPr/>
        </p:nvSpPr>
        <p:spPr bwMode="auto">
          <a:xfrm>
            <a:off x="2514600" y="1949450"/>
            <a:ext cx="184150" cy="579438"/>
          </a:xfrm>
          <a:prstGeom prst="rect">
            <a:avLst/>
          </a:prstGeom>
          <a:noFill/>
          <a:ln w="9525">
            <a:noFill/>
            <a:miter lim="800000"/>
            <a:headEnd/>
            <a:tailEnd/>
          </a:ln>
        </p:spPr>
        <p:txBody>
          <a:bodyPr wrap="none">
            <a:spAutoFit/>
          </a:bodyPr>
          <a:lstStyle/>
          <a:p>
            <a:endParaRPr lang="en-US" sz="3200">
              <a:latin typeface="Technical" pitchFamily="66" charset="0"/>
            </a:endParaRPr>
          </a:p>
        </p:txBody>
      </p:sp>
      <p:sp>
        <p:nvSpPr>
          <p:cNvPr id="69639" name="Text Box 7"/>
          <p:cNvSpPr txBox="1">
            <a:spLocks noChangeArrowheads="1"/>
          </p:cNvSpPr>
          <p:nvPr/>
        </p:nvSpPr>
        <p:spPr bwMode="auto">
          <a:xfrm>
            <a:off x="771525" y="2286000"/>
            <a:ext cx="7991475" cy="2677656"/>
          </a:xfrm>
          <a:prstGeom prst="rect">
            <a:avLst/>
          </a:prstGeom>
          <a:noFill/>
          <a:ln w="9525">
            <a:noFill/>
            <a:miter lim="800000"/>
            <a:headEnd/>
            <a:tailEnd/>
          </a:ln>
        </p:spPr>
        <p:txBody>
          <a:bodyPr>
            <a:spAutoFit/>
          </a:bodyPr>
          <a:lstStyle/>
          <a:p>
            <a:pPr>
              <a:buClr>
                <a:srgbClr val="FFFF00"/>
              </a:buClr>
              <a:buSzPct val="150000"/>
              <a:buFont typeface="Wingdings" pitchFamily="2" charset="2"/>
              <a:buChar char="8"/>
            </a:pPr>
            <a:r>
              <a:rPr lang="en-US" sz="2400" b="1" dirty="0">
                <a:latin typeface="Technical" pitchFamily="66" charset="0"/>
              </a:rPr>
              <a:t>Computers today have some attributes of fifth generation computers. </a:t>
            </a:r>
          </a:p>
          <a:p>
            <a:pPr>
              <a:buClr>
                <a:srgbClr val="FFFF00"/>
              </a:buClr>
              <a:buSzPct val="150000"/>
              <a:buFont typeface="Wingdings" pitchFamily="2" charset="2"/>
              <a:buChar char="8"/>
            </a:pPr>
            <a:r>
              <a:rPr lang="en-US" sz="2400" b="1" dirty="0">
                <a:latin typeface="Technical" pitchFamily="66" charset="0"/>
              </a:rPr>
              <a:t>For example, expert systems assist doctors in making diagnoses by applying the problem-solving steps a doctor might use in assessing a patient's needs.</a:t>
            </a:r>
          </a:p>
          <a:p>
            <a:pPr>
              <a:buClr>
                <a:srgbClr val="FFFF00"/>
              </a:buClr>
              <a:buSzPct val="150000"/>
              <a:buFont typeface="Wingdings" pitchFamily="2" charset="2"/>
              <a:buChar char="8"/>
            </a:pPr>
            <a:r>
              <a:rPr lang="en-US" sz="2400" b="1" dirty="0">
                <a:latin typeface="Technical" pitchFamily="66" charset="0"/>
              </a:rPr>
              <a:t> It will take several more years of development before expert systems are in widespread use.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iterate type="wd">
                                    <p:tmPct val="100000"/>
                                  </p:iterate>
                                  <p:childTnLst>
                                    <p:set>
                                      <p:cBhvr>
                                        <p:cTn id="6" dur="1" fill="hold">
                                          <p:stCondLst>
                                            <p:cond delay="0"/>
                                          </p:stCondLst>
                                        </p:cTn>
                                        <p:tgtEl>
                                          <p:spTgt spid="69639">
                                            <p:txEl>
                                              <p:pRg st="0" end="0"/>
                                            </p:txEl>
                                          </p:spTgt>
                                        </p:tgtEl>
                                        <p:attrNameLst>
                                          <p:attrName>style.visibility</p:attrName>
                                        </p:attrNameLst>
                                      </p:cBhvr>
                                      <p:to>
                                        <p:strVal val="visible"/>
                                      </p:to>
                                    </p:set>
                                    <p:anim calcmode="lin" valueType="num">
                                      <p:cBhvr additive="base">
                                        <p:cTn id="7" dur="300" fill="hold"/>
                                        <p:tgtEl>
                                          <p:spTgt spid="69639">
                                            <p:txEl>
                                              <p:pRg st="0" end="0"/>
                                            </p:txEl>
                                          </p:spTgt>
                                        </p:tgtEl>
                                        <p:attrNameLst>
                                          <p:attrName>ppt_x</p:attrName>
                                        </p:attrNameLst>
                                      </p:cBhvr>
                                      <p:tavLst>
                                        <p:tav tm="0">
                                          <p:val>
                                            <p:strVal val="1+#ppt_w/2"/>
                                          </p:val>
                                        </p:tav>
                                        <p:tav tm="100000">
                                          <p:val>
                                            <p:strVal val="#ppt_x"/>
                                          </p:val>
                                        </p:tav>
                                      </p:tavLst>
                                    </p:anim>
                                    <p:anim calcmode="lin" valueType="num">
                                      <p:cBhvr additive="base">
                                        <p:cTn id="8" dur="300" fill="hold"/>
                                        <p:tgtEl>
                                          <p:spTgt spid="696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iterate type="wd">
                                    <p:tmPct val="100000"/>
                                  </p:iterate>
                                  <p:childTnLst>
                                    <p:set>
                                      <p:cBhvr>
                                        <p:cTn id="12" dur="1" fill="hold">
                                          <p:stCondLst>
                                            <p:cond delay="0"/>
                                          </p:stCondLst>
                                        </p:cTn>
                                        <p:tgtEl>
                                          <p:spTgt spid="69639">
                                            <p:txEl>
                                              <p:pRg st="1" end="1"/>
                                            </p:txEl>
                                          </p:spTgt>
                                        </p:tgtEl>
                                        <p:attrNameLst>
                                          <p:attrName>style.visibility</p:attrName>
                                        </p:attrNameLst>
                                      </p:cBhvr>
                                      <p:to>
                                        <p:strVal val="visible"/>
                                      </p:to>
                                    </p:set>
                                    <p:anim calcmode="lin" valueType="num">
                                      <p:cBhvr additive="base">
                                        <p:cTn id="13" dur="300" fill="hold"/>
                                        <p:tgtEl>
                                          <p:spTgt spid="69639">
                                            <p:txEl>
                                              <p:pRg st="1" end="1"/>
                                            </p:txEl>
                                          </p:spTgt>
                                        </p:tgtEl>
                                        <p:attrNameLst>
                                          <p:attrName>ppt_x</p:attrName>
                                        </p:attrNameLst>
                                      </p:cBhvr>
                                      <p:tavLst>
                                        <p:tav tm="0">
                                          <p:val>
                                            <p:strVal val="1+#ppt_w/2"/>
                                          </p:val>
                                        </p:tav>
                                        <p:tav tm="100000">
                                          <p:val>
                                            <p:strVal val="#ppt_x"/>
                                          </p:val>
                                        </p:tav>
                                      </p:tavLst>
                                    </p:anim>
                                    <p:anim calcmode="lin" valueType="num">
                                      <p:cBhvr additive="base">
                                        <p:cTn id="14" dur="300" fill="hold"/>
                                        <p:tgtEl>
                                          <p:spTgt spid="696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iterate type="wd">
                                    <p:tmPct val="100000"/>
                                  </p:iterate>
                                  <p:childTnLst>
                                    <p:set>
                                      <p:cBhvr>
                                        <p:cTn id="18" dur="1" fill="hold">
                                          <p:stCondLst>
                                            <p:cond delay="0"/>
                                          </p:stCondLst>
                                        </p:cTn>
                                        <p:tgtEl>
                                          <p:spTgt spid="69639">
                                            <p:txEl>
                                              <p:pRg st="2" end="2"/>
                                            </p:txEl>
                                          </p:spTgt>
                                        </p:tgtEl>
                                        <p:attrNameLst>
                                          <p:attrName>style.visibility</p:attrName>
                                        </p:attrNameLst>
                                      </p:cBhvr>
                                      <p:to>
                                        <p:strVal val="visible"/>
                                      </p:to>
                                    </p:set>
                                    <p:anim calcmode="lin" valueType="num">
                                      <p:cBhvr additive="base">
                                        <p:cTn id="19" dur="300" fill="hold"/>
                                        <p:tgtEl>
                                          <p:spTgt spid="69639">
                                            <p:txEl>
                                              <p:pRg st="2" end="2"/>
                                            </p:txEl>
                                          </p:spTgt>
                                        </p:tgtEl>
                                        <p:attrNameLst>
                                          <p:attrName>ppt_x</p:attrName>
                                        </p:attrNameLst>
                                      </p:cBhvr>
                                      <p:tavLst>
                                        <p:tav tm="0">
                                          <p:val>
                                            <p:strVal val="1+#ppt_w/2"/>
                                          </p:val>
                                        </p:tav>
                                        <p:tav tm="100000">
                                          <p:val>
                                            <p:strVal val="#ppt_x"/>
                                          </p:val>
                                        </p:tav>
                                      </p:tavLst>
                                    </p:anim>
                                    <p:anim calcmode="lin" valueType="num">
                                      <p:cBhvr additive="base">
                                        <p:cTn id="20" dur="300" fill="hold"/>
                                        <p:tgtEl>
                                          <p:spTgt spid="6963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9"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4"/>
          <p:cNvSpPr txBox="1">
            <a:spLocks noChangeArrowheads="1"/>
          </p:cNvSpPr>
          <p:nvPr/>
        </p:nvSpPr>
        <p:spPr bwMode="auto">
          <a:xfrm>
            <a:off x="946150" y="304800"/>
            <a:ext cx="7283450" cy="1200329"/>
          </a:xfrm>
          <a:prstGeom prst="rect">
            <a:avLst/>
          </a:prstGeom>
          <a:noFill/>
          <a:ln w="9525">
            <a:noFill/>
            <a:miter lim="800000"/>
            <a:headEnd/>
            <a:tailEnd/>
          </a:ln>
        </p:spPr>
        <p:txBody>
          <a:bodyPr>
            <a:spAutoFit/>
          </a:bodyPr>
          <a:lstStyle/>
          <a:p>
            <a:pPr>
              <a:spcBef>
                <a:spcPct val="50000"/>
              </a:spcBef>
            </a:pPr>
            <a:r>
              <a:rPr lang="en-US" sz="3600" b="1" dirty="0">
                <a:solidFill>
                  <a:schemeClr val="tx2">
                    <a:lumMod val="90000"/>
                  </a:schemeClr>
                </a:solidFill>
                <a:latin typeface="times roman"/>
              </a:rPr>
              <a:t>FIFTH GENERATION</a:t>
            </a:r>
          </a:p>
          <a:p>
            <a:pPr>
              <a:spcBef>
                <a:spcPct val="50000"/>
              </a:spcBef>
            </a:pPr>
            <a:endParaRPr lang="en-US" sz="2400" dirty="0">
              <a:solidFill>
                <a:srgbClr val="FF0000"/>
              </a:solidFill>
              <a:latin typeface="Times New Roman" pitchFamily="18" charset="0"/>
            </a:endParaRPr>
          </a:p>
        </p:txBody>
      </p:sp>
      <p:sp>
        <p:nvSpPr>
          <p:cNvPr id="25604" name="Text Box 6"/>
          <p:cNvSpPr txBox="1">
            <a:spLocks noChangeArrowheads="1"/>
          </p:cNvSpPr>
          <p:nvPr/>
        </p:nvSpPr>
        <p:spPr bwMode="auto">
          <a:xfrm>
            <a:off x="2514600" y="1949450"/>
            <a:ext cx="184150" cy="579438"/>
          </a:xfrm>
          <a:prstGeom prst="rect">
            <a:avLst/>
          </a:prstGeom>
          <a:noFill/>
          <a:ln w="9525">
            <a:noFill/>
            <a:miter lim="800000"/>
            <a:headEnd/>
            <a:tailEnd/>
          </a:ln>
        </p:spPr>
        <p:txBody>
          <a:bodyPr wrap="none">
            <a:spAutoFit/>
          </a:bodyPr>
          <a:lstStyle/>
          <a:p>
            <a:endParaRPr lang="en-US" sz="3200">
              <a:latin typeface="Technical" pitchFamily="66" charset="0"/>
            </a:endParaRPr>
          </a:p>
        </p:txBody>
      </p:sp>
      <p:sp>
        <p:nvSpPr>
          <p:cNvPr id="68615" name="Text Box 7"/>
          <p:cNvSpPr txBox="1">
            <a:spLocks noChangeArrowheads="1"/>
          </p:cNvSpPr>
          <p:nvPr/>
        </p:nvSpPr>
        <p:spPr bwMode="auto">
          <a:xfrm>
            <a:off x="0" y="2081748"/>
            <a:ext cx="8763000" cy="3785652"/>
          </a:xfrm>
          <a:prstGeom prst="rect">
            <a:avLst/>
          </a:prstGeom>
          <a:noFill/>
          <a:ln w="9525">
            <a:noFill/>
            <a:miter lim="800000"/>
            <a:headEnd/>
            <a:tailEnd/>
          </a:ln>
        </p:spPr>
        <p:txBody>
          <a:bodyPr wrap="square">
            <a:spAutoFit/>
          </a:bodyPr>
          <a:lstStyle/>
          <a:p>
            <a:pPr algn="just">
              <a:buClr>
                <a:srgbClr val="FFFF00"/>
              </a:buClr>
              <a:buSzPct val="150000"/>
              <a:buFont typeface="Wingdings" pitchFamily="2" charset="2"/>
              <a:buChar char="Ø"/>
            </a:pPr>
            <a:r>
              <a:rPr lang="en-US" sz="2400" b="1" dirty="0" smtClean="0"/>
              <a:t>CHARACTERISTICS</a:t>
            </a:r>
          </a:p>
          <a:p>
            <a:pPr>
              <a:buClr>
                <a:srgbClr val="FFFF00"/>
              </a:buClr>
              <a:buSzPct val="150000"/>
            </a:pPr>
            <a:r>
              <a:rPr lang="en-US" sz="2400" dirty="0" smtClean="0"/>
              <a:t/>
            </a:r>
            <a:br>
              <a:rPr lang="en-US" sz="2400" dirty="0" smtClean="0"/>
            </a:br>
            <a:r>
              <a:rPr lang="en-US" sz="2400" dirty="0" smtClean="0"/>
              <a:t>	1) </a:t>
            </a:r>
            <a:r>
              <a:rPr lang="en-US" sz="2400" dirty="0" smtClean="0">
                <a:solidFill>
                  <a:srgbClr val="FF0000"/>
                </a:solidFill>
              </a:rPr>
              <a:t>Super large scale integrated chips</a:t>
            </a:r>
            <a:r>
              <a:rPr lang="en-US" sz="2400" dirty="0" smtClean="0"/>
              <a:t>.</a:t>
            </a:r>
            <a:br>
              <a:rPr lang="en-US" sz="2400" dirty="0" smtClean="0"/>
            </a:br>
            <a:r>
              <a:rPr lang="en-US" sz="2400" dirty="0" smtClean="0"/>
              <a:t>	2) They will have </a:t>
            </a:r>
            <a:r>
              <a:rPr lang="en-US" sz="2400" dirty="0" smtClean="0">
                <a:solidFill>
                  <a:srgbClr val="FF0000"/>
                </a:solidFill>
              </a:rPr>
              <a:t>artificial intelligence</a:t>
            </a:r>
            <a:r>
              <a:rPr lang="en-US" sz="2400" dirty="0" smtClean="0"/>
              <a:t>.</a:t>
            </a:r>
            <a:br>
              <a:rPr lang="en-US" sz="2400" dirty="0" smtClean="0"/>
            </a:br>
            <a:r>
              <a:rPr lang="en-US" sz="2400" dirty="0" smtClean="0"/>
              <a:t>	3) They will be able to recognize image and graphs.</a:t>
            </a:r>
            <a:br>
              <a:rPr lang="en-US" sz="2400" dirty="0" smtClean="0"/>
            </a:br>
            <a:r>
              <a:rPr lang="en-US" sz="2400" dirty="0" smtClean="0"/>
              <a:t>	4) To be able to solve highly complex problem      	  	     including </a:t>
            </a:r>
            <a:r>
              <a:rPr lang="en-US" sz="2400" dirty="0" smtClean="0">
                <a:solidFill>
                  <a:srgbClr val="FF0000"/>
                </a:solidFill>
              </a:rPr>
              <a:t>decision making</a:t>
            </a:r>
            <a:r>
              <a:rPr lang="en-US" sz="2400" dirty="0" smtClean="0"/>
              <a:t>, </a:t>
            </a:r>
            <a:r>
              <a:rPr lang="en-US" sz="2400" dirty="0" smtClean="0">
                <a:solidFill>
                  <a:srgbClr val="FF0000"/>
                </a:solidFill>
              </a:rPr>
              <a:t>logical reasoning</a:t>
            </a:r>
            <a:r>
              <a:rPr lang="en-US" sz="2400" dirty="0" smtClean="0"/>
              <a:t>.</a:t>
            </a:r>
            <a:br>
              <a:rPr lang="en-US" sz="2400" dirty="0" smtClean="0"/>
            </a:br>
            <a:r>
              <a:rPr lang="en-US" sz="2400" dirty="0" smtClean="0"/>
              <a:t>	5) More than one CPU for </a:t>
            </a:r>
            <a:r>
              <a:rPr lang="en-US" sz="2400" dirty="0" smtClean="0">
                <a:solidFill>
                  <a:srgbClr val="FF0000"/>
                </a:solidFill>
              </a:rPr>
              <a:t>faster processing</a:t>
            </a:r>
            <a:r>
              <a:rPr lang="en-US" sz="2400" dirty="0" smtClean="0"/>
              <a:t>.</a:t>
            </a:r>
            <a:br>
              <a:rPr lang="en-US" sz="2400" dirty="0" smtClean="0"/>
            </a:br>
            <a:r>
              <a:rPr lang="en-US" sz="2400" dirty="0" smtClean="0"/>
              <a:t>	6) To work with </a:t>
            </a:r>
            <a:r>
              <a:rPr lang="en-US" sz="2400" dirty="0" smtClean="0">
                <a:solidFill>
                  <a:srgbClr val="FF0000"/>
                </a:solidFill>
              </a:rPr>
              <a:t>natural language</a:t>
            </a:r>
            <a:r>
              <a:rPr lang="en-US" sz="2400" dirty="0" smtClean="0"/>
              <a:t>.</a:t>
            </a:r>
            <a:endParaRPr lang="en-US" sz="2400" b="1" dirty="0" smtClean="0">
              <a:latin typeface="Technical" pitchFamily="66" charset="0"/>
            </a:endParaRPr>
          </a:p>
          <a:p>
            <a:pPr>
              <a:buClr>
                <a:srgbClr val="FFFF00"/>
              </a:buClr>
              <a:buSzPct val="150000"/>
              <a:buFont typeface="Wingdings" pitchFamily="2" charset="2"/>
              <a:buChar char="Ø"/>
            </a:pPr>
            <a:endParaRPr lang="en-US" sz="2400" b="1" dirty="0">
              <a:latin typeface="Technical" pitchFamily="66" charset="0"/>
            </a:endParaRPr>
          </a:p>
        </p:txBody>
      </p:sp>
    </p:spTree>
    <p:extLst>
      <p:ext uri="{BB962C8B-B14F-4D97-AF65-F5344CB8AC3E}">
        <p14:creationId xmlns:p14="http://schemas.microsoft.com/office/powerpoint/2010/main" val="2780648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iterate type="wd">
                                    <p:tmPct val="100000"/>
                                  </p:iterate>
                                  <p:childTnLst>
                                    <p:set>
                                      <p:cBhvr>
                                        <p:cTn id="6" dur="1" fill="hold">
                                          <p:stCondLst>
                                            <p:cond delay="0"/>
                                          </p:stCondLst>
                                        </p:cTn>
                                        <p:tgtEl>
                                          <p:spTgt spid="68615">
                                            <p:txEl>
                                              <p:pRg st="0" end="0"/>
                                            </p:txEl>
                                          </p:spTgt>
                                        </p:tgtEl>
                                        <p:attrNameLst>
                                          <p:attrName>style.visibility</p:attrName>
                                        </p:attrNameLst>
                                      </p:cBhvr>
                                      <p:to>
                                        <p:strVal val="visible"/>
                                      </p:to>
                                    </p:set>
                                    <p:anim calcmode="lin" valueType="num">
                                      <p:cBhvr additive="base">
                                        <p:cTn id="7" dur="300" fill="hold"/>
                                        <p:tgtEl>
                                          <p:spTgt spid="68615">
                                            <p:txEl>
                                              <p:pRg st="0" end="0"/>
                                            </p:txEl>
                                          </p:spTgt>
                                        </p:tgtEl>
                                        <p:attrNameLst>
                                          <p:attrName>ppt_x</p:attrName>
                                        </p:attrNameLst>
                                      </p:cBhvr>
                                      <p:tavLst>
                                        <p:tav tm="0">
                                          <p:val>
                                            <p:strVal val="1+#ppt_w/2"/>
                                          </p:val>
                                        </p:tav>
                                        <p:tav tm="100000">
                                          <p:val>
                                            <p:strVal val="#ppt_x"/>
                                          </p:val>
                                        </p:tav>
                                      </p:tavLst>
                                    </p:anim>
                                    <p:anim calcmode="lin" valueType="num">
                                      <p:cBhvr additive="base">
                                        <p:cTn id="8" dur="300" fill="hold"/>
                                        <p:tgtEl>
                                          <p:spTgt spid="686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iterate type="wd">
                                    <p:tmPct val="100000"/>
                                  </p:iterate>
                                  <p:childTnLst>
                                    <p:set>
                                      <p:cBhvr>
                                        <p:cTn id="12" dur="1" fill="hold">
                                          <p:stCondLst>
                                            <p:cond delay="0"/>
                                          </p:stCondLst>
                                        </p:cTn>
                                        <p:tgtEl>
                                          <p:spTgt spid="68615">
                                            <p:txEl>
                                              <p:pRg st="1" end="1"/>
                                            </p:txEl>
                                          </p:spTgt>
                                        </p:tgtEl>
                                        <p:attrNameLst>
                                          <p:attrName>style.visibility</p:attrName>
                                        </p:attrNameLst>
                                      </p:cBhvr>
                                      <p:to>
                                        <p:strVal val="visible"/>
                                      </p:to>
                                    </p:set>
                                    <p:anim calcmode="lin" valueType="num">
                                      <p:cBhvr additive="base">
                                        <p:cTn id="13" dur="300" fill="hold"/>
                                        <p:tgtEl>
                                          <p:spTgt spid="68615">
                                            <p:txEl>
                                              <p:pRg st="1" end="1"/>
                                            </p:txEl>
                                          </p:spTgt>
                                        </p:tgtEl>
                                        <p:attrNameLst>
                                          <p:attrName>ppt_x</p:attrName>
                                        </p:attrNameLst>
                                      </p:cBhvr>
                                      <p:tavLst>
                                        <p:tav tm="0">
                                          <p:val>
                                            <p:strVal val="1+#ppt_w/2"/>
                                          </p:val>
                                        </p:tav>
                                        <p:tav tm="100000">
                                          <p:val>
                                            <p:strVal val="#ppt_x"/>
                                          </p:val>
                                        </p:tav>
                                      </p:tavLst>
                                    </p:anim>
                                    <p:anim calcmode="lin" valueType="num">
                                      <p:cBhvr additive="base">
                                        <p:cTn id="14" dur="300" fill="hold"/>
                                        <p:tgtEl>
                                          <p:spTgt spid="6861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5"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Books</a:t>
            </a:r>
            <a:endParaRPr lang="en-US" dirty="0"/>
          </a:p>
        </p:txBody>
      </p:sp>
      <p:sp>
        <p:nvSpPr>
          <p:cNvPr id="3" name="Content Placeholder 2"/>
          <p:cNvSpPr>
            <a:spLocks noGrp="1"/>
          </p:cNvSpPr>
          <p:nvPr>
            <p:ph idx="1"/>
          </p:nvPr>
        </p:nvSpPr>
        <p:spPr>
          <a:xfrm>
            <a:off x="762000" y="1783560"/>
            <a:ext cx="7924800" cy="4572000"/>
          </a:xfrm>
        </p:spPr>
        <p:txBody>
          <a:bodyPr>
            <a:normAutofit lnSpcReduction="10000"/>
          </a:bodyPr>
          <a:lstStyle/>
          <a:p>
            <a:pPr algn="just"/>
            <a:r>
              <a:rPr lang="en-US" dirty="0" smtClean="0">
                <a:solidFill>
                  <a:schemeClr val="accent2">
                    <a:lumMod val="60000"/>
                    <a:lumOff val="40000"/>
                  </a:schemeClr>
                </a:solidFill>
              </a:rPr>
              <a:t>W. Stallings, Computer organization and architecture, Prentice-Hall,2000</a:t>
            </a:r>
          </a:p>
          <a:p>
            <a:pPr algn="just"/>
            <a:r>
              <a:rPr lang="en-US" dirty="0" smtClean="0">
                <a:solidFill>
                  <a:schemeClr val="accent2">
                    <a:lumMod val="60000"/>
                    <a:lumOff val="40000"/>
                  </a:schemeClr>
                </a:solidFill>
              </a:rPr>
              <a:t>M. M. </a:t>
            </a:r>
            <a:r>
              <a:rPr lang="en-US" dirty="0" err="1" smtClean="0">
                <a:solidFill>
                  <a:schemeClr val="accent2">
                    <a:lumMod val="60000"/>
                    <a:lumOff val="40000"/>
                  </a:schemeClr>
                </a:solidFill>
              </a:rPr>
              <a:t>Mano</a:t>
            </a:r>
            <a:r>
              <a:rPr lang="en-US" dirty="0" smtClean="0">
                <a:solidFill>
                  <a:schemeClr val="accent2">
                    <a:lumMod val="60000"/>
                    <a:lumOff val="40000"/>
                  </a:schemeClr>
                </a:solidFill>
              </a:rPr>
              <a:t>, Computer System Architecture, Prentice-Hall</a:t>
            </a:r>
          </a:p>
          <a:p>
            <a:pPr algn="just"/>
            <a:r>
              <a:rPr lang="en-US" dirty="0" smtClean="0">
                <a:solidFill>
                  <a:schemeClr val="accent2">
                    <a:lumMod val="60000"/>
                    <a:lumOff val="40000"/>
                  </a:schemeClr>
                </a:solidFill>
              </a:rPr>
              <a:t>J. P. Hayes, Computer system architecture, McGraw Hill</a:t>
            </a:r>
          </a:p>
          <a:p>
            <a:pPr algn="just"/>
            <a:r>
              <a:rPr lang="en-US" dirty="0" smtClean="0">
                <a:solidFill>
                  <a:schemeClr val="accent2">
                    <a:lumMod val="60000"/>
                    <a:lumOff val="40000"/>
                  </a:schemeClr>
                </a:solidFill>
              </a:rPr>
              <a:t>J. L. Hennessy &amp; D.A. Patterson, Computer architecture: A quantitative approach, Fourth Edition, Morgan Kaufman, 2004.</a:t>
            </a:r>
            <a:endParaRPr lang="en-US" dirty="0">
              <a:solidFill>
                <a:schemeClr val="accent2">
                  <a:lumMod val="60000"/>
                  <a:lumOff val="40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procedure</a:t>
            </a:r>
            <a:endParaRPr lang="en-US" dirty="0"/>
          </a:p>
        </p:txBody>
      </p:sp>
      <p:sp>
        <p:nvSpPr>
          <p:cNvPr id="3" name="Content Placeholder 2"/>
          <p:cNvSpPr>
            <a:spLocks noGrp="1"/>
          </p:cNvSpPr>
          <p:nvPr>
            <p:ph idx="1"/>
          </p:nvPr>
        </p:nvSpPr>
        <p:spPr/>
        <p:txBody>
          <a:bodyPr>
            <a:normAutofit/>
          </a:bodyPr>
          <a:lstStyle/>
          <a:p>
            <a:r>
              <a:rPr lang="en-US" dirty="0" smtClean="0">
                <a:solidFill>
                  <a:schemeClr val="accent2">
                    <a:lumMod val="60000"/>
                    <a:lumOff val="40000"/>
                  </a:schemeClr>
                </a:solidFill>
              </a:rPr>
              <a:t>Quiz </a:t>
            </a:r>
            <a:r>
              <a:rPr lang="en-US" dirty="0" smtClean="0">
                <a:solidFill>
                  <a:schemeClr val="accent2">
                    <a:lumMod val="60000"/>
                    <a:lumOff val="40000"/>
                  </a:schemeClr>
                </a:solidFill>
                <a:sym typeface="Wingdings" pitchFamily="2" charset="2"/>
              </a:rPr>
              <a:t></a:t>
            </a:r>
            <a:r>
              <a:rPr lang="en-US" dirty="0" smtClean="0">
                <a:solidFill>
                  <a:schemeClr val="accent2">
                    <a:lumMod val="60000"/>
                    <a:lumOff val="40000"/>
                  </a:schemeClr>
                </a:solidFill>
              </a:rPr>
              <a:t> </a:t>
            </a:r>
            <a:r>
              <a:rPr lang="en-US" dirty="0" smtClean="0">
                <a:solidFill>
                  <a:schemeClr val="accent2">
                    <a:lumMod val="60000"/>
                    <a:lumOff val="40000"/>
                  </a:schemeClr>
                </a:solidFill>
              </a:rPr>
              <a:t>(10M</a:t>
            </a:r>
            <a:r>
              <a:rPr lang="en-US" dirty="0" smtClean="0">
                <a:solidFill>
                  <a:schemeClr val="accent2">
                    <a:lumMod val="60000"/>
                    <a:lumOff val="40000"/>
                  </a:schemeClr>
                </a:solidFill>
              </a:rPr>
              <a:t>)</a:t>
            </a:r>
          </a:p>
          <a:p>
            <a:r>
              <a:rPr lang="en-US" dirty="0">
                <a:solidFill>
                  <a:schemeClr val="accent2">
                    <a:lumMod val="60000"/>
                    <a:lumOff val="40000"/>
                  </a:schemeClr>
                </a:solidFill>
              </a:rPr>
              <a:t>Assignment </a:t>
            </a:r>
            <a:r>
              <a:rPr lang="en-US" dirty="0" smtClean="0">
                <a:solidFill>
                  <a:schemeClr val="accent2">
                    <a:lumMod val="60000"/>
                    <a:lumOff val="40000"/>
                  </a:schemeClr>
                </a:solidFill>
                <a:sym typeface="Wingdings" pitchFamily="2" charset="2"/>
              </a:rPr>
              <a:t></a:t>
            </a:r>
            <a:r>
              <a:rPr lang="en-US" dirty="0" smtClean="0">
                <a:solidFill>
                  <a:schemeClr val="accent2">
                    <a:lumMod val="60000"/>
                    <a:lumOff val="40000"/>
                  </a:schemeClr>
                </a:solidFill>
              </a:rPr>
              <a:t> </a:t>
            </a:r>
            <a:r>
              <a:rPr lang="en-US" dirty="0">
                <a:solidFill>
                  <a:schemeClr val="accent2">
                    <a:lumMod val="60000"/>
                    <a:lumOff val="40000"/>
                  </a:schemeClr>
                </a:solidFill>
              </a:rPr>
              <a:t>(10*2 = 20M)</a:t>
            </a:r>
          </a:p>
          <a:p>
            <a:endParaRPr lang="en-US" dirty="0" smtClean="0">
              <a:solidFill>
                <a:schemeClr val="accent2">
                  <a:lumMod val="60000"/>
                  <a:lumOff val="40000"/>
                </a:schemeClr>
              </a:solidFill>
            </a:endParaRPr>
          </a:p>
          <a:p>
            <a:r>
              <a:rPr lang="en-US" dirty="0" smtClean="0">
                <a:solidFill>
                  <a:schemeClr val="accent2">
                    <a:lumMod val="60000"/>
                    <a:lumOff val="40000"/>
                  </a:schemeClr>
                </a:solidFill>
              </a:rPr>
              <a:t>CAT </a:t>
            </a:r>
            <a:r>
              <a:rPr lang="en-US" dirty="0" smtClean="0">
                <a:solidFill>
                  <a:schemeClr val="accent2">
                    <a:lumMod val="60000"/>
                    <a:lumOff val="40000"/>
                  </a:schemeClr>
                </a:solidFill>
                <a:sym typeface="Wingdings" pitchFamily="2" charset="2"/>
              </a:rPr>
              <a:t></a:t>
            </a:r>
            <a:r>
              <a:rPr lang="en-US" dirty="0" smtClean="0">
                <a:solidFill>
                  <a:schemeClr val="accent2">
                    <a:lumMod val="60000"/>
                    <a:lumOff val="40000"/>
                  </a:schemeClr>
                </a:solidFill>
              </a:rPr>
              <a:t> 15*2 = 30M</a:t>
            </a:r>
            <a:endParaRPr lang="en-US" dirty="0" smtClean="0">
              <a:solidFill>
                <a:schemeClr val="accent2">
                  <a:lumMod val="60000"/>
                  <a:lumOff val="40000"/>
                </a:schemeClr>
              </a:solidFill>
            </a:endParaRPr>
          </a:p>
          <a:p>
            <a:r>
              <a:rPr lang="en-US" dirty="0" smtClean="0">
                <a:solidFill>
                  <a:schemeClr val="accent2">
                    <a:lumMod val="60000"/>
                    <a:lumOff val="40000"/>
                  </a:schemeClr>
                </a:solidFill>
              </a:rPr>
              <a:t>Term </a:t>
            </a:r>
            <a:r>
              <a:rPr lang="en-US" dirty="0" smtClean="0">
                <a:solidFill>
                  <a:schemeClr val="accent2">
                    <a:lumMod val="60000"/>
                    <a:lumOff val="40000"/>
                  </a:schemeClr>
                </a:solidFill>
              </a:rPr>
              <a:t>End Exam </a:t>
            </a:r>
            <a:r>
              <a:rPr lang="en-US" dirty="0" smtClean="0">
                <a:solidFill>
                  <a:schemeClr val="accent2">
                    <a:lumMod val="60000"/>
                    <a:lumOff val="40000"/>
                  </a:schemeClr>
                </a:solidFill>
                <a:sym typeface="Wingdings" pitchFamily="2" charset="2"/>
              </a:rPr>
              <a:t></a:t>
            </a:r>
            <a:r>
              <a:rPr lang="en-US" dirty="0" smtClean="0">
                <a:solidFill>
                  <a:schemeClr val="accent2">
                    <a:lumMod val="60000"/>
                    <a:lumOff val="40000"/>
                  </a:schemeClr>
                </a:solidFill>
              </a:rPr>
              <a:t> 40M</a:t>
            </a:r>
            <a:endParaRPr lang="en-US" dirty="0" smtClean="0">
              <a:solidFill>
                <a:schemeClr val="accent2">
                  <a:lumMod val="60000"/>
                  <a:lumOff val="40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Introduction</a:t>
            </a:r>
          </a:p>
        </p:txBody>
      </p:sp>
      <p:sp>
        <p:nvSpPr>
          <p:cNvPr id="4099" name="Rectangle 3"/>
          <p:cNvSpPr>
            <a:spLocks noGrp="1" noChangeArrowheads="1"/>
          </p:cNvSpPr>
          <p:nvPr>
            <p:ph idx="1"/>
          </p:nvPr>
        </p:nvSpPr>
        <p:spPr/>
        <p:txBody>
          <a:bodyPr/>
          <a:lstStyle/>
          <a:p>
            <a:pPr eaLnBrk="1" hangingPunct="1"/>
            <a:r>
              <a:rPr lang="en-US" dirty="0" smtClean="0"/>
              <a:t>What is computer?</a:t>
            </a:r>
          </a:p>
          <a:p>
            <a:pPr lvl="1" algn="just" eaLnBrk="1" hangingPunct="1"/>
            <a:r>
              <a:rPr lang="en-US" dirty="0" smtClean="0"/>
              <a:t>A </a:t>
            </a:r>
            <a:r>
              <a:rPr lang="en-US" b="1" dirty="0" smtClean="0"/>
              <a:t>computer</a:t>
            </a:r>
            <a:r>
              <a:rPr lang="en-US" dirty="0" smtClean="0"/>
              <a:t> is a programmable </a:t>
            </a:r>
            <a:r>
              <a:rPr lang="en-US" dirty="0" smtClean="0">
                <a:hlinkClick r:id="rId2" tooltip="Machine"/>
              </a:rPr>
              <a:t>machine</a:t>
            </a:r>
            <a:r>
              <a:rPr lang="en-US" dirty="0" smtClean="0"/>
              <a:t> that receives input, stores and manipulates </a:t>
            </a:r>
            <a:r>
              <a:rPr lang="en-US" dirty="0" smtClean="0">
                <a:hlinkClick r:id="rId3" tooltip="Data (computing)"/>
              </a:rPr>
              <a:t>data</a:t>
            </a:r>
            <a:r>
              <a:rPr lang="en-US" dirty="0" smtClean="0"/>
              <a:t>, and provides output in a useful format. </a:t>
            </a:r>
          </a:p>
          <a:p>
            <a:pPr lvl="1" eaLnBrk="1" hangingPunct="1">
              <a:buFontTx/>
              <a:buNone/>
            </a:pPr>
            <a:endParaRPr lang="en-US" dirty="0" smtClean="0"/>
          </a:p>
          <a:p>
            <a:pPr eaLnBrk="1" hangingPunct="1"/>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914400" y="2286000"/>
            <a:ext cx="8229600" cy="1143000"/>
          </a:xfrm>
        </p:spPr>
        <p:txBody>
          <a:bodyPr/>
          <a:lstStyle/>
          <a:p>
            <a:pPr eaLnBrk="1" hangingPunct="1"/>
            <a:r>
              <a:rPr lang="en-US" sz="4800" b="1" smtClean="0">
                <a:solidFill>
                  <a:srgbClr val="0099FF"/>
                </a:solidFill>
              </a:rPr>
              <a:t>History of Computers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4"/>
          <p:cNvSpPr txBox="1">
            <a:spLocks noChangeArrowheads="1"/>
          </p:cNvSpPr>
          <p:nvPr/>
        </p:nvSpPr>
        <p:spPr bwMode="auto">
          <a:xfrm>
            <a:off x="889000" y="304800"/>
            <a:ext cx="7340600" cy="1200329"/>
          </a:xfrm>
          <a:prstGeom prst="rect">
            <a:avLst/>
          </a:prstGeom>
          <a:noFill/>
          <a:ln w="9525">
            <a:noFill/>
            <a:miter lim="800000"/>
            <a:headEnd/>
            <a:tailEnd/>
          </a:ln>
        </p:spPr>
        <p:txBody>
          <a:bodyPr>
            <a:spAutoFit/>
          </a:bodyPr>
          <a:lstStyle/>
          <a:p>
            <a:pPr algn="just">
              <a:spcBef>
                <a:spcPct val="50000"/>
              </a:spcBef>
            </a:pPr>
            <a:r>
              <a:rPr lang="en-US" sz="3600" b="1" dirty="0">
                <a:solidFill>
                  <a:schemeClr val="tx2">
                    <a:lumMod val="90000"/>
                  </a:schemeClr>
                </a:solidFill>
                <a:latin typeface="times roman"/>
              </a:rPr>
              <a:t>ABACUS </a:t>
            </a:r>
            <a:r>
              <a:rPr lang="en-US" sz="3600" b="1" dirty="0" smtClean="0">
                <a:solidFill>
                  <a:schemeClr val="tx2">
                    <a:lumMod val="90000"/>
                  </a:schemeClr>
                </a:solidFill>
                <a:latin typeface="times roman"/>
              </a:rPr>
              <a:t>-4</a:t>
            </a:r>
            <a:r>
              <a:rPr lang="en-US" sz="3600" b="1" baseline="30000" dirty="0" smtClean="0">
                <a:solidFill>
                  <a:schemeClr val="tx2">
                    <a:lumMod val="90000"/>
                  </a:schemeClr>
                </a:solidFill>
                <a:latin typeface="times roman"/>
              </a:rPr>
              <a:t>th</a:t>
            </a:r>
            <a:r>
              <a:rPr lang="en-US" sz="3600" b="1" dirty="0" smtClean="0">
                <a:solidFill>
                  <a:schemeClr val="tx2">
                    <a:lumMod val="90000"/>
                  </a:schemeClr>
                </a:solidFill>
                <a:latin typeface="times roman"/>
              </a:rPr>
              <a:t> </a:t>
            </a:r>
            <a:r>
              <a:rPr lang="en-US" sz="3600" b="1" dirty="0">
                <a:solidFill>
                  <a:schemeClr val="tx2">
                    <a:lumMod val="90000"/>
                  </a:schemeClr>
                </a:solidFill>
                <a:latin typeface="times roman"/>
              </a:rPr>
              <a:t>Century B.C.</a:t>
            </a:r>
            <a:endParaRPr lang="en-US" sz="2400" b="1" dirty="0">
              <a:solidFill>
                <a:schemeClr val="tx2">
                  <a:lumMod val="90000"/>
                </a:schemeClr>
              </a:solidFill>
              <a:latin typeface="times roman"/>
            </a:endParaRPr>
          </a:p>
          <a:p>
            <a:pPr>
              <a:spcBef>
                <a:spcPct val="50000"/>
              </a:spcBef>
            </a:pPr>
            <a:endParaRPr lang="en-US" sz="2400" dirty="0">
              <a:solidFill>
                <a:srgbClr val="FF0000"/>
              </a:solidFill>
              <a:latin typeface="Times New Roman" pitchFamily="18" charset="0"/>
            </a:endParaRPr>
          </a:p>
        </p:txBody>
      </p:sp>
      <p:sp>
        <p:nvSpPr>
          <p:cNvPr id="6147" name="Line 5"/>
          <p:cNvSpPr>
            <a:spLocks noChangeShapeType="1"/>
          </p:cNvSpPr>
          <p:nvPr/>
        </p:nvSpPr>
        <p:spPr bwMode="auto">
          <a:xfrm>
            <a:off x="557213" y="1981200"/>
            <a:ext cx="8053387" cy="1588"/>
          </a:xfrm>
          <a:prstGeom prst="line">
            <a:avLst/>
          </a:prstGeom>
          <a:noFill/>
          <a:ln w="101600" cmpd="tri">
            <a:solidFill>
              <a:schemeClr val="tx1"/>
            </a:solidFill>
            <a:round/>
            <a:headEnd/>
            <a:tailEnd/>
          </a:ln>
        </p:spPr>
        <p:txBody>
          <a:bodyPr/>
          <a:lstStyle/>
          <a:p>
            <a:endParaRPr lang="en-US"/>
          </a:p>
        </p:txBody>
      </p:sp>
      <p:sp>
        <p:nvSpPr>
          <p:cNvPr id="50182" name="Text Box 6"/>
          <p:cNvSpPr txBox="1">
            <a:spLocks noChangeArrowheads="1"/>
          </p:cNvSpPr>
          <p:nvPr/>
        </p:nvSpPr>
        <p:spPr bwMode="auto">
          <a:xfrm>
            <a:off x="914400" y="2514600"/>
            <a:ext cx="7543800" cy="3416320"/>
          </a:xfrm>
          <a:prstGeom prst="rect">
            <a:avLst/>
          </a:prstGeom>
          <a:noFill/>
          <a:ln w="9525">
            <a:noFill/>
            <a:miter lim="800000"/>
            <a:headEnd/>
            <a:tailEnd/>
          </a:ln>
        </p:spPr>
        <p:txBody>
          <a:bodyPr>
            <a:spAutoFit/>
          </a:bodyPr>
          <a:lstStyle/>
          <a:p>
            <a:pPr>
              <a:spcBef>
                <a:spcPct val="50000"/>
              </a:spcBef>
              <a:buClr>
                <a:srgbClr val="FFFF00"/>
              </a:buClr>
              <a:buSzPct val="150000"/>
              <a:buFont typeface="Wingdings" pitchFamily="2" charset="2"/>
              <a:buChar char="8"/>
            </a:pPr>
            <a:r>
              <a:rPr lang="en-US" sz="2400" b="1" dirty="0">
                <a:latin typeface="Technical" pitchFamily="66" charset="0"/>
              </a:rPr>
              <a:t>The abacus, a simple counting aid, may have been invented in Babylonia (now Iraq) in the fourth century B.C. </a:t>
            </a:r>
          </a:p>
          <a:p>
            <a:pPr>
              <a:spcBef>
                <a:spcPct val="50000"/>
              </a:spcBef>
              <a:buClr>
                <a:srgbClr val="FFFF00"/>
              </a:buClr>
              <a:buSzPct val="150000"/>
              <a:buFont typeface="Wingdings" pitchFamily="2" charset="2"/>
              <a:buChar char="8"/>
            </a:pPr>
            <a:r>
              <a:rPr lang="en-US" sz="2400" b="1" dirty="0">
                <a:latin typeface="Technical" pitchFamily="66" charset="0"/>
              </a:rPr>
              <a:t>This device allows users to make computations using a system of sliding beads arranged on a rack.</a:t>
            </a:r>
          </a:p>
          <a:p>
            <a:pPr>
              <a:spcBef>
                <a:spcPct val="50000"/>
              </a:spcBef>
              <a:buClr>
                <a:srgbClr val="FFFF00"/>
              </a:buClr>
              <a:buSzPct val="150000"/>
              <a:buFont typeface="Wingdings" pitchFamily="2" charset="2"/>
              <a:buChar char="8"/>
            </a:pPr>
            <a:endParaRPr lang="en-US" sz="2400" b="1" dirty="0">
              <a:solidFill>
                <a:schemeClr val="accent2"/>
              </a:solidFill>
              <a:latin typeface="Technical" pitchFamily="66" charset="0"/>
            </a:endParaRPr>
          </a:p>
          <a:p>
            <a:pPr>
              <a:spcBef>
                <a:spcPct val="50000"/>
              </a:spcBef>
              <a:buClr>
                <a:srgbClr val="FFFF00"/>
              </a:buClr>
              <a:buSzPct val="150000"/>
              <a:buFont typeface="Wingdings" pitchFamily="2" charset="2"/>
              <a:buNone/>
            </a:pPr>
            <a:endParaRPr lang="en-US" sz="2400" b="1" dirty="0">
              <a:solidFill>
                <a:schemeClr val="accent2"/>
              </a:solidFill>
              <a:latin typeface="Technical" pitchFamily="66" charset="0"/>
            </a:endParaRPr>
          </a:p>
          <a:p>
            <a:pPr>
              <a:spcBef>
                <a:spcPct val="50000"/>
              </a:spcBef>
              <a:buFont typeface="Wingdings" pitchFamily="2" charset="2"/>
              <a:buNone/>
            </a:pPr>
            <a:endParaRPr lang="en-US" sz="2400" b="1" dirty="0">
              <a:solidFill>
                <a:schemeClr val="accent2"/>
              </a:solidFill>
              <a:latin typeface="Technical" pitchFamily="66" charset="0"/>
            </a:endParaRPr>
          </a:p>
        </p:txBody>
      </p:sp>
      <p:pic>
        <p:nvPicPr>
          <p:cNvPr id="50183" name="Picture 7" descr="smabacus"/>
          <p:cNvPicPr>
            <a:picLocks noChangeAspect="1" noChangeArrowheads="1"/>
          </p:cNvPicPr>
          <p:nvPr/>
        </p:nvPicPr>
        <p:blipFill>
          <a:blip r:embed="rId2"/>
          <a:srcRect/>
          <a:stretch>
            <a:fillRect/>
          </a:stretch>
        </p:blipFill>
        <p:spPr bwMode="auto">
          <a:xfrm>
            <a:off x="3087688" y="5022850"/>
            <a:ext cx="3160712" cy="18351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iterate type="wd">
                                    <p:tmPct val="100000"/>
                                  </p:iterate>
                                  <p:childTnLst>
                                    <p:set>
                                      <p:cBhvr>
                                        <p:cTn id="6" dur="1" fill="hold">
                                          <p:stCondLst>
                                            <p:cond delay="0"/>
                                          </p:stCondLst>
                                        </p:cTn>
                                        <p:tgtEl>
                                          <p:spTgt spid="50182">
                                            <p:txEl>
                                              <p:pRg st="0" end="0"/>
                                            </p:txEl>
                                          </p:spTgt>
                                        </p:tgtEl>
                                        <p:attrNameLst>
                                          <p:attrName>style.visibility</p:attrName>
                                        </p:attrNameLst>
                                      </p:cBhvr>
                                      <p:to>
                                        <p:strVal val="visible"/>
                                      </p:to>
                                    </p:set>
                                    <p:anim calcmode="lin" valueType="num">
                                      <p:cBhvr additive="base">
                                        <p:cTn id="7" dur="300" fill="hold"/>
                                        <p:tgtEl>
                                          <p:spTgt spid="50182">
                                            <p:txEl>
                                              <p:pRg st="0" end="0"/>
                                            </p:txEl>
                                          </p:spTgt>
                                        </p:tgtEl>
                                        <p:attrNameLst>
                                          <p:attrName>ppt_x</p:attrName>
                                        </p:attrNameLst>
                                      </p:cBhvr>
                                      <p:tavLst>
                                        <p:tav tm="0">
                                          <p:val>
                                            <p:strVal val="1+#ppt_w/2"/>
                                          </p:val>
                                        </p:tav>
                                        <p:tav tm="100000">
                                          <p:val>
                                            <p:strVal val="#ppt_x"/>
                                          </p:val>
                                        </p:tav>
                                      </p:tavLst>
                                    </p:anim>
                                    <p:anim calcmode="lin" valueType="num">
                                      <p:cBhvr additive="base">
                                        <p:cTn id="8" dur="300" fill="hold"/>
                                        <p:tgtEl>
                                          <p:spTgt spid="5018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iterate type="wd">
                                    <p:tmPct val="100000"/>
                                  </p:iterate>
                                  <p:childTnLst>
                                    <p:set>
                                      <p:cBhvr>
                                        <p:cTn id="12" dur="1" fill="hold">
                                          <p:stCondLst>
                                            <p:cond delay="0"/>
                                          </p:stCondLst>
                                        </p:cTn>
                                        <p:tgtEl>
                                          <p:spTgt spid="50182">
                                            <p:txEl>
                                              <p:pRg st="1" end="1"/>
                                            </p:txEl>
                                          </p:spTgt>
                                        </p:tgtEl>
                                        <p:attrNameLst>
                                          <p:attrName>style.visibility</p:attrName>
                                        </p:attrNameLst>
                                      </p:cBhvr>
                                      <p:to>
                                        <p:strVal val="visible"/>
                                      </p:to>
                                    </p:set>
                                    <p:anim calcmode="lin" valueType="num">
                                      <p:cBhvr additive="base">
                                        <p:cTn id="13" dur="300" fill="hold"/>
                                        <p:tgtEl>
                                          <p:spTgt spid="50182">
                                            <p:txEl>
                                              <p:pRg st="1" end="1"/>
                                            </p:txEl>
                                          </p:spTgt>
                                        </p:tgtEl>
                                        <p:attrNameLst>
                                          <p:attrName>ppt_x</p:attrName>
                                        </p:attrNameLst>
                                      </p:cBhvr>
                                      <p:tavLst>
                                        <p:tav tm="0">
                                          <p:val>
                                            <p:strVal val="1+#ppt_w/2"/>
                                          </p:val>
                                        </p:tav>
                                        <p:tav tm="100000">
                                          <p:val>
                                            <p:strVal val="#ppt_x"/>
                                          </p:val>
                                        </p:tav>
                                      </p:tavLst>
                                    </p:anim>
                                    <p:anim calcmode="lin" valueType="num">
                                      <p:cBhvr additive="base">
                                        <p:cTn id="14" dur="300" fill="hold"/>
                                        <p:tgtEl>
                                          <p:spTgt spid="5018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50183"/>
                                        </p:tgtEl>
                                        <p:attrNameLst>
                                          <p:attrName>style.visibility</p:attrName>
                                        </p:attrNameLst>
                                      </p:cBhvr>
                                      <p:to>
                                        <p:strVal val="visible"/>
                                      </p:to>
                                    </p:set>
                                    <p:animEffect transition="in" filter="checkerboard(across)">
                                      <p:cBhvr>
                                        <p:cTn id="19" dur="500"/>
                                        <p:tgtEl>
                                          <p:spTgt spid="50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2"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4"/>
          <p:cNvSpPr txBox="1">
            <a:spLocks noChangeArrowheads="1"/>
          </p:cNvSpPr>
          <p:nvPr/>
        </p:nvSpPr>
        <p:spPr bwMode="auto">
          <a:xfrm>
            <a:off x="762000" y="381000"/>
            <a:ext cx="7467600" cy="2012950"/>
          </a:xfrm>
          <a:prstGeom prst="rect">
            <a:avLst/>
          </a:prstGeom>
          <a:noFill/>
          <a:ln w="9525">
            <a:noFill/>
            <a:miter lim="800000"/>
            <a:headEnd/>
            <a:tailEnd/>
          </a:ln>
        </p:spPr>
        <p:txBody>
          <a:bodyPr>
            <a:spAutoFit/>
          </a:bodyPr>
          <a:lstStyle/>
          <a:p>
            <a:pPr>
              <a:spcBef>
                <a:spcPct val="50000"/>
              </a:spcBef>
            </a:pPr>
            <a:r>
              <a:rPr lang="en-US" sz="3600" b="1" dirty="0">
                <a:solidFill>
                  <a:schemeClr val="tx2">
                    <a:lumMod val="90000"/>
                  </a:schemeClr>
                </a:solidFill>
                <a:latin typeface="times roman"/>
              </a:rPr>
              <a:t>BLAISE PASCAL </a:t>
            </a:r>
          </a:p>
          <a:p>
            <a:pPr>
              <a:spcBef>
                <a:spcPct val="50000"/>
              </a:spcBef>
            </a:pPr>
            <a:r>
              <a:rPr lang="en-US" sz="3600" b="1" dirty="0">
                <a:solidFill>
                  <a:schemeClr val="tx2">
                    <a:lumMod val="90000"/>
                  </a:schemeClr>
                </a:solidFill>
                <a:latin typeface="times roman"/>
              </a:rPr>
              <a:t>(1623 - 1662)</a:t>
            </a:r>
            <a:r>
              <a:rPr lang="en-US" sz="2400" b="1" dirty="0">
                <a:solidFill>
                  <a:schemeClr val="tx2">
                    <a:lumMod val="90000"/>
                  </a:schemeClr>
                </a:solidFill>
                <a:latin typeface="times roman"/>
              </a:rPr>
              <a:t> </a:t>
            </a:r>
          </a:p>
          <a:p>
            <a:pPr>
              <a:spcBef>
                <a:spcPct val="50000"/>
              </a:spcBef>
            </a:pPr>
            <a:endParaRPr lang="en-US" sz="2400" dirty="0">
              <a:solidFill>
                <a:srgbClr val="FF0000"/>
              </a:solidFill>
              <a:latin typeface="Times New Roman" pitchFamily="18" charset="0"/>
            </a:endParaRPr>
          </a:p>
        </p:txBody>
      </p:sp>
      <p:sp>
        <p:nvSpPr>
          <p:cNvPr id="7171" name="Line 5"/>
          <p:cNvSpPr>
            <a:spLocks noChangeShapeType="1"/>
          </p:cNvSpPr>
          <p:nvPr/>
        </p:nvSpPr>
        <p:spPr bwMode="auto">
          <a:xfrm>
            <a:off x="609600" y="2057400"/>
            <a:ext cx="8193088" cy="1588"/>
          </a:xfrm>
          <a:prstGeom prst="line">
            <a:avLst/>
          </a:prstGeom>
          <a:noFill/>
          <a:ln w="101600" cmpd="tri">
            <a:solidFill>
              <a:schemeClr val="tx1"/>
            </a:solidFill>
            <a:round/>
            <a:headEnd/>
            <a:tailEnd/>
          </a:ln>
        </p:spPr>
        <p:txBody>
          <a:bodyPr/>
          <a:lstStyle/>
          <a:p>
            <a:endParaRPr lang="en-US"/>
          </a:p>
        </p:txBody>
      </p:sp>
      <p:pic>
        <p:nvPicPr>
          <p:cNvPr id="51206" name="Picture 6" descr="untitled"/>
          <p:cNvPicPr>
            <a:picLocks noChangeAspect="1" noChangeArrowheads="1"/>
          </p:cNvPicPr>
          <p:nvPr/>
        </p:nvPicPr>
        <p:blipFill>
          <a:blip r:embed="rId2"/>
          <a:srcRect/>
          <a:stretch>
            <a:fillRect/>
          </a:stretch>
        </p:blipFill>
        <p:spPr bwMode="auto">
          <a:xfrm>
            <a:off x="1676400" y="4267200"/>
            <a:ext cx="5470525" cy="2170113"/>
          </a:xfrm>
          <a:prstGeom prst="rect">
            <a:avLst/>
          </a:prstGeom>
          <a:noFill/>
          <a:ln w="9525">
            <a:noFill/>
            <a:miter lim="800000"/>
            <a:headEnd/>
            <a:tailEnd/>
          </a:ln>
        </p:spPr>
      </p:pic>
      <p:sp>
        <p:nvSpPr>
          <p:cNvPr id="51207" name="Text Box 7"/>
          <p:cNvSpPr txBox="1">
            <a:spLocks noChangeArrowheads="1"/>
          </p:cNvSpPr>
          <p:nvPr/>
        </p:nvSpPr>
        <p:spPr bwMode="auto">
          <a:xfrm>
            <a:off x="838200" y="2590800"/>
            <a:ext cx="7675563" cy="1754326"/>
          </a:xfrm>
          <a:prstGeom prst="rect">
            <a:avLst/>
          </a:prstGeom>
          <a:noFill/>
          <a:ln w="9525">
            <a:noFill/>
            <a:miter lim="800000"/>
            <a:headEnd/>
            <a:tailEnd/>
          </a:ln>
        </p:spPr>
        <p:txBody>
          <a:bodyPr>
            <a:spAutoFit/>
          </a:bodyPr>
          <a:lstStyle/>
          <a:p>
            <a:pPr>
              <a:spcBef>
                <a:spcPct val="50000"/>
              </a:spcBef>
              <a:buClr>
                <a:srgbClr val="FFFF00"/>
              </a:buClr>
              <a:buSzPct val="150000"/>
              <a:buFont typeface="Wingdings" pitchFamily="2" charset="2"/>
              <a:buChar char="8"/>
            </a:pPr>
            <a:r>
              <a:rPr lang="en-US" sz="2400" b="1" dirty="0">
                <a:solidFill>
                  <a:srgbClr val="000000"/>
                </a:solidFill>
                <a:latin typeface="Technical" pitchFamily="66" charset="0"/>
              </a:rPr>
              <a:t>  </a:t>
            </a:r>
            <a:r>
              <a:rPr lang="en-US" sz="2400" b="1" dirty="0">
                <a:solidFill>
                  <a:schemeClr val="tx1">
                    <a:lumMod val="95000"/>
                  </a:schemeClr>
                </a:solidFill>
                <a:latin typeface="Technical" pitchFamily="66" charset="0"/>
              </a:rPr>
              <a:t>In 1642, the French mathematician and philosopher </a:t>
            </a:r>
            <a:r>
              <a:rPr lang="en-US" sz="2400" b="1" i="1" dirty="0" err="1">
                <a:solidFill>
                  <a:schemeClr val="tx1">
                    <a:lumMod val="95000"/>
                  </a:schemeClr>
                </a:solidFill>
                <a:latin typeface="Technical" pitchFamily="66" charset="0"/>
              </a:rPr>
              <a:t>Blaise</a:t>
            </a:r>
            <a:r>
              <a:rPr lang="en-US" sz="2400" b="1" i="1" dirty="0">
                <a:solidFill>
                  <a:schemeClr val="tx1">
                    <a:lumMod val="95000"/>
                  </a:schemeClr>
                </a:solidFill>
                <a:latin typeface="Technical" pitchFamily="66" charset="0"/>
              </a:rPr>
              <a:t> Pascal</a:t>
            </a:r>
            <a:r>
              <a:rPr lang="en-US" sz="2400" b="1" dirty="0">
                <a:solidFill>
                  <a:schemeClr val="tx1">
                    <a:lumMod val="95000"/>
                  </a:schemeClr>
                </a:solidFill>
                <a:latin typeface="Technical" pitchFamily="66" charset="0"/>
              </a:rPr>
              <a:t> invented a calculating device that would come to be called the "Adding Machine". </a:t>
            </a:r>
          </a:p>
          <a:p>
            <a:pPr>
              <a:spcBef>
                <a:spcPct val="50000"/>
              </a:spcBef>
              <a:buFont typeface="Wingdings" pitchFamily="2" charset="2"/>
              <a:buNone/>
            </a:pPr>
            <a:endParaRPr lang="en-US" sz="2400" b="1" dirty="0">
              <a:solidFill>
                <a:schemeClr val="accent2"/>
              </a:solidFill>
              <a:latin typeface="Technical"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iterate type="wd">
                                    <p:tmPct val="100000"/>
                                  </p:iterate>
                                  <p:childTnLst>
                                    <p:set>
                                      <p:cBhvr>
                                        <p:cTn id="6" dur="1" fill="hold">
                                          <p:stCondLst>
                                            <p:cond delay="0"/>
                                          </p:stCondLst>
                                        </p:cTn>
                                        <p:tgtEl>
                                          <p:spTgt spid="51207">
                                            <p:txEl>
                                              <p:pRg st="0" end="0"/>
                                            </p:txEl>
                                          </p:spTgt>
                                        </p:tgtEl>
                                        <p:attrNameLst>
                                          <p:attrName>style.visibility</p:attrName>
                                        </p:attrNameLst>
                                      </p:cBhvr>
                                      <p:to>
                                        <p:strVal val="visible"/>
                                      </p:to>
                                    </p:set>
                                    <p:anim calcmode="lin" valueType="num">
                                      <p:cBhvr additive="base">
                                        <p:cTn id="7" dur="300" fill="hold"/>
                                        <p:tgtEl>
                                          <p:spTgt spid="51207">
                                            <p:txEl>
                                              <p:pRg st="0" end="0"/>
                                            </p:txEl>
                                          </p:spTgt>
                                        </p:tgtEl>
                                        <p:attrNameLst>
                                          <p:attrName>ppt_x</p:attrName>
                                        </p:attrNameLst>
                                      </p:cBhvr>
                                      <p:tavLst>
                                        <p:tav tm="0">
                                          <p:val>
                                            <p:strVal val="1+#ppt_w/2"/>
                                          </p:val>
                                        </p:tav>
                                        <p:tav tm="100000">
                                          <p:val>
                                            <p:strVal val="#ppt_x"/>
                                          </p:val>
                                        </p:tav>
                                      </p:tavLst>
                                    </p:anim>
                                    <p:anim calcmode="lin" valueType="num">
                                      <p:cBhvr additive="base">
                                        <p:cTn id="8" dur="300" fill="hold"/>
                                        <p:tgtEl>
                                          <p:spTgt spid="512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51206"/>
                                        </p:tgtEl>
                                        <p:attrNameLst>
                                          <p:attrName>style.visibility</p:attrName>
                                        </p:attrNameLst>
                                      </p:cBhvr>
                                      <p:to>
                                        <p:strVal val="visible"/>
                                      </p:to>
                                    </p:set>
                                    <p:animEffect transition="in" filter="checkerboard(across)">
                                      <p:cBhvr>
                                        <p:cTn id="13" dur="500"/>
                                        <p:tgtEl>
                                          <p:spTgt spid="51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7"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4"/>
          <p:cNvSpPr txBox="1">
            <a:spLocks noChangeArrowheads="1"/>
          </p:cNvSpPr>
          <p:nvPr/>
        </p:nvSpPr>
        <p:spPr bwMode="auto">
          <a:xfrm>
            <a:off x="590550" y="0"/>
            <a:ext cx="7192963" cy="2560638"/>
          </a:xfrm>
          <a:prstGeom prst="rect">
            <a:avLst/>
          </a:prstGeom>
          <a:noFill/>
          <a:ln w="9525">
            <a:noFill/>
            <a:miter lim="800000"/>
            <a:headEnd/>
            <a:tailEnd/>
          </a:ln>
        </p:spPr>
        <p:txBody>
          <a:bodyPr>
            <a:spAutoFit/>
          </a:bodyPr>
          <a:lstStyle/>
          <a:p>
            <a:pPr>
              <a:spcBef>
                <a:spcPct val="50000"/>
              </a:spcBef>
            </a:pPr>
            <a:r>
              <a:rPr lang="en-US" sz="3600" b="1" dirty="0">
                <a:solidFill>
                  <a:schemeClr val="tx2">
                    <a:lumMod val="90000"/>
                  </a:schemeClr>
                </a:solidFill>
                <a:latin typeface="times roman"/>
              </a:rPr>
              <a:t>CHARLES BABBAGE</a:t>
            </a:r>
          </a:p>
          <a:p>
            <a:pPr>
              <a:spcBef>
                <a:spcPct val="50000"/>
              </a:spcBef>
            </a:pPr>
            <a:r>
              <a:rPr lang="en-US" sz="3600" b="1" dirty="0">
                <a:solidFill>
                  <a:schemeClr val="tx2">
                    <a:lumMod val="90000"/>
                  </a:schemeClr>
                </a:solidFill>
                <a:latin typeface="times roman"/>
              </a:rPr>
              <a:t>(1791 - 1871)</a:t>
            </a:r>
          </a:p>
          <a:p>
            <a:pPr>
              <a:spcBef>
                <a:spcPct val="50000"/>
              </a:spcBef>
            </a:pPr>
            <a:endParaRPr lang="en-US" sz="2400" b="1" dirty="0">
              <a:solidFill>
                <a:schemeClr val="accent2"/>
              </a:solidFill>
              <a:latin typeface="times roman"/>
            </a:endParaRPr>
          </a:p>
          <a:p>
            <a:pPr>
              <a:spcBef>
                <a:spcPct val="50000"/>
              </a:spcBef>
            </a:pPr>
            <a:endParaRPr lang="en-US" sz="2400" dirty="0">
              <a:solidFill>
                <a:srgbClr val="FF0000"/>
              </a:solidFill>
              <a:latin typeface="Times New Roman" pitchFamily="18" charset="0"/>
            </a:endParaRPr>
          </a:p>
        </p:txBody>
      </p:sp>
      <p:sp>
        <p:nvSpPr>
          <p:cNvPr id="8195" name="Line 5"/>
          <p:cNvSpPr>
            <a:spLocks noChangeShapeType="1"/>
          </p:cNvSpPr>
          <p:nvPr/>
        </p:nvSpPr>
        <p:spPr bwMode="auto">
          <a:xfrm>
            <a:off x="236538" y="1676400"/>
            <a:ext cx="7891462" cy="1588"/>
          </a:xfrm>
          <a:prstGeom prst="line">
            <a:avLst/>
          </a:prstGeom>
          <a:noFill/>
          <a:ln w="101600" cmpd="tri">
            <a:solidFill>
              <a:schemeClr val="tx1"/>
            </a:solidFill>
            <a:round/>
            <a:headEnd/>
            <a:tailEnd/>
          </a:ln>
        </p:spPr>
        <p:txBody>
          <a:bodyPr/>
          <a:lstStyle/>
          <a:p>
            <a:endParaRPr lang="en-US"/>
          </a:p>
        </p:txBody>
      </p:sp>
      <p:sp>
        <p:nvSpPr>
          <p:cNvPr id="52230" name="Text Box 6"/>
          <p:cNvSpPr txBox="1">
            <a:spLocks noChangeArrowheads="1"/>
          </p:cNvSpPr>
          <p:nvPr/>
        </p:nvSpPr>
        <p:spPr bwMode="auto">
          <a:xfrm>
            <a:off x="609600" y="2209800"/>
            <a:ext cx="7391400" cy="4524315"/>
          </a:xfrm>
          <a:prstGeom prst="rect">
            <a:avLst/>
          </a:prstGeom>
          <a:noFill/>
          <a:ln w="9525">
            <a:noFill/>
            <a:miter lim="800000"/>
            <a:headEnd/>
            <a:tailEnd/>
          </a:ln>
        </p:spPr>
        <p:txBody>
          <a:bodyPr>
            <a:spAutoFit/>
          </a:bodyPr>
          <a:lstStyle/>
          <a:p>
            <a:pPr>
              <a:spcBef>
                <a:spcPct val="50000"/>
              </a:spcBef>
              <a:buClr>
                <a:srgbClr val="FFFF00"/>
              </a:buClr>
              <a:buSzPct val="150000"/>
              <a:buFont typeface="Wingdings" pitchFamily="2" charset="2"/>
              <a:buChar char="8"/>
            </a:pPr>
            <a:r>
              <a:rPr lang="en-US" sz="2400" dirty="0">
                <a:latin typeface="times roman"/>
              </a:rPr>
              <a:t>  </a:t>
            </a:r>
            <a:r>
              <a:rPr lang="en-US" sz="2400" b="1" dirty="0">
                <a:latin typeface="Technical" pitchFamily="66" charset="0"/>
              </a:rPr>
              <a:t>Born in 1791, Charles Babbage was an English mathematician and professor.</a:t>
            </a:r>
            <a:r>
              <a:rPr lang="en-US" sz="2400" b="1" dirty="0">
                <a:latin typeface="times roman"/>
              </a:rPr>
              <a:t> </a:t>
            </a:r>
          </a:p>
          <a:p>
            <a:pPr>
              <a:spcBef>
                <a:spcPct val="50000"/>
              </a:spcBef>
              <a:buClr>
                <a:srgbClr val="FFFF00"/>
              </a:buClr>
              <a:buSzPct val="150000"/>
              <a:buFont typeface="Wingdings" pitchFamily="2" charset="2"/>
              <a:buChar char="8"/>
            </a:pPr>
            <a:r>
              <a:rPr lang="en-US" sz="2400" b="1" dirty="0">
                <a:latin typeface="Times New Roman" pitchFamily="18" charset="0"/>
              </a:rPr>
              <a:t> </a:t>
            </a:r>
            <a:r>
              <a:rPr lang="en-US" sz="2400" b="1" dirty="0">
                <a:latin typeface="Technical" pitchFamily="66" charset="0"/>
              </a:rPr>
              <a:t>In 1822, he persuaded the British government to finance his design to build a machine that would calculate tables for logarithms.</a:t>
            </a:r>
            <a:r>
              <a:rPr lang="en-US" sz="2400" dirty="0">
                <a:latin typeface="Times New Roman" pitchFamily="18" charset="0"/>
              </a:rPr>
              <a:t> </a:t>
            </a:r>
          </a:p>
          <a:p>
            <a:pPr>
              <a:spcBef>
                <a:spcPct val="50000"/>
              </a:spcBef>
              <a:buClr>
                <a:srgbClr val="FFFF00"/>
              </a:buClr>
              <a:buSzPct val="150000"/>
              <a:buFont typeface="Wingdings" pitchFamily="2" charset="2"/>
              <a:buChar char="8"/>
            </a:pPr>
            <a:r>
              <a:rPr lang="en-US" sz="2400" b="1" dirty="0">
                <a:latin typeface="Technical" pitchFamily="66" charset="0"/>
              </a:rPr>
              <a:t>With </a:t>
            </a:r>
            <a:r>
              <a:rPr lang="en-US" sz="2400" b="1" i="1" dirty="0">
                <a:latin typeface="Technical" pitchFamily="66" charset="0"/>
              </a:rPr>
              <a:t>Charles Babbage's</a:t>
            </a:r>
            <a:r>
              <a:rPr lang="en-US" sz="2400" b="1" dirty="0">
                <a:latin typeface="Technical" pitchFamily="66" charset="0"/>
              </a:rPr>
              <a:t> creation of the "Analytical Engine", (1833) computers took the form of a general purpose machine.</a:t>
            </a:r>
            <a:r>
              <a:rPr lang="en-US" sz="2400" dirty="0">
                <a:latin typeface="times roman"/>
              </a:rPr>
              <a:t> </a:t>
            </a:r>
          </a:p>
          <a:p>
            <a:pPr>
              <a:spcBef>
                <a:spcPct val="50000"/>
              </a:spcBef>
              <a:buClr>
                <a:srgbClr val="FFFF00"/>
              </a:buClr>
              <a:buSzPct val="150000"/>
              <a:buFont typeface="Wingdings" pitchFamily="2" charset="2"/>
              <a:buChar char="8"/>
            </a:pPr>
            <a:endParaRPr lang="en-US" sz="2400" dirty="0">
              <a:solidFill>
                <a:srgbClr val="000000"/>
              </a:solidFill>
              <a:latin typeface="Times New Roman" pitchFamily="18" charset="0"/>
            </a:endParaRPr>
          </a:p>
          <a:p>
            <a:pPr>
              <a:spcBef>
                <a:spcPct val="50000"/>
              </a:spcBef>
              <a:buClr>
                <a:srgbClr val="FFFF00"/>
              </a:buClr>
              <a:buSzPct val="150000"/>
              <a:buFont typeface="Wingdings" pitchFamily="2" charset="2"/>
              <a:buChar char="8"/>
            </a:pPr>
            <a:endParaRPr lang="en-US" sz="2400" dirty="0">
              <a:solidFill>
                <a:schemeClr val="accent2"/>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iterate type="wd">
                                    <p:tmPct val="100000"/>
                                  </p:iterate>
                                  <p:childTnLst>
                                    <p:set>
                                      <p:cBhvr>
                                        <p:cTn id="6" dur="1" fill="hold">
                                          <p:stCondLst>
                                            <p:cond delay="0"/>
                                          </p:stCondLst>
                                        </p:cTn>
                                        <p:tgtEl>
                                          <p:spTgt spid="52230">
                                            <p:txEl>
                                              <p:pRg st="0" end="0"/>
                                            </p:txEl>
                                          </p:spTgt>
                                        </p:tgtEl>
                                        <p:attrNameLst>
                                          <p:attrName>style.visibility</p:attrName>
                                        </p:attrNameLst>
                                      </p:cBhvr>
                                      <p:to>
                                        <p:strVal val="visible"/>
                                      </p:to>
                                    </p:set>
                                    <p:anim calcmode="lin" valueType="num">
                                      <p:cBhvr additive="base">
                                        <p:cTn id="7" dur="300" fill="hold"/>
                                        <p:tgtEl>
                                          <p:spTgt spid="52230">
                                            <p:txEl>
                                              <p:pRg st="0" end="0"/>
                                            </p:txEl>
                                          </p:spTgt>
                                        </p:tgtEl>
                                        <p:attrNameLst>
                                          <p:attrName>ppt_x</p:attrName>
                                        </p:attrNameLst>
                                      </p:cBhvr>
                                      <p:tavLst>
                                        <p:tav tm="0">
                                          <p:val>
                                            <p:strVal val="1+#ppt_w/2"/>
                                          </p:val>
                                        </p:tav>
                                        <p:tav tm="100000">
                                          <p:val>
                                            <p:strVal val="#ppt_x"/>
                                          </p:val>
                                        </p:tav>
                                      </p:tavLst>
                                    </p:anim>
                                    <p:anim calcmode="lin" valueType="num">
                                      <p:cBhvr additive="base">
                                        <p:cTn id="8" dur="300" fill="hold"/>
                                        <p:tgtEl>
                                          <p:spTgt spid="5223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iterate type="wd">
                                    <p:tmPct val="100000"/>
                                  </p:iterate>
                                  <p:childTnLst>
                                    <p:set>
                                      <p:cBhvr>
                                        <p:cTn id="12" dur="1" fill="hold">
                                          <p:stCondLst>
                                            <p:cond delay="0"/>
                                          </p:stCondLst>
                                        </p:cTn>
                                        <p:tgtEl>
                                          <p:spTgt spid="52230">
                                            <p:txEl>
                                              <p:pRg st="1" end="1"/>
                                            </p:txEl>
                                          </p:spTgt>
                                        </p:tgtEl>
                                        <p:attrNameLst>
                                          <p:attrName>style.visibility</p:attrName>
                                        </p:attrNameLst>
                                      </p:cBhvr>
                                      <p:to>
                                        <p:strVal val="visible"/>
                                      </p:to>
                                    </p:set>
                                    <p:anim calcmode="lin" valueType="num">
                                      <p:cBhvr additive="base">
                                        <p:cTn id="13" dur="300" fill="hold"/>
                                        <p:tgtEl>
                                          <p:spTgt spid="52230">
                                            <p:txEl>
                                              <p:pRg st="1" end="1"/>
                                            </p:txEl>
                                          </p:spTgt>
                                        </p:tgtEl>
                                        <p:attrNameLst>
                                          <p:attrName>ppt_x</p:attrName>
                                        </p:attrNameLst>
                                      </p:cBhvr>
                                      <p:tavLst>
                                        <p:tav tm="0">
                                          <p:val>
                                            <p:strVal val="1+#ppt_w/2"/>
                                          </p:val>
                                        </p:tav>
                                        <p:tav tm="100000">
                                          <p:val>
                                            <p:strVal val="#ppt_x"/>
                                          </p:val>
                                        </p:tav>
                                      </p:tavLst>
                                    </p:anim>
                                    <p:anim calcmode="lin" valueType="num">
                                      <p:cBhvr additive="base">
                                        <p:cTn id="14" dur="300" fill="hold"/>
                                        <p:tgtEl>
                                          <p:spTgt spid="5223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iterate type="wd">
                                    <p:tmPct val="100000"/>
                                  </p:iterate>
                                  <p:childTnLst>
                                    <p:set>
                                      <p:cBhvr>
                                        <p:cTn id="18" dur="1" fill="hold">
                                          <p:stCondLst>
                                            <p:cond delay="0"/>
                                          </p:stCondLst>
                                        </p:cTn>
                                        <p:tgtEl>
                                          <p:spTgt spid="52230">
                                            <p:txEl>
                                              <p:pRg st="2" end="2"/>
                                            </p:txEl>
                                          </p:spTgt>
                                        </p:tgtEl>
                                        <p:attrNameLst>
                                          <p:attrName>style.visibility</p:attrName>
                                        </p:attrNameLst>
                                      </p:cBhvr>
                                      <p:to>
                                        <p:strVal val="visible"/>
                                      </p:to>
                                    </p:set>
                                    <p:anim calcmode="lin" valueType="num">
                                      <p:cBhvr additive="base">
                                        <p:cTn id="19" dur="300" fill="hold"/>
                                        <p:tgtEl>
                                          <p:spTgt spid="52230">
                                            <p:txEl>
                                              <p:pRg st="2" end="2"/>
                                            </p:txEl>
                                          </p:spTgt>
                                        </p:tgtEl>
                                        <p:attrNameLst>
                                          <p:attrName>ppt_x</p:attrName>
                                        </p:attrNameLst>
                                      </p:cBhvr>
                                      <p:tavLst>
                                        <p:tav tm="0">
                                          <p:val>
                                            <p:strVal val="1+#ppt_w/2"/>
                                          </p:val>
                                        </p:tav>
                                        <p:tav tm="100000">
                                          <p:val>
                                            <p:strVal val="#ppt_x"/>
                                          </p:val>
                                        </p:tav>
                                      </p:tavLst>
                                    </p:anim>
                                    <p:anim calcmode="lin" valueType="num">
                                      <p:cBhvr additive="base">
                                        <p:cTn id="20" dur="300" fill="hold"/>
                                        <p:tgtEl>
                                          <p:spTgt spid="52230">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0" grpId="0" build="p"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TotalTime>
  <Words>1554</Words>
  <Application>Microsoft Office PowerPoint</Application>
  <PresentationFormat>On-screen Show (4:3)</PresentationFormat>
  <Paragraphs>148</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Introduction               </vt:lpstr>
      <vt:lpstr>Why this subject?</vt:lpstr>
      <vt:lpstr>Text Books</vt:lpstr>
      <vt:lpstr>Evaluation procedure</vt:lpstr>
      <vt:lpstr>Introduction</vt:lpstr>
      <vt:lpstr>History of Computers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Vacuum Tubes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Jasmin T Jose      Asst. Professor      SCSE, VIT University</dc:title>
  <dc:creator>VIT</dc:creator>
  <cp:lastModifiedBy>admíñ</cp:lastModifiedBy>
  <cp:revision>15</cp:revision>
  <dcterms:created xsi:type="dcterms:W3CDTF">2014-07-01T05:30:56Z</dcterms:created>
  <dcterms:modified xsi:type="dcterms:W3CDTF">2020-07-15T10:36:24Z</dcterms:modified>
</cp:coreProperties>
</file>