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1"/>
  </p:notesMasterIdLst>
  <p:sldIdLst>
    <p:sldId id="256" r:id="rId2"/>
    <p:sldId id="263" r:id="rId3"/>
    <p:sldId id="264" r:id="rId4"/>
    <p:sldId id="265" r:id="rId5"/>
    <p:sldId id="311" r:id="rId6"/>
    <p:sldId id="266" r:id="rId7"/>
    <p:sldId id="269" r:id="rId8"/>
    <p:sldId id="312" r:id="rId9"/>
    <p:sldId id="313" r:id="rId10"/>
    <p:sldId id="270" r:id="rId11"/>
    <p:sldId id="271" r:id="rId12"/>
    <p:sldId id="272" r:id="rId13"/>
    <p:sldId id="314" r:id="rId14"/>
    <p:sldId id="274" r:id="rId15"/>
    <p:sldId id="284" r:id="rId16"/>
    <p:sldId id="285" r:id="rId17"/>
    <p:sldId id="286" r:id="rId18"/>
    <p:sldId id="287" r:id="rId19"/>
    <p:sldId id="288" r:id="rId20"/>
    <p:sldId id="289" r:id="rId21"/>
    <p:sldId id="292" r:id="rId22"/>
    <p:sldId id="293" r:id="rId23"/>
    <p:sldId id="294" r:id="rId24"/>
    <p:sldId id="295" r:id="rId25"/>
    <p:sldId id="296" r:id="rId26"/>
    <p:sldId id="297" r:id="rId27"/>
    <p:sldId id="298" r:id="rId28"/>
    <p:sldId id="299" r:id="rId29"/>
    <p:sldId id="300" r:id="rId30"/>
    <p:sldId id="301" r:id="rId31"/>
    <p:sldId id="302" r:id="rId32"/>
    <p:sldId id="303" r:id="rId33"/>
    <p:sldId id="304" r:id="rId34"/>
    <p:sldId id="305" r:id="rId35"/>
    <p:sldId id="306" r:id="rId36"/>
    <p:sldId id="307" r:id="rId37"/>
    <p:sldId id="308" r:id="rId38"/>
    <p:sldId id="309" r:id="rId39"/>
    <p:sldId id="310"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9/25/2020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extLst>
      <p:ext uri="{BB962C8B-B14F-4D97-AF65-F5344CB8AC3E}">
        <p14:creationId xmlns:p14="http://schemas.microsoft.com/office/powerpoint/2010/main" val="348178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67983A9-B52C-4327-8E32-A6B76DDA318A}" type="slidenum">
              <a:rPr lang="en-US" altLang="en-US"/>
              <a:t>8</a:t>
            </a:fld>
            <a:endParaRPr lang="en-US" altLang="en-US"/>
          </a:p>
        </p:txBody>
      </p:sp>
      <p:sp>
        <p:nvSpPr>
          <p:cNvPr id="88067" name="Rectangle 2"/>
          <p:cNvSpPr>
            <a:spLocks noGrp="1" noRot="1" noChangeAspect="1" noChangeArrowheads="1" noTextEdit="1"/>
          </p:cNvSpPr>
          <p:nvPr>
            <p:ph type="sldImg"/>
          </p:nvPr>
        </p:nvSpPr>
        <p:spPr/>
      </p:sp>
      <p:sp>
        <p:nvSpPr>
          <p:cNvPr id="880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FAADC0F-8FB4-4C4B-A2A7-A3CE8C8B50E4}" type="slidenum">
              <a:rPr lang="en-US" altLang="en-US"/>
              <a:t>24</a:t>
            </a:fld>
            <a:endParaRPr lang="en-US" altLang="en-US"/>
          </a:p>
        </p:txBody>
      </p:sp>
      <p:sp>
        <p:nvSpPr>
          <p:cNvPr id="99331" name="Rectangle 2"/>
          <p:cNvSpPr>
            <a:spLocks noGrp="1" noRot="1" noChangeAspect="1" noChangeArrowheads="1" noTextEdit="1"/>
          </p:cNvSpPr>
          <p:nvPr>
            <p:ph type="sldImg"/>
          </p:nvPr>
        </p:nvSpPr>
        <p:spPr/>
      </p:sp>
      <p:sp>
        <p:nvSpPr>
          <p:cNvPr id="993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261D5AF-4606-4A9A-AAEE-97F8137569B1}" type="slidenum">
              <a:rPr lang="en-US" altLang="en-US"/>
              <a:t>25</a:t>
            </a:fld>
            <a:endParaRPr lang="en-US" altLang="en-US"/>
          </a:p>
        </p:txBody>
      </p:sp>
      <p:sp>
        <p:nvSpPr>
          <p:cNvPr id="100355" name="Rectangle 2"/>
          <p:cNvSpPr>
            <a:spLocks noGrp="1" noRot="1" noChangeAspect="1" noChangeArrowheads="1" noTextEdit="1"/>
          </p:cNvSpPr>
          <p:nvPr>
            <p:ph type="sldImg"/>
          </p:nvPr>
        </p:nvSpPr>
        <p:spPr/>
      </p:sp>
      <p:sp>
        <p:nvSpPr>
          <p:cNvPr id="1003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FA2EF41-811C-4343-92A8-D8463DC58C83}" type="slidenum">
              <a:rPr lang="en-US" altLang="en-US"/>
              <a:t>26</a:t>
            </a:fld>
            <a:endParaRPr lang="en-US" altLang="en-US"/>
          </a:p>
        </p:txBody>
      </p:sp>
      <p:sp>
        <p:nvSpPr>
          <p:cNvPr id="101379" name="Rectangle 2"/>
          <p:cNvSpPr>
            <a:spLocks noGrp="1" noRot="1" noChangeAspect="1" noChangeArrowheads="1" noTextEdit="1"/>
          </p:cNvSpPr>
          <p:nvPr>
            <p:ph type="sldImg"/>
          </p:nvPr>
        </p:nvSpPr>
        <p:spPr/>
      </p:sp>
      <p:sp>
        <p:nvSpPr>
          <p:cNvPr id="1013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E4C72F2-A0DA-405E-960B-4AB7617F44AD}" type="slidenum">
              <a:rPr lang="en-US" altLang="en-US"/>
              <a:t>27</a:t>
            </a:fld>
            <a:endParaRPr lang="en-US" altLang="en-US"/>
          </a:p>
        </p:txBody>
      </p:sp>
      <p:sp>
        <p:nvSpPr>
          <p:cNvPr id="102403" name="Rectangle 2"/>
          <p:cNvSpPr>
            <a:spLocks noGrp="1" noRot="1" noChangeAspect="1" noChangeArrowheads="1" noTextEdit="1"/>
          </p:cNvSpPr>
          <p:nvPr>
            <p:ph type="sldImg"/>
          </p:nvPr>
        </p:nvSpPr>
        <p:spPr/>
      </p:sp>
      <p:sp>
        <p:nvSpPr>
          <p:cNvPr id="1024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DF8D901-E715-4057-9596-024E74B5A6A0}" type="slidenum">
              <a:rPr lang="en-US" altLang="en-US"/>
              <a:t>28</a:t>
            </a:fld>
            <a:endParaRPr lang="en-US" altLang="en-US"/>
          </a:p>
        </p:txBody>
      </p:sp>
      <p:sp>
        <p:nvSpPr>
          <p:cNvPr id="103427" name="Rectangle 2"/>
          <p:cNvSpPr>
            <a:spLocks noGrp="1" noRot="1" noChangeAspect="1" noChangeArrowheads="1" noTextEdit="1"/>
          </p:cNvSpPr>
          <p:nvPr>
            <p:ph type="sldImg"/>
          </p:nvPr>
        </p:nvSpPr>
        <p:spPr/>
      </p:sp>
      <p:sp>
        <p:nvSpPr>
          <p:cNvPr id="1034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B018AB9-7656-4847-B26F-B35E68A4E05C}" type="slidenum">
              <a:rPr lang="en-US" altLang="en-US"/>
              <a:t>29</a:t>
            </a:fld>
            <a:endParaRPr lang="en-US" altLang="en-US"/>
          </a:p>
        </p:txBody>
      </p:sp>
      <p:sp>
        <p:nvSpPr>
          <p:cNvPr id="104451" name="Rectangle 2"/>
          <p:cNvSpPr>
            <a:spLocks noGrp="1" noRot="1" noChangeAspect="1" noChangeArrowheads="1" noTextEdit="1"/>
          </p:cNvSpPr>
          <p:nvPr>
            <p:ph type="sldImg"/>
          </p:nvPr>
        </p:nvSpPr>
        <p:spPr/>
      </p:sp>
      <p:sp>
        <p:nvSpPr>
          <p:cNvPr id="1044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03AFC23-7584-4D1E-93DA-B8F520060EDE}" type="slidenum">
              <a:rPr lang="en-US" altLang="en-US"/>
              <a:t>30</a:t>
            </a:fld>
            <a:endParaRPr lang="en-US" altLang="en-US"/>
          </a:p>
        </p:txBody>
      </p:sp>
      <p:sp>
        <p:nvSpPr>
          <p:cNvPr id="105475" name="Rectangle 2"/>
          <p:cNvSpPr>
            <a:spLocks noGrp="1" noRot="1" noChangeAspect="1" noChangeArrowheads="1" noTextEdit="1"/>
          </p:cNvSpPr>
          <p:nvPr>
            <p:ph type="sldImg"/>
          </p:nvPr>
        </p:nvSpPr>
        <p:spPr/>
      </p:sp>
      <p:sp>
        <p:nvSpPr>
          <p:cNvPr id="1054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3AEE34E-1791-487A-B4C6-5BB9E811BBAC}" type="slidenum">
              <a:rPr lang="en-US" altLang="en-US"/>
              <a:t>31</a:t>
            </a:fld>
            <a:endParaRPr lang="en-US" altLang="en-US"/>
          </a:p>
        </p:txBody>
      </p:sp>
      <p:sp>
        <p:nvSpPr>
          <p:cNvPr id="106499" name="Rectangle 2"/>
          <p:cNvSpPr>
            <a:spLocks noGrp="1" noRot="1" noChangeAspect="1" noChangeArrowheads="1" noTextEdit="1"/>
          </p:cNvSpPr>
          <p:nvPr>
            <p:ph type="sldImg"/>
          </p:nvPr>
        </p:nvSpPr>
        <p:spPr/>
      </p:sp>
      <p:sp>
        <p:nvSpPr>
          <p:cNvPr id="1065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9955988-79B3-4D28-825B-140406A3F433}" type="slidenum">
              <a:rPr lang="en-US" altLang="en-US"/>
              <a:t>32</a:t>
            </a:fld>
            <a:endParaRPr lang="en-US" altLang="en-US"/>
          </a:p>
        </p:txBody>
      </p:sp>
      <p:sp>
        <p:nvSpPr>
          <p:cNvPr id="107523" name="Rectangle 2"/>
          <p:cNvSpPr>
            <a:spLocks noGrp="1" noRot="1" noChangeAspect="1" noChangeArrowheads="1" noTextEdit="1"/>
          </p:cNvSpPr>
          <p:nvPr>
            <p:ph type="sldImg"/>
          </p:nvPr>
        </p:nvSpPr>
        <p:spPr/>
      </p:sp>
      <p:sp>
        <p:nvSpPr>
          <p:cNvPr id="1075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50C6CA3-A7A0-407C-80D3-33DAEB017167}" type="slidenum">
              <a:rPr lang="en-US" altLang="en-US"/>
              <a:t>33</a:t>
            </a:fld>
            <a:endParaRPr lang="en-US" altLang="en-US"/>
          </a:p>
        </p:txBody>
      </p:sp>
      <p:sp>
        <p:nvSpPr>
          <p:cNvPr id="108547" name="Rectangle 2"/>
          <p:cNvSpPr>
            <a:spLocks noGrp="1" noRot="1" noChangeAspect="1" noChangeArrowheads="1" noTextEdit="1"/>
          </p:cNvSpPr>
          <p:nvPr>
            <p:ph type="sldImg"/>
          </p:nvPr>
        </p:nvSpPr>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9F7672B-39C2-4E5E-BDA2-847B26DBE0FD}" type="slidenum">
              <a:rPr lang="en-US" altLang="en-US"/>
              <a:t>9</a:t>
            </a:fld>
            <a:endParaRPr lang="en-US" altLang="en-US"/>
          </a:p>
        </p:txBody>
      </p:sp>
      <p:sp>
        <p:nvSpPr>
          <p:cNvPr id="89091" name="Rectangle 2"/>
          <p:cNvSpPr>
            <a:spLocks noGrp="1" noRot="1" noChangeAspect="1" noChangeArrowheads="1" noTextEdit="1"/>
          </p:cNvSpPr>
          <p:nvPr>
            <p:ph type="sldImg"/>
          </p:nvPr>
        </p:nvSpPr>
        <p:spPr/>
      </p:sp>
      <p:sp>
        <p:nvSpPr>
          <p:cNvPr id="890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DAA0D87-EB76-4785-BC13-FFB4263FD018}" type="slidenum">
              <a:rPr lang="en-US" altLang="en-US"/>
              <a:t>34</a:t>
            </a:fld>
            <a:endParaRPr lang="en-US" altLang="en-US"/>
          </a:p>
        </p:txBody>
      </p:sp>
      <p:sp>
        <p:nvSpPr>
          <p:cNvPr id="109571" name="Rectangle 2"/>
          <p:cNvSpPr>
            <a:spLocks noGrp="1" noRot="1" noChangeAspect="1" noChangeArrowheads="1" noTextEdit="1"/>
          </p:cNvSpPr>
          <p:nvPr>
            <p:ph type="sldImg"/>
          </p:nvPr>
        </p:nvSpPr>
        <p:spPr/>
      </p:sp>
      <p:sp>
        <p:nvSpPr>
          <p:cNvPr id="1095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B9CDA8F-7FA2-4BE1-810D-80C3A76EF6BA}" type="slidenum">
              <a:rPr lang="en-US" altLang="en-US"/>
              <a:t>35</a:t>
            </a:fld>
            <a:endParaRPr lang="en-US" altLang="en-US"/>
          </a:p>
        </p:txBody>
      </p:sp>
      <p:sp>
        <p:nvSpPr>
          <p:cNvPr id="110595" name="Rectangle 2"/>
          <p:cNvSpPr>
            <a:spLocks noGrp="1" noRot="1" noChangeAspect="1" noChangeArrowheads="1" noTextEdit="1"/>
          </p:cNvSpPr>
          <p:nvPr>
            <p:ph type="sldImg"/>
          </p:nvPr>
        </p:nvSpPr>
        <p:spPr/>
      </p:sp>
      <p:sp>
        <p:nvSpPr>
          <p:cNvPr id="1105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712FEB4-D2E8-46DF-88FE-0E7C42AE0290}" type="slidenum">
              <a:rPr lang="en-US" altLang="en-US"/>
              <a:t>36</a:t>
            </a:fld>
            <a:endParaRPr lang="en-US" altLang="en-US"/>
          </a:p>
        </p:txBody>
      </p:sp>
      <p:sp>
        <p:nvSpPr>
          <p:cNvPr id="111619" name="Rectangle 2"/>
          <p:cNvSpPr>
            <a:spLocks noGrp="1" noRot="1" noChangeAspect="1" noChangeArrowheads="1" noTextEdit="1"/>
          </p:cNvSpPr>
          <p:nvPr>
            <p:ph type="sldImg"/>
          </p:nvPr>
        </p:nvSpPr>
        <p:spPr/>
      </p:sp>
      <p:sp>
        <p:nvSpPr>
          <p:cNvPr id="1116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4AC65F4-C727-4C55-BE02-DAA966373E25}" type="slidenum">
              <a:rPr lang="en-US" altLang="en-US"/>
              <a:t>37</a:t>
            </a:fld>
            <a:endParaRPr lang="en-US" altLang="en-US"/>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A057E87-9802-4980-B470-F86573ABF977}" type="slidenum">
              <a:rPr lang="en-US" altLang="en-US"/>
              <a:t>38</a:t>
            </a:fld>
            <a:endParaRPr lang="en-US" altLang="en-US"/>
          </a:p>
        </p:txBody>
      </p:sp>
      <p:sp>
        <p:nvSpPr>
          <p:cNvPr id="113667" name="Rectangle 2"/>
          <p:cNvSpPr>
            <a:spLocks noGrp="1" noRot="1" noChangeAspect="1" noChangeArrowheads="1" noTextEdit="1"/>
          </p:cNvSpPr>
          <p:nvPr>
            <p:ph type="sldImg"/>
          </p:nvPr>
        </p:nvSpPr>
        <p:spPr/>
      </p:sp>
      <p:sp>
        <p:nvSpPr>
          <p:cNvPr id="1136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7C55387-F175-42FD-8A8A-84D0F3987D81}" type="slidenum">
              <a:rPr lang="en-US" altLang="en-US"/>
              <a:t>16</a:t>
            </a:fld>
            <a:endParaRPr lang="en-US" altLang="en-US"/>
          </a:p>
        </p:txBody>
      </p:sp>
      <p:sp>
        <p:nvSpPr>
          <p:cNvPr id="90115" name="Rectangle 2"/>
          <p:cNvSpPr>
            <a:spLocks noGrp="1" noRot="1" noChangeAspect="1" noChangeArrowheads="1" noTextEdit="1"/>
          </p:cNvSpPr>
          <p:nvPr>
            <p:ph type="sldImg"/>
          </p:nvPr>
        </p:nvSpPr>
        <p:spPr/>
      </p:sp>
      <p:sp>
        <p:nvSpPr>
          <p:cNvPr id="901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4F2759D-6BAD-4258-8428-5A56A4D3387F}" type="slidenum">
              <a:rPr lang="en-US" altLang="en-US"/>
              <a:t>17</a:t>
            </a:fld>
            <a:endParaRPr lang="en-US" altLang="en-US"/>
          </a:p>
        </p:txBody>
      </p:sp>
      <p:sp>
        <p:nvSpPr>
          <p:cNvPr id="91139" name="Rectangle 2"/>
          <p:cNvSpPr>
            <a:spLocks noGrp="1" noRot="1" noChangeAspect="1" noChangeArrowheads="1" noTextEdit="1"/>
          </p:cNvSpPr>
          <p:nvPr>
            <p:ph type="sldImg"/>
          </p:nvPr>
        </p:nvSpPr>
        <p:spPr/>
      </p:sp>
      <p:sp>
        <p:nvSpPr>
          <p:cNvPr id="911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501F818-90AA-4706-8061-E17BBF30734D}" type="slidenum">
              <a:rPr lang="en-US" altLang="en-US"/>
              <a:t>18</a:t>
            </a:fld>
            <a:endParaRPr lang="en-US" altLang="en-US"/>
          </a:p>
        </p:txBody>
      </p:sp>
      <p:sp>
        <p:nvSpPr>
          <p:cNvPr id="92163" name="Rectangle 2"/>
          <p:cNvSpPr>
            <a:spLocks noGrp="1" noRot="1" noChangeAspect="1" noChangeArrowheads="1" noTextEdit="1"/>
          </p:cNvSpPr>
          <p:nvPr>
            <p:ph type="sldImg"/>
          </p:nvPr>
        </p:nvSpPr>
        <p:spPr/>
      </p:sp>
      <p:sp>
        <p:nvSpPr>
          <p:cNvPr id="921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8B3B34C-E6F1-4F38-AC32-B99C5A09D04E}" type="slidenum">
              <a:rPr lang="en-US" altLang="en-US"/>
              <a:t>20</a:t>
            </a:fld>
            <a:endParaRPr lang="en-US" altLang="en-US"/>
          </a:p>
        </p:txBody>
      </p:sp>
      <p:sp>
        <p:nvSpPr>
          <p:cNvPr id="93187" name="Rectangle 2"/>
          <p:cNvSpPr>
            <a:spLocks noGrp="1" noRot="1" noChangeAspect="1" noChangeArrowheads="1" noTextEdit="1"/>
          </p:cNvSpPr>
          <p:nvPr>
            <p:ph type="sldImg"/>
          </p:nvPr>
        </p:nvSpPr>
        <p:spPr/>
      </p:sp>
      <p:sp>
        <p:nvSpPr>
          <p:cNvPr id="931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F59985E-539A-4109-A7A3-01CFFB7863C5}" type="slidenum">
              <a:rPr lang="en-US" altLang="en-US"/>
              <a:t>21</a:t>
            </a:fld>
            <a:endParaRPr lang="en-US" altLang="en-US"/>
          </a:p>
        </p:txBody>
      </p:sp>
      <p:sp>
        <p:nvSpPr>
          <p:cNvPr id="96259" name="Rectangle 2"/>
          <p:cNvSpPr>
            <a:spLocks noGrp="1" noRot="1" noChangeAspect="1" noChangeArrowheads="1" noTextEdit="1"/>
          </p:cNvSpPr>
          <p:nvPr>
            <p:ph type="sldImg"/>
          </p:nvPr>
        </p:nvSpPr>
        <p:spPr/>
      </p:sp>
      <p:sp>
        <p:nvSpPr>
          <p:cNvPr id="962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63BE0FE-E0E7-4D47-9EF4-F348B0B5CAD8}" type="slidenum">
              <a:rPr lang="en-US" altLang="en-US"/>
              <a:t>22</a:t>
            </a:fld>
            <a:endParaRPr lang="en-US" altLang="en-US"/>
          </a:p>
        </p:txBody>
      </p:sp>
      <p:sp>
        <p:nvSpPr>
          <p:cNvPr id="97283" name="Rectangle 2"/>
          <p:cNvSpPr>
            <a:spLocks noGrp="1" noRot="1" noChangeAspect="1" noChangeArrowheads="1" noTextEdit="1"/>
          </p:cNvSpPr>
          <p:nvPr>
            <p:ph type="sldImg"/>
          </p:nvPr>
        </p:nvSpPr>
        <p:spPr/>
      </p:sp>
      <p:sp>
        <p:nvSpPr>
          <p:cNvPr id="972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81F1C58-9231-47A9-BCA2-936C86E79EF0}" type="slidenum">
              <a:rPr lang="en-US" altLang="en-US"/>
              <a:t>23</a:t>
            </a:fld>
            <a:endParaRPr lang="en-US" altLang="en-US"/>
          </a:p>
        </p:txBody>
      </p:sp>
      <p:sp>
        <p:nvSpPr>
          <p:cNvPr id="98307" name="Rectangle 2"/>
          <p:cNvSpPr>
            <a:spLocks noGrp="1" noRot="1" noChangeAspect="1" noChangeArrowheads="1" noTextEdit="1"/>
          </p:cNvSpPr>
          <p:nvPr>
            <p:ph type="sldImg"/>
          </p:nvPr>
        </p:nvSpPr>
        <p:spPr/>
      </p:sp>
      <p:sp>
        <p:nvSpPr>
          <p:cNvPr id="983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CA704F5-8384-405C-B70C-FFBD4235846B}" type="datetimeFigureOut">
              <a:rPr lang="en-US" smtClean="0"/>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3F55CD-9CDE-4F59-B074-A569E782848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A704F5-8384-405C-B70C-FFBD4235846B}" type="datetimeFigureOut">
              <a:rPr lang="en-US" smtClean="0"/>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3F55CD-9CDE-4F59-B074-A569E782848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A704F5-8384-405C-B70C-FFBD4235846B}" type="datetimeFigureOut">
              <a:rPr lang="en-US" smtClean="0"/>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3F55CD-9CDE-4F59-B074-A569E7828486}"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3EDE71A8-91BE-4169-95DA-6EF9407287B8}" type="slidenum">
              <a:rPr lang="en-US" altLang="en-US"/>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A704F5-8384-405C-B70C-FFBD4235846B}" type="datetimeFigureOut">
              <a:rPr lang="en-US" smtClean="0"/>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3F55CD-9CDE-4F59-B074-A569E782848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A704F5-8384-405C-B70C-FFBD4235846B}" type="datetimeFigureOut">
              <a:rPr lang="en-US" smtClean="0"/>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3F55CD-9CDE-4F59-B074-A569E782848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A704F5-8384-405C-B70C-FFBD4235846B}" type="datetimeFigureOut">
              <a:rPr lang="en-US" smtClean="0"/>
              <a:t>9/25/2020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3F55CD-9CDE-4F59-B074-A569E782848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CA704F5-8384-405C-B70C-FFBD4235846B}" type="datetimeFigureOut">
              <a:rPr lang="en-US" smtClean="0"/>
              <a:t>9/25/2020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3F55CD-9CDE-4F59-B074-A569E782848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A704F5-8384-405C-B70C-FFBD4235846B}" type="datetimeFigureOut">
              <a:rPr lang="en-US" smtClean="0"/>
              <a:t>9/25/2020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3F55CD-9CDE-4F59-B074-A569E782848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A704F5-8384-405C-B70C-FFBD4235846B}" type="datetimeFigureOut">
              <a:rPr lang="en-US" smtClean="0"/>
              <a:t>9/25/2020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3F55CD-9CDE-4F59-B074-A569E782848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A704F5-8384-405C-B70C-FFBD4235846B}" type="datetimeFigureOut">
              <a:rPr lang="en-US" smtClean="0"/>
              <a:t>9/25/2020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3F55CD-9CDE-4F59-B074-A569E782848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A704F5-8384-405C-B70C-FFBD4235846B}" type="datetimeFigureOut">
              <a:rPr lang="en-US" smtClean="0"/>
              <a:t>9/25/2020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3F55CD-9CDE-4F59-B074-A569E782848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A704F5-8384-405C-B70C-FFBD4235846B}" type="datetimeFigureOut">
              <a:rPr lang="en-US" smtClean="0"/>
              <a:t>9/25/2020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3F55CD-9CDE-4F59-B074-A569E782848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914400"/>
            <a:ext cx="7772400" cy="2514600"/>
          </a:xfrm>
        </p:spPr>
        <p:txBody>
          <a:bodyPr>
            <a:normAutofit/>
          </a:bodyPr>
          <a:lstStyle/>
          <a:p>
            <a:r>
              <a:rPr lang="en-US" dirty="0" smtClean="0">
                <a:solidFill>
                  <a:srgbClr val="FF0000"/>
                </a:solidFill>
              </a:rPr>
              <a:t>I/O Techniques</a:t>
            </a:r>
            <a:br>
              <a:rPr lang="en-US" dirty="0" smtClean="0">
                <a:solidFill>
                  <a:srgbClr val="FF0000"/>
                </a:solidFill>
              </a:rPr>
            </a:br>
            <a:r>
              <a:rPr lang="en-US" dirty="0" smtClean="0">
                <a:solidFill>
                  <a:srgbClr val="FF0000"/>
                </a:solidFill>
              </a:rPr>
              <a:t> </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Interrupt Driven I/O Basic Operation</a:t>
            </a:r>
            <a:br>
              <a:rPr lang="en-US" dirty="0" smtClean="0"/>
            </a:br>
            <a:endParaRPr lang="en-US" dirty="0"/>
          </a:p>
        </p:txBody>
      </p:sp>
      <p:sp>
        <p:nvSpPr>
          <p:cNvPr id="3" name="Content Placeholder 2"/>
          <p:cNvSpPr>
            <a:spLocks noGrp="1"/>
          </p:cNvSpPr>
          <p:nvPr>
            <p:ph idx="1"/>
          </p:nvPr>
        </p:nvSpPr>
        <p:spPr/>
        <p:txBody>
          <a:bodyPr/>
          <a:lstStyle/>
          <a:p>
            <a:pPr>
              <a:buNone/>
            </a:pPr>
            <a:r>
              <a:rPr lang="en-US" dirty="0" smtClean="0"/>
              <a:t>• CPU issues read command</a:t>
            </a:r>
          </a:p>
          <a:p>
            <a:pPr>
              <a:buNone/>
            </a:pPr>
            <a:r>
              <a:rPr lang="en-US" dirty="0" smtClean="0"/>
              <a:t>• I/O module gets data from peripheral while CPU does other work</a:t>
            </a:r>
          </a:p>
          <a:p>
            <a:pPr>
              <a:buNone/>
            </a:pPr>
            <a:r>
              <a:rPr lang="en-US" dirty="0" smtClean="0"/>
              <a:t>• I/O module interrupts CPU after completion</a:t>
            </a:r>
          </a:p>
          <a:p>
            <a:pPr>
              <a:buNone/>
            </a:pPr>
            <a:r>
              <a:rPr lang="en-US" dirty="0" smtClean="0"/>
              <a:t>• CPU requests data</a:t>
            </a:r>
          </a:p>
          <a:p>
            <a:pPr>
              <a:buNone/>
            </a:pPr>
            <a:r>
              <a:rPr lang="en-US" dirty="0" smtClean="0"/>
              <a:t>• I/O module transfers data</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Interrupt Processing</a:t>
            </a:r>
            <a:endParaRPr lang="en-US" dirty="0"/>
          </a:p>
        </p:txBody>
      </p:sp>
      <p:pic>
        <p:nvPicPr>
          <p:cNvPr id="4098" name="Picture 2"/>
          <p:cNvPicPr>
            <a:picLocks noGrp="1" noChangeAspect="1" noChangeArrowheads="1"/>
          </p:cNvPicPr>
          <p:nvPr>
            <p:ph idx="1"/>
          </p:nvPr>
        </p:nvPicPr>
        <p:blipFill>
          <a:blip r:embed="rId2"/>
          <a:stretch>
            <a:fillRect/>
          </a:stretch>
        </p:blipFill>
        <p:spPr bwMode="auto">
          <a:xfrm>
            <a:off x="2783514" y="1600200"/>
            <a:ext cx="3576971" cy="4525963"/>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CPU Viewpoint</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 Issue read command</a:t>
            </a:r>
          </a:p>
          <a:p>
            <a:r>
              <a:rPr lang="en-US" dirty="0" smtClean="0"/>
              <a:t>• Do other work</a:t>
            </a:r>
          </a:p>
          <a:p>
            <a:r>
              <a:rPr lang="en-US" dirty="0" smtClean="0"/>
              <a:t>• Check for interrupt at end of each instruction cycle</a:t>
            </a:r>
          </a:p>
          <a:p>
            <a:r>
              <a:rPr lang="en-US" dirty="0" smtClean="0"/>
              <a:t>• If interrupted:-</a:t>
            </a:r>
          </a:p>
          <a:p>
            <a:pPr lvl="1"/>
            <a:r>
              <a:rPr lang="en-US" dirty="0" smtClean="0"/>
              <a:t>– Save context (registers)</a:t>
            </a:r>
          </a:p>
          <a:p>
            <a:pPr lvl="1"/>
            <a:r>
              <a:rPr lang="en-US" dirty="0" smtClean="0"/>
              <a:t>– Process interrupt</a:t>
            </a:r>
          </a:p>
          <a:p>
            <a:r>
              <a:rPr lang="en-US" dirty="0" smtClean="0"/>
              <a:t>• Fetch data &amp; store</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535" y="1219201"/>
            <a:ext cx="7515665" cy="4824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5897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DMA</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endParaRPr lang="en-IN" altLang="en-US" smtClean="0"/>
          </a:p>
        </p:txBody>
      </p:sp>
      <p:pic>
        <p:nvPicPr>
          <p:cNvPr id="27651"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762000" y="2133600"/>
            <a:ext cx="7696200" cy="3962400"/>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endParaRPr lang="en-US" altLang="en-US" dirty="0" smtClean="0"/>
          </a:p>
        </p:txBody>
      </p:sp>
      <p:sp>
        <p:nvSpPr>
          <p:cNvPr id="28675" name="Rectangle 3"/>
          <p:cNvSpPr>
            <a:spLocks noGrp="1" noChangeArrowheads="1"/>
          </p:cNvSpPr>
          <p:nvPr>
            <p:ph type="body" idx="1"/>
          </p:nvPr>
        </p:nvSpPr>
        <p:spPr/>
        <p:txBody>
          <a:bodyPr/>
          <a:lstStyle/>
          <a:p>
            <a:pPr eaLnBrk="1" hangingPunct="1">
              <a:lnSpc>
                <a:spcPct val="90000"/>
              </a:lnSpc>
            </a:pPr>
            <a:r>
              <a:rPr kumimoji="1" lang="en-US" altLang="ko-KR" sz="2800" smtClean="0">
                <a:ea typeface="굴림" pitchFamily="34" charset="-127"/>
              </a:rPr>
              <a:t>2 methods in which the CPU chooses the branch address of the service routine</a:t>
            </a:r>
          </a:p>
          <a:p>
            <a:pPr lvl="1" eaLnBrk="1" hangingPunct="1">
              <a:lnSpc>
                <a:spcPct val="90000"/>
              </a:lnSpc>
            </a:pPr>
            <a:r>
              <a:rPr kumimoji="1" lang="en-US" altLang="ko-KR" smtClean="0">
                <a:ea typeface="굴림" pitchFamily="34" charset="-127"/>
              </a:rPr>
              <a:t>Non-vectored interrupt </a:t>
            </a:r>
          </a:p>
          <a:p>
            <a:pPr lvl="2" eaLnBrk="1" hangingPunct="1">
              <a:lnSpc>
                <a:spcPct val="90000"/>
              </a:lnSpc>
            </a:pPr>
            <a:r>
              <a:rPr kumimoji="1" lang="en-US" altLang="ko-KR" smtClean="0">
                <a:ea typeface="굴림" pitchFamily="34" charset="-127"/>
              </a:rPr>
              <a:t>Branch address is assigned to a fixed location</a:t>
            </a:r>
          </a:p>
          <a:p>
            <a:pPr lvl="2" eaLnBrk="1" hangingPunct="1">
              <a:lnSpc>
                <a:spcPct val="90000"/>
              </a:lnSpc>
            </a:pPr>
            <a:r>
              <a:rPr kumimoji="1" lang="en-US" altLang="ko-KR" smtClean="0">
                <a:ea typeface="굴림" pitchFamily="34" charset="-127"/>
              </a:rPr>
              <a:t>User has to provide address of subroutine using a CALL instruction</a:t>
            </a:r>
          </a:p>
          <a:p>
            <a:pPr lvl="1" eaLnBrk="1" hangingPunct="1">
              <a:lnSpc>
                <a:spcPct val="90000"/>
              </a:lnSpc>
            </a:pPr>
            <a:r>
              <a:rPr kumimoji="1" lang="en-US" altLang="ko-KR" smtClean="0">
                <a:ea typeface="굴림" pitchFamily="34" charset="-127"/>
              </a:rPr>
              <a:t>Vectored interrupt </a:t>
            </a:r>
          </a:p>
          <a:p>
            <a:pPr lvl="2" eaLnBrk="1" hangingPunct="1">
              <a:lnSpc>
                <a:spcPct val="90000"/>
              </a:lnSpc>
            </a:pPr>
            <a:r>
              <a:rPr kumimoji="1" lang="en-US" altLang="ko-KR" smtClean="0">
                <a:ea typeface="굴림" pitchFamily="34" charset="-127"/>
              </a:rPr>
              <a:t>Interrupt supplies the branch info (direct or indirect address of ISR) to the CPU</a:t>
            </a:r>
          </a:p>
          <a:p>
            <a:pPr lvl="2" eaLnBrk="1" hangingPunct="1">
              <a:lnSpc>
                <a:spcPct val="90000"/>
              </a:lnSpc>
            </a:pPr>
            <a:r>
              <a:rPr kumimoji="1" lang="en-US" altLang="ko-KR" smtClean="0">
                <a:ea typeface="굴림" pitchFamily="34" charset="-127"/>
              </a:rPr>
              <a:t>Processor automatically generates the subroutine address</a:t>
            </a:r>
          </a:p>
          <a:p>
            <a:pPr eaLnBrk="1" hangingPunct="1">
              <a:lnSpc>
                <a:spcPct val="90000"/>
              </a:lnSpc>
            </a:pPr>
            <a:endParaRPr lang="en-US" altLang="en-US" sz="280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198438"/>
            <a:ext cx="8229600" cy="792162"/>
          </a:xfrm>
        </p:spPr>
        <p:txBody>
          <a:bodyPr rtlCol="0">
            <a:normAutofit/>
          </a:bodyPr>
          <a:lstStyle/>
          <a:p>
            <a:pPr eaLnBrk="1" fontAlgn="auto" hangingPunct="1">
              <a:spcAft>
                <a:spcPts val="0"/>
              </a:spcAft>
              <a:defRPr/>
            </a:pPr>
            <a:r>
              <a:rPr lang="en-US" dirty="0" smtClean="0">
                <a:solidFill>
                  <a:schemeClr val="tx2">
                    <a:satMod val="200000"/>
                  </a:schemeClr>
                </a:solidFill>
                <a:latin typeface="Garamond" panose="02020404030301010803" pitchFamily="18" charset="0"/>
              </a:rPr>
              <a:t>Priority Interrupt</a:t>
            </a:r>
          </a:p>
        </p:txBody>
      </p:sp>
      <p:sp>
        <p:nvSpPr>
          <p:cNvPr id="29699" name="Rectangle 3"/>
          <p:cNvSpPr>
            <a:spLocks noGrp="1" noChangeArrowheads="1"/>
          </p:cNvSpPr>
          <p:nvPr>
            <p:ph idx="1"/>
          </p:nvPr>
        </p:nvSpPr>
        <p:spPr>
          <a:xfrm>
            <a:off x="0" y="1905000"/>
            <a:ext cx="8686800" cy="4419600"/>
          </a:xfrm>
        </p:spPr>
        <p:txBody>
          <a:bodyPr/>
          <a:lstStyle/>
          <a:p>
            <a:pPr algn="just" eaLnBrk="1" hangingPunct="1"/>
            <a:r>
              <a:rPr lang="en-US" altLang="en-US" sz="2800" smtClean="0">
                <a:solidFill>
                  <a:srgbClr val="FF0000"/>
                </a:solidFill>
                <a:latin typeface="Garamond" panose="02020404030301010803" pitchFamily="18" charset="0"/>
              </a:rPr>
              <a:t>Establishes priority </a:t>
            </a:r>
            <a:r>
              <a:rPr lang="en-US" altLang="en-US" sz="2800" smtClean="0">
                <a:latin typeface="Garamond" panose="02020404030301010803" pitchFamily="18" charset="0"/>
              </a:rPr>
              <a:t>over the various sources to determine </a:t>
            </a:r>
            <a:r>
              <a:rPr lang="en-US" altLang="en-US" sz="2800" smtClean="0">
                <a:solidFill>
                  <a:srgbClr val="FF0000"/>
                </a:solidFill>
                <a:latin typeface="Garamond" panose="02020404030301010803" pitchFamily="18" charset="0"/>
              </a:rPr>
              <a:t>which condition is to be serviced first </a:t>
            </a:r>
            <a:r>
              <a:rPr lang="en-US" altLang="en-US" sz="2800" smtClean="0">
                <a:latin typeface="Garamond" panose="02020404030301010803" pitchFamily="18" charset="0"/>
              </a:rPr>
              <a:t>when two or more requests arrive simultaneously. </a:t>
            </a:r>
          </a:p>
          <a:p>
            <a:pPr algn="just" eaLnBrk="1" hangingPunct="1"/>
            <a:r>
              <a:rPr lang="en-US" altLang="en-US" sz="2800" smtClean="0">
                <a:latin typeface="Garamond" panose="02020404030301010803" pitchFamily="18" charset="0"/>
              </a:rPr>
              <a:t>The system may also determine which conditions are permitted to interrupt the computer while another interrupt is being serviced.</a:t>
            </a:r>
          </a:p>
          <a:p>
            <a:pPr algn="just" eaLnBrk="1" hangingPunct="1"/>
            <a:r>
              <a:rPr lang="en-US" altLang="en-US" sz="2800" smtClean="0">
                <a:latin typeface="Garamond" panose="02020404030301010803" pitchFamily="18" charset="0"/>
              </a:rPr>
              <a:t>Priority can be established by </a:t>
            </a:r>
            <a:r>
              <a:rPr lang="en-US" altLang="en-US" sz="2800" smtClean="0">
                <a:solidFill>
                  <a:srgbClr val="FF0000"/>
                </a:solidFill>
                <a:latin typeface="Garamond" panose="02020404030301010803" pitchFamily="18" charset="0"/>
              </a:rPr>
              <a:t>software or hardware</a:t>
            </a:r>
          </a:p>
          <a:p>
            <a:pPr eaLnBrk="1" hangingPunct="1"/>
            <a:endParaRPr lang="en-US" altLang="en-US" sz="280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idx="1"/>
          </p:nvPr>
        </p:nvSpPr>
        <p:spPr>
          <a:xfrm>
            <a:off x="457200" y="1219200"/>
            <a:ext cx="8229600" cy="5410200"/>
          </a:xfrm>
        </p:spPr>
        <p:txBody>
          <a:bodyPr/>
          <a:lstStyle/>
          <a:p>
            <a:pPr eaLnBrk="1" hangingPunct="1"/>
            <a:r>
              <a:rPr lang="en-US" altLang="en-US" sz="2800" smtClean="0">
                <a:solidFill>
                  <a:srgbClr val="FF0000"/>
                </a:solidFill>
                <a:latin typeface="Garamond" panose="02020404030301010803" pitchFamily="18" charset="0"/>
              </a:rPr>
              <a:t>Software Priority – polling </a:t>
            </a:r>
            <a:r>
              <a:rPr lang="en-US" altLang="en-US" sz="2800" smtClean="0">
                <a:latin typeface="Garamond" panose="02020404030301010803" pitchFamily="18" charset="0"/>
              </a:rPr>
              <a:t>– common branch address for all interrupts. Program to perform the test will be stored in this </a:t>
            </a:r>
            <a:r>
              <a:rPr lang="en-US" altLang="en-US" sz="2800" smtClean="0">
                <a:solidFill>
                  <a:srgbClr val="FF0000"/>
                </a:solidFill>
                <a:latin typeface="Garamond" panose="02020404030301010803" pitchFamily="18" charset="0"/>
              </a:rPr>
              <a:t>common branch address</a:t>
            </a:r>
            <a:r>
              <a:rPr lang="en-US" altLang="en-US" sz="2800" smtClean="0">
                <a:latin typeface="Garamond" panose="02020404030301010803" pitchFamily="18" charset="0"/>
              </a:rPr>
              <a:t>.</a:t>
            </a:r>
          </a:p>
          <a:p>
            <a:pPr eaLnBrk="1" hangingPunct="1"/>
            <a:r>
              <a:rPr lang="en-US" altLang="en-US" sz="2800" smtClean="0">
                <a:latin typeface="Garamond" panose="02020404030301010803" pitchFamily="18" charset="0"/>
              </a:rPr>
              <a:t>Highest priority source is tested first and if its interrupt signal is on, control branches to a service routine for this source.</a:t>
            </a:r>
          </a:p>
          <a:p>
            <a:pPr eaLnBrk="1" hangingPunct="1"/>
            <a:r>
              <a:rPr lang="en-US" altLang="en-US" sz="2800" smtClean="0">
                <a:latin typeface="Garamond" panose="02020404030301010803" pitchFamily="18" charset="0"/>
              </a:rPr>
              <a:t>Otherwise, the next-lower priority source is tested and so on. </a:t>
            </a:r>
          </a:p>
          <a:p>
            <a:pPr eaLnBrk="1" hangingPunct="1"/>
            <a:r>
              <a:rPr lang="en-US" altLang="en-US" sz="2800" b="1" smtClean="0">
                <a:latin typeface="Garamond" panose="02020404030301010803" pitchFamily="18" charset="0"/>
              </a:rPr>
              <a:t>Disadvantage – if many interrupts</a:t>
            </a:r>
            <a:r>
              <a:rPr lang="en-US" altLang="en-US" sz="2800" smtClean="0">
                <a:latin typeface="Garamond" panose="02020404030301010803" pitchFamily="18" charset="0"/>
              </a:rPr>
              <a:t>, time required to poll them may exceed the time available to service the I/O device.</a:t>
            </a:r>
          </a:p>
        </p:txBody>
      </p:sp>
      <p:sp>
        <p:nvSpPr>
          <p:cNvPr id="3" name="Rectangle 2"/>
          <p:cNvSpPr>
            <a:spLocks noGrp="1" noChangeArrowheads="1"/>
          </p:cNvSpPr>
          <p:nvPr>
            <p:ph type="title"/>
          </p:nvPr>
        </p:nvSpPr>
        <p:spPr>
          <a:xfrm>
            <a:off x="457200" y="198438"/>
            <a:ext cx="8229600" cy="792162"/>
          </a:xfrm>
        </p:spPr>
        <p:txBody>
          <a:bodyPr rtlCol="0">
            <a:normAutofit/>
          </a:bodyPr>
          <a:lstStyle/>
          <a:p>
            <a:pPr eaLnBrk="1" fontAlgn="auto" hangingPunct="1">
              <a:spcAft>
                <a:spcPts val="0"/>
              </a:spcAft>
              <a:defRPr/>
            </a:pPr>
            <a:r>
              <a:rPr lang="en-US" dirty="0" smtClean="0">
                <a:solidFill>
                  <a:schemeClr val="tx2">
                    <a:satMod val="200000"/>
                  </a:schemeClr>
                </a:solidFill>
                <a:latin typeface="Garamond" panose="02020404030301010803" pitchFamily="18" charset="0"/>
              </a:rPr>
              <a:t>Polling-S/W</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altLang="en-US" smtClean="0"/>
              <a:t>Vectored Interrupts-H/W</a:t>
            </a:r>
          </a:p>
        </p:txBody>
      </p:sp>
      <p:sp>
        <p:nvSpPr>
          <p:cNvPr id="3" name="Content Placeholder 2"/>
          <p:cNvSpPr>
            <a:spLocks noGrp="1"/>
          </p:cNvSpPr>
          <p:nvPr>
            <p:ph idx="1"/>
          </p:nvPr>
        </p:nvSpPr>
        <p:spPr/>
        <p:txBody>
          <a:bodyPr rtlCol="0">
            <a:normAutofit fontScale="92500" lnSpcReduction="10000"/>
          </a:bodyPr>
          <a:lstStyle/>
          <a:p>
            <a:pPr algn="just" eaLnBrk="1" fontAlgn="auto" hangingPunct="1">
              <a:spcAft>
                <a:spcPts val="0"/>
              </a:spcAft>
              <a:buFont typeface="Arial" panose="020B0604020202020204" pitchFamily="34" charset="0"/>
              <a:buChar char="•"/>
              <a:defRPr/>
            </a:pPr>
            <a:r>
              <a:rPr lang="en-US" dirty="0" smtClean="0">
                <a:latin typeface="Garamond" panose="02020404030301010803" pitchFamily="18" charset="0"/>
              </a:rPr>
              <a:t>Then, hardware priority interrupt unit can be used </a:t>
            </a:r>
            <a:r>
              <a:rPr lang="en-US" dirty="0" smtClean="0">
                <a:solidFill>
                  <a:srgbClr val="FF0000"/>
                </a:solidFill>
                <a:latin typeface="Garamond" panose="02020404030301010803" pitchFamily="18" charset="0"/>
              </a:rPr>
              <a:t>to speed up the operation</a:t>
            </a:r>
            <a:r>
              <a:rPr lang="en-US" dirty="0" smtClean="0">
                <a:latin typeface="Garamond" panose="02020404030301010803" pitchFamily="18" charset="0"/>
              </a:rPr>
              <a:t>.</a:t>
            </a:r>
          </a:p>
          <a:p>
            <a:pPr algn="just" eaLnBrk="1" fontAlgn="auto" hangingPunct="1">
              <a:spcAft>
                <a:spcPts val="0"/>
              </a:spcAft>
              <a:buFont typeface="Arial" panose="020B0604020202020204" pitchFamily="34" charset="0"/>
              <a:buChar char="•"/>
              <a:defRPr/>
            </a:pPr>
            <a:r>
              <a:rPr lang="en-US" dirty="0" smtClean="0">
                <a:latin typeface="Garamond" panose="02020404030301010803" pitchFamily="18" charset="0"/>
              </a:rPr>
              <a:t>Hardware priority interrupts – accepts interrupt request from many sources, determines which of the incoming requests has the highest priority and issues an interrupt request to the computer.</a:t>
            </a:r>
          </a:p>
          <a:p>
            <a:pPr algn="just" eaLnBrk="1" fontAlgn="auto" hangingPunct="1">
              <a:spcAft>
                <a:spcPts val="0"/>
              </a:spcAft>
              <a:buFont typeface="Arial" panose="020B0604020202020204" pitchFamily="34" charset="0"/>
              <a:buChar char="•"/>
              <a:defRPr/>
            </a:pPr>
            <a:r>
              <a:rPr lang="en-US" dirty="0" smtClean="0">
                <a:latin typeface="Garamond" panose="02020404030301010803" pitchFamily="18" charset="0"/>
              </a:rPr>
              <a:t>Here, each interrupt source has its own </a:t>
            </a:r>
            <a:r>
              <a:rPr lang="en-US" dirty="0" smtClean="0">
                <a:solidFill>
                  <a:srgbClr val="FF0000"/>
                </a:solidFill>
                <a:latin typeface="Garamond" panose="02020404030301010803" pitchFamily="18" charset="0"/>
              </a:rPr>
              <a:t>interrupt vector</a:t>
            </a:r>
            <a:r>
              <a:rPr lang="en-US" dirty="0" smtClean="0">
                <a:latin typeface="Garamond" panose="02020404030301010803" pitchFamily="18" charset="0"/>
              </a:rPr>
              <a:t> to access its own service routine directly.</a:t>
            </a:r>
          </a:p>
          <a:p>
            <a:pPr algn="just" eaLnBrk="1" fontAlgn="auto" hangingPunct="1">
              <a:spcAft>
                <a:spcPts val="0"/>
              </a:spcAft>
              <a:buFont typeface="Arial" panose="020B0604020202020204" pitchFamily="34" charset="0"/>
              <a:buChar char="•"/>
              <a:defRPr/>
            </a:pPr>
            <a:r>
              <a:rPr lang="en-US" dirty="0" smtClean="0">
                <a:latin typeface="Garamond" panose="02020404030301010803" pitchFamily="18" charset="0"/>
              </a:rPr>
              <a:t>Hardware priority interrupts – </a:t>
            </a:r>
            <a:r>
              <a:rPr lang="en-US" dirty="0" smtClean="0">
                <a:solidFill>
                  <a:srgbClr val="FF0000"/>
                </a:solidFill>
                <a:latin typeface="Garamond" panose="02020404030301010803" pitchFamily="18" charset="0"/>
              </a:rPr>
              <a:t>Serial or Parallel </a:t>
            </a:r>
            <a:r>
              <a:rPr lang="en-US" dirty="0" smtClean="0">
                <a:latin typeface="Garamond" panose="02020404030301010803" pitchFamily="18" charset="0"/>
              </a:rPr>
              <a:t>connection of interrupt lines.</a:t>
            </a:r>
          </a:p>
          <a:p>
            <a:pPr algn="just" eaLnBrk="1" fontAlgn="auto" hangingPunct="1">
              <a:spcAft>
                <a:spcPts val="0"/>
              </a:spcAft>
              <a:buFont typeface="Arial" panose="020B0604020202020204" pitchFamily="34" charset="0"/>
              <a:buChar char="•"/>
              <a:defRPr/>
            </a:pPr>
            <a:endParaRPr lang="en-US" dirty="0" smtClean="0">
              <a:latin typeface="Garamond" panose="02020404030301010803" pitchFamily="18" charset="0"/>
            </a:endParaRPr>
          </a:p>
          <a:p>
            <a:pPr algn="just" eaLnBrk="1" fontAlgn="auto" hangingPunct="1">
              <a:spcAft>
                <a:spcPts val="0"/>
              </a:spcAft>
              <a:buFont typeface="Arial" panose="020B0604020202020204" pitchFamily="34" charset="0"/>
              <a:buChar char="•"/>
              <a:defRPr/>
            </a:pPr>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Input Output Techniques</a:t>
            </a:r>
            <a:br>
              <a:rPr lang="en-US" dirty="0" smtClean="0"/>
            </a:br>
            <a:endParaRPr lang="en-US" dirty="0"/>
          </a:p>
        </p:txBody>
      </p:sp>
      <p:sp>
        <p:nvSpPr>
          <p:cNvPr id="3" name="Content Placeholder 2"/>
          <p:cNvSpPr>
            <a:spLocks noGrp="1"/>
          </p:cNvSpPr>
          <p:nvPr>
            <p:ph idx="1"/>
          </p:nvPr>
        </p:nvSpPr>
        <p:spPr/>
        <p:txBody>
          <a:bodyPr/>
          <a:lstStyle/>
          <a:p>
            <a:pPr marL="0" indent="0">
              <a:buNone/>
            </a:pPr>
            <a:r>
              <a:rPr lang="en-US" dirty="0" smtClean="0"/>
              <a:t>• Programmed I/O</a:t>
            </a:r>
          </a:p>
          <a:p>
            <a:pPr marL="0" indent="0">
              <a:buNone/>
            </a:pPr>
            <a:r>
              <a:rPr lang="en-US" dirty="0" smtClean="0"/>
              <a:t>• Interrupt driven I/O</a:t>
            </a:r>
          </a:p>
          <a:p>
            <a:pPr marL="0" indent="0">
              <a:buNone/>
            </a:pPr>
            <a:r>
              <a:rPr lang="en-US" dirty="0" smtClean="0"/>
              <a:t>• Direct Memory Access (DMA)</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0"/>
            <a:ext cx="8229600" cy="792163"/>
          </a:xfrm>
        </p:spPr>
        <p:txBody>
          <a:bodyPr/>
          <a:lstStyle/>
          <a:p>
            <a:pPr eaLnBrk="1" hangingPunct="1"/>
            <a:r>
              <a:rPr lang="en-US" altLang="en-US" smtClean="0">
                <a:solidFill>
                  <a:srgbClr val="FF0000"/>
                </a:solidFill>
                <a:latin typeface="Garamond" panose="02020404030301010803" pitchFamily="18" charset="0"/>
              </a:rPr>
              <a:t>Serial - Daisy chaining</a:t>
            </a:r>
          </a:p>
        </p:txBody>
      </p:sp>
      <p:sp>
        <p:nvSpPr>
          <p:cNvPr id="32771" name="Rectangle 3"/>
          <p:cNvSpPr>
            <a:spLocks noGrp="1" noChangeArrowheads="1"/>
          </p:cNvSpPr>
          <p:nvPr>
            <p:ph idx="1"/>
          </p:nvPr>
        </p:nvSpPr>
        <p:spPr>
          <a:xfrm>
            <a:off x="457200" y="914400"/>
            <a:ext cx="8229600" cy="5791200"/>
          </a:xfrm>
        </p:spPr>
        <p:txBody>
          <a:bodyPr/>
          <a:lstStyle/>
          <a:p>
            <a:pPr>
              <a:lnSpc>
                <a:spcPct val="90000"/>
              </a:lnSpc>
              <a:spcBef>
                <a:spcPct val="0"/>
              </a:spcBef>
              <a:buFontTx/>
              <a:buNone/>
            </a:pPr>
            <a:r>
              <a:rPr kumimoji="1" lang="en-US" altLang="ko-KR" b="1" smtClean="0">
                <a:ea typeface="굴림" pitchFamily="34" charset="-127"/>
              </a:rPr>
              <a:t> </a:t>
            </a:r>
            <a:r>
              <a:rPr kumimoji="1" lang="en-US" altLang="ko-KR" sz="1200" b="1" smtClean="0">
                <a:ea typeface="굴림" pitchFamily="34" charset="-127"/>
              </a:rPr>
              <a:t>Serial hardware priority function</a:t>
            </a:r>
          </a:p>
          <a:p>
            <a:pPr>
              <a:lnSpc>
                <a:spcPct val="90000"/>
              </a:lnSpc>
              <a:spcBef>
                <a:spcPct val="0"/>
              </a:spcBef>
              <a:buFontTx/>
              <a:buNone/>
            </a:pPr>
            <a:r>
              <a:rPr kumimoji="1" lang="en-US" altLang="ko-KR" sz="1200" b="1" smtClean="0">
                <a:ea typeface="굴림" pitchFamily="34" charset="-127"/>
              </a:rPr>
              <a:t>* Interrupt Request Line </a:t>
            </a:r>
          </a:p>
          <a:p>
            <a:pPr>
              <a:lnSpc>
                <a:spcPct val="90000"/>
              </a:lnSpc>
              <a:spcBef>
                <a:spcPct val="0"/>
              </a:spcBef>
              <a:buFontTx/>
              <a:buNone/>
            </a:pPr>
            <a:r>
              <a:rPr kumimoji="1" lang="en-US" altLang="ko-KR" sz="1200" b="1" smtClean="0">
                <a:ea typeface="굴림" pitchFamily="34" charset="-127"/>
              </a:rPr>
              <a:t>	- Single common line</a:t>
            </a:r>
          </a:p>
          <a:p>
            <a:pPr>
              <a:lnSpc>
                <a:spcPct val="90000"/>
              </a:lnSpc>
              <a:spcBef>
                <a:spcPct val="0"/>
              </a:spcBef>
              <a:buFontTx/>
              <a:buNone/>
            </a:pPr>
            <a:r>
              <a:rPr kumimoji="1" lang="en-US" altLang="ko-KR" sz="1200" b="1" smtClean="0">
                <a:ea typeface="굴림" pitchFamily="34" charset="-127"/>
              </a:rPr>
              <a:t>* Interrupt Acknowledge Line </a:t>
            </a:r>
          </a:p>
          <a:p>
            <a:pPr>
              <a:lnSpc>
                <a:spcPct val="90000"/>
              </a:lnSpc>
              <a:spcBef>
                <a:spcPct val="0"/>
              </a:spcBef>
              <a:buFontTx/>
              <a:buNone/>
            </a:pPr>
            <a:r>
              <a:rPr kumimoji="1" lang="en-US" altLang="ko-KR" sz="1200" b="1" smtClean="0">
                <a:ea typeface="굴림" pitchFamily="34" charset="-127"/>
              </a:rPr>
              <a:t>	- Daisy-Chain</a:t>
            </a:r>
          </a:p>
          <a:p>
            <a:pPr eaLnBrk="1" hangingPunct="1">
              <a:buFontTx/>
              <a:buNone/>
            </a:pPr>
            <a:endParaRPr lang="en-US" altLang="en-US" smtClean="0"/>
          </a:p>
        </p:txBody>
      </p:sp>
      <p:pic>
        <p:nvPicPr>
          <p:cNvPr id="327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133600"/>
            <a:ext cx="81534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76200"/>
            <a:ext cx="8229600" cy="838200"/>
          </a:xfrm>
        </p:spPr>
        <p:txBody>
          <a:bodyPr rtlCol="0">
            <a:normAutofit/>
          </a:bodyPr>
          <a:lstStyle/>
          <a:p>
            <a:pPr eaLnBrk="1" fontAlgn="auto" hangingPunct="1">
              <a:spcAft>
                <a:spcPts val="0"/>
              </a:spcAft>
              <a:defRPr/>
            </a:pPr>
            <a:r>
              <a:rPr lang="en-US" smtClean="0">
                <a:solidFill>
                  <a:schemeClr val="tx2">
                    <a:satMod val="200000"/>
                  </a:schemeClr>
                </a:solidFill>
                <a:latin typeface="Garamond" panose="02020404030301010803" pitchFamily="18" charset="0"/>
              </a:rPr>
              <a:t>Parallel Priority Interrupt</a:t>
            </a:r>
          </a:p>
        </p:txBody>
      </p:sp>
      <p:sp>
        <p:nvSpPr>
          <p:cNvPr id="35843" name="Rectangle 3"/>
          <p:cNvSpPr>
            <a:spLocks noGrp="1" noChangeArrowheads="1"/>
          </p:cNvSpPr>
          <p:nvPr>
            <p:ph idx="1"/>
          </p:nvPr>
        </p:nvSpPr>
        <p:spPr>
          <a:xfrm>
            <a:off x="228600" y="914400"/>
            <a:ext cx="8686800" cy="5867400"/>
          </a:xfrm>
        </p:spPr>
        <p:txBody>
          <a:bodyPr/>
          <a:lstStyle/>
          <a:p>
            <a:pPr eaLnBrk="1" hangingPunct="1"/>
            <a:r>
              <a:rPr lang="en-US" altLang="en-US" smtClean="0">
                <a:latin typeface="Garamond" panose="02020404030301010803" pitchFamily="18" charset="0"/>
              </a:rPr>
              <a:t>Uses a </a:t>
            </a:r>
            <a:r>
              <a:rPr lang="en-US" altLang="en-US" smtClean="0">
                <a:solidFill>
                  <a:srgbClr val="FF0000"/>
                </a:solidFill>
                <a:latin typeface="Garamond" panose="02020404030301010803" pitchFamily="18" charset="0"/>
              </a:rPr>
              <a:t>register</a:t>
            </a:r>
            <a:r>
              <a:rPr lang="en-US" altLang="en-US" smtClean="0">
                <a:latin typeface="Garamond" panose="02020404030301010803" pitchFamily="18" charset="0"/>
              </a:rPr>
              <a:t> whose bits are set separately by the interrupt signal from each device. </a:t>
            </a:r>
          </a:p>
          <a:p>
            <a:pPr eaLnBrk="1" hangingPunct="1"/>
            <a:r>
              <a:rPr lang="en-US" altLang="en-US" smtClean="0">
                <a:latin typeface="Garamond" panose="02020404030301010803" pitchFamily="18" charset="0"/>
              </a:rPr>
              <a:t>Priority is established according to the </a:t>
            </a:r>
            <a:r>
              <a:rPr lang="en-US" altLang="en-US" smtClean="0">
                <a:solidFill>
                  <a:srgbClr val="FF0000"/>
                </a:solidFill>
                <a:latin typeface="Garamond" panose="02020404030301010803" pitchFamily="18" charset="0"/>
              </a:rPr>
              <a:t>position of the bits in the register. </a:t>
            </a:r>
          </a:p>
          <a:p>
            <a:pPr eaLnBrk="1" hangingPunct="1"/>
            <a:r>
              <a:rPr lang="en-US" altLang="en-US" smtClean="0">
                <a:latin typeface="Garamond" panose="02020404030301010803" pitchFamily="18" charset="0"/>
              </a:rPr>
              <a:t>Mask register is used to disable lower priority interrupts while a higher priority device is being serviced. </a:t>
            </a:r>
          </a:p>
          <a:p>
            <a:pPr eaLnBrk="1" hangingPunct="1"/>
            <a:r>
              <a:rPr lang="en-US" altLang="en-US" smtClean="0">
                <a:latin typeface="Garamond" panose="02020404030301010803" pitchFamily="18" charset="0"/>
              </a:rPr>
              <a:t>It can also provide a facility that allows a high-priority device to interrupt the CPU while a lower priority device is being serviced</a:t>
            </a:r>
          </a:p>
          <a:p>
            <a:pPr eaLnBrk="1" hangingPunct="1">
              <a:buFontTx/>
              <a:buNone/>
            </a:pPr>
            <a:endParaRPr lang="en-US" altLang="en-US"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idx="1"/>
          </p:nvPr>
        </p:nvSpPr>
        <p:spPr>
          <a:xfrm>
            <a:off x="457200" y="2408238"/>
            <a:ext cx="8229600" cy="4449762"/>
          </a:xfrm>
        </p:spPr>
        <p:txBody>
          <a:bodyPr/>
          <a:lstStyle/>
          <a:p>
            <a:pPr eaLnBrk="1" hangingPunct="1">
              <a:lnSpc>
                <a:spcPct val="90000"/>
              </a:lnSpc>
            </a:pPr>
            <a:endParaRPr lang="en-US" altLang="en-US" sz="2400" smtClean="0"/>
          </a:p>
          <a:p>
            <a:pPr eaLnBrk="1" hangingPunct="1">
              <a:lnSpc>
                <a:spcPct val="90000"/>
              </a:lnSpc>
            </a:pPr>
            <a:endParaRPr lang="en-US" altLang="en-US" sz="2400" smtClean="0"/>
          </a:p>
          <a:p>
            <a:pPr eaLnBrk="1" hangingPunct="1">
              <a:lnSpc>
                <a:spcPct val="90000"/>
              </a:lnSpc>
            </a:pPr>
            <a:endParaRPr lang="en-US" altLang="en-US" sz="2400" smtClean="0"/>
          </a:p>
          <a:p>
            <a:pPr eaLnBrk="1" hangingPunct="1">
              <a:lnSpc>
                <a:spcPct val="90000"/>
              </a:lnSpc>
            </a:pPr>
            <a:endParaRPr lang="en-US" altLang="en-US" sz="2400" smtClean="0"/>
          </a:p>
          <a:p>
            <a:pPr eaLnBrk="1" hangingPunct="1">
              <a:lnSpc>
                <a:spcPct val="90000"/>
              </a:lnSpc>
            </a:pPr>
            <a:endParaRPr lang="en-US" altLang="en-US" sz="2400" smtClean="0"/>
          </a:p>
          <a:p>
            <a:pPr eaLnBrk="1" hangingPunct="1">
              <a:lnSpc>
                <a:spcPct val="90000"/>
              </a:lnSpc>
            </a:pPr>
            <a:endParaRPr lang="en-US" altLang="en-US" sz="2400" smtClean="0"/>
          </a:p>
          <a:p>
            <a:pPr eaLnBrk="1" hangingPunct="1">
              <a:lnSpc>
                <a:spcPct val="90000"/>
              </a:lnSpc>
            </a:pPr>
            <a:endParaRPr lang="en-US" altLang="en-US" sz="2400" smtClean="0"/>
          </a:p>
          <a:p>
            <a:pPr eaLnBrk="1" hangingPunct="1">
              <a:lnSpc>
                <a:spcPct val="90000"/>
              </a:lnSpc>
            </a:pPr>
            <a:r>
              <a:rPr lang="en-US" altLang="en-US" sz="2400" smtClean="0">
                <a:solidFill>
                  <a:srgbClr val="FF0000"/>
                </a:solidFill>
                <a:latin typeface="Garamond" panose="02020404030301010803" pitchFamily="18" charset="0"/>
              </a:rPr>
              <a:t>Mask register </a:t>
            </a:r>
            <a:r>
              <a:rPr lang="en-US" altLang="en-US" sz="2400" smtClean="0">
                <a:latin typeface="Garamond" panose="02020404030301010803" pitchFamily="18" charset="0"/>
              </a:rPr>
              <a:t>has a same number of bits as the interrupt register.</a:t>
            </a:r>
          </a:p>
          <a:p>
            <a:pPr eaLnBrk="1" hangingPunct="1">
              <a:lnSpc>
                <a:spcPct val="90000"/>
              </a:lnSpc>
            </a:pPr>
            <a:r>
              <a:rPr lang="en-US" altLang="en-US" sz="2400" smtClean="0">
                <a:latin typeface="Garamond" panose="02020404030301010803" pitchFamily="18" charset="0"/>
              </a:rPr>
              <a:t>By means of program instructions, it is possible to set or reset any bit in the mask register.</a:t>
            </a:r>
          </a:p>
          <a:p>
            <a:pPr eaLnBrk="1" hangingPunct="1">
              <a:lnSpc>
                <a:spcPct val="90000"/>
              </a:lnSpc>
            </a:pPr>
            <a:endParaRPr lang="en-US" altLang="en-US" sz="2400" smtClean="0"/>
          </a:p>
          <a:p>
            <a:pPr eaLnBrk="1" hangingPunct="1">
              <a:lnSpc>
                <a:spcPct val="90000"/>
              </a:lnSpc>
            </a:pPr>
            <a:endParaRPr lang="en-US" altLang="en-US" sz="2400" smtClean="0"/>
          </a:p>
          <a:p>
            <a:pPr eaLnBrk="1" hangingPunct="1">
              <a:lnSpc>
                <a:spcPct val="90000"/>
              </a:lnSpc>
            </a:pPr>
            <a:endParaRPr lang="en-US" altLang="en-US" sz="2400" smtClean="0"/>
          </a:p>
        </p:txBody>
      </p:sp>
      <p:pic>
        <p:nvPicPr>
          <p:cNvPr id="3686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963" y="595313"/>
            <a:ext cx="7462837" cy="451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idx="1"/>
          </p:nvPr>
        </p:nvSpPr>
        <p:spPr>
          <a:xfrm>
            <a:off x="533400" y="304800"/>
            <a:ext cx="8229600" cy="6126163"/>
          </a:xfrm>
        </p:spPr>
        <p:txBody>
          <a:bodyPr/>
          <a:lstStyle/>
          <a:p>
            <a:pPr eaLnBrk="1" hangingPunct="1"/>
            <a:r>
              <a:rPr lang="en-US" altLang="en-US" sz="2800" smtClean="0">
                <a:latin typeface="Garamond" panose="02020404030301010803" pitchFamily="18" charset="0"/>
              </a:rPr>
              <a:t>The priority encoder generates two bits of the vector address, which is transferred to the CPU.</a:t>
            </a:r>
          </a:p>
          <a:p>
            <a:pPr eaLnBrk="1" hangingPunct="1"/>
            <a:r>
              <a:rPr lang="en-US" altLang="en-US" sz="2800" smtClean="0">
                <a:latin typeface="Garamond" panose="02020404030301010803" pitchFamily="18" charset="0"/>
              </a:rPr>
              <a:t>Another output from the encoder sets an interrupt status flip-flop IST when an interrupt that is not masked occurs.</a:t>
            </a:r>
          </a:p>
          <a:p>
            <a:pPr eaLnBrk="1" hangingPunct="1"/>
            <a:r>
              <a:rPr lang="en-US" altLang="en-US" sz="2800" smtClean="0">
                <a:latin typeface="Garamond" panose="02020404030301010803" pitchFamily="18" charset="0"/>
              </a:rPr>
              <a:t>The interrupt enable flip-flop IEN can be set or cleared by the program to provide an overall control over the interrupt system.</a:t>
            </a:r>
          </a:p>
          <a:p>
            <a:pPr eaLnBrk="1" hangingPunct="1"/>
            <a:r>
              <a:rPr lang="en-US" altLang="en-US" sz="2800" smtClean="0">
                <a:latin typeface="Garamond" panose="02020404030301010803" pitchFamily="18" charset="0"/>
              </a:rPr>
              <a:t>IST ANDed with IEN provide a common interrupt signal for the CPU.</a:t>
            </a:r>
          </a:p>
          <a:p>
            <a:pPr eaLnBrk="1" hangingPunct="1"/>
            <a:r>
              <a:rPr lang="en-US" altLang="en-US" sz="2800" smtClean="0">
                <a:latin typeface="Garamond" panose="02020404030301010803" pitchFamily="18" charset="0"/>
              </a:rPr>
              <a:t>The INTACK signal from the CPU enables the bus buffers in the output register and a vector address VAD is placed into the data bus.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rtlCol="0">
            <a:normAutofit/>
          </a:bodyPr>
          <a:lstStyle/>
          <a:p>
            <a:pPr eaLnBrk="1" fontAlgn="auto" hangingPunct="1">
              <a:spcAft>
                <a:spcPts val="0"/>
              </a:spcAft>
              <a:defRPr/>
            </a:pPr>
            <a:r>
              <a:rPr lang="en-US" smtClean="0">
                <a:solidFill>
                  <a:schemeClr val="tx2">
                    <a:satMod val="200000"/>
                  </a:schemeClr>
                </a:solidFill>
                <a:latin typeface="Garamond" panose="02020404030301010803" pitchFamily="18" charset="0"/>
              </a:rPr>
              <a:t>Priority encoder</a:t>
            </a:r>
          </a:p>
        </p:txBody>
      </p:sp>
      <p:sp>
        <p:nvSpPr>
          <p:cNvPr id="38915" name="Rectangle 3"/>
          <p:cNvSpPr>
            <a:spLocks noGrp="1" noChangeArrowheads="1"/>
          </p:cNvSpPr>
          <p:nvPr>
            <p:ph type="body" sz="half" idx="1"/>
          </p:nvPr>
        </p:nvSpPr>
        <p:spPr>
          <a:xfrm>
            <a:off x="381000" y="1295400"/>
            <a:ext cx="8382000" cy="1828800"/>
          </a:xfrm>
        </p:spPr>
        <p:txBody>
          <a:bodyPr/>
          <a:lstStyle/>
          <a:p>
            <a:pPr eaLnBrk="1" hangingPunct="1">
              <a:lnSpc>
                <a:spcPct val="80000"/>
              </a:lnSpc>
              <a:buFontTx/>
              <a:buNone/>
            </a:pPr>
            <a:r>
              <a:rPr lang="en-US" altLang="en-US" sz="2400" smtClean="0">
                <a:latin typeface="Garamond" panose="02020404030301010803" pitchFamily="18" charset="0"/>
              </a:rPr>
              <a:t>Circuit that implements the priority function.</a:t>
            </a:r>
          </a:p>
          <a:p>
            <a:pPr eaLnBrk="1" hangingPunct="1">
              <a:lnSpc>
                <a:spcPct val="80000"/>
              </a:lnSpc>
              <a:buFontTx/>
              <a:buNone/>
            </a:pPr>
            <a:r>
              <a:rPr lang="en-US" altLang="en-US" sz="2400" smtClean="0">
                <a:latin typeface="Garamond" panose="02020404030301010803" pitchFamily="18" charset="0"/>
              </a:rPr>
              <a:t>Logic – if two or more inputs arrive at the same time, the input having the highest priority will take precedence.</a:t>
            </a:r>
          </a:p>
          <a:p>
            <a:pPr eaLnBrk="1" hangingPunct="1">
              <a:lnSpc>
                <a:spcPct val="80000"/>
              </a:lnSpc>
              <a:buFontTx/>
              <a:buNone/>
            </a:pPr>
            <a:r>
              <a:rPr lang="en-US" altLang="en-US" sz="2400" smtClean="0">
                <a:latin typeface="Garamond" panose="02020404030301010803" pitchFamily="18" charset="0"/>
              </a:rPr>
              <a:t>Boolean functions</a:t>
            </a:r>
          </a:p>
          <a:p>
            <a:pPr eaLnBrk="1" hangingPunct="1">
              <a:lnSpc>
                <a:spcPct val="80000"/>
              </a:lnSpc>
              <a:buFontTx/>
              <a:buNone/>
            </a:pPr>
            <a:r>
              <a:rPr lang="en-US" altLang="en-US" sz="2400" smtClean="0">
                <a:latin typeface="Garamond" panose="02020404030301010803" pitchFamily="18" charset="0"/>
              </a:rPr>
              <a:t>     X = I’</a:t>
            </a:r>
            <a:r>
              <a:rPr lang="en-US" altLang="en-US" sz="2400" baseline="-25000" smtClean="0">
                <a:latin typeface="Garamond" panose="02020404030301010803" pitchFamily="18" charset="0"/>
              </a:rPr>
              <a:t>0</a:t>
            </a:r>
            <a:r>
              <a:rPr lang="en-US" altLang="en-US" sz="2400" smtClean="0">
                <a:latin typeface="Garamond" panose="02020404030301010803" pitchFamily="18" charset="0"/>
              </a:rPr>
              <a:t>I’</a:t>
            </a:r>
            <a:r>
              <a:rPr lang="en-US" altLang="en-US" sz="2400" baseline="-25000" smtClean="0">
                <a:latin typeface="Garamond" panose="02020404030301010803" pitchFamily="18" charset="0"/>
              </a:rPr>
              <a:t>1	        </a:t>
            </a:r>
            <a:r>
              <a:rPr lang="en-US" altLang="en-US" sz="2400" smtClean="0">
                <a:latin typeface="Garamond" panose="02020404030301010803" pitchFamily="18" charset="0"/>
              </a:rPr>
              <a:t>Y = I’</a:t>
            </a:r>
            <a:r>
              <a:rPr lang="en-US" altLang="en-US" sz="2400" baseline="-25000" smtClean="0">
                <a:latin typeface="Garamond" panose="02020404030301010803" pitchFamily="18" charset="0"/>
              </a:rPr>
              <a:t>0</a:t>
            </a:r>
            <a:r>
              <a:rPr lang="en-US" altLang="en-US" sz="2400" smtClean="0">
                <a:latin typeface="Garamond" panose="02020404030301010803" pitchFamily="18" charset="0"/>
              </a:rPr>
              <a:t>I</a:t>
            </a:r>
            <a:r>
              <a:rPr lang="en-US" altLang="en-US" sz="2400" baseline="-25000" smtClean="0">
                <a:latin typeface="Garamond" panose="02020404030301010803" pitchFamily="18" charset="0"/>
              </a:rPr>
              <a:t>1</a:t>
            </a:r>
            <a:r>
              <a:rPr lang="en-US" altLang="en-US" sz="2400" smtClean="0">
                <a:latin typeface="Garamond" panose="02020404030301010803" pitchFamily="18" charset="0"/>
              </a:rPr>
              <a:t> + I’</a:t>
            </a:r>
            <a:r>
              <a:rPr lang="en-US" altLang="en-US" sz="2400" baseline="-25000" smtClean="0">
                <a:latin typeface="Garamond" panose="02020404030301010803" pitchFamily="18" charset="0"/>
              </a:rPr>
              <a:t>0</a:t>
            </a:r>
            <a:r>
              <a:rPr lang="en-US" altLang="en-US" sz="2400" smtClean="0">
                <a:latin typeface="Garamond" panose="02020404030301010803" pitchFamily="18" charset="0"/>
              </a:rPr>
              <a:t>I’</a:t>
            </a:r>
            <a:r>
              <a:rPr lang="en-US" altLang="en-US" sz="2400" baseline="-25000" smtClean="0">
                <a:latin typeface="Garamond" panose="02020404030301010803" pitchFamily="18" charset="0"/>
              </a:rPr>
              <a:t>2	         </a:t>
            </a:r>
            <a:r>
              <a:rPr lang="en-US" altLang="en-US" sz="2400" smtClean="0">
                <a:latin typeface="Garamond" panose="02020404030301010803" pitchFamily="18" charset="0"/>
              </a:rPr>
              <a:t>IST = I</a:t>
            </a:r>
            <a:r>
              <a:rPr lang="en-US" altLang="en-US" sz="2400" baseline="-25000" smtClean="0">
                <a:latin typeface="Garamond" panose="02020404030301010803" pitchFamily="18" charset="0"/>
              </a:rPr>
              <a:t>0</a:t>
            </a:r>
            <a:r>
              <a:rPr lang="en-US" altLang="en-US" sz="2400" smtClean="0">
                <a:latin typeface="Garamond" panose="02020404030301010803" pitchFamily="18" charset="0"/>
              </a:rPr>
              <a:t> + I</a:t>
            </a:r>
            <a:r>
              <a:rPr lang="en-US" altLang="en-US" sz="2400" baseline="-25000" smtClean="0">
                <a:latin typeface="Garamond" panose="02020404030301010803" pitchFamily="18" charset="0"/>
              </a:rPr>
              <a:t>1</a:t>
            </a:r>
            <a:r>
              <a:rPr lang="en-US" altLang="en-US" sz="2400" smtClean="0">
                <a:latin typeface="Garamond" panose="02020404030301010803" pitchFamily="18" charset="0"/>
              </a:rPr>
              <a:t> + I</a:t>
            </a:r>
            <a:r>
              <a:rPr lang="en-US" altLang="en-US" sz="2400" baseline="-25000" smtClean="0">
                <a:latin typeface="Garamond" panose="02020404030301010803" pitchFamily="18" charset="0"/>
              </a:rPr>
              <a:t>2</a:t>
            </a:r>
            <a:r>
              <a:rPr lang="en-US" altLang="en-US" sz="2400" smtClean="0">
                <a:latin typeface="Garamond" panose="02020404030301010803" pitchFamily="18" charset="0"/>
              </a:rPr>
              <a:t> + I</a:t>
            </a:r>
            <a:r>
              <a:rPr lang="en-US" altLang="en-US" sz="2400" baseline="-25000" smtClean="0">
                <a:latin typeface="Garamond" panose="02020404030301010803" pitchFamily="18" charset="0"/>
              </a:rPr>
              <a:t>3</a:t>
            </a:r>
          </a:p>
          <a:p>
            <a:pPr eaLnBrk="1" hangingPunct="1">
              <a:lnSpc>
                <a:spcPct val="80000"/>
              </a:lnSpc>
              <a:buFontTx/>
              <a:buNone/>
            </a:pPr>
            <a:endParaRPr lang="en-US" altLang="en-US" sz="2400" smtClean="0"/>
          </a:p>
        </p:txBody>
      </p:sp>
      <p:pic>
        <p:nvPicPr>
          <p:cNvPr id="38916" name="Picture 9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505200"/>
            <a:ext cx="7046913"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152400"/>
            <a:ext cx="8229600" cy="792163"/>
          </a:xfrm>
        </p:spPr>
        <p:txBody>
          <a:bodyPr rtlCol="0">
            <a:normAutofit/>
          </a:bodyPr>
          <a:lstStyle/>
          <a:p>
            <a:pPr eaLnBrk="1" fontAlgn="auto" hangingPunct="1">
              <a:spcAft>
                <a:spcPts val="0"/>
              </a:spcAft>
              <a:defRPr/>
            </a:pPr>
            <a:r>
              <a:rPr lang="en-US" smtClean="0">
                <a:solidFill>
                  <a:schemeClr val="tx2">
                    <a:satMod val="200000"/>
                  </a:schemeClr>
                </a:solidFill>
                <a:latin typeface="Garamond" panose="02020404030301010803" pitchFamily="18" charset="0"/>
              </a:rPr>
              <a:t>Interrupt</a:t>
            </a:r>
          </a:p>
        </p:txBody>
      </p:sp>
      <p:sp>
        <p:nvSpPr>
          <p:cNvPr id="39939" name="Rectangle 3"/>
          <p:cNvSpPr>
            <a:spLocks noGrp="1" noChangeArrowheads="1"/>
          </p:cNvSpPr>
          <p:nvPr>
            <p:ph idx="1"/>
          </p:nvPr>
        </p:nvSpPr>
        <p:spPr>
          <a:xfrm>
            <a:off x="457200" y="990600"/>
            <a:ext cx="8229600" cy="5638800"/>
          </a:xfrm>
        </p:spPr>
        <p:txBody>
          <a:bodyPr/>
          <a:lstStyle/>
          <a:p>
            <a:pPr algn="just" eaLnBrk="1" hangingPunct="1">
              <a:lnSpc>
                <a:spcPct val="90000"/>
              </a:lnSpc>
            </a:pPr>
            <a:r>
              <a:rPr lang="en-US" altLang="en-US" sz="2800" smtClean="0">
                <a:latin typeface="Garamond" panose="02020404030301010803" pitchFamily="18" charset="0"/>
              </a:rPr>
              <a:t>An interrupt is a signal from a device attached to a computer or from a program within the computer that causes the CPU to stop its normal program execution and perform service related to the event.  </a:t>
            </a:r>
          </a:p>
          <a:p>
            <a:pPr algn="just" eaLnBrk="1" hangingPunct="1">
              <a:lnSpc>
                <a:spcPct val="90000"/>
              </a:lnSpc>
            </a:pPr>
            <a:r>
              <a:rPr lang="en-US" altLang="en-US" sz="2800" b="1" smtClean="0">
                <a:latin typeface="Garamond" panose="02020404030301010803" pitchFamily="18" charset="0"/>
              </a:rPr>
              <a:t>Maskable Interrupt</a:t>
            </a:r>
            <a:r>
              <a:rPr lang="en-US" altLang="en-US" sz="2800" smtClean="0">
                <a:latin typeface="Garamond" panose="02020404030301010803" pitchFamily="18" charset="0"/>
              </a:rPr>
              <a:t>: It is a hardware interrupt that may be ignored by set/reset a bit in an interrupt mask register's (IMR) bit-mask. </a:t>
            </a:r>
          </a:p>
          <a:p>
            <a:pPr algn="just" eaLnBrk="1" hangingPunct="1">
              <a:lnSpc>
                <a:spcPct val="90000"/>
              </a:lnSpc>
            </a:pPr>
            <a:r>
              <a:rPr lang="en-US" altLang="en-US" sz="2800" b="1" smtClean="0">
                <a:latin typeface="Garamond" panose="02020404030301010803" pitchFamily="18" charset="0"/>
              </a:rPr>
              <a:t>Non-maskable Interrupt</a:t>
            </a:r>
            <a:r>
              <a:rPr lang="en-US" altLang="en-US" sz="2800" smtClean="0">
                <a:latin typeface="Garamond" panose="02020404030301010803" pitchFamily="18" charset="0"/>
              </a:rPr>
              <a:t>: is a hardware interrupt that does not have a bit-mask associated with it - meaning that it can never be ignored. NMIs are often used for timers, especially watchdog timers</a:t>
            </a:r>
          </a:p>
          <a:p>
            <a:pPr eaLnBrk="1" hangingPunct="1">
              <a:lnSpc>
                <a:spcPct val="90000"/>
              </a:lnSpc>
              <a:buFontTx/>
              <a:buNone/>
            </a:pPr>
            <a:endParaRPr lang="en-US" altLang="en-US" sz="240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rtlCol="0">
            <a:normAutofit/>
          </a:bodyPr>
          <a:lstStyle/>
          <a:p>
            <a:pPr eaLnBrk="1" fontAlgn="auto" hangingPunct="1">
              <a:spcAft>
                <a:spcPts val="0"/>
              </a:spcAft>
              <a:defRPr/>
            </a:pPr>
            <a:r>
              <a:rPr lang="en-US" smtClean="0">
                <a:solidFill>
                  <a:schemeClr val="tx2">
                    <a:satMod val="200000"/>
                  </a:schemeClr>
                </a:solidFill>
                <a:latin typeface="Garamond" panose="02020404030301010803" pitchFamily="18" charset="0"/>
              </a:rPr>
              <a:t>Interrupt Cycle</a:t>
            </a:r>
          </a:p>
        </p:txBody>
      </p:sp>
      <p:sp>
        <p:nvSpPr>
          <p:cNvPr id="40963" name="Rectangle 3"/>
          <p:cNvSpPr>
            <a:spLocks noGrp="1" noChangeArrowheads="1"/>
          </p:cNvSpPr>
          <p:nvPr>
            <p:ph idx="1"/>
          </p:nvPr>
        </p:nvSpPr>
        <p:spPr/>
        <p:txBody>
          <a:bodyPr/>
          <a:lstStyle/>
          <a:p>
            <a:pPr eaLnBrk="1" hangingPunct="1">
              <a:lnSpc>
                <a:spcPct val="80000"/>
              </a:lnSpc>
              <a:buFontTx/>
              <a:buNone/>
            </a:pPr>
            <a:r>
              <a:rPr lang="en-US" altLang="en-US" sz="2400" smtClean="0">
                <a:latin typeface="Garamond" panose="02020404030301010803" pitchFamily="18" charset="0"/>
              </a:rPr>
              <a:t>The Interrupt enable flip-flop (IEN) can be set or cleared by program instructions.</a:t>
            </a:r>
          </a:p>
          <a:p>
            <a:pPr eaLnBrk="1" hangingPunct="1">
              <a:lnSpc>
                <a:spcPct val="80000"/>
              </a:lnSpc>
              <a:buFontTx/>
              <a:buNone/>
            </a:pPr>
            <a:r>
              <a:rPr lang="en-US" altLang="en-US" sz="2400" smtClean="0">
                <a:latin typeface="Garamond" panose="02020404030301010803" pitchFamily="18" charset="0"/>
              </a:rPr>
              <a:t>A programmer can therefore allow interrupts (clear IEN) or disallow interrupts (set IEN)</a:t>
            </a:r>
          </a:p>
          <a:p>
            <a:pPr eaLnBrk="1" hangingPunct="1">
              <a:lnSpc>
                <a:spcPct val="80000"/>
              </a:lnSpc>
              <a:buFontTx/>
              <a:buNone/>
            </a:pPr>
            <a:r>
              <a:rPr lang="en-US" altLang="en-US" sz="2400" smtClean="0">
                <a:latin typeface="Garamond" panose="02020404030301010803" pitchFamily="18" charset="0"/>
              </a:rPr>
              <a:t>At the end of each instruction cycle the CPU checks IEN and IST.  If either is equal to zero, control continues with the next instruction.  If both = 1, the interrupt is handled.</a:t>
            </a:r>
          </a:p>
          <a:p>
            <a:pPr eaLnBrk="1" hangingPunct="1">
              <a:lnSpc>
                <a:spcPct val="80000"/>
              </a:lnSpc>
              <a:buFontTx/>
              <a:buNone/>
            </a:pPr>
            <a:r>
              <a:rPr lang="en-US" altLang="en-US" sz="2400" smtClean="0">
                <a:latin typeface="Garamond" panose="02020404030301010803" pitchFamily="18" charset="0"/>
              </a:rPr>
              <a:t>Interrupt micro-operations:</a:t>
            </a:r>
          </a:p>
          <a:p>
            <a:pPr lvl="1" eaLnBrk="1" hangingPunct="1">
              <a:lnSpc>
                <a:spcPct val="80000"/>
              </a:lnSpc>
              <a:buFontTx/>
              <a:buNone/>
            </a:pPr>
            <a:r>
              <a:rPr lang="en-US" altLang="en-US" sz="2000" smtClean="0">
                <a:latin typeface="Garamond" panose="02020404030301010803" pitchFamily="18" charset="0"/>
              </a:rPr>
              <a:t>SP</a:t>
            </a:r>
            <a:r>
              <a:rPr lang="en-US" altLang="en-US" sz="2000" smtClean="0">
                <a:latin typeface="Garamond" panose="02020404030301010803" pitchFamily="18" charset="0"/>
                <a:sym typeface="Wingdings" panose="05000000000000000000" pitchFamily="2" charset="2"/>
              </a:rPr>
              <a:t>SP – 1		(Decrement stack pointer)</a:t>
            </a:r>
          </a:p>
          <a:p>
            <a:pPr lvl="1" eaLnBrk="1" hangingPunct="1">
              <a:lnSpc>
                <a:spcPct val="80000"/>
              </a:lnSpc>
              <a:buFontTx/>
              <a:buNone/>
            </a:pPr>
            <a:r>
              <a:rPr lang="en-US" altLang="en-US" sz="2000" smtClean="0">
                <a:latin typeface="Garamond" panose="02020404030301010803" pitchFamily="18" charset="0"/>
                <a:sym typeface="Wingdings" panose="05000000000000000000" pitchFamily="2" charset="2"/>
              </a:rPr>
              <a:t>M[SP]  PC	Push PC onto stack</a:t>
            </a:r>
          </a:p>
          <a:p>
            <a:pPr lvl="1" eaLnBrk="1" hangingPunct="1">
              <a:lnSpc>
                <a:spcPct val="80000"/>
              </a:lnSpc>
              <a:buFontTx/>
              <a:buNone/>
            </a:pPr>
            <a:r>
              <a:rPr lang="en-US" altLang="en-US" sz="2000" smtClean="0">
                <a:latin typeface="Garamond" panose="02020404030301010803" pitchFamily="18" charset="0"/>
                <a:sym typeface="Wingdings" panose="05000000000000000000" pitchFamily="2" charset="2"/>
              </a:rPr>
              <a:t>INTACK  1	Enable interrupt acknowledge</a:t>
            </a:r>
          </a:p>
          <a:p>
            <a:pPr lvl="1" eaLnBrk="1" hangingPunct="1">
              <a:lnSpc>
                <a:spcPct val="80000"/>
              </a:lnSpc>
              <a:buFontTx/>
              <a:buNone/>
            </a:pPr>
            <a:r>
              <a:rPr lang="en-US" altLang="en-US" sz="2000" smtClean="0">
                <a:latin typeface="Garamond" panose="02020404030301010803" pitchFamily="18" charset="0"/>
                <a:sym typeface="Wingdings" panose="05000000000000000000" pitchFamily="2" charset="2"/>
              </a:rPr>
              <a:t>PC VAD		Transfer vector address to PC</a:t>
            </a:r>
          </a:p>
          <a:p>
            <a:pPr lvl="1" eaLnBrk="1" hangingPunct="1">
              <a:lnSpc>
                <a:spcPct val="80000"/>
              </a:lnSpc>
              <a:buFontTx/>
              <a:buNone/>
            </a:pPr>
            <a:r>
              <a:rPr lang="en-US" altLang="en-US" sz="2000" smtClean="0">
                <a:latin typeface="Garamond" panose="02020404030301010803" pitchFamily="18" charset="0"/>
                <a:sym typeface="Wingdings" panose="05000000000000000000" pitchFamily="2" charset="2"/>
              </a:rPr>
              <a:t>IEN 0		Disable further interrupts</a:t>
            </a:r>
          </a:p>
          <a:p>
            <a:pPr lvl="1" eaLnBrk="1" hangingPunct="1">
              <a:lnSpc>
                <a:spcPct val="80000"/>
              </a:lnSpc>
              <a:buFontTx/>
              <a:buNone/>
            </a:pPr>
            <a:r>
              <a:rPr lang="en-US" altLang="en-US" sz="2000" smtClean="0">
                <a:latin typeface="Garamond" panose="02020404030301010803" pitchFamily="18" charset="0"/>
                <a:sym typeface="Wingdings" panose="05000000000000000000" pitchFamily="2" charset="2"/>
              </a:rPr>
              <a:t>Go to fetch next instruction</a:t>
            </a:r>
            <a:endParaRPr lang="en-US" altLang="en-US" sz="2000" smtClean="0">
              <a:latin typeface="Garamond" panose="02020404030301010803" pitchFamily="18" charset="0"/>
            </a:endParaRPr>
          </a:p>
          <a:p>
            <a:pPr eaLnBrk="1" hangingPunct="1">
              <a:lnSpc>
                <a:spcPct val="80000"/>
              </a:lnSpc>
              <a:buFontTx/>
              <a:buNone/>
            </a:pPr>
            <a:endParaRPr lang="en-US" altLang="en-US" sz="240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idx="1"/>
          </p:nvPr>
        </p:nvSpPr>
        <p:spPr>
          <a:xfrm>
            <a:off x="457200" y="228600"/>
            <a:ext cx="8229600" cy="6400800"/>
          </a:xfrm>
        </p:spPr>
        <p:txBody>
          <a:bodyPr/>
          <a:lstStyle/>
          <a:p>
            <a:pPr eaLnBrk="1" hangingPunct="1">
              <a:lnSpc>
                <a:spcPct val="90000"/>
              </a:lnSpc>
              <a:buFontTx/>
              <a:buNone/>
            </a:pPr>
            <a:r>
              <a:rPr lang="en-US" altLang="en-US" sz="2400" b="1" smtClean="0">
                <a:latin typeface="Garamond" panose="02020404030301010803" pitchFamily="18" charset="0"/>
              </a:rPr>
              <a:t>Interrupt Service Routine</a:t>
            </a:r>
          </a:p>
          <a:p>
            <a:pPr eaLnBrk="1" hangingPunct="1">
              <a:lnSpc>
                <a:spcPct val="90000"/>
              </a:lnSpc>
              <a:buFontTx/>
              <a:buNone/>
            </a:pPr>
            <a:r>
              <a:rPr lang="en-US" altLang="en-US" sz="2400" smtClean="0">
                <a:latin typeface="Garamond" panose="02020404030301010803" pitchFamily="18" charset="0"/>
              </a:rPr>
              <a:t>	An interrupt handler, also known as an interrupt service routine (ISR), is a callback subroutine in an operating system whose execution is triggered by the reception of an interrupt. Interrupt handlers have a multitude of functions, which vary based on the reason the interrupt was generated.</a:t>
            </a:r>
          </a:p>
          <a:p>
            <a:pPr eaLnBrk="1" hangingPunct="1">
              <a:lnSpc>
                <a:spcPct val="90000"/>
              </a:lnSpc>
              <a:buFontTx/>
              <a:buNone/>
            </a:pPr>
            <a:endParaRPr lang="en-US" altLang="en-US" sz="2400" smtClean="0">
              <a:latin typeface="Garamond" panose="02020404030301010803" pitchFamily="18" charset="0"/>
            </a:endParaRPr>
          </a:p>
          <a:p>
            <a:pPr eaLnBrk="1" hangingPunct="1">
              <a:lnSpc>
                <a:spcPct val="90000"/>
              </a:lnSpc>
              <a:buFontTx/>
              <a:buNone/>
            </a:pPr>
            <a:r>
              <a:rPr lang="en-US" altLang="en-US" sz="2400" b="1" smtClean="0">
                <a:latin typeface="Garamond" panose="02020404030301010803" pitchFamily="18" charset="0"/>
              </a:rPr>
              <a:t>Interrupt Overhead</a:t>
            </a:r>
          </a:p>
          <a:p>
            <a:pPr eaLnBrk="1" hangingPunct="1">
              <a:lnSpc>
                <a:spcPct val="90000"/>
              </a:lnSpc>
              <a:buFontTx/>
              <a:buNone/>
            </a:pPr>
            <a:r>
              <a:rPr lang="en-US" altLang="en-US" sz="2400" smtClean="0">
                <a:latin typeface="Garamond" panose="02020404030301010803" pitchFamily="18" charset="0"/>
              </a:rPr>
              <a:t>	The interrupt overhead is caused by </a:t>
            </a:r>
            <a:r>
              <a:rPr lang="en-US" altLang="en-US" sz="2400" smtClean="0">
                <a:solidFill>
                  <a:srgbClr val="FF0000"/>
                </a:solidFill>
                <a:latin typeface="Garamond" panose="02020404030301010803" pitchFamily="18" charset="0"/>
              </a:rPr>
              <a:t>context switching </a:t>
            </a:r>
            <a:r>
              <a:rPr lang="en-US" altLang="en-US" sz="2400" smtClean="0">
                <a:latin typeface="Garamond" panose="02020404030301010803" pitchFamily="18" charset="0"/>
              </a:rPr>
              <a:t>(storing and restoring  the state of CPU  ) </a:t>
            </a:r>
          </a:p>
          <a:p>
            <a:pPr eaLnBrk="1" hangingPunct="1">
              <a:lnSpc>
                <a:spcPct val="90000"/>
              </a:lnSpc>
              <a:buFontTx/>
              <a:buNone/>
            </a:pPr>
            <a:r>
              <a:rPr lang="en-US" altLang="en-US" sz="2400" smtClean="0">
                <a:latin typeface="Garamond" panose="02020404030301010803" pitchFamily="18" charset="0"/>
              </a:rPr>
              <a:t>	On interrupt handler entry, the context of the </a:t>
            </a:r>
            <a:r>
              <a:rPr lang="en-US" altLang="en-US" sz="2400" smtClean="0">
                <a:solidFill>
                  <a:srgbClr val="FF0000"/>
                </a:solidFill>
                <a:latin typeface="Garamond" panose="02020404030301010803" pitchFamily="18" charset="0"/>
              </a:rPr>
              <a:t>current process and its thread must be saved</a:t>
            </a:r>
            <a:r>
              <a:rPr lang="en-US" altLang="en-US" sz="2400" smtClean="0">
                <a:latin typeface="Garamond" panose="02020404030301010803" pitchFamily="18" charset="0"/>
              </a:rPr>
              <a:t>. On exit, it must be restored.</a:t>
            </a:r>
          </a:p>
          <a:p>
            <a:pPr eaLnBrk="1" hangingPunct="1">
              <a:lnSpc>
                <a:spcPct val="90000"/>
              </a:lnSpc>
              <a:buFontTx/>
              <a:buNone/>
            </a:pPr>
            <a:r>
              <a:rPr lang="en-US" altLang="en-US" sz="2400" smtClean="0">
                <a:latin typeface="Garamond" panose="02020404030301010803" pitchFamily="18" charset="0"/>
              </a:rPr>
              <a:t>	On handler entry, memory locations different from the memory locations in the cache are used, and therefore </a:t>
            </a:r>
            <a:r>
              <a:rPr lang="en-US" altLang="en-US" sz="2400" smtClean="0">
                <a:solidFill>
                  <a:srgbClr val="FF0000"/>
                </a:solidFill>
                <a:latin typeface="Garamond" panose="02020404030301010803" pitchFamily="18" charset="0"/>
              </a:rPr>
              <a:t>cache updates are required</a:t>
            </a:r>
            <a:r>
              <a:rPr lang="en-US" altLang="en-US" sz="2400" smtClean="0">
                <a:latin typeface="Garamond" panose="02020404030301010803" pitchFamily="18" charset="0"/>
              </a:rPr>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en-US" sz="3200" smtClean="0">
                <a:solidFill>
                  <a:srgbClr val="000000"/>
                </a:solidFill>
                <a:latin typeface="Garamond" panose="02020404030301010803" pitchFamily="18" charset="0"/>
              </a:rPr>
              <a:t>Interrupt nesting</a:t>
            </a:r>
          </a:p>
        </p:txBody>
      </p:sp>
      <p:sp>
        <p:nvSpPr>
          <p:cNvPr id="43011" name="Rectangle 3"/>
          <p:cNvSpPr>
            <a:spLocks noGrp="1" noChangeArrowheads="1"/>
          </p:cNvSpPr>
          <p:nvPr>
            <p:ph idx="1"/>
          </p:nvPr>
        </p:nvSpPr>
        <p:spPr/>
        <p:txBody>
          <a:bodyPr/>
          <a:lstStyle/>
          <a:p>
            <a:pPr eaLnBrk="1" hangingPunct="1"/>
            <a:r>
              <a:rPr lang="en-US" altLang="en-US" sz="2200" smtClean="0">
                <a:latin typeface="Garamond" panose="02020404030301010803" pitchFamily="18" charset="0"/>
              </a:rPr>
              <a:t>An interrupt can happen while executing an ISR. This is called in</a:t>
            </a:r>
            <a:r>
              <a:rPr lang="en-US" altLang="en-US" sz="2200" i="1" smtClean="0">
                <a:latin typeface="Garamond" panose="02020404030301010803" pitchFamily="18" charset="0"/>
              </a:rPr>
              <a:t>terrupt</a:t>
            </a:r>
            <a:r>
              <a:rPr lang="en-US" altLang="en-US" sz="2200" smtClean="0">
                <a:latin typeface="Garamond" panose="02020404030301010803" pitchFamily="18" charset="0"/>
              </a:rPr>
              <a:t> nesting.</a:t>
            </a:r>
          </a:p>
          <a:p>
            <a:pPr eaLnBrk="1" hangingPunct="1"/>
            <a:endParaRPr lang="en-US" altLang="en-US" smtClean="0"/>
          </a:p>
        </p:txBody>
      </p:sp>
      <p:pic>
        <p:nvPicPr>
          <p:cNvPr id="430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209800"/>
            <a:ext cx="492125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en-US" sz="4000" smtClean="0"/>
              <a:t>Role of CPU in transfer of information</a:t>
            </a:r>
          </a:p>
        </p:txBody>
      </p:sp>
      <p:sp>
        <p:nvSpPr>
          <p:cNvPr id="44035" name="Rectangle 3"/>
          <p:cNvSpPr>
            <a:spLocks noGrp="1" noChangeArrowheads="1"/>
          </p:cNvSpPr>
          <p:nvPr>
            <p:ph type="body" idx="1"/>
          </p:nvPr>
        </p:nvSpPr>
        <p:spPr>
          <a:xfrm>
            <a:off x="609600" y="1600200"/>
            <a:ext cx="8229600" cy="4525963"/>
          </a:xfrm>
        </p:spPr>
        <p:txBody>
          <a:bodyPr/>
          <a:lstStyle/>
          <a:p>
            <a:pPr eaLnBrk="1" hangingPunct="1">
              <a:lnSpc>
                <a:spcPct val="90000"/>
              </a:lnSpc>
              <a:buFontTx/>
              <a:buNone/>
            </a:pPr>
            <a:r>
              <a:rPr lang="en-US" altLang="en-US" smtClean="0">
                <a:solidFill>
                  <a:srgbClr val="FF0000"/>
                </a:solidFill>
              </a:rPr>
              <a:t>peripheral device -&gt; CPU -&gt; memory </a:t>
            </a:r>
          </a:p>
          <a:p>
            <a:pPr eaLnBrk="1" hangingPunct="1">
              <a:lnSpc>
                <a:spcPct val="90000"/>
              </a:lnSpc>
              <a:buFont typeface="Symbol" panose="05050102010706020507" pitchFamily="18" charset="2"/>
              <a:buChar char="Þ"/>
            </a:pPr>
            <a:r>
              <a:rPr lang="en-US" altLang="en-US" smtClean="0"/>
              <a:t>CPU limits the speed of transfer</a:t>
            </a:r>
          </a:p>
          <a:p>
            <a:pPr eaLnBrk="1" hangingPunct="1">
              <a:lnSpc>
                <a:spcPct val="90000"/>
              </a:lnSpc>
              <a:buFont typeface="Symbol" panose="05050102010706020507" pitchFamily="18" charset="2"/>
              <a:buNone/>
            </a:pPr>
            <a:r>
              <a:rPr lang="en-US" altLang="en-US" smtClean="0">
                <a:solidFill>
                  <a:srgbClr val="FF0000"/>
                </a:solidFill>
              </a:rPr>
              <a:t>Peripheral device -&gt; memory</a:t>
            </a:r>
          </a:p>
          <a:p>
            <a:pPr eaLnBrk="1" hangingPunct="1">
              <a:lnSpc>
                <a:spcPct val="90000"/>
              </a:lnSpc>
              <a:buFont typeface="Symbol" panose="05050102010706020507" pitchFamily="18" charset="2"/>
              <a:buChar char="Þ"/>
            </a:pPr>
            <a:r>
              <a:rPr lang="en-US" altLang="en-US" smtClean="0"/>
              <a:t>Transfer speed increases</a:t>
            </a:r>
          </a:p>
          <a:p>
            <a:pPr eaLnBrk="1" hangingPunct="1">
              <a:lnSpc>
                <a:spcPct val="90000"/>
              </a:lnSpc>
              <a:buFont typeface="Symbol" panose="05050102010706020507" pitchFamily="18" charset="2"/>
              <a:buChar char="Þ"/>
            </a:pPr>
            <a:r>
              <a:rPr lang="en-US" altLang="en-US" smtClean="0"/>
              <a:t>Peripheral device manage the memory bus directly.</a:t>
            </a:r>
          </a:p>
          <a:p>
            <a:pPr eaLnBrk="1" hangingPunct="1">
              <a:lnSpc>
                <a:spcPct val="90000"/>
              </a:lnSpc>
              <a:buFont typeface="Symbol" panose="05050102010706020507" pitchFamily="18" charset="2"/>
              <a:buChar char="Þ"/>
            </a:pPr>
            <a:r>
              <a:rPr lang="en-US" altLang="en-US" smtClean="0"/>
              <a:t>DMA (Direct memory Access)</a:t>
            </a:r>
          </a:p>
          <a:p>
            <a:pPr eaLnBrk="1" hangingPunct="1">
              <a:lnSpc>
                <a:spcPct val="90000"/>
              </a:lnSpc>
              <a:buFont typeface="Symbol" panose="05050102010706020507" pitchFamily="18" charset="2"/>
              <a:buChar char="Þ"/>
            </a:pPr>
            <a:r>
              <a:rPr lang="en-US" altLang="en-US" smtClean="0"/>
              <a:t>CPU is idle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tretch>
            <a:fillRect/>
          </a:stretch>
        </p:blipFill>
        <p:spPr bwMode="auto">
          <a:xfrm>
            <a:off x="457200" y="1219200"/>
            <a:ext cx="8686800" cy="5638800"/>
          </a:xfrm>
          <a:prstGeom prst="rect">
            <a:avLst/>
          </a:prstGeom>
          <a:noFill/>
          <a:ln w="9525">
            <a:noFill/>
            <a:miter lim="800000"/>
            <a:headEnd/>
            <a:tailEnd/>
          </a:ln>
          <a:effectLst/>
        </p:spPr>
      </p:pic>
      <p:sp>
        <p:nvSpPr>
          <p:cNvPr id="5" name="Title 1"/>
          <p:cNvSpPr txBox="1"/>
          <p:nvPr/>
        </p:nvSpPr>
        <p:spPr>
          <a:xfrm>
            <a:off x="457200" y="274638"/>
            <a:ext cx="8229600" cy="1020762"/>
          </a:xfrm>
          <a:prstGeom prst="rect">
            <a:avLst/>
          </a:prstGeom>
        </p:spPr>
        <p:txBody>
          <a:bodyPr vert="horz" lIns="91440" tIns="45720" rIns="91440" bIns="45720" rtlCol="0" anchor="ctr">
            <a:normAutofit fontScale="52500" lnSpcReduction="2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8900" b="0" i="0" u="none" strike="noStrike" kern="1200" cap="none" spc="0" normalizeH="0" baseline="0" noProof="0" dirty="0" smtClean="0">
                <a:ln>
                  <a:noFill/>
                </a:ln>
                <a:solidFill>
                  <a:schemeClr val="tx1"/>
                </a:solidFill>
                <a:effectLst/>
                <a:uLnTx/>
                <a:uFillTx/>
                <a:latin typeface="+mj-lt"/>
                <a:ea typeface="+mj-ea"/>
                <a:cs typeface="+mj-cs"/>
              </a:rPr>
              <a:t>Input Output Techniques</a:t>
            </a:r>
            <a:r>
              <a:rPr kumimoji="0" lang="en-US" sz="4400" b="0" i="0" u="none" strike="noStrike" kern="1200" cap="none" spc="0" normalizeH="0" baseline="0" noProof="0" dirty="0" smtClean="0">
                <a:ln>
                  <a:noFill/>
                </a:ln>
                <a:solidFill>
                  <a:schemeClr val="tx1"/>
                </a:solidFill>
                <a:effectLst/>
                <a:uLnTx/>
                <a:uFillTx/>
                <a:latin typeface="+mj-lt"/>
                <a:ea typeface="+mj-ea"/>
                <a:cs typeface="+mj-cs"/>
              </a:rPr>
              <a:t/>
            </a:r>
            <a:br>
              <a:rPr kumimoji="0" lang="en-US" sz="4400" b="0" i="0" u="none" strike="noStrike" kern="1200" cap="none" spc="0" normalizeH="0" baseline="0" noProof="0" dirty="0" smtClean="0">
                <a:ln>
                  <a:noFill/>
                </a:ln>
                <a:solidFill>
                  <a:schemeClr val="tx1"/>
                </a:solidFill>
                <a:effectLst/>
                <a:uLnTx/>
                <a:uFillTx/>
                <a:latin typeface="+mj-lt"/>
                <a:ea typeface="+mj-ea"/>
                <a:cs typeface="+mj-cs"/>
              </a:rPr>
            </a:b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7200" y="76200"/>
            <a:ext cx="8229600" cy="944563"/>
          </a:xfrm>
        </p:spPr>
        <p:txBody>
          <a:bodyPr/>
          <a:lstStyle/>
          <a:p>
            <a:pPr eaLnBrk="1" hangingPunct="1"/>
            <a:r>
              <a:rPr lang="en-US" altLang="en-US" sz="4000" smtClean="0"/>
              <a:t>CPU Bus Signals for DMA Transfer</a:t>
            </a:r>
          </a:p>
        </p:txBody>
      </p:sp>
      <p:sp>
        <p:nvSpPr>
          <p:cNvPr id="45059" name="Rectangle 3"/>
          <p:cNvSpPr>
            <a:spLocks noGrp="1" noChangeArrowheads="1"/>
          </p:cNvSpPr>
          <p:nvPr>
            <p:ph type="body" idx="1"/>
          </p:nvPr>
        </p:nvSpPr>
        <p:spPr>
          <a:xfrm>
            <a:off x="457200" y="3398838"/>
            <a:ext cx="8229600" cy="3230562"/>
          </a:xfrm>
        </p:spPr>
        <p:txBody>
          <a:bodyPr/>
          <a:lstStyle/>
          <a:p>
            <a:pPr eaLnBrk="1" hangingPunct="1">
              <a:lnSpc>
                <a:spcPct val="90000"/>
              </a:lnSpc>
            </a:pPr>
            <a:r>
              <a:rPr lang="en-US" altLang="en-US" sz="2800" smtClean="0"/>
              <a:t>DMA Controller sends </a:t>
            </a:r>
            <a:r>
              <a:rPr lang="en-US" altLang="en-US" sz="2800" smtClean="0">
                <a:solidFill>
                  <a:srgbClr val="FF0000"/>
                </a:solidFill>
              </a:rPr>
              <a:t>B</a:t>
            </a:r>
            <a:r>
              <a:rPr lang="en-US" altLang="en-US" sz="2800" smtClean="0"/>
              <a:t>us </a:t>
            </a:r>
            <a:r>
              <a:rPr lang="en-US" altLang="en-US" sz="2800" smtClean="0">
                <a:solidFill>
                  <a:srgbClr val="FF0000"/>
                </a:solidFill>
              </a:rPr>
              <a:t>R</a:t>
            </a:r>
            <a:r>
              <a:rPr lang="en-US" altLang="en-US" sz="2800" smtClean="0"/>
              <a:t>equest to CPU</a:t>
            </a:r>
          </a:p>
          <a:p>
            <a:pPr eaLnBrk="1" hangingPunct="1">
              <a:lnSpc>
                <a:spcPct val="90000"/>
              </a:lnSpc>
            </a:pPr>
            <a:r>
              <a:rPr lang="en-US" altLang="en-US" sz="2800" smtClean="0"/>
              <a:t>CPU stops execution of current instruction and places address bus, data bus, read and write lines into high impedance state.</a:t>
            </a:r>
          </a:p>
          <a:p>
            <a:pPr eaLnBrk="1" hangingPunct="1">
              <a:lnSpc>
                <a:spcPct val="90000"/>
              </a:lnSpc>
            </a:pPr>
            <a:r>
              <a:rPr lang="en-US" altLang="en-US" sz="2800" smtClean="0"/>
              <a:t>CPU activates </a:t>
            </a:r>
            <a:r>
              <a:rPr lang="en-US" altLang="en-US" sz="2800" smtClean="0">
                <a:solidFill>
                  <a:srgbClr val="FF0000"/>
                </a:solidFill>
              </a:rPr>
              <a:t>B</a:t>
            </a:r>
            <a:r>
              <a:rPr lang="en-US" altLang="en-US" sz="2800" smtClean="0"/>
              <a:t>us </a:t>
            </a:r>
            <a:r>
              <a:rPr lang="en-US" altLang="en-US" sz="2800" smtClean="0">
                <a:solidFill>
                  <a:srgbClr val="FF0000"/>
                </a:solidFill>
              </a:rPr>
              <a:t>G</a:t>
            </a:r>
            <a:r>
              <a:rPr lang="en-US" altLang="en-US" sz="2800" smtClean="0"/>
              <a:t>rant</a:t>
            </a:r>
          </a:p>
          <a:p>
            <a:pPr eaLnBrk="1" hangingPunct="1">
              <a:lnSpc>
                <a:spcPct val="90000"/>
              </a:lnSpc>
            </a:pPr>
            <a:r>
              <a:rPr lang="en-US" altLang="en-US" sz="2800" smtClean="0"/>
              <a:t>After transfer DMA disables BR</a:t>
            </a:r>
          </a:p>
          <a:p>
            <a:pPr eaLnBrk="1" hangingPunct="1">
              <a:lnSpc>
                <a:spcPct val="90000"/>
              </a:lnSpc>
            </a:pPr>
            <a:r>
              <a:rPr lang="en-US" altLang="en-US" sz="2800" smtClean="0"/>
              <a:t>CPU continues normal operation</a:t>
            </a:r>
          </a:p>
        </p:txBody>
      </p:sp>
      <p:pic>
        <p:nvPicPr>
          <p:cNvPr id="450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838200"/>
            <a:ext cx="59436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en-US" smtClean="0"/>
              <a:t>Different ways of DMA transfer</a:t>
            </a:r>
          </a:p>
        </p:txBody>
      </p:sp>
      <p:sp>
        <p:nvSpPr>
          <p:cNvPr id="46083" name="Rectangle 3"/>
          <p:cNvSpPr>
            <a:spLocks noGrp="1" noChangeArrowheads="1"/>
          </p:cNvSpPr>
          <p:nvPr>
            <p:ph type="body" idx="1"/>
          </p:nvPr>
        </p:nvSpPr>
        <p:spPr/>
        <p:txBody>
          <a:bodyPr/>
          <a:lstStyle/>
          <a:p>
            <a:pPr eaLnBrk="1" hangingPunct="1">
              <a:lnSpc>
                <a:spcPct val="90000"/>
              </a:lnSpc>
            </a:pPr>
            <a:r>
              <a:rPr lang="en-US" altLang="en-US" sz="2800" smtClean="0">
                <a:solidFill>
                  <a:srgbClr val="FF0000"/>
                </a:solidFill>
                <a:latin typeface="Times New Roman" panose="02020603050405020304" pitchFamily="18" charset="0"/>
                <a:cs typeface="Times New Roman" panose="02020603050405020304" pitchFamily="18" charset="0"/>
              </a:rPr>
              <a:t>Burst transfer </a:t>
            </a:r>
            <a:r>
              <a:rPr lang="en-US" altLang="en-US" sz="2800" smtClean="0">
                <a:latin typeface="Times New Roman" panose="02020603050405020304" pitchFamily="18" charset="0"/>
                <a:cs typeface="Times New Roman" panose="02020603050405020304" pitchFamily="18" charset="0"/>
              </a:rPr>
              <a:t>– a block sequence consisting of a number of memory words is transferred in a continuous burst =&gt; need for fast devices</a:t>
            </a:r>
          </a:p>
          <a:p>
            <a:pPr eaLnBrk="1" hangingPunct="1">
              <a:lnSpc>
                <a:spcPct val="90000"/>
              </a:lnSpc>
            </a:pPr>
            <a:endParaRPr lang="en-US" altLang="en-US" sz="2800" smtClean="0">
              <a:latin typeface="Times New Roman" panose="02020603050405020304" pitchFamily="18" charset="0"/>
              <a:cs typeface="Times New Roman" panose="02020603050405020304" pitchFamily="18" charset="0"/>
            </a:endParaRPr>
          </a:p>
          <a:p>
            <a:pPr eaLnBrk="1" hangingPunct="1">
              <a:lnSpc>
                <a:spcPct val="90000"/>
              </a:lnSpc>
            </a:pPr>
            <a:endParaRPr lang="en-US" altLang="en-US" sz="2800" smtClean="0">
              <a:latin typeface="Times New Roman" panose="02020603050405020304" pitchFamily="18" charset="0"/>
              <a:cs typeface="Times New Roman" panose="02020603050405020304" pitchFamily="18" charset="0"/>
            </a:endParaRPr>
          </a:p>
          <a:p>
            <a:pPr eaLnBrk="1" hangingPunct="1">
              <a:lnSpc>
                <a:spcPct val="90000"/>
              </a:lnSpc>
            </a:pPr>
            <a:r>
              <a:rPr lang="en-US" altLang="en-US" sz="2800" smtClean="0">
                <a:solidFill>
                  <a:srgbClr val="FF0000"/>
                </a:solidFill>
                <a:latin typeface="Times New Roman" panose="02020603050405020304" pitchFamily="18" charset="0"/>
                <a:cs typeface="Times New Roman" panose="02020603050405020304" pitchFamily="18" charset="0"/>
              </a:rPr>
              <a:t>Cycle stealing </a:t>
            </a:r>
            <a:r>
              <a:rPr lang="en-US" altLang="en-US" sz="2800" smtClean="0">
                <a:latin typeface="Times New Roman" panose="02020603050405020304" pitchFamily="18" charset="0"/>
                <a:cs typeface="Times New Roman" panose="02020603050405020304" pitchFamily="18" charset="0"/>
              </a:rPr>
              <a:t>– transfer one word at a time, after which it must return control of the buses to the CPU.</a:t>
            </a:r>
          </a:p>
          <a:p>
            <a:pPr lvl="1" eaLnBrk="1" hangingPunct="1">
              <a:lnSpc>
                <a:spcPct val="90000"/>
              </a:lnSpc>
            </a:pPr>
            <a:r>
              <a:rPr lang="en-US" altLang="en-US" smtClean="0">
                <a:latin typeface="Times New Roman" panose="02020603050405020304" pitchFamily="18" charset="0"/>
                <a:cs typeface="Times New Roman" panose="02020603050405020304" pitchFamily="18" charset="0"/>
              </a:rPr>
              <a:t>CPU delays 1 cycle to allow Direct Memory I/O transfer</a:t>
            </a:r>
          </a:p>
          <a:p>
            <a:pPr eaLnBrk="1" hangingPunct="1">
              <a:lnSpc>
                <a:spcPct val="90000"/>
              </a:lnSpc>
            </a:pPr>
            <a:endParaRPr lang="en-US" altLang="en-US"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ltLang="en-US" smtClean="0"/>
              <a:t>DMA Controller</a:t>
            </a:r>
          </a:p>
        </p:txBody>
      </p:sp>
      <p:pic>
        <p:nvPicPr>
          <p:cNvPr id="47107" name="Picture 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1108075" y="1600200"/>
            <a:ext cx="6927850" cy="4525963"/>
          </a:xfr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en-US" smtClean="0"/>
              <a:t>DMA Controller contd.,</a:t>
            </a:r>
          </a:p>
        </p:txBody>
      </p:sp>
      <p:sp>
        <p:nvSpPr>
          <p:cNvPr id="48131" name="Rectangle 3"/>
          <p:cNvSpPr>
            <a:spLocks noGrp="1" noChangeArrowheads="1"/>
          </p:cNvSpPr>
          <p:nvPr>
            <p:ph type="body" idx="1"/>
          </p:nvPr>
        </p:nvSpPr>
        <p:spPr/>
        <p:txBody>
          <a:bodyPr/>
          <a:lstStyle/>
          <a:p>
            <a:pPr eaLnBrk="1" hangingPunct="1"/>
            <a:r>
              <a:rPr lang="en-US" altLang="en-US" smtClean="0"/>
              <a:t>Three registers</a:t>
            </a:r>
          </a:p>
          <a:p>
            <a:pPr lvl="1" eaLnBrk="1" hangingPunct="1"/>
            <a:r>
              <a:rPr lang="en-US" altLang="en-US" smtClean="0">
                <a:solidFill>
                  <a:srgbClr val="FF0000"/>
                </a:solidFill>
              </a:rPr>
              <a:t>Address registers </a:t>
            </a:r>
            <a:r>
              <a:rPr lang="en-US" altLang="en-US" smtClean="0"/>
              <a:t>– to specify the desired location in memory</a:t>
            </a:r>
          </a:p>
          <a:p>
            <a:pPr lvl="2" eaLnBrk="1" hangingPunct="1"/>
            <a:r>
              <a:rPr lang="en-US" altLang="en-US" smtClean="0"/>
              <a:t>Incremented after each word transfer</a:t>
            </a:r>
          </a:p>
          <a:p>
            <a:pPr lvl="1" eaLnBrk="1" hangingPunct="1"/>
            <a:r>
              <a:rPr lang="en-US" altLang="en-US" smtClean="0">
                <a:solidFill>
                  <a:srgbClr val="FF0000"/>
                </a:solidFill>
              </a:rPr>
              <a:t>Word count registers </a:t>
            </a:r>
            <a:r>
              <a:rPr lang="en-US" altLang="en-US" smtClean="0"/>
              <a:t>– numbers of words to be transferred</a:t>
            </a:r>
          </a:p>
          <a:p>
            <a:pPr lvl="2" eaLnBrk="1" hangingPunct="1"/>
            <a:r>
              <a:rPr lang="en-US" altLang="en-US" smtClean="0"/>
              <a:t>Decremented after each word transfer and tested for 0.</a:t>
            </a:r>
          </a:p>
          <a:p>
            <a:pPr lvl="1" eaLnBrk="1" hangingPunct="1"/>
            <a:r>
              <a:rPr lang="en-US" altLang="en-US" smtClean="0">
                <a:solidFill>
                  <a:srgbClr val="FF0000"/>
                </a:solidFill>
              </a:rPr>
              <a:t>Control register </a:t>
            </a:r>
            <a:r>
              <a:rPr lang="en-US" altLang="en-US" smtClean="0"/>
              <a:t>– specifies mode of transfer</a:t>
            </a:r>
          </a:p>
          <a:p>
            <a:pPr lvl="1" eaLnBrk="1" hangingPunct="1"/>
            <a:endParaRPr lang="en-US" altLang="en-US"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en-US" smtClean="0"/>
              <a:t>DMA Controller</a:t>
            </a:r>
          </a:p>
        </p:txBody>
      </p:sp>
      <p:sp>
        <p:nvSpPr>
          <p:cNvPr id="49155" name="Rectangle 3"/>
          <p:cNvSpPr>
            <a:spLocks noGrp="1" noChangeArrowheads="1"/>
          </p:cNvSpPr>
          <p:nvPr>
            <p:ph type="body" idx="1"/>
          </p:nvPr>
        </p:nvSpPr>
        <p:spPr/>
        <p:txBody>
          <a:bodyPr/>
          <a:lstStyle/>
          <a:p>
            <a:pPr eaLnBrk="1" hangingPunct="1">
              <a:lnSpc>
                <a:spcPct val="80000"/>
              </a:lnSpc>
            </a:pPr>
            <a:r>
              <a:rPr lang="en-US" altLang="en-US" sz="2800" smtClean="0">
                <a:latin typeface="Times New Roman" panose="02020603050405020304" pitchFamily="18" charset="0"/>
                <a:cs typeface="Times New Roman" panose="02020603050405020304" pitchFamily="18" charset="0"/>
              </a:rPr>
              <a:t>Data bus and control lines =&gt; used to communicate with CPU</a:t>
            </a:r>
          </a:p>
          <a:p>
            <a:pPr eaLnBrk="1" hangingPunct="1">
              <a:lnSpc>
                <a:spcPct val="80000"/>
              </a:lnSpc>
            </a:pPr>
            <a:r>
              <a:rPr lang="en-US" altLang="en-US" sz="2800" smtClean="0">
                <a:latin typeface="Times New Roman" panose="02020603050405020304" pitchFamily="18" charset="0"/>
                <a:cs typeface="Times New Roman" panose="02020603050405020304" pitchFamily="18" charset="0"/>
              </a:rPr>
              <a:t>Registers in DMA are selected by CPU through address bus by enabling DS and RS inputs.</a:t>
            </a:r>
          </a:p>
          <a:p>
            <a:pPr eaLnBrk="1" hangingPunct="1">
              <a:lnSpc>
                <a:spcPct val="80000"/>
              </a:lnSpc>
            </a:pPr>
            <a:r>
              <a:rPr lang="en-US" altLang="en-US" sz="2800" smtClean="0">
                <a:latin typeface="Times New Roman" panose="02020603050405020304" pitchFamily="18" charset="0"/>
                <a:cs typeface="Times New Roman" panose="02020603050405020304" pitchFamily="18" charset="0"/>
              </a:rPr>
              <a:t>BG = 0 =&gt; CPU reads from or writes to the DMA registers</a:t>
            </a:r>
          </a:p>
          <a:p>
            <a:pPr eaLnBrk="1" hangingPunct="1">
              <a:lnSpc>
                <a:spcPct val="80000"/>
              </a:lnSpc>
            </a:pPr>
            <a:r>
              <a:rPr lang="en-US" altLang="en-US" sz="2800" smtClean="0">
                <a:latin typeface="Times New Roman" panose="02020603050405020304" pitchFamily="18" charset="0"/>
                <a:cs typeface="Times New Roman" panose="02020603050405020304" pitchFamily="18" charset="0"/>
              </a:rPr>
              <a:t>BG = 1 =&gt; DMA  directly communicates with Memory by specifying address in address bus and activates the RD or WR control.</a:t>
            </a:r>
          </a:p>
          <a:p>
            <a:pPr eaLnBrk="1" hangingPunct="1">
              <a:lnSpc>
                <a:spcPct val="80000"/>
              </a:lnSpc>
            </a:pPr>
            <a:r>
              <a:rPr lang="en-US" altLang="en-US" sz="2800" smtClean="0">
                <a:latin typeface="Times New Roman" panose="02020603050405020304" pitchFamily="18" charset="0"/>
                <a:cs typeface="Times New Roman" panose="02020603050405020304" pitchFamily="18" charset="0"/>
              </a:rPr>
              <a:t>Request and acknowledge signals are used to communicate with peripheral devices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en-US" smtClean="0"/>
              <a:t>Initialization of DMA</a:t>
            </a:r>
          </a:p>
        </p:txBody>
      </p:sp>
      <p:sp>
        <p:nvSpPr>
          <p:cNvPr id="50179" name="Rectangle 3"/>
          <p:cNvSpPr>
            <a:spLocks noGrp="1" noChangeArrowheads="1"/>
          </p:cNvSpPr>
          <p:nvPr>
            <p:ph type="body" idx="1"/>
          </p:nvPr>
        </p:nvSpPr>
        <p:spPr>
          <a:xfrm>
            <a:off x="457200" y="1600200"/>
            <a:ext cx="8229600" cy="5105400"/>
          </a:xfrm>
        </p:spPr>
        <p:txBody>
          <a:bodyPr/>
          <a:lstStyle/>
          <a:p>
            <a:pPr eaLnBrk="1" hangingPunct="1"/>
            <a:r>
              <a:rPr lang="en-US" altLang="en-US" sz="2800" smtClean="0">
                <a:solidFill>
                  <a:srgbClr val="FF0000"/>
                </a:solidFill>
              </a:rPr>
              <a:t>CPU initializes DMA </a:t>
            </a:r>
            <a:r>
              <a:rPr lang="en-US" altLang="en-US" sz="2800" smtClean="0"/>
              <a:t>by sending the following information through data bus</a:t>
            </a:r>
          </a:p>
          <a:p>
            <a:pPr lvl="1" eaLnBrk="1" hangingPunct="1"/>
            <a:r>
              <a:rPr lang="en-US" altLang="en-US" sz="2400" smtClean="0">
                <a:solidFill>
                  <a:srgbClr val="FF0000"/>
                </a:solidFill>
              </a:rPr>
              <a:t>Starting address of the memory block where data are available (for read) or where data are to be stored (for write)</a:t>
            </a:r>
          </a:p>
          <a:p>
            <a:pPr lvl="1" eaLnBrk="1" hangingPunct="1"/>
            <a:r>
              <a:rPr lang="en-US" altLang="en-US" sz="2400" smtClean="0">
                <a:solidFill>
                  <a:srgbClr val="FF0000"/>
                </a:solidFill>
              </a:rPr>
              <a:t>The word count</a:t>
            </a:r>
          </a:p>
          <a:p>
            <a:pPr lvl="1" eaLnBrk="1" hangingPunct="1"/>
            <a:r>
              <a:rPr lang="en-US" altLang="en-US" sz="2400" smtClean="0">
                <a:solidFill>
                  <a:srgbClr val="FF0000"/>
                </a:solidFill>
              </a:rPr>
              <a:t>Control – to read or write</a:t>
            </a:r>
          </a:p>
          <a:p>
            <a:pPr lvl="1" eaLnBrk="1" hangingPunct="1"/>
            <a:r>
              <a:rPr lang="en-US" altLang="en-US" sz="2400" smtClean="0">
                <a:solidFill>
                  <a:srgbClr val="FF0000"/>
                </a:solidFill>
              </a:rPr>
              <a:t>A control to start the DMA transfer</a:t>
            </a:r>
          </a:p>
          <a:p>
            <a:pPr eaLnBrk="1" hangingPunct="1">
              <a:lnSpc>
                <a:spcPct val="80000"/>
              </a:lnSpc>
            </a:pPr>
            <a:r>
              <a:rPr lang="en-US" altLang="en-US" sz="2800" smtClean="0"/>
              <a:t>After initialization, </a:t>
            </a:r>
            <a:r>
              <a:rPr lang="en-US" altLang="en-US" sz="2800" smtClean="0">
                <a:solidFill>
                  <a:srgbClr val="FF0000"/>
                </a:solidFill>
              </a:rPr>
              <a:t>CPU stops communicating </a:t>
            </a:r>
            <a:r>
              <a:rPr lang="en-US" altLang="en-US" sz="2800" smtClean="0"/>
              <a:t>with DMA unless it receives </a:t>
            </a:r>
            <a:r>
              <a:rPr lang="en-US" altLang="en-US" sz="2800" smtClean="0">
                <a:solidFill>
                  <a:srgbClr val="FF0000"/>
                </a:solidFill>
              </a:rPr>
              <a:t>an interrupt signal </a:t>
            </a:r>
            <a:r>
              <a:rPr lang="en-US" altLang="en-US" sz="2800" smtClean="0"/>
              <a:t>or if it wants to checks how many words have been transferred.</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en-US" smtClean="0"/>
              <a:t>DMA Transfer</a:t>
            </a:r>
          </a:p>
        </p:txBody>
      </p:sp>
      <p:pic>
        <p:nvPicPr>
          <p:cNvPr id="512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600200"/>
            <a:ext cx="5622925"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152400"/>
            <a:ext cx="8229600" cy="792163"/>
          </a:xfrm>
        </p:spPr>
        <p:txBody>
          <a:bodyPr/>
          <a:lstStyle/>
          <a:p>
            <a:pPr eaLnBrk="1" hangingPunct="1"/>
            <a:r>
              <a:rPr lang="en-US" altLang="en-US" smtClean="0"/>
              <a:t>DMA Transfer</a:t>
            </a:r>
          </a:p>
        </p:txBody>
      </p:sp>
      <p:sp>
        <p:nvSpPr>
          <p:cNvPr id="52227" name="Rectangle 3"/>
          <p:cNvSpPr>
            <a:spLocks noGrp="1" noChangeArrowheads="1"/>
          </p:cNvSpPr>
          <p:nvPr>
            <p:ph type="body" idx="1"/>
          </p:nvPr>
        </p:nvSpPr>
        <p:spPr>
          <a:xfrm>
            <a:off x="76200" y="1143000"/>
            <a:ext cx="9067800" cy="5334000"/>
          </a:xfrm>
        </p:spPr>
        <p:txBody>
          <a:bodyPr/>
          <a:lstStyle/>
          <a:p>
            <a:pPr eaLnBrk="1" hangingPunct="1"/>
            <a:r>
              <a:rPr lang="en-US" altLang="en-US" sz="2800" smtClean="0"/>
              <a:t>Peripheral device ----------&gt; DMA controller -----------&gt; CPU -----------</a:t>
            </a:r>
            <a:r>
              <a:rPr lang="en-US" altLang="en-US" sz="2800" smtClean="0">
                <a:sym typeface="Wingdings" panose="05000000000000000000" pitchFamily="2" charset="2"/>
              </a:rPr>
              <a:t>&gt; DMA controller</a:t>
            </a:r>
          </a:p>
          <a:p>
            <a:pPr eaLnBrk="1" hangingPunct="1"/>
            <a:r>
              <a:rPr lang="en-US" altLang="en-US" sz="2800" smtClean="0">
                <a:sym typeface="Wingdings" panose="05000000000000000000" pitchFamily="2" charset="2"/>
              </a:rPr>
              <a:t>DMA controller puts the current value of its address register onto address bus, activates RD or WR signal, and --------------&gt; peripheral device</a:t>
            </a:r>
          </a:p>
          <a:p>
            <a:pPr eaLnBrk="1" hangingPunct="1"/>
            <a:r>
              <a:rPr lang="en-US" altLang="en-US" sz="2800" smtClean="0">
                <a:sym typeface="Wingdings" panose="05000000000000000000" pitchFamily="2" charset="2"/>
              </a:rPr>
              <a:t>RD and WR are bidirectional</a:t>
            </a:r>
          </a:p>
          <a:p>
            <a:pPr lvl="1" eaLnBrk="1" hangingPunct="1"/>
            <a:r>
              <a:rPr lang="en-US" altLang="en-US" sz="2400" smtClean="0"/>
              <a:t>BG = 0 =&gt; CPU communicates with the internal DMA registers</a:t>
            </a:r>
          </a:p>
          <a:p>
            <a:pPr lvl="1" eaLnBrk="1" hangingPunct="1"/>
            <a:r>
              <a:rPr lang="en-US" altLang="en-US" sz="2400" smtClean="0"/>
              <a:t>BG = 1 =&gt; RD and WR are output lines from DMA controller to the RAM to specify read or write operation for data</a:t>
            </a:r>
          </a:p>
        </p:txBody>
      </p:sp>
      <p:sp>
        <p:nvSpPr>
          <p:cNvPr id="52228" name="Text Box 4"/>
          <p:cNvSpPr txBox="1">
            <a:spLocks noChangeArrowheads="1"/>
          </p:cNvSpPr>
          <p:nvPr/>
        </p:nvSpPr>
        <p:spPr bwMode="auto">
          <a:xfrm>
            <a:off x="3276600" y="11430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altLang="en-US" sz="1600"/>
              <a:t>DMA Request</a:t>
            </a:r>
          </a:p>
        </p:txBody>
      </p:sp>
      <p:sp>
        <p:nvSpPr>
          <p:cNvPr id="52229" name="Text Box 5"/>
          <p:cNvSpPr txBox="1">
            <a:spLocks noChangeArrowheads="1"/>
          </p:cNvSpPr>
          <p:nvPr/>
        </p:nvSpPr>
        <p:spPr bwMode="auto">
          <a:xfrm>
            <a:off x="7239000" y="1092200"/>
            <a:ext cx="1492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Bus Request</a:t>
            </a:r>
          </a:p>
        </p:txBody>
      </p:sp>
      <p:sp>
        <p:nvSpPr>
          <p:cNvPr id="52230" name="Text Box 6"/>
          <p:cNvSpPr txBox="1">
            <a:spLocks noChangeArrowheads="1"/>
          </p:cNvSpPr>
          <p:nvPr/>
        </p:nvSpPr>
        <p:spPr bwMode="auto">
          <a:xfrm>
            <a:off x="1447800" y="1524000"/>
            <a:ext cx="10541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altLang="en-US" sz="1600"/>
              <a:t>Bus grant</a:t>
            </a:r>
          </a:p>
        </p:txBody>
      </p:sp>
      <p:sp>
        <p:nvSpPr>
          <p:cNvPr id="52231" name="Text Box 7"/>
          <p:cNvSpPr txBox="1">
            <a:spLocks noChangeArrowheads="1"/>
          </p:cNvSpPr>
          <p:nvPr/>
        </p:nvSpPr>
        <p:spPr bwMode="auto">
          <a:xfrm>
            <a:off x="1112838" y="2921000"/>
            <a:ext cx="18970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altLang="en-US" sz="1600"/>
              <a:t>DMA Acknowledge</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en-US" smtClean="0"/>
              <a:t>DMA contd.,</a:t>
            </a:r>
          </a:p>
        </p:txBody>
      </p:sp>
      <p:sp>
        <p:nvSpPr>
          <p:cNvPr id="53251" name="Rectangle 3"/>
          <p:cNvSpPr>
            <a:spLocks noGrp="1" noChangeArrowheads="1"/>
          </p:cNvSpPr>
          <p:nvPr>
            <p:ph type="body" idx="1"/>
          </p:nvPr>
        </p:nvSpPr>
        <p:spPr>
          <a:xfrm>
            <a:off x="457200" y="1600200"/>
            <a:ext cx="8229600" cy="5029200"/>
          </a:xfrm>
        </p:spPr>
        <p:txBody>
          <a:bodyPr/>
          <a:lstStyle/>
          <a:p>
            <a:pPr eaLnBrk="1" hangingPunct="1">
              <a:lnSpc>
                <a:spcPct val="90000"/>
              </a:lnSpc>
            </a:pPr>
            <a:r>
              <a:rPr lang="en-US" altLang="en-US" sz="2800" smtClean="0"/>
              <a:t>When the peripheral device receives a DMA acknowledge, it puts a word onto data bus or receives a word from data bus</a:t>
            </a:r>
          </a:p>
          <a:p>
            <a:pPr eaLnBrk="1" hangingPunct="1">
              <a:lnSpc>
                <a:spcPct val="90000"/>
              </a:lnSpc>
            </a:pPr>
            <a:r>
              <a:rPr lang="en-US" altLang="en-US" sz="2800" smtClean="0"/>
              <a:t>For each word transfer, DMA increments address register and decrements word count register.</a:t>
            </a:r>
          </a:p>
          <a:p>
            <a:pPr eaLnBrk="1" hangingPunct="1">
              <a:lnSpc>
                <a:spcPct val="90000"/>
              </a:lnSpc>
            </a:pPr>
            <a:r>
              <a:rPr lang="en-US" altLang="en-US" sz="2800" smtClean="0"/>
              <a:t>If WC = 0, DMA disables Bus request. </a:t>
            </a:r>
          </a:p>
          <a:p>
            <a:pPr eaLnBrk="1" hangingPunct="1">
              <a:lnSpc>
                <a:spcPct val="90000"/>
              </a:lnSpc>
            </a:pPr>
            <a:r>
              <a:rPr lang="en-US" altLang="en-US" sz="2800" smtClean="0"/>
              <a:t>Termination is informed to CPU by means of interrupt signal.</a:t>
            </a:r>
          </a:p>
          <a:p>
            <a:pPr eaLnBrk="1" hangingPunct="1">
              <a:lnSpc>
                <a:spcPct val="90000"/>
              </a:lnSpc>
            </a:pPr>
            <a:r>
              <a:rPr lang="en-US" altLang="en-US" sz="2800" smtClean="0"/>
              <a:t>When CPU receives interrupt signal, it checks value of word count register.</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IN" altLang="en-US" smtClean="0"/>
              <a:t>Application</a:t>
            </a:r>
          </a:p>
        </p:txBody>
      </p:sp>
      <p:sp>
        <p:nvSpPr>
          <p:cNvPr id="54275" name="Content Placeholder 2"/>
          <p:cNvSpPr>
            <a:spLocks noGrp="1"/>
          </p:cNvSpPr>
          <p:nvPr>
            <p:ph idx="1"/>
          </p:nvPr>
        </p:nvSpPr>
        <p:spPr/>
        <p:txBody>
          <a:bodyPr/>
          <a:lstStyle/>
          <a:p>
            <a:r>
              <a:rPr lang="en-IN" altLang="en-US" smtClean="0"/>
              <a:t>Fast transfer of information between magnetic disk and memory</a:t>
            </a:r>
          </a:p>
          <a:p>
            <a:endParaRPr lang="en-IN" altLang="en-US" smtClean="0"/>
          </a:p>
          <a:p>
            <a:r>
              <a:rPr lang="en-IN" altLang="en-US" smtClean="0"/>
              <a:t>Updating the display in an interactive terminal</a:t>
            </a:r>
          </a:p>
          <a:p>
            <a:endParaRPr lang="en-IN" alt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Programmed I/O</a:t>
            </a:r>
            <a:br>
              <a:rPr lang="en-US" dirty="0" smtClean="0"/>
            </a:br>
            <a:endParaRPr lang="en-US" dirty="0"/>
          </a:p>
        </p:txBody>
      </p:sp>
      <p:sp>
        <p:nvSpPr>
          <p:cNvPr id="3" name="Content Placeholder 2"/>
          <p:cNvSpPr>
            <a:spLocks noGrp="1"/>
          </p:cNvSpPr>
          <p:nvPr>
            <p:ph idx="1"/>
          </p:nvPr>
        </p:nvSpPr>
        <p:spPr>
          <a:xfrm>
            <a:off x="457200" y="1600200"/>
            <a:ext cx="8534400" cy="4525963"/>
          </a:xfrm>
        </p:spPr>
        <p:txBody>
          <a:bodyPr/>
          <a:lstStyle/>
          <a:p>
            <a:pPr marL="0" indent="0">
              <a:buNone/>
            </a:pPr>
            <a:r>
              <a:rPr lang="en-US" dirty="0" smtClean="0"/>
              <a:t>• CPU has direct control over I/O</a:t>
            </a:r>
          </a:p>
          <a:p>
            <a:pPr marL="0" indent="0">
              <a:buNone/>
            </a:pPr>
            <a:r>
              <a:rPr lang="en-US" dirty="0" smtClean="0"/>
              <a:t>	– Sensing status</a:t>
            </a:r>
          </a:p>
          <a:p>
            <a:pPr marL="0" indent="0">
              <a:buNone/>
            </a:pPr>
            <a:r>
              <a:rPr lang="en-US" dirty="0" smtClean="0"/>
              <a:t>	– Read/write commands</a:t>
            </a:r>
          </a:p>
          <a:p>
            <a:pPr marL="0" indent="0">
              <a:buNone/>
            </a:pPr>
            <a:r>
              <a:rPr lang="en-US" dirty="0" smtClean="0"/>
              <a:t>	– Transferring data</a:t>
            </a:r>
          </a:p>
          <a:p>
            <a:pPr marL="0" indent="0">
              <a:buNone/>
            </a:pPr>
            <a:r>
              <a:rPr lang="en-US" dirty="0" smtClean="0"/>
              <a:t>• CPU waits for I/O module to complete operation</a:t>
            </a:r>
          </a:p>
          <a:p>
            <a:pPr marL="0" indent="0">
              <a:buNone/>
            </a:pPr>
            <a:r>
              <a:rPr lang="en-US" dirty="0" smtClean="0"/>
              <a:t>• Wastes CPU time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endParaRPr lang="en-IN" altLang="en-US" smtClean="0"/>
          </a:p>
        </p:txBody>
      </p:sp>
      <p:pic>
        <p:nvPicPr>
          <p:cNvPr id="20483"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757555" y="1417638"/>
            <a:ext cx="8229600" cy="4906962"/>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Programmed I/O</a:t>
            </a:r>
            <a:br>
              <a:rPr lang="en-US" dirty="0" smtClean="0"/>
            </a:br>
            <a:endParaRPr lang="en-US" dirty="0"/>
          </a:p>
        </p:txBody>
      </p:sp>
      <p:sp>
        <p:nvSpPr>
          <p:cNvPr id="3" name="Content Placeholder 2"/>
          <p:cNvSpPr>
            <a:spLocks noGrp="1"/>
          </p:cNvSpPr>
          <p:nvPr>
            <p:ph idx="1"/>
          </p:nvPr>
        </p:nvSpPr>
        <p:spPr/>
        <p:txBody>
          <a:bodyPr>
            <a:normAutofit/>
          </a:bodyPr>
          <a:lstStyle/>
          <a:p>
            <a:pPr algn="just">
              <a:buNone/>
            </a:pPr>
            <a:r>
              <a:rPr lang="en-US" dirty="0" smtClean="0"/>
              <a:t>• CPU requests I/O operation.</a:t>
            </a:r>
          </a:p>
          <a:p>
            <a:pPr algn="just">
              <a:buNone/>
            </a:pPr>
            <a:r>
              <a:rPr lang="en-US" dirty="0" smtClean="0"/>
              <a:t>• I/O module performs operation and sets status bits after completion.</a:t>
            </a:r>
          </a:p>
          <a:p>
            <a:pPr algn="just">
              <a:buNone/>
            </a:pPr>
            <a:r>
              <a:rPr lang="en-US" dirty="0" smtClean="0"/>
              <a:t>• CPU checks status bits periodically.</a:t>
            </a:r>
          </a:p>
          <a:p>
            <a:pPr algn="just">
              <a:buNone/>
            </a:pPr>
            <a:r>
              <a:rPr lang="en-US" dirty="0" smtClean="0"/>
              <a:t>• I/O module does not inform CPU directly that is it does not interrupt CPU.</a:t>
            </a:r>
          </a:p>
          <a:p>
            <a:pPr algn="just">
              <a:buNone/>
            </a:pPr>
            <a:r>
              <a:rPr lang="en-US" dirty="0" smtClean="0"/>
              <a:t>• CPU must wait.</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Interrupt Driven I/O</a:t>
            </a:r>
            <a:br>
              <a:rPr lang="en-US" dirty="0" smtClean="0"/>
            </a:br>
            <a:endParaRPr lang="en-US" dirty="0"/>
          </a:p>
        </p:txBody>
      </p:sp>
      <p:sp>
        <p:nvSpPr>
          <p:cNvPr id="3" name="Content Placeholder 2"/>
          <p:cNvSpPr>
            <a:spLocks noGrp="1"/>
          </p:cNvSpPr>
          <p:nvPr>
            <p:ph idx="1"/>
          </p:nvPr>
        </p:nvSpPr>
        <p:spPr/>
        <p:txBody>
          <a:bodyPr/>
          <a:lstStyle/>
          <a:p>
            <a:pPr>
              <a:buNone/>
            </a:pPr>
            <a:r>
              <a:rPr lang="en-US" dirty="0" smtClean="0"/>
              <a:t>• Overcomes CPU waiting</a:t>
            </a:r>
          </a:p>
          <a:p>
            <a:pPr>
              <a:buNone/>
            </a:pPr>
            <a:r>
              <a:rPr lang="en-US" dirty="0" smtClean="0"/>
              <a:t>• No repeated CPU checking of device</a:t>
            </a:r>
          </a:p>
          <a:p>
            <a:pPr>
              <a:buNone/>
            </a:pPr>
            <a:r>
              <a:rPr lang="en-US" dirty="0" smtClean="0"/>
              <a:t>• I/O module interrupts when ready</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152400"/>
            <a:ext cx="8229600" cy="792163"/>
          </a:xfrm>
        </p:spPr>
        <p:txBody>
          <a:bodyPr/>
          <a:lstStyle/>
          <a:p>
            <a:pPr eaLnBrk="1" fontAlgn="auto" hangingPunct="1">
              <a:spcAft>
                <a:spcPts val="0"/>
              </a:spcAft>
              <a:defRPr/>
            </a:pPr>
            <a:r>
              <a:rPr lang="en-US" smtClean="0">
                <a:solidFill>
                  <a:schemeClr val="tx2">
                    <a:satMod val="200000"/>
                  </a:schemeClr>
                </a:solidFill>
                <a:latin typeface="Garamond" panose="02020404030301010803" pitchFamily="18" charset="0"/>
              </a:rPr>
              <a:t>Interrupt</a:t>
            </a:r>
          </a:p>
        </p:txBody>
      </p:sp>
      <p:sp>
        <p:nvSpPr>
          <p:cNvPr id="24579" name="Rectangle 3"/>
          <p:cNvSpPr>
            <a:spLocks noGrp="1" noChangeArrowheads="1"/>
          </p:cNvSpPr>
          <p:nvPr>
            <p:ph idx="1"/>
          </p:nvPr>
        </p:nvSpPr>
        <p:spPr>
          <a:xfrm>
            <a:off x="457200" y="990600"/>
            <a:ext cx="8229600" cy="5638800"/>
          </a:xfrm>
        </p:spPr>
        <p:txBody>
          <a:bodyPr/>
          <a:lstStyle/>
          <a:p>
            <a:pPr eaLnBrk="1" hangingPunct="1">
              <a:lnSpc>
                <a:spcPct val="90000"/>
              </a:lnSpc>
            </a:pPr>
            <a:r>
              <a:rPr lang="en-US" altLang="en-US" sz="2400" smtClean="0">
                <a:latin typeface="Garamond" panose="02020404030301010803" pitchFamily="18" charset="0"/>
              </a:rPr>
              <a:t>An interrupt is a signal from a device attached to a computer or from a program within the computer that causes the CPU to stop its normal program execution and perform service related to the event.  </a:t>
            </a:r>
          </a:p>
          <a:p>
            <a:pPr eaLnBrk="1" hangingPunct="1">
              <a:lnSpc>
                <a:spcPct val="90000"/>
              </a:lnSpc>
            </a:pPr>
            <a:r>
              <a:rPr lang="en-US" altLang="en-US" sz="2400" smtClean="0">
                <a:latin typeface="Garamond" panose="02020404030301010803" pitchFamily="18" charset="0"/>
              </a:rPr>
              <a:t>Examples of interrupts :I/O completion, divide-by-0, etc.</a:t>
            </a:r>
          </a:p>
          <a:p>
            <a:pPr eaLnBrk="1" hangingPunct="1">
              <a:lnSpc>
                <a:spcPct val="90000"/>
              </a:lnSpc>
            </a:pPr>
            <a:r>
              <a:rPr lang="en-US" altLang="en-US" sz="2400" b="1" smtClean="0">
                <a:latin typeface="Garamond" panose="02020404030301010803" pitchFamily="18" charset="0"/>
              </a:rPr>
              <a:t>Maskable Interrupt</a:t>
            </a:r>
            <a:r>
              <a:rPr lang="en-US" altLang="en-US" sz="2400" smtClean="0">
                <a:latin typeface="Garamond" panose="02020404030301010803" pitchFamily="18" charset="0"/>
              </a:rPr>
              <a:t>: It is a hardware interrupt that may be ignored by setting a bit in an interrupt mask register's (IMR) bit-mask. </a:t>
            </a:r>
          </a:p>
          <a:p>
            <a:pPr eaLnBrk="1" hangingPunct="1">
              <a:lnSpc>
                <a:spcPct val="90000"/>
              </a:lnSpc>
            </a:pPr>
            <a:r>
              <a:rPr lang="en-US" altLang="en-US" sz="2400" b="1" smtClean="0">
                <a:latin typeface="Garamond" panose="02020404030301010803" pitchFamily="18" charset="0"/>
              </a:rPr>
              <a:t>Non-maskable Interrupt</a:t>
            </a:r>
            <a:r>
              <a:rPr lang="en-US" altLang="en-US" sz="2400" smtClean="0">
                <a:latin typeface="Garamond" panose="02020404030301010803" pitchFamily="18" charset="0"/>
              </a:rPr>
              <a:t>: is a hardware interrupt that does not have a bit-mask associated with it - meaning that it can never be ignored. NMIs are often used for timers, especially watchdog timers</a:t>
            </a:r>
          </a:p>
          <a:p>
            <a:pPr eaLnBrk="1" hangingPunct="1">
              <a:lnSpc>
                <a:spcPct val="90000"/>
              </a:lnSpc>
              <a:buFontTx/>
              <a:buNone/>
            </a:pPr>
            <a:endParaRPr lang="en-US" altLang="en-US" sz="240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0"/>
            <a:ext cx="8229600" cy="792163"/>
          </a:xfrm>
        </p:spPr>
        <p:txBody>
          <a:bodyPr/>
          <a:lstStyle/>
          <a:p>
            <a:pPr eaLnBrk="1" hangingPunct="1"/>
            <a:r>
              <a:rPr lang="en-US" altLang="en-US" smtClean="0"/>
              <a:t>Interrupt-Initiated I/O</a:t>
            </a:r>
          </a:p>
        </p:txBody>
      </p:sp>
      <p:sp>
        <p:nvSpPr>
          <p:cNvPr id="25603" name="Rectangle 3"/>
          <p:cNvSpPr>
            <a:spLocks noGrp="1" noChangeArrowheads="1"/>
          </p:cNvSpPr>
          <p:nvPr>
            <p:ph type="body" idx="1"/>
          </p:nvPr>
        </p:nvSpPr>
        <p:spPr>
          <a:xfrm>
            <a:off x="457200" y="838200"/>
            <a:ext cx="8229600" cy="5943600"/>
          </a:xfrm>
        </p:spPr>
        <p:txBody>
          <a:bodyPr/>
          <a:lstStyle/>
          <a:p>
            <a:pPr eaLnBrk="1" hangingPunct="1"/>
            <a:r>
              <a:rPr kumimoji="1" lang="en-US" altLang="ko-KR" sz="2800" smtClean="0">
                <a:ea typeface="굴림" pitchFamily="34" charset="-127"/>
              </a:rPr>
              <a:t>When the interface determines that the I/O device is ready for data transfer, it generates an </a:t>
            </a:r>
            <a:r>
              <a:rPr kumimoji="1" lang="en-US" altLang="ko-KR" sz="2800" i="1" smtClean="0">
                <a:ea typeface="굴림" pitchFamily="34" charset="-127"/>
              </a:rPr>
              <a:t>Interrupt Request</a:t>
            </a:r>
            <a:r>
              <a:rPr kumimoji="1" lang="en-US" altLang="ko-KR" sz="2800" smtClean="0">
                <a:ea typeface="굴림" pitchFamily="34" charset="-127"/>
              </a:rPr>
              <a:t>  to the CPU .</a:t>
            </a:r>
          </a:p>
          <a:p>
            <a:pPr eaLnBrk="1" hangingPunct="1"/>
            <a:endParaRPr kumimoji="1" lang="en-US" altLang="ko-KR" sz="2800" smtClean="0">
              <a:ea typeface="굴림" pitchFamily="34" charset="-127"/>
            </a:endParaRPr>
          </a:p>
          <a:p>
            <a:pPr eaLnBrk="1" hangingPunct="1"/>
            <a:r>
              <a:rPr kumimoji="1" lang="en-US" altLang="ko-KR" sz="2800" smtClean="0">
                <a:ea typeface="굴림" pitchFamily="34" charset="-127"/>
              </a:rPr>
              <a:t>Upon detecting an interrupt, CPU stops momentarily the task it is doing, branches to the service routine to process the data transfer, and then returns to the task it was performing</a:t>
            </a:r>
          </a:p>
          <a:p>
            <a:pPr eaLnBrk="1" hangingPunct="1">
              <a:buFontTx/>
              <a:buNone/>
            </a:pPr>
            <a:endParaRPr lang="en-US" altLang="en-US" sz="280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1646</Words>
  <Application>Microsoft Office PowerPoint</Application>
  <PresentationFormat>On-screen Show (4:3)</PresentationFormat>
  <Paragraphs>210</Paragraphs>
  <Slides>39</Slides>
  <Notes>24</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I/O Techniques  </vt:lpstr>
      <vt:lpstr>Input Output Techniques </vt:lpstr>
      <vt:lpstr>PowerPoint Presentation</vt:lpstr>
      <vt:lpstr>Programmed I/O </vt:lpstr>
      <vt:lpstr>PowerPoint Presentation</vt:lpstr>
      <vt:lpstr>Programmed I/O </vt:lpstr>
      <vt:lpstr>Interrupt Driven I/O </vt:lpstr>
      <vt:lpstr>Interrupt</vt:lpstr>
      <vt:lpstr>Interrupt-Initiated I/O</vt:lpstr>
      <vt:lpstr>Interrupt Driven I/O Basic Operation </vt:lpstr>
      <vt:lpstr>Simple Interrupt Processing</vt:lpstr>
      <vt:lpstr>CPU Viewpoint </vt:lpstr>
      <vt:lpstr>PowerPoint Presentation</vt:lpstr>
      <vt:lpstr>DMA</vt:lpstr>
      <vt:lpstr>PowerPoint Presentation</vt:lpstr>
      <vt:lpstr>PowerPoint Presentation</vt:lpstr>
      <vt:lpstr>Priority Interrupt</vt:lpstr>
      <vt:lpstr>Polling-S/W</vt:lpstr>
      <vt:lpstr>Vectored Interrupts-H/W</vt:lpstr>
      <vt:lpstr>Serial - Daisy chaining</vt:lpstr>
      <vt:lpstr>Parallel Priority Interrupt</vt:lpstr>
      <vt:lpstr>PowerPoint Presentation</vt:lpstr>
      <vt:lpstr>PowerPoint Presentation</vt:lpstr>
      <vt:lpstr>Priority encoder</vt:lpstr>
      <vt:lpstr>Interrupt</vt:lpstr>
      <vt:lpstr>Interrupt Cycle</vt:lpstr>
      <vt:lpstr>PowerPoint Presentation</vt:lpstr>
      <vt:lpstr>Interrupt nesting</vt:lpstr>
      <vt:lpstr>Role of CPU in transfer of information</vt:lpstr>
      <vt:lpstr>CPU Bus Signals for DMA Transfer</vt:lpstr>
      <vt:lpstr>Different ways of DMA transfer</vt:lpstr>
      <vt:lpstr>DMA Controller</vt:lpstr>
      <vt:lpstr>DMA Controller contd.,</vt:lpstr>
      <vt:lpstr>DMA Controller</vt:lpstr>
      <vt:lpstr>Initialization of DMA</vt:lpstr>
      <vt:lpstr>DMA Transfer</vt:lpstr>
      <vt:lpstr>DMA Transfer</vt:lpstr>
      <vt:lpstr>DMA contd.,</vt:lpstr>
      <vt:lpstr>Application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 techniques:  programmed I/O,  interrupt-driven I/O,  DMA</dc:title>
  <dc:creator>VIT</dc:creator>
  <cp:lastModifiedBy>admíñ</cp:lastModifiedBy>
  <cp:revision>8</cp:revision>
  <dcterms:created xsi:type="dcterms:W3CDTF">2014-07-09T06:11:00Z</dcterms:created>
  <dcterms:modified xsi:type="dcterms:W3CDTF">2020-09-25T06:34:18Z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1033-11.2.0.9665</vt:lpwstr>
  </property>
</Properties>
</file>