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5EC8-0987-4A13-8D8B-45B7F996CCAF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E1D66-5801-4F98-B203-D1DF051F3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7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DCBCA-DFFC-4B13-91CA-A0986A7542B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DCBCA-DFFC-4B13-91CA-A0986A7542B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DCBCA-DFFC-4B13-91CA-A0986A7542B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DCBCA-DFFC-4B13-91CA-A0986A7542B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22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52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63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0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04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87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22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04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25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EAD7-636B-4DBA-BB14-DFD0D7D3BC67}" type="datetimeFigureOut">
              <a:rPr lang="en-IN" smtClean="0"/>
              <a:t>13-01-2021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5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Module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Instruction Format</a:t>
            </a:r>
          </a:p>
        </p:txBody>
      </p:sp>
    </p:spTree>
    <p:extLst>
      <p:ext uri="{BB962C8B-B14F-4D97-AF65-F5344CB8AC3E}">
        <p14:creationId xmlns:p14="http://schemas.microsoft.com/office/powerpoint/2010/main" val="273137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Garamond" pitchFamily="18" charset="0"/>
              </a:rPr>
              <a:t>0-Address Instruction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755650"/>
            <a:ext cx="8372475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814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pitchFamily="18" charset="0"/>
              </a:rPr>
              <a:t>Comparisons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97000"/>
          <a:ext cx="8381999" cy="3525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0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1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</a:t>
                      </a:r>
                    </a:p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  <a:p>
                      <a:pPr algn="ctr"/>
                      <a:r>
                        <a:rPr lang="en-US" dirty="0"/>
                        <a:t>To</a:t>
                      </a:r>
                      <a:r>
                        <a:rPr lang="en-US" baseline="0" dirty="0"/>
                        <a:t> Store</a:t>
                      </a:r>
                    </a:p>
                    <a:p>
                      <a:pPr algn="ctr"/>
                      <a:r>
                        <a:rPr lang="en-US" baseline="0" dirty="0"/>
                        <a:t>in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  <a:p>
                      <a:pPr algn="ctr"/>
                      <a:r>
                        <a:rPr lang="en-US" dirty="0"/>
                        <a:t>To</a:t>
                      </a:r>
                      <a:r>
                        <a:rPr lang="en-US" baseline="0" dirty="0"/>
                        <a:t> Encode</a:t>
                      </a:r>
                    </a:p>
                    <a:p>
                      <a:pPr algn="ctr"/>
                      <a:r>
                        <a:rPr lang="en-US" baseline="0" dirty="0"/>
                        <a:t>in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M/As to fetch an </a:t>
                      </a:r>
                    </a:p>
                    <a:p>
                      <a:pPr algn="ctr"/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M/As to Execute an </a:t>
                      </a:r>
                    </a:p>
                    <a:p>
                      <a:pPr algn="ctr"/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Traffic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7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4-address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x 3 =</a:t>
                      </a:r>
                      <a:r>
                        <a:rPr lang="en-US" baseline="0" dirty="0"/>
                        <a:t> 15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1+(4 x 3) =</a:t>
                      </a:r>
                      <a:r>
                        <a:rPr lang="en-US" baseline="0" dirty="0"/>
                        <a:t>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5+3=8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7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x 3 =</a:t>
                      </a:r>
                      <a:r>
                        <a:rPr lang="en-US" baseline="0" dirty="0"/>
                        <a:t> 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1+(3 x 3) =</a:t>
                      </a:r>
                      <a:r>
                        <a:rPr lang="en-US" baseline="0" dirty="0"/>
                        <a:t> 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4+3=7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x 3 =</a:t>
                      </a:r>
                      <a:r>
                        <a:rPr lang="en-US" baseline="0" dirty="0"/>
                        <a:t> 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1+(2 x 3) =</a:t>
                      </a:r>
                      <a:r>
                        <a:rPr lang="en-US" baseline="0" dirty="0"/>
                        <a:t> 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3+3=6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7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x 3 =</a:t>
                      </a:r>
                      <a:r>
                        <a:rPr lang="en-US" baseline="0" dirty="0"/>
                        <a:t> 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1+(1 x 3) =</a:t>
                      </a:r>
                      <a:r>
                        <a:rPr lang="en-US" baseline="0" dirty="0"/>
                        <a:t> 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2+1=3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7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x 3 =</a:t>
                      </a:r>
                      <a:r>
                        <a:rPr lang="en-US" baseline="0" dirty="0"/>
                        <a:t> 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1+(0 x 3) =</a:t>
                      </a:r>
                      <a:r>
                        <a:rPr lang="en-US" baseline="0" dirty="0"/>
                        <a:t> 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1+0=1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50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itchFamily="18" charset="0"/>
              </a:rPr>
              <a:t>Evaluate a = (</a:t>
            </a:r>
            <a:r>
              <a:rPr lang="en-US" dirty="0" err="1">
                <a:latin typeface="Garamond" pitchFamily="18" charset="0"/>
              </a:rPr>
              <a:t>b+c</a:t>
            </a:r>
            <a:r>
              <a:rPr lang="en-US" dirty="0">
                <a:latin typeface="Garamond" pitchFamily="18" charset="0"/>
              </a:rPr>
              <a:t>)*d - e</a:t>
            </a: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2667000" y="914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sym typeface="Wingdings" pitchFamily="2" charset="2"/>
              </a:rPr>
              <a:t>ab+c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990600" y="9144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add a, b, c</a:t>
            </a:r>
          </a:p>
        </p:txBody>
      </p:sp>
      <p:sp>
        <p:nvSpPr>
          <p:cNvPr id="19461" name="Rectangle 10"/>
          <p:cNvSpPr>
            <a:spLocks noChangeArrowheads="1"/>
          </p:cNvSpPr>
          <p:nvPr/>
        </p:nvSpPr>
        <p:spPr bwMode="auto">
          <a:xfrm>
            <a:off x="990600" y="12954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mpy a, a, d</a:t>
            </a:r>
          </a:p>
        </p:txBody>
      </p:sp>
      <p:sp>
        <p:nvSpPr>
          <p:cNvPr id="19462" name="Rectangle 11"/>
          <p:cNvSpPr>
            <a:spLocks noChangeArrowheads="1"/>
          </p:cNvSpPr>
          <p:nvPr/>
        </p:nvSpPr>
        <p:spPr bwMode="auto">
          <a:xfrm>
            <a:off x="990600" y="16764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sub a, a, e</a:t>
            </a:r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2667000" y="1295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sym typeface="Wingdings" pitchFamily="2" charset="2"/>
              </a:rPr>
              <a:t>aa*d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9464" name="Rectangle 13"/>
          <p:cNvSpPr>
            <a:spLocks noChangeArrowheads="1"/>
          </p:cNvSpPr>
          <p:nvPr/>
        </p:nvSpPr>
        <p:spPr bwMode="auto">
          <a:xfrm>
            <a:off x="2667000" y="1676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sym typeface="Wingdings" pitchFamily="2" charset="2"/>
              </a:rPr>
              <a:t>aa-e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9465" name="Rectangle 14"/>
          <p:cNvSpPr>
            <a:spLocks noChangeArrowheads="1"/>
          </p:cNvSpPr>
          <p:nvPr/>
        </p:nvSpPr>
        <p:spPr bwMode="auto">
          <a:xfrm>
            <a:off x="2667000" y="2297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sym typeface="Wingdings" pitchFamily="2" charset="2"/>
              </a:rPr>
              <a:t>ab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466" name="Rectangle 15"/>
          <p:cNvSpPr>
            <a:spLocks noChangeArrowheads="1"/>
          </p:cNvSpPr>
          <p:nvPr/>
        </p:nvSpPr>
        <p:spPr bwMode="auto">
          <a:xfrm>
            <a:off x="990600" y="2297113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load a, b</a:t>
            </a:r>
          </a:p>
        </p:txBody>
      </p:sp>
      <p:sp>
        <p:nvSpPr>
          <p:cNvPr id="19467" name="Rectangle 16"/>
          <p:cNvSpPr>
            <a:spLocks noChangeArrowheads="1"/>
          </p:cNvSpPr>
          <p:nvPr/>
        </p:nvSpPr>
        <p:spPr bwMode="auto">
          <a:xfrm>
            <a:off x="990600" y="2678113"/>
            <a:ext cx="152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add a, c</a:t>
            </a:r>
          </a:p>
        </p:txBody>
      </p:sp>
      <p:sp>
        <p:nvSpPr>
          <p:cNvPr id="19468" name="Rectangle 17"/>
          <p:cNvSpPr>
            <a:spLocks noChangeArrowheads="1"/>
          </p:cNvSpPr>
          <p:nvPr/>
        </p:nvSpPr>
        <p:spPr bwMode="auto">
          <a:xfrm>
            <a:off x="990600" y="30591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mpy a, d</a:t>
            </a:r>
          </a:p>
        </p:txBody>
      </p:sp>
      <p:sp>
        <p:nvSpPr>
          <p:cNvPr id="19469" name="Rectangle 18"/>
          <p:cNvSpPr>
            <a:spLocks noChangeArrowheads="1"/>
          </p:cNvSpPr>
          <p:nvPr/>
        </p:nvSpPr>
        <p:spPr bwMode="auto">
          <a:xfrm>
            <a:off x="2667000" y="2678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sym typeface="Wingdings" pitchFamily="2" charset="2"/>
              </a:rPr>
              <a:t>aa+c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470" name="Rectangle 19"/>
          <p:cNvSpPr>
            <a:spLocks noChangeArrowheads="1"/>
          </p:cNvSpPr>
          <p:nvPr/>
        </p:nvSpPr>
        <p:spPr bwMode="auto">
          <a:xfrm>
            <a:off x="2667000" y="3059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sym typeface="Wingdings" pitchFamily="2" charset="2"/>
              </a:rPr>
              <a:t>aa*d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471" name="Rectangle 20"/>
          <p:cNvSpPr>
            <a:spLocks noChangeArrowheads="1"/>
          </p:cNvSpPr>
          <p:nvPr/>
        </p:nvSpPr>
        <p:spPr bwMode="auto">
          <a:xfrm>
            <a:off x="990600" y="34401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sub a, e</a:t>
            </a:r>
          </a:p>
        </p:txBody>
      </p:sp>
      <p:sp>
        <p:nvSpPr>
          <p:cNvPr id="19472" name="Rectangle 21"/>
          <p:cNvSpPr>
            <a:spLocks noChangeArrowheads="1"/>
          </p:cNvSpPr>
          <p:nvPr/>
        </p:nvSpPr>
        <p:spPr bwMode="auto">
          <a:xfrm>
            <a:off x="2667000" y="3440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sym typeface="Wingdings" pitchFamily="2" charset="2"/>
              </a:rPr>
              <a:t>aa-e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473" name="Rectangle 22"/>
          <p:cNvSpPr>
            <a:spLocks noChangeArrowheads="1"/>
          </p:cNvSpPr>
          <p:nvPr/>
        </p:nvSpPr>
        <p:spPr bwMode="auto">
          <a:xfrm>
            <a:off x="2667000" y="4038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Accb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474" name="Rectangle 23"/>
          <p:cNvSpPr>
            <a:spLocks noChangeArrowheads="1"/>
          </p:cNvSpPr>
          <p:nvPr/>
        </p:nvSpPr>
        <p:spPr bwMode="auto">
          <a:xfrm>
            <a:off x="990600" y="40386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load b</a:t>
            </a:r>
          </a:p>
        </p:txBody>
      </p:sp>
      <p:sp>
        <p:nvSpPr>
          <p:cNvPr id="19475" name="Rectangle 24"/>
          <p:cNvSpPr>
            <a:spLocks noChangeArrowheads="1"/>
          </p:cNvSpPr>
          <p:nvPr/>
        </p:nvSpPr>
        <p:spPr bwMode="auto">
          <a:xfrm>
            <a:off x="990600" y="44196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add c</a:t>
            </a:r>
          </a:p>
        </p:txBody>
      </p:sp>
      <p:sp>
        <p:nvSpPr>
          <p:cNvPr id="19476" name="Rectangle 25"/>
          <p:cNvSpPr>
            <a:spLocks noChangeArrowheads="1"/>
          </p:cNvSpPr>
          <p:nvPr/>
        </p:nvSpPr>
        <p:spPr bwMode="auto">
          <a:xfrm>
            <a:off x="990600" y="4800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mpy d</a:t>
            </a:r>
          </a:p>
        </p:txBody>
      </p:sp>
      <p:sp>
        <p:nvSpPr>
          <p:cNvPr id="19477" name="Rectangle 26"/>
          <p:cNvSpPr>
            <a:spLocks noChangeArrowheads="1"/>
          </p:cNvSpPr>
          <p:nvPr/>
        </p:nvSpPr>
        <p:spPr bwMode="auto">
          <a:xfrm>
            <a:off x="2667000" y="44196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AccAcc+c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478" name="Rectangle 27"/>
          <p:cNvSpPr>
            <a:spLocks noChangeArrowheads="1"/>
          </p:cNvSpPr>
          <p:nvPr/>
        </p:nvSpPr>
        <p:spPr bwMode="auto">
          <a:xfrm>
            <a:off x="2667000" y="48006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AccAcc*d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479" name="Rectangle 28"/>
          <p:cNvSpPr>
            <a:spLocks noChangeArrowheads="1"/>
          </p:cNvSpPr>
          <p:nvPr/>
        </p:nvSpPr>
        <p:spPr bwMode="auto">
          <a:xfrm>
            <a:off x="990600" y="5181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sub e</a:t>
            </a:r>
          </a:p>
        </p:txBody>
      </p:sp>
      <p:sp>
        <p:nvSpPr>
          <p:cNvPr id="19480" name="Rectangle 29"/>
          <p:cNvSpPr>
            <a:spLocks noChangeArrowheads="1"/>
          </p:cNvSpPr>
          <p:nvPr/>
        </p:nvSpPr>
        <p:spPr bwMode="auto">
          <a:xfrm>
            <a:off x="2667000" y="51816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AccAcc-e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481" name="Rectangle 30"/>
          <p:cNvSpPr>
            <a:spLocks noChangeArrowheads="1"/>
          </p:cNvSpPr>
          <p:nvPr/>
        </p:nvSpPr>
        <p:spPr bwMode="auto">
          <a:xfrm>
            <a:off x="990600" y="5562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store a</a:t>
            </a:r>
          </a:p>
        </p:txBody>
      </p:sp>
      <p:sp>
        <p:nvSpPr>
          <p:cNvPr id="19482" name="Rectangle 31"/>
          <p:cNvSpPr>
            <a:spLocks noChangeArrowheads="1"/>
          </p:cNvSpPr>
          <p:nvPr/>
        </p:nvSpPr>
        <p:spPr bwMode="auto">
          <a:xfrm>
            <a:off x="2667000" y="5562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aAcc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483" name="Rectangle 39"/>
          <p:cNvSpPr>
            <a:spLocks noChangeArrowheads="1"/>
          </p:cNvSpPr>
          <p:nvPr/>
        </p:nvSpPr>
        <p:spPr bwMode="auto">
          <a:xfrm>
            <a:off x="7162800" y="1371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push b</a:t>
            </a:r>
          </a:p>
        </p:txBody>
      </p:sp>
      <p:sp>
        <p:nvSpPr>
          <p:cNvPr id="19484" name="Rectangle 40"/>
          <p:cNvSpPr>
            <a:spLocks noChangeArrowheads="1"/>
          </p:cNvSpPr>
          <p:nvPr/>
        </p:nvSpPr>
        <p:spPr bwMode="auto">
          <a:xfrm>
            <a:off x="7162800" y="17526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push c</a:t>
            </a:r>
          </a:p>
        </p:txBody>
      </p:sp>
      <p:sp>
        <p:nvSpPr>
          <p:cNvPr id="19485" name="Rectangle 41"/>
          <p:cNvSpPr>
            <a:spLocks noChangeArrowheads="1"/>
          </p:cNvSpPr>
          <p:nvPr/>
        </p:nvSpPr>
        <p:spPr bwMode="auto">
          <a:xfrm>
            <a:off x="7162800" y="2133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add</a:t>
            </a:r>
          </a:p>
        </p:txBody>
      </p:sp>
      <p:sp>
        <p:nvSpPr>
          <p:cNvPr id="19486" name="Rectangle 42"/>
          <p:cNvSpPr>
            <a:spLocks noChangeArrowheads="1"/>
          </p:cNvSpPr>
          <p:nvPr/>
        </p:nvSpPr>
        <p:spPr bwMode="auto">
          <a:xfrm>
            <a:off x="7162800" y="25146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 d</a:t>
            </a:r>
          </a:p>
        </p:txBody>
      </p:sp>
      <p:sp>
        <p:nvSpPr>
          <p:cNvPr id="19487" name="Rectangle 43"/>
          <p:cNvSpPr>
            <a:spLocks noChangeArrowheads="1"/>
          </p:cNvSpPr>
          <p:nvPr/>
        </p:nvSpPr>
        <p:spPr bwMode="auto">
          <a:xfrm>
            <a:off x="7162800" y="28956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mpy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88" name="Rectangle 44"/>
          <p:cNvSpPr>
            <a:spLocks noChangeArrowheads="1"/>
          </p:cNvSpPr>
          <p:nvPr/>
        </p:nvSpPr>
        <p:spPr bwMode="auto">
          <a:xfrm>
            <a:off x="7124700" y="3681435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 e</a:t>
            </a:r>
          </a:p>
        </p:txBody>
      </p:sp>
      <p:sp>
        <p:nvSpPr>
          <p:cNvPr id="19489" name="Rectangle 45"/>
          <p:cNvSpPr>
            <a:spLocks noChangeArrowheads="1"/>
          </p:cNvSpPr>
          <p:nvPr/>
        </p:nvSpPr>
        <p:spPr bwMode="auto">
          <a:xfrm>
            <a:off x="7162800" y="4604544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</a:t>
            </a:r>
          </a:p>
        </p:txBody>
      </p:sp>
      <p:sp>
        <p:nvSpPr>
          <p:cNvPr id="19490" name="Rectangle 46"/>
          <p:cNvSpPr>
            <a:spLocks noChangeArrowheads="1"/>
          </p:cNvSpPr>
          <p:nvPr/>
        </p:nvSpPr>
        <p:spPr bwMode="auto">
          <a:xfrm>
            <a:off x="7162800" y="4977062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pop a</a:t>
            </a:r>
          </a:p>
        </p:txBody>
      </p:sp>
      <p:sp>
        <p:nvSpPr>
          <p:cNvPr id="18467" name="TextBox 34"/>
          <p:cNvSpPr txBox="1">
            <a:spLocks noChangeArrowheads="1"/>
          </p:cNvSpPr>
          <p:nvPr/>
        </p:nvSpPr>
        <p:spPr bwMode="auto">
          <a:xfrm>
            <a:off x="0" y="6096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3-Address</a:t>
            </a:r>
          </a:p>
        </p:txBody>
      </p:sp>
      <p:sp>
        <p:nvSpPr>
          <p:cNvPr id="18468" name="TextBox 35"/>
          <p:cNvSpPr txBox="1">
            <a:spLocks noChangeArrowheads="1"/>
          </p:cNvSpPr>
          <p:nvPr/>
        </p:nvSpPr>
        <p:spPr bwMode="auto">
          <a:xfrm>
            <a:off x="0" y="19812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2-Address</a:t>
            </a:r>
          </a:p>
        </p:txBody>
      </p:sp>
      <p:sp>
        <p:nvSpPr>
          <p:cNvPr id="18469" name="TextBox 36"/>
          <p:cNvSpPr txBox="1">
            <a:spLocks noChangeArrowheads="1"/>
          </p:cNvSpPr>
          <p:nvPr/>
        </p:nvSpPr>
        <p:spPr bwMode="auto">
          <a:xfrm>
            <a:off x="0" y="37338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1-Address</a:t>
            </a:r>
          </a:p>
        </p:txBody>
      </p:sp>
      <p:sp>
        <p:nvSpPr>
          <p:cNvPr id="18470" name="TextBox 37"/>
          <p:cNvSpPr txBox="1">
            <a:spLocks noChangeArrowheads="1"/>
          </p:cNvSpPr>
          <p:nvPr/>
        </p:nvSpPr>
        <p:spPr bwMode="auto">
          <a:xfrm>
            <a:off x="6324600" y="8382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0-Address</a:t>
            </a:r>
          </a:p>
        </p:txBody>
      </p: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7162800" y="3244056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pop a</a:t>
            </a: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7162800" y="4176146"/>
            <a:ext cx="8034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 a</a:t>
            </a:r>
          </a:p>
        </p:txBody>
      </p:sp>
    </p:spTree>
    <p:extLst>
      <p:ext uri="{BB962C8B-B14F-4D97-AF65-F5344CB8AC3E}">
        <p14:creationId xmlns:p14="http://schemas.microsoft.com/office/powerpoint/2010/main" val="363693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/>
      <p:bldP spid="19462" grpId="0"/>
      <p:bldP spid="19463" grpId="0"/>
      <p:bldP spid="19464" grpId="0"/>
      <p:bldP spid="19465" grpId="0"/>
      <p:bldP spid="19466" grpId="0"/>
      <p:bldP spid="19467" grpId="0"/>
      <p:bldP spid="19468" grpId="0"/>
      <p:bldP spid="19469" grpId="0"/>
      <p:bldP spid="19470" grpId="0"/>
      <p:bldP spid="19471" grpId="0"/>
      <p:bldP spid="19472" grpId="0"/>
      <p:bldP spid="19473" grpId="0"/>
      <p:bldP spid="19474" grpId="0"/>
      <p:bldP spid="19475" grpId="0"/>
      <p:bldP spid="19476" grpId="0"/>
      <p:bldP spid="19477" grpId="0"/>
      <p:bldP spid="19478" grpId="0"/>
      <p:bldP spid="19479" grpId="0"/>
      <p:bldP spid="19480" grpId="0"/>
      <p:bldP spid="19481" grpId="0"/>
      <p:bldP spid="19482" grpId="0"/>
      <p:bldP spid="19483" grpId="0"/>
      <p:bldP spid="19484" grpId="0"/>
      <p:bldP spid="19485" grpId="0"/>
      <p:bldP spid="19486" grpId="0"/>
      <p:bldP spid="19487" grpId="0"/>
      <p:bldP spid="19488" grpId="0"/>
      <p:bldP spid="19489" grpId="0"/>
      <p:bldP spid="19490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ChangeArrowheads="1"/>
          </p:cNvSpPr>
          <p:nvPr/>
        </p:nvSpPr>
        <p:spPr bwMode="auto">
          <a:xfrm>
            <a:off x="1828800" y="838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ab+c</a:t>
            </a:r>
            <a:endParaRPr lang="en-US"/>
          </a:p>
        </p:txBody>
      </p:sp>
      <p:sp>
        <p:nvSpPr>
          <p:cNvPr id="19459" name="Rectangle 9"/>
          <p:cNvSpPr>
            <a:spLocks noChangeArrowheads="1"/>
          </p:cNvSpPr>
          <p:nvPr/>
        </p:nvSpPr>
        <p:spPr bwMode="auto">
          <a:xfrm>
            <a:off x="152400" y="8382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add a, b, c</a:t>
            </a: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152400" y="12192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mpy a, a, d</a:t>
            </a:r>
          </a:p>
        </p:txBody>
      </p:sp>
      <p:sp>
        <p:nvSpPr>
          <p:cNvPr id="19461" name="Rectangle 11"/>
          <p:cNvSpPr>
            <a:spLocks noChangeArrowheads="1"/>
          </p:cNvSpPr>
          <p:nvPr/>
        </p:nvSpPr>
        <p:spPr bwMode="auto">
          <a:xfrm>
            <a:off x="152400" y="16002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sub a, a, e</a:t>
            </a:r>
          </a:p>
        </p:txBody>
      </p:sp>
      <p:sp>
        <p:nvSpPr>
          <p:cNvPr id="19462" name="Rectangle 12"/>
          <p:cNvSpPr>
            <a:spLocks noChangeArrowheads="1"/>
          </p:cNvSpPr>
          <p:nvPr/>
        </p:nvSpPr>
        <p:spPr bwMode="auto">
          <a:xfrm>
            <a:off x="1828800" y="1219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aa*d</a:t>
            </a:r>
            <a:endParaRPr lang="en-US"/>
          </a:p>
        </p:txBody>
      </p:sp>
      <p:sp>
        <p:nvSpPr>
          <p:cNvPr id="19463" name="Rectangle 13"/>
          <p:cNvSpPr>
            <a:spLocks noChangeArrowheads="1"/>
          </p:cNvSpPr>
          <p:nvPr/>
        </p:nvSpPr>
        <p:spPr bwMode="auto">
          <a:xfrm>
            <a:off x="1828800" y="1600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aa-e</a:t>
            </a:r>
            <a:endParaRPr lang="en-US"/>
          </a:p>
        </p:txBody>
      </p:sp>
      <p:sp>
        <p:nvSpPr>
          <p:cNvPr id="19464" name="Rectangle 14"/>
          <p:cNvSpPr>
            <a:spLocks noChangeArrowheads="1"/>
          </p:cNvSpPr>
          <p:nvPr/>
        </p:nvSpPr>
        <p:spPr bwMode="auto">
          <a:xfrm>
            <a:off x="1905000" y="3581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ab</a:t>
            </a:r>
            <a:endParaRPr lang="en-US"/>
          </a:p>
        </p:txBody>
      </p:sp>
      <p:sp>
        <p:nvSpPr>
          <p:cNvPr id="19465" name="Rectangle 15"/>
          <p:cNvSpPr>
            <a:spLocks noChangeArrowheads="1"/>
          </p:cNvSpPr>
          <p:nvPr/>
        </p:nvSpPr>
        <p:spPr bwMode="auto">
          <a:xfrm>
            <a:off x="228600" y="35814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load a, b</a:t>
            </a:r>
          </a:p>
        </p:txBody>
      </p:sp>
      <p:sp>
        <p:nvSpPr>
          <p:cNvPr id="19466" name="Rectangle 16"/>
          <p:cNvSpPr>
            <a:spLocks noChangeArrowheads="1"/>
          </p:cNvSpPr>
          <p:nvPr/>
        </p:nvSpPr>
        <p:spPr bwMode="auto">
          <a:xfrm>
            <a:off x="228600" y="39624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add a, c</a:t>
            </a:r>
          </a:p>
        </p:txBody>
      </p:sp>
      <p:sp>
        <p:nvSpPr>
          <p:cNvPr id="19467" name="Rectangle 17"/>
          <p:cNvSpPr>
            <a:spLocks noChangeArrowheads="1"/>
          </p:cNvSpPr>
          <p:nvPr/>
        </p:nvSpPr>
        <p:spPr bwMode="auto">
          <a:xfrm>
            <a:off x="228600" y="43434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mpy a, d</a:t>
            </a:r>
          </a:p>
        </p:txBody>
      </p:sp>
      <p:sp>
        <p:nvSpPr>
          <p:cNvPr id="19468" name="Rectangle 18"/>
          <p:cNvSpPr>
            <a:spLocks noChangeArrowheads="1"/>
          </p:cNvSpPr>
          <p:nvPr/>
        </p:nvSpPr>
        <p:spPr bwMode="auto">
          <a:xfrm>
            <a:off x="1905000" y="3962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aa+c</a:t>
            </a:r>
            <a:endParaRPr lang="en-US"/>
          </a:p>
        </p:txBody>
      </p:sp>
      <p:sp>
        <p:nvSpPr>
          <p:cNvPr id="19469" name="Rectangle 19"/>
          <p:cNvSpPr>
            <a:spLocks noChangeArrowheads="1"/>
          </p:cNvSpPr>
          <p:nvPr/>
        </p:nvSpPr>
        <p:spPr bwMode="auto">
          <a:xfrm>
            <a:off x="1905000" y="4343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aa*d</a:t>
            </a:r>
            <a:endParaRPr lang="en-US"/>
          </a:p>
        </p:txBody>
      </p:sp>
      <p:sp>
        <p:nvSpPr>
          <p:cNvPr id="19470" name="Rectangle 20"/>
          <p:cNvSpPr>
            <a:spLocks noChangeArrowheads="1"/>
          </p:cNvSpPr>
          <p:nvPr/>
        </p:nvSpPr>
        <p:spPr bwMode="auto">
          <a:xfrm>
            <a:off x="228600" y="47244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sub a, e</a:t>
            </a:r>
          </a:p>
        </p:txBody>
      </p:sp>
      <p:sp>
        <p:nvSpPr>
          <p:cNvPr id="19471" name="Rectangle 21"/>
          <p:cNvSpPr>
            <a:spLocks noChangeArrowheads="1"/>
          </p:cNvSpPr>
          <p:nvPr/>
        </p:nvSpPr>
        <p:spPr bwMode="auto">
          <a:xfrm>
            <a:off x="1905000" y="4724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aa-e</a:t>
            </a:r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124200" y="152400"/>
          <a:ext cx="5867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to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to encode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M/As to 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M/As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Traffic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4*3=12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1+(3*3)=10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4+3=7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4*3=12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1+(3*3)=10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4+3=7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4*3=12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1+(3*3)=10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4+3=7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476333"/>
              </p:ext>
            </p:extLst>
          </p:nvPr>
        </p:nvGraphicFramePr>
        <p:xfrm>
          <a:off x="3124200" y="2895600"/>
          <a:ext cx="5867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to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to encode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M/As to 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M/As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Traffic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3*3=9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1+(2*3)=7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3+2=5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3*3=9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1+(2*3)=7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3+3=6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3*3=9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1+(2*3)=7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3+3=6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3*3=9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1+(2*3)=7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3+3=6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7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2"/>
          <p:cNvSpPr>
            <a:spLocks noChangeArrowheads="1"/>
          </p:cNvSpPr>
          <p:nvPr/>
        </p:nvSpPr>
        <p:spPr bwMode="auto">
          <a:xfrm>
            <a:off x="1752600" y="773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Accb</a:t>
            </a:r>
            <a:endParaRPr lang="en-US"/>
          </a:p>
        </p:txBody>
      </p:sp>
      <p:sp>
        <p:nvSpPr>
          <p:cNvPr id="20483" name="Rectangle 23"/>
          <p:cNvSpPr>
            <a:spLocks noChangeArrowheads="1"/>
          </p:cNvSpPr>
          <p:nvPr/>
        </p:nvSpPr>
        <p:spPr bwMode="auto">
          <a:xfrm>
            <a:off x="76200" y="773113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load b</a:t>
            </a:r>
          </a:p>
        </p:txBody>
      </p:sp>
      <p:sp>
        <p:nvSpPr>
          <p:cNvPr id="20484" name="Rectangle 24"/>
          <p:cNvSpPr>
            <a:spLocks noChangeArrowheads="1"/>
          </p:cNvSpPr>
          <p:nvPr/>
        </p:nvSpPr>
        <p:spPr bwMode="auto">
          <a:xfrm>
            <a:off x="76200" y="1154113"/>
            <a:ext cx="152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add c</a:t>
            </a:r>
          </a:p>
        </p:txBody>
      </p:sp>
      <p:sp>
        <p:nvSpPr>
          <p:cNvPr id="20485" name="Rectangle 25"/>
          <p:cNvSpPr>
            <a:spLocks noChangeArrowheads="1"/>
          </p:cNvSpPr>
          <p:nvPr/>
        </p:nvSpPr>
        <p:spPr bwMode="auto">
          <a:xfrm>
            <a:off x="76200" y="15351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mpy d</a:t>
            </a:r>
          </a:p>
        </p:txBody>
      </p:sp>
      <p:sp>
        <p:nvSpPr>
          <p:cNvPr id="20486" name="Rectangle 26"/>
          <p:cNvSpPr>
            <a:spLocks noChangeArrowheads="1"/>
          </p:cNvSpPr>
          <p:nvPr/>
        </p:nvSpPr>
        <p:spPr bwMode="auto">
          <a:xfrm>
            <a:off x="1752600" y="1154113"/>
            <a:ext cx="175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AccAcc+c</a:t>
            </a:r>
            <a:endParaRPr lang="en-US"/>
          </a:p>
        </p:txBody>
      </p:sp>
      <p:sp>
        <p:nvSpPr>
          <p:cNvPr id="20487" name="Rectangle 27"/>
          <p:cNvSpPr>
            <a:spLocks noChangeArrowheads="1"/>
          </p:cNvSpPr>
          <p:nvPr/>
        </p:nvSpPr>
        <p:spPr bwMode="auto">
          <a:xfrm>
            <a:off x="1752600" y="1535113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AccAcc*d</a:t>
            </a:r>
            <a:endParaRPr lang="en-US"/>
          </a:p>
        </p:txBody>
      </p:sp>
      <p:sp>
        <p:nvSpPr>
          <p:cNvPr id="20488" name="Rectangle 28"/>
          <p:cNvSpPr>
            <a:spLocks noChangeArrowheads="1"/>
          </p:cNvSpPr>
          <p:nvPr/>
        </p:nvSpPr>
        <p:spPr bwMode="auto">
          <a:xfrm>
            <a:off x="76200" y="19161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sub e</a:t>
            </a:r>
          </a:p>
        </p:txBody>
      </p:sp>
      <p:sp>
        <p:nvSpPr>
          <p:cNvPr id="20489" name="Rectangle 29"/>
          <p:cNvSpPr>
            <a:spLocks noChangeArrowheads="1"/>
          </p:cNvSpPr>
          <p:nvPr/>
        </p:nvSpPr>
        <p:spPr bwMode="auto">
          <a:xfrm>
            <a:off x="1752600" y="1916113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AccAcc-e</a:t>
            </a:r>
            <a:endParaRPr lang="en-US"/>
          </a:p>
        </p:txBody>
      </p:sp>
      <p:sp>
        <p:nvSpPr>
          <p:cNvPr id="20490" name="Rectangle 30"/>
          <p:cNvSpPr>
            <a:spLocks noChangeArrowheads="1"/>
          </p:cNvSpPr>
          <p:nvPr/>
        </p:nvSpPr>
        <p:spPr bwMode="auto">
          <a:xfrm>
            <a:off x="76200" y="22971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store a</a:t>
            </a:r>
          </a:p>
        </p:txBody>
      </p:sp>
      <p:sp>
        <p:nvSpPr>
          <p:cNvPr id="20491" name="Rectangle 31"/>
          <p:cNvSpPr>
            <a:spLocks noChangeArrowheads="1"/>
          </p:cNvSpPr>
          <p:nvPr/>
        </p:nvSpPr>
        <p:spPr bwMode="auto">
          <a:xfrm>
            <a:off x="1752600" y="2297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aAcc</a:t>
            </a:r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200400" y="152400"/>
          <a:ext cx="5867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to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to encode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M/As to 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M/As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Traffic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1+(1*3)=4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2+1=3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1+(1*3)=4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2+1=3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1+(1*3)=4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2+1=3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1+(1*3)=4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2+1=3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1+(1*3)=4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2+1=3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149600" y="3136900"/>
          <a:ext cx="5867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604" name="Rectangle 42"/>
          <p:cNvSpPr>
            <a:spLocks noChangeArrowheads="1"/>
          </p:cNvSpPr>
          <p:nvPr/>
        </p:nvSpPr>
        <p:spPr bwMode="auto">
          <a:xfrm>
            <a:off x="2286000" y="3124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push b</a:t>
            </a:r>
          </a:p>
        </p:txBody>
      </p:sp>
      <p:sp>
        <p:nvSpPr>
          <p:cNvPr id="20605" name="Rectangle 43"/>
          <p:cNvSpPr>
            <a:spLocks noChangeArrowheads="1"/>
          </p:cNvSpPr>
          <p:nvPr/>
        </p:nvSpPr>
        <p:spPr bwMode="auto">
          <a:xfrm>
            <a:off x="2286000" y="3505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push c</a:t>
            </a:r>
          </a:p>
        </p:txBody>
      </p:sp>
      <p:sp>
        <p:nvSpPr>
          <p:cNvPr id="20606" name="Rectangle 44"/>
          <p:cNvSpPr>
            <a:spLocks noChangeArrowheads="1"/>
          </p:cNvSpPr>
          <p:nvPr/>
        </p:nvSpPr>
        <p:spPr bwMode="auto">
          <a:xfrm>
            <a:off x="2286000" y="3886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add</a:t>
            </a:r>
          </a:p>
        </p:txBody>
      </p:sp>
      <p:sp>
        <p:nvSpPr>
          <p:cNvPr id="20607" name="Rectangle 45"/>
          <p:cNvSpPr>
            <a:spLocks noChangeArrowheads="1"/>
          </p:cNvSpPr>
          <p:nvPr/>
        </p:nvSpPr>
        <p:spPr bwMode="auto">
          <a:xfrm>
            <a:off x="2286000" y="4267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push d</a:t>
            </a:r>
          </a:p>
        </p:txBody>
      </p:sp>
      <p:sp>
        <p:nvSpPr>
          <p:cNvPr id="20608" name="Rectangle 46"/>
          <p:cNvSpPr>
            <a:spLocks noChangeArrowheads="1"/>
          </p:cNvSpPr>
          <p:nvPr/>
        </p:nvSpPr>
        <p:spPr bwMode="auto">
          <a:xfrm>
            <a:off x="2286000" y="4648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mpy</a:t>
            </a:r>
          </a:p>
        </p:txBody>
      </p:sp>
      <p:sp>
        <p:nvSpPr>
          <p:cNvPr id="20609" name="Rectangle 47"/>
          <p:cNvSpPr>
            <a:spLocks noChangeArrowheads="1"/>
          </p:cNvSpPr>
          <p:nvPr/>
        </p:nvSpPr>
        <p:spPr bwMode="auto">
          <a:xfrm>
            <a:off x="2286000" y="5029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push e</a:t>
            </a:r>
          </a:p>
        </p:txBody>
      </p:sp>
      <p:sp>
        <p:nvSpPr>
          <p:cNvPr id="20610" name="Rectangle 48"/>
          <p:cNvSpPr>
            <a:spLocks noChangeArrowheads="1"/>
          </p:cNvSpPr>
          <p:nvPr/>
        </p:nvSpPr>
        <p:spPr bwMode="auto">
          <a:xfrm>
            <a:off x="2286000" y="54102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sub</a:t>
            </a:r>
          </a:p>
        </p:txBody>
      </p:sp>
      <p:sp>
        <p:nvSpPr>
          <p:cNvPr id="20611" name="Rectangle 49"/>
          <p:cNvSpPr>
            <a:spLocks noChangeArrowheads="1"/>
          </p:cNvSpPr>
          <p:nvPr/>
        </p:nvSpPr>
        <p:spPr bwMode="auto">
          <a:xfrm>
            <a:off x="2286000" y="5715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pop a</a:t>
            </a:r>
          </a:p>
        </p:txBody>
      </p:sp>
    </p:spTree>
    <p:extLst>
      <p:ext uri="{BB962C8B-B14F-4D97-AF65-F5344CB8AC3E}">
        <p14:creationId xmlns:p14="http://schemas.microsoft.com/office/powerpoint/2010/main" val="180510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itchFamily="18" charset="0"/>
              </a:rPr>
              <a:t>Evaluate X=(A+B)  * (C+D)</a:t>
            </a:r>
          </a:p>
          <a:p>
            <a:endParaRPr lang="en-US" dirty="0">
              <a:latin typeface="Garamond" pitchFamily="18" charset="0"/>
            </a:endParaRPr>
          </a:p>
          <a:p>
            <a:endParaRPr lang="en-US" dirty="0">
              <a:latin typeface="Garamond" pitchFamily="18" charset="0"/>
            </a:endParaRPr>
          </a:p>
          <a:p>
            <a:pPr>
              <a:buNone/>
            </a:pPr>
            <a:endParaRPr lang="en-US" dirty="0">
              <a:latin typeface="Garamond" pitchFamily="18" charset="0"/>
            </a:endParaRPr>
          </a:p>
          <a:p>
            <a:r>
              <a:rPr lang="en-US" dirty="0">
                <a:latin typeface="Garamond" pitchFamily="18" charset="0"/>
              </a:rPr>
              <a:t>Evaluate Y=(A-B)/[C+(D/E)]</a:t>
            </a:r>
          </a:p>
        </p:txBody>
      </p:sp>
    </p:spTree>
    <p:extLst>
      <p:ext uri="{BB962C8B-B14F-4D97-AF65-F5344CB8AC3E}">
        <p14:creationId xmlns:p14="http://schemas.microsoft.com/office/powerpoint/2010/main" val="415265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>
                <a:latin typeface="Garamond" pitchFamily="18" charset="0"/>
              </a:rPr>
              <a:t>Instruction Format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10668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1600200"/>
            <a:ext cx="7772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Garamond" pitchFamily="18" charset="0"/>
              </a:rPr>
              <a:t>The instruction is divided into two fields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dirty="0">
                <a:latin typeface="Garamond" pitchFamily="18" charset="0"/>
              </a:rPr>
              <a:t> Opcode field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>
                <a:latin typeface="Garamond" pitchFamily="18" charset="0"/>
              </a:rPr>
              <a:t> Operand </a:t>
            </a:r>
            <a:r>
              <a:rPr lang="en-US" sz="2000" dirty="0">
                <a:latin typeface="Garamond" pitchFamily="18" charset="0"/>
              </a:rPr>
              <a:t>field</a:t>
            </a:r>
          </a:p>
          <a:p>
            <a:pPr algn="just"/>
            <a:endParaRPr lang="en-US" sz="2400" dirty="0">
              <a:latin typeface="Garamond" pitchFamily="18" charset="0"/>
            </a:endParaRPr>
          </a:p>
          <a:p>
            <a:pPr algn="just"/>
            <a:r>
              <a:rPr lang="en-US" sz="2400" dirty="0">
                <a:latin typeface="Garamond" pitchFamily="18" charset="0"/>
              </a:rPr>
              <a:t>This operand field further divided into one to four fields.</a:t>
            </a:r>
          </a:p>
          <a:p>
            <a:pPr algn="just"/>
            <a:endParaRPr lang="en-US" sz="2400" dirty="0">
              <a:latin typeface="Garamond" pitchFamily="18" charset="0"/>
            </a:endParaRPr>
          </a:p>
          <a:p>
            <a:pPr algn="just"/>
            <a:endParaRPr lang="en-US" sz="2400" dirty="0">
              <a:latin typeface="Garamond" pitchFamily="18" charset="0"/>
            </a:endParaRPr>
          </a:p>
          <a:p>
            <a:pPr algn="just"/>
            <a:r>
              <a:rPr lang="en-US" sz="2400" b="1" dirty="0">
                <a:latin typeface="Garamond" pitchFamily="18" charset="0"/>
              </a:rPr>
              <a:t>Simple instruction format</a:t>
            </a:r>
          </a:p>
          <a:p>
            <a:pPr algn="just"/>
            <a:endParaRPr lang="en-US" sz="2400" dirty="0">
              <a:latin typeface="Garamond" pitchFamily="18" charset="0"/>
            </a:endParaRPr>
          </a:p>
          <a:p>
            <a:pPr algn="just"/>
            <a:endParaRPr lang="en-US" sz="2400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47244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Opcode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93900" y="4724400"/>
            <a:ext cx="1282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Operand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Address1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4724400"/>
            <a:ext cx="1282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Operand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Address2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4724400"/>
            <a:ext cx="1282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Result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Address1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67400" y="4724400"/>
            <a:ext cx="1282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Next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382013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457201"/>
            <a:ext cx="6858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Garamond" pitchFamily="18" charset="0"/>
                <a:cs typeface="Times New Roman" pitchFamily="18" charset="0"/>
              </a:rPr>
              <a:t>Instruction Set is categorized into types based on </a:t>
            </a:r>
          </a:p>
          <a:p>
            <a:endParaRPr lang="en-US" sz="2500" dirty="0">
              <a:latin typeface="Garamond" pitchFamily="18" charset="0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>
                <a:latin typeface="Garamond" pitchFamily="18" charset="0"/>
                <a:cs typeface="Times New Roman" pitchFamily="18" charset="0"/>
              </a:rPr>
              <a:t>Operation performed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>
                <a:latin typeface="Garamond" pitchFamily="18" charset="0"/>
                <a:cs typeface="Times New Roman" pitchFamily="18" charset="0"/>
              </a:rPr>
              <a:t>number of operand addresses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>
                <a:latin typeface="Garamond" pitchFamily="18" charset="0"/>
                <a:cs typeface="Times New Roman" pitchFamily="18" charset="0"/>
              </a:rPr>
              <a:t>and addressing modes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438400"/>
            <a:ext cx="7391400" cy="316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itchFamily="18" charset="0"/>
              </a:rPr>
              <a:t>Based on Operation</a:t>
            </a:r>
          </a:p>
          <a:p>
            <a:endParaRPr lang="en-US" sz="1500" dirty="0">
              <a:latin typeface="Garamond" pitchFamily="18" charset="0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1500" dirty="0">
                <a:latin typeface="Garamond" pitchFamily="18" charset="0"/>
                <a:cs typeface="Times New Roman" pitchFamily="18" charset="0"/>
              </a:rPr>
              <a:t>Data Movement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en-US" sz="1500" dirty="0">
                <a:latin typeface="Garamond" pitchFamily="18" charset="0"/>
              </a:rPr>
              <a:t>Memory :    LOAD, STORE, MOV            I\O Instructions:   IN, OUT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en-US" sz="1500" dirty="0">
                <a:latin typeface="Garamond" pitchFamily="18" charset="0"/>
              </a:rPr>
              <a:t>  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1500" dirty="0">
                <a:latin typeface="Garamond" pitchFamily="18" charset="0"/>
                <a:cs typeface="Times New Roman" pitchFamily="18" charset="0"/>
              </a:rPr>
              <a:t>Data Processing</a:t>
            </a:r>
          </a:p>
          <a:p>
            <a:pPr marL="548640" lvl="1" algn="just">
              <a:spcBef>
                <a:spcPts val="370"/>
              </a:spcBef>
              <a:defRPr/>
            </a:pPr>
            <a:r>
              <a:rPr lang="en-US" sz="1500" dirty="0">
                <a:latin typeface="Garamond" pitchFamily="18" charset="0"/>
              </a:rPr>
              <a:t>Arithmetic : Add, Sub, MUL                       Logic Instructions: AND, OR,                   </a:t>
            </a:r>
          </a:p>
          <a:p>
            <a:pPr marL="548640" lvl="1" algn="just">
              <a:spcBef>
                <a:spcPts val="370"/>
              </a:spcBef>
              <a:defRPr/>
            </a:pPr>
            <a:endParaRPr lang="en-US" sz="1500" dirty="0">
              <a:latin typeface="Garamond" pitchFamily="18" charset="0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1500" dirty="0">
                <a:latin typeface="Garamond" pitchFamily="18" charset="0"/>
                <a:cs typeface="Times New Roman" pitchFamily="18" charset="0"/>
              </a:rPr>
              <a:t>Control Instructions</a:t>
            </a:r>
          </a:p>
          <a:p>
            <a:pPr marL="548640" lvl="1" algn="just">
              <a:spcBef>
                <a:spcPts val="370"/>
              </a:spcBef>
              <a:defRPr/>
            </a:pPr>
            <a:r>
              <a:rPr lang="en-US" sz="1500" dirty="0">
                <a:latin typeface="Garamond" pitchFamily="18" charset="0"/>
              </a:rPr>
              <a:t>Conditional : JNZ, JZ                                  Un Conditional: Jump</a:t>
            </a:r>
          </a:p>
          <a:p>
            <a:endParaRPr lang="en-US" sz="15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457201"/>
            <a:ext cx="64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itchFamily="18" charset="0"/>
              </a:rPr>
              <a:t>Based on number of </a:t>
            </a:r>
            <a:r>
              <a:rPr lang="en-US" b="1" dirty="0">
                <a:latin typeface="Garamond" pitchFamily="18" charset="0"/>
              </a:rPr>
              <a:t>operand address </a:t>
            </a:r>
            <a:r>
              <a:rPr lang="en-US" dirty="0">
                <a:latin typeface="Garamond" pitchFamily="18" charset="0"/>
              </a:rPr>
              <a:t>in the instruction.</a:t>
            </a:r>
          </a:p>
          <a:p>
            <a:endParaRPr lang="en-US" dirty="0">
              <a:latin typeface="Garamond" pitchFamily="18" charset="0"/>
            </a:endParaRPr>
          </a:p>
          <a:p>
            <a:pPr lvl="2"/>
            <a:r>
              <a:rPr lang="en-US" dirty="0">
                <a:latin typeface="Garamond" pitchFamily="18" charset="0"/>
              </a:rPr>
              <a:t>4 Address Instruction</a:t>
            </a:r>
          </a:p>
          <a:p>
            <a:pPr lvl="2"/>
            <a:r>
              <a:rPr lang="en-US" dirty="0">
                <a:latin typeface="Garamond" pitchFamily="18" charset="0"/>
              </a:rPr>
              <a:t>3 Address Instruction</a:t>
            </a:r>
          </a:p>
          <a:p>
            <a:pPr lvl="2"/>
            <a:r>
              <a:rPr lang="en-US" dirty="0">
                <a:latin typeface="Garamond" pitchFamily="18" charset="0"/>
              </a:rPr>
              <a:t>2 Address Instruction</a:t>
            </a:r>
          </a:p>
          <a:p>
            <a:pPr lvl="2"/>
            <a:r>
              <a:rPr lang="en-US" dirty="0">
                <a:latin typeface="Garamond" pitchFamily="18" charset="0"/>
              </a:rPr>
              <a:t>1 Address Instruction</a:t>
            </a:r>
          </a:p>
          <a:p>
            <a:pPr lvl="2"/>
            <a:r>
              <a:rPr lang="en-US" dirty="0">
                <a:latin typeface="Garamond" pitchFamily="18" charset="0"/>
              </a:rPr>
              <a:t>0  Address Instruction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2743200"/>
            <a:ext cx="7239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For a two-operand arithmetic instruction, five items need to be specified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Garamond" pitchFamily="18" charset="0"/>
              </a:rPr>
              <a:t>Operation to be performed (</a:t>
            </a:r>
            <a:r>
              <a:rPr lang="en-US" sz="2000" dirty="0" err="1">
                <a:latin typeface="Garamond" pitchFamily="18" charset="0"/>
              </a:rPr>
              <a:t>opcode</a:t>
            </a:r>
            <a:r>
              <a:rPr lang="en-US" sz="2000" dirty="0">
                <a:latin typeface="Garamond" pitchFamily="18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Garamond" pitchFamily="18" charset="0"/>
              </a:rPr>
              <a:t>Location of the first operand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Garamond" pitchFamily="18" charset="0"/>
              </a:rPr>
              <a:t>Location of the second operand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Garamond" pitchFamily="18" charset="0"/>
              </a:rPr>
              <a:t>Place to store the result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Garamond" pitchFamily="18" charset="0"/>
              </a:rPr>
              <a:t>Location of next instruction to be executed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Garamond" pitchFamily="18" charset="0"/>
            </a:endParaRPr>
          </a:p>
          <a:p>
            <a:pPr lvl="1"/>
            <a:endParaRPr lang="en-US" sz="2000" dirty="0">
              <a:latin typeface="Garamond" pitchFamily="18" charset="0"/>
            </a:endParaRPr>
          </a:p>
          <a:p>
            <a:endParaRPr lang="en-US" sz="2000" b="1" dirty="0">
              <a:latin typeface="Garamond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9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944562"/>
          </a:xfrm>
        </p:spPr>
        <p:txBody>
          <a:bodyPr>
            <a:noAutofit/>
          </a:bodyPr>
          <a:lstStyle/>
          <a:p>
            <a:r>
              <a:rPr lang="en-US" sz="2500" b="1" dirty="0">
                <a:latin typeface="Garamond" pitchFamily="18" charset="0"/>
              </a:rPr>
              <a:t>Assumptions</a:t>
            </a:r>
            <a:br>
              <a:rPr lang="en-US" sz="2500" b="1" dirty="0">
                <a:latin typeface="Garamond" pitchFamily="18" charset="0"/>
              </a:rPr>
            </a:br>
            <a:r>
              <a:rPr lang="en-US" sz="2500" b="1" dirty="0">
                <a:latin typeface="Garamond" pitchFamily="18" charset="0"/>
              </a:rPr>
              <a:t>24-bit memory address (3 bytes)</a:t>
            </a:r>
            <a:br>
              <a:rPr lang="en-US" sz="2500" b="1" dirty="0">
                <a:latin typeface="Garamond" pitchFamily="18" charset="0"/>
              </a:rPr>
            </a:br>
            <a:r>
              <a:rPr lang="en-US" sz="2500" b="1" dirty="0">
                <a:latin typeface="Garamond" pitchFamily="18" charset="0"/>
              </a:rPr>
              <a:t>128 instructions (7 bits rounded to 1 byte)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4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762000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dirty="0">
                <a:latin typeface="Garamond" pitchFamily="18" charset="0"/>
              </a:rPr>
              <a:t>4- Address Instruction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168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549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930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311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69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07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5486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396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434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4724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5105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800100" y="3695700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485106" y="36949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200" y="939800"/>
            <a:ext cx="1219200" cy="1588"/>
          </a:xfrm>
          <a:prstGeom prst="line">
            <a:avLst/>
          </a:prstGeom>
          <a:ln>
            <a:headEnd type="triangl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558801"/>
            <a:ext cx="1676400" cy="30777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24 Bits / 3 Bytes</a:t>
            </a:r>
          </a:p>
        </p:txBody>
      </p:sp>
      <p:sp>
        <p:nvSpPr>
          <p:cNvPr id="23594" name="TextBox 26"/>
          <p:cNvSpPr txBox="1">
            <a:spLocks noChangeArrowheads="1"/>
          </p:cNvSpPr>
          <p:nvPr/>
        </p:nvSpPr>
        <p:spPr bwMode="auto">
          <a:xfrm>
            <a:off x="685800" y="228600"/>
            <a:ext cx="1676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Perpetua" pitchFamily="18" charset="0"/>
              </a:rPr>
              <a:t>Memory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 Code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ResAddr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38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Op1Addr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1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Op2Addr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24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NextiAddr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352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8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495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150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781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924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057400" y="1714500"/>
            <a:ext cx="1279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3248025" y="1816100"/>
            <a:ext cx="1841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057400" y="2133600"/>
            <a:ext cx="5492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2453481" y="2301082"/>
            <a:ext cx="274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603500" y="2451100"/>
            <a:ext cx="731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238500" y="2344738"/>
            <a:ext cx="228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187700" y="1917700"/>
            <a:ext cx="3048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+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2057400" y="2578100"/>
            <a:ext cx="30480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V="1">
            <a:off x="2201862" y="2722563"/>
            <a:ext cx="3206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362200" y="28956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V="1">
            <a:off x="3309937" y="2484438"/>
            <a:ext cx="822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92500" y="20574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00894" y="61333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485900" y="6132512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438400" y="1447800"/>
            <a:ext cx="1524000" cy="16764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667000" y="1066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CPU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416300" y="965200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 Code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4572000" y="965200"/>
            <a:ext cx="1066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ResAddr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15000" y="963613"/>
            <a:ext cx="1066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845300" y="963613"/>
            <a:ext cx="1079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7950200" y="977900"/>
            <a:ext cx="1117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NextiAddr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28600" y="1524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28600" y="1916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0" y="2297113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Resop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4800" y="1447800"/>
            <a:ext cx="441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Example: add M1,M2,M3, nexti</a:t>
            </a:r>
          </a:p>
          <a:p>
            <a:r>
              <a:rPr lang="en-US">
                <a:latin typeface="Perpetua" pitchFamily="18" charset="0"/>
              </a:rPr>
              <a:t>	M(1)</a:t>
            </a:r>
            <a:r>
              <a:rPr lang="en-US">
                <a:latin typeface="Perpetua" pitchFamily="18" charset="0"/>
                <a:sym typeface="Wingdings" pitchFamily="2" charset="2"/>
              </a:rPr>
              <a:t>M(2)+M(3)</a:t>
            </a:r>
            <a:r>
              <a:rPr lang="en-US">
                <a:latin typeface="Perpetua" pitchFamily="18" charset="0"/>
              </a:rPr>
              <a:t> 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191000" y="2057400"/>
            <a:ext cx="495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store an Instruction: </a:t>
            </a:r>
          </a:p>
          <a:p>
            <a:r>
              <a:rPr lang="en-US" sz="1600">
                <a:latin typeface="Perpetua" pitchFamily="18" charset="0"/>
              </a:rPr>
              <a:t>		                5 x 3 bytes = 15 Bytes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38600" y="26670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Encode an Instruction: </a:t>
            </a:r>
          </a:p>
          <a:p>
            <a:r>
              <a:rPr lang="en-US" sz="1600">
                <a:latin typeface="Perpetua" pitchFamily="18" charset="0"/>
              </a:rPr>
              <a:t>		    1Byte+ 4 x 3 bytes = 13 Bytes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62200" y="3352800"/>
            <a:ext cx="3429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Calculation of Memory Accesses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514600" y="3700463"/>
            <a:ext cx="2590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fetch Instruction itself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216400" y="3962400"/>
            <a:ext cx="121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Opcode=1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114800" y="4191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Op1Addr=1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114800" y="44624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Op2Addr=1</a:t>
            </a: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127500" y="47244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ResAddr=1</a:t>
            </a: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4038600" y="49958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NextiAddr=1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038600" y="53006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Total=5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562600" y="3657600"/>
            <a:ext cx="2590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Execute an Instruction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302500" y="4114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Op1=1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7302500" y="43862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Op2=1</a:t>
            </a: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7315200" y="46482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Res=1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781800" y="4953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Total=3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209800" y="5791200"/>
            <a:ext cx="609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No. of M/A to fetch + No. of M/A to Execute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2362200" y="6062663"/>
            <a:ext cx="609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5 + 3 =8</a:t>
            </a:r>
          </a:p>
        </p:txBody>
      </p:sp>
    </p:spTree>
    <p:extLst>
      <p:ext uri="{BB962C8B-B14F-4D97-AF65-F5344CB8AC3E}">
        <p14:creationId xmlns:p14="http://schemas.microsoft.com/office/powerpoint/2010/main" val="38495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26666 0.44444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0" y="2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39166 0.50139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0" y="2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525 0.55694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00" y="2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64931 0.6125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00" y="3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7 L -0.77223 0.6662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00" y="3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8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9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3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4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8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9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0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1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500"/>
                            </p:stCondLst>
                            <p:childTnLst>
                              <p:par>
                                <p:cTn id="26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000"/>
                            </p:stCondLst>
                            <p:childTnLst>
                              <p:par>
                                <p:cTn id="26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"/>
                            </p:stCondLst>
                            <p:childTnLst>
                              <p:par>
                                <p:cTn id="28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500"/>
                            </p:stCondLst>
                            <p:childTnLst>
                              <p:par>
                                <p:cTn id="29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76" grpId="0" animBg="1"/>
      <p:bldP spid="86" grpId="0" animBg="1"/>
      <p:bldP spid="87" grpId="0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762000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dirty="0">
                <a:latin typeface="Garamond" pitchFamily="18" charset="0"/>
              </a:rPr>
              <a:t>3- Address Instruction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168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549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930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311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69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07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5486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396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434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4724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5105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800100" y="3695700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485106" y="36949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200" y="939800"/>
            <a:ext cx="1219200" cy="1588"/>
          </a:xfrm>
          <a:prstGeom prst="line">
            <a:avLst/>
          </a:prstGeom>
          <a:ln>
            <a:headEnd type="triangl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558801"/>
            <a:ext cx="1676400" cy="30777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24 Bits / 3 Bytes</a:t>
            </a:r>
          </a:p>
        </p:txBody>
      </p:sp>
      <p:sp>
        <p:nvSpPr>
          <p:cNvPr id="24618" name="TextBox 26"/>
          <p:cNvSpPr txBox="1">
            <a:spLocks noChangeArrowheads="1"/>
          </p:cNvSpPr>
          <p:nvPr/>
        </p:nvSpPr>
        <p:spPr bwMode="auto">
          <a:xfrm>
            <a:off x="685800" y="228600"/>
            <a:ext cx="1676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Perpetua" pitchFamily="18" charset="0"/>
              </a:rPr>
              <a:t>Memory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 Code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ResAddr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38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Op1Addr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1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Op2Addr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352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8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495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150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781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057400" y="1714500"/>
            <a:ext cx="1279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3248025" y="1816100"/>
            <a:ext cx="1841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057400" y="2133600"/>
            <a:ext cx="5492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2453481" y="2301082"/>
            <a:ext cx="274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603500" y="2451100"/>
            <a:ext cx="731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238500" y="2344738"/>
            <a:ext cx="228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187700" y="1917700"/>
            <a:ext cx="3048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+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2057400" y="2578100"/>
            <a:ext cx="30480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V="1">
            <a:off x="2201862" y="2722563"/>
            <a:ext cx="3206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362200" y="28956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V="1">
            <a:off x="3309937" y="2484438"/>
            <a:ext cx="822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92500" y="20574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00894" y="61333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485900" y="6132512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438400" y="1447800"/>
            <a:ext cx="1524000" cy="19812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667000" y="1066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CPU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416300" y="965200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 Code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4572000" y="965200"/>
            <a:ext cx="1066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ResAddr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15000" y="963613"/>
            <a:ext cx="1066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845300" y="963613"/>
            <a:ext cx="1079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28600" y="1524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28600" y="1916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0" y="2297113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Resop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4800" y="1447800"/>
            <a:ext cx="441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Example: add M1,M2,M3</a:t>
            </a:r>
          </a:p>
          <a:p>
            <a:r>
              <a:rPr lang="en-US">
                <a:latin typeface="Perpetua" pitchFamily="18" charset="0"/>
              </a:rPr>
              <a:t>	M(1)</a:t>
            </a:r>
            <a:r>
              <a:rPr lang="en-US">
                <a:latin typeface="Perpetua" pitchFamily="18" charset="0"/>
                <a:sym typeface="Wingdings" pitchFamily="2" charset="2"/>
              </a:rPr>
              <a:t>M(2)+M(3)</a:t>
            </a:r>
            <a:r>
              <a:rPr lang="en-US">
                <a:latin typeface="Perpetua" pitchFamily="18" charset="0"/>
              </a:rPr>
              <a:t> 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191000" y="2057400"/>
            <a:ext cx="495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store an Instruction: </a:t>
            </a:r>
          </a:p>
          <a:p>
            <a:r>
              <a:rPr lang="en-US" sz="1600">
                <a:latin typeface="Perpetua" pitchFamily="18" charset="0"/>
              </a:rPr>
              <a:t>		                4 x 3 bytes = 12 Bytes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38600" y="26670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Perpetua" pitchFamily="18" charset="0"/>
              </a:rPr>
              <a:t>Memory Required to Encode an Instruction: </a:t>
            </a:r>
          </a:p>
          <a:p>
            <a:r>
              <a:rPr lang="en-US" sz="1600" dirty="0">
                <a:latin typeface="Perpetua" pitchFamily="18" charset="0"/>
              </a:rPr>
              <a:t>		    1Byte+ 3 x 3 bytes = 10 Bytes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62200" y="3352800"/>
            <a:ext cx="3429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Calculation of Memory Accesses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514600" y="3700463"/>
            <a:ext cx="2590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fetch Instruction itself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216400" y="3962400"/>
            <a:ext cx="121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Opcode=1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114800" y="4191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Perpetua" pitchFamily="18" charset="0"/>
              </a:rPr>
              <a:t>Op1Addr=1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114800" y="44624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Op2Addr=1</a:t>
            </a: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127500" y="47244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ResAddr=1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038600" y="50292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Total=4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562600" y="3657600"/>
            <a:ext cx="2590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Execute an Instruction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302500" y="4114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Op1=1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7302500" y="43862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Op2=1</a:t>
            </a: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7315200" y="46482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Res=1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781800" y="4953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Total=3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209800" y="5791200"/>
            <a:ext cx="609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No. of M/A to fetch + No. of M/A to Execute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2362200" y="6248400"/>
            <a:ext cx="609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Perpetua" pitchFamily="18" charset="0"/>
              </a:rPr>
              <a:t>Total Memory Traffic= 4+ 3 =7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743200" y="2997200"/>
            <a:ext cx="5334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PC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276600" y="30480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26259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26666 0.44444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0" y="2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39166 0.50139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0" y="2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525 0.55694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00" y="2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64931 0.6125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00" y="3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5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6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0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1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5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6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000"/>
                            </p:stCondLst>
                            <p:childTnLst>
                              <p:par>
                                <p:cTn id="19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7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8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00"/>
                            </p:stCondLst>
                            <p:childTnLst>
                              <p:par>
                                <p:cTn id="25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00"/>
                            </p:stCondLst>
                            <p:childTnLst>
                              <p:par>
                                <p:cTn id="26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500"/>
                            </p:stCondLst>
                            <p:childTnLst>
                              <p:par>
                                <p:cTn id="28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76" grpId="0" animBg="1"/>
      <p:bldP spid="86" grpId="0" animBg="1"/>
      <p:bldP spid="87" grpId="0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7" grpId="0"/>
      <p:bldP spid="108" grpId="0"/>
      <p:bldP spid="110" grpId="0"/>
      <p:bldP spid="111" grpId="0"/>
      <p:bldP spid="112" grpId="0"/>
      <p:bldP spid="113" grpId="0"/>
      <p:bldP spid="114" grpId="0"/>
      <p:bldP spid="115" grpId="0"/>
      <p:bldP spid="73" grpId="0" animBg="1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762000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dirty="0">
                <a:latin typeface="Garamond" pitchFamily="18" charset="0"/>
              </a:rPr>
              <a:t>2- Address Instruction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168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549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930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311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69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07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5486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396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434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4724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5105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800100" y="3695700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485106" y="36949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200" y="939800"/>
            <a:ext cx="1219200" cy="1588"/>
          </a:xfrm>
          <a:prstGeom prst="line">
            <a:avLst/>
          </a:prstGeom>
          <a:ln>
            <a:headEnd type="triangl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558801"/>
            <a:ext cx="1676400" cy="30777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24 Bits / 3 Bytes</a:t>
            </a:r>
          </a:p>
        </p:txBody>
      </p:sp>
      <p:sp>
        <p:nvSpPr>
          <p:cNvPr id="25642" name="TextBox 26"/>
          <p:cNvSpPr txBox="1">
            <a:spLocks noChangeArrowheads="1"/>
          </p:cNvSpPr>
          <p:nvPr/>
        </p:nvSpPr>
        <p:spPr bwMode="auto">
          <a:xfrm>
            <a:off x="685800" y="228600"/>
            <a:ext cx="1676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Perpetua" pitchFamily="18" charset="0"/>
              </a:rPr>
              <a:t>Memory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95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 Code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38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Op1Addr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1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Op2Addr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352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8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495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150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781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057400" y="1714500"/>
            <a:ext cx="1279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3248025" y="1816100"/>
            <a:ext cx="1841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057400" y="2057400"/>
            <a:ext cx="5492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2408237" y="2255838"/>
            <a:ext cx="365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603500" y="2451100"/>
            <a:ext cx="731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238500" y="2344738"/>
            <a:ext cx="228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187700" y="1917700"/>
            <a:ext cx="3048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+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2057400" y="2222500"/>
            <a:ext cx="30480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V="1">
            <a:off x="2019300" y="2540000"/>
            <a:ext cx="68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362200" y="28956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V="1">
            <a:off x="3309937" y="2484438"/>
            <a:ext cx="822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92500" y="20574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00894" y="61333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485900" y="6132512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438400" y="1447800"/>
            <a:ext cx="1524000" cy="19812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667000" y="1066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CPU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572000" y="990600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 Code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15000" y="963613"/>
            <a:ext cx="1066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845300" y="963613"/>
            <a:ext cx="1079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28600" y="1524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28600" y="1916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0" y="2297113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Resop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4800" y="1371600"/>
            <a:ext cx="441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Example: add M2,M3</a:t>
            </a:r>
          </a:p>
          <a:p>
            <a:r>
              <a:rPr lang="en-US">
                <a:latin typeface="Perpetua" pitchFamily="18" charset="0"/>
              </a:rPr>
              <a:t>	M(2)</a:t>
            </a:r>
            <a:r>
              <a:rPr lang="en-US">
                <a:latin typeface="Perpetua" pitchFamily="18" charset="0"/>
                <a:sym typeface="Wingdings" pitchFamily="2" charset="2"/>
              </a:rPr>
              <a:t>M(2)+M(3)</a:t>
            </a:r>
            <a:r>
              <a:rPr lang="en-US">
                <a:latin typeface="Perpetua" pitchFamily="18" charset="0"/>
              </a:rPr>
              <a:t> 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191000" y="2057400"/>
            <a:ext cx="495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store an Instruction: </a:t>
            </a:r>
          </a:p>
          <a:p>
            <a:r>
              <a:rPr lang="en-US" sz="1600">
                <a:latin typeface="Perpetua" pitchFamily="18" charset="0"/>
              </a:rPr>
              <a:t>		                3 x 3 bytes = 09 Bytes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38600" y="26670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Encode an Instruction: </a:t>
            </a:r>
          </a:p>
          <a:p>
            <a:r>
              <a:rPr lang="en-US" sz="1600">
                <a:latin typeface="Perpetua" pitchFamily="18" charset="0"/>
              </a:rPr>
              <a:t>		    1Byte+ 2 x 3 bytes = 7 Bytes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62200" y="3352800"/>
            <a:ext cx="3429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Calculation of Memory Accesses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514600" y="3700463"/>
            <a:ext cx="2590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fetch Instruction itself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216400" y="3962400"/>
            <a:ext cx="121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Opcode=1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114800" y="4191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Op1Addr=1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114800" y="44624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Op2Addr=1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013200" y="48006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Total=3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562600" y="3657600"/>
            <a:ext cx="2590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Execute an Instruction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302500" y="4114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Op1=1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7302500" y="43862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Op2=1</a:t>
            </a: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7315200" y="46482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Res=1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781800" y="4953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Total=3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209800" y="5791200"/>
            <a:ext cx="609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No. of M/A to fetch + No. of M/A to Execute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2362200" y="6062663"/>
            <a:ext cx="609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3+ 3 =6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67000" y="2946400"/>
            <a:ext cx="5334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PC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200400" y="29972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15844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-0.39236 0.4421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0" y="2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51666 0.49028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00" y="2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64097 0.54583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0" y="2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5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6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0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1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5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6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"/>
                            </p:stCondLst>
                            <p:childTnLst>
                              <p:par>
                                <p:cTn id="18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7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8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76" grpId="0" animBg="1"/>
      <p:bldP spid="86" grpId="0" animBg="1"/>
      <p:bldP spid="87" grpId="0"/>
      <p:bldP spid="89" grpId="0"/>
      <p:bldP spid="89" grpId="1"/>
      <p:bldP spid="91" grpId="0"/>
      <p:bldP spid="91" grpId="1"/>
      <p:bldP spid="92" grpId="0"/>
      <p:bldP spid="92" grpId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7" grpId="0"/>
      <p:bldP spid="108" grpId="0"/>
      <p:bldP spid="110" grpId="0"/>
      <p:bldP spid="111" grpId="0"/>
      <p:bldP spid="112" grpId="0"/>
      <p:bldP spid="113" grpId="0"/>
      <p:bldP spid="114" grpId="0"/>
      <p:bldP spid="115" grpId="0"/>
      <p:bldP spid="68" grpId="0" animBg="1"/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762000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dirty="0">
                <a:latin typeface="Garamond" pitchFamily="18" charset="0"/>
              </a:rPr>
              <a:t>1- Address Instruction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168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549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930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311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69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07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5486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396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434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4724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5105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800100" y="3695700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485106" y="36949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200" y="939800"/>
            <a:ext cx="1219200" cy="1588"/>
          </a:xfrm>
          <a:prstGeom prst="line">
            <a:avLst/>
          </a:prstGeom>
          <a:ln>
            <a:headEnd type="triangl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558801"/>
            <a:ext cx="1676400" cy="30777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24 Bits / 3 Bytes</a:t>
            </a:r>
          </a:p>
        </p:txBody>
      </p:sp>
      <p:sp>
        <p:nvSpPr>
          <p:cNvPr id="26666" name="TextBox 26"/>
          <p:cNvSpPr txBox="1">
            <a:spLocks noChangeArrowheads="1"/>
          </p:cNvSpPr>
          <p:nvPr/>
        </p:nvSpPr>
        <p:spPr bwMode="auto">
          <a:xfrm>
            <a:off x="685800" y="228600"/>
            <a:ext cx="1676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Perpetua" pitchFamily="18" charset="0"/>
              </a:rPr>
              <a:t>Memory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95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 Code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38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Op1Addr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352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8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495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150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057400" y="1714500"/>
            <a:ext cx="1279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3248025" y="1816100"/>
            <a:ext cx="1841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238500" y="2344738"/>
            <a:ext cx="228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187700" y="1917700"/>
            <a:ext cx="3048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+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 rot="16200000" flipV="1">
            <a:off x="3538537" y="2239963"/>
            <a:ext cx="365125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92500" y="20574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00894" y="61333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485900" y="6132512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438400" y="1447800"/>
            <a:ext cx="1524000" cy="19812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667000" y="1066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CPU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572000" y="990600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 Code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15000" y="963613"/>
            <a:ext cx="1066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28600" y="1524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28600" y="1916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0" y="2297113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Resop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4800" y="1600200"/>
            <a:ext cx="441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Example: add M2 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191000" y="2057400"/>
            <a:ext cx="495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store an Instruction: </a:t>
            </a:r>
          </a:p>
          <a:p>
            <a:r>
              <a:rPr lang="en-US" sz="1600">
                <a:latin typeface="Perpetua" pitchFamily="18" charset="0"/>
              </a:rPr>
              <a:t>		                2 x 3 bytes = 06 Bytes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38600" y="26670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Encode an Instruction: </a:t>
            </a:r>
          </a:p>
          <a:p>
            <a:r>
              <a:rPr lang="en-US" sz="1600">
                <a:latin typeface="Perpetua" pitchFamily="18" charset="0"/>
              </a:rPr>
              <a:t>		    1Byte+ 1 x 3 bytes = 4Bytes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62200" y="3352800"/>
            <a:ext cx="3429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Calculation of Memory Accesses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514600" y="3700463"/>
            <a:ext cx="2590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fetch Instruction itself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216400" y="3962400"/>
            <a:ext cx="121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Opcode=1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114800" y="4191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Op1Addr=1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038600" y="4495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Total=2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562600" y="3657600"/>
            <a:ext cx="2590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Execute an Instruction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302500" y="4114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Op1=1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781800" y="44196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Total=1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209800" y="5791200"/>
            <a:ext cx="609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No. of M/A to fetch + No. of M/A to Execute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2362200" y="6062663"/>
            <a:ext cx="609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2+ 1 =3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05100" y="2971800"/>
            <a:ext cx="5334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PC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238500" y="30226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67000" y="2438400"/>
            <a:ext cx="12192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Acc</a:t>
            </a:r>
          </a:p>
        </p:txBody>
      </p:sp>
    </p:spTree>
    <p:extLst>
      <p:ext uri="{BB962C8B-B14F-4D97-AF65-F5344CB8AC3E}">
        <p14:creationId xmlns:p14="http://schemas.microsoft.com/office/powerpoint/2010/main" val="61687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-0.39236 0.44213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0" y="2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51666 0.49028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00" y="2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7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8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2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3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7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8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9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0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5" grpId="0"/>
      <p:bldP spid="36" grpId="0"/>
      <p:bldP spid="37" grpId="0"/>
      <p:bldP spid="76" grpId="0" animBg="1"/>
      <p:bldP spid="86" grpId="0" animBg="1"/>
      <p:bldP spid="87" grpId="0"/>
      <p:bldP spid="89" grpId="0"/>
      <p:bldP spid="89" grpId="1"/>
      <p:bldP spid="91" grpId="0"/>
      <p:bldP spid="91" grpId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7" grpId="0"/>
      <p:bldP spid="108" grpId="0"/>
      <p:bldP spid="110" grpId="0"/>
      <p:bldP spid="113" grpId="0"/>
      <p:bldP spid="114" grpId="0"/>
      <p:bldP spid="115" grpId="0"/>
      <p:bldP spid="65" grpId="0" animBg="1"/>
      <p:bldP spid="66" grpId="0"/>
      <p:bldP spid="6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1354</Words>
  <Application>Microsoft Office PowerPoint</Application>
  <PresentationFormat>On-screen Show (4:3)</PresentationFormat>
  <Paragraphs>450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Garamond</vt:lpstr>
      <vt:lpstr>Perpetua</vt:lpstr>
      <vt:lpstr>Wingdings</vt:lpstr>
      <vt:lpstr>Wingdings 2</vt:lpstr>
      <vt:lpstr>Office Theme</vt:lpstr>
      <vt:lpstr>Module 2</vt:lpstr>
      <vt:lpstr>Instruction Format</vt:lpstr>
      <vt:lpstr>PowerPoint Presentation</vt:lpstr>
      <vt:lpstr>PowerPoint Presentation</vt:lpstr>
      <vt:lpstr>Assumptions 24-bit memory address (3 bytes) 128 instructions (7 bits rounded to 1 byte)</vt:lpstr>
      <vt:lpstr>4- Address Instruction</vt:lpstr>
      <vt:lpstr>3- Address Instruction</vt:lpstr>
      <vt:lpstr>2- Address Instruction</vt:lpstr>
      <vt:lpstr>1- Address Instruction</vt:lpstr>
      <vt:lpstr>0-Address Instruction</vt:lpstr>
      <vt:lpstr>Comparisons</vt:lpstr>
      <vt:lpstr>Evaluate a = (b+c)*d - 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admíñ</dc:creator>
  <cp:lastModifiedBy>Prashanth Singaravelan</cp:lastModifiedBy>
  <cp:revision>2</cp:revision>
  <dcterms:created xsi:type="dcterms:W3CDTF">2020-07-27T05:30:49Z</dcterms:created>
  <dcterms:modified xsi:type="dcterms:W3CDTF">2021-01-13T03:44:48Z</dcterms:modified>
</cp:coreProperties>
</file>