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9"/>
  </p:notesMasterIdLst>
  <p:sldIdLst>
    <p:sldId id="287" r:id="rId2"/>
    <p:sldId id="288" r:id="rId3"/>
    <p:sldId id="289" r:id="rId4"/>
    <p:sldId id="293" r:id="rId5"/>
    <p:sldId id="259" r:id="rId6"/>
    <p:sldId id="260" r:id="rId7"/>
    <p:sldId id="290" r:id="rId8"/>
    <p:sldId id="261" r:id="rId9"/>
    <p:sldId id="291" r:id="rId10"/>
    <p:sldId id="292" r:id="rId11"/>
    <p:sldId id="262" r:id="rId12"/>
    <p:sldId id="263" r:id="rId13"/>
    <p:sldId id="264" r:id="rId14"/>
    <p:sldId id="265" r:id="rId15"/>
    <p:sldId id="266" r:id="rId16"/>
    <p:sldId id="267" r:id="rId17"/>
    <p:sldId id="28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12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BA91F-5962-46F6-972C-B3C2825FC5B1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9EE1E-6FA9-4EA1-A913-7A2ACAE554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9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IAS:</a:t>
            </a:r>
            <a:r>
              <a:rPr lang="en-US" baseline="0" dirty="0" smtClean="0"/>
              <a:t> Institute for Advanced Studies.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0AAF-1109-4EC2-9F9C-F69D8ABCBBB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This is an instruction cycle state diagram without interrupts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0AAF-1109-4EC2-9F9C-F69D8ABCBBB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0AAF-1109-4EC2-9F9C-F69D8ABCBBB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0AAF-1109-4EC2-9F9C-F69D8ABCBBB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0AAF-1109-4EC2-9F9C-F69D8ABCBBB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DCBCA-DFFC-4B13-91CA-A0986A7542B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0AAF-1109-4EC2-9F9C-F69D8ABCBBB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0AAF-1109-4EC2-9F9C-F69D8ABCBBB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0AAF-1109-4EC2-9F9C-F69D8ABCBBB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0AAF-1109-4EC2-9F9C-F69D8ABCBBB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5EDBA80-8211-4852-A868-145A02E95C0E}" type="slidenum">
              <a:rPr lang="en-US" altLang="en-US" smtClean="0"/>
              <a:pPr eaLnBrk="1" hangingPunct="1"/>
              <a:t>9</a:t>
            </a:fld>
            <a:endParaRPr lang="en-US" alt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20DCD8E-57D5-4166-A064-FB833D949BF8}" type="slidenum">
              <a:rPr lang="en-US" altLang="en-US" smtClean="0"/>
              <a:pPr eaLnBrk="1" hangingPunct="1"/>
              <a:t>10</a:t>
            </a:fld>
            <a:endParaRPr lang="en-US" alt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0AAF-1109-4EC2-9F9C-F69D8ABCBBB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9810F2-0AB7-4A5B-B5C2-D709342F24C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7B9F-0F59-47AA-8802-EB55099BBC5B}" type="datetime1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C938-15DE-4EE8-90D2-146537776C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3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8E443-09F1-44A5-807E-4ACA1CB9BCC3}" type="datetime1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C938-15DE-4EE8-90D2-146537776C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8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C5CB-F4A8-4E59-8B90-FB5055A5BB01}" type="datetime1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C938-15DE-4EE8-90D2-146537776C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B4F0-BBE2-4095-9741-FE93946C5808}" type="datetime1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C938-15DE-4EE8-90D2-146537776C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CB261-EEEE-4384-90D3-42C080F595D8}" type="datetime1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C938-15DE-4EE8-90D2-146537776C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7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8B0D-D096-435D-8069-928FF3FF718A}" type="datetime1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C938-15DE-4EE8-90D2-146537776C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22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6C5-2F7E-47D4-BF59-3076FD2C6FEC}" type="datetime1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C938-15DE-4EE8-90D2-146537776C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6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6E60-FDE7-48E0-9978-D0FB47303E64}" type="datetime1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C938-15DE-4EE8-90D2-146537776C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C8D-65B8-483E-BEF9-A1FA8117B11B}" type="datetime1">
              <a:rPr lang="en-US" smtClean="0"/>
              <a:t>7/24/2020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C938-15DE-4EE8-90D2-146537776C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47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29B-1D88-400B-880B-DDDBD823BA86}" type="datetime1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C938-15DE-4EE8-90D2-146537776C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393F-5453-4E30-B233-5F59D69079D7}" type="datetime1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C938-15DE-4EE8-90D2-146537776C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9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441BA-CDB4-43BB-852A-8FCA31CEFACC}" type="datetime1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CC938-15DE-4EE8-90D2-146537776C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5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914400" y="2514600"/>
            <a:ext cx="7772400" cy="1975104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  <a:latin typeface="Garamond" pitchFamily="18" charset="0"/>
              </a:rPr>
              <a:t>IAS Machine</a:t>
            </a:r>
            <a:br>
              <a:rPr lang="en-US" dirty="0" smtClean="0">
                <a:solidFill>
                  <a:srgbClr val="FF0000"/>
                </a:solidFill>
                <a:latin typeface="Garamond" pitchFamily="18" charset="0"/>
              </a:rPr>
            </a:br>
            <a:endParaRPr lang="en-US" dirty="0" smtClean="0">
              <a:solidFill>
                <a:srgbClr val="FF0000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/>
              <a:t>Register transfer operation for addition operation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 smtClean="0"/>
              <a:t>1. LOAD M(X)  500,  ADD M(X) 501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/>
              <a:t>Register transfer operations: (PC = 1)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 smtClean="0"/>
              <a:t>MAR </a:t>
            </a:r>
            <a:r>
              <a:rPr lang="en-US" altLang="en-US" sz="2000" b="1" dirty="0" smtClean="0">
                <a:cs typeface="Arial" pitchFamily="34" charset="0"/>
              </a:rPr>
              <a:t>←</a:t>
            </a:r>
            <a:r>
              <a:rPr lang="en-US" altLang="en-US" sz="2000" b="1" dirty="0" smtClean="0"/>
              <a:t> PC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 smtClean="0"/>
              <a:t>MBR </a:t>
            </a:r>
            <a:r>
              <a:rPr lang="en-US" altLang="en-US" sz="2000" b="1" dirty="0" smtClean="0">
                <a:cs typeface="Arial" pitchFamily="34" charset="0"/>
              </a:rPr>
              <a:t>←</a:t>
            </a:r>
            <a:r>
              <a:rPr lang="en-US" altLang="en-US" sz="2000" b="1" dirty="0" smtClean="0"/>
              <a:t> M[MAR]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 smtClean="0"/>
              <a:t>IBR </a:t>
            </a:r>
            <a:r>
              <a:rPr lang="en-US" altLang="en-US" sz="2000" b="1" dirty="0" smtClean="0">
                <a:cs typeface="Arial" pitchFamily="34" charset="0"/>
              </a:rPr>
              <a:t>← MBR[20:39]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 smtClean="0">
                <a:cs typeface="Arial" pitchFamily="34" charset="0"/>
              </a:rPr>
              <a:t>IR ← MBR[0:7]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 smtClean="0">
                <a:cs typeface="Arial" pitchFamily="34" charset="0"/>
              </a:rPr>
              <a:t>MAR ← MBR[8:19]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 smtClean="0">
                <a:cs typeface="Arial" pitchFamily="34" charset="0"/>
              </a:rPr>
              <a:t>MBR ← M[MAR]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 smtClean="0">
                <a:cs typeface="Arial" pitchFamily="34" charset="0"/>
              </a:rPr>
              <a:t>AC ← MBR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 smtClean="0">
                <a:cs typeface="Arial" pitchFamily="34" charset="0"/>
              </a:rPr>
              <a:t>IR ← IBR[0:7]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 smtClean="0">
                <a:cs typeface="Arial" pitchFamily="34" charset="0"/>
              </a:rPr>
              <a:t>MAR ← IBR[8:19]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 smtClean="0">
                <a:cs typeface="Arial" pitchFamily="34" charset="0"/>
              </a:rPr>
              <a:t>MBR ← M[MAR]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 smtClean="0">
                <a:cs typeface="Arial" pitchFamily="34" charset="0"/>
              </a:rPr>
              <a:t>AC ← AC + MBR</a:t>
            </a:r>
          </a:p>
        </p:txBody>
      </p:sp>
    </p:spTree>
    <p:extLst>
      <p:ext uri="{BB962C8B-B14F-4D97-AF65-F5344CB8AC3E}">
        <p14:creationId xmlns:p14="http://schemas.microsoft.com/office/powerpoint/2010/main" val="29136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6397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500" dirty="0">
                <a:latin typeface="Garamond" pitchFamily="18" charset="0"/>
              </a:rPr>
              <a:t>Fetch / Execute Cycle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57200" y="609600"/>
            <a:ext cx="7924800" cy="56507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print"/>
          <a:srcRect l="18588" t="11363" r="9755" b="17424"/>
          <a:stretch>
            <a:fillRect/>
          </a:stretch>
        </p:blipFill>
        <p:spPr bwMode="auto">
          <a:xfrm>
            <a:off x="3810000" y="12700"/>
            <a:ext cx="5354638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4267200" y="609600"/>
            <a:ext cx="919163" cy="258763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66"/>
                </a:solidFill>
                <a:latin typeface="Times New Roman" pitchFamily="18" charset="0"/>
              </a:rPr>
              <a:t>AC</a:t>
            </a: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5715000" y="609600"/>
            <a:ext cx="919163" cy="258763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66"/>
                </a:solidFill>
                <a:latin typeface="Times New Roman" pitchFamily="18" charset="0"/>
              </a:rPr>
              <a:t>MQ</a:t>
            </a:r>
          </a:p>
        </p:txBody>
      </p:sp>
      <p:sp>
        <p:nvSpPr>
          <p:cNvPr id="14342" name="Rectangle 8"/>
          <p:cNvSpPr>
            <a:spLocks noChangeArrowheads="1"/>
          </p:cNvSpPr>
          <p:nvPr/>
        </p:nvSpPr>
        <p:spPr bwMode="auto">
          <a:xfrm>
            <a:off x="4267200" y="3810000"/>
            <a:ext cx="735013" cy="346075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66"/>
                </a:solidFill>
                <a:latin typeface="Times New Roman" pitchFamily="18" charset="0"/>
              </a:rPr>
              <a:t>IBR</a:t>
            </a: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5791200" y="3810000"/>
            <a:ext cx="735013" cy="346075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66"/>
                </a:solidFill>
                <a:latin typeface="Times New Roman" pitchFamily="18" charset="0"/>
              </a:rPr>
              <a:t>PC = 1</a:t>
            </a: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4294188" y="4648200"/>
            <a:ext cx="735012" cy="346075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66"/>
                </a:solidFill>
                <a:latin typeface="Times New Roman" pitchFamily="18" charset="0"/>
              </a:rPr>
              <a:t>IR</a:t>
            </a:r>
          </a:p>
        </p:txBody>
      </p:sp>
      <p:sp>
        <p:nvSpPr>
          <p:cNvPr id="113675" name="Rectangle 11"/>
          <p:cNvSpPr>
            <a:spLocks noChangeArrowheads="1"/>
          </p:cNvSpPr>
          <p:nvPr/>
        </p:nvSpPr>
        <p:spPr bwMode="auto">
          <a:xfrm>
            <a:off x="5791200" y="4648200"/>
            <a:ext cx="735013" cy="346075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66"/>
                </a:solidFill>
                <a:latin typeface="Times New Roman" pitchFamily="18" charset="0"/>
              </a:rPr>
              <a:t>MAR = 1</a:t>
            </a: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381000" y="685800"/>
            <a:ext cx="2971800" cy="1676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200" indent="-457200"/>
            <a:r>
              <a:rPr lang="en-US" sz="1400" b="1" dirty="0">
                <a:latin typeface="Times New Roman" pitchFamily="18" charset="0"/>
              </a:rPr>
              <a:t>MEMORY</a:t>
            </a:r>
          </a:p>
          <a:p>
            <a:pPr marL="457200" indent="-457200"/>
            <a:r>
              <a:rPr lang="en-US" sz="1400" b="1" dirty="0">
                <a:latin typeface="Times New Roman" pitchFamily="18" charset="0"/>
              </a:rPr>
              <a:t>1.  LOAD M(X)  500,  ADD M(X) 501</a:t>
            </a:r>
          </a:p>
          <a:p>
            <a:pPr marL="457200" indent="-457200"/>
            <a:r>
              <a:rPr lang="en-US" sz="1400" b="1" dirty="0">
                <a:latin typeface="Times New Roman" pitchFamily="18" charset="0"/>
              </a:rPr>
              <a:t>2.  STOR M(X) 500, (Other Ins)</a:t>
            </a:r>
          </a:p>
          <a:p>
            <a:pPr marL="457200" indent="-457200"/>
            <a:r>
              <a:rPr lang="en-US" sz="1400" b="1" dirty="0">
                <a:latin typeface="Times New Roman" pitchFamily="18" charset="0"/>
              </a:rPr>
              <a:t>.....</a:t>
            </a:r>
          </a:p>
          <a:p>
            <a:pPr marL="457200" indent="-457200">
              <a:buFontTx/>
              <a:buAutoNum type="arabicPeriod" startAt="500"/>
            </a:pPr>
            <a:r>
              <a:rPr lang="en-US" sz="1400" b="1" dirty="0">
                <a:latin typeface="Times New Roman" pitchFamily="18" charset="0"/>
              </a:rPr>
              <a:t>3</a:t>
            </a:r>
          </a:p>
          <a:p>
            <a:pPr marL="457200" indent="-457200">
              <a:buFontTx/>
              <a:buAutoNum type="arabicPeriod" startAt="500"/>
            </a:pPr>
            <a:r>
              <a:rPr lang="en-US" sz="1400" b="1" dirty="0">
                <a:latin typeface="Times New Roman" pitchFamily="18" charset="0"/>
              </a:rPr>
              <a:t>4</a:t>
            </a:r>
          </a:p>
        </p:txBody>
      </p:sp>
      <p:sp>
        <p:nvSpPr>
          <p:cNvPr id="14347" name="Rectangle 13"/>
          <p:cNvSpPr>
            <a:spLocks noChangeArrowheads="1"/>
          </p:cNvSpPr>
          <p:nvPr/>
        </p:nvSpPr>
        <p:spPr bwMode="auto">
          <a:xfrm>
            <a:off x="381000" y="2667000"/>
            <a:ext cx="485775" cy="228600"/>
          </a:xfrm>
          <a:prstGeom prst="rect">
            <a:avLst/>
          </a:prstGeom>
          <a:solidFill>
            <a:srgbClr val="66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Times New Roman" pitchFamily="18" charset="0"/>
              </a:rPr>
              <a:t>PC</a:t>
            </a:r>
          </a:p>
        </p:txBody>
      </p:sp>
      <p:sp>
        <p:nvSpPr>
          <p:cNvPr id="14348" name="Rectangle 14"/>
          <p:cNvSpPr>
            <a:spLocks noChangeArrowheads="1"/>
          </p:cNvSpPr>
          <p:nvPr/>
        </p:nvSpPr>
        <p:spPr bwMode="auto">
          <a:xfrm>
            <a:off x="381000" y="3124200"/>
            <a:ext cx="485775" cy="228600"/>
          </a:xfrm>
          <a:prstGeom prst="rect">
            <a:avLst/>
          </a:prstGeom>
          <a:solidFill>
            <a:srgbClr val="66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Times New Roman" pitchFamily="18" charset="0"/>
              </a:rPr>
              <a:t>MBR</a:t>
            </a:r>
          </a:p>
        </p:txBody>
      </p:sp>
      <p:sp>
        <p:nvSpPr>
          <p:cNvPr id="14349" name="Rectangle 15"/>
          <p:cNvSpPr>
            <a:spLocks noChangeArrowheads="1"/>
          </p:cNvSpPr>
          <p:nvPr/>
        </p:nvSpPr>
        <p:spPr bwMode="auto">
          <a:xfrm>
            <a:off x="381000" y="3352800"/>
            <a:ext cx="485775" cy="228600"/>
          </a:xfrm>
          <a:prstGeom prst="rect">
            <a:avLst/>
          </a:prstGeom>
          <a:solidFill>
            <a:srgbClr val="66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Times New Roman" pitchFamily="18" charset="0"/>
              </a:rPr>
              <a:t>IR</a:t>
            </a:r>
          </a:p>
        </p:txBody>
      </p:sp>
      <p:sp>
        <p:nvSpPr>
          <p:cNvPr id="14350" name="Rectangle 16"/>
          <p:cNvSpPr>
            <a:spLocks noChangeArrowheads="1"/>
          </p:cNvSpPr>
          <p:nvPr/>
        </p:nvSpPr>
        <p:spPr bwMode="auto">
          <a:xfrm>
            <a:off x="381000" y="3581400"/>
            <a:ext cx="485775" cy="228600"/>
          </a:xfrm>
          <a:prstGeom prst="rect">
            <a:avLst/>
          </a:prstGeom>
          <a:solidFill>
            <a:srgbClr val="66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Times New Roman" pitchFamily="18" charset="0"/>
              </a:rPr>
              <a:t>IBR</a:t>
            </a:r>
          </a:p>
        </p:txBody>
      </p:sp>
      <p:sp>
        <p:nvSpPr>
          <p:cNvPr id="14351" name="Rectangle 17"/>
          <p:cNvSpPr>
            <a:spLocks noChangeArrowheads="1"/>
          </p:cNvSpPr>
          <p:nvPr/>
        </p:nvSpPr>
        <p:spPr bwMode="auto">
          <a:xfrm>
            <a:off x="381000" y="2895600"/>
            <a:ext cx="485775" cy="228600"/>
          </a:xfrm>
          <a:prstGeom prst="rect">
            <a:avLst/>
          </a:prstGeom>
          <a:solidFill>
            <a:srgbClr val="66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Times New Roman" pitchFamily="18" charset="0"/>
              </a:rPr>
              <a:t>MAR</a:t>
            </a:r>
          </a:p>
        </p:txBody>
      </p:sp>
      <p:sp>
        <p:nvSpPr>
          <p:cNvPr id="14352" name="Rectangle 18"/>
          <p:cNvSpPr>
            <a:spLocks noChangeArrowheads="1"/>
          </p:cNvSpPr>
          <p:nvPr/>
        </p:nvSpPr>
        <p:spPr bwMode="auto">
          <a:xfrm>
            <a:off x="838200" y="26670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Times New Roman" pitchFamily="18" charset="0"/>
              </a:rPr>
              <a:t>1</a:t>
            </a:r>
          </a:p>
        </p:txBody>
      </p:sp>
      <p:sp>
        <p:nvSpPr>
          <p:cNvPr id="14353" name="Rectangle 19"/>
          <p:cNvSpPr>
            <a:spLocks noChangeArrowheads="1"/>
          </p:cNvSpPr>
          <p:nvPr/>
        </p:nvSpPr>
        <p:spPr bwMode="auto">
          <a:xfrm>
            <a:off x="838200" y="31242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>
              <a:latin typeface="Times New Roman" pitchFamily="18" charset="0"/>
            </a:endParaRPr>
          </a:p>
        </p:txBody>
      </p:sp>
      <p:sp>
        <p:nvSpPr>
          <p:cNvPr id="14354" name="Rectangle 20"/>
          <p:cNvSpPr>
            <a:spLocks noChangeArrowheads="1"/>
          </p:cNvSpPr>
          <p:nvPr/>
        </p:nvSpPr>
        <p:spPr bwMode="auto">
          <a:xfrm>
            <a:off x="838200" y="33528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>
              <a:latin typeface="Times New Roman" pitchFamily="18" charset="0"/>
            </a:endParaRPr>
          </a:p>
        </p:txBody>
      </p:sp>
      <p:sp>
        <p:nvSpPr>
          <p:cNvPr id="14355" name="Rectangle 21"/>
          <p:cNvSpPr>
            <a:spLocks noChangeArrowheads="1"/>
          </p:cNvSpPr>
          <p:nvPr/>
        </p:nvSpPr>
        <p:spPr bwMode="auto">
          <a:xfrm>
            <a:off x="838200" y="35814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>
              <a:latin typeface="Times New Roman" pitchFamily="18" charset="0"/>
            </a:endParaRPr>
          </a:p>
        </p:txBody>
      </p:sp>
      <p:sp>
        <p:nvSpPr>
          <p:cNvPr id="14356" name="Rectangle 22"/>
          <p:cNvSpPr>
            <a:spLocks noChangeArrowheads="1"/>
          </p:cNvSpPr>
          <p:nvPr/>
        </p:nvSpPr>
        <p:spPr bwMode="auto">
          <a:xfrm>
            <a:off x="838200" y="28956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>
              <a:latin typeface="Times New Roman" pitchFamily="18" charset="0"/>
            </a:endParaRPr>
          </a:p>
        </p:txBody>
      </p:sp>
      <p:sp>
        <p:nvSpPr>
          <p:cNvPr id="113687" name="Rectangle 23"/>
          <p:cNvSpPr>
            <a:spLocks noChangeArrowheads="1"/>
          </p:cNvSpPr>
          <p:nvPr/>
        </p:nvSpPr>
        <p:spPr bwMode="auto">
          <a:xfrm>
            <a:off x="838200" y="28956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Times New Roman" pitchFamily="18" charset="0"/>
              </a:rPr>
              <a:t>1</a:t>
            </a:r>
          </a:p>
        </p:txBody>
      </p:sp>
      <p:sp>
        <p:nvSpPr>
          <p:cNvPr id="113688" name="Rectangle 24"/>
          <p:cNvSpPr>
            <a:spLocks noChangeArrowheads="1"/>
          </p:cNvSpPr>
          <p:nvPr/>
        </p:nvSpPr>
        <p:spPr bwMode="auto">
          <a:xfrm>
            <a:off x="838200" y="31242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LOAD M(X)  500,  ADD M(X) 501</a:t>
            </a:r>
          </a:p>
        </p:txBody>
      </p:sp>
      <p:sp>
        <p:nvSpPr>
          <p:cNvPr id="14359" name="Rectangle 25"/>
          <p:cNvSpPr>
            <a:spLocks noChangeArrowheads="1"/>
          </p:cNvSpPr>
          <p:nvPr/>
        </p:nvSpPr>
        <p:spPr bwMode="auto">
          <a:xfrm>
            <a:off x="381000" y="3810000"/>
            <a:ext cx="485775" cy="228600"/>
          </a:xfrm>
          <a:prstGeom prst="rect">
            <a:avLst/>
          </a:prstGeom>
          <a:solidFill>
            <a:srgbClr val="66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Times New Roman" pitchFamily="18" charset="0"/>
              </a:rPr>
              <a:t>AC</a:t>
            </a:r>
          </a:p>
        </p:txBody>
      </p:sp>
      <p:sp>
        <p:nvSpPr>
          <p:cNvPr id="14360" name="Rectangle 26"/>
          <p:cNvSpPr>
            <a:spLocks noChangeArrowheads="1"/>
          </p:cNvSpPr>
          <p:nvPr/>
        </p:nvSpPr>
        <p:spPr bwMode="auto">
          <a:xfrm>
            <a:off x="838200" y="38100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>
              <a:latin typeface="Times New Roman" pitchFamily="18" charset="0"/>
            </a:endParaRP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838200" y="35814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ADD M(X) 501</a:t>
            </a:r>
          </a:p>
        </p:txBody>
      </p:sp>
      <p:sp>
        <p:nvSpPr>
          <p:cNvPr id="113692" name="Rectangle 28"/>
          <p:cNvSpPr>
            <a:spLocks noChangeArrowheads="1"/>
          </p:cNvSpPr>
          <p:nvPr/>
        </p:nvSpPr>
        <p:spPr bwMode="auto">
          <a:xfrm>
            <a:off x="838200" y="33528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LOAD M(X)</a:t>
            </a:r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838200" y="28956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500</a:t>
            </a:r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>
            <a:off x="838200" y="31242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3</a:t>
            </a:r>
          </a:p>
        </p:txBody>
      </p:sp>
      <p:sp>
        <p:nvSpPr>
          <p:cNvPr id="113695" name="Rectangle 31"/>
          <p:cNvSpPr>
            <a:spLocks noChangeArrowheads="1"/>
          </p:cNvSpPr>
          <p:nvPr/>
        </p:nvSpPr>
        <p:spPr bwMode="auto">
          <a:xfrm>
            <a:off x="838200" y="33528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ADD M(X)</a:t>
            </a:r>
          </a:p>
        </p:txBody>
      </p:sp>
      <p:sp>
        <p:nvSpPr>
          <p:cNvPr id="113696" name="Rectangle 32"/>
          <p:cNvSpPr>
            <a:spLocks noChangeArrowheads="1"/>
          </p:cNvSpPr>
          <p:nvPr/>
        </p:nvSpPr>
        <p:spPr bwMode="auto">
          <a:xfrm>
            <a:off x="838200" y="28956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501</a:t>
            </a:r>
          </a:p>
        </p:txBody>
      </p:sp>
      <p:sp>
        <p:nvSpPr>
          <p:cNvPr id="113697" name="Rectangle 33"/>
          <p:cNvSpPr>
            <a:spLocks noChangeArrowheads="1"/>
          </p:cNvSpPr>
          <p:nvPr/>
        </p:nvSpPr>
        <p:spPr bwMode="auto">
          <a:xfrm>
            <a:off x="838200" y="26670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2</a:t>
            </a:r>
          </a:p>
        </p:txBody>
      </p:sp>
      <p:sp>
        <p:nvSpPr>
          <p:cNvPr id="113698" name="Rectangle 34"/>
          <p:cNvSpPr>
            <a:spLocks noChangeArrowheads="1"/>
          </p:cNvSpPr>
          <p:nvPr/>
        </p:nvSpPr>
        <p:spPr bwMode="auto">
          <a:xfrm>
            <a:off x="838200" y="31242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4</a:t>
            </a:r>
          </a:p>
        </p:txBody>
      </p:sp>
      <p:sp>
        <p:nvSpPr>
          <p:cNvPr id="113699" name="Rectangle 35"/>
          <p:cNvSpPr>
            <a:spLocks noChangeArrowheads="1"/>
          </p:cNvSpPr>
          <p:nvPr/>
        </p:nvSpPr>
        <p:spPr bwMode="auto">
          <a:xfrm>
            <a:off x="838200" y="28956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2</a:t>
            </a:r>
          </a:p>
        </p:txBody>
      </p:sp>
      <p:sp>
        <p:nvSpPr>
          <p:cNvPr id="113700" name="Rectangle 36"/>
          <p:cNvSpPr>
            <a:spLocks noChangeArrowheads="1"/>
          </p:cNvSpPr>
          <p:nvPr/>
        </p:nvSpPr>
        <p:spPr bwMode="auto">
          <a:xfrm>
            <a:off x="838200" y="31242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STOR M(X) 500, (Other Ins)</a:t>
            </a:r>
          </a:p>
        </p:txBody>
      </p:sp>
      <p:sp>
        <p:nvSpPr>
          <p:cNvPr id="113701" name="Rectangle 37"/>
          <p:cNvSpPr>
            <a:spLocks noChangeArrowheads="1"/>
          </p:cNvSpPr>
          <p:nvPr/>
        </p:nvSpPr>
        <p:spPr bwMode="auto">
          <a:xfrm>
            <a:off x="838200" y="35814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(Other Ins)</a:t>
            </a:r>
          </a:p>
        </p:txBody>
      </p:sp>
      <p:sp>
        <p:nvSpPr>
          <p:cNvPr id="113702" name="Rectangle 38"/>
          <p:cNvSpPr>
            <a:spLocks noChangeArrowheads="1"/>
          </p:cNvSpPr>
          <p:nvPr/>
        </p:nvSpPr>
        <p:spPr bwMode="auto">
          <a:xfrm>
            <a:off x="838200" y="33528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STOR M(X)</a:t>
            </a:r>
          </a:p>
        </p:txBody>
      </p:sp>
      <p:sp>
        <p:nvSpPr>
          <p:cNvPr id="113703" name="Rectangle 39"/>
          <p:cNvSpPr>
            <a:spLocks noChangeArrowheads="1"/>
          </p:cNvSpPr>
          <p:nvPr/>
        </p:nvSpPr>
        <p:spPr bwMode="auto">
          <a:xfrm>
            <a:off x="838200" y="28956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500</a:t>
            </a:r>
          </a:p>
        </p:txBody>
      </p:sp>
      <p:sp>
        <p:nvSpPr>
          <p:cNvPr id="113704" name="Rectangle 40"/>
          <p:cNvSpPr>
            <a:spLocks noChangeArrowheads="1"/>
          </p:cNvSpPr>
          <p:nvPr/>
        </p:nvSpPr>
        <p:spPr bwMode="auto">
          <a:xfrm>
            <a:off x="838200" y="38100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3</a:t>
            </a:r>
          </a:p>
        </p:txBody>
      </p:sp>
      <p:sp>
        <p:nvSpPr>
          <p:cNvPr id="113705" name="Rectangle 41"/>
          <p:cNvSpPr>
            <a:spLocks noChangeArrowheads="1"/>
          </p:cNvSpPr>
          <p:nvPr/>
        </p:nvSpPr>
        <p:spPr bwMode="auto">
          <a:xfrm>
            <a:off x="838200" y="38100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7</a:t>
            </a:r>
          </a:p>
        </p:txBody>
      </p:sp>
      <p:sp>
        <p:nvSpPr>
          <p:cNvPr id="14376" name="Rectangle 7"/>
          <p:cNvSpPr>
            <a:spLocks noChangeArrowheads="1"/>
          </p:cNvSpPr>
          <p:nvPr/>
        </p:nvSpPr>
        <p:spPr bwMode="auto">
          <a:xfrm>
            <a:off x="4953000" y="1981200"/>
            <a:ext cx="1011238" cy="331788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66"/>
                </a:solidFill>
                <a:latin typeface="Times New Roman" pitchFamily="18" charset="0"/>
              </a:rPr>
              <a:t>MBR</a:t>
            </a:r>
          </a:p>
        </p:txBody>
      </p:sp>
      <p:sp>
        <p:nvSpPr>
          <p:cNvPr id="113710" name="Text Box 46"/>
          <p:cNvSpPr txBox="1">
            <a:spLocks noChangeArrowheads="1"/>
          </p:cNvSpPr>
          <p:nvPr/>
        </p:nvSpPr>
        <p:spPr bwMode="auto">
          <a:xfrm>
            <a:off x="5715000" y="3873500"/>
            <a:ext cx="9445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solidFill>
                  <a:srgbClr val="000066"/>
                </a:solidFill>
                <a:latin typeface="Perpetua" pitchFamily="18" charset="0"/>
                <a:cs typeface="Arial" pitchFamily="34" charset="0"/>
              </a:rPr>
              <a:t>Mar ← PC</a:t>
            </a:r>
          </a:p>
        </p:txBody>
      </p:sp>
      <p:sp>
        <p:nvSpPr>
          <p:cNvPr id="113711" name="Text Box 47"/>
          <p:cNvSpPr txBox="1">
            <a:spLocks noChangeArrowheads="1"/>
          </p:cNvSpPr>
          <p:nvPr/>
        </p:nvSpPr>
        <p:spPr bwMode="auto">
          <a:xfrm>
            <a:off x="5754688" y="4876800"/>
            <a:ext cx="7985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66"/>
                </a:solidFill>
                <a:latin typeface="Perpetua" pitchFamily="18" charset="0"/>
              </a:rPr>
              <a:t>add = 1</a:t>
            </a:r>
          </a:p>
        </p:txBody>
      </p:sp>
      <p:sp>
        <p:nvSpPr>
          <p:cNvPr id="113713" name="Text Box 49"/>
          <p:cNvSpPr txBox="1">
            <a:spLocks noChangeArrowheads="1"/>
          </p:cNvSpPr>
          <p:nvPr/>
        </p:nvSpPr>
        <p:spPr bwMode="auto">
          <a:xfrm>
            <a:off x="6781800" y="4144963"/>
            <a:ext cx="24526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000066"/>
                </a:solidFill>
                <a:latin typeface="Perpetua" pitchFamily="18" charset="0"/>
              </a:rPr>
              <a:t>LOAD M(X)  500,  ADD M(X) 501</a:t>
            </a:r>
          </a:p>
        </p:txBody>
      </p:sp>
      <p:sp>
        <p:nvSpPr>
          <p:cNvPr id="113714" name="Text Box 50"/>
          <p:cNvSpPr txBox="1">
            <a:spLocks noChangeArrowheads="1"/>
          </p:cNvSpPr>
          <p:nvPr/>
        </p:nvSpPr>
        <p:spPr bwMode="auto">
          <a:xfrm>
            <a:off x="4876800" y="2057400"/>
            <a:ext cx="1181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000066"/>
                </a:solidFill>
                <a:latin typeface="Perpetua" pitchFamily="18" charset="0"/>
              </a:rPr>
              <a:t>ADD M(X) 501</a:t>
            </a:r>
          </a:p>
        </p:txBody>
      </p:sp>
      <p:sp>
        <p:nvSpPr>
          <p:cNvPr id="113716" name="Text Box 52"/>
          <p:cNvSpPr txBox="1">
            <a:spLocks noChangeArrowheads="1"/>
          </p:cNvSpPr>
          <p:nvPr/>
        </p:nvSpPr>
        <p:spPr bwMode="auto">
          <a:xfrm>
            <a:off x="4725988" y="1981200"/>
            <a:ext cx="9890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000066"/>
                </a:solidFill>
                <a:latin typeface="Perpetua" pitchFamily="18" charset="0"/>
              </a:rPr>
              <a:t>LOAD M(X)</a:t>
            </a:r>
          </a:p>
        </p:txBody>
      </p:sp>
      <p:sp>
        <p:nvSpPr>
          <p:cNvPr id="113717" name="Text Box 53"/>
          <p:cNvSpPr txBox="1">
            <a:spLocks noChangeArrowheads="1"/>
          </p:cNvSpPr>
          <p:nvPr/>
        </p:nvSpPr>
        <p:spPr bwMode="auto">
          <a:xfrm>
            <a:off x="5530850" y="198120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66"/>
                </a:solidFill>
                <a:latin typeface="Perpetua" pitchFamily="18" charset="0"/>
              </a:rPr>
              <a:t>500</a:t>
            </a:r>
          </a:p>
        </p:txBody>
      </p:sp>
      <p:sp>
        <p:nvSpPr>
          <p:cNvPr id="113718" name="Text Box 54"/>
          <p:cNvSpPr txBox="1">
            <a:spLocks noChangeArrowheads="1"/>
          </p:cNvSpPr>
          <p:nvPr/>
        </p:nvSpPr>
        <p:spPr bwMode="auto">
          <a:xfrm>
            <a:off x="5659438" y="4660900"/>
            <a:ext cx="1046162" cy="314325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66"/>
                </a:solidFill>
                <a:latin typeface="Perpetua" pitchFamily="18" charset="0"/>
              </a:rPr>
              <a:t>MAR =500</a:t>
            </a:r>
          </a:p>
        </p:txBody>
      </p:sp>
      <p:sp>
        <p:nvSpPr>
          <p:cNvPr id="113719" name="Text Box 55"/>
          <p:cNvSpPr txBox="1">
            <a:spLocks noChangeArrowheads="1"/>
          </p:cNvSpPr>
          <p:nvPr/>
        </p:nvSpPr>
        <p:spPr bwMode="auto">
          <a:xfrm>
            <a:off x="5791200" y="4876800"/>
            <a:ext cx="8826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000066"/>
                </a:solidFill>
                <a:latin typeface="Perpetua" pitchFamily="18" charset="0"/>
              </a:rPr>
              <a:t>add = 500</a:t>
            </a:r>
          </a:p>
        </p:txBody>
      </p:sp>
      <p:sp>
        <p:nvSpPr>
          <p:cNvPr id="113720" name="Text Box 56"/>
          <p:cNvSpPr txBox="1">
            <a:spLocks noChangeArrowheads="1"/>
          </p:cNvSpPr>
          <p:nvPr/>
        </p:nvSpPr>
        <p:spPr bwMode="auto">
          <a:xfrm>
            <a:off x="4953000" y="1981200"/>
            <a:ext cx="1001713" cy="346075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66"/>
                </a:solidFill>
                <a:latin typeface="Perpetua" pitchFamily="18" charset="0"/>
              </a:rPr>
              <a:t>MBR = 3</a:t>
            </a:r>
          </a:p>
        </p:txBody>
      </p:sp>
      <p:sp>
        <p:nvSpPr>
          <p:cNvPr id="113721" name="Text Box 57"/>
          <p:cNvSpPr txBox="1">
            <a:spLocks noChangeArrowheads="1"/>
          </p:cNvSpPr>
          <p:nvPr/>
        </p:nvSpPr>
        <p:spPr bwMode="auto">
          <a:xfrm>
            <a:off x="8001000" y="40386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66"/>
                </a:solidFill>
                <a:latin typeface="Perpetua" pitchFamily="18" charset="0"/>
              </a:rPr>
              <a:t>3</a:t>
            </a:r>
          </a:p>
        </p:txBody>
      </p:sp>
      <p:sp>
        <p:nvSpPr>
          <p:cNvPr id="113722" name="Text Box 58"/>
          <p:cNvSpPr txBox="1">
            <a:spLocks noChangeArrowheads="1"/>
          </p:cNvSpPr>
          <p:nvPr/>
        </p:nvSpPr>
        <p:spPr bwMode="auto">
          <a:xfrm>
            <a:off x="4267200" y="496888"/>
            <a:ext cx="911225" cy="376237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66"/>
                </a:solidFill>
                <a:latin typeface="Perpetua" pitchFamily="18" charset="0"/>
              </a:rPr>
              <a:t>AC = 3</a:t>
            </a:r>
          </a:p>
        </p:txBody>
      </p:sp>
      <p:sp>
        <p:nvSpPr>
          <p:cNvPr id="113723" name="Text Box 59"/>
          <p:cNvSpPr txBox="1">
            <a:spLocks noChangeArrowheads="1"/>
          </p:cNvSpPr>
          <p:nvPr/>
        </p:nvSpPr>
        <p:spPr bwMode="auto">
          <a:xfrm>
            <a:off x="4143375" y="3886200"/>
            <a:ext cx="962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66"/>
                </a:solidFill>
                <a:latin typeface="Perpetua" pitchFamily="18" charset="0"/>
              </a:rPr>
              <a:t>Add M(X)</a:t>
            </a:r>
          </a:p>
        </p:txBody>
      </p:sp>
      <p:sp>
        <p:nvSpPr>
          <p:cNvPr id="113724" name="Text Box 60"/>
          <p:cNvSpPr txBox="1">
            <a:spLocks noChangeArrowheads="1"/>
          </p:cNvSpPr>
          <p:nvPr/>
        </p:nvSpPr>
        <p:spPr bwMode="auto">
          <a:xfrm>
            <a:off x="4495800" y="37480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66"/>
                </a:solidFill>
                <a:latin typeface="Perpetua" pitchFamily="18" charset="0"/>
              </a:rPr>
              <a:t>501</a:t>
            </a:r>
          </a:p>
        </p:txBody>
      </p:sp>
      <p:sp>
        <p:nvSpPr>
          <p:cNvPr id="113725" name="Text Box 61"/>
          <p:cNvSpPr txBox="1">
            <a:spLocks noChangeArrowheads="1"/>
          </p:cNvSpPr>
          <p:nvPr/>
        </p:nvSpPr>
        <p:spPr bwMode="auto">
          <a:xfrm>
            <a:off x="5562600" y="4648200"/>
            <a:ext cx="1227138" cy="346075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66"/>
                </a:solidFill>
                <a:latin typeface="Perpetua" pitchFamily="18" charset="0"/>
              </a:rPr>
              <a:t>MAR = 501</a:t>
            </a:r>
          </a:p>
        </p:txBody>
      </p:sp>
      <p:sp>
        <p:nvSpPr>
          <p:cNvPr id="113726" name="Text Box 62"/>
          <p:cNvSpPr txBox="1">
            <a:spLocks noChangeArrowheads="1"/>
          </p:cNvSpPr>
          <p:nvPr/>
        </p:nvSpPr>
        <p:spPr bwMode="auto">
          <a:xfrm>
            <a:off x="5975350" y="4800600"/>
            <a:ext cx="8826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000066"/>
                </a:solidFill>
                <a:latin typeface="Perpetua" pitchFamily="18" charset="0"/>
              </a:rPr>
              <a:t>add = 501</a:t>
            </a:r>
          </a:p>
        </p:txBody>
      </p:sp>
      <p:sp>
        <p:nvSpPr>
          <p:cNvPr id="113727" name="Text Box 63"/>
          <p:cNvSpPr txBox="1">
            <a:spLocks noChangeArrowheads="1"/>
          </p:cNvSpPr>
          <p:nvPr/>
        </p:nvSpPr>
        <p:spPr bwMode="auto">
          <a:xfrm>
            <a:off x="5730875" y="3802063"/>
            <a:ext cx="898525" cy="376237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66"/>
                </a:solidFill>
                <a:latin typeface="Perpetua" pitchFamily="18" charset="0"/>
              </a:rPr>
              <a:t>PC = 2</a:t>
            </a:r>
          </a:p>
        </p:txBody>
      </p:sp>
      <p:sp>
        <p:nvSpPr>
          <p:cNvPr id="113728" name="Text Box 64"/>
          <p:cNvSpPr txBox="1">
            <a:spLocks noChangeArrowheads="1"/>
          </p:cNvSpPr>
          <p:nvPr/>
        </p:nvSpPr>
        <p:spPr bwMode="auto">
          <a:xfrm>
            <a:off x="8299450" y="43576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66"/>
                </a:solidFill>
                <a:latin typeface="Perpetua" pitchFamily="18" charset="0"/>
              </a:rPr>
              <a:t>4</a:t>
            </a:r>
          </a:p>
        </p:txBody>
      </p:sp>
      <p:sp>
        <p:nvSpPr>
          <p:cNvPr id="113729" name="Text Box 65"/>
          <p:cNvSpPr txBox="1">
            <a:spLocks noChangeArrowheads="1"/>
          </p:cNvSpPr>
          <p:nvPr/>
        </p:nvSpPr>
        <p:spPr bwMode="auto">
          <a:xfrm>
            <a:off x="4941888" y="1978025"/>
            <a:ext cx="1001712" cy="346075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66"/>
                </a:solidFill>
                <a:latin typeface="Perpetua" pitchFamily="18" charset="0"/>
              </a:rPr>
              <a:t>MBR = 4</a:t>
            </a:r>
          </a:p>
        </p:txBody>
      </p:sp>
      <p:sp>
        <p:nvSpPr>
          <p:cNvPr id="113730" name="Text Box 66"/>
          <p:cNvSpPr txBox="1">
            <a:spLocks noChangeArrowheads="1"/>
          </p:cNvSpPr>
          <p:nvPr/>
        </p:nvSpPr>
        <p:spPr bwMode="auto">
          <a:xfrm>
            <a:off x="4267200" y="495300"/>
            <a:ext cx="911225" cy="376238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66"/>
                </a:solidFill>
                <a:latin typeface="Perpetua" pitchFamily="18" charset="0"/>
              </a:rPr>
              <a:t>AC = 7</a:t>
            </a:r>
          </a:p>
        </p:txBody>
      </p:sp>
      <p:sp>
        <p:nvSpPr>
          <p:cNvPr id="113732" name="Text Box 68"/>
          <p:cNvSpPr txBox="1">
            <a:spLocks noChangeArrowheads="1"/>
          </p:cNvSpPr>
          <p:nvPr/>
        </p:nvSpPr>
        <p:spPr bwMode="auto">
          <a:xfrm>
            <a:off x="5692775" y="3886200"/>
            <a:ext cx="9366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000066"/>
                </a:solidFill>
                <a:latin typeface="Perpetua" pitchFamily="18" charset="0"/>
              </a:rPr>
              <a:t>MAR </a:t>
            </a:r>
            <a:r>
              <a:rPr lang="en-US" sz="1200" b="1">
                <a:solidFill>
                  <a:srgbClr val="000066"/>
                </a:solidFill>
                <a:latin typeface="Perpetua" pitchFamily="18" charset="0"/>
                <a:cs typeface="Arial" pitchFamily="34" charset="0"/>
              </a:rPr>
              <a:t>←</a:t>
            </a:r>
            <a:r>
              <a:rPr lang="en-US" sz="1200" b="1">
                <a:solidFill>
                  <a:srgbClr val="000066"/>
                </a:solidFill>
                <a:latin typeface="Perpetua" pitchFamily="18" charset="0"/>
              </a:rPr>
              <a:t>PC</a:t>
            </a:r>
          </a:p>
        </p:txBody>
      </p:sp>
      <p:sp>
        <p:nvSpPr>
          <p:cNvPr id="113733" name="Text Box 69"/>
          <p:cNvSpPr txBox="1">
            <a:spLocks noChangeArrowheads="1"/>
          </p:cNvSpPr>
          <p:nvPr/>
        </p:nvSpPr>
        <p:spPr bwMode="auto">
          <a:xfrm>
            <a:off x="5575300" y="4627563"/>
            <a:ext cx="1187450" cy="4064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66"/>
                </a:solidFill>
                <a:latin typeface="Perpetua" pitchFamily="18" charset="0"/>
              </a:rPr>
              <a:t>MAR = 2</a:t>
            </a:r>
          </a:p>
        </p:txBody>
      </p:sp>
      <p:sp>
        <p:nvSpPr>
          <p:cNvPr id="113734" name="Text Box 70"/>
          <p:cNvSpPr txBox="1">
            <a:spLocks noChangeArrowheads="1"/>
          </p:cNvSpPr>
          <p:nvPr/>
        </p:nvSpPr>
        <p:spPr bwMode="auto">
          <a:xfrm>
            <a:off x="5830888" y="4953000"/>
            <a:ext cx="7985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66"/>
                </a:solidFill>
                <a:latin typeface="Perpetua" pitchFamily="18" charset="0"/>
              </a:rPr>
              <a:t>add = 2</a:t>
            </a:r>
          </a:p>
        </p:txBody>
      </p:sp>
      <p:sp>
        <p:nvSpPr>
          <p:cNvPr id="113735" name="Text Box 71"/>
          <p:cNvSpPr txBox="1">
            <a:spLocks noChangeArrowheads="1"/>
          </p:cNvSpPr>
          <p:nvPr/>
        </p:nvSpPr>
        <p:spPr bwMode="auto">
          <a:xfrm>
            <a:off x="7086600" y="4572000"/>
            <a:ext cx="2133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000066"/>
                </a:solidFill>
                <a:latin typeface="Perpetua" pitchFamily="18" charset="0"/>
              </a:rPr>
              <a:t>STOR M(X) 500, (Other Ins)</a:t>
            </a:r>
          </a:p>
        </p:txBody>
      </p:sp>
      <p:sp>
        <p:nvSpPr>
          <p:cNvPr id="113736" name="Text Box 72"/>
          <p:cNvSpPr txBox="1">
            <a:spLocks noChangeArrowheads="1"/>
          </p:cNvSpPr>
          <p:nvPr/>
        </p:nvSpPr>
        <p:spPr bwMode="auto">
          <a:xfrm>
            <a:off x="5038725" y="2209800"/>
            <a:ext cx="9810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000066"/>
                </a:solidFill>
                <a:latin typeface="Perpetua" pitchFamily="18" charset="0"/>
              </a:rPr>
              <a:t>STOR M(X)</a:t>
            </a:r>
          </a:p>
        </p:txBody>
      </p:sp>
      <p:sp>
        <p:nvSpPr>
          <p:cNvPr id="113738" name="Text Box 74"/>
          <p:cNvSpPr txBox="1">
            <a:spLocks noChangeArrowheads="1"/>
          </p:cNvSpPr>
          <p:nvPr/>
        </p:nvSpPr>
        <p:spPr bwMode="auto">
          <a:xfrm>
            <a:off x="4606925" y="2163763"/>
            <a:ext cx="9556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000066"/>
                </a:solidFill>
                <a:latin typeface="Perpetua" pitchFamily="18" charset="0"/>
              </a:rPr>
              <a:t>(Other Ins)</a:t>
            </a:r>
          </a:p>
        </p:txBody>
      </p:sp>
      <p:sp>
        <p:nvSpPr>
          <p:cNvPr id="113739" name="Text Box 75"/>
          <p:cNvSpPr txBox="1">
            <a:spLocks noChangeArrowheads="1"/>
          </p:cNvSpPr>
          <p:nvPr/>
        </p:nvSpPr>
        <p:spPr bwMode="auto">
          <a:xfrm>
            <a:off x="5387975" y="19050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66"/>
                </a:solidFill>
                <a:latin typeface="Perpetua" pitchFamily="18" charset="0"/>
              </a:rPr>
              <a:t>500</a:t>
            </a:r>
          </a:p>
        </p:txBody>
      </p:sp>
      <p:sp>
        <p:nvSpPr>
          <p:cNvPr id="113740" name="Text Box 76"/>
          <p:cNvSpPr txBox="1">
            <a:spLocks noChangeArrowheads="1"/>
          </p:cNvSpPr>
          <p:nvPr/>
        </p:nvSpPr>
        <p:spPr bwMode="auto">
          <a:xfrm>
            <a:off x="5554663" y="4657725"/>
            <a:ext cx="1227137" cy="346075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66"/>
                </a:solidFill>
                <a:latin typeface="Perpetua" pitchFamily="18" charset="0"/>
              </a:rPr>
              <a:t>MAR = 500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1526 L -0.00364 0.1193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37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137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11656E-6 L 1.11022E-16 0.1554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137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14432 L 0.21041 0.1443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137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41 0.14432 L 0.21041 -0.1221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137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3" presetClass="exit" presetSubtype="1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13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63 -0.01318 L 0.00694 -0.1595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137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500"/>
                            </p:stCondLst>
                            <p:childTnLst>
                              <p:par>
                                <p:cTn id="42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95 -0.14848 L -0.30069 -0.14639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137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500"/>
                            </p:stCondLst>
                            <p:childTnLst>
                              <p:par>
                                <p:cTn id="45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07 -0.14639 L -0.3007 -0.3240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137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5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3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3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/>
                                        <p:tgtEl>
                                          <p:spTgt spid="1137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3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3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59 -1.47086E-6 L -0.03959 0.1910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137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5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764 0.25763 L -0.10764 0.20768 C -0.10764 0.18502 -0.08438 0.15773 -0.06528 0.15773 L -0.02292 0.15773 " pathEditMode="relative" rAng="0" ptsTypes="FfFF">
                                      <p:cBhvr>
                                        <p:cTn id="67" dur="2000" spd="-100000" fill="hold"/>
                                        <p:tgtEl>
                                          <p:spTgt spid="1137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" y="-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3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3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02  E" pathEditMode="relative" ptsTypes="">
                                      <p:cBhvr>
                                        <p:cTn id="77" dur="2000" fill="hold"/>
                                        <p:tgtEl>
                                          <p:spTgt spid="1137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5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16 0.40194 L -0.07916 0.35754 C -0.07916 0.33742 -0.05642 0.31314 -0.0375 0.31314 L 0.00417 0.31314 " pathEditMode="relative" rAng="0" ptsTypes="FfFF">
                                      <p:cBhvr>
                                        <p:cTn id="80" dur="2000" spd="-100000" fill="hold"/>
                                        <p:tgtEl>
                                          <p:spTgt spid="1137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" y="-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3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3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743 0.00185 L -0.07743 0.33487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137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93 0.32632 L -0.00659 0.32632 C 0.01945 0.32632 0.05174 0.34459 0.05174 0.35962 L 0.05174 0.39292 " pathEditMode="relative" rAng="0" ptsTypes="FfFF">
                                      <p:cBhvr>
                                        <p:cTn id="93" dur="2000" fill="hold"/>
                                        <p:tgtEl>
                                          <p:spTgt spid="1137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6 -0.01989 L -0.0066 0.16651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68 0.14663 L 0.20798 0.14663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000"/>
                            </p:stCondLst>
                            <p:childTnLst>
                              <p:par>
                                <p:cTn id="107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74 0.14663 L 0.20174 -0.13089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000"/>
                            </p:stCondLst>
                            <p:childTnLst>
                              <p:par>
                                <p:cTn id="110" presetID="3" presetClass="exit" presetSubtype="1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1137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5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68 -0.00439 L -0.00902 -0.1531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8500"/>
                            </p:stCondLst>
                            <p:childTnLst>
                              <p:par>
                                <p:cTn id="119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37 -0.1376 L -0.30937 -0.1376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2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895 -0.1339 L -0.29895 -0.31152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13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13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13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13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64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034 -0.29302 L -0.30034 -0.43733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35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757 -0.42438 L -0.3809 -0.42438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000"/>
                            </p:stCondLst>
                            <p:childTnLst>
                              <p:par>
                                <p:cTn id="143" presetID="64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534 -0.42438 L -0.37534 -0.51318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6000"/>
                            </p:stCondLst>
                            <p:childTnLst>
                              <p:par>
                                <p:cTn id="146" presetID="3" presetClass="exit" presetSubtype="1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7" dur="500"/>
                                        <p:tgtEl>
                                          <p:spTgt spid="1137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8" dur="500"/>
                                        <p:tgtEl>
                                          <p:spTgt spid="1137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7 0.0111 L -0.01407 0.12211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1137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13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13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3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05365E-6 L 5.55556E-7 0.05781 C 5.55556E-7 0.08302 0.05503 0.11563 0.10035 0.11563 L 0.20069 0.11563 " pathEditMode="relative" rAng="0" ptsTypes="FfFF">
                                      <p:cBhvr>
                                        <p:cTn id="173" dur="2000" fill="hold"/>
                                        <p:tgtEl>
                                          <p:spTgt spid="1137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000"/>
                            </p:stCondLst>
                            <p:childTnLst>
                              <p:par>
                                <p:cTn id="1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284E-6 L 0 0.18872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113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00"/>
                            </p:stCondLst>
                            <p:childTnLst>
                              <p:par>
                                <p:cTn id="192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0.17993 L 0.21701 0.17993 " pathEditMode="relative" rAng="0" ptsTypes="AA">
                                      <p:cBhvr>
                                        <p:cTn id="193" dur="2000" fill="hold"/>
                                        <p:tgtEl>
                                          <p:spTgt spid="113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4000"/>
                            </p:stCondLst>
                            <p:childTnLst>
                              <p:par>
                                <p:cTn id="195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659 0.17993 L 0.20659 -0.1198 " pathEditMode="relative" rAng="0" ptsTypes="AA">
                                      <p:cBhvr>
                                        <p:cTn id="196" dur="2000" fill="hold"/>
                                        <p:tgtEl>
                                          <p:spTgt spid="113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6000"/>
                            </p:stCondLst>
                            <p:childTnLst>
                              <p:par>
                                <p:cTn id="198" presetID="3" presetClass="exit" presetSubtype="1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9" dur="500"/>
                                        <p:tgtEl>
                                          <p:spTgt spid="1137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6500"/>
                            </p:stCondLst>
                            <p:childTnLst>
                              <p:par>
                                <p:cTn id="204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60685E-6 L 0.00035 -0.18408 " pathEditMode="relative" rAng="0" ptsTypes="AA">
                                      <p:cBhvr>
                                        <p:cTn id="205" dur="2000" fill="hold"/>
                                        <p:tgtEl>
                                          <p:spTgt spid="1137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8500"/>
                            </p:stCondLst>
                            <p:childTnLst>
                              <p:par>
                                <p:cTn id="207" presetID="4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68 -0.17298 L -0.14948 -0.17298 C -0.22048 -0.17298 -0.30764 -0.22201 -0.30764 -0.26179 L -0.30764 -0.3506 " pathEditMode="relative" rAng="0" ptsTypes="FfFF">
                                      <p:cBhvr>
                                        <p:cTn id="208" dur="2000" fill="hold"/>
                                        <p:tgtEl>
                                          <p:spTgt spid="1137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" y="-89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0500"/>
                            </p:stCondLst>
                            <p:childTnLst>
                              <p:par>
                                <p:cTn id="214" presetID="3" presetClass="exit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5" dur="500"/>
                                        <p:tgtEl>
                                          <p:spTgt spid="113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13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13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13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13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879 L -0.00086 0.12674 " pathEditMode="relative" rAng="0" ptsTypes="AA">
                                      <p:cBhvr>
                                        <p:cTn id="236" dur="2000" fill="hold"/>
                                        <p:tgtEl>
                                          <p:spTgt spid="1137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2000"/>
                            </p:stCondLst>
                            <p:childTnLst>
                              <p:par>
                                <p:cTn id="2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3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-0.01111 L -0.00833 0.06105 C -0.00833 0.0932 0.06059 0.13321 0.11667 0.13321 L 0.24167 0.13321 " pathEditMode="relative" rAng="0" ptsTypes="FfFF">
                                      <p:cBhvr>
                                        <p:cTn id="245" dur="2000" fill="hold"/>
                                        <p:tgtEl>
                                          <p:spTgt spid="113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2000"/>
                            </p:stCondLst>
                            <p:childTnLst>
                              <p:par>
                                <p:cTn id="247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03 0.13506 L 0.23403 -0.06476 " pathEditMode="relative" rAng="0" ptsTypes="AA">
                                      <p:cBhvr>
                                        <p:cTn id="248" dur="2000" fill="hold"/>
                                        <p:tgtEl>
                                          <p:spTgt spid="113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4000"/>
                            </p:stCondLst>
                            <p:childTnLst>
                              <p:par>
                                <p:cTn id="250" presetID="3" presetClass="exit" presetSubtype="1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1" dur="500"/>
                                        <p:tgtEl>
                                          <p:spTgt spid="1137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4500"/>
                            </p:stCondLst>
                            <p:childTnLst>
                              <p:par>
                                <p:cTn id="2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-0.00694 L 0.02361 -0.22665 " pathEditMode="relative" rAng="0" ptsTypes="AA">
                                      <p:cBhvr>
                                        <p:cTn id="257" dur="2000" fill="hold"/>
                                        <p:tgtEl>
                                          <p:spTgt spid="1137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6500"/>
                            </p:stCondLst>
                            <p:childTnLst>
                              <p:par>
                                <p:cTn id="259" presetID="5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 -0.1975 L 0.025 -0.28631 C 0.025 -0.32632 -0.05556 -0.37512 -0.12084 -0.37512 L -0.26667 -0.37512 " pathEditMode="relative" rAng="0" ptsTypes="FfFF">
                                      <p:cBhvr>
                                        <p:cTn id="260" dur="2000" fill="hold"/>
                                        <p:tgtEl>
                                          <p:spTgt spid="1137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" y="-89"/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13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13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8" dur="500"/>
                                        <p:tgtEl>
                                          <p:spTgt spid="1137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3" dur="500"/>
                                        <p:tgtEl>
                                          <p:spTgt spid="1137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47919E-6 L -0.02812 -2.47919E-6 C -0.04062 -2.47919E-6 -0.05608 0.07008 -0.05608 0.12743 L -0.05608 0.25532 " pathEditMode="relative" rAng="0" ptsTypes="FfFF">
                                      <p:cBhvr>
                                        <p:cTn id="276" dur="2000" fill="hold"/>
                                        <p:tgtEl>
                                          <p:spTgt spid="1137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" y="128"/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13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13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4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0.34644 L -0.05469 0.34644 C -0.02865 0.34644 0.00364 0.25139 0.00364 0.17438 L 0.00364 0.00232 " pathEditMode="relative" rAng="0" ptsTypes="FfFF">
                                      <p:cBhvr>
                                        <p:cTn id="286" dur="2000" spd="-100000" fill="hold"/>
                                        <p:tgtEl>
                                          <p:spTgt spid="1137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-172"/>
                                    </p:animMotion>
                                  </p:childTnLst>
                                </p:cTn>
                              </p:par>
                              <p:par>
                                <p:cTn id="28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113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113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3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75671E-6 L 4.44444E-6 0.19982 C 4.44444E-6 0.28932 0.02257 0.39963 0.04097 0.39963 L 0.08194 0.39963 " pathEditMode="relative" rAng="0" ptsTypes="FfFF">
                                      <p:cBhvr>
                                        <p:cTn id="296" dur="2000" fill="hold"/>
                                        <p:tgtEl>
                                          <p:spTgt spid="1137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" y="200"/>
                                    </p:animMotion>
                                  </p:childTnLst>
                                </p:cTn>
                              </p:par>
                              <p:par>
                                <p:cTn id="29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13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13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2000"/>
                            </p:stCondLst>
                            <p:childTnLst>
                              <p:par>
                                <p:cTn id="3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5" grpId="0" animBg="1"/>
      <p:bldP spid="113687" grpId="0" animBg="1" autoUpdateAnimBg="0"/>
      <p:bldP spid="113688" grpId="0" animBg="1" autoUpdateAnimBg="0"/>
      <p:bldP spid="113691" grpId="0" animBg="1" autoUpdateAnimBg="0"/>
      <p:bldP spid="113692" grpId="0" animBg="1" autoUpdateAnimBg="0"/>
      <p:bldP spid="113693" grpId="0" animBg="1" autoUpdateAnimBg="0"/>
      <p:bldP spid="113694" grpId="0" animBg="1" autoUpdateAnimBg="0"/>
      <p:bldP spid="113695" grpId="0" animBg="1" autoUpdateAnimBg="0"/>
      <p:bldP spid="113696" grpId="0" animBg="1" autoUpdateAnimBg="0"/>
      <p:bldP spid="113697" grpId="0" animBg="1" autoUpdateAnimBg="0"/>
      <p:bldP spid="113698" grpId="0" animBg="1" autoUpdateAnimBg="0"/>
      <p:bldP spid="113699" grpId="0" animBg="1" autoUpdateAnimBg="0"/>
      <p:bldP spid="113700" grpId="0" animBg="1" autoUpdateAnimBg="0"/>
      <p:bldP spid="113704" grpId="0" animBg="1" autoUpdateAnimBg="0"/>
      <p:bldP spid="113705" grpId="0" animBg="1" autoUpdateAnimBg="0"/>
      <p:bldP spid="113710" grpId="0"/>
      <p:bldP spid="113710" grpId="1"/>
      <p:bldP spid="113710" grpId="2"/>
      <p:bldP spid="113711" grpId="0"/>
      <p:bldP spid="113711" grpId="1"/>
      <p:bldP spid="113711" grpId="2"/>
      <p:bldP spid="113711" grpId="3"/>
      <p:bldP spid="113711" grpId="4"/>
      <p:bldP spid="113713" grpId="0"/>
      <p:bldP spid="113713" grpId="1"/>
      <p:bldP spid="113713" grpId="2"/>
      <p:bldP spid="113713" grpId="3"/>
      <p:bldP spid="113713" grpId="4"/>
      <p:bldP spid="113714" grpId="0"/>
      <p:bldP spid="113714" grpId="1"/>
      <p:bldP spid="113714" grpId="2"/>
      <p:bldP spid="113714" grpId="3"/>
      <p:bldP spid="113716" grpId="0"/>
      <p:bldP spid="113716" grpId="1"/>
      <p:bldP spid="113716" grpId="2"/>
      <p:bldP spid="113716" grpId="3"/>
      <p:bldP spid="113717" grpId="0"/>
      <p:bldP spid="113717" grpId="1"/>
      <p:bldP spid="113717" grpId="2"/>
      <p:bldP spid="113718" grpId="0" animBg="1"/>
      <p:bldP spid="113719" grpId="0"/>
      <p:bldP spid="113719" grpId="1"/>
      <p:bldP spid="113719" grpId="2"/>
      <p:bldP spid="113719" grpId="3"/>
      <p:bldP spid="113719" grpId="4"/>
      <p:bldP spid="113719" grpId="5"/>
      <p:bldP spid="113720" grpId="0" animBg="1"/>
      <p:bldP spid="113721" grpId="0"/>
      <p:bldP spid="113721" grpId="1"/>
      <p:bldP spid="113721" grpId="2"/>
      <p:bldP spid="113721" grpId="3"/>
      <p:bldP spid="113721" grpId="4"/>
      <p:bldP spid="113721" grpId="5"/>
      <p:bldP spid="113721" grpId="6"/>
      <p:bldP spid="113721" grpId="7"/>
      <p:bldP spid="113722" grpId="0" animBg="1"/>
      <p:bldP spid="113723" grpId="0"/>
      <p:bldP spid="113723" grpId="1"/>
      <p:bldP spid="113723" grpId="2"/>
      <p:bldP spid="113724" grpId="0"/>
      <p:bldP spid="113724" grpId="1"/>
      <p:bldP spid="113725" grpId="0" animBg="1"/>
      <p:bldP spid="113726" grpId="0"/>
      <p:bldP spid="113726" grpId="1"/>
      <p:bldP spid="113726" grpId="2"/>
      <p:bldP spid="113726" grpId="3"/>
      <p:bldP spid="113726" grpId="4"/>
      <p:bldP spid="113727" grpId="0" animBg="1"/>
      <p:bldP spid="113728" grpId="0"/>
      <p:bldP spid="113728" grpId="1"/>
      <p:bldP spid="113728" grpId="2"/>
      <p:bldP spid="113728" grpId="3"/>
      <p:bldP spid="113729" grpId="0" animBg="1"/>
      <p:bldP spid="113730" grpId="0" animBg="1"/>
      <p:bldP spid="113732" grpId="0"/>
      <p:bldP spid="113732" grpId="1"/>
      <p:bldP spid="113733" grpId="0" animBg="1"/>
      <p:bldP spid="113734" grpId="0"/>
      <p:bldP spid="113734" grpId="1"/>
      <p:bldP spid="113734" grpId="2"/>
      <p:bldP spid="113735" grpId="0"/>
      <p:bldP spid="113735" grpId="1"/>
      <p:bldP spid="113735" grpId="2"/>
      <p:bldP spid="1137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"/>
            <a:ext cx="8867842" cy="594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533400"/>
            <a:ext cx="784860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Garamond" pitchFamily="18" charset="0"/>
              </a:rPr>
              <a:t>Instruction set: </a:t>
            </a:r>
            <a:r>
              <a:rPr lang="en-US" sz="2500" dirty="0" smtClean="0">
                <a:latin typeface="Garamond" pitchFamily="18" charset="0"/>
              </a:rPr>
              <a:t>Collection of instructions that the CPU can execute</a:t>
            </a:r>
          </a:p>
          <a:p>
            <a:endParaRPr lang="en-US" sz="2500" dirty="0" smtClean="0">
              <a:latin typeface="Garamond" pitchFamily="18" charset="0"/>
            </a:endParaRPr>
          </a:p>
          <a:p>
            <a:endParaRPr lang="en-US" sz="2500" dirty="0" smtClean="0">
              <a:latin typeface="Garamond" pitchFamily="18" charset="0"/>
            </a:endParaRPr>
          </a:p>
          <a:p>
            <a:r>
              <a:rPr lang="en-US" sz="2500" b="1" dirty="0" smtClean="0">
                <a:latin typeface="Garamond" pitchFamily="18" charset="0"/>
              </a:rPr>
              <a:t>What an Instruction set should specify?</a:t>
            </a:r>
          </a:p>
          <a:p>
            <a:endParaRPr lang="en-US" sz="2500" dirty="0" smtClean="0">
              <a:latin typeface="Garamond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latin typeface="Garamond" pitchFamily="18" charset="0"/>
              </a:rPr>
              <a:t>Which Operation to perform (</a:t>
            </a:r>
            <a:r>
              <a:rPr lang="en-US" sz="2200" dirty="0" err="1" smtClean="0">
                <a:latin typeface="Garamond" pitchFamily="18" charset="0"/>
              </a:rPr>
              <a:t>Opcode</a:t>
            </a:r>
            <a:r>
              <a:rPr lang="en-US" sz="2200" dirty="0" smtClean="0">
                <a:latin typeface="Garamond" pitchFamily="18" charset="0"/>
              </a:rPr>
              <a:t>)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latin typeface="Garamond" pitchFamily="18" charset="0"/>
              </a:rPr>
              <a:t>Where to find the operand or operands (CPU registers, main memory or I/O port)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latin typeface="Garamond" pitchFamily="18" charset="0"/>
              </a:rPr>
              <a:t>Where to put the result, if there is result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latin typeface="Garamond" pitchFamily="18" charset="0"/>
              </a:rPr>
              <a:t>Where to find the next instruction</a:t>
            </a:r>
          </a:p>
          <a:p>
            <a:endParaRPr lang="en-US" sz="2500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>
                <a:latin typeface="Garamond" pitchFamily="18" charset="0"/>
              </a:rPr>
              <a:t>IAS Instruction set</a:t>
            </a:r>
            <a:endParaRPr lang="en-US" sz="3500" dirty="0">
              <a:latin typeface="Garamond" pitchFamily="18" charset="0"/>
            </a:endParaRPr>
          </a:p>
        </p:txBody>
      </p:sp>
      <p:pic>
        <p:nvPicPr>
          <p:cNvPr id="4" name="Picture 2" descr="Table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524000"/>
            <a:ext cx="7924800" cy="4936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838200" y="1066800"/>
            <a:ext cx="762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pitchFamily="18" charset="0"/>
              </a:rPr>
              <a:t>IAS Instruction set Contd..</a:t>
            </a:r>
            <a:endParaRPr lang="en-US" dirty="0"/>
          </a:p>
        </p:txBody>
      </p:sp>
      <p:pic>
        <p:nvPicPr>
          <p:cNvPr id="4" name="Picture 3" descr="Table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981200"/>
            <a:ext cx="7896225" cy="394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914400" y="1219200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 pitchFamily="18" charset="0"/>
              </a:rPr>
              <a:t>References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Garamond" pitchFamily="18" charset="0"/>
              </a:rPr>
              <a:t>Reference Book</a:t>
            </a:r>
          </a:p>
          <a:p>
            <a:pPr algn="just"/>
            <a:r>
              <a:rPr lang="en-US" dirty="0" smtClean="0">
                <a:latin typeface="Garamond" pitchFamily="18" charset="0"/>
                <a:ea typeface="Times New Roman"/>
              </a:rPr>
              <a:t>W. Stallings, Computer organization and architecture, Prentice-Hall,2000 </a:t>
            </a:r>
            <a:endParaRPr lang="en-US" dirty="0" smtClean="0">
              <a:latin typeface="Garamond" pitchFamily="18" charset="0"/>
            </a:endParaRPr>
          </a:p>
          <a:p>
            <a:pPr algn="just" eaLnBrk="1" hangingPunct="1"/>
            <a:r>
              <a:rPr lang="en-US" dirty="0" smtClean="0">
                <a:latin typeface="Garamond" pitchFamily="18" charset="0"/>
              </a:rPr>
              <a:t>J. P. Hayes, Computer system architecture, McGraw Hill,2000</a:t>
            </a:r>
          </a:p>
          <a:p>
            <a:pPr algn="just"/>
            <a:r>
              <a:rPr lang="en-US" dirty="0">
                <a:latin typeface="Garamond" pitchFamily="18" charset="0"/>
              </a:rPr>
              <a:t>Vincent .P. </a:t>
            </a:r>
            <a:r>
              <a:rPr lang="en-US" dirty="0" err="1">
                <a:latin typeface="Garamond" pitchFamily="18" charset="0"/>
              </a:rPr>
              <a:t>Heuring</a:t>
            </a:r>
            <a:r>
              <a:rPr lang="en-US" dirty="0">
                <a:latin typeface="Garamond" pitchFamily="18" charset="0"/>
              </a:rPr>
              <a:t>, Harry F. Jordan “ Computer System design and Architecture” Pearson, 2</a:t>
            </a:r>
            <a:r>
              <a:rPr lang="en-US" baseline="30000" dirty="0">
                <a:latin typeface="Garamond" pitchFamily="18" charset="0"/>
              </a:rPr>
              <a:t>nd </a:t>
            </a:r>
            <a:r>
              <a:rPr lang="en-US" dirty="0">
                <a:latin typeface="Garamond" pitchFamily="18" charset="0"/>
              </a:rPr>
              <a:t>Edition, 2003</a:t>
            </a:r>
          </a:p>
          <a:p>
            <a:pPr algn="just" eaLnBrk="1" hangingPunct="1"/>
            <a:endParaRPr lang="en-US" dirty="0" smtClean="0">
              <a:latin typeface="Garamond" pitchFamily="18" charset="0"/>
            </a:endParaRPr>
          </a:p>
          <a:p>
            <a:pPr algn="just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46119"/>
            <a:ext cx="8229600" cy="1811281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Garamond" pitchFamily="18" charset="0"/>
              </a:rPr>
              <a:t>Organization of the von Neumann machine</a:t>
            </a:r>
          </a:p>
          <a:p>
            <a:pPr>
              <a:buNone/>
            </a:pPr>
            <a:endParaRPr lang="en-US" sz="2000" b="1" dirty="0" smtClean="0">
              <a:latin typeface="Garamond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Garamond" pitchFamily="18" charset="0"/>
              </a:rPr>
              <a:t>IAS</a:t>
            </a:r>
            <a:r>
              <a:rPr lang="en-US" sz="2000" dirty="0" smtClean="0">
                <a:latin typeface="Garamond" pitchFamily="18" charset="0"/>
              </a:rPr>
              <a:t> – a prototype developed by John Von Neumann in 1946 at Princeton </a:t>
            </a:r>
          </a:p>
          <a:p>
            <a:pPr>
              <a:buNone/>
            </a:pPr>
            <a:r>
              <a:rPr lang="en-US" sz="2000" dirty="0" smtClean="0">
                <a:latin typeface="Garamond" pitchFamily="18" charset="0"/>
              </a:rPr>
              <a:t>University. (</a:t>
            </a:r>
            <a:r>
              <a:rPr lang="en-US" sz="2000" b="1" dirty="0" smtClean="0">
                <a:latin typeface="Garamond" pitchFamily="18" charset="0"/>
              </a:rPr>
              <a:t>Institute for Advanced Stu</a:t>
            </a:r>
            <a:r>
              <a:rPr lang="en-US" sz="2000" dirty="0" smtClean="0">
                <a:latin typeface="Garamond" pitchFamily="18" charset="0"/>
              </a:rPr>
              <a:t>dy)</a:t>
            </a:r>
          </a:p>
          <a:p>
            <a:pPr>
              <a:buNone/>
            </a:pPr>
            <a:endParaRPr lang="en-US" sz="2000" dirty="0" smtClean="0">
              <a:latin typeface="Garamond" pitchFamily="18" charset="0"/>
            </a:endParaRPr>
          </a:p>
          <a:p>
            <a:pPr>
              <a:buNone/>
            </a:pPr>
            <a:endParaRPr lang="en-US" dirty="0">
              <a:latin typeface="Garamond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914400"/>
            <a:ext cx="792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l="19698" t="17647" r="28030" b="30392"/>
          <a:stretch>
            <a:fillRect/>
          </a:stretch>
        </p:blipFill>
        <p:spPr bwMode="auto">
          <a:xfrm>
            <a:off x="1621971" y="3118701"/>
            <a:ext cx="5334000" cy="373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658982" y="24384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Garamond" pitchFamily="18" charset="0"/>
              </a:rPr>
              <a:t>Structure of Von Neumann machine(IAS Computer)</a:t>
            </a:r>
            <a:endParaRPr lang="en-US" b="1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ChangeArrowheads="1"/>
          </p:cNvSpPr>
          <p:nvPr/>
        </p:nvSpPr>
        <p:spPr bwMode="auto">
          <a:xfrm>
            <a:off x="406400" y="152400"/>
            <a:ext cx="8204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GB" sz="4400">
                <a:solidFill>
                  <a:schemeClr val="tx2"/>
                </a:solidFill>
              </a:rPr>
              <a:t>IAS – memory format</a:t>
            </a:r>
          </a:p>
        </p:txBody>
      </p:sp>
      <p:sp>
        <p:nvSpPr>
          <p:cNvPr id="38915" name="Rectangle 5"/>
          <p:cNvSpPr>
            <a:spLocks noChangeArrowheads="1"/>
          </p:cNvSpPr>
          <p:nvPr/>
        </p:nvSpPr>
        <p:spPr bwMode="auto">
          <a:xfrm>
            <a:off x="457200" y="1143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GB" sz="14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sz="2400" dirty="0"/>
              <a:t>1000 x 40 bit words ( 1000 storage locations of 40 binary bits each)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GB" sz="2400" dirty="0"/>
              <a:t>Binary number( both data and instructions are stored </a:t>
            </a:r>
            <a:r>
              <a:rPr lang="en-GB" sz="2400" dirty="0" smtClean="0"/>
              <a:t>here)</a:t>
            </a:r>
            <a:endParaRPr lang="en-GB" sz="24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sz="2400" dirty="0">
                <a:solidFill>
                  <a:srgbClr val="FF0066"/>
                </a:solidFill>
              </a:rPr>
              <a:t>Number Format: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GB" sz="2400" dirty="0"/>
              <a:t>Each number is represented by a sign bit and a 39 bit value.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sz="2400" dirty="0">
                <a:solidFill>
                  <a:srgbClr val="FF0066"/>
                </a:solidFill>
              </a:rPr>
              <a:t>Instruction Format: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GB" sz="2400" dirty="0"/>
              <a:t>A word may contain 20 bit instruction with each instruction consisting of an 8 bit operation code (</a:t>
            </a:r>
            <a:r>
              <a:rPr lang="en-GB" sz="2400" dirty="0" err="1"/>
              <a:t>opcode</a:t>
            </a:r>
            <a:r>
              <a:rPr lang="en-GB" sz="2400" dirty="0"/>
              <a:t>) specifying the operation to be performed and a 12 bit address designating one of the words in memory (0 to 999)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Char char="•"/>
              <a:defRPr/>
            </a:pPr>
            <a:endParaRPr lang="en-GB" sz="2400" dirty="0" smtClean="0"/>
          </a:p>
          <a:p>
            <a:pPr>
              <a:lnSpc>
                <a:spcPct val="90000"/>
              </a:lnSpc>
              <a:buNone/>
              <a:defRPr/>
            </a:pPr>
            <a:r>
              <a:rPr lang="en-GB" sz="4200" dirty="0" smtClean="0">
                <a:latin typeface="Garamond" pitchFamily="18" charset="0"/>
              </a:rPr>
              <a:t>IAS – Contd..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GB" sz="2400" b="1" dirty="0" smtClean="0">
                <a:latin typeface="Garamond" pitchFamily="18" charset="0"/>
              </a:rPr>
              <a:t>Memory Formats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GB" sz="1800" dirty="0" smtClean="0">
                <a:latin typeface="Garamond" pitchFamily="18" charset="0"/>
              </a:rPr>
              <a:t>1000 x 40 bit words ( 1000 storage locations of 40 binary bits each)</a:t>
            </a:r>
          </a:p>
          <a:p>
            <a:pPr lvl="1">
              <a:lnSpc>
                <a:spcPct val="90000"/>
              </a:lnSpc>
              <a:buFontTx/>
              <a:buChar char="–"/>
              <a:defRPr/>
            </a:pPr>
            <a:r>
              <a:rPr lang="en-GB" sz="1800" dirty="0" smtClean="0">
                <a:latin typeface="Garamond" pitchFamily="18" charset="0"/>
              </a:rPr>
              <a:t>Binary number( both data and instructions are stored here)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GB" sz="1800" dirty="0" smtClean="0">
                <a:solidFill>
                  <a:srgbClr val="FF0000"/>
                </a:solidFill>
                <a:latin typeface="Garamond" pitchFamily="18" charset="0"/>
              </a:rPr>
              <a:t>       Number Format</a:t>
            </a:r>
          </a:p>
          <a:p>
            <a:pPr lvl="1">
              <a:lnSpc>
                <a:spcPct val="90000"/>
              </a:lnSpc>
              <a:buFontTx/>
              <a:buChar char="–"/>
              <a:defRPr/>
            </a:pPr>
            <a:r>
              <a:rPr lang="en-GB" sz="1800" dirty="0" smtClean="0">
                <a:latin typeface="Garamond" pitchFamily="18" charset="0"/>
              </a:rPr>
              <a:t>Each number is represented by a sign bit and a 39 bit value.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en-GB" sz="1800" dirty="0" smtClean="0">
                <a:solidFill>
                  <a:srgbClr val="FF0000"/>
                </a:solidFill>
                <a:latin typeface="Garamond" pitchFamily="18" charset="0"/>
              </a:rPr>
              <a:t> Instruction Format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en-GB" sz="1800" dirty="0" smtClean="0">
                <a:solidFill>
                  <a:srgbClr val="FF0000"/>
                </a:solidFill>
                <a:latin typeface="Garamond" pitchFamily="18" charset="0"/>
              </a:rPr>
              <a:t>- </a:t>
            </a:r>
            <a:r>
              <a:rPr lang="en-US" sz="1800" dirty="0" smtClean="0">
                <a:latin typeface="Garamond" pitchFamily="18" charset="0"/>
              </a:rPr>
              <a:t>20-bit instruction, 8-bit operation code (</a:t>
            </a:r>
            <a:r>
              <a:rPr lang="en-US" sz="1800" dirty="0" err="1" smtClean="0">
                <a:latin typeface="Garamond" pitchFamily="18" charset="0"/>
              </a:rPr>
              <a:t>opcode</a:t>
            </a:r>
            <a:r>
              <a:rPr lang="en-US" sz="1800" dirty="0" smtClean="0">
                <a:latin typeface="Garamond" pitchFamily="18" charset="0"/>
              </a:rPr>
              <a:t>)</a:t>
            </a:r>
          </a:p>
          <a:p>
            <a:pPr marL="548640" lvl="1" algn="just">
              <a:spcBef>
                <a:spcPts val="370"/>
              </a:spcBef>
              <a:buNone/>
              <a:defRPr/>
            </a:pPr>
            <a:r>
              <a:rPr lang="en-US" sz="1800" dirty="0" smtClean="0">
                <a:latin typeface="Garamond" pitchFamily="18" charset="0"/>
              </a:rPr>
              <a:t>   -12-bit address</a:t>
            </a:r>
          </a:p>
          <a:p>
            <a:pPr marL="548640" lvl="1" algn="just">
              <a:spcBef>
                <a:spcPts val="370"/>
              </a:spcBef>
              <a:buNone/>
              <a:defRPr/>
            </a:pPr>
            <a:endParaRPr lang="en-US" sz="1800" dirty="0" smtClean="0">
              <a:latin typeface="Garamond" pitchFamily="18" charset="0"/>
            </a:endParaRPr>
          </a:p>
          <a:p>
            <a:pPr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447800"/>
            <a:ext cx="807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05000"/>
            <a:ext cx="6791859" cy="4001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101981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Garamond" pitchFamily="18" charset="0"/>
              </a:rPr>
              <a:t>IAS – Contd..</a:t>
            </a:r>
            <a:br>
              <a:rPr lang="en-GB" dirty="0" smtClean="0">
                <a:latin typeface="Garamond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Garamond" pitchFamily="18" charset="0"/>
                <a:cs typeface="Times New Roman" pitchFamily="18" charset="0"/>
              </a:rPr>
              <a:t>IAS – Total 21 Instructions</a:t>
            </a:r>
          </a:p>
          <a:p>
            <a:endParaRPr lang="en-US" dirty="0" smtClean="0">
              <a:latin typeface="Garamond" pitchFamily="18" charset="0"/>
            </a:endParaRPr>
          </a:p>
          <a:p>
            <a:pPr lvl="1"/>
            <a:r>
              <a:rPr lang="en-US" dirty="0" smtClean="0">
                <a:latin typeface="Garamond" pitchFamily="18" charset="0"/>
                <a:cs typeface="Times New Roman" pitchFamily="18" charset="0"/>
              </a:rPr>
              <a:t>Data Transfer</a:t>
            </a:r>
          </a:p>
          <a:p>
            <a:pPr lvl="1"/>
            <a:r>
              <a:rPr lang="en-US" dirty="0" smtClean="0">
                <a:latin typeface="Garamond" pitchFamily="18" charset="0"/>
                <a:cs typeface="Times New Roman" pitchFamily="18" charset="0"/>
              </a:rPr>
              <a:t>Unconditional Branch Instruction</a:t>
            </a:r>
          </a:p>
          <a:p>
            <a:pPr lvl="1"/>
            <a:r>
              <a:rPr lang="en-US" dirty="0" smtClean="0">
                <a:latin typeface="Garamond" pitchFamily="18" charset="0"/>
                <a:cs typeface="Times New Roman" pitchFamily="18" charset="0"/>
              </a:rPr>
              <a:t>Conditional Branch  Instruction</a:t>
            </a:r>
          </a:p>
          <a:p>
            <a:pPr lvl="1"/>
            <a:r>
              <a:rPr lang="en-US" dirty="0" smtClean="0">
                <a:latin typeface="Garamond" pitchFamily="18" charset="0"/>
                <a:cs typeface="Times New Roman" pitchFamily="18" charset="0"/>
              </a:rPr>
              <a:t>Arithmetic</a:t>
            </a:r>
          </a:p>
          <a:p>
            <a:pPr lvl="1"/>
            <a:r>
              <a:rPr lang="en-US" dirty="0" smtClean="0">
                <a:latin typeface="Garamond" pitchFamily="18" charset="0"/>
                <a:cs typeface="Times New Roman" pitchFamily="18" charset="0"/>
              </a:rPr>
              <a:t>Address Modify Instruction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0600" y="8382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18588" t="11363" r="9755" b="17424"/>
          <a:stretch>
            <a:fillRect/>
          </a:stretch>
        </p:blipFill>
        <p:spPr bwMode="auto">
          <a:xfrm>
            <a:off x="1371601" y="1140252"/>
            <a:ext cx="6172200" cy="5184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43000" y="304800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aramond" pitchFamily="18" charset="0"/>
              </a:rPr>
              <a:t>Expanded Structure of IAS</a:t>
            </a:r>
            <a:endParaRPr lang="en-US" sz="2400" dirty="0">
              <a:latin typeface="Garamond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90600" y="76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>
                <a:solidFill>
                  <a:schemeClr val="tx2"/>
                </a:solidFill>
              </a:rPr>
              <a:t>Expanded structure of IAS computer</a:t>
            </a:r>
          </a:p>
        </p:txBody>
      </p:sp>
      <p:sp>
        <p:nvSpPr>
          <p:cNvPr id="40963" name="Rectangle 5"/>
          <p:cNvSpPr>
            <a:spLocks noChangeArrowheads="1"/>
          </p:cNvSpPr>
          <p:nvPr/>
        </p:nvSpPr>
        <p:spPr bwMode="auto">
          <a:xfrm>
            <a:off x="304800" y="1066800"/>
            <a:ext cx="8610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b="1" dirty="0">
                <a:solidFill>
                  <a:srgbClr val="FF0066"/>
                </a:solidFill>
              </a:rPr>
              <a:t>Set of registers (storage in CPU)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GB" b="1" dirty="0">
                <a:solidFill>
                  <a:srgbClr val="FF6699"/>
                </a:solidFill>
              </a:rPr>
              <a:t>Memory Buffer Register (MBR)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dirty="0"/>
              <a:t>Contains a word to be stored in memory or sent to the I/O unit, or it is used to receive a word from memory or from the I/O unit.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GB" b="1" dirty="0">
                <a:solidFill>
                  <a:srgbClr val="FF6699"/>
                </a:solidFill>
              </a:rPr>
              <a:t>Memory Address Register (MAR)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dirty="0"/>
              <a:t>Specifies the address in memory of the word to be written from or read into the MBR.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GB" b="1" dirty="0">
                <a:solidFill>
                  <a:srgbClr val="FF6699"/>
                </a:solidFill>
              </a:rPr>
              <a:t>Instruction Register (IR)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dirty="0"/>
              <a:t>Contains the 8 bit </a:t>
            </a:r>
            <a:r>
              <a:rPr lang="en-GB" dirty="0" err="1"/>
              <a:t>opcode</a:t>
            </a:r>
            <a:r>
              <a:rPr lang="en-GB" dirty="0"/>
              <a:t> instruction being executed.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GB" b="1" dirty="0">
                <a:solidFill>
                  <a:srgbClr val="FF6699"/>
                </a:solidFill>
              </a:rPr>
              <a:t>Instruction Buffer Register (IBR)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dirty="0"/>
              <a:t>Employed to hold temporarily the right hand instruction from a word in memory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GB" b="1" dirty="0">
                <a:solidFill>
                  <a:srgbClr val="FF6699"/>
                </a:solidFill>
              </a:rPr>
              <a:t>Program Counter (PC)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dirty="0"/>
              <a:t>Contains the address of the next instruction pair to be fetched from memory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GB" b="1" dirty="0">
                <a:solidFill>
                  <a:srgbClr val="FF6699"/>
                </a:solidFill>
              </a:rPr>
              <a:t>Accumulator (AC) &amp; Multiplier Quotient (MQ)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dirty="0"/>
              <a:t>Employed to hold temporarily the right hand instruction from a word in memory. For </a:t>
            </a:r>
            <a:r>
              <a:rPr lang="en-GB" dirty="0" err="1"/>
              <a:t>eg</a:t>
            </a:r>
            <a:r>
              <a:rPr lang="en-GB" dirty="0"/>
              <a:t>. The result of multiplying two 40 bit numbers is an 80 bit number, the most significant 40 bits are stored in the AC and the least significant in the MQ.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3962400" y="181428"/>
            <a:ext cx="990600" cy="533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AC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486400" y="152400"/>
            <a:ext cx="990600" cy="533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MQ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990110" y="1052287"/>
            <a:ext cx="2438400" cy="533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/>
              <a:t>Arithmetic &amp; Logic Circuits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572000" y="1981200"/>
            <a:ext cx="1143000" cy="533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MBR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76172" y="3505200"/>
            <a:ext cx="990600" cy="533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IBR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472542" y="4873171"/>
            <a:ext cx="990600" cy="533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IR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429000" y="5715000"/>
            <a:ext cx="990600" cy="533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Control</a:t>
            </a:r>
          </a:p>
          <a:p>
            <a:pPr algn="ctr">
              <a:defRPr/>
            </a:pPr>
            <a:r>
              <a:rPr lang="en-US" b="1" dirty="0"/>
              <a:t>Circuits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638800" y="3429000"/>
            <a:ext cx="990600" cy="533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PC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638800" y="5029200"/>
            <a:ext cx="990600" cy="533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MAR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543800" y="228600"/>
            <a:ext cx="1447800" cy="2209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Input/output </a:t>
            </a:r>
          </a:p>
          <a:p>
            <a:pPr algn="ctr">
              <a:defRPr/>
            </a:pPr>
            <a:r>
              <a:rPr lang="en-US" dirty="0"/>
              <a:t>Equipments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543800" y="3505200"/>
            <a:ext cx="1447800" cy="2209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Main Memory</a:t>
            </a:r>
          </a:p>
        </p:txBody>
      </p:sp>
      <p:cxnSp>
        <p:nvCxnSpPr>
          <p:cNvPr id="63" name="Straight Connector 62"/>
          <p:cNvCxnSpPr/>
          <p:nvPr/>
        </p:nvCxnSpPr>
        <p:spPr>
          <a:xfrm rot="5400000">
            <a:off x="5780088" y="5870575"/>
            <a:ext cx="631825" cy="317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096000" y="6172200"/>
            <a:ext cx="2133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6200000" flipV="1">
            <a:off x="7998619" y="5949157"/>
            <a:ext cx="466725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 flipH="1" flipV="1">
            <a:off x="7772400" y="3352800"/>
            <a:ext cx="306388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876800" y="3200400"/>
            <a:ext cx="3048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>
            <a:off x="4539457" y="2864644"/>
            <a:ext cx="673100" cy="1587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062538" y="3046413"/>
            <a:ext cx="3776662" cy="15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334000" y="2892425"/>
            <a:ext cx="3471863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5595938" y="2670175"/>
            <a:ext cx="2317750" cy="79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16200000" flipV="1">
            <a:off x="4781551" y="2767012"/>
            <a:ext cx="550862" cy="111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5400000">
            <a:off x="8610601" y="3276600"/>
            <a:ext cx="457200" cy="317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5400000" flipH="1" flipV="1">
            <a:off x="8563769" y="2667794"/>
            <a:ext cx="4572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 flipH="1" flipV="1">
            <a:off x="7810500" y="2552700"/>
            <a:ext cx="230188" cy="158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5400000" flipH="1" flipV="1">
            <a:off x="5143501" y="2705100"/>
            <a:ext cx="381000" cy="317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6200000" flipV="1">
            <a:off x="5507038" y="2595563"/>
            <a:ext cx="142875" cy="31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5400000">
            <a:off x="4067969" y="880269"/>
            <a:ext cx="304800" cy="158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rot="5400000">
            <a:off x="4418807" y="880269"/>
            <a:ext cx="304800" cy="1587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5400000">
            <a:off x="5622132" y="851694"/>
            <a:ext cx="304800" cy="158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5400000">
            <a:off x="5972969" y="851694"/>
            <a:ext cx="304800" cy="1588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16200000" flipH="1">
            <a:off x="4814888" y="1778000"/>
            <a:ext cx="45085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16200000" flipH="1">
            <a:off x="5191125" y="1747838"/>
            <a:ext cx="387350" cy="635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5400000">
            <a:off x="3725863" y="3481388"/>
            <a:ext cx="1984375" cy="222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3962400" y="3197225"/>
            <a:ext cx="762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5400000">
            <a:off x="3810001" y="3352800"/>
            <a:ext cx="30480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3962400" y="4495800"/>
            <a:ext cx="1828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rot="5400000">
            <a:off x="3771106" y="4687094"/>
            <a:ext cx="3825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rot="5400000">
            <a:off x="5525294" y="47617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3581400" y="4267200"/>
            <a:ext cx="2413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rot="5400000">
            <a:off x="5614194" y="4647406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rot="5400000">
            <a:off x="3162301" y="4456112"/>
            <a:ext cx="83820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rot="5400000">
            <a:off x="5715001" y="4495800"/>
            <a:ext cx="106680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rot="5400000" flipH="1" flipV="1">
            <a:off x="5943601" y="4495800"/>
            <a:ext cx="106680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rot="5400000">
            <a:off x="3870325" y="5549900"/>
            <a:ext cx="293688" cy="14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4495800" y="5791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4495800" y="59436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4495800" y="6094413"/>
            <a:ext cx="3810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4495800" y="6275388"/>
            <a:ext cx="3810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Rounded Rectangle 170"/>
          <p:cNvSpPr/>
          <p:nvPr/>
        </p:nvSpPr>
        <p:spPr>
          <a:xfrm flipH="1">
            <a:off x="6159500" y="3954463"/>
            <a:ext cx="182563" cy="18256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4648200" y="2311400"/>
            <a:ext cx="152400" cy="203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4800600" y="2311400"/>
            <a:ext cx="152400" cy="203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" name="Group 187"/>
          <p:cNvGrpSpPr>
            <a:grpSpLocks/>
          </p:cNvGrpSpPr>
          <p:nvPr/>
        </p:nvGrpSpPr>
        <p:grpSpPr bwMode="auto">
          <a:xfrm rot="-5400000">
            <a:off x="4660900" y="2300288"/>
            <a:ext cx="203200" cy="228600"/>
            <a:chOff x="3429000" y="1771650"/>
            <a:chExt cx="152400" cy="342900"/>
          </a:xfrm>
        </p:grpSpPr>
        <p:sp>
          <p:nvSpPr>
            <p:cNvPr id="186" name="Rectangle 185"/>
            <p:cNvSpPr/>
            <p:nvPr/>
          </p:nvSpPr>
          <p:spPr>
            <a:xfrm>
              <a:off x="3429000" y="1771650"/>
              <a:ext cx="152400" cy="152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429000" y="1962150"/>
              <a:ext cx="152400" cy="152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191" name="Straight Connector 190"/>
          <p:cNvCxnSpPr/>
          <p:nvPr/>
        </p:nvCxnSpPr>
        <p:spPr>
          <a:xfrm rot="10800000" flipV="1">
            <a:off x="4962525" y="419100"/>
            <a:ext cx="523875" cy="1270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731" name="TextBox 201"/>
          <p:cNvSpPr txBox="1">
            <a:spLocks noChangeArrowheads="1"/>
          </p:cNvSpPr>
          <p:nvPr/>
        </p:nvSpPr>
        <p:spPr bwMode="auto">
          <a:xfrm>
            <a:off x="304800" y="228600"/>
            <a:ext cx="3505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Garamond" pitchFamily="18" charset="0"/>
              </a:rPr>
              <a:t>IAS </a:t>
            </a:r>
            <a:r>
              <a:rPr lang="en-US" sz="2400" dirty="0" smtClean="0">
                <a:latin typeface="Garamond" pitchFamily="18" charset="0"/>
              </a:rPr>
              <a:t>Operation - Flowchart</a:t>
            </a:r>
            <a:endParaRPr lang="en-US" sz="2400" dirty="0">
              <a:latin typeface="Garamond" pitchFamily="18" charset="0"/>
            </a:endParaRP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0" y="747713"/>
            <a:ext cx="1676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MAR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PC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0" y="1030288"/>
            <a:ext cx="1828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MBRM[MAR]</a:t>
            </a:r>
            <a:endParaRPr lang="en-US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2" name="TextBox 63"/>
          <p:cNvSpPr txBox="1">
            <a:spLocks noChangeArrowheads="1"/>
          </p:cNvSpPr>
          <p:nvPr/>
        </p:nvSpPr>
        <p:spPr bwMode="auto">
          <a:xfrm>
            <a:off x="0" y="1711325"/>
            <a:ext cx="2514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IRMBR&lt;0..7&gt;</a:t>
            </a:r>
            <a:endParaRPr lang="en-US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3" name="TextBox 65"/>
          <p:cNvSpPr txBox="1">
            <a:spLocks noChangeArrowheads="1"/>
          </p:cNvSpPr>
          <p:nvPr/>
        </p:nvSpPr>
        <p:spPr bwMode="auto">
          <a:xfrm>
            <a:off x="0" y="2057400"/>
            <a:ext cx="22796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MARMBR&lt;8..19&gt;</a:t>
            </a:r>
            <a:endParaRPr lang="en-US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4" name="TextBox 67"/>
          <p:cNvSpPr txBox="1">
            <a:spLocks noChangeArrowheads="1"/>
          </p:cNvSpPr>
          <p:nvPr/>
        </p:nvSpPr>
        <p:spPr bwMode="auto">
          <a:xfrm>
            <a:off x="0" y="1371600"/>
            <a:ext cx="2355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IBRMBR&lt;20..39&gt;</a:t>
            </a:r>
            <a:endParaRPr lang="en-US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5" name="TextBox 70"/>
          <p:cNvSpPr txBox="1">
            <a:spLocks noChangeArrowheads="1"/>
          </p:cNvSpPr>
          <p:nvPr/>
        </p:nvSpPr>
        <p:spPr bwMode="auto">
          <a:xfrm>
            <a:off x="0" y="2819400"/>
            <a:ext cx="1828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AC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MBR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6" name="TextBox 80"/>
          <p:cNvSpPr txBox="1">
            <a:spLocks noChangeArrowheads="1"/>
          </p:cNvSpPr>
          <p:nvPr/>
        </p:nvSpPr>
        <p:spPr bwMode="auto">
          <a:xfrm>
            <a:off x="0" y="2438400"/>
            <a:ext cx="1828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MBRM[MAR]</a:t>
            </a:r>
            <a:endParaRPr lang="en-US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7" name="TextBox 81"/>
          <p:cNvSpPr txBox="1">
            <a:spLocks noChangeArrowheads="1"/>
          </p:cNvSpPr>
          <p:nvPr/>
        </p:nvSpPr>
        <p:spPr bwMode="auto">
          <a:xfrm>
            <a:off x="0" y="3200400"/>
            <a:ext cx="2514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IRIBR&lt;0..7&gt;</a:t>
            </a:r>
            <a:endParaRPr 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8" name="TextBox 82"/>
          <p:cNvSpPr txBox="1">
            <a:spLocks noChangeArrowheads="1"/>
          </p:cNvSpPr>
          <p:nvPr/>
        </p:nvSpPr>
        <p:spPr bwMode="auto">
          <a:xfrm>
            <a:off x="0" y="3551238"/>
            <a:ext cx="22796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MARIBR&lt;8..19&gt;</a:t>
            </a:r>
            <a:endParaRPr lang="en-US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21" name="TextBox 88"/>
          <p:cNvSpPr txBox="1">
            <a:spLocks noChangeArrowheads="1"/>
          </p:cNvSpPr>
          <p:nvPr/>
        </p:nvSpPr>
        <p:spPr bwMode="auto">
          <a:xfrm>
            <a:off x="0" y="4038600"/>
            <a:ext cx="1828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PCPC+1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22" name="TextBox 97"/>
          <p:cNvSpPr txBox="1">
            <a:spLocks noChangeArrowheads="1"/>
          </p:cNvSpPr>
          <p:nvPr/>
        </p:nvSpPr>
        <p:spPr bwMode="auto">
          <a:xfrm>
            <a:off x="0" y="4419600"/>
            <a:ext cx="1676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PCMAR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23" name="TextBox 98"/>
          <p:cNvSpPr txBox="1">
            <a:spLocks noChangeArrowheads="1"/>
          </p:cNvSpPr>
          <p:nvPr/>
        </p:nvSpPr>
        <p:spPr bwMode="auto">
          <a:xfrm>
            <a:off x="0" y="4800600"/>
            <a:ext cx="1828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MBRM[MAR]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152400" y="609600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438400" y="762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Is next instruction in IBR?</a:t>
            </a:r>
            <a:endParaRPr lang="en-US" sz="1200" b="1" dirty="0"/>
          </a:p>
        </p:txBody>
      </p:sp>
      <p:sp>
        <p:nvSpPr>
          <p:cNvPr id="81" name="Oval 80"/>
          <p:cNvSpPr/>
          <p:nvPr/>
        </p:nvSpPr>
        <p:spPr>
          <a:xfrm>
            <a:off x="2362200" y="762000"/>
            <a:ext cx="14478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cxnSp>
        <p:nvCxnSpPr>
          <p:cNvPr id="83" name="Straight Arrow Connector 82"/>
          <p:cNvCxnSpPr>
            <a:stCxn id="81" idx="2"/>
            <a:endCxn id="60" idx="3"/>
          </p:cNvCxnSpPr>
          <p:nvPr/>
        </p:nvCxnSpPr>
        <p:spPr>
          <a:xfrm rot="10800000">
            <a:off x="1676400" y="932658"/>
            <a:ext cx="685800" cy="96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1" idx="4"/>
          </p:cNvCxnSpPr>
          <p:nvPr/>
        </p:nvCxnSpPr>
        <p:spPr>
          <a:xfrm rot="5400000">
            <a:off x="1352550" y="1619250"/>
            <a:ext cx="2057400" cy="1409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752600" y="7620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</a:t>
            </a:r>
            <a:endParaRPr lang="en-US" sz="12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2514600" y="2057400"/>
            <a:ext cx="304799" cy="215444"/>
          </a:xfrm>
          <a:prstGeom prst="rect">
            <a:avLst/>
          </a:prstGeom>
          <a:noFill/>
          <a:scene3d>
            <a:camera prst="orthographicFront">
              <a:rot lat="2400000" lon="17400000" rev="4800000"/>
            </a:camera>
            <a:lightRig rig="threePt" dir="t"/>
          </a:scene3d>
        </p:spPr>
        <p:txBody>
          <a:bodyPr vert="horz" wrap="square" lIns="0" tIns="0" rIns="0" bIns="0" rtlCol="0" anchor="t" anchorCtr="0">
            <a:spAutoFit/>
            <a:scene3d>
              <a:camera prst="orthographicFront">
                <a:rot lat="0" lon="0" rev="19799999"/>
              </a:camera>
              <a:lightRig rig="threePt" dir="t"/>
            </a:scene3d>
            <a:flatTx/>
          </a:bodyPr>
          <a:lstStyle/>
          <a:p>
            <a:r>
              <a:rPr lang="en-US" sz="1400" b="1" dirty="0" smtClean="0"/>
              <a:t>yes</a:t>
            </a:r>
            <a:endParaRPr lang="en-US" sz="1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0" y="5181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AC </a:t>
            </a:r>
            <a:r>
              <a:rPr lang="en-US" dirty="0" smtClean="0">
                <a:solidFill>
                  <a:srgbClr val="FF0000"/>
                </a:solidFill>
              </a:rPr>
              <a:t>MBR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2346 L 0.00052 0.1367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8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4FF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6 0.22098 L -0.01666 0.3098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6 0.30802 L 0.21667 0.3080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67 0.30247 L 0.21667 0.2432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4FF2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4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51 -0.07933 L 0.18351 -0.1237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35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51 -0.12377 L -0.14982 -0.1237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64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82 -0.12377 L -0.14982 -0.2274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4FF2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xit" presetSubtype="1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7284E-6 L -0.00104 0.1129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0.11389 L -0.09583 0.11783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75 0.11852 L -0.0875 0.1555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18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6" dur="500"/>
                                        <p:tgtEl>
                                          <p:spTgt spid="18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1821 L 0 0.31451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30895 L -0.08333 0.3055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500"/>
                            </p:stCondLst>
                            <p:childTnLst>
                              <p:par>
                                <p:cTn id="94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33 0.30555 L -0.08437 0.37037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4" dur="500"/>
                                        <p:tgtEl>
                                          <p:spTgt spid="18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-1.85185E-6 L -0.01493 -1.85185E-6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98 -1.85185E-6 L -0.01771 0.27809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13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7 0.26667 L 0.11666 0.26667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16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91 0.26667 L 0.125 0.37408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D6F9"/>
                                      </p:to>
                                    </p:animClr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09 0.46296 C 0.13264 0.49105 0.12517 0.52438 0.13402 0.54815 C 0.13802 0.55895 0.1559 0.54414 0.1559 0.54414 C 0.1651 0.53889 0.1585 0.53827 0.17152 0.54074 C 0.18385 0.55556 0.17517 0.54815 0.19965 0.5463 C 0.20833 0.54568 0.21701 0.54445 0.22569 0.54414 C 0.24896 0.54475 0.35902 0.55031 0.36527 0.54414 C 0.37968 0.53087 0.36215 0.48488 0.36736 0.45741 C 0.36701 0.44383 0.36961 0.42809 0.36527 0.41667 C 0.36284 0.41019 0.35225 0.4071 0.34861 0.40556 C 0.34514 0.40401 0.33819 0.40185 0.33819 0.40216 C 0.3342 0.39846 0.33107 0.3963 0.32673 0.39445 C 0.32465 0.38334 0.32187 0.3713 0.31632 0.36482 C 0.3118 0.34105 0.31406 0.35525 0.31736 0.3 C 0.31753 0.29599 0.31875 0.29259 0.31944 0.28889 C 0.31979 0.28704 0.31944 0.28395 0.32048 0.28334 C 0.32482 0.28087 0.32274 0.28272 0.32673 0.27778 C 0.32934 0.26358 0.32725 0.26945 0.33194 0.26111 C 0.33802 0.2284 0.33246 0.19043 0.32882 0.15679 C 0.32847 0.14599 0.33073 0.11945 0.32361 0.11111 C 0.28489 0.1179 0.24583 0.11821 0.20694 0.11482 C 0.1809 0.11543 0.15208 0.10155 0.12882 0.12222 C 0.1085 0.12068 0.08854 0.11729 0.0684 0.11482 C 0.04114 0.10679 0.03455 0.10834 -0.00243 0.10741 C -0.0033 0.08704 -0.00539 0.06821 -0.0066 0.04815 C -0.00556 0.03364 -0.00573 0.00278 0.00277 -0.00741 C 0.00434 -0.01605 0.00347 -0.02222 0.00798 -0.02778 C 0.01076 -0.04228 0.01458 -0.05586 0.01736 -0.07037 C 0.01701 -0.07778 0.02118 -0.12685 0.01111 -0.13889 C 0.00902 -0.15 0.00625 -0.15062 0.00069 -0.15555 C -0.004 -0.16821 0.00225 -0.15432 -0.00973 -0.16481 C -0.01962 -0.17345 -0.03455 -0.17099 -0.04514 -0.17222 C -0.05191 -0.17562 -0.05834 -0.17778 -0.06493 -0.18148 C -0.06771 -0.18302 -0.07327 -0.18518 -0.07327 -0.18487 C -0.08334 -0.19722 -0.07778 -0.21512 -0.07743 -0.23704 C -0.07726 -0.24691 -0.07743 -0.25679 -0.07743 -0.26666 " pathEditMode="relative" rAng="0" ptsTypes="fffffffffffffffffffffffffffffffffffA">
                                      <p:cBhvr>
                                        <p:cTn id="127" dur="5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3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2" dur="500"/>
                                        <p:tgtEl>
                                          <p:spTgt spid="1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5" dur="500"/>
                                        <p:tgtEl>
                                          <p:spTgt spid="18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5" dur="500"/>
                                        <p:tgtEl>
                                          <p:spTgt spid="1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2" dur="500"/>
                                        <p:tgtEl>
                                          <p:spTgt spid="1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6" dur="500"/>
                                        <p:tgtEl>
                                          <p:spTgt spid="18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500"/>
                            </p:stCondLst>
                            <p:childTnLst>
                              <p:par>
                                <p:cTn id="15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0" dur="500"/>
                                        <p:tgtEl>
                                          <p:spTgt spid="18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"/>
                            </p:stCondLst>
                            <p:childTnLst>
                              <p:par>
                                <p:cTn id="16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4" dur="500"/>
                                        <p:tgtEl>
                                          <p:spTgt spid="18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  <p:bldP spid="171" grpId="1" animBg="1"/>
      <p:bldP spid="171" grpId="2" animBg="1"/>
      <p:bldP spid="171" grpId="3" animBg="1"/>
      <p:bldP spid="171" grpId="4" animBg="1"/>
      <p:bldP spid="171" grpId="5" animBg="1"/>
      <p:bldP spid="171" grpId="6" animBg="1"/>
      <p:bldP spid="171" grpId="7" animBg="1"/>
      <p:bldP spid="184" grpId="0" animBg="1"/>
      <p:bldP spid="184" grpId="1" animBg="1"/>
      <p:bldP spid="184" grpId="2" animBg="1"/>
      <p:bldP spid="184" grpId="3" animBg="1"/>
      <p:bldP spid="185" grpId="0" animBg="1"/>
      <p:bldP spid="185" grpId="1" animBg="1"/>
      <p:bldP spid="185" grpId="2" animBg="1"/>
      <p:bldP spid="185" grpId="3" animBg="1"/>
      <p:bldP spid="185" grpId="4" animBg="1"/>
      <p:bldP spid="185" grpId="5" animBg="1"/>
      <p:bldP spid="60" grpId="0"/>
      <p:bldP spid="62" grpId="0"/>
      <p:bldP spid="18512" grpId="0"/>
      <p:bldP spid="18513" grpId="0"/>
      <p:bldP spid="18514" grpId="0"/>
      <p:bldP spid="18515" grpId="0"/>
      <p:bldP spid="18516" grpId="0"/>
      <p:bldP spid="18517" grpId="0"/>
      <p:bldP spid="18518" grpId="0"/>
      <p:bldP spid="18521" grpId="0"/>
      <p:bldP spid="18522" grpId="0"/>
      <p:bldP spid="18523" grpId="0"/>
      <p:bldP spid="88" grpId="0"/>
      <p:bldP spid="89" grpId="0"/>
      <p:bldP spid="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8" t="11363" r="9755" b="17424"/>
          <a:stretch>
            <a:fillRect/>
          </a:stretch>
        </p:blipFill>
        <p:spPr bwMode="auto">
          <a:xfrm>
            <a:off x="3810000" y="12700"/>
            <a:ext cx="5354638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267200" y="609600"/>
            <a:ext cx="919163" cy="258763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400" b="1">
                <a:solidFill>
                  <a:srgbClr val="000066"/>
                </a:solidFill>
                <a:latin typeface="Times New Roman" pitchFamily="18" charset="0"/>
              </a:rPr>
              <a:t>AC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715000" y="609600"/>
            <a:ext cx="919163" cy="258763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400" b="1">
                <a:solidFill>
                  <a:srgbClr val="000066"/>
                </a:solidFill>
                <a:latin typeface="Times New Roman" pitchFamily="18" charset="0"/>
              </a:rPr>
              <a:t>MQ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267200" y="3810000"/>
            <a:ext cx="735013" cy="346075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400" b="1">
                <a:solidFill>
                  <a:srgbClr val="000066"/>
                </a:solidFill>
                <a:latin typeface="Times New Roman" pitchFamily="18" charset="0"/>
              </a:rPr>
              <a:t>IBR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5791200" y="3810000"/>
            <a:ext cx="735013" cy="346075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400" b="1">
                <a:solidFill>
                  <a:srgbClr val="000066"/>
                </a:solidFill>
                <a:latin typeface="Times New Roman" pitchFamily="18" charset="0"/>
              </a:rPr>
              <a:t>PC = 1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294188" y="4648200"/>
            <a:ext cx="735012" cy="346075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400" b="1">
                <a:solidFill>
                  <a:srgbClr val="000066"/>
                </a:solidFill>
                <a:latin typeface="Times New Roman" pitchFamily="18" charset="0"/>
              </a:rPr>
              <a:t>IR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5791200" y="4648200"/>
            <a:ext cx="735013" cy="346075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400" b="1">
                <a:solidFill>
                  <a:srgbClr val="000066"/>
                </a:solidFill>
                <a:latin typeface="Times New Roman" pitchFamily="18" charset="0"/>
              </a:rPr>
              <a:t>MAR = 1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81000" y="685800"/>
            <a:ext cx="2971800" cy="1676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200" indent="-457200"/>
            <a:r>
              <a:rPr lang="en-US" altLang="en-US" sz="1400" b="1">
                <a:latin typeface="Times New Roman" pitchFamily="18" charset="0"/>
              </a:rPr>
              <a:t>MEMORY</a:t>
            </a:r>
          </a:p>
          <a:p>
            <a:pPr marL="457200" indent="-457200"/>
            <a:r>
              <a:rPr lang="en-US" altLang="en-US" sz="1400" b="1">
                <a:latin typeface="Times New Roman" pitchFamily="18" charset="0"/>
              </a:rPr>
              <a:t>1.  LOAD M(X)  500,  ADD M(X) 501</a:t>
            </a:r>
          </a:p>
          <a:p>
            <a:pPr marL="457200" indent="-457200"/>
            <a:r>
              <a:rPr lang="en-US" altLang="en-US" sz="1400" b="1">
                <a:latin typeface="Times New Roman" pitchFamily="18" charset="0"/>
              </a:rPr>
              <a:t>2.  STOR M(X) 500, (Other Ins)</a:t>
            </a:r>
          </a:p>
          <a:p>
            <a:pPr marL="457200" indent="-457200"/>
            <a:r>
              <a:rPr lang="en-US" altLang="en-US" sz="1400" b="1">
                <a:latin typeface="Times New Roman" pitchFamily="18" charset="0"/>
              </a:rPr>
              <a:t>.....</a:t>
            </a:r>
          </a:p>
          <a:p>
            <a:pPr marL="457200" indent="-457200">
              <a:buFontTx/>
              <a:buAutoNum type="arabicPeriod" startAt="500"/>
            </a:pPr>
            <a:r>
              <a:rPr lang="en-US" altLang="en-US" sz="1400" b="1">
                <a:latin typeface="Times New Roman" pitchFamily="18" charset="0"/>
              </a:rPr>
              <a:t>3</a:t>
            </a:r>
          </a:p>
          <a:p>
            <a:pPr marL="457200" indent="-457200">
              <a:buFontTx/>
              <a:buAutoNum type="arabicPeriod" startAt="500"/>
            </a:pPr>
            <a:r>
              <a:rPr lang="en-US" altLang="en-US" sz="1400" b="1">
                <a:latin typeface="Times New Roman" pitchFamily="18" charset="0"/>
              </a:rPr>
              <a:t>4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81000" y="2667000"/>
            <a:ext cx="485775" cy="228600"/>
          </a:xfrm>
          <a:prstGeom prst="rect">
            <a:avLst/>
          </a:prstGeom>
          <a:solidFill>
            <a:srgbClr val="66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b="1">
                <a:latin typeface="Times New Roman" pitchFamily="18" charset="0"/>
              </a:rPr>
              <a:t>PC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381000" y="3124200"/>
            <a:ext cx="485775" cy="228600"/>
          </a:xfrm>
          <a:prstGeom prst="rect">
            <a:avLst/>
          </a:prstGeom>
          <a:solidFill>
            <a:srgbClr val="66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b="1">
                <a:latin typeface="Times New Roman" pitchFamily="18" charset="0"/>
              </a:rPr>
              <a:t>MBR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381000" y="3352800"/>
            <a:ext cx="485775" cy="228600"/>
          </a:xfrm>
          <a:prstGeom prst="rect">
            <a:avLst/>
          </a:prstGeom>
          <a:solidFill>
            <a:srgbClr val="66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b="1">
                <a:latin typeface="Times New Roman" pitchFamily="18" charset="0"/>
              </a:rPr>
              <a:t>IR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381000" y="3581400"/>
            <a:ext cx="485775" cy="228600"/>
          </a:xfrm>
          <a:prstGeom prst="rect">
            <a:avLst/>
          </a:prstGeom>
          <a:solidFill>
            <a:srgbClr val="66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b="1">
                <a:latin typeface="Times New Roman" pitchFamily="18" charset="0"/>
              </a:rPr>
              <a:t>IBR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381000" y="2895600"/>
            <a:ext cx="485775" cy="228600"/>
          </a:xfrm>
          <a:prstGeom prst="rect">
            <a:avLst/>
          </a:prstGeom>
          <a:solidFill>
            <a:srgbClr val="66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b="1">
                <a:latin typeface="Times New Roman" pitchFamily="18" charset="0"/>
              </a:rPr>
              <a:t>MAR</a:t>
            </a:r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838200" y="26670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b="1">
                <a:latin typeface="Times New Roman" pitchFamily="18" charset="0"/>
              </a:rPr>
              <a:t>1</a:t>
            </a: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838200" y="31242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en-US" sz="1200" b="1">
              <a:latin typeface="Times New Roman" pitchFamily="18" charset="0"/>
            </a:endParaRP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838200" y="33528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en-US" sz="1200" b="1">
              <a:latin typeface="Times New Roman" pitchFamily="18" charset="0"/>
            </a:endParaRP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838200" y="35814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en-US" sz="1200" b="1">
              <a:latin typeface="Times New Roman" pitchFamily="18" charset="0"/>
            </a:endParaRPr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838200" y="28956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en-US" sz="1200" b="1">
              <a:latin typeface="Times New Roman" pitchFamily="18" charset="0"/>
            </a:endParaRPr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838200" y="28956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b="1">
                <a:latin typeface="Times New Roman" pitchFamily="18" charset="0"/>
              </a:rPr>
              <a:t>1</a:t>
            </a:r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838200" y="31242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400" b="1">
                <a:latin typeface="Times New Roman" pitchFamily="18" charset="0"/>
              </a:rPr>
              <a:t>LOAD M(X)  500,  ADD M(X) 501</a:t>
            </a:r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381000" y="3810000"/>
            <a:ext cx="485775" cy="228600"/>
          </a:xfrm>
          <a:prstGeom prst="rect">
            <a:avLst/>
          </a:prstGeom>
          <a:solidFill>
            <a:srgbClr val="66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b="1">
                <a:latin typeface="Times New Roman" pitchFamily="18" charset="0"/>
              </a:rPr>
              <a:t>AC</a:t>
            </a:r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838200" y="38100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en-US" sz="1200" b="1">
              <a:latin typeface="Times New Roman" pitchFamily="18" charset="0"/>
            </a:endParaRPr>
          </a:p>
        </p:txBody>
      </p:sp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838200" y="35814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400" b="1">
                <a:latin typeface="Times New Roman" pitchFamily="18" charset="0"/>
              </a:rPr>
              <a:t>ADD M(X) 501</a:t>
            </a:r>
          </a:p>
        </p:txBody>
      </p:sp>
      <p:sp>
        <p:nvSpPr>
          <p:cNvPr id="18457" name="Rectangle 25"/>
          <p:cNvSpPr>
            <a:spLocks noChangeArrowheads="1"/>
          </p:cNvSpPr>
          <p:nvPr/>
        </p:nvSpPr>
        <p:spPr bwMode="auto">
          <a:xfrm>
            <a:off x="838200" y="33528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400" b="1">
                <a:latin typeface="Times New Roman" pitchFamily="18" charset="0"/>
              </a:rPr>
              <a:t>LOAD M(X)</a:t>
            </a:r>
          </a:p>
        </p:txBody>
      </p:sp>
      <p:sp>
        <p:nvSpPr>
          <p:cNvPr id="18458" name="Rectangle 26"/>
          <p:cNvSpPr>
            <a:spLocks noChangeArrowheads="1"/>
          </p:cNvSpPr>
          <p:nvPr/>
        </p:nvSpPr>
        <p:spPr bwMode="auto">
          <a:xfrm>
            <a:off x="838200" y="28956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400" b="1">
                <a:latin typeface="Times New Roman" pitchFamily="18" charset="0"/>
              </a:rPr>
              <a:t>500</a:t>
            </a:r>
          </a:p>
        </p:txBody>
      </p:sp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838200" y="31242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400" b="1">
                <a:latin typeface="Times New Roman" pitchFamily="18" charset="0"/>
              </a:rPr>
              <a:t>3</a:t>
            </a:r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838200" y="33528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400" b="1">
                <a:latin typeface="Times New Roman" pitchFamily="18" charset="0"/>
              </a:rPr>
              <a:t>ADD M(X)</a:t>
            </a:r>
          </a:p>
        </p:txBody>
      </p:sp>
      <p:sp>
        <p:nvSpPr>
          <p:cNvPr id="18461" name="Rectangle 29"/>
          <p:cNvSpPr>
            <a:spLocks noChangeArrowheads="1"/>
          </p:cNvSpPr>
          <p:nvPr/>
        </p:nvSpPr>
        <p:spPr bwMode="auto">
          <a:xfrm>
            <a:off x="838200" y="28956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400" b="1">
                <a:latin typeface="Times New Roman" pitchFamily="18" charset="0"/>
              </a:rPr>
              <a:t>501</a:t>
            </a:r>
          </a:p>
        </p:txBody>
      </p:sp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838200" y="26670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400" b="1">
                <a:latin typeface="Times New Roman" pitchFamily="18" charset="0"/>
              </a:rPr>
              <a:t>2</a:t>
            </a:r>
          </a:p>
        </p:txBody>
      </p:sp>
      <p:sp>
        <p:nvSpPr>
          <p:cNvPr id="18463" name="Rectangle 31"/>
          <p:cNvSpPr>
            <a:spLocks noChangeArrowheads="1"/>
          </p:cNvSpPr>
          <p:nvPr/>
        </p:nvSpPr>
        <p:spPr bwMode="auto">
          <a:xfrm>
            <a:off x="838200" y="31242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400" b="1">
                <a:latin typeface="Times New Roman" pitchFamily="18" charset="0"/>
              </a:rPr>
              <a:t>4</a:t>
            </a:r>
          </a:p>
        </p:txBody>
      </p:sp>
      <p:sp>
        <p:nvSpPr>
          <p:cNvPr id="18464" name="Rectangle 32"/>
          <p:cNvSpPr>
            <a:spLocks noChangeArrowheads="1"/>
          </p:cNvSpPr>
          <p:nvPr/>
        </p:nvSpPr>
        <p:spPr bwMode="auto">
          <a:xfrm>
            <a:off x="838200" y="28956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400" b="1">
                <a:latin typeface="Times New Roman" pitchFamily="18" charset="0"/>
              </a:rPr>
              <a:t>2</a:t>
            </a:r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838200" y="31242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400" b="1">
                <a:latin typeface="Times New Roman" pitchFamily="18" charset="0"/>
              </a:rPr>
              <a:t>STOR M(X) 500, (Other Ins)</a:t>
            </a:r>
          </a:p>
        </p:txBody>
      </p:sp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838200" y="35814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400" b="1">
                <a:latin typeface="Times New Roman" pitchFamily="18" charset="0"/>
              </a:rPr>
              <a:t>(Other Ins)</a:t>
            </a:r>
          </a:p>
        </p:txBody>
      </p:sp>
      <p:sp>
        <p:nvSpPr>
          <p:cNvPr id="18467" name="Rectangle 35"/>
          <p:cNvSpPr>
            <a:spLocks noChangeArrowheads="1"/>
          </p:cNvSpPr>
          <p:nvPr/>
        </p:nvSpPr>
        <p:spPr bwMode="auto">
          <a:xfrm>
            <a:off x="838200" y="33528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400" b="1">
                <a:latin typeface="Times New Roman" pitchFamily="18" charset="0"/>
              </a:rPr>
              <a:t>STOR M(X)</a:t>
            </a:r>
          </a:p>
        </p:txBody>
      </p:sp>
      <p:sp>
        <p:nvSpPr>
          <p:cNvPr id="18468" name="Rectangle 36"/>
          <p:cNvSpPr>
            <a:spLocks noChangeArrowheads="1"/>
          </p:cNvSpPr>
          <p:nvPr/>
        </p:nvSpPr>
        <p:spPr bwMode="auto">
          <a:xfrm>
            <a:off x="838200" y="28956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400" b="1">
                <a:latin typeface="Times New Roman" pitchFamily="18" charset="0"/>
              </a:rPr>
              <a:t>500</a:t>
            </a:r>
          </a:p>
        </p:txBody>
      </p:sp>
      <p:sp>
        <p:nvSpPr>
          <p:cNvPr id="18469" name="Rectangle 37"/>
          <p:cNvSpPr>
            <a:spLocks noChangeArrowheads="1"/>
          </p:cNvSpPr>
          <p:nvPr/>
        </p:nvSpPr>
        <p:spPr bwMode="auto">
          <a:xfrm>
            <a:off x="838200" y="38100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400" b="1">
                <a:latin typeface="Times New Roman" pitchFamily="18" charset="0"/>
              </a:rPr>
              <a:t>3</a:t>
            </a:r>
          </a:p>
        </p:txBody>
      </p:sp>
      <p:sp>
        <p:nvSpPr>
          <p:cNvPr id="18470" name="Rectangle 38"/>
          <p:cNvSpPr>
            <a:spLocks noChangeArrowheads="1"/>
          </p:cNvSpPr>
          <p:nvPr/>
        </p:nvSpPr>
        <p:spPr bwMode="auto">
          <a:xfrm>
            <a:off x="838200" y="38100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400" b="1">
                <a:latin typeface="Times New Roman" pitchFamily="18" charset="0"/>
              </a:rPr>
              <a:t>7</a:t>
            </a:r>
          </a:p>
        </p:txBody>
      </p:sp>
      <p:sp>
        <p:nvSpPr>
          <p:cNvPr id="14375" name="Rectangle 39"/>
          <p:cNvSpPr>
            <a:spLocks noChangeArrowheads="1"/>
          </p:cNvSpPr>
          <p:nvPr/>
        </p:nvSpPr>
        <p:spPr bwMode="auto">
          <a:xfrm>
            <a:off x="4953000" y="1981200"/>
            <a:ext cx="1011238" cy="331788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400" b="1">
                <a:solidFill>
                  <a:srgbClr val="000066"/>
                </a:solidFill>
                <a:latin typeface="Times New Roman" pitchFamily="18" charset="0"/>
              </a:rPr>
              <a:t>MBR</a:t>
            </a:r>
          </a:p>
        </p:txBody>
      </p:sp>
      <p:sp>
        <p:nvSpPr>
          <p:cNvPr id="18472" name="Text Box 40"/>
          <p:cNvSpPr txBox="1">
            <a:spLocks noChangeArrowheads="1"/>
          </p:cNvSpPr>
          <p:nvPr/>
        </p:nvSpPr>
        <p:spPr bwMode="auto">
          <a:xfrm>
            <a:off x="5715000" y="3873500"/>
            <a:ext cx="944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0066"/>
                </a:solidFill>
                <a:cs typeface="Arial" pitchFamily="34" charset="0"/>
              </a:rPr>
              <a:t>Mar ← PC</a:t>
            </a:r>
          </a:p>
        </p:txBody>
      </p:sp>
      <p:sp>
        <p:nvSpPr>
          <p:cNvPr id="18473" name="Text Box 41"/>
          <p:cNvSpPr txBox="1">
            <a:spLocks noChangeArrowheads="1"/>
          </p:cNvSpPr>
          <p:nvPr/>
        </p:nvSpPr>
        <p:spPr bwMode="auto">
          <a:xfrm>
            <a:off x="5754688" y="4876800"/>
            <a:ext cx="798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rgbClr val="000066"/>
                </a:solidFill>
              </a:rPr>
              <a:t>add = 1</a:t>
            </a:r>
          </a:p>
        </p:txBody>
      </p:sp>
      <p:sp>
        <p:nvSpPr>
          <p:cNvPr id="18474" name="Text Box 42"/>
          <p:cNvSpPr txBox="1">
            <a:spLocks noChangeArrowheads="1"/>
          </p:cNvSpPr>
          <p:nvPr/>
        </p:nvSpPr>
        <p:spPr bwMode="auto">
          <a:xfrm>
            <a:off x="6781800" y="4144963"/>
            <a:ext cx="24526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0066"/>
                </a:solidFill>
              </a:rPr>
              <a:t>LOAD M(X)  500,  ADD M(X) 501</a:t>
            </a:r>
          </a:p>
        </p:txBody>
      </p:sp>
      <p:sp>
        <p:nvSpPr>
          <p:cNvPr id="18475" name="Text Box 43"/>
          <p:cNvSpPr txBox="1">
            <a:spLocks noChangeArrowheads="1"/>
          </p:cNvSpPr>
          <p:nvPr/>
        </p:nvSpPr>
        <p:spPr bwMode="auto">
          <a:xfrm>
            <a:off x="4876800" y="2057400"/>
            <a:ext cx="1181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0066"/>
                </a:solidFill>
              </a:rPr>
              <a:t>ADD M(X) 501</a:t>
            </a:r>
          </a:p>
        </p:txBody>
      </p:sp>
      <p:sp>
        <p:nvSpPr>
          <p:cNvPr id="18476" name="Text Box 44"/>
          <p:cNvSpPr txBox="1">
            <a:spLocks noChangeArrowheads="1"/>
          </p:cNvSpPr>
          <p:nvPr/>
        </p:nvSpPr>
        <p:spPr bwMode="auto">
          <a:xfrm>
            <a:off x="4725988" y="1981200"/>
            <a:ext cx="9890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0066"/>
                </a:solidFill>
              </a:rPr>
              <a:t>LOAD M(X)</a:t>
            </a:r>
          </a:p>
        </p:txBody>
      </p:sp>
      <p:sp>
        <p:nvSpPr>
          <p:cNvPr id="18477" name="Text Box 45"/>
          <p:cNvSpPr txBox="1">
            <a:spLocks noChangeArrowheads="1"/>
          </p:cNvSpPr>
          <p:nvPr/>
        </p:nvSpPr>
        <p:spPr bwMode="auto">
          <a:xfrm>
            <a:off x="5530850" y="1981200"/>
            <a:ext cx="56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66"/>
                </a:solidFill>
              </a:rPr>
              <a:t>500</a:t>
            </a:r>
          </a:p>
        </p:txBody>
      </p:sp>
      <p:sp>
        <p:nvSpPr>
          <p:cNvPr id="18478" name="Text Box 46"/>
          <p:cNvSpPr txBox="1">
            <a:spLocks noChangeArrowheads="1"/>
          </p:cNvSpPr>
          <p:nvPr/>
        </p:nvSpPr>
        <p:spPr bwMode="auto">
          <a:xfrm>
            <a:off x="5659438" y="4660900"/>
            <a:ext cx="1046162" cy="314325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rgbClr val="000066"/>
                </a:solidFill>
              </a:rPr>
              <a:t>MAR =500</a:t>
            </a:r>
          </a:p>
        </p:txBody>
      </p:sp>
      <p:sp>
        <p:nvSpPr>
          <p:cNvPr id="18479" name="Text Box 47"/>
          <p:cNvSpPr txBox="1">
            <a:spLocks noChangeArrowheads="1"/>
          </p:cNvSpPr>
          <p:nvPr/>
        </p:nvSpPr>
        <p:spPr bwMode="auto">
          <a:xfrm>
            <a:off x="5791200" y="4876800"/>
            <a:ext cx="8826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0066"/>
                </a:solidFill>
              </a:rPr>
              <a:t>add = 500</a:t>
            </a:r>
          </a:p>
        </p:txBody>
      </p:sp>
      <p:sp>
        <p:nvSpPr>
          <p:cNvPr id="18480" name="Text Box 48"/>
          <p:cNvSpPr txBox="1">
            <a:spLocks noChangeArrowheads="1"/>
          </p:cNvSpPr>
          <p:nvPr/>
        </p:nvSpPr>
        <p:spPr bwMode="auto">
          <a:xfrm>
            <a:off x="4953000" y="1981200"/>
            <a:ext cx="1001713" cy="346075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000066"/>
                </a:solidFill>
              </a:rPr>
              <a:t>MBR = 3</a:t>
            </a:r>
          </a:p>
        </p:txBody>
      </p:sp>
      <p:sp>
        <p:nvSpPr>
          <p:cNvPr id="18481" name="Text Box 49"/>
          <p:cNvSpPr txBox="1">
            <a:spLocks noChangeArrowheads="1"/>
          </p:cNvSpPr>
          <p:nvPr/>
        </p:nvSpPr>
        <p:spPr bwMode="auto">
          <a:xfrm>
            <a:off x="8001000" y="4038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66"/>
                </a:solidFill>
              </a:rPr>
              <a:t>3</a:t>
            </a:r>
          </a:p>
        </p:txBody>
      </p:sp>
      <p:sp>
        <p:nvSpPr>
          <p:cNvPr id="18482" name="Text Box 50"/>
          <p:cNvSpPr txBox="1">
            <a:spLocks noChangeArrowheads="1"/>
          </p:cNvSpPr>
          <p:nvPr/>
        </p:nvSpPr>
        <p:spPr bwMode="auto">
          <a:xfrm>
            <a:off x="4267200" y="496888"/>
            <a:ext cx="911225" cy="376237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66"/>
                </a:solidFill>
              </a:rPr>
              <a:t>AC = 3</a:t>
            </a:r>
          </a:p>
        </p:txBody>
      </p:sp>
      <p:sp>
        <p:nvSpPr>
          <p:cNvPr id="18483" name="Text Box 51"/>
          <p:cNvSpPr txBox="1">
            <a:spLocks noChangeArrowheads="1"/>
          </p:cNvSpPr>
          <p:nvPr/>
        </p:nvSpPr>
        <p:spPr bwMode="auto">
          <a:xfrm>
            <a:off x="4143375" y="3886200"/>
            <a:ext cx="962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rgbClr val="000066"/>
                </a:solidFill>
              </a:rPr>
              <a:t>Add M(X)</a:t>
            </a:r>
          </a:p>
        </p:txBody>
      </p:sp>
      <p:sp>
        <p:nvSpPr>
          <p:cNvPr id="18484" name="Text Box 52"/>
          <p:cNvSpPr txBox="1">
            <a:spLocks noChangeArrowheads="1"/>
          </p:cNvSpPr>
          <p:nvPr/>
        </p:nvSpPr>
        <p:spPr bwMode="auto">
          <a:xfrm>
            <a:off x="4495800" y="3748088"/>
            <a:ext cx="565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66"/>
                </a:solidFill>
              </a:rPr>
              <a:t>501</a:t>
            </a:r>
          </a:p>
        </p:txBody>
      </p:sp>
      <p:sp>
        <p:nvSpPr>
          <p:cNvPr id="18485" name="Text Box 53"/>
          <p:cNvSpPr txBox="1">
            <a:spLocks noChangeArrowheads="1"/>
          </p:cNvSpPr>
          <p:nvPr/>
        </p:nvSpPr>
        <p:spPr bwMode="auto">
          <a:xfrm>
            <a:off x="5562600" y="4648200"/>
            <a:ext cx="1227138" cy="346075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000066"/>
                </a:solidFill>
              </a:rPr>
              <a:t>MAR = 501</a:t>
            </a:r>
          </a:p>
        </p:txBody>
      </p:sp>
      <p:sp>
        <p:nvSpPr>
          <p:cNvPr id="18486" name="Text Box 54"/>
          <p:cNvSpPr txBox="1">
            <a:spLocks noChangeArrowheads="1"/>
          </p:cNvSpPr>
          <p:nvPr/>
        </p:nvSpPr>
        <p:spPr bwMode="auto">
          <a:xfrm>
            <a:off x="5975350" y="4800600"/>
            <a:ext cx="8826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0066"/>
                </a:solidFill>
              </a:rPr>
              <a:t>add = 501</a:t>
            </a:r>
          </a:p>
        </p:txBody>
      </p:sp>
      <p:sp>
        <p:nvSpPr>
          <p:cNvPr id="18487" name="Text Box 55"/>
          <p:cNvSpPr txBox="1">
            <a:spLocks noChangeArrowheads="1"/>
          </p:cNvSpPr>
          <p:nvPr/>
        </p:nvSpPr>
        <p:spPr bwMode="auto">
          <a:xfrm>
            <a:off x="5730875" y="3802063"/>
            <a:ext cx="898525" cy="376237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66"/>
                </a:solidFill>
              </a:rPr>
              <a:t>PC = 2</a:t>
            </a:r>
          </a:p>
        </p:txBody>
      </p:sp>
      <p:sp>
        <p:nvSpPr>
          <p:cNvPr id="18488" name="Text Box 56"/>
          <p:cNvSpPr txBox="1">
            <a:spLocks noChangeArrowheads="1"/>
          </p:cNvSpPr>
          <p:nvPr/>
        </p:nvSpPr>
        <p:spPr bwMode="auto">
          <a:xfrm>
            <a:off x="8299450" y="4357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66"/>
                </a:solidFill>
              </a:rPr>
              <a:t>4</a:t>
            </a:r>
          </a:p>
        </p:txBody>
      </p:sp>
      <p:sp>
        <p:nvSpPr>
          <p:cNvPr id="18489" name="Text Box 57"/>
          <p:cNvSpPr txBox="1">
            <a:spLocks noChangeArrowheads="1"/>
          </p:cNvSpPr>
          <p:nvPr/>
        </p:nvSpPr>
        <p:spPr bwMode="auto">
          <a:xfrm>
            <a:off x="4941888" y="1978025"/>
            <a:ext cx="1001712" cy="346075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000066"/>
                </a:solidFill>
              </a:rPr>
              <a:t>MBR = 4</a:t>
            </a:r>
          </a:p>
        </p:txBody>
      </p:sp>
      <p:sp>
        <p:nvSpPr>
          <p:cNvPr id="18490" name="Text Box 58"/>
          <p:cNvSpPr txBox="1">
            <a:spLocks noChangeArrowheads="1"/>
          </p:cNvSpPr>
          <p:nvPr/>
        </p:nvSpPr>
        <p:spPr bwMode="auto">
          <a:xfrm>
            <a:off x="4267200" y="495300"/>
            <a:ext cx="911225" cy="376238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66"/>
                </a:solidFill>
              </a:rPr>
              <a:t>AC = 7</a:t>
            </a:r>
          </a:p>
        </p:txBody>
      </p:sp>
      <p:sp>
        <p:nvSpPr>
          <p:cNvPr id="18491" name="Text Box 59"/>
          <p:cNvSpPr txBox="1">
            <a:spLocks noChangeArrowheads="1"/>
          </p:cNvSpPr>
          <p:nvPr/>
        </p:nvSpPr>
        <p:spPr bwMode="auto">
          <a:xfrm>
            <a:off x="5692775" y="3886200"/>
            <a:ext cx="9366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0066"/>
                </a:solidFill>
              </a:rPr>
              <a:t>MAR </a:t>
            </a:r>
            <a:r>
              <a:rPr lang="en-US" altLang="en-US" sz="1200" b="1">
                <a:solidFill>
                  <a:srgbClr val="000066"/>
                </a:solidFill>
                <a:cs typeface="Arial" pitchFamily="34" charset="0"/>
              </a:rPr>
              <a:t>←</a:t>
            </a:r>
            <a:r>
              <a:rPr lang="en-US" altLang="en-US" sz="1200" b="1">
                <a:solidFill>
                  <a:srgbClr val="000066"/>
                </a:solidFill>
              </a:rPr>
              <a:t>PC</a:t>
            </a:r>
          </a:p>
        </p:txBody>
      </p:sp>
      <p:sp>
        <p:nvSpPr>
          <p:cNvPr id="18492" name="Text Box 60"/>
          <p:cNvSpPr txBox="1">
            <a:spLocks noChangeArrowheads="1"/>
          </p:cNvSpPr>
          <p:nvPr/>
        </p:nvSpPr>
        <p:spPr bwMode="auto">
          <a:xfrm>
            <a:off x="5575300" y="4627563"/>
            <a:ext cx="1187450" cy="4064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66"/>
                </a:solidFill>
              </a:rPr>
              <a:t>MAR = 2</a:t>
            </a:r>
          </a:p>
        </p:txBody>
      </p:sp>
      <p:sp>
        <p:nvSpPr>
          <p:cNvPr id="18493" name="Text Box 61"/>
          <p:cNvSpPr txBox="1">
            <a:spLocks noChangeArrowheads="1"/>
          </p:cNvSpPr>
          <p:nvPr/>
        </p:nvSpPr>
        <p:spPr bwMode="auto">
          <a:xfrm>
            <a:off x="5830888" y="4953000"/>
            <a:ext cx="798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rgbClr val="000066"/>
                </a:solidFill>
              </a:rPr>
              <a:t>add = 2</a:t>
            </a:r>
          </a:p>
        </p:txBody>
      </p:sp>
      <p:sp>
        <p:nvSpPr>
          <p:cNvPr id="18494" name="Text Box 62"/>
          <p:cNvSpPr txBox="1">
            <a:spLocks noChangeArrowheads="1"/>
          </p:cNvSpPr>
          <p:nvPr/>
        </p:nvSpPr>
        <p:spPr bwMode="auto">
          <a:xfrm>
            <a:off x="7086600" y="4572000"/>
            <a:ext cx="2133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0066"/>
                </a:solidFill>
              </a:rPr>
              <a:t>STOR M(X) 500, (Other Ins)</a:t>
            </a:r>
          </a:p>
        </p:txBody>
      </p:sp>
      <p:sp>
        <p:nvSpPr>
          <p:cNvPr id="18495" name="Text Box 63"/>
          <p:cNvSpPr txBox="1">
            <a:spLocks noChangeArrowheads="1"/>
          </p:cNvSpPr>
          <p:nvPr/>
        </p:nvSpPr>
        <p:spPr bwMode="auto">
          <a:xfrm>
            <a:off x="5038725" y="2209800"/>
            <a:ext cx="9810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0066"/>
                </a:solidFill>
              </a:rPr>
              <a:t>STOR M(X)</a:t>
            </a:r>
          </a:p>
        </p:txBody>
      </p:sp>
      <p:sp>
        <p:nvSpPr>
          <p:cNvPr id="18496" name="Text Box 64"/>
          <p:cNvSpPr txBox="1">
            <a:spLocks noChangeArrowheads="1"/>
          </p:cNvSpPr>
          <p:nvPr/>
        </p:nvSpPr>
        <p:spPr bwMode="auto">
          <a:xfrm>
            <a:off x="4606925" y="2163763"/>
            <a:ext cx="9556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0066"/>
                </a:solidFill>
              </a:rPr>
              <a:t>(Other Ins)</a:t>
            </a:r>
          </a:p>
        </p:txBody>
      </p:sp>
      <p:sp>
        <p:nvSpPr>
          <p:cNvPr id="18497" name="Text Box 65"/>
          <p:cNvSpPr txBox="1">
            <a:spLocks noChangeArrowheads="1"/>
          </p:cNvSpPr>
          <p:nvPr/>
        </p:nvSpPr>
        <p:spPr bwMode="auto">
          <a:xfrm>
            <a:off x="5387975" y="1905000"/>
            <a:ext cx="479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rgbClr val="000066"/>
                </a:solidFill>
              </a:rPr>
              <a:t>500</a:t>
            </a:r>
          </a:p>
        </p:txBody>
      </p:sp>
      <p:sp>
        <p:nvSpPr>
          <p:cNvPr id="18498" name="Text Box 66"/>
          <p:cNvSpPr txBox="1">
            <a:spLocks noChangeArrowheads="1"/>
          </p:cNvSpPr>
          <p:nvPr/>
        </p:nvSpPr>
        <p:spPr bwMode="auto">
          <a:xfrm>
            <a:off x="5554663" y="4657725"/>
            <a:ext cx="1227137" cy="346075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000066"/>
                </a:solidFill>
              </a:rPr>
              <a:t>MAR = 500</a:t>
            </a:r>
          </a:p>
        </p:txBody>
      </p:sp>
    </p:spTree>
    <p:extLst>
      <p:ext uri="{BB962C8B-B14F-4D97-AF65-F5344CB8AC3E}">
        <p14:creationId xmlns:p14="http://schemas.microsoft.com/office/powerpoint/2010/main" val="116786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1526 L -0.00364 0.1193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84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5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8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11656E-6 L 1.11022E-16 0.1554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84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14432 L 0.21041 0.1443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4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0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41 0.14432 L 0.21041 -0.1221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84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3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3" presetID="3" presetClass="exit" presetSubtype="1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8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63 -0.01318 L 0.00694 -0.1595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84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73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42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95 -0.14848 L -0.30069 -0.14639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84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8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45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07 -0.14639 L -0.3007 -0.3240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84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/>
                                        <p:tgtEl>
                                          <p:spTgt spid="18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59 -1.47086E-6 L -0.03959 0.1910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84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6" presetID="5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764 0.25763 L -0.10764 0.20768 C -0.10764 0.18502 -0.08438 0.15773 -0.06528 0.15773 L -0.02292 0.15773 " pathEditMode="relative" rAng="0" ptsTypes="FfFF">
                                      <p:cBhvr>
                                        <p:cTn id="67" dur="2000" spd="-100000" fill="hold"/>
                                        <p:tgtEl>
                                          <p:spTgt spid="184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6" y="-4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02  E" pathEditMode="relative" ptsTypes="">
                                      <p:cBhvr>
                                        <p:cTn id="77" dur="2000" fill="hold"/>
                                        <p:tgtEl>
                                          <p:spTgt spid="184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9" presetID="5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16 0.40194 L -0.07916 0.35754 C -0.07916 0.33742 -0.05642 0.31314 -0.0375 0.31314 L 0.00417 0.31314 " pathEditMode="relative" rAng="0" ptsTypes="FfFF">
                                      <p:cBhvr>
                                        <p:cTn id="80" dur="2000" spd="-100000" fill="hold"/>
                                        <p:tgtEl>
                                          <p:spTgt spid="184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-4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743 0.00185 L -0.07743 0.33487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84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2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93 0.32632 L -0.00659 0.32632 C 0.01945 0.32632 0.05174 0.34459 0.05174 0.35962 L 0.05174 0.39292 " pathEditMode="relative" rAng="0" ptsTypes="FfFF">
                                      <p:cBhvr>
                                        <p:cTn id="93" dur="2000" fill="hold"/>
                                        <p:tgtEl>
                                          <p:spTgt spid="184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33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6 -0.01989 L -0.0066 0.16651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84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93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68 0.14663 L 0.20798 0.14663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184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7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74 0.14663 L 0.20174 -0.13089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84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10" presetID="3" presetClass="exit" presetSubtype="1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18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68 -0.00439 L -0.00902 -0.1531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184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74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19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37 -0.1376 L -0.30937 -0.1376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184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22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895 -0.1339 L -0.29895 -0.31152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184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8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8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8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8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64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034 -0.29302 L -0.30034 -0.43733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184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35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757 -0.42438 L -0.3809 -0.42438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184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3" presetID="64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534 -0.42438 L -0.37534 -0.51318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184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6" presetID="3" presetClass="exit" presetSubtype="1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7" dur="500"/>
                                        <p:tgtEl>
                                          <p:spTgt spid="18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8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8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8" dur="500"/>
                                        <p:tgtEl>
                                          <p:spTgt spid="18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7 0.0111 L -0.01407 0.12211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184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55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8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8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3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05365E-6 L 5.55556E-7 0.05781 C 5.55556E-7 0.08302 0.05503 0.11563 0.10035 0.11563 L 0.20069 0.11563 " pathEditMode="relative" rAng="0" ptsTypes="FfFF">
                                      <p:cBhvr>
                                        <p:cTn id="173" dur="2000" fill="hold"/>
                                        <p:tgtEl>
                                          <p:spTgt spid="184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5" y="5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8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8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284E-6 L 0 0.18872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184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2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0.17993 L 0.21701 0.17993 " pathEditMode="relative" rAng="0" ptsTypes="AA">
                                      <p:cBhvr>
                                        <p:cTn id="193" dur="2000" fill="hold"/>
                                        <p:tgtEl>
                                          <p:spTgt spid="184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5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659 0.17993 L 0.20659 -0.1198 " pathEditMode="relative" rAng="0" ptsTypes="AA">
                                      <p:cBhvr>
                                        <p:cTn id="196" dur="2000" fill="hold"/>
                                        <p:tgtEl>
                                          <p:spTgt spid="184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98" presetID="3" presetClass="exit" presetSubtype="1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9" dur="500"/>
                                        <p:tgtEl>
                                          <p:spTgt spid="18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04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60685E-6 L 0.00035 -0.18408 " pathEditMode="relative" rAng="0" ptsTypes="AA">
                                      <p:cBhvr>
                                        <p:cTn id="205" dur="2000" fill="hold"/>
                                        <p:tgtEl>
                                          <p:spTgt spid="184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9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07" presetID="4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68 -0.17298 L -0.14948 -0.17298 C -0.22048 -0.17298 -0.30764 -0.22201 -0.30764 -0.26179 L -0.30764 -0.3506 " pathEditMode="relative" rAng="0" ptsTypes="FfFF">
                                      <p:cBhvr>
                                        <p:cTn id="208" dur="2000" fill="hold"/>
                                        <p:tgtEl>
                                          <p:spTgt spid="184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-8881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8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8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214" presetID="3" presetClass="exit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5" dur="500"/>
                                        <p:tgtEl>
                                          <p:spTgt spid="18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8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8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879 L -0.00086 0.12674 " pathEditMode="relative" rAng="0" ptsTypes="AA">
                                      <p:cBhvr>
                                        <p:cTn id="236" dur="2000" fill="hold"/>
                                        <p:tgtEl>
                                          <p:spTgt spid="184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67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3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-0.01111 L -0.00833 0.06105 C -0.00833 0.0932 0.06059 0.13321 0.11667 0.13321 L 0.24167 0.13321 " pathEditMode="relative" rAng="0" ptsTypes="FfFF">
                                      <p:cBhvr>
                                        <p:cTn id="245" dur="2000" fill="hold"/>
                                        <p:tgtEl>
                                          <p:spTgt spid="184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7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7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03 0.13506 L 0.23403 -0.06476 " pathEditMode="relative" rAng="0" ptsTypes="AA">
                                      <p:cBhvr>
                                        <p:cTn id="248" dur="2000" fill="hold"/>
                                        <p:tgtEl>
                                          <p:spTgt spid="184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0" presetID="3" presetClass="exit" presetSubtype="1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1" dur="500"/>
                                        <p:tgtEl>
                                          <p:spTgt spid="18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-0.00694 L 0.02361 -0.22665 " pathEditMode="relative" rAng="0" ptsTypes="AA">
                                      <p:cBhvr>
                                        <p:cTn id="257" dur="2000" fill="hold"/>
                                        <p:tgtEl>
                                          <p:spTgt spid="184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9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59" presetID="5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 -0.1975 L 0.025 -0.28631 C 0.025 -0.32632 -0.05556 -0.37512 -0.12084 -0.37512 L -0.26667 -0.37512 " pathEditMode="relative" rAng="0" ptsTypes="FfFF">
                                      <p:cBhvr>
                                        <p:cTn id="260" dur="2000" fill="hold"/>
                                        <p:tgtEl>
                                          <p:spTgt spid="184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3" y="-8881"/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8" dur="500"/>
                                        <p:tgtEl>
                                          <p:spTgt spid="18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3" dur="500"/>
                                        <p:tgtEl>
                                          <p:spTgt spid="184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47919E-6 L -0.02812 -2.47919E-6 C -0.04062 -2.47919E-6 -0.05608 0.07008 -0.05608 0.12743 L -0.05608 0.25532 " pathEditMode="relative" rAng="0" ptsTypes="FfFF">
                                      <p:cBhvr>
                                        <p:cTn id="276" dur="2000" fill="hold"/>
                                        <p:tgtEl>
                                          <p:spTgt spid="184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12766"/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8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8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4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0.34644 L -0.05469 0.34644 C -0.02865 0.34644 0.00364 0.25139 0.00364 0.17438 L 0.00364 0.00232 " pathEditMode="relative" rAng="0" ptsTypes="FfFF">
                                      <p:cBhvr>
                                        <p:cTn id="286" dur="2000" spd="-100000" fill="hold"/>
                                        <p:tgtEl>
                                          <p:spTgt spid="18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-17206"/>
                                    </p:animMotion>
                                  </p:childTnLst>
                                </p:cTn>
                              </p:par>
                              <p:par>
                                <p:cTn id="28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18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18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3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75671E-6 L 4.44444E-6 0.19982 C 4.44444E-6 0.28932 0.02257 0.39963 0.04097 0.39963 L 0.08194 0.39963 " pathEditMode="relative" rAng="0" ptsTypes="FfFF">
                                      <p:cBhvr>
                                        <p:cTn id="296" dur="2000" fill="hold"/>
                                        <p:tgtEl>
                                          <p:spTgt spid="184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97" y="19981"/>
                                    </p:animMotion>
                                  </p:childTnLst>
                                </p:cTn>
                              </p:par>
                              <p:par>
                                <p:cTn id="29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8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8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" grpId="0" animBg="1"/>
      <p:bldP spid="18452" grpId="0" animBg="1" autoUpdateAnimBg="0"/>
      <p:bldP spid="18453" grpId="0" animBg="1" autoUpdateAnimBg="0"/>
      <p:bldP spid="18456" grpId="0" animBg="1" autoUpdateAnimBg="0"/>
      <p:bldP spid="18457" grpId="0" animBg="1" autoUpdateAnimBg="0"/>
      <p:bldP spid="18458" grpId="0" animBg="1" autoUpdateAnimBg="0"/>
      <p:bldP spid="18459" grpId="0" animBg="1" autoUpdateAnimBg="0"/>
      <p:bldP spid="18460" grpId="0" animBg="1" autoUpdateAnimBg="0"/>
      <p:bldP spid="18461" grpId="0" animBg="1" autoUpdateAnimBg="0"/>
      <p:bldP spid="18462" grpId="0" animBg="1" autoUpdateAnimBg="0"/>
      <p:bldP spid="18463" grpId="0" animBg="1" autoUpdateAnimBg="0"/>
      <p:bldP spid="18464" grpId="0" animBg="1" autoUpdateAnimBg="0"/>
      <p:bldP spid="18465" grpId="0" animBg="1" autoUpdateAnimBg="0"/>
      <p:bldP spid="18469" grpId="0" animBg="1" autoUpdateAnimBg="0"/>
      <p:bldP spid="18470" grpId="0" animBg="1" autoUpdateAnimBg="0"/>
      <p:bldP spid="18472" grpId="0"/>
      <p:bldP spid="18472" grpId="1"/>
      <p:bldP spid="18472" grpId="2"/>
      <p:bldP spid="18473" grpId="0"/>
      <p:bldP spid="18473" grpId="1"/>
      <p:bldP spid="18473" grpId="2"/>
      <p:bldP spid="18473" grpId="3"/>
      <p:bldP spid="18473" grpId="4"/>
      <p:bldP spid="18474" grpId="0"/>
      <p:bldP spid="18474" grpId="1"/>
      <p:bldP spid="18474" grpId="2"/>
      <p:bldP spid="18474" grpId="3"/>
      <p:bldP spid="18474" grpId="4"/>
      <p:bldP spid="18475" grpId="0"/>
      <p:bldP spid="18475" grpId="1"/>
      <p:bldP spid="18475" grpId="2"/>
      <p:bldP spid="18475" grpId="3"/>
      <p:bldP spid="18476" grpId="0"/>
      <p:bldP spid="18476" grpId="1"/>
      <p:bldP spid="18476" grpId="2"/>
      <p:bldP spid="18476" grpId="3"/>
      <p:bldP spid="18477" grpId="0"/>
      <p:bldP spid="18477" grpId="1"/>
      <p:bldP spid="18477" grpId="2"/>
      <p:bldP spid="18478" grpId="0" animBg="1"/>
      <p:bldP spid="18479" grpId="0"/>
      <p:bldP spid="18479" grpId="1"/>
      <p:bldP spid="18479" grpId="2"/>
      <p:bldP spid="18479" grpId="3"/>
      <p:bldP spid="18479" grpId="4"/>
      <p:bldP spid="18479" grpId="5"/>
      <p:bldP spid="18480" grpId="0" animBg="1"/>
      <p:bldP spid="18481" grpId="0"/>
      <p:bldP spid="18481" grpId="1"/>
      <p:bldP spid="18481" grpId="2"/>
      <p:bldP spid="18481" grpId="3"/>
      <p:bldP spid="18481" grpId="4"/>
      <p:bldP spid="18481" grpId="5"/>
      <p:bldP spid="18481" grpId="6"/>
      <p:bldP spid="18481" grpId="7"/>
      <p:bldP spid="18482" grpId="0" animBg="1"/>
      <p:bldP spid="18483" grpId="0"/>
      <p:bldP spid="18483" grpId="1"/>
      <p:bldP spid="18483" grpId="2"/>
      <p:bldP spid="18484" grpId="0"/>
      <p:bldP spid="18484" grpId="1"/>
      <p:bldP spid="18485" grpId="0" animBg="1"/>
      <p:bldP spid="18486" grpId="0"/>
      <p:bldP spid="18486" grpId="1"/>
      <p:bldP spid="18486" grpId="2"/>
      <p:bldP spid="18486" grpId="3"/>
      <p:bldP spid="18486" grpId="4"/>
      <p:bldP spid="18487" grpId="0" animBg="1"/>
      <p:bldP spid="18488" grpId="0"/>
      <p:bldP spid="18488" grpId="1"/>
      <p:bldP spid="18488" grpId="2"/>
      <p:bldP spid="18488" grpId="3"/>
      <p:bldP spid="18489" grpId="0" animBg="1"/>
      <p:bldP spid="18490" grpId="0" animBg="1"/>
      <p:bldP spid="18491" grpId="0"/>
      <p:bldP spid="18491" grpId="1"/>
      <p:bldP spid="18492" grpId="0" animBg="1"/>
      <p:bldP spid="18493" grpId="0"/>
      <p:bldP spid="18493" grpId="1"/>
      <p:bldP spid="18493" grpId="2"/>
      <p:bldP spid="18494" grpId="0"/>
      <p:bldP spid="18494" grpId="1"/>
      <p:bldP spid="18494" grpId="2"/>
      <p:bldP spid="1849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6696</TotalTime>
  <Words>1057</Words>
  <Application>Microsoft Office PowerPoint</Application>
  <PresentationFormat>On-screen Show (4:3)</PresentationFormat>
  <Paragraphs>253</Paragraphs>
  <Slides>17</Slides>
  <Notes>14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IAS Machine </vt:lpstr>
      <vt:lpstr>PowerPoint Presentation</vt:lpstr>
      <vt:lpstr>PowerPoint Presentation</vt:lpstr>
      <vt:lpstr>PowerPoint Presentation</vt:lpstr>
      <vt:lpstr>IAS – Contd.. </vt:lpstr>
      <vt:lpstr>PowerPoint Presentation</vt:lpstr>
      <vt:lpstr>PowerPoint Presentation</vt:lpstr>
      <vt:lpstr>PowerPoint Presentation</vt:lpstr>
      <vt:lpstr>PowerPoint Presentation</vt:lpstr>
      <vt:lpstr>Register transfer operation for addition operation</vt:lpstr>
      <vt:lpstr>Fetch / Execute Cycle</vt:lpstr>
      <vt:lpstr>PowerPoint Presentation</vt:lpstr>
      <vt:lpstr>PowerPoint Presentation</vt:lpstr>
      <vt:lpstr>PowerPoint Presentation</vt:lpstr>
      <vt:lpstr>IAS Instruction set</vt:lpstr>
      <vt:lpstr>IAS Instruction set Contd..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admíñ</cp:lastModifiedBy>
  <cp:revision>25</cp:revision>
  <dcterms:created xsi:type="dcterms:W3CDTF">2014-06-23T05:21:01Z</dcterms:created>
  <dcterms:modified xsi:type="dcterms:W3CDTF">2020-07-27T05:32:16Z</dcterms:modified>
</cp:coreProperties>
</file>