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2187-D8E3-4C62-8B45-6FA3136E36E4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Virtual Memory 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Replacement Algorithm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Key Characteristics – William Stallings</a:t>
            </a:r>
          </a:p>
          <a:p>
            <a:r>
              <a:rPr lang="en-US" dirty="0" smtClean="0"/>
              <a:t>Main memory Organization (1-D,2-D,Static and dynamic RAM)–</a:t>
            </a:r>
            <a:r>
              <a:rPr lang="en-US" dirty="0" err="1" smtClean="0"/>
              <a:t>hayes</a:t>
            </a:r>
            <a:r>
              <a:rPr lang="en-US" dirty="0" smtClean="0"/>
              <a:t>[6],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william</a:t>
            </a:r>
            <a:r>
              <a:rPr lang="en-US" dirty="0" smtClean="0"/>
              <a:t> Stallings.</a:t>
            </a:r>
          </a:p>
          <a:p>
            <a:r>
              <a:rPr lang="en-US" dirty="0" smtClean="0"/>
              <a:t>Access methods – William Stallings</a:t>
            </a:r>
          </a:p>
          <a:p>
            <a:r>
              <a:rPr lang="en-US" dirty="0" smtClean="0"/>
              <a:t>Design Problems – PPT, Morris </a:t>
            </a:r>
            <a:r>
              <a:rPr lang="en-US" dirty="0" err="1" smtClean="0"/>
              <a:t>Mano</a:t>
            </a:r>
            <a:r>
              <a:rPr lang="en-US" dirty="0" smtClean="0"/>
              <a:t>, Hayes</a:t>
            </a:r>
          </a:p>
          <a:p>
            <a:r>
              <a:rPr lang="en-US" dirty="0" smtClean="0"/>
              <a:t>Memory Hierarchy – Morris </a:t>
            </a:r>
            <a:r>
              <a:rPr lang="en-US" dirty="0" err="1" smtClean="0"/>
              <a:t>Mano</a:t>
            </a:r>
            <a:r>
              <a:rPr lang="en-US" dirty="0" smtClean="0"/>
              <a:t>(12.1), Hayes (6.1)</a:t>
            </a:r>
          </a:p>
          <a:p>
            <a:r>
              <a:rPr lang="en-US" dirty="0" smtClean="0"/>
              <a:t>Cache Memories –Morris </a:t>
            </a:r>
            <a:r>
              <a:rPr lang="en-US" dirty="0" err="1" smtClean="0"/>
              <a:t>Mano</a:t>
            </a:r>
            <a:r>
              <a:rPr lang="en-US" dirty="0" smtClean="0"/>
              <a:t> (12.5),PPT, William Stallings.</a:t>
            </a:r>
          </a:p>
          <a:p>
            <a:r>
              <a:rPr lang="en-US" dirty="0" smtClean="0"/>
              <a:t>Virtual Memory and replacement </a:t>
            </a:r>
            <a:r>
              <a:rPr lang="en-US" dirty="0" err="1" smtClean="0"/>
              <a:t>Alg</a:t>
            </a:r>
            <a:r>
              <a:rPr lang="en-US" dirty="0" smtClean="0"/>
              <a:t> –Morris </a:t>
            </a:r>
            <a:r>
              <a:rPr lang="en-US" dirty="0" err="1" smtClean="0"/>
              <a:t>Mano</a:t>
            </a:r>
            <a:r>
              <a:rPr lang="en-US" dirty="0" smtClean="0"/>
              <a:t> (12.6)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–II reference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Hardware and software implementation of arithmetic unit for common arithmetic operations: addition, subtraction, multiplication, division( Fixed point and floating point) = Refer Morris </a:t>
            </a:r>
            <a:r>
              <a:rPr lang="en-US" dirty="0" err="1" smtClean="0"/>
              <a:t>Mano</a:t>
            </a:r>
            <a:r>
              <a:rPr lang="en-US" dirty="0" smtClean="0"/>
              <a:t> chapter 10.</a:t>
            </a:r>
          </a:p>
          <a:p>
            <a:pPr>
              <a:buNone/>
            </a:pPr>
            <a:r>
              <a:rPr lang="en-US" dirty="0" smtClean="0"/>
              <a:t>Data Representation = ppt.</a:t>
            </a:r>
          </a:p>
          <a:p>
            <a:pPr>
              <a:buNone/>
            </a:pPr>
            <a:r>
              <a:rPr lang="en-US" dirty="0" smtClean="0"/>
              <a:t>Representation of non-numeric data (character codes, graphical data) = </a:t>
            </a:r>
            <a:r>
              <a:rPr lang="en-US" dirty="0" err="1" smtClean="0"/>
              <a:t>ppt</a:t>
            </a:r>
            <a:r>
              <a:rPr lang="en-US" dirty="0" smtClean="0"/>
              <a:t>, </a:t>
            </a:r>
            <a:r>
              <a:rPr lang="en-US" dirty="0" err="1" smtClean="0"/>
              <a:t>morris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pg:383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73050"/>
            <a:ext cx="8151813" cy="469900"/>
          </a:xfrm>
        </p:spPr>
        <p:txBody>
          <a:bodyPr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VIRTUAL  MEMORY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39738" y="900113"/>
            <a:ext cx="83185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Give the programmer the illusion that the system has a very large memory,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even though the computer actually has a relatively small main memory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08038" y="1631950"/>
            <a:ext cx="601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Address Space(Logical)  and Memory Space(Physical)</a:t>
            </a: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352425" y="3459163"/>
            <a:ext cx="74104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Address Mapping      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   Memory </a:t>
            </a:r>
            <a:r>
              <a:rPr lang="en-US" altLang="ko-KR" sz="1800" i="1"/>
              <a:t>Mapping Table</a:t>
            </a:r>
            <a:r>
              <a:rPr lang="en-US" altLang="ko-KR" sz="1800"/>
              <a:t> for </a:t>
            </a:r>
            <a:r>
              <a:rPr lang="en-US" altLang="ko-KR" sz="1800" i="1"/>
              <a:t>Virtual Address</a:t>
            </a:r>
            <a:r>
              <a:rPr lang="en-US" altLang="ko-KR" sz="1800"/>
              <a:t> -&gt; </a:t>
            </a:r>
            <a:r>
              <a:rPr lang="en-US" altLang="ko-KR" sz="1800" i="1"/>
              <a:t>Physical Address</a:t>
            </a:r>
            <a:endParaRPr lang="en-US" altLang="ko-KR" sz="180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14450" y="1979613"/>
            <a:ext cx="5713413" cy="1347787"/>
            <a:chOff x="366" y="1541"/>
            <a:chExt cx="4955" cy="630"/>
          </a:xfrm>
        </p:grpSpPr>
        <p:sp>
          <p:nvSpPr>
            <p:cNvPr id="25648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330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virtual address</a:t>
              </a:r>
            </a:p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(logical address)</a:t>
              </a:r>
            </a:p>
          </p:txBody>
        </p:sp>
        <p:sp>
          <p:nvSpPr>
            <p:cNvPr id="25649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35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physical address</a:t>
              </a:r>
            </a:p>
          </p:txBody>
        </p:sp>
        <p:sp>
          <p:nvSpPr>
            <p:cNvPr id="25650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1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2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177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address space</a:t>
              </a:r>
            </a:p>
          </p:txBody>
        </p:sp>
        <p:sp>
          <p:nvSpPr>
            <p:cNvPr id="25654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18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memory space</a:t>
              </a:r>
            </a:p>
          </p:txBody>
        </p:sp>
        <p:sp>
          <p:nvSpPr>
            <p:cNvPr id="25655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95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 address generated by programs        actual main memory address</a:t>
              </a:r>
            </a:p>
          </p:txBody>
        </p:sp>
        <p:sp>
          <p:nvSpPr>
            <p:cNvPr id="25656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741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Mapping</a:t>
              </a:r>
            </a:p>
          </p:txBody>
        </p:sp>
      </p:grp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396875" y="89535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2692400" y="4186238"/>
            <a:ext cx="14620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auto">
          <a:xfrm>
            <a:off x="3124200" y="4791075"/>
            <a:ext cx="655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3055938" y="4954588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3086100" y="5116513"/>
            <a:ext cx="7381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2" name="Rectangle 21"/>
          <p:cNvSpPr>
            <a:spLocks noChangeArrowheads="1"/>
          </p:cNvSpPr>
          <p:nvPr/>
        </p:nvSpPr>
        <p:spPr bwMode="auto">
          <a:xfrm>
            <a:off x="4276725" y="4811713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4249738" y="4975225"/>
            <a:ext cx="8175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mapping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4" name="Rectangle 23"/>
          <p:cNvSpPr>
            <a:spLocks noChangeArrowheads="1"/>
          </p:cNvSpPr>
          <p:nvPr/>
        </p:nvSpPr>
        <p:spPr bwMode="auto">
          <a:xfrm>
            <a:off x="4395788" y="5137150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4095750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4064000" y="6230938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5797550" y="47418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8" name="Rectangle 27"/>
          <p:cNvSpPr>
            <a:spLocks noChangeArrowheads="1"/>
          </p:cNvSpPr>
          <p:nvPr/>
        </p:nvSpPr>
        <p:spPr bwMode="auto">
          <a:xfrm>
            <a:off x="6007100" y="490378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34088" y="5068888"/>
            <a:ext cx="738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0" name="Rectangle 30"/>
          <p:cNvSpPr>
            <a:spLocks noChangeArrowheads="1"/>
          </p:cNvSpPr>
          <p:nvPr/>
        </p:nvSpPr>
        <p:spPr bwMode="auto">
          <a:xfrm>
            <a:off x="7408863" y="4881563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7289800" y="50450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7146925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7146925" y="6235700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982913" y="4743450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5" name="Arc 35"/>
          <p:cNvSpPr>
            <a:spLocks/>
          </p:cNvSpPr>
          <p:nvPr/>
        </p:nvSpPr>
        <p:spPr bwMode="auto">
          <a:xfrm>
            <a:off x="3371850" y="4618038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6" name="Line 36"/>
          <p:cNvSpPr>
            <a:spLocks noChangeShapeType="1"/>
          </p:cNvSpPr>
          <p:nvPr/>
        </p:nvSpPr>
        <p:spPr bwMode="auto">
          <a:xfrm>
            <a:off x="3421063" y="4418013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Arc 37"/>
          <p:cNvSpPr>
            <a:spLocks/>
          </p:cNvSpPr>
          <p:nvPr/>
        </p:nvSpPr>
        <p:spPr bwMode="auto">
          <a:xfrm>
            <a:off x="4110038" y="5022850"/>
            <a:ext cx="123825" cy="87313"/>
          </a:xfrm>
          <a:custGeom>
            <a:avLst/>
            <a:gdLst>
              <a:gd name="T0" fmla="*/ 10009 w 21600"/>
              <a:gd name="T1" fmla="*/ 87313 h 17255"/>
              <a:gd name="T2" fmla="*/ 10605 w 21600"/>
              <a:gd name="T3" fmla="*/ 0 h 17255"/>
              <a:gd name="T4" fmla="*/ 123825 w 21600"/>
              <a:gd name="T5" fmla="*/ 44256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8" name="Line 38"/>
          <p:cNvSpPr>
            <a:spLocks noChangeShapeType="1"/>
          </p:cNvSpPr>
          <p:nvPr/>
        </p:nvSpPr>
        <p:spPr bwMode="auto">
          <a:xfrm>
            <a:off x="3863975" y="5072063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4238625" y="4418013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4095750" y="6075363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1" name="Arc 41"/>
          <p:cNvSpPr>
            <a:spLocks/>
          </p:cNvSpPr>
          <p:nvPr/>
        </p:nvSpPr>
        <p:spPr bwMode="auto">
          <a:xfrm>
            <a:off x="4629150" y="5946775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2" name="Line 42"/>
          <p:cNvSpPr>
            <a:spLocks noChangeShapeType="1"/>
          </p:cNvSpPr>
          <p:nvPr/>
        </p:nvSpPr>
        <p:spPr bwMode="auto">
          <a:xfrm flipH="1">
            <a:off x="4678363" y="5784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Arc 43"/>
          <p:cNvSpPr>
            <a:spLocks/>
          </p:cNvSpPr>
          <p:nvPr/>
        </p:nvSpPr>
        <p:spPr bwMode="auto">
          <a:xfrm>
            <a:off x="5367338" y="6211888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4" name="Line 44"/>
          <p:cNvSpPr>
            <a:spLocks noChangeShapeType="1"/>
          </p:cNvSpPr>
          <p:nvPr/>
        </p:nvSpPr>
        <p:spPr bwMode="auto">
          <a:xfrm>
            <a:off x="5254625" y="6257925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46"/>
          <p:cNvSpPr>
            <a:spLocks noChangeArrowheads="1"/>
          </p:cNvSpPr>
          <p:nvPr/>
        </p:nvSpPr>
        <p:spPr bwMode="auto">
          <a:xfrm>
            <a:off x="5797550" y="4743450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6" name="Line 47"/>
          <p:cNvSpPr>
            <a:spLocks noChangeShapeType="1"/>
          </p:cNvSpPr>
          <p:nvPr/>
        </p:nvSpPr>
        <p:spPr bwMode="auto">
          <a:xfrm>
            <a:off x="5497513" y="4532313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Arc 48"/>
          <p:cNvSpPr>
            <a:spLocks/>
          </p:cNvSpPr>
          <p:nvPr/>
        </p:nvSpPr>
        <p:spPr bwMode="auto">
          <a:xfrm>
            <a:off x="6265863" y="4618038"/>
            <a:ext cx="101600" cy="111125"/>
          </a:xfrm>
          <a:custGeom>
            <a:avLst/>
            <a:gdLst>
              <a:gd name="T0" fmla="*/ 0 w 17255"/>
              <a:gd name="T1" fmla="*/ 9518 h 21600"/>
              <a:gd name="T2" fmla="*/ 101600 w 17255"/>
              <a:gd name="T3" fmla="*/ 8983 h 21600"/>
              <a:gd name="T4" fmla="*/ 51498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8" name="Line 49"/>
          <p:cNvSpPr>
            <a:spLocks noChangeShapeType="1"/>
          </p:cNvSpPr>
          <p:nvPr/>
        </p:nvSpPr>
        <p:spPr bwMode="auto">
          <a:xfrm>
            <a:off x="6316663" y="4546600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Arc 50"/>
          <p:cNvSpPr>
            <a:spLocks/>
          </p:cNvSpPr>
          <p:nvPr/>
        </p:nvSpPr>
        <p:spPr bwMode="auto">
          <a:xfrm>
            <a:off x="7158038" y="5026025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0" name="Line 51"/>
          <p:cNvSpPr>
            <a:spLocks noChangeShapeType="1"/>
          </p:cNvSpPr>
          <p:nvPr/>
        </p:nvSpPr>
        <p:spPr bwMode="auto">
          <a:xfrm>
            <a:off x="6911975" y="5076825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52"/>
          <p:cNvSpPr>
            <a:spLocks noChangeArrowheads="1"/>
          </p:cNvSpPr>
          <p:nvPr/>
        </p:nvSpPr>
        <p:spPr bwMode="auto">
          <a:xfrm>
            <a:off x="7291388" y="4546600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2" name="Rectangle 53"/>
          <p:cNvSpPr>
            <a:spLocks noChangeArrowheads="1"/>
          </p:cNvSpPr>
          <p:nvPr/>
        </p:nvSpPr>
        <p:spPr bwMode="auto">
          <a:xfrm>
            <a:off x="7134225" y="6075363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3" name="Arc 54"/>
          <p:cNvSpPr>
            <a:spLocks/>
          </p:cNvSpPr>
          <p:nvPr/>
        </p:nvSpPr>
        <p:spPr bwMode="auto">
          <a:xfrm>
            <a:off x="7681913" y="5946775"/>
            <a:ext cx="100012" cy="111125"/>
          </a:xfrm>
          <a:custGeom>
            <a:avLst/>
            <a:gdLst>
              <a:gd name="T0" fmla="*/ 0 w 17255"/>
              <a:gd name="T1" fmla="*/ 9518 h 21600"/>
              <a:gd name="T2" fmla="*/ 100012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4" name="Line 55"/>
          <p:cNvSpPr>
            <a:spLocks noChangeShapeType="1"/>
          </p:cNvSpPr>
          <p:nvPr/>
        </p:nvSpPr>
        <p:spPr bwMode="auto">
          <a:xfrm>
            <a:off x="7731125" y="5659438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Rectangle 56"/>
          <p:cNvSpPr>
            <a:spLocks noChangeArrowheads="1"/>
          </p:cNvSpPr>
          <p:nvPr/>
        </p:nvSpPr>
        <p:spPr bwMode="auto">
          <a:xfrm>
            <a:off x="5495925" y="5702300"/>
            <a:ext cx="9493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Physical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Address</a:t>
            </a:r>
          </a:p>
        </p:txBody>
      </p:sp>
      <p:sp>
        <p:nvSpPr>
          <p:cNvPr id="25646" name="Rectangle 57"/>
          <p:cNvSpPr>
            <a:spLocks noChangeArrowheads="1"/>
          </p:cNvSpPr>
          <p:nvPr/>
        </p:nvSpPr>
        <p:spPr bwMode="auto">
          <a:xfrm>
            <a:off x="75660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5647" name="Line 60"/>
          <p:cNvSpPr>
            <a:spLocks noChangeShapeType="1"/>
          </p:cNvSpPr>
          <p:nvPr/>
        </p:nvSpPr>
        <p:spPr bwMode="auto">
          <a:xfrm flipH="1">
            <a:off x="5487988" y="4527550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3050"/>
            <a:ext cx="8782050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ADDRESS  MAPPING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7500" y="3048000"/>
            <a:ext cx="6464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Organization of memory Mapping Table in a paged system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60388" y="866775"/>
            <a:ext cx="5997575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Address Space and Memory Space are each divided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into fixed size group of words called </a:t>
            </a:r>
            <a:r>
              <a:rPr lang="en-US" altLang="ko-KR" sz="1800" i="1"/>
              <a:t>blocks</a:t>
            </a:r>
            <a:r>
              <a:rPr lang="en-US" altLang="ko-KR" sz="1800"/>
              <a:t>  or </a:t>
            </a:r>
            <a:r>
              <a:rPr lang="en-US" altLang="ko-KR" sz="1800" i="1"/>
              <a:t>pages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200" i="1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1K words group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4745038" y="1547813"/>
            <a:ext cx="784225" cy="1587500"/>
            <a:chOff x="2989" y="975"/>
            <a:chExt cx="494" cy="1000"/>
          </a:xfrm>
        </p:grpSpPr>
        <p:sp>
          <p:nvSpPr>
            <p:cNvPr id="26731" name="Rectangle 5"/>
            <p:cNvSpPr>
              <a:spLocks noChangeArrowheads="1"/>
            </p:cNvSpPr>
            <p:nvPr/>
          </p:nvSpPr>
          <p:spPr bwMode="auto">
            <a:xfrm>
              <a:off x="3028" y="97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26732" name="Rectangle 6"/>
            <p:cNvSpPr>
              <a:spLocks noChangeArrowheads="1"/>
            </p:cNvSpPr>
            <p:nvPr/>
          </p:nvSpPr>
          <p:spPr bwMode="auto">
            <a:xfrm>
              <a:off x="2989" y="978"/>
              <a:ext cx="494" cy="1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3" name="Rectangle 7"/>
            <p:cNvSpPr>
              <a:spLocks noChangeArrowheads="1"/>
            </p:cNvSpPr>
            <p:nvPr/>
          </p:nvSpPr>
          <p:spPr bwMode="auto">
            <a:xfrm>
              <a:off x="3028" y="109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26734" name="Rectangle 8"/>
            <p:cNvSpPr>
              <a:spLocks noChangeArrowheads="1"/>
            </p:cNvSpPr>
            <p:nvPr/>
          </p:nvSpPr>
          <p:spPr bwMode="auto">
            <a:xfrm>
              <a:off x="2989" y="109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5" name="Rectangle 9"/>
            <p:cNvSpPr>
              <a:spLocks noChangeArrowheads="1"/>
            </p:cNvSpPr>
            <p:nvPr/>
          </p:nvSpPr>
          <p:spPr bwMode="auto">
            <a:xfrm>
              <a:off x="3028" y="121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26736" name="Rectangle 10"/>
            <p:cNvSpPr>
              <a:spLocks noChangeArrowheads="1"/>
            </p:cNvSpPr>
            <p:nvPr/>
          </p:nvSpPr>
          <p:spPr bwMode="auto">
            <a:xfrm>
              <a:off x="2989" y="1217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7" name="Rectangle 11"/>
            <p:cNvSpPr>
              <a:spLocks noChangeArrowheads="1"/>
            </p:cNvSpPr>
            <p:nvPr/>
          </p:nvSpPr>
          <p:spPr bwMode="auto">
            <a:xfrm>
              <a:off x="3028" y="133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26738" name="Rectangle 12"/>
            <p:cNvSpPr>
              <a:spLocks noChangeArrowheads="1"/>
            </p:cNvSpPr>
            <p:nvPr/>
          </p:nvSpPr>
          <p:spPr bwMode="auto">
            <a:xfrm>
              <a:off x="2989" y="1337"/>
              <a:ext cx="494" cy="1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9" name="Rectangle 13"/>
            <p:cNvSpPr>
              <a:spLocks noChangeArrowheads="1"/>
            </p:cNvSpPr>
            <p:nvPr/>
          </p:nvSpPr>
          <p:spPr bwMode="auto">
            <a:xfrm>
              <a:off x="3028" y="145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26740" name="Rectangle 14"/>
            <p:cNvSpPr>
              <a:spLocks noChangeArrowheads="1"/>
            </p:cNvSpPr>
            <p:nvPr/>
          </p:nvSpPr>
          <p:spPr bwMode="auto">
            <a:xfrm>
              <a:off x="2989" y="1462"/>
              <a:ext cx="4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1" name="Rectangle 15"/>
            <p:cNvSpPr>
              <a:spLocks noChangeArrowheads="1"/>
            </p:cNvSpPr>
            <p:nvPr/>
          </p:nvSpPr>
          <p:spPr bwMode="auto">
            <a:xfrm>
              <a:off x="3028" y="157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5</a:t>
              </a:r>
            </a:p>
          </p:txBody>
        </p:sp>
        <p:sp>
          <p:nvSpPr>
            <p:cNvPr id="26742" name="Rectangle 16"/>
            <p:cNvSpPr>
              <a:spLocks noChangeArrowheads="1"/>
            </p:cNvSpPr>
            <p:nvPr/>
          </p:nvSpPr>
          <p:spPr bwMode="auto">
            <a:xfrm>
              <a:off x="2989" y="157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3" name="Rectangle 17"/>
            <p:cNvSpPr>
              <a:spLocks noChangeArrowheads="1"/>
            </p:cNvSpPr>
            <p:nvPr/>
          </p:nvSpPr>
          <p:spPr bwMode="auto">
            <a:xfrm>
              <a:off x="3028" y="169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6</a:t>
              </a:r>
            </a:p>
          </p:txBody>
        </p:sp>
        <p:sp>
          <p:nvSpPr>
            <p:cNvPr id="26744" name="Rectangle 18"/>
            <p:cNvSpPr>
              <a:spLocks noChangeArrowheads="1"/>
            </p:cNvSpPr>
            <p:nvPr/>
          </p:nvSpPr>
          <p:spPr bwMode="auto">
            <a:xfrm>
              <a:off x="2989" y="1698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5" name="Rectangle 19"/>
            <p:cNvSpPr>
              <a:spLocks noChangeArrowheads="1"/>
            </p:cNvSpPr>
            <p:nvPr/>
          </p:nvSpPr>
          <p:spPr bwMode="auto">
            <a:xfrm>
              <a:off x="3028" y="181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7</a:t>
              </a:r>
            </a:p>
          </p:txBody>
        </p:sp>
        <p:sp>
          <p:nvSpPr>
            <p:cNvPr id="26746" name="Rectangle 20"/>
            <p:cNvSpPr>
              <a:spLocks noChangeArrowheads="1"/>
            </p:cNvSpPr>
            <p:nvPr/>
          </p:nvSpPr>
          <p:spPr bwMode="auto">
            <a:xfrm>
              <a:off x="2989" y="1818"/>
              <a:ext cx="494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7078663" y="2016125"/>
            <a:ext cx="773112" cy="823913"/>
            <a:chOff x="4189" y="1456"/>
            <a:chExt cx="487" cy="519"/>
          </a:xfrm>
        </p:grpSpPr>
        <p:sp>
          <p:nvSpPr>
            <p:cNvPr id="26723" name="Rectangle 21"/>
            <p:cNvSpPr>
              <a:spLocks noChangeArrowheads="1"/>
            </p:cNvSpPr>
            <p:nvPr/>
          </p:nvSpPr>
          <p:spPr bwMode="auto">
            <a:xfrm>
              <a:off x="4221" y="1815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26724" name="Rectangle 22"/>
            <p:cNvSpPr>
              <a:spLocks noChangeArrowheads="1"/>
            </p:cNvSpPr>
            <p:nvPr/>
          </p:nvSpPr>
          <p:spPr bwMode="auto">
            <a:xfrm>
              <a:off x="4189" y="1818"/>
              <a:ext cx="487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5" name="Rectangle 23"/>
            <p:cNvSpPr>
              <a:spLocks noChangeArrowheads="1"/>
            </p:cNvSpPr>
            <p:nvPr/>
          </p:nvSpPr>
          <p:spPr bwMode="auto">
            <a:xfrm>
              <a:off x="4221" y="169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26726" name="Rectangle 24"/>
            <p:cNvSpPr>
              <a:spLocks noChangeArrowheads="1"/>
            </p:cNvSpPr>
            <p:nvPr/>
          </p:nvSpPr>
          <p:spPr bwMode="auto">
            <a:xfrm>
              <a:off x="4189" y="1698"/>
              <a:ext cx="487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7" name="Rectangle 25"/>
            <p:cNvSpPr>
              <a:spLocks noChangeArrowheads="1"/>
            </p:cNvSpPr>
            <p:nvPr/>
          </p:nvSpPr>
          <p:spPr bwMode="auto">
            <a:xfrm>
              <a:off x="4221" y="157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26728" name="Rectangle 26"/>
            <p:cNvSpPr>
              <a:spLocks noChangeArrowheads="1"/>
            </p:cNvSpPr>
            <p:nvPr/>
          </p:nvSpPr>
          <p:spPr bwMode="auto">
            <a:xfrm>
              <a:off x="4189" y="1577"/>
              <a:ext cx="487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9" name="Rectangle 27"/>
            <p:cNvSpPr>
              <a:spLocks noChangeArrowheads="1"/>
            </p:cNvSpPr>
            <p:nvPr/>
          </p:nvSpPr>
          <p:spPr bwMode="auto">
            <a:xfrm>
              <a:off x="4221" y="145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26730" name="Rectangle 28"/>
            <p:cNvSpPr>
              <a:spLocks noChangeArrowheads="1"/>
            </p:cNvSpPr>
            <p:nvPr/>
          </p:nvSpPr>
          <p:spPr bwMode="auto">
            <a:xfrm>
              <a:off x="4189" y="1457"/>
              <a:ext cx="48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sp>
        <p:nvSpPr>
          <p:cNvPr id="26631" name="Rectangle 29"/>
          <p:cNvSpPr>
            <a:spLocks noChangeArrowheads="1"/>
          </p:cNvSpPr>
          <p:nvPr/>
        </p:nvSpPr>
        <p:spPr bwMode="auto">
          <a:xfrm>
            <a:off x="3367088" y="2033588"/>
            <a:ext cx="12620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= 8K = 2</a:t>
            </a:r>
            <a:r>
              <a:rPr lang="en-US" altLang="ko-KR" sz="1200" baseline="30000">
                <a:solidFill>
                  <a:srgbClr val="000000"/>
                </a:solidFill>
              </a:rPr>
              <a:t>13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2" name="Rectangle 31"/>
          <p:cNvSpPr>
            <a:spLocks noChangeArrowheads="1"/>
          </p:cNvSpPr>
          <p:nvPr/>
        </p:nvSpPr>
        <p:spPr bwMode="auto">
          <a:xfrm>
            <a:off x="5805488" y="2074863"/>
            <a:ext cx="1236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= 4K = 2</a:t>
            </a:r>
            <a:r>
              <a:rPr lang="en-US" altLang="ko-KR" sz="1200" baseline="30000">
                <a:solidFill>
                  <a:srgbClr val="000000"/>
                </a:solidFill>
              </a:rPr>
              <a:t>12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3" name="Rectangle 35"/>
          <p:cNvSpPr>
            <a:spLocks noChangeArrowheads="1"/>
          </p:cNvSpPr>
          <p:nvPr/>
        </p:nvSpPr>
        <p:spPr bwMode="auto">
          <a:xfrm>
            <a:off x="2894013" y="4324350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4" name="Line 36"/>
          <p:cNvSpPr>
            <a:spLocks noChangeShapeType="1"/>
          </p:cNvSpPr>
          <p:nvPr/>
        </p:nvSpPr>
        <p:spPr bwMode="auto">
          <a:xfrm>
            <a:off x="3695700" y="4324350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37"/>
          <p:cNvSpPr>
            <a:spLocks noChangeArrowheads="1"/>
          </p:cNvSpPr>
          <p:nvPr/>
        </p:nvSpPr>
        <p:spPr bwMode="auto">
          <a:xfrm>
            <a:off x="3684588" y="4321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6" name="Rectangle 38"/>
          <p:cNvSpPr>
            <a:spLocks noChangeArrowheads="1"/>
          </p:cNvSpPr>
          <p:nvPr/>
        </p:nvSpPr>
        <p:spPr bwMode="auto">
          <a:xfrm>
            <a:off x="2301875" y="4292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6637" name="Rectangle 39"/>
          <p:cNvSpPr>
            <a:spLocks noChangeArrowheads="1"/>
          </p:cNvSpPr>
          <p:nvPr/>
        </p:nvSpPr>
        <p:spPr bwMode="auto">
          <a:xfrm>
            <a:off x="2894013" y="4516438"/>
            <a:ext cx="1047750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8" name="Line 40"/>
          <p:cNvSpPr>
            <a:spLocks noChangeShapeType="1"/>
          </p:cNvSpPr>
          <p:nvPr/>
        </p:nvSpPr>
        <p:spPr bwMode="auto">
          <a:xfrm>
            <a:off x="3695700" y="4516438"/>
            <a:ext cx="0" cy="18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41"/>
          <p:cNvSpPr>
            <a:spLocks noChangeArrowheads="1"/>
          </p:cNvSpPr>
          <p:nvPr/>
        </p:nvSpPr>
        <p:spPr bwMode="auto">
          <a:xfrm>
            <a:off x="3684588" y="4513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0" name="Rectangle 42"/>
          <p:cNvSpPr>
            <a:spLocks noChangeArrowheads="1"/>
          </p:cNvSpPr>
          <p:nvPr/>
        </p:nvSpPr>
        <p:spPr bwMode="auto">
          <a:xfrm>
            <a:off x="2301875" y="44942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6641" name="Rectangle 43"/>
          <p:cNvSpPr>
            <a:spLocks noChangeArrowheads="1"/>
          </p:cNvSpPr>
          <p:nvPr/>
        </p:nvSpPr>
        <p:spPr bwMode="auto">
          <a:xfrm>
            <a:off x="2894013" y="4708525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2" name="Line 44"/>
          <p:cNvSpPr>
            <a:spLocks noChangeShapeType="1"/>
          </p:cNvSpPr>
          <p:nvPr/>
        </p:nvSpPr>
        <p:spPr bwMode="auto">
          <a:xfrm>
            <a:off x="3695700" y="4708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45"/>
          <p:cNvSpPr>
            <a:spLocks noChangeArrowheads="1"/>
          </p:cNvSpPr>
          <p:nvPr/>
        </p:nvSpPr>
        <p:spPr bwMode="auto">
          <a:xfrm>
            <a:off x="3684588" y="4705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4" name="Rectangle 46"/>
          <p:cNvSpPr>
            <a:spLocks noChangeArrowheads="1"/>
          </p:cNvSpPr>
          <p:nvPr/>
        </p:nvSpPr>
        <p:spPr bwMode="auto">
          <a:xfrm>
            <a:off x="2301875" y="46958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6645" name="Rectangle 47"/>
          <p:cNvSpPr>
            <a:spLocks noChangeArrowheads="1"/>
          </p:cNvSpPr>
          <p:nvPr/>
        </p:nvSpPr>
        <p:spPr bwMode="auto">
          <a:xfrm>
            <a:off x="2894013" y="4903788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6" name="Line 48"/>
          <p:cNvSpPr>
            <a:spLocks noChangeShapeType="1"/>
          </p:cNvSpPr>
          <p:nvPr/>
        </p:nvSpPr>
        <p:spPr bwMode="auto">
          <a:xfrm>
            <a:off x="3695700" y="490378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49"/>
          <p:cNvSpPr>
            <a:spLocks noChangeArrowheads="1"/>
          </p:cNvSpPr>
          <p:nvPr/>
        </p:nvSpPr>
        <p:spPr bwMode="auto">
          <a:xfrm>
            <a:off x="3684588" y="4897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8" name="Rectangle 50"/>
          <p:cNvSpPr>
            <a:spLocks noChangeArrowheads="1"/>
          </p:cNvSpPr>
          <p:nvPr/>
        </p:nvSpPr>
        <p:spPr bwMode="auto">
          <a:xfrm>
            <a:off x="2301875" y="48974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6649" name="Rectangle 51"/>
          <p:cNvSpPr>
            <a:spLocks noChangeArrowheads="1"/>
          </p:cNvSpPr>
          <p:nvPr/>
        </p:nvSpPr>
        <p:spPr bwMode="auto">
          <a:xfrm>
            <a:off x="2894013" y="5095875"/>
            <a:ext cx="1047750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0" name="Line 52"/>
          <p:cNvSpPr>
            <a:spLocks noChangeShapeType="1"/>
          </p:cNvSpPr>
          <p:nvPr/>
        </p:nvSpPr>
        <p:spPr bwMode="auto">
          <a:xfrm>
            <a:off x="3695700" y="5095875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53"/>
          <p:cNvSpPr>
            <a:spLocks noChangeArrowheads="1"/>
          </p:cNvSpPr>
          <p:nvPr/>
        </p:nvSpPr>
        <p:spPr bwMode="auto">
          <a:xfrm>
            <a:off x="3684588" y="50895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54"/>
          <p:cNvSpPr>
            <a:spLocks noChangeArrowheads="1"/>
          </p:cNvSpPr>
          <p:nvPr/>
        </p:nvSpPr>
        <p:spPr bwMode="auto">
          <a:xfrm>
            <a:off x="2301875" y="5070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6653" name="Rectangle 55"/>
          <p:cNvSpPr>
            <a:spLocks noChangeArrowheads="1"/>
          </p:cNvSpPr>
          <p:nvPr/>
        </p:nvSpPr>
        <p:spPr bwMode="auto">
          <a:xfrm>
            <a:off x="2894013" y="5287963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4" name="Line 56"/>
          <p:cNvSpPr>
            <a:spLocks noChangeShapeType="1"/>
          </p:cNvSpPr>
          <p:nvPr/>
        </p:nvSpPr>
        <p:spPr bwMode="auto">
          <a:xfrm>
            <a:off x="3695700" y="52879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57"/>
          <p:cNvSpPr>
            <a:spLocks noChangeArrowheads="1"/>
          </p:cNvSpPr>
          <p:nvPr/>
        </p:nvSpPr>
        <p:spPr bwMode="auto">
          <a:xfrm>
            <a:off x="3684588" y="52832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6" name="Rectangle 58"/>
          <p:cNvSpPr>
            <a:spLocks noChangeArrowheads="1"/>
          </p:cNvSpPr>
          <p:nvPr/>
        </p:nvSpPr>
        <p:spPr bwMode="auto">
          <a:xfrm>
            <a:off x="2301875" y="52641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6657" name="Rectangle 59"/>
          <p:cNvSpPr>
            <a:spLocks noChangeArrowheads="1"/>
          </p:cNvSpPr>
          <p:nvPr/>
        </p:nvSpPr>
        <p:spPr bwMode="auto">
          <a:xfrm>
            <a:off x="2894013" y="5480050"/>
            <a:ext cx="1047750" cy="195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8" name="Line 60"/>
          <p:cNvSpPr>
            <a:spLocks noChangeShapeType="1"/>
          </p:cNvSpPr>
          <p:nvPr/>
        </p:nvSpPr>
        <p:spPr bwMode="auto">
          <a:xfrm>
            <a:off x="3695700" y="548005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61"/>
          <p:cNvSpPr>
            <a:spLocks noChangeArrowheads="1"/>
          </p:cNvSpPr>
          <p:nvPr/>
        </p:nvSpPr>
        <p:spPr bwMode="auto">
          <a:xfrm>
            <a:off x="3684588" y="547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0" name="Rectangle 62"/>
          <p:cNvSpPr>
            <a:spLocks noChangeArrowheads="1"/>
          </p:cNvSpPr>
          <p:nvPr/>
        </p:nvSpPr>
        <p:spPr bwMode="auto">
          <a:xfrm>
            <a:off x="2301875" y="54657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6661" name="Rectangle 63"/>
          <p:cNvSpPr>
            <a:spLocks noChangeArrowheads="1"/>
          </p:cNvSpPr>
          <p:nvPr/>
        </p:nvSpPr>
        <p:spPr bwMode="auto">
          <a:xfrm>
            <a:off x="2894013" y="5672138"/>
            <a:ext cx="1047750" cy="1698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2" name="Line 64"/>
          <p:cNvSpPr>
            <a:spLocks noChangeShapeType="1"/>
          </p:cNvSpPr>
          <p:nvPr/>
        </p:nvSpPr>
        <p:spPr bwMode="auto">
          <a:xfrm>
            <a:off x="3695700" y="5672138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65"/>
          <p:cNvSpPr>
            <a:spLocks noChangeArrowheads="1"/>
          </p:cNvSpPr>
          <p:nvPr/>
        </p:nvSpPr>
        <p:spPr bwMode="auto">
          <a:xfrm>
            <a:off x="3684588" y="5667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4" name="Rectangle 66"/>
          <p:cNvSpPr>
            <a:spLocks noChangeArrowheads="1"/>
          </p:cNvSpPr>
          <p:nvPr/>
        </p:nvSpPr>
        <p:spPr bwMode="auto">
          <a:xfrm>
            <a:off x="2301875" y="564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6665" name="Rectangle 67"/>
          <p:cNvSpPr>
            <a:spLocks noChangeArrowheads="1"/>
          </p:cNvSpPr>
          <p:nvPr/>
        </p:nvSpPr>
        <p:spPr bwMode="auto">
          <a:xfrm>
            <a:off x="2894013" y="6180138"/>
            <a:ext cx="1047750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6" name="Line 68"/>
          <p:cNvSpPr>
            <a:spLocks noChangeShapeType="1"/>
          </p:cNvSpPr>
          <p:nvPr/>
        </p:nvSpPr>
        <p:spPr bwMode="auto">
          <a:xfrm>
            <a:off x="3695700" y="61801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9"/>
          <p:cNvSpPr>
            <a:spLocks noChangeArrowheads="1"/>
          </p:cNvSpPr>
          <p:nvPr/>
        </p:nvSpPr>
        <p:spPr bwMode="auto">
          <a:xfrm>
            <a:off x="3684588" y="61785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8" name="Rectangle 70"/>
          <p:cNvSpPr>
            <a:spLocks noChangeArrowheads="1"/>
          </p:cNvSpPr>
          <p:nvPr/>
        </p:nvSpPr>
        <p:spPr bwMode="auto">
          <a:xfrm>
            <a:off x="4975225" y="4903788"/>
            <a:ext cx="173355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9" name="Line 71"/>
          <p:cNvSpPr>
            <a:spLocks noChangeShapeType="1"/>
          </p:cNvSpPr>
          <p:nvPr/>
        </p:nvSpPr>
        <p:spPr bwMode="auto">
          <a:xfrm>
            <a:off x="5316538" y="49037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72"/>
          <p:cNvSpPr>
            <a:spLocks noChangeArrowheads="1"/>
          </p:cNvSpPr>
          <p:nvPr/>
        </p:nvSpPr>
        <p:spPr bwMode="auto">
          <a:xfrm>
            <a:off x="7499350" y="4506913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1" name="Rectangle 73"/>
          <p:cNvSpPr>
            <a:spLocks noChangeArrowheads="1"/>
          </p:cNvSpPr>
          <p:nvPr/>
        </p:nvSpPr>
        <p:spPr bwMode="auto">
          <a:xfrm>
            <a:off x="7561263" y="4484688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26672" name="Rectangle 74"/>
          <p:cNvSpPr>
            <a:spLocks noChangeArrowheads="1"/>
          </p:cNvSpPr>
          <p:nvPr/>
        </p:nvSpPr>
        <p:spPr bwMode="auto">
          <a:xfrm>
            <a:off x="7499350" y="4708525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3" name="Rectangle 75"/>
          <p:cNvSpPr>
            <a:spLocks noChangeArrowheads="1"/>
          </p:cNvSpPr>
          <p:nvPr/>
        </p:nvSpPr>
        <p:spPr bwMode="auto">
          <a:xfrm>
            <a:off x="7561263" y="4686300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26674" name="Rectangle 76"/>
          <p:cNvSpPr>
            <a:spLocks noChangeArrowheads="1"/>
          </p:cNvSpPr>
          <p:nvPr/>
        </p:nvSpPr>
        <p:spPr bwMode="auto">
          <a:xfrm>
            <a:off x="7499350" y="4903788"/>
            <a:ext cx="954088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5" name="Rectangle 77"/>
          <p:cNvSpPr>
            <a:spLocks noChangeArrowheads="1"/>
          </p:cNvSpPr>
          <p:nvPr/>
        </p:nvSpPr>
        <p:spPr bwMode="auto">
          <a:xfrm>
            <a:off x="7561263" y="48879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2</a:t>
            </a:r>
          </a:p>
        </p:txBody>
      </p:sp>
      <p:sp>
        <p:nvSpPr>
          <p:cNvPr id="26676" name="Rectangle 78"/>
          <p:cNvSpPr>
            <a:spLocks noChangeArrowheads="1"/>
          </p:cNvSpPr>
          <p:nvPr/>
        </p:nvSpPr>
        <p:spPr bwMode="auto">
          <a:xfrm>
            <a:off x="7499350" y="5095875"/>
            <a:ext cx="954088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7" name="Rectangle 79"/>
          <p:cNvSpPr>
            <a:spLocks noChangeArrowheads="1"/>
          </p:cNvSpPr>
          <p:nvPr/>
        </p:nvSpPr>
        <p:spPr bwMode="auto">
          <a:xfrm>
            <a:off x="7561263" y="508952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3</a:t>
            </a:r>
          </a:p>
        </p:txBody>
      </p:sp>
      <p:sp>
        <p:nvSpPr>
          <p:cNvPr id="26678" name="Rectangle 80"/>
          <p:cNvSpPr>
            <a:spLocks noChangeArrowheads="1"/>
          </p:cNvSpPr>
          <p:nvPr/>
        </p:nvSpPr>
        <p:spPr bwMode="auto">
          <a:xfrm>
            <a:off x="7499350" y="5603875"/>
            <a:ext cx="963613" cy="198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9" name="Rectangle 81"/>
          <p:cNvSpPr>
            <a:spLocks noChangeArrowheads="1"/>
          </p:cNvSpPr>
          <p:nvPr/>
        </p:nvSpPr>
        <p:spPr bwMode="auto">
          <a:xfrm>
            <a:off x="7658100" y="560228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26680" name="Rectangle 82"/>
          <p:cNvSpPr>
            <a:spLocks noChangeArrowheads="1"/>
          </p:cNvSpPr>
          <p:nvPr/>
        </p:nvSpPr>
        <p:spPr bwMode="auto">
          <a:xfrm>
            <a:off x="4940300" y="48974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26681" name="Rectangle 83"/>
          <p:cNvSpPr>
            <a:spLocks noChangeArrowheads="1"/>
          </p:cNvSpPr>
          <p:nvPr/>
        </p:nvSpPr>
        <p:spPr bwMode="auto">
          <a:xfrm>
            <a:off x="5364163" y="4897438"/>
            <a:ext cx="1408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0 1 0 1 0 1 0 0 1 1</a:t>
            </a:r>
          </a:p>
        </p:txBody>
      </p:sp>
      <p:sp>
        <p:nvSpPr>
          <p:cNvPr id="26682" name="Rectangle 84"/>
          <p:cNvSpPr>
            <a:spLocks noChangeArrowheads="1"/>
          </p:cNvSpPr>
          <p:nvPr/>
        </p:nvSpPr>
        <p:spPr bwMode="auto">
          <a:xfrm>
            <a:off x="2894013" y="3678238"/>
            <a:ext cx="3128962" cy="171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3" name="Rectangle 85"/>
          <p:cNvSpPr>
            <a:spLocks noChangeArrowheads="1"/>
          </p:cNvSpPr>
          <p:nvPr/>
        </p:nvSpPr>
        <p:spPr bwMode="auto">
          <a:xfrm>
            <a:off x="2971800" y="3648075"/>
            <a:ext cx="604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1  0  1</a:t>
            </a:r>
          </a:p>
        </p:txBody>
      </p:sp>
      <p:sp>
        <p:nvSpPr>
          <p:cNvPr id="26684" name="Line 86"/>
          <p:cNvSpPr>
            <a:spLocks noChangeShapeType="1"/>
          </p:cNvSpPr>
          <p:nvPr/>
        </p:nvSpPr>
        <p:spPr bwMode="auto">
          <a:xfrm flipV="1">
            <a:off x="3695700" y="36909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Rectangle 87"/>
          <p:cNvSpPr>
            <a:spLocks noChangeArrowheads="1"/>
          </p:cNvSpPr>
          <p:nvPr/>
        </p:nvSpPr>
        <p:spPr bwMode="auto">
          <a:xfrm>
            <a:off x="3781425" y="3648075"/>
            <a:ext cx="1793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0  1  0  1  0  1  0  0  1  1</a:t>
            </a:r>
          </a:p>
        </p:txBody>
      </p:sp>
      <p:sp>
        <p:nvSpPr>
          <p:cNvPr id="26686" name="Rectangle 88"/>
          <p:cNvSpPr>
            <a:spLocks noChangeArrowheads="1"/>
          </p:cNvSpPr>
          <p:nvPr/>
        </p:nvSpPr>
        <p:spPr bwMode="auto">
          <a:xfrm>
            <a:off x="1620838" y="3994150"/>
            <a:ext cx="579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87" name="Rectangle 89"/>
          <p:cNvSpPr>
            <a:spLocks noChangeArrowheads="1"/>
          </p:cNvSpPr>
          <p:nvPr/>
        </p:nvSpPr>
        <p:spPr bwMode="auto">
          <a:xfrm>
            <a:off x="1620838" y="4152900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6688" name="Arc 90"/>
          <p:cNvSpPr>
            <a:spLocks/>
          </p:cNvSpPr>
          <p:nvPr/>
        </p:nvSpPr>
        <p:spPr bwMode="auto">
          <a:xfrm>
            <a:off x="2476500" y="4202113"/>
            <a:ext cx="122238" cy="107950"/>
          </a:xfrm>
          <a:custGeom>
            <a:avLst/>
            <a:gdLst>
              <a:gd name="T0" fmla="*/ 0 w 17255"/>
              <a:gd name="T1" fmla="*/ 9246 h 21600"/>
              <a:gd name="T2" fmla="*/ 122238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9" name="Freeform 91"/>
          <p:cNvSpPr>
            <a:spLocks/>
          </p:cNvSpPr>
          <p:nvPr/>
        </p:nvSpPr>
        <p:spPr bwMode="auto">
          <a:xfrm>
            <a:off x="2528888" y="4052888"/>
            <a:ext cx="811212" cy="171450"/>
          </a:xfrm>
          <a:custGeom>
            <a:avLst/>
            <a:gdLst>
              <a:gd name="T0" fmla="*/ 0 w 409"/>
              <a:gd name="T1" fmla="*/ 120 h 121"/>
              <a:gd name="T2" fmla="*/ 0 w 409"/>
              <a:gd name="T3" fmla="*/ 0 h 121"/>
              <a:gd name="T4" fmla="*/ 408 w 409"/>
              <a:gd name="T5" fmla="*/ 0 h 121"/>
              <a:gd name="T6" fmla="*/ 0 60000 65536"/>
              <a:gd name="T7" fmla="*/ 0 60000 65536"/>
              <a:gd name="T8" fmla="*/ 0 60000 65536"/>
              <a:gd name="T9" fmla="*/ 0 w 409"/>
              <a:gd name="T10" fmla="*/ 0 h 121"/>
              <a:gd name="T11" fmla="*/ 409 w 409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21">
                <a:moveTo>
                  <a:pt x="0" y="120"/>
                </a:move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0" name="Arc 93"/>
          <p:cNvSpPr>
            <a:spLocks/>
          </p:cNvSpPr>
          <p:nvPr/>
        </p:nvSpPr>
        <p:spPr bwMode="auto">
          <a:xfrm>
            <a:off x="3827463" y="4202113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1" name="Freeform 94"/>
          <p:cNvSpPr>
            <a:spLocks/>
          </p:cNvSpPr>
          <p:nvPr/>
        </p:nvSpPr>
        <p:spPr bwMode="auto">
          <a:xfrm>
            <a:off x="3879850" y="4052888"/>
            <a:ext cx="350838" cy="171450"/>
          </a:xfrm>
          <a:custGeom>
            <a:avLst/>
            <a:gdLst>
              <a:gd name="T0" fmla="*/ 0 w 177"/>
              <a:gd name="T1" fmla="*/ 120 h 121"/>
              <a:gd name="T2" fmla="*/ 0 w 177"/>
              <a:gd name="T3" fmla="*/ 0 h 121"/>
              <a:gd name="T4" fmla="*/ 176 w 177"/>
              <a:gd name="T5" fmla="*/ 0 h 121"/>
              <a:gd name="T6" fmla="*/ 0 60000 65536"/>
              <a:gd name="T7" fmla="*/ 0 60000 65536"/>
              <a:gd name="T8" fmla="*/ 0 60000 65536"/>
              <a:gd name="T9" fmla="*/ 0 w 177"/>
              <a:gd name="T10" fmla="*/ 0 h 121"/>
              <a:gd name="T11" fmla="*/ 177 w 177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21">
                <a:moveTo>
                  <a:pt x="0" y="120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2" name="Rectangle 95"/>
          <p:cNvSpPr>
            <a:spLocks noChangeArrowheads="1"/>
          </p:cNvSpPr>
          <p:nvPr/>
        </p:nvSpPr>
        <p:spPr bwMode="auto">
          <a:xfrm>
            <a:off x="4225925" y="3937000"/>
            <a:ext cx="855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Presence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93" name="Rectangle 96"/>
          <p:cNvSpPr>
            <a:spLocks noChangeArrowheads="1"/>
          </p:cNvSpPr>
          <p:nvPr/>
        </p:nvSpPr>
        <p:spPr bwMode="auto">
          <a:xfrm>
            <a:off x="4225925" y="4095750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</a:t>
            </a:r>
          </a:p>
        </p:txBody>
      </p:sp>
      <p:sp>
        <p:nvSpPr>
          <p:cNvPr id="26694" name="Freeform 97"/>
          <p:cNvSpPr>
            <a:spLocks/>
          </p:cNvSpPr>
          <p:nvPr/>
        </p:nvSpPr>
        <p:spPr bwMode="auto">
          <a:xfrm>
            <a:off x="5308600" y="3860800"/>
            <a:ext cx="733425" cy="511175"/>
          </a:xfrm>
          <a:custGeom>
            <a:avLst/>
            <a:gdLst>
              <a:gd name="T0" fmla="*/ 0 w 369"/>
              <a:gd name="T1" fmla="*/ 0 h 361"/>
              <a:gd name="T2" fmla="*/ 0 w 369"/>
              <a:gd name="T3" fmla="*/ 360 h 361"/>
              <a:gd name="T4" fmla="*/ 368 w 369"/>
              <a:gd name="T5" fmla="*/ 360 h 361"/>
              <a:gd name="T6" fmla="*/ 0 60000 65536"/>
              <a:gd name="T7" fmla="*/ 0 60000 65536"/>
              <a:gd name="T8" fmla="*/ 0 60000 65536"/>
              <a:gd name="T9" fmla="*/ 0 w 369"/>
              <a:gd name="T10" fmla="*/ 0 h 361"/>
              <a:gd name="T11" fmla="*/ 369 w 369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361">
                <a:moveTo>
                  <a:pt x="0" y="0"/>
                </a:moveTo>
                <a:lnTo>
                  <a:pt x="0" y="360"/>
                </a:lnTo>
                <a:lnTo>
                  <a:pt x="368" y="36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5" name="Arc 98"/>
          <p:cNvSpPr>
            <a:spLocks/>
          </p:cNvSpPr>
          <p:nvPr/>
        </p:nvSpPr>
        <p:spPr bwMode="auto">
          <a:xfrm>
            <a:off x="5986463" y="4778375"/>
            <a:ext cx="122237" cy="107950"/>
          </a:xfrm>
          <a:custGeom>
            <a:avLst/>
            <a:gdLst>
              <a:gd name="T0" fmla="*/ 0 w 17255"/>
              <a:gd name="T1" fmla="*/ 9246 h 21600"/>
              <a:gd name="T2" fmla="*/ 122237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6" name="Line 99"/>
          <p:cNvSpPr>
            <a:spLocks noChangeShapeType="1"/>
          </p:cNvSpPr>
          <p:nvPr/>
        </p:nvSpPr>
        <p:spPr bwMode="auto">
          <a:xfrm>
            <a:off x="6046788" y="43815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100"/>
          <p:cNvSpPr>
            <a:spLocks noChangeArrowheads="1"/>
          </p:cNvSpPr>
          <p:nvPr/>
        </p:nvSpPr>
        <p:spPr bwMode="auto">
          <a:xfrm>
            <a:off x="2835275" y="3455988"/>
            <a:ext cx="8175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no.</a:t>
            </a:r>
          </a:p>
        </p:txBody>
      </p:sp>
      <p:sp>
        <p:nvSpPr>
          <p:cNvPr id="26698" name="Rectangle 101"/>
          <p:cNvSpPr>
            <a:spLocks noChangeArrowheads="1"/>
          </p:cNvSpPr>
          <p:nvPr/>
        </p:nvSpPr>
        <p:spPr bwMode="auto">
          <a:xfrm>
            <a:off x="4297363" y="3455988"/>
            <a:ext cx="1096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Line number</a:t>
            </a:r>
          </a:p>
        </p:txBody>
      </p:sp>
      <p:sp>
        <p:nvSpPr>
          <p:cNvPr id="26699" name="Rectangle 102"/>
          <p:cNvSpPr>
            <a:spLocks noChangeArrowheads="1"/>
          </p:cNvSpPr>
          <p:nvPr/>
        </p:nvSpPr>
        <p:spPr bwMode="auto">
          <a:xfrm>
            <a:off x="6069013" y="3629025"/>
            <a:ext cx="1281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6700" name="Rectangle 103"/>
          <p:cNvSpPr>
            <a:spLocks noChangeArrowheads="1"/>
          </p:cNvSpPr>
          <p:nvPr/>
        </p:nvSpPr>
        <p:spPr bwMode="auto">
          <a:xfrm>
            <a:off x="5130800" y="51609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701" name="Rectangle 104"/>
          <p:cNvSpPr>
            <a:spLocks noChangeArrowheads="1"/>
          </p:cNvSpPr>
          <p:nvPr/>
        </p:nvSpPr>
        <p:spPr bwMode="auto">
          <a:xfrm>
            <a:off x="5130800" y="5318125"/>
            <a:ext cx="1363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register</a:t>
            </a:r>
          </a:p>
        </p:txBody>
      </p:sp>
      <p:sp>
        <p:nvSpPr>
          <p:cNvPr id="26702" name="Arc 105"/>
          <p:cNvSpPr>
            <a:spLocks/>
          </p:cNvSpPr>
          <p:nvPr/>
        </p:nvSpPr>
        <p:spPr bwMode="auto">
          <a:xfrm>
            <a:off x="3287713" y="6057900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3" name="Arc 107"/>
          <p:cNvSpPr>
            <a:spLocks/>
          </p:cNvSpPr>
          <p:nvPr/>
        </p:nvSpPr>
        <p:spPr bwMode="auto">
          <a:xfrm>
            <a:off x="5081588" y="4778375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4" name="Line 108"/>
          <p:cNvSpPr>
            <a:spLocks noChangeShapeType="1"/>
          </p:cNvSpPr>
          <p:nvPr/>
        </p:nvSpPr>
        <p:spPr bwMode="auto">
          <a:xfrm>
            <a:off x="5140325" y="4641850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Freeform 109"/>
          <p:cNvSpPr>
            <a:spLocks/>
          </p:cNvSpPr>
          <p:nvPr/>
        </p:nvSpPr>
        <p:spPr bwMode="auto">
          <a:xfrm>
            <a:off x="4498975" y="4630738"/>
            <a:ext cx="636588" cy="1814512"/>
          </a:xfrm>
          <a:custGeom>
            <a:avLst/>
            <a:gdLst>
              <a:gd name="T0" fmla="*/ 320 w 321"/>
              <a:gd name="T1" fmla="*/ 0 h 1409"/>
              <a:gd name="T2" fmla="*/ 0 w 321"/>
              <a:gd name="T3" fmla="*/ 0 h 1409"/>
              <a:gd name="T4" fmla="*/ 0 w 321"/>
              <a:gd name="T5" fmla="*/ 1408 h 1409"/>
              <a:gd name="T6" fmla="*/ 0 60000 65536"/>
              <a:gd name="T7" fmla="*/ 0 60000 65536"/>
              <a:gd name="T8" fmla="*/ 0 60000 65536"/>
              <a:gd name="T9" fmla="*/ 0 w 321"/>
              <a:gd name="T10" fmla="*/ 0 h 1409"/>
              <a:gd name="T11" fmla="*/ 321 w 321"/>
              <a:gd name="T12" fmla="*/ 1409 h 1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1409">
                <a:moveTo>
                  <a:pt x="320" y="0"/>
                </a:moveTo>
                <a:lnTo>
                  <a:pt x="0" y="0"/>
                </a:lnTo>
                <a:lnTo>
                  <a:pt x="0" y="140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6" name="Line 110"/>
          <p:cNvSpPr>
            <a:spLocks noChangeShapeType="1"/>
          </p:cNvSpPr>
          <p:nvPr/>
        </p:nvSpPr>
        <p:spPr bwMode="auto">
          <a:xfrm>
            <a:off x="3344863" y="6456363"/>
            <a:ext cx="11509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Rectangle 112"/>
          <p:cNvSpPr>
            <a:spLocks noChangeArrowheads="1"/>
          </p:cNvSpPr>
          <p:nvPr/>
        </p:nvSpPr>
        <p:spPr bwMode="auto">
          <a:xfrm>
            <a:off x="454025" y="5461000"/>
            <a:ext cx="156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page table</a:t>
            </a:r>
          </a:p>
        </p:txBody>
      </p:sp>
      <p:sp>
        <p:nvSpPr>
          <p:cNvPr id="26708" name="Arc 113"/>
          <p:cNvSpPr>
            <a:spLocks/>
          </p:cNvSpPr>
          <p:nvPr/>
        </p:nvSpPr>
        <p:spPr bwMode="auto">
          <a:xfrm>
            <a:off x="7978775" y="5481638"/>
            <a:ext cx="120650" cy="106362"/>
          </a:xfrm>
          <a:custGeom>
            <a:avLst/>
            <a:gdLst>
              <a:gd name="T0" fmla="*/ 0 w 17255"/>
              <a:gd name="T1" fmla="*/ 9110 h 21600"/>
              <a:gd name="T2" fmla="*/ 120650 w 17255"/>
              <a:gd name="T3" fmla="*/ 8598 h 21600"/>
              <a:gd name="T4" fmla="*/ 61154 w 17255"/>
              <a:gd name="T5" fmla="*/ 10636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9" name="Line 114"/>
          <p:cNvSpPr>
            <a:spLocks noChangeShapeType="1"/>
          </p:cNvSpPr>
          <p:nvPr/>
        </p:nvSpPr>
        <p:spPr bwMode="auto">
          <a:xfrm>
            <a:off x="8031163" y="5278438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Freeform 115"/>
          <p:cNvSpPr>
            <a:spLocks/>
          </p:cNvSpPr>
          <p:nvPr/>
        </p:nvSpPr>
        <p:spPr bwMode="auto">
          <a:xfrm>
            <a:off x="6715125" y="4822825"/>
            <a:ext cx="406400" cy="185738"/>
          </a:xfrm>
          <a:custGeom>
            <a:avLst/>
            <a:gdLst>
              <a:gd name="T0" fmla="*/ 0 w 233"/>
              <a:gd name="T1" fmla="*/ 136 h 137"/>
              <a:gd name="T2" fmla="*/ 232 w 233"/>
              <a:gd name="T3" fmla="*/ 136 h 137"/>
              <a:gd name="T4" fmla="*/ 232 w 233"/>
              <a:gd name="T5" fmla="*/ 0 h 137"/>
              <a:gd name="T6" fmla="*/ 0 60000 65536"/>
              <a:gd name="T7" fmla="*/ 0 60000 65536"/>
              <a:gd name="T8" fmla="*/ 0 60000 65536"/>
              <a:gd name="T9" fmla="*/ 0 w 233"/>
              <a:gd name="T10" fmla="*/ 0 h 137"/>
              <a:gd name="T11" fmla="*/ 233 w 233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137">
                <a:moveTo>
                  <a:pt x="0" y="136"/>
                </a:moveTo>
                <a:lnTo>
                  <a:pt x="232" y="136"/>
                </a:lnTo>
                <a:lnTo>
                  <a:pt x="23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1" name="Arc 116"/>
          <p:cNvSpPr>
            <a:spLocks/>
          </p:cNvSpPr>
          <p:nvPr/>
        </p:nvSpPr>
        <p:spPr bwMode="auto">
          <a:xfrm>
            <a:off x="7332663" y="4773613"/>
            <a:ext cx="149225" cy="88900"/>
          </a:xfrm>
          <a:custGeom>
            <a:avLst/>
            <a:gdLst>
              <a:gd name="T0" fmla="*/ 12062 w 21600"/>
              <a:gd name="T1" fmla="*/ 88900 h 17255"/>
              <a:gd name="T2" fmla="*/ 12781 w 21600"/>
              <a:gd name="T3" fmla="*/ 0 h 17255"/>
              <a:gd name="T4" fmla="*/ 1492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2" name="Line 117"/>
          <p:cNvSpPr>
            <a:spLocks noChangeShapeType="1"/>
          </p:cNvSpPr>
          <p:nvPr/>
        </p:nvSpPr>
        <p:spPr bwMode="auto">
          <a:xfrm>
            <a:off x="7127875" y="4819650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18"/>
          <p:cNvSpPr>
            <a:spLocks noChangeArrowheads="1"/>
          </p:cNvSpPr>
          <p:nvPr/>
        </p:nvSpPr>
        <p:spPr bwMode="auto">
          <a:xfrm>
            <a:off x="7289800" y="4265613"/>
            <a:ext cx="1162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6714" name="Rectangle 119"/>
          <p:cNvSpPr>
            <a:spLocks noChangeArrowheads="1"/>
          </p:cNvSpPr>
          <p:nvPr/>
        </p:nvSpPr>
        <p:spPr bwMode="auto">
          <a:xfrm>
            <a:off x="3051175" y="45148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6715" name="Rectangle 120"/>
          <p:cNvSpPr>
            <a:spLocks noChangeArrowheads="1"/>
          </p:cNvSpPr>
          <p:nvPr/>
        </p:nvSpPr>
        <p:spPr bwMode="auto">
          <a:xfrm>
            <a:off x="3051175" y="470693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6716" name="Rectangle 121"/>
          <p:cNvSpPr>
            <a:spLocks noChangeArrowheads="1"/>
          </p:cNvSpPr>
          <p:nvPr/>
        </p:nvSpPr>
        <p:spPr bwMode="auto">
          <a:xfrm>
            <a:off x="3051175" y="52847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7" name="Rectangle 122"/>
          <p:cNvSpPr>
            <a:spLocks noChangeArrowheads="1"/>
          </p:cNvSpPr>
          <p:nvPr/>
        </p:nvSpPr>
        <p:spPr bwMode="auto">
          <a:xfrm>
            <a:off x="3051175" y="547687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6718" name="Rectangle 123"/>
          <p:cNvSpPr>
            <a:spLocks noChangeArrowheads="1"/>
          </p:cNvSpPr>
          <p:nvPr/>
        </p:nvSpPr>
        <p:spPr bwMode="auto">
          <a:xfrm>
            <a:off x="3051175" y="61912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9" name="Rectangle 124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6720" name="Line 129"/>
          <p:cNvSpPr>
            <a:spLocks noChangeShapeType="1"/>
          </p:cNvSpPr>
          <p:nvPr/>
        </p:nvSpPr>
        <p:spPr bwMode="auto">
          <a:xfrm>
            <a:off x="3354388" y="6392863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1" name="Line 130"/>
          <p:cNvSpPr>
            <a:spLocks noChangeShapeType="1"/>
          </p:cNvSpPr>
          <p:nvPr/>
        </p:nvSpPr>
        <p:spPr bwMode="auto">
          <a:xfrm>
            <a:off x="3335338" y="38401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Line 131"/>
          <p:cNvSpPr>
            <a:spLocks noChangeShapeType="1"/>
          </p:cNvSpPr>
          <p:nvPr/>
        </p:nvSpPr>
        <p:spPr bwMode="auto">
          <a:xfrm>
            <a:off x="3351213" y="58483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dirty="0" smtClean="0"/>
              <a:t>Memory Page table consist of Eight words ,one for each page.</a:t>
            </a:r>
          </a:p>
          <a:p>
            <a:r>
              <a:rPr lang="en-US" dirty="0" smtClean="0"/>
              <a:t>The address in the page table denotes the Page number, and the content of the word gives the block number where the page is stored.</a:t>
            </a:r>
          </a:p>
          <a:p>
            <a:r>
              <a:rPr lang="en-US" dirty="0" smtClean="0"/>
              <a:t>A presence bit indicates whether the page has been transferred from auxiliary memory in to main memory</a:t>
            </a:r>
          </a:p>
          <a:p>
            <a:r>
              <a:rPr lang="en-US" dirty="0" smtClean="0"/>
              <a:t>If the page is not there call to the operating system  is then generated to fetch the required page from auxiliary memory to main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282575"/>
            <a:ext cx="8729663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ASSOCIATIVE  MEMORY  PAGE  TABLE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0238" y="790575"/>
            <a:ext cx="57245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Assume that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Blocks in memory = m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Pages in Virtual Address Space = 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30238" y="1646238"/>
            <a:ext cx="828516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Straight forward design -&gt; n entry table in </a:t>
            </a:r>
            <a:r>
              <a:rPr lang="en-US" altLang="ko-KR" sz="1800" dirty="0" smtClean="0"/>
              <a:t>memory </a:t>
            </a:r>
            <a:endParaRPr lang="en-US" altLang="ko-KR" sz="1800" dirty="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Inefficient storage space utilization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&lt;- n-m entries of the table is empty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 dirty="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More efficient method is m-entry 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Page Table made of an Associative Memory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m words; (Page Number</a:t>
            </a:r>
            <a:r>
              <a:rPr lang="en-US" altLang="ko-KR" sz="1800" dirty="0" smtClean="0"/>
              <a:t>: Block </a:t>
            </a:r>
            <a:r>
              <a:rPr lang="en-US" altLang="ko-KR" sz="1800" dirty="0"/>
              <a:t>Number)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370263" y="3759200"/>
            <a:ext cx="3762375" cy="2327275"/>
            <a:chOff x="1439" y="2164"/>
            <a:chExt cx="3504" cy="1212"/>
          </a:xfrm>
        </p:grpSpPr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64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1022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39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1  </a:t>
              </a:r>
              <a:r>
                <a:rPr lang="en-US" altLang="ko-KR" sz="1200" dirty="0" smtClean="0">
                  <a:solidFill>
                    <a:srgbClr val="000000"/>
                  </a:solidFill>
                </a:rPr>
                <a:t>1  </a:t>
              </a:r>
              <a:r>
                <a:rPr lang="en-US" altLang="ko-KR" sz="1200" dirty="0">
                  <a:solidFill>
                    <a:srgbClr val="000000"/>
                  </a:solidFill>
                </a:rPr>
                <a:t>1      0  0</a:t>
              </a:r>
            </a:p>
          </p:txBody>
        </p: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104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98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545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809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193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497" y="2266"/>
              <a:ext cx="2049" cy="77"/>
              <a:chOff x="1081" y="3273"/>
              <a:chExt cx="1480" cy="112"/>
            </a:xfrm>
          </p:grpSpPr>
          <p:sp>
            <p:nvSpPr>
              <p:cNvPr id="28715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T0" fmla="*/ 0 w 21600"/>
                  <a:gd name="T1" fmla="*/ 112 h 21600"/>
                  <a:gd name="T2" fmla="*/ 739 w 21600"/>
                  <a:gd name="T3" fmla="*/ 0 h 21600"/>
                  <a:gd name="T4" fmla="*/ 740 w 21600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6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T0" fmla="*/ 0 w 21629"/>
                  <a:gd name="T1" fmla="*/ 0 h 21600"/>
                  <a:gd name="T2" fmla="*/ 741 w 21629"/>
                  <a:gd name="T3" fmla="*/ 112 h 21600"/>
                  <a:gd name="T4" fmla="*/ 1 w 21629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497" y="2393"/>
              <a:ext cx="609" cy="28"/>
              <a:chOff x="1081" y="3457"/>
              <a:chExt cx="440" cy="40"/>
            </a:xfrm>
          </p:grpSpPr>
          <p:sp>
            <p:nvSpPr>
              <p:cNvPr id="28713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T0" fmla="*/ 0 w 21600"/>
                  <a:gd name="T1" fmla="*/ 40 h 21600"/>
                  <a:gd name="T2" fmla="*/ 219 w 21600"/>
                  <a:gd name="T3" fmla="*/ 0 h 21600"/>
                  <a:gd name="T4" fmla="*/ 220 w 21600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4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T0" fmla="*/ 0 w 21698"/>
                  <a:gd name="T1" fmla="*/ 0 h 21600"/>
                  <a:gd name="T2" fmla="*/ 221 w 21698"/>
                  <a:gd name="T3" fmla="*/ 40 h 21600"/>
                  <a:gd name="T4" fmla="*/ 1 w 21698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98"/>
                  <a:gd name="T10" fmla="*/ 0 h 21600"/>
                  <a:gd name="T11" fmla="*/ 21698 w 21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28711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T0" fmla="*/ 212 w 21600"/>
                  <a:gd name="T1" fmla="*/ 48 h 21600"/>
                  <a:gd name="T2" fmla="*/ 0 w 21600"/>
                  <a:gd name="T3" fmla="*/ 0 h 21600"/>
                  <a:gd name="T4" fmla="*/ 212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2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T0" fmla="*/ 212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28709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T0" fmla="*/ 140 w 21600"/>
                  <a:gd name="T1" fmla="*/ 48 h 21600"/>
                  <a:gd name="T2" fmla="*/ 0 w 21600"/>
                  <a:gd name="T3" fmla="*/ 0 h 21600"/>
                  <a:gd name="T4" fmla="*/ 14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0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T0" fmla="*/ 140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</p:grpSp>
      <p:sp>
        <p:nvSpPr>
          <p:cNvPr id="28678" name="Rectangle 42"/>
          <p:cNvSpPr>
            <a:spLocks noChangeArrowheads="1"/>
          </p:cNvSpPr>
          <p:nvPr/>
        </p:nvSpPr>
        <p:spPr bwMode="auto">
          <a:xfrm>
            <a:off x="782638" y="5929313"/>
            <a:ext cx="5794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Page Fault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Page number cannot be found in the Page Table</a:t>
            </a:r>
          </a:p>
        </p:txBody>
      </p:sp>
      <p:sp>
        <p:nvSpPr>
          <p:cNvPr id="28679" name="Rectangle 4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73050"/>
            <a:ext cx="8448675" cy="479425"/>
          </a:xfrm>
        </p:spPr>
        <p:txBody>
          <a:bodyPr anchor="ctr"/>
          <a:lstStyle/>
          <a:p>
            <a:r>
              <a:rPr lang="en-US" altLang="ko-KR" sz="2400" dirty="0" smtClean="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6075" y="836613"/>
            <a:ext cx="647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FIFO</a:t>
            </a:r>
            <a:endParaRPr lang="en-US" altLang="ko-KR" sz="18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79688" y="1138238"/>
            <a:ext cx="333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977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00977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00977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0" y="1143000"/>
            <a:ext cx="759738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7       0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95738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66963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366963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366963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070100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2038" y="1465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428875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09875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1861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5385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9131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289425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6466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0244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395913" y="118586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757863" y="118586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132513" y="1185863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07163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869113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242175" y="118586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6215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163512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 dirty="0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63512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163512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600200" y="1295400"/>
            <a:ext cx="152400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9898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83550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195738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23272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232251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2743200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2743200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2743200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690813" y="14525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69081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679700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478213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478213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3478213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42106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34321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342106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3851275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3851275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851275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7973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37909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3806825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422751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22751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422751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41624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41687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171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4586288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586288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>
            <a:off x="4586288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54025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4541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45402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4962525" y="1471613"/>
            <a:ext cx="14446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4962525" y="167322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>
            <a:off x="4962525" y="188277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117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490220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4902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53355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53355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53355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528320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527526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283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6445250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6445250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6445250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63817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63833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3912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804025" y="1471613"/>
            <a:ext cx="16351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6804025" y="167322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6804025" y="188277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67564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67595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7" name="Rectangle 93"/>
          <p:cNvSpPr>
            <a:spLocks noChangeArrowheads="1"/>
          </p:cNvSpPr>
          <p:nvPr/>
        </p:nvSpPr>
        <p:spPr bwMode="auto">
          <a:xfrm>
            <a:off x="67468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792956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792956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792956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78676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78676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78676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44" name="Rectangle 100"/>
          <p:cNvSpPr>
            <a:spLocks noChangeArrowheads="1"/>
          </p:cNvSpPr>
          <p:nvPr/>
        </p:nvSpPr>
        <p:spPr bwMode="auto">
          <a:xfrm>
            <a:off x="8288338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8288338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8288338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82359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82375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8235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86629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86629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86629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Rectangle 109"/>
          <p:cNvSpPr>
            <a:spLocks noChangeArrowheads="1"/>
          </p:cNvSpPr>
          <p:nvPr/>
        </p:nvSpPr>
        <p:spPr bwMode="auto">
          <a:xfrm>
            <a:off x="860901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54" name="Rectangle 110"/>
          <p:cNvSpPr>
            <a:spLocks noChangeArrowheads="1"/>
          </p:cNvSpPr>
          <p:nvPr/>
        </p:nvSpPr>
        <p:spPr bwMode="auto">
          <a:xfrm>
            <a:off x="8605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8609013" y="18732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1471613" y="215582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1403350" y="95250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1387475" y="3208338"/>
            <a:ext cx="355600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</a:t>
            </a:r>
          </a:p>
        </p:txBody>
      </p:sp>
      <p:sp>
        <p:nvSpPr>
          <p:cNvPr id="31859" name="Rectangle 115"/>
          <p:cNvSpPr>
            <a:spLocks noChangeArrowheads="1"/>
          </p:cNvSpPr>
          <p:nvPr/>
        </p:nvSpPr>
        <p:spPr bwMode="auto">
          <a:xfrm>
            <a:off x="609600" y="2613025"/>
            <a:ext cx="8220075" cy="132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FIFO algorithm selects the page that has been in memory the longest time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Using a queue - every time a page is loaded, its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                identification is inserted in the queue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Easy to implement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May result in a frequent page fault</a:t>
            </a:r>
          </a:p>
        </p:txBody>
      </p:sp>
      <p:sp>
        <p:nvSpPr>
          <p:cNvPr id="31860" name="Rectangle 116"/>
          <p:cNvSpPr>
            <a:spLocks noChangeArrowheads="1"/>
          </p:cNvSpPr>
          <p:nvPr/>
        </p:nvSpPr>
        <p:spPr bwMode="auto">
          <a:xfrm>
            <a:off x="314325" y="4054475"/>
            <a:ext cx="7594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Optimal Replacement</a:t>
            </a:r>
            <a:r>
              <a:rPr lang="en-US" altLang="ko-KR" sz="1800"/>
              <a:t> (OPT) - Lowest page fault rate of all algorithms</a:t>
            </a:r>
          </a:p>
        </p:txBody>
      </p:sp>
      <p:sp>
        <p:nvSpPr>
          <p:cNvPr id="31861" name="Rectangle 118"/>
          <p:cNvSpPr>
            <a:spLocks noChangeArrowheads="1"/>
          </p:cNvSpPr>
          <p:nvPr/>
        </p:nvSpPr>
        <p:spPr bwMode="auto">
          <a:xfrm>
            <a:off x="1014413" y="4514850"/>
            <a:ext cx="7797800" cy="32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will not be used for the longest period of time</a:t>
            </a:r>
          </a:p>
        </p:txBody>
      </p:sp>
      <p:sp>
        <p:nvSpPr>
          <p:cNvPr id="31862" name="Rectangle 119"/>
          <p:cNvSpPr>
            <a:spLocks noChangeArrowheads="1"/>
          </p:cNvSpPr>
          <p:nvPr/>
        </p:nvSpPr>
        <p:spPr bwMode="auto">
          <a:xfrm>
            <a:off x="1001713" y="4486275"/>
            <a:ext cx="7837487" cy="344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3" name="Rectangle 120"/>
          <p:cNvSpPr>
            <a:spLocks noChangeArrowheads="1"/>
          </p:cNvSpPr>
          <p:nvPr/>
        </p:nvSpPr>
        <p:spPr bwMode="auto">
          <a:xfrm>
            <a:off x="4360863" y="4811713"/>
            <a:ext cx="333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4" name="Rectangle 121"/>
          <p:cNvSpPr>
            <a:spLocks noChangeArrowheads="1"/>
          </p:cNvSpPr>
          <p:nvPr/>
        </p:nvSpPr>
        <p:spPr bwMode="auto">
          <a:xfrm>
            <a:off x="137636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5" name="Line 122"/>
          <p:cNvSpPr>
            <a:spLocks noChangeShapeType="1"/>
          </p:cNvSpPr>
          <p:nvPr/>
        </p:nvSpPr>
        <p:spPr bwMode="auto">
          <a:xfrm>
            <a:off x="137636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6" name="Line 123"/>
          <p:cNvSpPr>
            <a:spLocks noChangeShapeType="1"/>
          </p:cNvSpPr>
          <p:nvPr/>
        </p:nvSpPr>
        <p:spPr bwMode="auto">
          <a:xfrm>
            <a:off x="137636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7" name="Rectangle 124"/>
          <p:cNvSpPr>
            <a:spLocks noChangeArrowheads="1"/>
          </p:cNvSpPr>
          <p:nvPr/>
        </p:nvSpPr>
        <p:spPr bwMode="auto">
          <a:xfrm>
            <a:off x="1052513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68" name="Rectangle 125"/>
          <p:cNvSpPr>
            <a:spLocks noChangeArrowheads="1"/>
          </p:cNvSpPr>
          <p:nvPr/>
        </p:nvSpPr>
        <p:spPr bwMode="auto">
          <a:xfrm>
            <a:off x="13382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69" name="Rectangle 126"/>
          <p:cNvSpPr>
            <a:spLocks noChangeArrowheads="1"/>
          </p:cNvSpPr>
          <p:nvPr/>
        </p:nvSpPr>
        <p:spPr bwMode="auto">
          <a:xfrm>
            <a:off x="1747838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70" name="Line 127"/>
          <p:cNvSpPr>
            <a:spLocks noChangeShapeType="1"/>
          </p:cNvSpPr>
          <p:nvPr/>
        </p:nvSpPr>
        <p:spPr bwMode="auto">
          <a:xfrm>
            <a:off x="1747838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1" name="Line 128"/>
          <p:cNvSpPr>
            <a:spLocks noChangeShapeType="1"/>
          </p:cNvSpPr>
          <p:nvPr/>
        </p:nvSpPr>
        <p:spPr bwMode="auto">
          <a:xfrm>
            <a:off x="1747838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2" name="Rectangle 129"/>
          <p:cNvSpPr>
            <a:spLocks noChangeArrowheads="1"/>
          </p:cNvSpPr>
          <p:nvPr/>
        </p:nvSpPr>
        <p:spPr bwMode="auto">
          <a:xfrm>
            <a:off x="1441450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3" name="Rectangle 130"/>
          <p:cNvSpPr>
            <a:spLocks noChangeArrowheads="1"/>
          </p:cNvSpPr>
          <p:nvPr/>
        </p:nvSpPr>
        <p:spPr bwMode="auto">
          <a:xfrm>
            <a:off x="17002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74" name="Rectangle 131"/>
          <p:cNvSpPr>
            <a:spLocks noChangeArrowheads="1"/>
          </p:cNvSpPr>
          <p:nvPr/>
        </p:nvSpPr>
        <p:spPr bwMode="auto">
          <a:xfrm>
            <a:off x="1812925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5" name="Rectangle 132"/>
          <p:cNvSpPr>
            <a:spLocks noChangeArrowheads="1"/>
          </p:cNvSpPr>
          <p:nvPr/>
        </p:nvSpPr>
        <p:spPr bwMode="auto">
          <a:xfrm>
            <a:off x="2200275" y="5240338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6" name="Rectangle 133"/>
          <p:cNvSpPr>
            <a:spLocks noChangeArrowheads="1"/>
          </p:cNvSpPr>
          <p:nvPr/>
        </p:nvSpPr>
        <p:spPr bwMode="auto">
          <a:xfrm>
            <a:off x="2589213" y="5240338"/>
            <a:ext cx="578686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 3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7" name="Rectangle 134"/>
          <p:cNvSpPr>
            <a:spLocks noChangeArrowheads="1"/>
          </p:cNvSpPr>
          <p:nvPr/>
        </p:nvSpPr>
        <p:spPr bwMode="auto">
          <a:xfrm>
            <a:off x="29591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8" name="Rectangle 135"/>
          <p:cNvSpPr>
            <a:spLocks noChangeArrowheads="1"/>
          </p:cNvSpPr>
          <p:nvPr/>
        </p:nvSpPr>
        <p:spPr bwMode="auto">
          <a:xfrm>
            <a:off x="334645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79" name="Rectangle 136"/>
          <p:cNvSpPr>
            <a:spLocks noChangeArrowheads="1"/>
          </p:cNvSpPr>
          <p:nvPr/>
        </p:nvSpPr>
        <p:spPr bwMode="auto">
          <a:xfrm>
            <a:off x="3732213" y="5240338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0" name="Rectangle 137"/>
          <p:cNvSpPr>
            <a:spLocks noChangeArrowheads="1"/>
          </p:cNvSpPr>
          <p:nvPr/>
        </p:nvSpPr>
        <p:spPr bwMode="auto">
          <a:xfrm>
            <a:off x="4105275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1" name="Rectangle 138"/>
          <p:cNvSpPr>
            <a:spLocks noChangeArrowheads="1"/>
          </p:cNvSpPr>
          <p:nvPr/>
        </p:nvSpPr>
        <p:spPr bwMode="auto">
          <a:xfrm>
            <a:off x="4495800" y="5240338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   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2" name="Rectangle 139"/>
          <p:cNvSpPr>
            <a:spLocks noChangeArrowheads="1"/>
          </p:cNvSpPr>
          <p:nvPr/>
        </p:nvSpPr>
        <p:spPr bwMode="auto">
          <a:xfrm>
            <a:off x="4878388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3" name="Rectangle 140"/>
          <p:cNvSpPr>
            <a:spLocks noChangeArrowheads="1"/>
          </p:cNvSpPr>
          <p:nvPr/>
        </p:nvSpPr>
        <p:spPr bwMode="auto">
          <a:xfrm>
            <a:off x="5251450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2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4" name="Rectangle 141"/>
          <p:cNvSpPr>
            <a:spLocks noChangeArrowheads="1"/>
          </p:cNvSpPr>
          <p:nvPr/>
        </p:nvSpPr>
        <p:spPr bwMode="auto">
          <a:xfrm>
            <a:off x="5641975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5" name="Rectangle 142"/>
          <p:cNvSpPr>
            <a:spLocks noChangeArrowheads="1"/>
          </p:cNvSpPr>
          <p:nvPr/>
        </p:nvSpPr>
        <p:spPr bwMode="auto">
          <a:xfrm>
            <a:off x="6029325" y="5240338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6" name="Rectangle 143"/>
          <p:cNvSpPr>
            <a:spLocks noChangeArrowheads="1"/>
          </p:cNvSpPr>
          <p:nvPr/>
        </p:nvSpPr>
        <p:spPr bwMode="auto">
          <a:xfrm>
            <a:off x="63960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87" name="Rectangle 144"/>
          <p:cNvSpPr>
            <a:spLocks noChangeArrowheads="1"/>
          </p:cNvSpPr>
          <p:nvPr/>
        </p:nvSpPr>
        <p:spPr bwMode="auto">
          <a:xfrm>
            <a:off x="67881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88" name="Rectangle 145"/>
          <p:cNvSpPr>
            <a:spLocks noChangeArrowheads="1"/>
          </p:cNvSpPr>
          <p:nvPr/>
        </p:nvSpPr>
        <p:spPr bwMode="auto">
          <a:xfrm>
            <a:off x="71755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89" name="Rectangle 146"/>
          <p:cNvSpPr>
            <a:spLocks noChangeArrowheads="1"/>
          </p:cNvSpPr>
          <p:nvPr/>
        </p:nvSpPr>
        <p:spPr bwMode="auto">
          <a:xfrm>
            <a:off x="9890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90" name="Line 147"/>
          <p:cNvSpPr>
            <a:spLocks noChangeShapeType="1"/>
          </p:cNvSpPr>
          <p:nvPr/>
        </p:nvSpPr>
        <p:spPr bwMode="auto">
          <a:xfrm>
            <a:off x="9890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1" name="Line 148"/>
          <p:cNvSpPr>
            <a:spLocks noChangeShapeType="1"/>
          </p:cNvSpPr>
          <p:nvPr/>
        </p:nvSpPr>
        <p:spPr bwMode="auto">
          <a:xfrm>
            <a:off x="9890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2" name="Rectangle 149"/>
          <p:cNvSpPr>
            <a:spLocks noChangeArrowheads="1"/>
          </p:cNvSpPr>
          <p:nvPr/>
        </p:nvSpPr>
        <p:spPr bwMode="auto">
          <a:xfrm>
            <a:off x="838200" y="5181600"/>
            <a:ext cx="30480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93" name="Rectangle 150"/>
          <p:cNvSpPr>
            <a:spLocks noChangeArrowheads="1"/>
          </p:cNvSpPr>
          <p:nvPr/>
        </p:nvSpPr>
        <p:spPr bwMode="auto">
          <a:xfrm>
            <a:off x="7562850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1894" name="Rectangle 151"/>
          <p:cNvSpPr>
            <a:spLocks noChangeArrowheads="1"/>
          </p:cNvSpPr>
          <p:nvPr/>
        </p:nvSpPr>
        <p:spPr bwMode="auto">
          <a:xfrm>
            <a:off x="79327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5" name="Rectangle 152"/>
          <p:cNvSpPr>
            <a:spLocks noChangeArrowheads="1"/>
          </p:cNvSpPr>
          <p:nvPr/>
        </p:nvSpPr>
        <p:spPr bwMode="auto">
          <a:xfrm>
            <a:off x="1319213" y="5718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6" name="Rectangle 153"/>
          <p:cNvSpPr>
            <a:spLocks noChangeArrowheads="1"/>
          </p:cNvSpPr>
          <p:nvPr/>
        </p:nvSpPr>
        <p:spPr bwMode="auto">
          <a:xfrm>
            <a:off x="1701800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7" name="Rectangle 154"/>
          <p:cNvSpPr>
            <a:spLocks noChangeArrowheads="1"/>
          </p:cNvSpPr>
          <p:nvPr/>
        </p:nvSpPr>
        <p:spPr bwMode="auto">
          <a:xfrm>
            <a:off x="9334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98" name="Rectangle 155"/>
          <p:cNvSpPr>
            <a:spLocks noChangeArrowheads="1"/>
          </p:cNvSpPr>
          <p:nvPr/>
        </p:nvSpPr>
        <p:spPr bwMode="auto">
          <a:xfrm>
            <a:off x="17002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9" name="Rectangle 156"/>
          <p:cNvSpPr>
            <a:spLocks noChangeArrowheads="1"/>
          </p:cNvSpPr>
          <p:nvPr/>
        </p:nvSpPr>
        <p:spPr bwMode="auto">
          <a:xfrm>
            <a:off x="2135188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0" name="Line 157"/>
          <p:cNvSpPr>
            <a:spLocks noChangeShapeType="1"/>
          </p:cNvSpPr>
          <p:nvPr/>
        </p:nvSpPr>
        <p:spPr bwMode="auto">
          <a:xfrm>
            <a:off x="2135188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1" name="Line 158"/>
          <p:cNvSpPr>
            <a:spLocks noChangeShapeType="1"/>
          </p:cNvSpPr>
          <p:nvPr/>
        </p:nvSpPr>
        <p:spPr bwMode="auto">
          <a:xfrm>
            <a:off x="2135188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2" name="Rectangle 159"/>
          <p:cNvSpPr>
            <a:spLocks noChangeArrowheads="1"/>
          </p:cNvSpPr>
          <p:nvPr/>
        </p:nvSpPr>
        <p:spPr bwMode="auto">
          <a:xfrm>
            <a:off x="2070100" y="5518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3" name="Rectangle 160"/>
          <p:cNvSpPr>
            <a:spLocks noChangeArrowheads="1"/>
          </p:cNvSpPr>
          <p:nvPr/>
        </p:nvSpPr>
        <p:spPr bwMode="auto">
          <a:xfrm>
            <a:off x="2079625" y="5727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04" name="Rectangle 161"/>
          <p:cNvSpPr>
            <a:spLocks noChangeArrowheads="1"/>
          </p:cNvSpPr>
          <p:nvPr/>
        </p:nvSpPr>
        <p:spPr bwMode="auto">
          <a:xfrm>
            <a:off x="2078038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05" name="Rectangle 162"/>
          <p:cNvSpPr>
            <a:spLocks noChangeArrowheads="1"/>
          </p:cNvSpPr>
          <p:nvPr/>
        </p:nvSpPr>
        <p:spPr bwMode="auto">
          <a:xfrm>
            <a:off x="2894013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6" name="Line 163"/>
          <p:cNvSpPr>
            <a:spLocks noChangeShapeType="1"/>
          </p:cNvSpPr>
          <p:nvPr/>
        </p:nvSpPr>
        <p:spPr bwMode="auto">
          <a:xfrm>
            <a:off x="2894013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7" name="Line 164"/>
          <p:cNvSpPr>
            <a:spLocks noChangeShapeType="1"/>
          </p:cNvSpPr>
          <p:nvPr/>
        </p:nvSpPr>
        <p:spPr bwMode="auto">
          <a:xfrm>
            <a:off x="2894013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8" name="Rectangle 165"/>
          <p:cNvSpPr>
            <a:spLocks noChangeArrowheads="1"/>
          </p:cNvSpPr>
          <p:nvPr/>
        </p:nvSpPr>
        <p:spPr bwMode="auto">
          <a:xfrm>
            <a:off x="2846388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9" name="Rectangle 166"/>
          <p:cNvSpPr>
            <a:spLocks noChangeArrowheads="1"/>
          </p:cNvSpPr>
          <p:nvPr/>
        </p:nvSpPr>
        <p:spPr bwMode="auto">
          <a:xfrm>
            <a:off x="28479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10" name="Rectangle 167"/>
          <p:cNvSpPr>
            <a:spLocks noChangeArrowheads="1"/>
          </p:cNvSpPr>
          <p:nvPr/>
        </p:nvSpPr>
        <p:spPr bwMode="auto">
          <a:xfrm>
            <a:off x="2846388" y="5930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1" name="Rectangle 168"/>
          <p:cNvSpPr>
            <a:spLocks noChangeArrowheads="1"/>
          </p:cNvSpPr>
          <p:nvPr/>
        </p:nvSpPr>
        <p:spPr bwMode="auto">
          <a:xfrm>
            <a:off x="36687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2" name="Line 169"/>
          <p:cNvSpPr>
            <a:spLocks noChangeShapeType="1"/>
          </p:cNvSpPr>
          <p:nvPr/>
        </p:nvSpPr>
        <p:spPr bwMode="auto">
          <a:xfrm>
            <a:off x="36687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3" name="Line 170"/>
          <p:cNvSpPr>
            <a:spLocks noChangeShapeType="1"/>
          </p:cNvSpPr>
          <p:nvPr/>
        </p:nvSpPr>
        <p:spPr bwMode="auto">
          <a:xfrm>
            <a:off x="36687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4" name="Rectangle 171"/>
          <p:cNvSpPr>
            <a:spLocks noChangeArrowheads="1"/>
          </p:cNvSpPr>
          <p:nvPr/>
        </p:nvSpPr>
        <p:spPr bwMode="auto">
          <a:xfrm>
            <a:off x="36131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15" name="Rectangle 172"/>
          <p:cNvSpPr>
            <a:spLocks noChangeArrowheads="1"/>
          </p:cNvSpPr>
          <p:nvPr/>
        </p:nvSpPr>
        <p:spPr bwMode="auto">
          <a:xfrm>
            <a:off x="3603625" y="57150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916" name="Rectangle 173"/>
          <p:cNvSpPr>
            <a:spLocks noChangeArrowheads="1"/>
          </p:cNvSpPr>
          <p:nvPr/>
        </p:nvSpPr>
        <p:spPr bwMode="auto">
          <a:xfrm>
            <a:off x="3603625" y="5930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7" name="Rectangle 174"/>
          <p:cNvSpPr>
            <a:spLocks noChangeArrowheads="1"/>
          </p:cNvSpPr>
          <p:nvPr/>
        </p:nvSpPr>
        <p:spPr bwMode="auto">
          <a:xfrm>
            <a:off x="4816475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8" name="Line 175"/>
          <p:cNvSpPr>
            <a:spLocks noChangeShapeType="1"/>
          </p:cNvSpPr>
          <p:nvPr/>
        </p:nvSpPr>
        <p:spPr bwMode="auto">
          <a:xfrm>
            <a:off x="4816475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9" name="Line 176"/>
          <p:cNvSpPr>
            <a:spLocks noChangeShapeType="1"/>
          </p:cNvSpPr>
          <p:nvPr/>
        </p:nvSpPr>
        <p:spPr bwMode="auto">
          <a:xfrm>
            <a:off x="4816475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0" name="Rectangle 177"/>
          <p:cNvSpPr>
            <a:spLocks noChangeArrowheads="1"/>
          </p:cNvSpPr>
          <p:nvPr/>
        </p:nvSpPr>
        <p:spPr bwMode="auto">
          <a:xfrm>
            <a:off x="4770438" y="5503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1" name="Rectangle 178"/>
          <p:cNvSpPr>
            <a:spLocks noChangeArrowheads="1"/>
          </p:cNvSpPr>
          <p:nvPr/>
        </p:nvSpPr>
        <p:spPr bwMode="auto">
          <a:xfrm>
            <a:off x="476408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2" name="Rectangle 179"/>
          <p:cNvSpPr>
            <a:spLocks noChangeArrowheads="1"/>
          </p:cNvSpPr>
          <p:nvPr/>
        </p:nvSpPr>
        <p:spPr bwMode="auto">
          <a:xfrm>
            <a:off x="47609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23" name="Rectangle 180"/>
          <p:cNvSpPr>
            <a:spLocks noChangeArrowheads="1"/>
          </p:cNvSpPr>
          <p:nvPr/>
        </p:nvSpPr>
        <p:spPr bwMode="auto">
          <a:xfrm>
            <a:off x="5962650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24" name="Line 181"/>
          <p:cNvSpPr>
            <a:spLocks noChangeShapeType="1"/>
          </p:cNvSpPr>
          <p:nvPr/>
        </p:nvSpPr>
        <p:spPr bwMode="auto">
          <a:xfrm>
            <a:off x="5962650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5" name="Line 182"/>
          <p:cNvSpPr>
            <a:spLocks noChangeShapeType="1"/>
          </p:cNvSpPr>
          <p:nvPr/>
        </p:nvSpPr>
        <p:spPr bwMode="auto">
          <a:xfrm>
            <a:off x="5962650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6" name="Rectangle 183"/>
          <p:cNvSpPr>
            <a:spLocks noChangeArrowheads="1"/>
          </p:cNvSpPr>
          <p:nvPr/>
        </p:nvSpPr>
        <p:spPr bwMode="auto">
          <a:xfrm>
            <a:off x="58975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7" name="Rectangle 184"/>
          <p:cNvSpPr>
            <a:spLocks noChangeArrowheads="1"/>
          </p:cNvSpPr>
          <p:nvPr/>
        </p:nvSpPr>
        <p:spPr bwMode="auto">
          <a:xfrm>
            <a:off x="590073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8" name="Rectangle 185"/>
          <p:cNvSpPr>
            <a:spLocks noChangeArrowheads="1"/>
          </p:cNvSpPr>
          <p:nvPr/>
        </p:nvSpPr>
        <p:spPr bwMode="auto">
          <a:xfrm>
            <a:off x="589756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29" name="Rectangle 186"/>
          <p:cNvSpPr>
            <a:spLocks noChangeArrowheads="1"/>
          </p:cNvSpPr>
          <p:nvPr/>
        </p:nvSpPr>
        <p:spPr bwMode="auto">
          <a:xfrm>
            <a:off x="7496175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30" name="Line 187"/>
          <p:cNvSpPr>
            <a:spLocks noChangeShapeType="1"/>
          </p:cNvSpPr>
          <p:nvPr/>
        </p:nvSpPr>
        <p:spPr bwMode="auto">
          <a:xfrm>
            <a:off x="7496175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1" name="Line 188"/>
          <p:cNvSpPr>
            <a:spLocks noChangeShapeType="1"/>
          </p:cNvSpPr>
          <p:nvPr/>
        </p:nvSpPr>
        <p:spPr bwMode="auto">
          <a:xfrm>
            <a:off x="7496175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2" name="Rectangle 189"/>
          <p:cNvSpPr>
            <a:spLocks noChangeArrowheads="1"/>
          </p:cNvSpPr>
          <p:nvPr/>
        </p:nvSpPr>
        <p:spPr bwMode="auto">
          <a:xfrm>
            <a:off x="74406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933" name="Rectangle 190"/>
          <p:cNvSpPr>
            <a:spLocks noChangeArrowheads="1"/>
          </p:cNvSpPr>
          <p:nvPr/>
        </p:nvSpPr>
        <p:spPr bwMode="auto">
          <a:xfrm>
            <a:off x="74453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34" name="Rectangle 191"/>
          <p:cNvSpPr>
            <a:spLocks noChangeArrowheads="1"/>
          </p:cNvSpPr>
          <p:nvPr/>
        </p:nvSpPr>
        <p:spPr bwMode="auto">
          <a:xfrm>
            <a:off x="7440613" y="59118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35" name="Rectangle 192"/>
          <p:cNvSpPr>
            <a:spLocks noChangeArrowheads="1"/>
          </p:cNvSpPr>
          <p:nvPr/>
        </p:nvSpPr>
        <p:spPr bwMode="auto">
          <a:xfrm>
            <a:off x="819150" y="62150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936" name="Rectangle 193"/>
          <p:cNvSpPr>
            <a:spLocks noChangeArrowheads="1"/>
          </p:cNvSpPr>
          <p:nvPr/>
        </p:nvSpPr>
        <p:spPr bwMode="auto">
          <a:xfrm>
            <a:off x="750888" y="5005388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937" name="Rectangle 195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54000"/>
            <a:ext cx="8175625" cy="488950"/>
          </a:xfrm>
        </p:spPr>
        <p:txBody>
          <a:bodyPr anchor="ctr"/>
          <a:lstStyle/>
          <a:p>
            <a:r>
              <a:rPr lang="en-US" altLang="ko-KR" sz="2400" smtClean="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3413" y="1169988"/>
            <a:ext cx="73279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OPT is difficult to implement since it requires future knowledge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LRU uses the recent past as an approximation of near future.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60538" y="1930400"/>
            <a:ext cx="43307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has not been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used for the longest period of time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676400" y="1946275"/>
            <a:ext cx="4459288" cy="595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6563" y="868363"/>
            <a:ext cx="65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u="sng"/>
              <a:t>LRU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3018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3018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3018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99866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2431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651125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651125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651125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3637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598738" y="3416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13038" y="316071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0781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4432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795713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159250" y="3160713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4  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524375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8704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2387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603875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3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51538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3198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6849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2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03421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7397750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1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7660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936750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1936750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1936750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6335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    7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8134350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 smtClean="0">
                <a:solidFill>
                  <a:srgbClr val="000000"/>
                </a:solidFill>
              </a:rPr>
              <a:t>   0</a:t>
            </a: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8477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243138" y="3597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2590800" y="35972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1878013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25987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3017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3017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3017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2957513" y="3414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967038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9543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37322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37322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37322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36782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681413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36782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462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462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462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4403725" y="3397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44069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4132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48117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8117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48117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4759325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47625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47688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5176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5176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5176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512445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511492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5124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55419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55419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55419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54927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4864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5502275" y="3787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621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6621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>
            <a:off x="6621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9" name="Rectangle 81"/>
          <p:cNvSpPr>
            <a:spLocks noChangeArrowheads="1"/>
          </p:cNvSpPr>
          <p:nvPr/>
        </p:nvSpPr>
        <p:spPr bwMode="auto">
          <a:xfrm>
            <a:off x="655320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655637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655320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7335838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7335838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335838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7292975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72771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57" name="Rectangle 89"/>
          <p:cNvSpPr>
            <a:spLocks noChangeArrowheads="1"/>
          </p:cNvSpPr>
          <p:nvPr/>
        </p:nvSpPr>
        <p:spPr bwMode="auto">
          <a:xfrm>
            <a:off x="7283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80676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9" name="Line 91"/>
          <p:cNvSpPr>
            <a:spLocks noChangeShapeType="1"/>
          </p:cNvSpPr>
          <p:nvPr/>
        </p:nvSpPr>
        <p:spPr bwMode="auto">
          <a:xfrm>
            <a:off x="80676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>
            <a:off x="80676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93"/>
          <p:cNvSpPr>
            <a:spLocks noChangeArrowheads="1"/>
          </p:cNvSpPr>
          <p:nvPr/>
        </p:nvSpPr>
        <p:spPr bwMode="auto">
          <a:xfrm>
            <a:off x="80073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8010525" y="3616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8016875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64" name="Rectangle 96"/>
          <p:cNvSpPr>
            <a:spLocks noChangeArrowheads="1"/>
          </p:cNvSpPr>
          <p:nvPr/>
        </p:nvSpPr>
        <p:spPr bwMode="auto">
          <a:xfrm>
            <a:off x="1776413" y="407987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1712913" y="294005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2866" name="Rectangle 10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32867" name="Rectangle 102"/>
          <p:cNvSpPr>
            <a:spLocks noChangeArrowheads="1"/>
          </p:cNvSpPr>
          <p:nvPr/>
        </p:nvSpPr>
        <p:spPr bwMode="auto">
          <a:xfrm>
            <a:off x="595313" y="5214938"/>
            <a:ext cx="58928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LRU may require substantial hardware assistance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The problem is to determine an order for the frames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   defined by the time of last use</a:t>
            </a:r>
          </a:p>
          <a:p>
            <a:pPr defTabSz="762000" hangingPunct="0">
              <a:lnSpc>
                <a:spcPct val="97000"/>
              </a:lnSpc>
            </a:pPr>
            <a:endParaRPr lang="en-US" altLang="ko-K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Page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paging system in which M1 has a capacity of three pages. The execution of a program Q requires reference to five distinct pages Pi, where </a:t>
            </a:r>
            <a:r>
              <a:rPr lang="en-US" dirty="0" err="1" smtClean="0"/>
              <a:t>i</a:t>
            </a:r>
            <a:r>
              <a:rPr lang="en-US" dirty="0" smtClean="0"/>
              <a:t>= 1,2,3,4,5 and </a:t>
            </a:r>
            <a:r>
              <a:rPr lang="en-US" dirty="0" err="1" smtClean="0"/>
              <a:t>i</a:t>
            </a:r>
            <a:r>
              <a:rPr lang="en-US" dirty="0" smtClean="0"/>
              <a:t> is the page address. The page address stream formed by executing Q is </a:t>
            </a:r>
          </a:p>
          <a:p>
            <a:pPr>
              <a:buNone/>
            </a:pPr>
            <a:r>
              <a:rPr lang="en-US" dirty="0" smtClean="0"/>
              <a:t>                2 3 2 1 5 2 4 5 3 2 5 2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virtual memory system has an address space of 8K words, a memory space of 4K words, and page and block sizes of 1K words. The following page reference </a:t>
            </a:r>
            <a:r>
              <a:rPr lang="en-US" dirty="0" err="1" smtClean="0"/>
              <a:t>chanses</a:t>
            </a:r>
            <a:r>
              <a:rPr lang="en-US" dirty="0" smtClean="0"/>
              <a:t> occur during a given time interval.</a:t>
            </a:r>
          </a:p>
          <a:p>
            <a:pPr>
              <a:buNone/>
            </a:pPr>
            <a:r>
              <a:rPr lang="en-US" dirty="0" smtClean="0"/>
              <a:t>   4 2 0 1 2 6 1 4 0 1 0 2 3 5 7</a:t>
            </a:r>
          </a:p>
          <a:p>
            <a:pPr>
              <a:buNone/>
            </a:pPr>
            <a:r>
              <a:rPr lang="en-US" dirty="0" smtClean="0"/>
              <a:t>Determine the four pages that are resident in main memory after each page reference change if the replacement algorithm used is FIFO, LRU and OPT.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1121</Words>
  <Application>Microsoft Office PowerPoint</Application>
  <PresentationFormat>On-screen Show (4:3)</PresentationFormat>
  <Paragraphs>336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Virtual Memory   &amp; Replacement Algorithm </vt:lpstr>
      <vt:lpstr>VIRTUAL  MEMORY</vt:lpstr>
      <vt:lpstr>ADDRESS  MAPPING</vt:lpstr>
      <vt:lpstr>Slide 4</vt:lpstr>
      <vt:lpstr>ASSOCIATIVE  MEMORY  PAGE  TABLE</vt:lpstr>
      <vt:lpstr>PAGE  REPLACEMENT  ALGORITHMS</vt:lpstr>
      <vt:lpstr>PAGE  REPLACEMENT  ALGORITHMS</vt:lpstr>
      <vt:lpstr>Problems in Page Replacement</vt:lpstr>
      <vt:lpstr>Problem2</vt:lpstr>
      <vt:lpstr>Memory Portions</vt:lpstr>
      <vt:lpstr>Unit –II reference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VIT-Laptop</cp:lastModifiedBy>
  <cp:revision>17</cp:revision>
  <dcterms:created xsi:type="dcterms:W3CDTF">2012-10-22T04:14:08Z</dcterms:created>
  <dcterms:modified xsi:type="dcterms:W3CDTF">2020-09-13T11:24:24Z</dcterms:modified>
</cp:coreProperties>
</file>