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0B32-037B-4DAA-AAF8-C4B7E848743A}" type="datetimeFigureOut">
              <a:rPr lang="en-IN" smtClean="0"/>
              <a:pPr/>
              <a:t>16-01-2021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E5B60-CD8E-4234-B162-C64CE64B08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8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89B7C2-34BE-471A-A148-EA2646D8C38F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6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BAA5F4-DC9C-411A-A838-E4DC5CC4549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3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37EC05-2363-457C-8784-8602F233540D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53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A23E36-D14D-4A95-8FE4-7F375A9BF14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B5CBB9F-94DD-410F-AE91-384DFCE9F6C5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36514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E23A21-4A4E-4005-8975-492F1DF9834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04CF6CD-9E8C-49DD-BF5E-C0B794EB47F3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263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BF1B12-52A3-479F-8C46-1AB9A3F77F0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DF4552F-769A-47E9-A103-7B7F3E8B57A7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97825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5DCAAD-00BC-4D78-8B1F-99946E684D8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604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DF37DA8-537D-4EBF-A141-06875DA93F4B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4359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77819A-B959-40F2-859A-8FE280BCC525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3BD3EDD-8C72-4B07-9EDF-50447E00B64D}" type="slidenum">
              <a:rPr lang="en-US" altLang="en-US" sz="1200"/>
              <a:pPr algn="r"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5874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6E22C8-7683-4E7D-9620-CAF836D0380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624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3B4B741-3853-41FD-9B4D-F19414657A9B}" type="slidenum">
              <a:rPr lang="en-US" altLang="en-US" sz="1200"/>
              <a:pPr algn="r"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2751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81C224-0FE6-481F-8299-15E03DC445B4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2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1C301E-16C5-4171-8B10-82402D8D76B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3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2879AB-EF0B-479E-9C74-6B1F496DD73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73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779DAA-D03D-45D5-9D83-F146237C0CD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0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9E4633-1976-4303-82F9-E0F1454B9622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6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0AD0BE-2664-4157-8682-DD1B9F388DB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02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67B411-035A-4003-A868-0C910FD1405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9EB578-504A-4FEF-9A5A-3F58B1FA71F7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42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F315ADC-494D-41A4-8FFA-46A098990265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5800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3B2-3D80-4B72-BF7B-DE78283230B3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1FD2-3B71-4CDE-BA90-F7A6A26F94C0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6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F1B0-212B-4080-9C61-3E446C8F282A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6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AED7-1554-467A-B641-BF479E322A1A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0FA-79BF-4258-BA86-21D34DA88C01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D7-486F-457C-90D5-648DD06A9268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8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9800-C143-4C84-9DE2-44CA7DBE1CEA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4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FA5-4F1C-4BE9-AC7E-C046774ACAFA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3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7AA-B001-4305-A5BA-D1B493565255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4C4A-025C-4833-86A7-A64712780B70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95-8A56-439F-9A9F-91784A4608BF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6564-8BEC-4BF5-B412-90A74A6CDA88}" type="datetime1">
              <a:rPr lang="en-IN" smtClean="0"/>
              <a:pPr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Parameters of Cache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Cache Hit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referenced item is found in the cache by the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Cache Miss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referenced item is not present in the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Hit ratio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Ratio of number of hits to total number of references =&gt; number of hits/(number of hits + number of Miss)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Miss penalty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Additional cycles required to serve the miss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681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2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two-way set associative cache has lines of 16 bytes and a total size of 8k bytes. The 64-Mbyte main memory is byte addressable. Show the format of main memory addresses.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4" y="3505200"/>
            <a:ext cx="87010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charset="-127"/>
              </a:rPr>
              <a:t>Block Replacement</a:t>
            </a:r>
            <a:endParaRPr lang="en-US" altLang="en-US" b="1"/>
          </a:p>
        </p:txBody>
      </p:sp>
      <p:sp>
        <p:nvSpPr>
          <p:cNvPr id="21508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charset="-127"/>
              </a:rPr>
              <a:t>Least Recently Used: (LRU)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charset="-127"/>
              </a:rPr>
              <a:t>        Replace that block in the set that has been in the cache longest with no reference to it.</a:t>
            </a:r>
          </a:p>
          <a:p>
            <a:pPr eaLnBrk="1" hangingPunct="1"/>
            <a:r>
              <a:rPr lang="en-US" altLang="ko-KR" b="1">
                <a:ea typeface="굴림" charset="-127"/>
              </a:rPr>
              <a:t>First Come First Out: (FIFO)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charset="-127"/>
              </a:rPr>
              <a:t>        Replace that block in the set that has been in the cache longest.</a:t>
            </a:r>
          </a:p>
          <a:p>
            <a:pPr eaLnBrk="1" hangingPunct="1"/>
            <a:r>
              <a:rPr lang="en-US" altLang="ko-KR" b="1">
                <a:ea typeface="굴림" charset="-127"/>
              </a:rPr>
              <a:t>Least Frequently Used: (LFU)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charset="-127"/>
              </a:rPr>
              <a:t>      Replace that block in the set that has experienced the fewest references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3401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Policies - Write Through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main memory with every memory write operation</a:t>
            </a:r>
          </a:p>
          <a:p>
            <a:pPr eaLnBrk="1" hangingPunct="1"/>
            <a:r>
              <a:rPr lang="en-US" altLang="en-US"/>
              <a:t>Cache memory is updated in parallel if it contains the word at specified address.</a:t>
            </a:r>
          </a:p>
          <a:p>
            <a:pPr eaLnBrk="1" hangingPunct="1"/>
            <a:r>
              <a:rPr lang="en-US" altLang="en-US"/>
              <a:t>Advantage: main memory always contains the same data as the cache</a:t>
            </a:r>
          </a:p>
          <a:p>
            <a:pPr eaLnBrk="1" hangingPunct="1"/>
            <a:r>
              <a:rPr lang="en-US" altLang="en-US"/>
              <a:t>It is important during DMA transfers to ensure the data in main memory is valid</a:t>
            </a:r>
          </a:p>
          <a:p>
            <a:pPr eaLnBrk="1" hangingPunct="1"/>
            <a:r>
              <a:rPr lang="en-US" altLang="en-US"/>
              <a:t>Disadvantage: slow due to memory access time</a:t>
            </a:r>
          </a:p>
        </p:txBody>
      </p:sp>
    </p:spTree>
    <p:extLst>
      <p:ext uri="{BB962C8B-B14F-4D97-AF65-F5344CB8AC3E}">
        <p14:creationId xmlns:p14="http://schemas.microsoft.com/office/powerpoint/2010/main" val="202000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Back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cache is updated during write operation and marked by flag. When the word is removed from the cache, it is copied into main memory</a:t>
            </a:r>
          </a:p>
          <a:p>
            <a:pPr eaLnBrk="1" hangingPunct="1"/>
            <a:r>
              <a:rPr lang="en-US" altLang="en-US"/>
              <a:t>Memory is not up-to-date, i.e., the same item in cache and memory may have different value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43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charset="-127"/>
              </a:rPr>
              <a:t>Update policies</a:t>
            </a:r>
            <a:endParaRPr lang="en-US" altLang="en-US" b="1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716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ko-KR" b="1">
                <a:ea typeface="굴림" charset="-127"/>
              </a:rPr>
              <a:t>Write-Around</a:t>
            </a:r>
          </a:p>
          <a:p>
            <a:pPr lvl="1" eaLnBrk="1" hangingPunct="1"/>
            <a:r>
              <a:rPr lang="en-US" altLang="ko-KR" b="1">
                <a:ea typeface="굴림" charset="-127"/>
              </a:rPr>
              <a:t>correspond to items not currently in the cache (i.e. write misses) the item could be updated in main memory only without affecting the cache.</a:t>
            </a:r>
            <a:r>
              <a:rPr lang="en-US" altLang="ko-KR">
                <a:ea typeface="굴림" charset="-127"/>
              </a:rPr>
              <a:t> </a:t>
            </a:r>
            <a:endParaRPr lang="en-US" altLang="ko-KR" b="1">
              <a:ea typeface="굴림" charset="-127"/>
            </a:endParaRPr>
          </a:p>
          <a:p>
            <a:pPr eaLnBrk="1" hangingPunct="1"/>
            <a:r>
              <a:rPr lang="en-US" altLang="ko-KR" b="1">
                <a:ea typeface="굴림" charset="-127"/>
              </a:rPr>
              <a:t>Write-Allocate</a:t>
            </a:r>
          </a:p>
          <a:p>
            <a:pPr lvl="1" algn="just" eaLnBrk="1" hangingPunct="1"/>
            <a:r>
              <a:rPr lang="en-US" altLang="en-US" b="1"/>
              <a:t>update the item in main memory and bring the block containing the updated item into the cache.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600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analysis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Look through: The cache is checked first for a hit, and if a miss occurs then the access to main memory is started.</a:t>
            </a:r>
          </a:p>
          <a:p>
            <a:pPr algn="just" eaLnBrk="1" hangingPunct="1"/>
            <a:r>
              <a:rPr lang="en-US" altLang="en-US"/>
              <a:t>Look aside: access to main memory in parallel with the cache lookup; </a:t>
            </a:r>
          </a:p>
        </p:txBody>
      </p:sp>
    </p:spTree>
    <p:extLst>
      <p:ext uri="{BB962C8B-B14F-4D97-AF65-F5344CB8AC3E}">
        <p14:creationId xmlns:p14="http://schemas.microsoft.com/office/powerpoint/2010/main" val="46442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600200" y="-394643"/>
            <a:ext cx="10871200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b="1">
                <a:cs typeface="Times New Roman" panose="02020603050405020304" pitchFamily="18" charset="0"/>
              </a:rPr>
              <a:t>Look through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TA = TC + (1-h)*TM</a:t>
            </a:r>
            <a:endParaRPr lang="en-US" altLang="en-US" sz="2400" b="1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TC is the average cache access time </a:t>
            </a:r>
            <a:endParaRPr lang="en-US" altLang="en-US" sz="2400" b="1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TM is the average access time 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(Mean memory access time)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 </a:t>
            </a:r>
            <a:endParaRPr lang="en-US" altLang="en-US" sz="2400" b="1"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Look aside</a:t>
            </a:r>
          </a:p>
          <a:p>
            <a:pPr eaLnBrk="1" hangingPunct="1"/>
            <a:r>
              <a:rPr lang="en-US" altLang="en-US" sz="2400" b="1">
                <a:cs typeface="Arial" panose="020B0604020202020204" pitchFamily="34" charset="0"/>
              </a:rPr>
              <a:t>TA = h*TC + (1-h)*TM</a:t>
            </a:r>
          </a:p>
          <a:p>
            <a:pPr eaLnBrk="1" hangingPunct="1">
              <a:buFontTx/>
              <a:buChar char="•"/>
            </a:pPr>
            <a:endParaRPr lang="en-US" altLang="en-US" sz="28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		     number of references found in the cache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cs typeface="Arial" panose="020B0604020202020204" pitchFamily="34" charset="0"/>
              </a:rPr>
              <a:t>hit ratio h =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		     total number of memory references </a:t>
            </a:r>
          </a:p>
          <a:p>
            <a:pPr eaLnBrk="1" hangingPunct="1"/>
            <a:endParaRPr lang="en-US" altLang="en-US" sz="2800" b="1"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 Miss Ratio m=(1-h)</a:t>
            </a:r>
          </a:p>
          <a:p>
            <a:pPr eaLnBrk="1" hangingPunct="1">
              <a:buFontTx/>
              <a:buChar char="•"/>
            </a:pPr>
            <a:endParaRPr lang="en-US" altLang="en-US" sz="2800" b="1">
              <a:cs typeface="Arial" panose="020B0604020202020204" pitchFamily="34" charset="0"/>
            </a:endParaRPr>
          </a:p>
        </p:txBody>
      </p:sp>
      <p:cxnSp>
        <p:nvCxnSpPr>
          <p:cNvPr id="26629" name="Straight Connector 4"/>
          <p:cNvCxnSpPr>
            <a:cxnSpLocks noChangeShapeType="1"/>
          </p:cNvCxnSpPr>
          <p:nvPr/>
        </p:nvCxnSpPr>
        <p:spPr bwMode="auto">
          <a:xfrm>
            <a:off x="4038600" y="4572000"/>
            <a:ext cx="6324600" cy="76200"/>
          </a:xfrm>
          <a:prstGeom prst="line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6445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1417638"/>
          </a:xfrm>
        </p:spPr>
        <p:txBody>
          <a:bodyPr>
            <a:normAutofit fontScale="90000"/>
          </a:bodyPr>
          <a:lstStyle/>
          <a:p>
            <a:pPr algn="l" eaLnBrk="1" hangingPunct="1"/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Example: assume that a computer system employs a cache with an access time of 20ns and a main memory with a cycle time of 200ns. Suppose that the hit ratio for reads is 90%,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1371600"/>
            <a:ext cx="8229600" cy="12954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9900"/>
                </a:solidFill>
              </a:rPr>
              <a:t>a) what would be the average access time for reads if the cache is a “look-through” cache?</a:t>
            </a:r>
            <a:br>
              <a:rPr lang="en-US" altLang="en-US">
                <a:solidFill>
                  <a:srgbClr val="009900"/>
                </a:solidFill>
              </a:rPr>
            </a:br>
            <a:endParaRPr lang="en-US" altLang="en-US">
              <a:solidFill>
                <a:srgbClr val="0099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28800" y="3962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b) what would be the average access time for reads if the cache is a “look-Aside” cache?</a:t>
            </a:r>
            <a:br>
              <a:rPr lang="en-US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</a:br>
            <a:endParaRPr lang="en-US" sz="280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8800" y="2667000"/>
            <a:ext cx="838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The average read access time (</a:t>
            </a:r>
            <a:r>
              <a:rPr lang="en-US" altLang="en-US" sz="2800" b="1">
                <a:cs typeface="Times New Roman" panose="02020603050405020304" pitchFamily="18" charset="0"/>
              </a:rPr>
              <a:t>TA) = </a:t>
            </a:r>
            <a:r>
              <a:rPr lang="en-US" altLang="en-US" sz="2400" b="1">
                <a:cs typeface="Times New Roman" panose="02020603050405020304" pitchFamily="18" charset="0"/>
              </a:rPr>
              <a:t>TC + (1-h)*TM</a:t>
            </a:r>
            <a:endParaRPr lang="en-US" altLang="en-US" sz="2800" b="1"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800">
                <a:cs typeface="Arial" panose="020B0604020202020204" pitchFamily="34" charset="0"/>
              </a:rPr>
              <a:t>20ns + 0.10*200ns = 40ns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81200" y="48768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dirty="0">
                <a:latin typeface="Arial" charset="0"/>
                <a:cs typeface="Arial" charset="0"/>
              </a:rPr>
              <a:t>The average read access time in this case (</a:t>
            </a:r>
            <a:r>
              <a:rPr lang="en-US" sz="2800" b="1" dirty="0">
                <a:latin typeface="Arial" charset="0"/>
                <a:cs typeface="Arial" charset="0"/>
              </a:rPr>
              <a:t>TA) 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b="1" dirty="0">
                <a:latin typeface="Arial" charset="0"/>
                <a:cs typeface="Arial" charset="0"/>
              </a:rPr>
              <a:t>= </a:t>
            </a:r>
            <a:r>
              <a:rPr lang="en-US" sz="2400" b="1" dirty="0">
                <a:latin typeface="Arial" charset="0"/>
                <a:cs typeface="Arial" charset="0"/>
              </a:rPr>
              <a:t>h*TC + (1-h)*TM=</a:t>
            </a:r>
            <a:r>
              <a:rPr lang="en-US" sz="2800" b="1" dirty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 0.9*20ns + 0.10*200ns = 38ns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sz="2800" kern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Consider a memory system with T</a:t>
            </a:r>
            <a:r>
              <a:rPr lang="en-US" altLang="en-US" baseline="-25000"/>
              <a:t>c</a:t>
            </a:r>
            <a:r>
              <a:rPr lang="en-US" altLang="en-US"/>
              <a:t> = 100ns and T</a:t>
            </a:r>
            <a:r>
              <a:rPr lang="en-US" altLang="en-US" baseline="-25000"/>
              <a:t>m</a:t>
            </a:r>
            <a:r>
              <a:rPr lang="en-US" altLang="en-US"/>
              <a:t> = 1200ns. If the effective access time is 10% greater than the cache access time, what is the hit ratio H in look-through cache?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T</a:t>
            </a:r>
            <a:r>
              <a:rPr lang="en-US" altLang="en-US" baseline="-25000"/>
              <a:t>A</a:t>
            </a:r>
            <a:r>
              <a:rPr lang="en-US" altLang="en-US"/>
              <a:t> = T</a:t>
            </a:r>
            <a:r>
              <a:rPr lang="en-US" altLang="en-US" baseline="-25000"/>
              <a:t>C</a:t>
            </a:r>
            <a:r>
              <a:rPr lang="en-US" altLang="en-US"/>
              <a:t> + (1-h)*T</a:t>
            </a:r>
            <a:r>
              <a:rPr lang="en-US" altLang="en-US" baseline="-25000"/>
              <a:t>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1.1 T</a:t>
            </a:r>
            <a:r>
              <a:rPr lang="en-US" altLang="en-US" baseline="-25000"/>
              <a:t>c</a:t>
            </a:r>
            <a:r>
              <a:rPr lang="en-US" altLang="en-US"/>
              <a:t> = T</a:t>
            </a:r>
            <a:r>
              <a:rPr lang="en-US" altLang="en-US" baseline="-25000"/>
              <a:t>c</a:t>
            </a:r>
            <a:r>
              <a:rPr lang="en-US" altLang="en-US"/>
              <a:t> + (1-h)*T</a:t>
            </a:r>
            <a:r>
              <a:rPr lang="en-US" altLang="en-US" baseline="-25000"/>
              <a:t>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0.1T</a:t>
            </a:r>
            <a:r>
              <a:rPr lang="en-US" altLang="en-US" baseline="-25000"/>
              <a:t>C</a:t>
            </a:r>
            <a:r>
              <a:rPr lang="en-US" altLang="en-US"/>
              <a:t> = (1-h)* T</a:t>
            </a:r>
            <a:r>
              <a:rPr lang="en-US" altLang="en-US" baseline="-25000"/>
              <a:t>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0.1 * 100 = (1-h) *1200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1-h = 10/1200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h = 1190/1200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b="1" baseline="-25000"/>
          </a:p>
          <a:p>
            <a:pPr eaLnBrk="1" hangingPunct="1">
              <a:lnSpc>
                <a:spcPct val="110000"/>
              </a:lnSpc>
            </a:pPr>
            <a:endParaRPr lang="en-US" altLang="en-US"/>
          </a:p>
          <a:p>
            <a:pPr eaLnBrk="1" hangingPunct="1">
              <a:lnSpc>
                <a:spcPct val="11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86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cache Misses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Compulsory Misses</a:t>
            </a:r>
          </a:p>
          <a:p>
            <a:pPr eaLnBrk="1" hangingPunct="1"/>
            <a:r>
              <a:rPr lang="en-US" altLang="en-US"/>
              <a:t>Capacity Misses</a:t>
            </a:r>
          </a:p>
          <a:p>
            <a:pPr eaLnBrk="1" hangingPunct="1"/>
            <a:r>
              <a:rPr lang="en-US" altLang="en-US"/>
              <a:t>Cold Misses</a:t>
            </a:r>
          </a:p>
          <a:p>
            <a:pPr eaLnBrk="1" hangingPunct="1"/>
            <a:r>
              <a:rPr lang="en-US" altLang="en-US"/>
              <a:t>Conflict Misses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5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Parameters of Cache Memory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required for the cache miss depends on both the latency and bandwidth</a:t>
            </a:r>
          </a:p>
          <a:p>
            <a:pPr eaLnBrk="1" hangingPunct="1"/>
            <a:r>
              <a:rPr lang="en-US" altLang="en-US"/>
              <a:t>Latency – time to retrieve the first word of the block</a:t>
            </a:r>
          </a:p>
          <a:p>
            <a:pPr eaLnBrk="1" hangingPunct="1"/>
            <a:r>
              <a:rPr lang="en-US" altLang="en-US"/>
              <a:t>Bandwidth – time to retrieve the rest of this block</a:t>
            </a:r>
          </a:p>
        </p:txBody>
      </p:sp>
    </p:spTree>
    <p:extLst>
      <p:ext uri="{BB962C8B-B14F-4D97-AF65-F5344CB8AC3E}">
        <p14:creationId xmlns:p14="http://schemas.microsoft.com/office/powerpoint/2010/main" val="114149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>
          <a:xfrm>
            <a:off x="2057400" y="1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/>
              <a:t>Sources of Cache Misses</a:t>
            </a:r>
            <a:endParaRPr lang="en-US" altLang="en-US"/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>
          <a:xfrm>
            <a:off x="1295400" y="1219200"/>
            <a:ext cx="9144000" cy="51816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Compulsory Misses: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These are misses that are caused by the cache being empty initially. 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Cold Misses 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very first access to a block will result in a miss because the block is not brought into cache until it is referenced.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Capacity Misses 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cache cannot contain all the blocks needed during the execution of a program, capacity misses will occur due to blocks being discarded and later retrieved.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Conflict Misses: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cache mapping is such that multiple blocks are mapped to the same cache entry</a:t>
            </a:r>
          </a:p>
        </p:txBody>
      </p:sp>
    </p:spTree>
    <p:extLst>
      <p:ext uri="{BB962C8B-B14F-4D97-AF65-F5344CB8AC3E}">
        <p14:creationId xmlns:p14="http://schemas.microsoft.com/office/powerpoint/2010/main" val="418034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organization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Split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Separate caches for instructions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I-cache (Instruction) – mostly accessed sequentially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D-cache (data) – mostly random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Unified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Same cache for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Higher hit rate for unified cache as it balances between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Split caches eliminate contention for cache between the instruction processor and the execution unit – used for pipelining processes</a:t>
            </a:r>
          </a:p>
        </p:txBody>
      </p:sp>
    </p:spTree>
    <p:extLst>
      <p:ext uri="{BB962C8B-B14F-4D97-AF65-F5344CB8AC3E}">
        <p14:creationId xmlns:p14="http://schemas.microsoft.com/office/powerpoint/2010/main" val="99845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penalty for a cache miss is the extra time that it takes to obtain the requested item from central memory.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One way in which this penalty can be reduced is to provide another cache, the secondary cache, which is accessed in response to a miss in the primary cache.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primary cache is referred to as the L1 (level 1) cache and the secondary cache is called the L2 (level 2) cache.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Most high-performance microprocessors include an L2 cache which is often located off-chip, whereas the L1 cache is located on the same chip as the CPU.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a two-level cache, central memory has to be accessed only if a miss occurs in both caches. </a:t>
            </a:r>
          </a:p>
        </p:txBody>
      </p:sp>
    </p:spTree>
    <p:extLst>
      <p:ext uri="{BB962C8B-B14F-4D97-AF65-F5344CB8AC3E}">
        <p14:creationId xmlns:p14="http://schemas.microsoft.com/office/powerpoint/2010/main" val="2264909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Example: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66800"/>
            <a:ext cx="8229600" cy="5562600"/>
          </a:xfrm>
        </p:spPr>
        <p:txBody>
          <a:bodyPr/>
          <a:lstStyle/>
          <a:p>
            <a:pPr algn="just" eaLnBrk="1" hangingPunct="1"/>
            <a:r>
              <a:rPr lang="en-US" altLang="en-US" sz="2400"/>
              <a:t>A computer system employs a write-back cache with a 70% hit ratio for writes. The cache operates in look-aside mode and has a 90% read hit ratio. Reads account for 80% of all memory references and writes account for 20%. If the main memory cycle time is 200ns and the cache access time is 20ns, what would be the average access time for all references (reads as well as writes)?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The average access time for reads = 0.9*20ns + 0.1*200ns = 38ns.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The average write time = 0.7*20ns + 0.3*200ns = 74ns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Hence the overall average access time for combined reads and writes is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0.8*38ns + 0.2*74ns = 45.2ns</a:t>
            </a:r>
          </a:p>
        </p:txBody>
      </p:sp>
    </p:spTree>
    <p:extLst>
      <p:ext uri="{BB962C8B-B14F-4D97-AF65-F5344CB8AC3E}">
        <p14:creationId xmlns:p14="http://schemas.microsoft.com/office/powerpoint/2010/main" val="283054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Associative Mapping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84238"/>
            <a:ext cx="8229600" cy="3763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Fastest, most flexible but very expensive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Any block location in cache can store any block in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Stores both the address and the content of the memory word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CPU address of 15 bits is placed in the argument register and the associative memory is searched for a matching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If found data is read and sent to the CPU else main memory is accessed.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CAM – content addressable memory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4533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63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4000"/>
              <a:t>Direct Mapping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2296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N-bit CPU memory address – k bits index field and (n-k) bits tag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Index bits are used to access the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word in cache consists of data word and its associated tag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On memory request, index field is used to access the cache. Tag field of CPU address is compared with the tag in the word read in the cache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4051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5105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77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98438"/>
            <a:ext cx="8229600" cy="6126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000"/>
              <a:t>If match then there is hit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Else miss – word is read from the memory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It is then stored in the cache together with the new tag replacing the previous value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Disadvantage: hit ratio drops if 2 or more words with same index but different tags are accessed repeatedly. 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When memory is divided into blocks of words, index field – block field and word field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Ex: 512 words cache – 64 blocks of 8words each – block field (6bits) and words field (3bits)</a:t>
            </a:r>
          </a:p>
        </p:txBody>
      </p:sp>
    </p:spTree>
    <p:extLst>
      <p:ext uri="{BB962C8B-B14F-4D97-AF65-F5344CB8AC3E}">
        <p14:creationId xmlns:p14="http://schemas.microsoft.com/office/powerpoint/2010/main" val="295858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1"/>
            <a:ext cx="8229600" cy="57451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Tags within the block are same.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When a miss occurs, entire block is transferred from main memory to cache.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It is time consuming but improves hit ratio because of the sequential nature of programs.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914400"/>
            <a:ext cx="66468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54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Set-Associative Mapping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5562600"/>
          </a:xfrm>
        </p:spPr>
        <p:txBody>
          <a:bodyPr/>
          <a:lstStyle/>
          <a:p>
            <a:pPr eaLnBrk="1" hangingPunct="1"/>
            <a:r>
              <a:rPr lang="en-US" altLang="en-US" dirty="0"/>
              <a:t>Each word of cache can store 2 or more words of memory under the same index address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The comparison logic is done by an associative search of the tags in the set similar to an associative memory search, thus the name “Set-Associative”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2819400"/>
            <a:ext cx="655161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7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Hit ratio increases as the set size increases but more complex comparison logic is required when number of bits in words of cache increases</a:t>
            </a:r>
          </a:p>
          <a:p>
            <a:pPr eaLnBrk="1" hangingPunct="1"/>
            <a:r>
              <a:rPr lang="en-US" altLang="en-US"/>
              <a:t>When a miss occurs and set is full, one of tag-data items are replaced using block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388785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set associative cache consists of 64 lines or slots, divided into four line sets. Main memory consists 4k blocks of 128 words each. Show the format of main memory addresses.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8839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9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1544</Words>
  <Application>Microsoft Office PowerPoint</Application>
  <PresentationFormat>Widescreen</PresentationFormat>
  <Paragraphs>180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Parameters of Cache memory</vt:lpstr>
      <vt:lpstr>Parameters of Cache Memory</vt:lpstr>
      <vt:lpstr>Associative Mapping</vt:lpstr>
      <vt:lpstr>Direct Mapping</vt:lpstr>
      <vt:lpstr>PowerPoint Presentation</vt:lpstr>
      <vt:lpstr>PowerPoint Presentation</vt:lpstr>
      <vt:lpstr>Set-Associative Mapping</vt:lpstr>
      <vt:lpstr>PowerPoint Presentation</vt:lpstr>
      <vt:lpstr>Problems </vt:lpstr>
      <vt:lpstr>Problem 2</vt:lpstr>
      <vt:lpstr>Block Replacement</vt:lpstr>
      <vt:lpstr>Update Policies - Write Through</vt:lpstr>
      <vt:lpstr>Write Back</vt:lpstr>
      <vt:lpstr>Update policies</vt:lpstr>
      <vt:lpstr>Performance analysis</vt:lpstr>
      <vt:lpstr>PowerPoint Presentation</vt:lpstr>
      <vt:lpstr>  Example: assume that a computer system employs a cache with an access time of 20ns and a main memory with a cycle time of 200ns. Suppose that the hit ratio for reads is 90%,  </vt:lpstr>
      <vt:lpstr>Problem</vt:lpstr>
      <vt:lpstr>Sources of cache Misses</vt:lpstr>
      <vt:lpstr>Sources of Cache Misses</vt:lpstr>
      <vt:lpstr>Cache organization</vt:lpstr>
      <vt:lpstr>Multilevel caches</vt:lpstr>
      <vt:lpstr>Example: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Singaravelan</cp:lastModifiedBy>
  <cp:revision>7</cp:revision>
  <dcterms:created xsi:type="dcterms:W3CDTF">2018-09-10T23:57:10Z</dcterms:created>
  <dcterms:modified xsi:type="dcterms:W3CDTF">2021-01-16T04:07:50Z</dcterms:modified>
</cp:coreProperties>
</file>