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9"/>
  </p:notesMasterIdLst>
  <p:handoutMasterIdLst>
    <p:handoutMasterId r:id="rId20"/>
  </p:handoutMasterIdLst>
  <p:sldIdLst>
    <p:sldId id="278" r:id="rId2"/>
    <p:sldId id="291" r:id="rId3"/>
    <p:sldId id="295" r:id="rId4"/>
    <p:sldId id="293" r:id="rId5"/>
    <p:sldId id="294" r:id="rId6"/>
    <p:sldId id="280" r:id="rId7"/>
    <p:sldId id="281" r:id="rId8"/>
    <p:sldId id="282" r:id="rId9"/>
    <p:sldId id="283" r:id="rId10"/>
    <p:sldId id="284" r:id="rId11"/>
    <p:sldId id="285" r:id="rId12"/>
    <p:sldId id="286" r:id="rId13"/>
    <p:sldId id="287" r:id="rId14"/>
    <p:sldId id="288" r:id="rId15"/>
    <p:sldId id="289" r:id="rId16"/>
    <p:sldId id="290" r:id="rId17"/>
    <p:sldId id="297" r:id="rId18"/>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Arial" charset="0"/>
        <a:cs typeface="Arial" charset="0"/>
      </a:defRPr>
    </a:lvl1pPr>
    <a:lvl2pPr marL="457200" algn="l" rtl="0" fontAlgn="base">
      <a:spcBef>
        <a:spcPct val="0"/>
      </a:spcBef>
      <a:spcAft>
        <a:spcPct val="0"/>
      </a:spcAft>
      <a:defRPr sz="2000" kern="1200">
        <a:solidFill>
          <a:schemeClr val="tx1"/>
        </a:solidFill>
        <a:latin typeface="Arial" charset="0"/>
        <a:ea typeface="Arial" charset="0"/>
        <a:cs typeface="Arial" charset="0"/>
      </a:defRPr>
    </a:lvl2pPr>
    <a:lvl3pPr marL="914400" algn="l" rtl="0" fontAlgn="base">
      <a:spcBef>
        <a:spcPct val="0"/>
      </a:spcBef>
      <a:spcAft>
        <a:spcPct val="0"/>
      </a:spcAft>
      <a:defRPr sz="2000" kern="1200">
        <a:solidFill>
          <a:schemeClr val="tx1"/>
        </a:solidFill>
        <a:latin typeface="Arial" charset="0"/>
        <a:ea typeface="Arial" charset="0"/>
        <a:cs typeface="Arial" charset="0"/>
      </a:defRPr>
    </a:lvl3pPr>
    <a:lvl4pPr marL="1371600" algn="l" rtl="0" fontAlgn="base">
      <a:spcBef>
        <a:spcPct val="0"/>
      </a:spcBef>
      <a:spcAft>
        <a:spcPct val="0"/>
      </a:spcAft>
      <a:defRPr sz="2000" kern="1200">
        <a:solidFill>
          <a:schemeClr val="tx1"/>
        </a:solidFill>
        <a:latin typeface="Arial" charset="0"/>
        <a:ea typeface="Arial" charset="0"/>
        <a:cs typeface="Arial" charset="0"/>
      </a:defRPr>
    </a:lvl4pPr>
    <a:lvl5pPr marL="1828800" algn="l" rtl="0" fontAlgn="base">
      <a:spcBef>
        <a:spcPct val="0"/>
      </a:spcBef>
      <a:spcAft>
        <a:spcPct val="0"/>
      </a:spcAft>
      <a:defRPr sz="2000" kern="1200">
        <a:solidFill>
          <a:schemeClr val="tx1"/>
        </a:solidFill>
        <a:latin typeface="Arial" charset="0"/>
        <a:ea typeface="Arial" charset="0"/>
        <a:cs typeface="Arial" charset="0"/>
      </a:defRPr>
    </a:lvl5pPr>
    <a:lvl6pPr marL="2286000" algn="l" defTabSz="457200" rtl="0" eaLnBrk="1" latinLnBrk="0" hangingPunct="1">
      <a:defRPr sz="2000" kern="1200">
        <a:solidFill>
          <a:schemeClr val="tx1"/>
        </a:solidFill>
        <a:latin typeface="Arial" charset="0"/>
        <a:ea typeface="Arial" charset="0"/>
        <a:cs typeface="Arial" charset="0"/>
      </a:defRPr>
    </a:lvl6pPr>
    <a:lvl7pPr marL="2743200" algn="l" defTabSz="457200" rtl="0" eaLnBrk="1" latinLnBrk="0" hangingPunct="1">
      <a:defRPr sz="2000" kern="1200">
        <a:solidFill>
          <a:schemeClr val="tx1"/>
        </a:solidFill>
        <a:latin typeface="Arial" charset="0"/>
        <a:ea typeface="Arial" charset="0"/>
        <a:cs typeface="Arial" charset="0"/>
      </a:defRPr>
    </a:lvl7pPr>
    <a:lvl8pPr marL="3200400" algn="l" defTabSz="457200" rtl="0" eaLnBrk="1" latinLnBrk="0" hangingPunct="1">
      <a:defRPr sz="2000" kern="1200">
        <a:solidFill>
          <a:schemeClr val="tx1"/>
        </a:solidFill>
        <a:latin typeface="Arial" charset="0"/>
        <a:ea typeface="Arial" charset="0"/>
        <a:cs typeface="Arial" charset="0"/>
      </a:defRPr>
    </a:lvl8pPr>
    <a:lvl9pPr marL="3657600" algn="l" defTabSz="457200" rtl="0" eaLnBrk="1" latinLnBrk="0" hangingPunct="1">
      <a:defRPr sz="2000" kern="1200">
        <a:solidFill>
          <a:schemeClr val="tx1"/>
        </a:solidFill>
        <a:latin typeface="Arial" charset="0"/>
        <a:ea typeface="Arial" charset="0"/>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scaleToFitPaper="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291" autoAdjust="0"/>
  </p:normalViewPr>
  <p:slideViewPr>
    <p:cSldViewPr>
      <p:cViewPr varScale="1">
        <p:scale>
          <a:sx n="57" d="100"/>
          <a:sy n="57" d="100"/>
        </p:scale>
        <p:origin x="-1746" y="-84"/>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794"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cs typeface="Arial" charset="0"/>
              </a:defRPr>
            </a:lvl1pPr>
          </a:lstStyle>
          <a:p>
            <a:pPr>
              <a:defRPr/>
            </a:pPr>
            <a:endParaRPr lang="en-US"/>
          </a:p>
        </p:txBody>
      </p:sp>
      <p:sp>
        <p:nvSpPr>
          <p:cNvPr id="70659"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cs typeface="Arial" charset="0"/>
              </a:defRPr>
            </a:lvl1pPr>
          </a:lstStyle>
          <a:p>
            <a:pPr>
              <a:defRPr/>
            </a:pPr>
            <a:endParaRPr lang="en-US"/>
          </a:p>
        </p:txBody>
      </p:sp>
      <p:sp>
        <p:nvSpPr>
          <p:cNvPr id="70660"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cs typeface="Arial" charset="0"/>
              </a:defRPr>
            </a:lvl1pPr>
          </a:lstStyle>
          <a:p>
            <a:pPr>
              <a:defRPr/>
            </a:pPr>
            <a:endParaRPr lang="en-US"/>
          </a:p>
        </p:txBody>
      </p:sp>
      <p:sp>
        <p:nvSpPr>
          <p:cNvPr id="70661"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A2EF7E0F-E021-A549-8E83-4CF121F2A044}" type="slidenum">
              <a:rPr lang="en-US"/>
              <a:pPr/>
              <a:t>‹#›</a:t>
            </a:fld>
            <a:endParaRPr lang="en-US"/>
          </a:p>
        </p:txBody>
      </p:sp>
    </p:spTree>
    <p:extLst>
      <p:ext uri="{BB962C8B-B14F-4D97-AF65-F5344CB8AC3E}">
        <p14:creationId xmlns:p14="http://schemas.microsoft.com/office/powerpoint/2010/main" val="11172996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defTabSz="966788">
              <a:defRPr sz="1300">
                <a:latin typeface="Times New Roman" pitchFamily="18" charset="0"/>
                <a:ea typeface="+mn-ea"/>
                <a:cs typeface="Arial" charset="0"/>
              </a:defRPr>
            </a:lvl1pPr>
          </a:lstStyle>
          <a:p>
            <a:pPr>
              <a:defRPr/>
            </a:pPr>
            <a:endParaRPr lang="en-US"/>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a:latin typeface="Times New Roman" pitchFamily="18" charset="0"/>
                <a:ea typeface="+mn-ea"/>
                <a:cs typeface="Arial" charset="0"/>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1371600" y="720725"/>
            <a:ext cx="4383088" cy="3089275"/>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3962400"/>
            <a:ext cx="5851525" cy="491807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defTabSz="966788">
              <a:defRPr sz="1300">
                <a:latin typeface="Times New Roman" pitchFamily="18" charset="0"/>
                <a:ea typeface="+mn-ea"/>
                <a:cs typeface="Arial" charset="0"/>
              </a:defRPr>
            </a:lvl1pPr>
          </a:lstStyle>
          <a:p>
            <a:pPr>
              <a:defRPr/>
            </a:pPr>
            <a:endParaRPr lang="en-US"/>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a:latin typeface="Times New Roman" charset="0"/>
              </a:defRPr>
            </a:lvl1pPr>
          </a:lstStyle>
          <a:p>
            <a:fld id="{E12FE32B-875B-8348-8601-939932B2A74C}" type="slidenum">
              <a:rPr lang="en-US"/>
              <a:pPr/>
              <a:t>‹#›</a:t>
            </a:fld>
            <a:endParaRPr lang="en-US"/>
          </a:p>
        </p:txBody>
      </p:sp>
    </p:spTree>
    <p:extLst>
      <p:ext uri="{BB962C8B-B14F-4D97-AF65-F5344CB8AC3E}">
        <p14:creationId xmlns:p14="http://schemas.microsoft.com/office/powerpoint/2010/main" val="25888322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100" kern="1200">
        <a:solidFill>
          <a:schemeClr val="tx1"/>
        </a:solidFill>
        <a:latin typeface="Times New Roman" pitchFamily="18" charset="0"/>
        <a:ea typeface="Arial" charset="0"/>
        <a:cs typeface="Arial" charset="0"/>
      </a:defRPr>
    </a:lvl1pPr>
    <a:lvl2pPr marL="457200" algn="l" rtl="0" eaLnBrk="0" fontAlgn="base" hangingPunct="0">
      <a:spcBef>
        <a:spcPct val="30000"/>
      </a:spcBef>
      <a:spcAft>
        <a:spcPct val="0"/>
      </a:spcAft>
      <a:defRPr sz="1100" kern="1200">
        <a:solidFill>
          <a:schemeClr val="tx1"/>
        </a:solidFill>
        <a:latin typeface="Times New Roman" pitchFamily="18" charset="0"/>
        <a:ea typeface="Arial" charset="0"/>
        <a:cs typeface="Arial" charset="0"/>
      </a:defRPr>
    </a:lvl2pPr>
    <a:lvl3pPr marL="914400" algn="l" rtl="0" eaLnBrk="0" fontAlgn="base" hangingPunct="0">
      <a:spcBef>
        <a:spcPct val="30000"/>
      </a:spcBef>
      <a:spcAft>
        <a:spcPct val="0"/>
      </a:spcAft>
      <a:defRPr sz="1100" kern="1200">
        <a:solidFill>
          <a:schemeClr val="tx1"/>
        </a:solidFill>
        <a:latin typeface="Times New Roman" pitchFamily="18" charset="0"/>
        <a:ea typeface="Arial" charset="0"/>
        <a:cs typeface="Arial" charset="0"/>
      </a:defRPr>
    </a:lvl3pPr>
    <a:lvl4pPr marL="1371600" algn="l" rtl="0" eaLnBrk="0" fontAlgn="base" hangingPunct="0">
      <a:spcBef>
        <a:spcPct val="30000"/>
      </a:spcBef>
      <a:spcAft>
        <a:spcPct val="0"/>
      </a:spcAft>
      <a:defRPr sz="1100" kern="1200">
        <a:solidFill>
          <a:schemeClr val="tx1"/>
        </a:solidFill>
        <a:latin typeface="Times New Roman" pitchFamily="18" charset="0"/>
        <a:ea typeface="Arial" charset="0"/>
        <a:cs typeface="Arial" charset="0"/>
      </a:defRPr>
    </a:lvl4pPr>
    <a:lvl5pPr marL="1828800" algn="l" rtl="0" eaLnBrk="0" fontAlgn="base" hangingPunct="0">
      <a:spcBef>
        <a:spcPct val="30000"/>
      </a:spcBef>
      <a:spcAft>
        <a:spcPct val="0"/>
      </a:spcAft>
      <a:defRPr sz="1100" kern="1200">
        <a:solidFill>
          <a:schemeClr val="tx1"/>
        </a:solidFill>
        <a:latin typeface="Times New Roman" pitchFamily="18"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05516249-AC86-8A45-A608-393DC32FEAA5}" type="slidenum">
              <a:rPr lang="en-US"/>
              <a:pPr/>
              <a:t>1</a:t>
            </a:fld>
            <a:endParaRPr lang="en-US"/>
          </a:p>
        </p:txBody>
      </p:sp>
      <p:sp>
        <p:nvSpPr>
          <p:cNvPr id="27651" name="Rectangle 2"/>
          <p:cNvSpPr>
            <a:spLocks noGrp="1" noRot="1" noChangeAspect="1" noChangeArrowheads="1" noTextEdit="1"/>
          </p:cNvSpPr>
          <p:nvPr>
            <p:ph type="sldImg"/>
          </p:nvPr>
        </p:nvSpPr>
        <p:spPr>
          <a:xfrm>
            <a:off x="1585913" y="720725"/>
            <a:ext cx="4117975" cy="3089275"/>
          </a:xfrm>
          <a:ln/>
        </p:spPr>
      </p:sp>
      <p:sp>
        <p:nvSpPr>
          <p:cNvPr id="27652" name="Rectangle 3"/>
          <p:cNvSpPr>
            <a:spLocks noGrp="1" noChangeArrowheads="1"/>
          </p:cNvSpPr>
          <p:nvPr>
            <p:ph type="body" idx="1"/>
          </p:nvPr>
        </p:nvSpPr>
        <p:spPr>
          <a:noFill/>
          <a:ln/>
        </p:spPr>
        <p:txBody>
          <a:bodyPr/>
          <a:lstStyle/>
          <a:p>
            <a:r>
              <a:rPr lang="en-US">
                <a:latin typeface="Times New Roman" charset="0"/>
              </a:rPr>
              <a:t>Today’s lecture covers another technique for finding usability problems in user interfaces: </a:t>
            </a:r>
            <a:r>
              <a:rPr lang="en-US" b="1">
                <a:latin typeface="Times New Roman" charset="0"/>
              </a:rPr>
              <a:t>heuristic evaluation</a:t>
            </a:r>
            <a:r>
              <a:rPr lang="en-US">
                <a:latin typeface="Times New Roman" charset="0"/>
              </a:rPr>
              <a:t>.  Heuristic evaluation is an inspection technique, not unlike doing a code review to find bugs in software.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B3CAFD2-76CC-A14A-A1D8-9B9BFAC51EAA}" type="slidenum">
              <a:rPr lang="en-US"/>
              <a:pPr/>
              <a:t>10</a:t>
            </a:fld>
            <a:endParaRPr lang="en-US"/>
          </a:p>
        </p:txBody>
      </p:sp>
      <p:sp>
        <p:nvSpPr>
          <p:cNvPr id="38915" name="Rectangle 2"/>
          <p:cNvSpPr>
            <a:spLocks noGrp="1" noRot="1" noChangeAspect="1" noChangeArrowheads="1" noTextEdit="1"/>
          </p:cNvSpPr>
          <p:nvPr>
            <p:ph type="sldImg"/>
          </p:nvPr>
        </p:nvSpPr>
        <p:spPr>
          <a:xfrm>
            <a:off x="1524000" y="720725"/>
            <a:ext cx="4321175" cy="3241675"/>
          </a:xfrm>
          <a:ln/>
        </p:spPr>
      </p:sp>
      <p:sp>
        <p:nvSpPr>
          <p:cNvPr id="38916" name="Rectangle 3"/>
          <p:cNvSpPr>
            <a:spLocks noGrp="1" noChangeArrowheads="1"/>
          </p:cNvSpPr>
          <p:nvPr>
            <p:ph type="body" idx="1"/>
          </p:nvPr>
        </p:nvSpPr>
        <p:spPr>
          <a:noFill/>
          <a:ln/>
        </p:spPr>
        <p:txBody>
          <a:bodyPr/>
          <a:lstStyle/>
          <a:p>
            <a:r>
              <a:rPr lang="en-US">
                <a:latin typeface="Times New Roman" charset="0"/>
              </a:rPr>
              <a:t>Now let’s look at heuristic evaluation from the designer’s perspective.  Assuming I’ve decided to use this technique to evaluate my interface, how do I get the most mileage out of it?</a:t>
            </a:r>
          </a:p>
          <a:p>
            <a:r>
              <a:rPr lang="en-US">
                <a:latin typeface="Times New Roman" charset="0"/>
              </a:rPr>
              <a:t>First, use more than one evaluator.  Studies of heuristic evaluation have shown that no single evaluator can find all the usability problems, and some of the hardest usability problems are found by evaluators who find few problems overall (Nielsen, “Finding usability problems through heuristic evaluation”, CHI ’92).  The more evaluators the better, but with diminishing returns: each additional evaluator finds fewer new problems. The sweet spot for cost-benefit, recommended by Nielsen based on his studies, is 3-5 evaluators.</a:t>
            </a:r>
          </a:p>
          <a:p>
            <a:r>
              <a:rPr lang="en-US">
                <a:latin typeface="Times New Roman" charset="0"/>
              </a:rPr>
              <a:t>One way to get the most out of heuristic evaluation is to alternate it with user testing in subsequent trips around the iterative design cycle.  Each method finds different problems in an interface, and heuristic evaluation is almost always cheaper than user testing.  Heuristic evaluation is particularly useful in the tight inner loops of the iterative design cycle, when prototypes are raw and low-fidelity, and cheap, fast iteration is a must.</a:t>
            </a:r>
          </a:p>
          <a:p>
            <a:r>
              <a:rPr lang="en-US">
                <a:latin typeface="Times New Roman" charset="0"/>
              </a:rPr>
              <a:t>In heuristic evaluation, it’s OK to help the evaluator when they get stuck in a confusing interface.  As long as the usability problems that led to the confusion have already been noted, an observer can help the evaluator get unstuck and proceed with evaluating the rest of the interface, saving valuable time.  In user testing, this kind of personal help is totally inappropriate, because you want to see how a user would really behave if confronted with the interface in the real world, without the designer of the system present to guide them.  In a user test, when the user gets stuck and can’t figure out how to complete a task, you usually have to abandon the task and move on to another one.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D49380C-6778-004E-875C-2389BA639511}" type="slidenum">
              <a:rPr lang="en-US"/>
              <a:pPr/>
              <a:t>11</a:t>
            </a:fld>
            <a:endParaRPr lang="en-US"/>
          </a:p>
        </p:txBody>
      </p:sp>
      <p:sp>
        <p:nvSpPr>
          <p:cNvPr id="39939" name="Rectangle 2"/>
          <p:cNvSpPr>
            <a:spLocks noGrp="1" noRot="1" noChangeAspect="1" noChangeArrowheads="1" noTextEdit="1"/>
          </p:cNvSpPr>
          <p:nvPr>
            <p:ph type="sldImg"/>
          </p:nvPr>
        </p:nvSpPr>
        <p:spPr>
          <a:xfrm>
            <a:off x="1585913" y="720725"/>
            <a:ext cx="4219575" cy="3165475"/>
          </a:xfrm>
          <a:ln/>
        </p:spPr>
      </p:sp>
      <p:sp>
        <p:nvSpPr>
          <p:cNvPr id="39940" name="Rectangle 3"/>
          <p:cNvSpPr>
            <a:spLocks noGrp="1" noChangeArrowheads="1"/>
          </p:cNvSpPr>
          <p:nvPr>
            <p:ph type="body" idx="1"/>
          </p:nvPr>
        </p:nvSpPr>
        <p:spPr>
          <a:noFill/>
          <a:ln/>
        </p:spPr>
        <p:txBody>
          <a:bodyPr/>
          <a:lstStyle/>
          <a:p>
            <a:r>
              <a:rPr lang="en-US">
                <a:latin typeface="Times New Roman" charset="0"/>
              </a:rPr>
              <a:t>Here’s a formal process for performing heuristic evaluation.</a:t>
            </a:r>
          </a:p>
          <a:p>
            <a:r>
              <a:rPr lang="en-US">
                <a:latin typeface="Times New Roman" charset="0"/>
              </a:rPr>
              <a:t>The training meeting brings together the design team with all the evaluators, and brings the evaluators up to speed on what they need to know about the application, its domain, its target users, and scenarios of use.</a:t>
            </a:r>
          </a:p>
          <a:p>
            <a:r>
              <a:rPr lang="en-US">
                <a:latin typeface="Times New Roman" charset="0"/>
              </a:rPr>
              <a:t>The evaluators then go off and evaluate the interface separately.  They may work alone, writing down their own observations, or they may be observed by a member of the design team, who records their observations (and helps them through difficult parts of the interface, as we discussed earlier).  In this stage, the evaluators focus just on generating problems, not on how important they are or how to solve them.</a:t>
            </a:r>
          </a:p>
          <a:p>
            <a:r>
              <a:rPr lang="en-US">
                <a:latin typeface="Times New Roman" charset="0"/>
              </a:rPr>
              <a:t>Next, all the problems found by all the evaluators are compiled into a single list, and the evaluators rate the severity of each problem.  We’ll see one possible severity scale in the next slide.  Evaluators can assign severity ratings either independently or in a meeting together.  Since studies have found that severity ratings from independent evaluators tend to have a large variance, it’s best to collect severity ratings from several evaluators and take the mean to get a better estimate.</a:t>
            </a:r>
          </a:p>
          <a:p>
            <a:r>
              <a:rPr lang="en-US">
                <a:latin typeface="Times New Roman" charset="0"/>
              </a:rPr>
              <a:t>Finally, the design team and the evaluators meet again to discuss the results.  This meeting offers a forum for brainstorming possible solutions, focusing on the most severe (highest priority) usability problems.</a:t>
            </a:r>
          </a:p>
          <a:p>
            <a:r>
              <a:rPr lang="en-US">
                <a:latin typeface="Times New Roman" charset="0"/>
              </a:rPr>
              <a:t>When you do heuristic evaluations in this class, I suggest you follow this ordering as well: first focus on generating as many usability problems as you can, then rank their severity, and then think about solutions.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BC40C66B-82A6-214A-8ACE-D3587F6D363F}" type="slidenum">
              <a:rPr lang="en-US"/>
              <a:pPr/>
              <a:t>12</a:t>
            </a:fld>
            <a:endParaRPr lang="en-US"/>
          </a:p>
        </p:txBody>
      </p:sp>
      <p:sp>
        <p:nvSpPr>
          <p:cNvPr id="40963" name="Rectangle 2"/>
          <p:cNvSpPr>
            <a:spLocks noGrp="1" noRot="1" noChangeAspect="1" noChangeArrowheads="1" noTextEdit="1"/>
          </p:cNvSpPr>
          <p:nvPr>
            <p:ph type="sldImg"/>
          </p:nvPr>
        </p:nvSpPr>
        <p:spPr>
          <a:xfrm>
            <a:off x="1524000" y="720725"/>
            <a:ext cx="4219575" cy="3165475"/>
          </a:xfrm>
          <a:ln/>
        </p:spPr>
      </p:sp>
      <p:sp>
        <p:nvSpPr>
          <p:cNvPr id="40964" name="Rectangle 3"/>
          <p:cNvSpPr>
            <a:spLocks noGrp="1" noChangeArrowheads="1"/>
          </p:cNvSpPr>
          <p:nvPr>
            <p:ph type="body" idx="1"/>
          </p:nvPr>
        </p:nvSpPr>
        <p:spPr>
          <a:noFill/>
          <a:ln/>
        </p:spPr>
        <p:txBody>
          <a:bodyPr/>
          <a:lstStyle/>
          <a:p>
            <a:r>
              <a:rPr lang="en-US">
                <a:latin typeface="Times New Roman" charset="0"/>
              </a:rPr>
              <a:t>Here’s one scale you can use to judge the severity of usability problems found by heuristic evaluation.  It helps to think about the factors that contribute to the severity of a problem: its </a:t>
            </a:r>
            <a:r>
              <a:rPr lang="en-US" b="1">
                <a:latin typeface="Times New Roman" charset="0"/>
              </a:rPr>
              <a:t>frequency</a:t>
            </a:r>
            <a:r>
              <a:rPr lang="en-US">
                <a:latin typeface="Times New Roman" charset="0"/>
              </a:rPr>
              <a:t> of occurrence (common or rare); its </a:t>
            </a:r>
            <a:r>
              <a:rPr lang="en-US" b="1">
                <a:latin typeface="Times New Roman" charset="0"/>
              </a:rPr>
              <a:t>impact</a:t>
            </a:r>
            <a:r>
              <a:rPr lang="en-US">
                <a:latin typeface="Times New Roman" charset="0"/>
              </a:rPr>
              <a:t> on users (easy or hard to overcome), and its </a:t>
            </a:r>
            <a:r>
              <a:rPr lang="en-US" b="1">
                <a:latin typeface="Times New Roman" charset="0"/>
              </a:rPr>
              <a:t>persistence</a:t>
            </a:r>
            <a:r>
              <a:rPr lang="en-US">
                <a:latin typeface="Times New Roman" charset="0"/>
              </a:rPr>
              <a:t> (does it need to be overcome once or repeatedly).  A problem that scores highly on several contributing factors should be rated more severe than another problem that isn’t so common, hard to overcome, or persistent.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D6F559A4-65BF-9847-8833-F8EE5E59F51E}" type="slidenum">
              <a:rPr lang="en-US"/>
              <a:pPr/>
              <a:t>13</a:t>
            </a:fld>
            <a:endParaRPr lang="en-US"/>
          </a:p>
        </p:txBody>
      </p:sp>
      <p:sp>
        <p:nvSpPr>
          <p:cNvPr id="41987" name="Rectangle 2"/>
          <p:cNvSpPr>
            <a:spLocks noGrp="1" noRot="1" noChangeAspect="1" noChangeArrowheads="1" noTextEdit="1"/>
          </p:cNvSpPr>
          <p:nvPr>
            <p:ph type="sldImg"/>
          </p:nvPr>
        </p:nvSpPr>
        <p:spPr>
          <a:xfrm>
            <a:off x="1524000" y="720725"/>
            <a:ext cx="4267200" cy="3201988"/>
          </a:xfrm>
          <a:ln/>
        </p:spPr>
      </p:sp>
      <p:sp>
        <p:nvSpPr>
          <p:cNvPr id="41988" name="Rectangle 3"/>
          <p:cNvSpPr>
            <a:spLocks noGrp="1" noChangeArrowheads="1"/>
          </p:cNvSpPr>
          <p:nvPr>
            <p:ph type="body" idx="1"/>
          </p:nvPr>
        </p:nvSpPr>
        <p:spPr>
          <a:noFill/>
          <a:ln/>
        </p:spPr>
        <p:txBody>
          <a:bodyPr/>
          <a:lstStyle/>
          <a:p>
            <a:r>
              <a:rPr lang="en-US" dirty="0">
                <a:latin typeface="Times New Roman" charset="0"/>
              </a:rPr>
              <a:t>A final advantage of heuristic evaluation that’s worth noting: heuristic evaluation can be applied to interfaces in varying states of readiness, including unstable implementations, paper prototypes, and even just sketches.  When you’re evaluating an incomplete interface, however, you should be aware of one pitfall.  When you’re just inspecting a sketch, you’re less likely to notice missing elements, like buttons or features essential to proceeding in a task.  If you were actually </a:t>
            </a:r>
            <a:r>
              <a:rPr lang="en-US" i="1" dirty="0">
                <a:latin typeface="Times New Roman" charset="0"/>
              </a:rPr>
              <a:t>interacting</a:t>
            </a:r>
            <a:r>
              <a:rPr lang="en-US" dirty="0">
                <a:latin typeface="Times New Roman" charset="0"/>
              </a:rPr>
              <a:t> with an active prototype, essential missing pieces rear up as obstacles that prevent you from proceeding.  With sketches, nothing prevents you from going on: you just turn the page.  So you have to look harder for missing elements when you’re heuristically evaluating static sketches or screenshots.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D0803DF6-2E50-0C4F-B46D-B44809FF0343}" type="slidenum">
              <a:rPr lang="en-US"/>
              <a:pPr/>
              <a:t>14</a:t>
            </a:fld>
            <a:endParaRPr lang="en-US"/>
          </a:p>
        </p:txBody>
      </p:sp>
      <p:sp>
        <p:nvSpPr>
          <p:cNvPr id="43011" name="Rectangle 2"/>
          <p:cNvSpPr>
            <a:spLocks noGrp="1" noRot="1" noChangeAspect="1" noChangeArrowheads="1" noTextEdit="1"/>
          </p:cNvSpPr>
          <p:nvPr>
            <p:ph type="sldImg"/>
          </p:nvPr>
        </p:nvSpPr>
        <p:spPr>
          <a:xfrm>
            <a:off x="1447800" y="720725"/>
            <a:ext cx="4267200" cy="3201988"/>
          </a:xfrm>
          <a:ln/>
        </p:spPr>
      </p:sp>
      <p:sp>
        <p:nvSpPr>
          <p:cNvPr id="43012" name="Rectangle 3"/>
          <p:cNvSpPr>
            <a:spLocks noGrp="1" noChangeArrowheads="1"/>
          </p:cNvSpPr>
          <p:nvPr>
            <p:ph type="body" idx="1"/>
          </p:nvPr>
        </p:nvSpPr>
        <p:spPr>
          <a:noFill/>
          <a:ln/>
        </p:spPr>
        <p:txBody>
          <a:bodyPr/>
          <a:lstStyle/>
          <a:p>
            <a:r>
              <a:rPr lang="en-US">
                <a:latin typeface="Times New Roman" charset="0"/>
              </a:rPr>
              <a:t>Here are some tips on writing good heuristic evaluations.  First, remember your audience: you’re trying to communicate to developers.  Don’t expect them to be experts on usability, and keep in mind that they have some ego investment in the user interface.  Don’t be unnecessarily harsh.</a:t>
            </a:r>
          </a:p>
          <a:p>
            <a:r>
              <a:rPr lang="en-US">
                <a:latin typeface="Times New Roman" charset="0"/>
              </a:rPr>
              <a:t>Although the primary purpose of heuristic evaluation is to identify problems, positive comments can be valuable too.  If some part of the design is </a:t>
            </a:r>
            <a:r>
              <a:rPr lang="en-US" i="1">
                <a:latin typeface="Times New Roman" charset="0"/>
              </a:rPr>
              <a:t>good</a:t>
            </a:r>
            <a:r>
              <a:rPr lang="en-US">
                <a:latin typeface="Times New Roman" charset="0"/>
              </a:rPr>
              <a:t> for usability reasons, you want to make sure that aspect doesn’t disappear in future iterations.</a:t>
            </a:r>
          </a:p>
          <a:p>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2073067-C507-6F46-8DAF-1BDF42EC5269}" type="slidenum">
              <a:rPr lang="en-US"/>
              <a:pPr/>
              <a:t>15</a:t>
            </a:fld>
            <a:endParaRPr lang="en-US"/>
          </a:p>
        </p:txBody>
      </p:sp>
      <p:sp>
        <p:nvSpPr>
          <p:cNvPr id="44035" name="Rectangle 2"/>
          <p:cNvSpPr>
            <a:spLocks noGrp="1" noRot="1" noChangeAspect="1" noChangeArrowheads="1" noTextEdit="1"/>
          </p:cNvSpPr>
          <p:nvPr>
            <p:ph type="sldImg"/>
          </p:nvPr>
        </p:nvSpPr>
        <p:spPr>
          <a:xfrm>
            <a:off x="1600200" y="720725"/>
            <a:ext cx="4114800" cy="3087688"/>
          </a:xfrm>
          <a:ln/>
        </p:spPr>
      </p:sp>
      <p:sp>
        <p:nvSpPr>
          <p:cNvPr id="44036" name="Rectangle 3"/>
          <p:cNvSpPr>
            <a:spLocks noGrp="1" noChangeArrowheads="1"/>
          </p:cNvSpPr>
          <p:nvPr>
            <p:ph type="body" idx="1"/>
          </p:nvPr>
        </p:nvSpPr>
        <p:spPr>
          <a:noFill/>
          <a:ln/>
        </p:spPr>
        <p:txBody>
          <a:bodyPr/>
          <a:lstStyle/>
          <a:p>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70716B57-4EF8-374B-A86F-B1E408AE28CC}" type="slidenum">
              <a:rPr lang="en-US"/>
              <a:pPr/>
              <a:t>16</a:t>
            </a:fld>
            <a:endParaRPr lang="en-US"/>
          </a:p>
        </p:txBody>
      </p:sp>
      <p:sp>
        <p:nvSpPr>
          <p:cNvPr id="45059" name="Rectangle 2"/>
          <p:cNvSpPr>
            <a:spLocks noGrp="1" noRot="1" noChangeAspect="1" noChangeArrowheads="1" noTextEdit="1"/>
          </p:cNvSpPr>
          <p:nvPr>
            <p:ph type="sldImg"/>
          </p:nvPr>
        </p:nvSpPr>
        <p:spPr>
          <a:xfrm>
            <a:off x="1447800" y="720725"/>
            <a:ext cx="4219575" cy="3165475"/>
          </a:xfrm>
          <a:ln/>
        </p:spPr>
      </p:sp>
      <p:sp>
        <p:nvSpPr>
          <p:cNvPr id="45060" name="Rectangle 3"/>
          <p:cNvSpPr>
            <a:spLocks noGrp="1" noChangeArrowheads="1"/>
          </p:cNvSpPr>
          <p:nvPr>
            <p:ph type="body" idx="1"/>
          </p:nvPr>
        </p:nvSpPr>
        <p:spPr>
          <a:noFill/>
          <a:ln/>
        </p:spPr>
        <p:txBody>
          <a:bodyPr/>
          <a:lstStyle/>
          <a:p>
            <a:r>
              <a:rPr lang="en-US" b="1">
                <a:latin typeface="Times New Roman" charset="0"/>
              </a:rPr>
              <a:t>Cognitive walkthrough</a:t>
            </a:r>
            <a:r>
              <a:rPr lang="en-US">
                <a:latin typeface="Times New Roman" charset="0"/>
              </a:rPr>
              <a:t> is another kind of usability inspection technique. Unlike heuristic evaluation, which is general, a cognitive walkthrough is particularly focused on evaluating learnability – determining whether an interface supports learning how to do a task by exploration.</a:t>
            </a:r>
          </a:p>
          <a:p>
            <a:r>
              <a:rPr lang="en-US">
                <a:latin typeface="Times New Roman" charset="0"/>
              </a:rPr>
              <a:t>In addition to the inputs given to a heuristic evaluation (a prototype, typical tasks, and user profile), a cognitive walkthrough also needs an explicit sequence of actions that would perform each task.  This establishes the </a:t>
            </a:r>
            <a:r>
              <a:rPr lang="en-US" i="1">
                <a:latin typeface="Times New Roman" charset="0"/>
              </a:rPr>
              <a:t>path</a:t>
            </a:r>
            <a:r>
              <a:rPr lang="en-US">
                <a:latin typeface="Times New Roman" charset="0"/>
              </a:rPr>
              <a:t> that the walkthrough process follows.  The overall goal of the process is to determine whether this is an easy path for users to discover on their own.</a:t>
            </a:r>
          </a:p>
          <a:p>
            <a:r>
              <a:rPr lang="en-US">
                <a:latin typeface="Times New Roman" charset="0"/>
              </a:rPr>
              <a:t>Where heuristic evaluation is focusing on individual elements in the interface, a cognitive walkthrough focuses on individual actions in the sequence, asking a number of questions about the learnability of each action.</a:t>
            </a:r>
          </a:p>
          <a:p>
            <a:pPr>
              <a:buFontTx/>
              <a:buChar char="•"/>
            </a:pPr>
            <a:r>
              <a:rPr lang="en-US">
                <a:latin typeface="Times New Roman" charset="0"/>
              </a:rPr>
              <a:t>Will user try to achieve the right subgoal?  For example, suppose the interface is an e-commerce web site, and the overall goal of the task is to create a wish list.  The first action is actually to sign up for an account with the site.  Will users realize that?  (They might if they’re familiar with the way wish lists work on other site; or if the site displays a message telling them to do so; or if they try to invoke the Create Wish List action and the system directs them to register first.)</a:t>
            </a:r>
          </a:p>
          <a:p>
            <a:pPr>
              <a:buFontTx/>
              <a:buChar char="•"/>
            </a:pPr>
            <a:r>
              <a:rPr lang="en-US">
                <a:latin typeface="Times New Roman" charset="0"/>
              </a:rPr>
              <a:t>Will the user find the action in the interface?  This question deals with visibility, navigation, and labeling of actions.</a:t>
            </a:r>
          </a:p>
          <a:p>
            <a:pPr>
              <a:buFontTx/>
              <a:buChar char="•"/>
            </a:pPr>
            <a:r>
              <a:rPr lang="en-US">
                <a:latin typeface="Times New Roman" charset="0"/>
              </a:rPr>
              <a:t>Will the user recognize that the action accomplishes their subgoal?  This question addresses whether action labels and descriptions match the user’s mental model and vocabulary.</a:t>
            </a:r>
          </a:p>
          <a:p>
            <a:pPr>
              <a:buFontTx/>
              <a:buChar char="•"/>
            </a:pPr>
            <a:r>
              <a:rPr lang="en-US">
                <a:latin typeface="Times New Roman" charset="0"/>
              </a:rPr>
              <a:t>If the correct action was done, will the user understand its feedback?  This question concerns visibility of system state – how does the user recognize that the desired subgoal was actually achieved.</a:t>
            </a:r>
          </a:p>
          <a:p>
            <a:r>
              <a:rPr lang="en-US">
                <a:latin typeface="Times New Roman" charset="0"/>
              </a:rPr>
              <a:t>Cognitive walkthrough is a more specialized inspection technique than heuristic evaluation, but if learnability is very important in your application, then a cognitive walkthrough can produce very detailed, useful feedback, very cheaply.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1503363" y="720725"/>
            <a:ext cx="4119562" cy="3089275"/>
          </a:xfrm>
          <a:ln/>
        </p:spPr>
      </p:sp>
      <p:sp>
        <p:nvSpPr>
          <p:cNvPr id="46083" name="Notes Placeholder 2"/>
          <p:cNvSpPr>
            <a:spLocks noGrp="1"/>
          </p:cNvSpPr>
          <p:nvPr>
            <p:ph type="body" idx="1"/>
          </p:nvPr>
        </p:nvSpPr>
        <p:spPr>
          <a:noFill/>
          <a:ln/>
        </p:spPr>
        <p:txBody>
          <a:bodyPr/>
          <a:lstStyle/>
          <a:p>
            <a:endParaRPr lang="en-US">
              <a:latin typeface="Times New Roman" charset="0"/>
            </a:endParaRPr>
          </a:p>
        </p:txBody>
      </p:sp>
      <p:sp>
        <p:nvSpPr>
          <p:cNvPr id="46084" name="Slide Number Placeholder 3"/>
          <p:cNvSpPr>
            <a:spLocks noGrp="1"/>
          </p:cNvSpPr>
          <p:nvPr>
            <p:ph type="sldNum" sz="quarter" idx="5"/>
          </p:nvPr>
        </p:nvSpPr>
        <p:spPr>
          <a:noFill/>
        </p:spPr>
        <p:txBody>
          <a:bodyPr/>
          <a:lstStyle/>
          <a:p>
            <a:fld id="{C26BDDA5-0F03-BE4D-BA1B-23A2C6D1BFC1}" type="slidenum">
              <a:rPr lang="en-US"/>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9AD0B049-E150-9C40-9C57-4F11FA20AE6E}" type="slidenum">
              <a:rPr lang="en-US"/>
              <a:pPr/>
              <a:t>2</a:t>
            </a:fld>
            <a:endParaRPr lang="en-US"/>
          </a:p>
        </p:txBody>
      </p:sp>
      <p:sp>
        <p:nvSpPr>
          <p:cNvPr id="28675" name="Rectangle 2"/>
          <p:cNvSpPr>
            <a:spLocks noGrp="1" noRot="1" noChangeAspect="1" noChangeArrowheads="1" noTextEdit="1"/>
          </p:cNvSpPr>
          <p:nvPr>
            <p:ph type="sldImg"/>
          </p:nvPr>
        </p:nvSpPr>
        <p:spPr>
          <a:xfrm>
            <a:off x="1503363" y="720725"/>
            <a:ext cx="4119562" cy="3089275"/>
          </a:xfrm>
          <a:ln/>
        </p:spPr>
      </p:sp>
      <p:sp>
        <p:nvSpPr>
          <p:cNvPr id="28676" name="Rectangle 3"/>
          <p:cNvSpPr>
            <a:spLocks noGrp="1" noChangeArrowheads="1"/>
          </p:cNvSpPr>
          <p:nvPr>
            <p:ph type="body" idx="1"/>
          </p:nvPr>
        </p:nvSpPr>
        <p:spPr>
          <a:noFill/>
          <a:ln/>
        </p:spPr>
        <p:txBody>
          <a:bodyPr/>
          <a:lstStyle/>
          <a:p>
            <a:pPr eaLnBrk="1" hangingPunct="1"/>
            <a:r>
              <a:rPr lang="en-US">
                <a:latin typeface="Times New Roman" charset="0"/>
              </a:rPr>
              <a:t>To understand the technique, we should start by defining what we mean by </a:t>
            </a:r>
            <a:r>
              <a:rPr lang="en-US" i="1">
                <a:latin typeface="Times New Roman" charset="0"/>
              </a:rPr>
              <a:t>heuristic</a:t>
            </a:r>
            <a:r>
              <a:rPr lang="en-US">
                <a:latin typeface="Times New Roman" charset="0"/>
              </a:rPr>
              <a:t>. Heuristics, or usability guidelines, are rules that distill out the principles of effective user interfaces.  There are plenty of sets of guidelines to choose from – sometimes it seems like every usability researcher has their own set of heuristics.  Most of these guidelines overlap in important ways, however.  The experts don’t disagree about what constitutes good UI.  They just disagree about how to organize what we know into a small set of operational rules.</a:t>
            </a:r>
          </a:p>
          <a:p>
            <a:pPr eaLnBrk="1" hangingPunct="1"/>
            <a:r>
              <a:rPr lang="en-US">
                <a:latin typeface="Times New Roman" charset="0"/>
              </a:rPr>
              <a:t>Heuristics can be used in two ways: during design, to help you choose among alternative designs; and during heuristic evaluation, to find and justify problems in interfaces.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1503363" y="720725"/>
            <a:ext cx="4119562" cy="3089275"/>
          </a:xfrm>
          <a:ln/>
        </p:spPr>
      </p:sp>
      <p:sp>
        <p:nvSpPr>
          <p:cNvPr id="29699" name="Notes Placeholder 2"/>
          <p:cNvSpPr>
            <a:spLocks noGrp="1"/>
          </p:cNvSpPr>
          <p:nvPr>
            <p:ph type="body" idx="1"/>
          </p:nvPr>
        </p:nvSpPr>
        <p:spPr>
          <a:noFill/>
          <a:ln/>
        </p:spPr>
        <p:txBody>
          <a:bodyPr/>
          <a:lstStyle/>
          <a:p>
            <a:r>
              <a:rPr lang="en-US">
                <a:latin typeface="Times New Roman" charset="0"/>
              </a:rPr>
              <a:t>To help relate these heuristics to what you already know, here are the high-level principles that have organized our lectures.</a:t>
            </a:r>
          </a:p>
          <a:p>
            <a:r>
              <a:rPr lang="en-US">
                <a:latin typeface="Times New Roman" charset="0"/>
              </a:rPr>
              <a:t>L = Learnability (and memorability)</a:t>
            </a:r>
          </a:p>
          <a:p>
            <a:r>
              <a:rPr lang="en-US">
                <a:latin typeface="Times New Roman" charset="0"/>
              </a:rPr>
              <a:t>S = Simplicity</a:t>
            </a:r>
          </a:p>
          <a:p>
            <a:r>
              <a:rPr lang="en-US">
                <a:latin typeface="Times New Roman" charset="0"/>
              </a:rPr>
              <a:t>V = Visibility</a:t>
            </a:r>
          </a:p>
          <a:p>
            <a:r>
              <a:rPr lang="en-US">
                <a:latin typeface="Times New Roman" charset="0"/>
              </a:rPr>
              <a:t>UC = User control &amp; freedom</a:t>
            </a:r>
          </a:p>
          <a:p>
            <a:r>
              <a:rPr lang="en-US">
                <a:latin typeface="Times New Roman" charset="0"/>
              </a:rPr>
              <a:t>ER = Error handling</a:t>
            </a:r>
          </a:p>
          <a:p>
            <a:r>
              <a:rPr lang="en-US">
                <a:latin typeface="Times New Roman" charset="0"/>
              </a:rPr>
              <a:t>EF = Efficiency</a:t>
            </a:r>
          </a:p>
          <a:p>
            <a:r>
              <a:rPr lang="en-US">
                <a:latin typeface="Times New Roman" charset="0"/>
              </a:rPr>
              <a:t>GD = Graphic design</a:t>
            </a:r>
          </a:p>
          <a:p>
            <a:endParaRPr lang="en-US">
              <a:latin typeface="Times New Roman" charset="0"/>
            </a:endParaRPr>
          </a:p>
        </p:txBody>
      </p:sp>
      <p:sp>
        <p:nvSpPr>
          <p:cNvPr id="29700" name="Slide Number Placeholder 3"/>
          <p:cNvSpPr>
            <a:spLocks noGrp="1"/>
          </p:cNvSpPr>
          <p:nvPr>
            <p:ph type="sldNum" sz="quarter" idx="5"/>
          </p:nvPr>
        </p:nvSpPr>
        <p:spPr>
          <a:noFill/>
        </p:spPr>
        <p:txBody>
          <a:bodyPr/>
          <a:lstStyle/>
          <a:p>
            <a:fld id="{9349CF29-37F8-1E45-A8E4-B145A5BEB4DF}"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8694C9B2-CB71-A94F-B36B-448F84DA3052}" type="slidenum">
              <a:rPr lang="en-US"/>
              <a:pPr/>
              <a:t>4</a:t>
            </a:fld>
            <a:endParaRPr lang="en-US"/>
          </a:p>
        </p:txBody>
      </p:sp>
      <p:sp>
        <p:nvSpPr>
          <p:cNvPr id="30723" name="Rectangle 2"/>
          <p:cNvSpPr>
            <a:spLocks noGrp="1" noRot="1" noChangeAspect="1" noChangeArrowheads="1" noTextEdit="1"/>
          </p:cNvSpPr>
          <p:nvPr>
            <p:ph type="sldImg"/>
          </p:nvPr>
        </p:nvSpPr>
        <p:spPr>
          <a:xfrm>
            <a:off x="1503363" y="720725"/>
            <a:ext cx="4119562" cy="3089275"/>
          </a:xfrm>
          <a:ln/>
        </p:spPr>
      </p:sp>
      <p:sp>
        <p:nvSpPr>
          <p:cNvPr id="30724" name="Rectangle 3"/>
          <p:cNvSpPr>
            <a:spLocks noGrp="1" noChangeArrowheads="1"/>
          </p:cNvSpPr>
          <p:nvPr>
            <p:ph type="body" idx="1"/>
          </p:nvPr>
        </p:nvSpPr>
        <p:spPr>
          <a:noFill/>
          <a:ln/>
        </p:spPr>
        <p:txBody>
          <a:bodyPr/>
          <a:lstStyle/>
          <a:p>
            <a:pPr eaLnBrk="1" hangingPunct="1"/>
            <a:r>
              <a:rPr lang="en-US">
                <a:latin typeface="Times New Roman" charset="0"/>
              </a:rPr>
              <a:t>Jakob Nielsen, who invented the technique we’re talking about, has 10 heuristics, which can be found on his web site.  (An older version of the same heuristics, with different names but similar content, can be found in his </a:t>
            </a:r>
            <a:r>
              <a:rPr lang="en-US" i="1">
                <a:latin typeface="Times New Roman" charset="0"/>
              </a:rPr>
              <a:t>Usability Engineering</a:t>
            </a:r>
            <a:r>
              <a:rPr lang="en-US">
                <a:latin typeface="Times New Roman" charset="0"/>
              </a:rPr>
              <a:t> book, one of the recommended books for this course.) </a:t>
            </a:r>
          </a:p>
          <a:p>
            <a:pPr eaLnBrk="1" hangingPunct="1"/>
            <a:r>
              <a:rPr lang="en-US">
                <a:latin typeface="Times New Roman" charset="0"/>
              </a:rPr>
              <a:t>We’ve talked about all of these in previous design principles lectures (the lecture is marked by a letter, e.g. L for Learnability).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4234FED-DC86-EA44-A80C-C511F7D21E2F}" type="slidenum">
              <a:rPr lang="en-US"/>
              <a:pPr/>
              <a:t>5</a:t>
            </a:fld>
            <a:endParaRPr lang="en-US"/>
          </a:p>
        </p:txBody>
      </p:sp>
      <p:sp>
        <p:nvSpPr>
          <p:cNvPr id="33795" name="Rectangle 2"/>
          <p:cNvSpPr>
            <a:spLocks noGrp="1" noRot="1" noChangeAspect="1" noChangeArrowheads="1" noTextEdit="1"/>
          </p:cNvSpPr>
          <p:nvPr>
            <p:ph type="sldImg"/>
          </p:nvPr>
        </p:nvSpPr>
        <p:spPr>
          <a:xfrm>
            <a:off x="1503363" y="720725"/>
            <a:ext cx="4119562" cy="3089275"/>
          </a:xfrm>
          <a:ln/>
        </p:spPr>
      </p:sp>
      <p:sp>
        <p:nvSpPr>
          <p:cNvPr id="33796" name="Rectangle 3"/>
          <p:cNvSpPr>
            <a:spLocks noGrp="1" noChangeArrowheads="1"/>
          </p:cNvSpPr>
          <p:nvPr>
            <p:ph type="body" idx="1"/>
          </p:nvPr>
        </p:nvSpPr>
        <p:spPr>
          <a:noFill/>
          <a:ln/>
        </p:spPr>
        <p:txBody>
          <a:bodyPr/>
          <a:lstStyle/>
          <a:p>
            <a:r>
              <a:rPr lang="en-US">
                <a:latin typeface="Times New Roman" charset="0"/>
              </a:rPr>
              <a:t>Finally we have Shneiderman’s 8 Golden Rules of UI design, which include most of the principles we’ve already discussed.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46A2605-28BE-D149-AC40-36327C33BBD8}" type="slidenum">
              <a:rPr lang="en-US"/>
              <a:pPr/>
              <a:t>6</a:t>
            </a:fld>
            <a:endParaRPr lang="en-US"/>
          </a:p>
        </p:txBody>
      </p:sp>
      <p:sp>
        <p:nvSpPr>
          <p:cNvPr id="34819" name="Rectangle 2"/>
          <p:cNvSpPr>
            <a:spLocks noGrp="1" noRot="1" noChangeAspect="1" noChangeArrowheads="1" noTextEdit="1"/>
          </p:cNvSpPr>
          <p:nvPr>
            <p:ph type="sldImg"/>
          </p:nvPr>
        </p:nvSpPr>
        <p:spPr>
          <a:xfrm>
            <a:off x="1592263" y="720725"/>
            <a:ext cx="4117975" cy="3089275"/>
          </a:xfrm>
          <a:ln/>
        </p:spPr>
      </p:sp>
      <p:sp>
        <p:nvSpPr>
          <p:cNvPr id="34820" name="Rectangle 3"/>
          <p:cNvSpPr>
            <a:spLocks noGrp="1" noChangeArrowheads="1"/>
          </p:cNvSpPr>
          <p:nvPr>
            <p:ph type="body" idx="1"/>
          </p:nvPr>
        </p:nvSpPr>
        <p:spPr>
          <a:noFill/>
          <a:ln/>
        </p:spPr>
        <p:txBody>
          <a:bodyPr/>
          <a:lstStyle/>
          <a:p>
            <a:r>
              <a:rPr lang="en-US" b="1">
                <a:latin typeface="Times New Roman" charset="0"/>
              </a:rPr>
              <a:t>Heuristic evaluation </a:t>
            </a:r>
            <a:r>
              <a:rPr lang="en-US">
                <a:latin typeface="Times New Roman" charset="0"/>
              </a:rPr>
              <a:t>is a usability inspection process originally invented by Nielsen.  Nielsen has done a number of studies to evaluate its effectiveness.  Those studies have shown that heuristic evaluation’s cost-benefit ratio is quite favorable; the cost per problem of finding usability problems in an interface is generally cheaper than alternative methods.</a:t>
            </a:r>
          </a:p>
          <a:p>
            <a:r>
              <a:rPr lang="en-US">
                <a:latin typeface="Times New Roman" charset="0"/>
              </a:rPr>
              <a:t>Heuristic evaluation is an inspection method.  It is performed by a usability expert – someone who knows and understands the heuristics we’ve just discussed, and has used and thought about lots of interfaces.  </a:t>
            </a:r>
          </a:p>
          <a:p>
            <a:r>
              <a:rPr lang="en-US">
                <a:latin typeface="Times New Roman" charset="0"/>
              </a:rPr>
              <a:t>The basic steps are simple: the evaluator inspects the user interface thoroughly, judges the interface on the basis of the heuristics we’ve just discussed, and makes a list of the usability problems found – the ways in which individual elements of the interface deviate from the usability heuristics.</a:t>
            </a:r>
          </a:p>
          <a:p>
            <a:r>
              <a:rPr lang="en-US">
                <a:latin typeface="Times New Roman" charset="0"/>
              </a:rPr>
              <a:t>The Hall of Fame and Hall of Shame discussions we have at the beginning of each class are informal heuristic evaluations.  In particular, if you look back at previous lecture notes, you’ll see that many of the usability problems identified in the Hall of Fame &amp; Shame are justified by appealing to a heuristic.</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9E08E69-D10C-6442-83D2-52AF2CC4ABAC}" type="slidenum">
              <a:rPr lang="en-US"/>
              <a:pPr/>
              <a:t>7</a:t>
            </a:fld>
            <a:endParaRPr lang="en-US"/>
          </a:p>
        </p:txBody>
      </p:sp>
      <p:sp>
        <p:nvSpPr>
          <p:cNvPr id="35843" name="Rectangle 2"/>
          <p:cNvSpPr>
            <a:spLocks noGrp="1" noRot="1" noChangeAspect="1" noChangeArrowheads="1" noTextEdit="1"/>
          </p:cNvSpPr>
          <p:nvPr>
            <p:ph type="sldImg"/>
          </p:nvPr>
        </p:nvSpPr>
        <p:spPr>
          <a:xfrm>
            <a:off x="1600200" y="720725"/>
            <a:ext cx="4219575" cy="3165475"/>
          </a:xfrm>
          <a:ln/>
        </p:spPr>
      </p:sp>
      <p:sp>
        <p:nvSpPr>
          <p:cNvPr id="35844" name="Rectangle 3"/>
          <p:cNvSpPr>
            <a:spLocks noGrp="1" noChangeArrowheads="1"/>
          </p:cNvSpPr>
          <p:nvPr>
            <p:ph type="body" idx="1"/>
          </p:nvPr>
        </p:nvSpPr>
        <p:spPr>
          <a:noFill/>
          <a:ln/>
        </p:spPr>
        <p:txBody>
          <a:bodyPr/>
          <a:lstStyle/>
          <a:p>
            <a:r>
              <a:rPr lang="en-US" sz="900">
                <a:latin typeface="Times New Roman" charset="0"/>
              </a:rPr>
              <a:t>Let’s look at heuristic evaluation from the evaluator’s perspective.  That’s the role you’ll be adopting in the next homework, when you’ll serve as heuristic evaluators for each others’ computer prototypes.</a:t>
            </a:r>
          </a:p>
          <a:p>
            <a:r>
              <a:rPr lang="en-US" sz="900">
                <a:latin typeface="Times New Roman" charset="0"/>
              </a:rPr>
              <a:t>Here are some tips for doing a good heuristic evaluation.  First, your evaluation should be grounded in known usability guidelines.  You should justify each problem you list by appealing to a heuristic, and explaining how the heuristic is violated.  This practice helps you focus on usability and not on other system properties, like functionality or security.  It also removes some of the subjectivity involved in inspections.  You can’t just say “that’s an ugly yellow color”; you have to justify why this is a </a:t>
            </a:r>
            <a:r>
              <a:rPr lang="en-US" sz="900" i="1">
                <a:latin typeface="Times New Roman" charset="0"/>
              </a:rPr>
              <a:t>usability</a:t>
            </a:r>
            <a:r>
              <a:rPr lang="en-US" sz="900">
                <a:latin typeface="Times New Roman" charset="0"/>
              </a:rPr>
              <a:t> problem that’s likely to affect usability for other people.</a:t>
            </a:r>
          </a:p>
          <a:p>
            <a:r>
              <a:rPr lang="en-US" sz="900">
                <a:latin typeface="Times New Roman" charset="0"/>
              </a:rPr>
              <a:t>List every problem you find.  If a button has several problems with it – inconsistent placement, bad color combination, bad information scent – then each of those problems should be listed separately.  Some of the problems may be more severe than others, and some may be easier to fix than others.  It’s best to get all the problems on the table in order to make these tradeoffs.</a:t>
            </a:r>
          </a:p>
          <a:p>
            <a:r>
              <a:rPr lang="en-US" sz="900">
                <a:latin typeface="Times New Roman" charset="0"/>
              </a:rPr>
              <a:t>Inspect the interface at least twice.  The first time you’ll get an overview and a feel for the system.  The second time, you should focus carefully on individual elements of the interface, one at a time.</a:t>
            </a:r>
          </a:p>
          <a:p>
            <a:r>
              <a:rPr lang="en-US" sz="900">
                <a:latin typeface="Times New Roman" charset="0"/>
              </a:rPr>
              <a:t>Finally, although you have to justify every problem with a guideline, you don’t have to limit yourself to the Nielsen 10.  We’ve seen a number of specific usability principles that can serve equally well: affordances, visibility, Fitts’s Law, perceptual fusion, color guidelines, graphic design rules are a few. The Nielsen 10 are helpful in that they’re a short list that covers a wide spectrum of usability problems.  For each element of the interface, you can quickly look down the Nielsen list to guide your thinking.  You can also use the 6 high-level principles we’ve discussed (learnability, visibility, user control, errors, efficiency, graphic design) to help spur your thinking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1021596-4ED6-5E4F-8458-54C4C9B6285C}" type="slidenum">
              <a:rPr lang="en-US"/>
              <a:pPr/>
              <a:t>8</a:t>
            </a:fld>
            <a:endParaRPr lang="en-US"/>
          </a:p>
        </p:txBody>
      </p:sp>
      <p:sp>
        <p:nvSpPr>
          <p:cNvPr id="36867" name="Rectangle 2"/>
          <p:cNvSpPr>
            <a:spLocks noGrp="1" noRot="1" noChangeAspect="1" noChangeArrowheads="1" noTextEdit="1"/>
          </p:cNvSpPr>
          <p:nvPr>
            <p:ph type="sldImg"/>
          </p:nvPr>
        </p:nvSpPr>
        <p:spPr>
          <a:xfrm>
            <a:off x="1600200" y="720725"/>
            <a:ext cx="4219575" cy="3165475"/>
          </a:xfrm>
          <a:ln/>
        </p:spPr>
      </p:sp>
      <p:sp>
        <p:nvSpPr>
          <p:cNvPr id="36868" name="Rectangle 3"/>
          <p:cNvSpPr>
            <a:spLocks noGrp="1" noChangeArrowheads="1"/>
          </p:cNvSpPr>
          <p:nvPr>
            <p:ph type="body" idx="1"/>
          </p:nvPr>
        </p:nvSpPr>
        <p:spPr>
          <a:noFill/>
          <a:ln/>
        </p:spPr>
        <p:txBody>
          <a:bodyPr/>
          <a:lstStyle/>
          <a:p>
            <a:pPr marL="190500" indent="-190500"/>
            <a:r>
              <a:rPr lang="en-US">
                <a:latin typeface="Times New Roman" charset="0"/>
              </a:rPr>
              <a:t>Let’s try it on an example.  Here’s a screenshot of part of a web page (an intentionally bad interface).  A partial heuristic evaluation of the screen is shown below.  Can you find any other usability issues?</a:t>
            </a:r>
          </a:p>
          <a:p>
            <a:pPr marL="190500" indent="-190500">
              <a:buFontTx/>
              <a:buAutoNum type="arabicPeriod"/>
            </a:pPr>
            <a:r>
              <a:rPr lang="en-US">
                <a:latin typeface="Times New Roman" charset="0"/>
              </a:rPr>
              <a:t>Shopping cart icon is not balanced with its background whitespace (graphic design)</a:t>
            </a:r>
          </a:p>
          <a:p>
            <a:pPr marL="190500" indent="-190500">
              <a:buFontTx/>
              <a:buAutoNum type="arabicPeriod"/>
            </a:pPr>
            <a:r>
              <a:rPr lang="en-US" b="1">
                <a:latin typeface="Times New Roman" charset="0"/>
              </a:rPr>
              <a:t>Good:</a:t>
            </a:r>
            <a:r>
              <a:rPr lang="en-US">
                <a:latin typeface="Times New Roman" charset="0"/>
              </a:rPr>
              <a:t> user is greeted by name (feedback)</a:t>
            </a:r>
          </a:p>
          <a:p>
            <a:pPr marL="190500" indent="-190500">
              <a:buFontTx/>
              <a:buAutoNum type="arabicPeriod"/>
            </a:pPr>
            <a:r>
              <a:rPr lang="en-US">
                <a:latin typeface="Times New Roman" charset="0"/>
              </a:rPr>
              <a:t>Red is used both for help messages and for error messages (consistency, match real world)</a:t>
            </a:r>
          </a:p>
          <a:p>
            <a:pPr marL="190500" indent="-190500">
              <a:buFontTx/>
              <a:buAutoNum type="arabicPeriod"/>
            </a:pPr>
            <a:r>
              <a:rPr lang="en-US">
                <a:latin typeface="Times New Roman" charset="0"/>
              </a:rPr>
              <a:t>“There is a problem with your order”, but no explanation or suggestions for resolution (error reporting)</a:t>
            </a:r>
          </a:p>
          <a:p>
            <a:pPr marL="190500" indent="-190500">
              <a:buFontTx/>
              <a:buAutoNum type="arabicPeriod"/>
            </a:pPr>
            <a:r>
              <a:rPr lang="en-US">
                <a:latin typeface="Times New Roman" charset="0"/>
              </a:rPr>
              <a:t>ExtPrice and UnitPrice are strange labels (match real world)</a:t>
            </a:r>
          </a:p>
          <a:p>
            <a:pPr marL="190500" indent="-190500">
              <a:buFontTx/>
              <a:buAutoNum type="arabicPeriod"/>
            </a:pPr>
            <a:r>
              <a:rPr lang="en-US">
                <a:latin typeface="Times New Roman" charset="0"/>
              </a:rPr>
              <a:t>Remove Hardware button inconsistent with Remove checkbox (consistency)</a:t>
            </a:r>
          </a:p>
          <a:p>
            <a:pPr marL="190500" indent="-190500">
              <a:buFontTx/>
              <a:buAutoNum type="arabicPeriod"/>
            </a:pPr>
            <a:r>
              <a:rPr lang="en-US">
                <a:latin typeface="Times New Roman" charset="0"/>
              </a:rPr>
              <a:t>"Click here“ is unnecessary (simplicity)</a:t>
            </a:r>
          </a:p>
          <a:p>
            <a:pPr marL="190500" indent="-190500">
              <a:buFontTx/>
              <a:buAutoNum type="arabicPeriod"/>
            </a:pPr>
            <a:r>
              <a:rPr lang="en-US">
                <a:latin typeface="Times New Roman" charset="0"/>
              </a:rPr>
              <a:t>No “Continue shopping" button (user control &amp; freedom)</a:t>
            </a:r>
          </a:p>
          <a:p>
            <a:pPr marL="190500" indent="-190500">
              <a:buFontTx/>
              <a:buAutoNum type="arabicPeriod"/>
            </a:pPr>
            <a:r>
              <a:rPr lang="en-US">
                <a:latin typeface="Times New Roman" charset="0"/>
              </a:rPr>
              <a:t>Recalculate is very close to Clear Cart (error prevention)</a:t>
            </a:r>
          </a:p>
          <a:p>
            <a:pPr marL="190500" indent="-190500">
              <a:buFontTx/>
              <a:buAutoNum type="arabicPeriod"/>
            </a:pPr>
            <a:r>
              <a:rPr lang="en-US">
                <a:latin typeface="Times New Roman" charset="0"/>
              </a:rPr>
              <a:t> “Check Out” button doesn’t look like other buttons (consistency, both internal &amp; external)</a:t>
            </a:r>
          </a:p>
          <a:p>
            <a:pPr marL="190500" indent="-190500">
              <a:buFontTx/>
              <a:buAutoNum type="arabicPeriod"/>
            </a:pPr>
            <a:r>
              <a:rPr lang="en-US">
                <a:latin typeface="Times New Roman" charset="0"/>
              </a:rPr>
              <a:t>Uses “Cart Title” and “Cart Name” for the same concept (consistency)</a:t>
            </a:r>
          </a:p>
          <a:p>
            <a:pPr marL="190500" indent="-190500">
              <a:buFontTx/>
              <a:buAutoNum type="arabicPeriod"/>
            </a:pPr>
            <a:r>
              <a:rPr lang="en-US">
                <a:latin typeface="Times New Roman" charset="0"/>
              </a:rPr>
              <a:t>Must recall and type in cart title to load (recognition not recall, error prevention, efficiency)</a:t>
            </a:r>
          </a:p>
          <a:p>
            <a:pPr marL="190500" indent="-190500">
              <a:buFontTx/>
              <a:buAutoNum type="arabicPeriod"/>
            </a:pPr>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2943BF40-FD95-C64B-875A-C9DD682EB121}" type="slidenum">
              <a:rPr lang="en-US"/>
              <a:pPr/>
              <a:t>9</a:t>
            </a:fld>
            <a:endParaRPr lang="en-US"/>
          </a:p>
        </p:txBody>
      </p:sp>
      <p:sp>
        <p:nvSpPr>
          <p:cNvPr id="37891" name="Rectangle 2"/>
          <p:cNvSpPr>
            <a:spLocks noGrp="1" noRot="1" noChangeAspect="1" noChangeArrowheads="1" noTextEdit="1"/>
          </p:cNvSpPr>
          <p:nvPr>
            <p:ph type="sldImg"/>
          </p:nvPr>
        </p:nvSpPr>
        <p:spPr>
          <a:xfrm>
            <a:off x="1600200" y="720725"/>
            <a:ext cx="4219575" cy="3165475"/>
          </a:xfrm>
          <a:ln/>
        </p:spPr>
      </p:sp>
      <p:sp>
        <p:nvSpPr>
          <p:cNvPr id="37892" name="Rectangle 3"/>
          <p:cNvSpPr>
            <a:spLocks noGrp="1" noChangeArrowheads="1"/>
          </p:cNvSpPr>
          <p:nvPr>
            <p:ph type="body" idx="1"/>
          </p:nvPr>
        </p:nvSpPr>
        <p:spPr>
          <a:noFill/>
          <a:ln/>
        </p:spPr>
        <p:txBody>
          <a:bodyPr/>
          <a:lstStyle/>
          <a:p>
            <a:r>
              <a:rPr lang="en-US">
                <a:latin typeface="Times New Roman" charset="0"/>
              </a:rPr>
              <a:t>Heuristic evaluation is only one way to evaluate a user interface.  User testing -- watching users interact with the interface – is another.  User testing is really the gold standard for usability evaluation.  An interface has usability problems only if real users have real problems with it, and the only sure way to know is to watch and see.</a:t>
            </a:r>
          </a:p>
          <a:p>
            <a:r>
              <a:rPr lang="en-US">
                <a:latin typeface="Times New Roman" charset="0"/>
              </a:rPr>
              <a:t>A key reason why heuristic evaluation is different is that an evaluator is not a typical user either!  They may be closer to a typical user, however, in the sense that they don’t know the system model to the same degree that its designers do.  And a good heuristic evaluator tries to think like a typical user.  But an evaluator knows too much about user interfaces, and too much about usability, to respond like a typical user.</a:t>
            </a:r>
          </a:p>
          <a:p>
            <a:r>
              <a:rPr lang="en-US">
                <a:latin typeface="Times New Roman" charset="0"/>
              </a:rPr>
              <a:t>So heuristic evaluation is not the same as user testing.  A useful analogy from software engineering is the difference between code inspection and testing.</a:t>
            </a:r>
          </a:p>
          <a:p>
            <a:r>
              <a:rPr lang="en-US">
                <a:latin typeface="Times New Roman" charset="0"/>
              </a:rPr>
              <a:t>Heuristic evaluation may find problems that user testing would miss (unless the user testing was extremely expensive and comprehensive).  For example, heuristic evaluators can easily detect problems like inconsistent font styles, e.g. a sans-serif font in one part of the interface, and a serif font in another.  Adapting to the inconsistency slows down users slightly, but only extensive user testing would reveal it.  Similarly, a heuristic evaluation might notice that buttons along the edge of the screen are not taking proper advantage of the Fitts’s Law benefits of the screen boundaries, but this problem might be hard to detect in user testing.</a:t>
            </a:r>
          </a:p>
          <a:p>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35170" name="Rectangle 2"/>
          <p:cNvSpPr>
            <a:spLocks noGrp="1" noChangeArrowheads="1"/>
          </p:cNvSpPr>
          <p:nvPr>
            <p:ph type="ctrTitle"/>
          </p:nvPr>
        </p:nvSpPr>
        <p:spPr>
          <a:xfrm>
            <a:off x="685800" y="2130425"/>
            <a:ext cx="7772400" cy="1470025"/>
          </a:xfrm>
        </p:spPr>
        <p:txBody>
          <a:bodyPr/>
          <a:lstStyle>
            <a:lvl1pPr>
              <a:defRPr/>
            </a:lvl1pPr>
          </a:lstStyle>
          <a:p>
            <a:r>
              <a:rPr lang="en-US" dirty="0"/>
              <a:t>Click to edit Master title style</a:t>
            </a:r>
          </a:p>
        </p:txBody>
      </p:sp>
      <p:sp>
        <p:nvSpPr>
          <p:cNvPr id="135171"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404411C9-D1D6-0647-9AB4-0BA094D534CE}"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EB4936C5-8FEF-FF41-A7DF-FC50FB08CD8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152400"/>
            <a:ext cx="21145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52400"/>
            <a:ext cx="6191250"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1448BD16-0044-FA4F-8700-9A280A0BB73A}"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990600"/>
            <a:ext cx="77724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3E36DC3F-E812-E144-BFDE-8652994BAE35}"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4582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648200" y="1371600"/>
            <a:ext cx="381000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pPr>
              <a:defRPr/>
            </a:pPr>
            <a:r>
              <a:rPr lang="en-US" smtClean="0"/>
              <a:t>Spring 2011</a:t>
            </a:r>
            <a:endParaRPr lang="en-US"/>
          </a:p>
        </p:txBody>
      </p:sp>
      <p:sp>
        <p:nvSpPr>
          <p:cNvPr id="6" name="Footer Placeholder 5"/>
          <p:cNvSpPr>
            <a:spLocks noGrp="1"/>
          </p:cNvSpPr>
          <p:nvPr>
            <p:ph type="ftr" sz="quarter" idx="11"/>
          </p:nvPr>
        </p:nvSpPr>
        <p:spPr>
          <a:xfrm>
            <a:off x="2743200" y="6245225"/>
            <a:ext cx="3657600" cy="476250"/>
          </a:xfrm>
        </p:spPr>
        <p:txBody>
          <a:bodyPr/>
          <a:lstStyle>
            <a:lvl1pPr>
              <a:defRPr/>
            </a:lvl1pPr>
          </a:lstStyle>
          <a:p>
            <a:pPr>
              <a:defRPr/>
            </a:pPr>
            <a:r>
              <a:rPr lang="en-US" smtClean="0"/>
              <a:t>6.813/6.831 User Interface Design and Implementation</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98F7A00C-58D1-624F-9958-F0EE5261EB7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F4FE41AA-2DD4-344A-BA41-A4CB5AE135F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6" name="Rectangle 7"/>
          <p:cNvSpPr>
            <a:spLocks noGrp="1" noChangeArrowheads="1"/>
          </p:cNvSpPr>
          <p:nvPr>
            <p:ph type="sldNum" sz="quarter" idx="12"/>
          </p:nvPr>
        </p:nvSpPr>
        <p:spPr>
          <a:ln/>
        </p:spPr>
        <p:txBody>
          <a:bodyPr/>
          <a:lstStyle>
            <a:lvl1pPr>
              <a:defRPr/>
            </a:lvl1pPr>
          </a:lstStyle>
          <a:p>
            <a:fld id="{A06B8B5B-1CF1-3D4B-BC75-D860B1BB780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E83EE28B-6AC1-404C-A460-AFB49098E1F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9" name="Rectangle 7"/>
          <p:cNvSpPr>
            <a:spLocks noGrp="1" noChangeArrowheads="1"/>
          </p:cNvSpPr>
          <p:nvPr>
            <p:ph type="sldNum" sz="quarter" idx="12"/>
          </p:nvPr>
        </p:nvSpPr>
        <p:spPr>
          <a:ln/>
        </p:spPr>
        <p:txBody>
          <a:bodyPr/>
          <a:lstStyle>
            <a:lvl1pPr>
              <a:defRPr/>
            </a:lvl1pPr>
          </a:lstStyle>
          <a:p>
            <a:fld id="{70BD2F44-0B40-3942-B1BC-C0E858ACE66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5" name="Rectangle 7"/>
          <p:cNvSpPr>
            <a:spLocks noGrp="1" noChangeArrowheads="1"/>
          </p:cNvSpPr>
          <p:nvPr>
            <p:ph type="sldNum" sz="quarter" idx="12"/>
          </p:nvPr>
        </p:nvSpPr>
        <p:spPr>
          <a:ln/>
        </p:spPr>
        <p:txBody>
          <a:bodyPr/>
          <a:lstStyle>
            <a:lvl1pPr>
              <a:defRPr/>
            </a:lvl1pPr>
          </a:lstStyle>
          <a:p>
            <a:fld id="{F05A4B52-D415-824A-B5C8-57A346DBC2F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4" name="Rectangle 7"/>
          <p:cNvSpPr>
            <a:spLocks noGrp="1" noChangeArrowheads="1"/>
          </p:cNvSpPr>
          <p:nvPr>
            <p:ph type="sldNum" sz="quarter" idx="12"/>
          </p:nvPr>
        </p:nvSpPr>
        <p:spPr>
          <a:ln/>
        </p:spPr>
        <p:txBody>
          <a:bodyPr/>
          <a:lstStyle>
            <a:lvl1pPr>
              <a:defRPr/>
            </a:lvl1pPr>
          </a:lstStyle>
          <a:p>
            <a:fld id="{C4156BC7-BA6A-FF41-86A8-9F524887AFE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25675C6F-0798-CF40-999B-053A125EED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smtClean="0"/>
              <a:t>Spring 2011</a:t>
            </a: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smtClean="0"/>
              <a:t>6.813/6.831 User Interface Design and Implementation</a:t>
            </a:r>
            <a:endParaRPr lang="en-US"/>
          </a:p>
        </p:txBody>
      </p:sp>
      <p:sp>
        <p:nvSpPr>
          <p:cNvPr id="7" name="Rectangle 7"/>
          <p:cNvSpPr>
            <a:spLocks noGrp="1" noChangeArrowheads="1"/>
          </p:cNvSpPr>
          <p:nvPr>
            <p:ph type="sldNum" sz="quarter" idx="12"/>
          </p:nvPr>
        </p:nvSpPr>
        <p:spPr>
          <a:ln/>
        </p:spPr>
        <p:txBody>
          <a:bodyPr/>
          <a:lstStyle>
            <a:lvl1pPr>
              <a:defRPr/>
            </a:lvl1pPr>
          </a:lstStyle>
          <a:p>
            <a:fld id="{023CDABA-F02E-2A4F-9B4A-5D656375E60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8458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4149" name="Rectangle 5"/>
          <p:cNvSpPr>
            <a:spLocks noGrp="1" noChangeArrowheads="1"/>
          </p:cNvSpPr>
          <p:nvPr>
            <p:ph type="dt" sz="half" idx="2"/>
          </p:nvPr>
        </p:nvSpPr>
        <p:spPr bwMode="auto">
          <a:xfrm>
            <a:off x="457200" y="6245225"/>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ea typeface="+mn-ea"/>
                <a:cs typeface="Arial" charset="0"/>
              </a:defRPr>
            </a:lvl1pPr>
          </a:lstStyle>
          <a:p>
            <a:pPr>
              <a:defRPr/>
            </a:pPr>
            <a:r>
              <a:rPr lang="en-US" smtClean="0"/>
              <a:t>Spring 2011</a:t>
            </a:r>
            <a:endParaRPr lang="en-US"/>
          </a:p>
        </p:txBody>
      </p:sp>
      <p:sp>
        <p:nvSpPr>
          <p:cNvPr id="134150" name="Rectangle 6"/>
          <p:cNvSpPr>
            <a:spLocks noGrp="1" noChangeArrowheads="1"/>
          </p:cNvSpPr>
          <p:nvPr>
            <p:ph type="ftr" sz="quarter" idx="3"/>
          </p:nvPr>
        </p:nvSpPr>
        <p:spPr bwMode="auto">
          <a:xfrm>
            <a:off x="1905000" y="6245225"/>
            <a:ext cx="5562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ea typeface="+mn-ea"/>
                <a:cs typeface="Arial" charset="0"/>
              </a:defRPr>
            </a:lvl1pPr>
          </a:lstStyle>
          <a:p>
            <a:pPr>
              <a:defRPr/>
            </a:pPr>
            <a:r>
              <a:rPr lang="en-US" smtClean="0"/>
              <a:t>6.813/6.831 User Interface Design and Implementation</a:t>
            </a:r>
            <a:endParaRPr lang="en-US"/>
          </a:p>
        </p:txBody>
      </p:sp>
      <p:sp>
        <p:nvSpPr>
          <p:cNvPr id="134151" name="Rectangle 7"/>
          <p:cNvSpPr>
            <a:spLocks noGrp="1" noChangeArrowheads="1"/>
          </p:cNvSpPr>
          <p:nvPr>
            <p:ph type="sldNum" sz="quarter" idx="4"/>
          </p:nvPr>
        </p:nvSpPr>
        <p:spPr bwMode="auto">
          <a:xfrm>
            <a:off x="7543800" y="6245225"/>
            <a:ext cx="1143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3ED55C16-78CF-5940-BA05-162F553F0ACA}"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Lst>
  <p:hf hdr="0"/>
  <p:txStyles>
    <p:titleStyle>
      <a:lvl1pPr algn="l" rtl="0" eaLnBrk="0" fontAlgn="base" hangingPunct="0">
        <a:spcBef>
          <a:spcPct val="0"/>
        </a:spcBef>
        <a:spcAft>
          <a:spcPct val="0"/>
        </a:spcAft>
        <a:defRPr sz="2800">
          <a:solidFill>
            <a:schemeClr val="accent1"/>
          </a:solidFill>
          <a:latin typeface="+mj-lt"/>
          <a:ea typeface="+mj-ea"/>
          <a:cs typeface="+mj-cs"/>
        </a:defRPr>
      </a:lvl1pPr>
      <a:lvl2pPr algn="l" rtl="0" eaLnBrk="0" fontAlgn="base" hangingPunct="0">
        <a:spcBef>
          <a:spcPct val="0"/>
        </a:spcBef>
        <a:spcAft>
          <a:spcPct val="0"/>
        </a:spcAft>
        <a:defRPr sz="2800">
          <a:solidFill>
            <a:schemeClr val="accent1"/>
          </a:solidFill>
          <a:latin typeface="Arial Black" pitchFamily="34" charset="0"/>
        </a:defRPr>
      </a:lvl2pPr>
      <a:lvl3pPr algn="l" rtl="0" eaLnBrk="0" fontAlgn="base" hangingPunct="0">
        <a:spcBef>
          <a:spcPct val="0"/>
        </a:spcBef>
        <a:spcAft>
          <a:spcPct val="0"/>
        </a:spcAft>
        <a:defRPr sz="2800">
          <a:solidFill>
            <a:schemeClr val="accent1"/>
          </a:solidFill>
          <a:latin typeface="Arial Black" pitchFamily="34" charset="0"/>
        </a:defRPr>
      </a:lvl3pPr>
      <a:lvl4pPr algn="l" rtl="0" eaLnBrk="0" fontAlgn="base" hangingPunct="0">
        <a:spcBef>
          <a:spcPct val="0"/>
        </a:spcBef>
        <a:spcAft>
          <a:spcPct val="0"/>
        </a:spcAft>
        <a:defRPr sz="2800">
          <a:solidFill>
            <a:schemeClr val="accent1"/>
          </a:solidFill>
          <a:latin typeface="Arial Black" pitchFamily="34" charset="0"/>
        </a:defRPr>
      </a:lvl4pPr>
      <a:lvl5pPr algn="l" rtl="0" eaLnBrk="0" fontAlgn="base" hangingPunct="0">
        <a:spcBef>
          <a:spcPct val="0"/>
        </a:spcBef>
        <a:spcAft>
          <a:spcPct val="0"/>
        </a:spcAft>
        <a:defRPr sz="2800">
          <a:solidFill>
            <a:schemeClr val="accent1"/>
          </a:solidFill>
          <a:latin typeface="Arial Black" pitchFamily="34" charset="0"/>
        </a:defRPr>
      </a:lvl5pPr>
      <a:lvl6pPr marL="457200" algn="l" rtl="0" fontAlgn="base">
        <a:spcBef>
          <a:spcPct val="0"/>
        </a:spcBef>
        <a:spcAft>
          <a:spcPct val="0"/>
        </a:spcAft>
        <a:defRPr sz="3200">
          <a:solidFill>
            <a:schemeClr val="accent1"/>
          </a:solidFill>
          <a:latin typeface="Arial Black" pitchFamily="34" charset="0"/>
        </a:defRPr>
      </a:lvl6pPr>
      <a:lvl7pPr marL="914400" algn="l" rtl="0" fontAlgn="base">
        <a:spcBef>
          <a:spcPct val="0"/>
        </a:spcBef>
        <a:spcAft>
          <a:spcPct val="0"/>
        </a:spcAft>
        <a:defRPr sz="3200">
          <a:solidFill>
            <a:schemeClr val="accent1"/>
          </a:solidFill>
          <a:latin typeface="Arial Black" pitchFamily="34" charset="0"/>
        </a:defRPr>
      </a:lvl7pPr>
      <a:lvl8pPr marL="1371600" algn="l" rtl="0" fontAlgn="base">
        <a:spcBef>
          <a:spcPct val="0"/>
        </a:spcBef>
        <a:spcAft>
          <a:spcPct val="0"/>
        </a:spcAft>
        <a:defRPr sz="3200">
          <a:solidFill>
            <a:schemeClr val="accent1"/>
          </a:solidFill>
          <a:latin typeface="Arial Black" pitchFamily="34" charset="0"/>
        </a:defRPr>
      </a:lvl8pPr>
      <a:lvl9pPr marL="1828800" algn="l" rtl="0" fontAlgn="base">
        <a:spcBef>
          <a:spcPct val="0"/>
        </a:spcBef>
        <a:spcAft>
          <a:spcPct val="0"/>
        </a:spcAft>
        <a:defRPr sz="3200">
          <a:solidFill>
            <a:schemeClr val="accent1"/>
          </a:solidFill>
          <a:latin typeface="Arial Black"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Arial" charset="0"/>
          <a:cs typeface="+mn-cs"/>
        </a:defRPr>
      </a:lvl1pPr>
      <a:lvl2pPr marL="742950" indent="-285750" algn="l" rtl="0" eaLnBrk="0" fontAlgn="base" hangingPunct="0">
        <a:spcBef>
          <a:spcPct val="20000"/>
        </a:spcBef>
        <a:spcAft>
          <a:spcPct val="0"/>
        </a:spcAft>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har char="•"/>
        <a:defRPr sz="2000">
          <a:solidFill>
            <a:schemeClr val="tx1"/>
          </a:solidFill>
          <a:latin typeface="+mn-lt"/>
          <a:ea typeface="Arial" charset="0"/>
          <a:cs typeface="+mn-cs"/>
        </a:defRPr>
      </a:lvl3pPr>
      <a:lvl4pPr marL="1600200" indent="-228600" algn="l" rtl="0" eaLnBrk="0" fontAlgn="base" hangingPunct="0">
        <a:spcBef>
          <a:spcPct val="20000"/>
        </a:spcBef>
        <a:spcAft>
          <a:spcPct val="0"/>
        </a:spcAft>
        <a:buChar char="–"/>
        <a:defRPr sz="2000">
          <a:solidFill>
            <a:schemeClr val="tx1"/>
          </a:solidFill>
          <a:latin typeface="+mn-lt"/>
          <a:ea typeface="Arial" charset="0"/>
          <a:cs typeface="+mn-cs"/>
        </a:defRPr>
      </a:lvl4pPr>
      <a:lvl5pPr marL="2057400" indent="-228600" algn="l" rtl="0" eaLnBrk="0" fontAlgn="base" hangingPunct="0">
        <a:spcBef>
          <a:spcPct val="20000"/>
        </a:spcBef>
        <a:spcAft>
          <a:spcPct val="0"/>
        </a:spcAft>
        <a:buChar char="»"/>
        <a:defRPr sz="2000">
          <a:solidFill>
            <a:schemeClr val="tx1"/>
          </a:solidFill>
          <a:latin typeface="+mn-lt"/>
          <a:ea typeface="Arial" charset="0"/>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Today’s Topics</a:t>
            </a:r>
          </a:p>
        </p:txBody>
      </p:sp>
      <p:sp>
        <p:nvSpPr>
          <p:cNvPr id="5123" name="Rectangle 3"/>
          <p:cNvSpPr>
            <a:spLocks noGrp="1" noChangeArrowheads="1"/>
          </p:cNvSpPr>
          <p:nvPr>
            <p:ph type="body" idx="1"/>
          </p:nvPr>
        </p:nvSpPr>
        <p:spPr/>
        <p:txBody>
          <a:bodyPr/>
          <a:lstStyle/>
          <a:p>
            <a:r>
              <a:rPr lang="en-US"/>
              <a:t>Heuristic evaluation</a:t>
            </a:r>
          </a:p>
        </p:txBody>
      </p:sp>
      <p:sp>
        <p:nvSpPr>
          <p:cNvPr id="5124"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512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5126" name="Slide Number Placeholder 5"/>
          <p:cNvSpPr>
            <a:spLocks noGrp="1"/>
          </p:cNvSpPr>
          <p:nvPr>
            <p:ph type="sldNum" sz="quarter" idx="12"/>
          </p:nvPr>
        </p:nvSpPr>
        <p:spPr>
          <a:noFill/>
        </p:spPr>
        <p:txBody>
          <a:bodyPr/>
          <a:lstStyle/>
          <a:p>
            <a:fld id="{171D9C5E-4EAB-3B4D-8ADE-EC096CF6321C}"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Hints for Better Heuristic Evaluation</a:t>
            </a:r>
          </a:p>
        </p:txBody>
      </p:sp>
      <p:sp>
        <p:nvSpPr>
          <p:cNvPr id="16387" name="Rectangle 3"/>
          <p:cNvSpPr>
            <a:spLocks noGrp="1" noChangeArrowheads="1"/>
          </p:cNvSpPr>
          <p:nvPr>
            <p:ph type="body" idx="1"/>
          </p:nvPr>
        </p:nvSpPr>
        <p:spPr/>
        <p:txBody>
          <a:bodyPr/>
          <a:lstStyle/>
          <a:p>
            <a:pPr>
              <a:lnSpc>
                <a:spcPct val="90000"/>
              </a:lnSpc>
            </a:pPr>
            <a:r>
              <a:rPr lang="en-US"/>
              <a:t>Use multiple evaluators</a:t>
            </a:r>
          </a:p>
          <a:p>
            <a:pPr lvl="1">
              <a:lnSpc>
                <a:spcPct val="90000"/>
              </a:lnSpc>
            </a:pPr>
            <a:r>
              <a:rPr lang="en-US"/>
              <a:t>Different evaluators find different problems</a:t>
            </a:r>
          </a:p>
          <a:p>
            <a:pPr lvl="1">
              <a:lnSpc>
                <a:spcPct val="90000"/>
              </a:lnSpc>
            </a:pPr>
            <a:r>
              <a:rPr lang="en-US"/>
              <a:t>The more the better, but diminishing returns</a:t>
            </a:r>
          </a:p>
          <a:p>
            <a:pPr lvl="1">
              <a:lnSpc>
                <a:spcPct val="90000"/>
              </a:lnSpc>
            </a:pPr>
            <a:r>
              <a:rPr lang="en-US"/>
              <a:t>Nielsen recommends 3-5 evaluators</a:t>
            </a:r>
          </a:p>
          <a:p>
            <a:pPr>
              <a:lnSpc>
                <a:spcPct val="90000"/>
              </a:lnSpc>
            </a:pPr>
            <a:r>
              <a:rPr lang="en-US"/>
              <a:t>Alternate heuristic evaluation with user testing</a:t>
            </a:r>
          </a:p>
          <a:p>
            <a:pPr lvl="1">
              <a:lnSpc>
                <a:spcPct val="90000"/>
              </a:lnSpc>
            </a:pPr>
            <a:r>
              <a:rPr lang="en-US"/>
              <a:t>Each method finds different problems</a:t>
            </a:r>
          </a:p>
          <a:p>
            <a:pPr lvl="1">
              <a:lnSpc>
                <a:spcPct val="90000"/>
              </a:lnSpc>
            </a:pPr>
            <a:r>
              <a:rPr lang="en-US"/>
              <a:t>Heuristic evaluation is cheaper</a:t>
            </a:r>
          </a:p>
          <a:p>
            <a:pPr>
              <a:lnSpc>
                <a:spcPct val="90000"/>
              </a:lnSpc>
            </a:pPr>
            <a:r>
              <a:rPr lang="en-US"/>
              <a:t>It</a:t>
            </a:r>
            <a:r>
              <a:rPr lang="en-US">
                <a:latin typeface="Verdana" charset="0"/>
              </a:rPr>
              <a:t>’</a:t>
            </a:r>
            <a:r>
              <a:rPr lang="en-US"/>
              <a:t>s OK for observer to help evaluator</a:t>
            </a:r>
          </a:p>
          <a:p>
            <a:pPr lvl="1">
              <a:lnSpc>
                <a:spcPct val="90000"/>
              </a:lnSpc>
            </a:pPr>
            <a:r>
              <a:rPr lang="en-US"/>
              <a:t>As long as the problem has already been noted</a:t>
            </a:r>
          </a:p>
          <a:p>
            <a:pPr lvl="1">
              <a:lnSpc>
                <a:spcPct val="90000"/>
              </a:lnSpc>
            </a:pPr>
            <a:r>
              <a:rPr lang="en-US"/>
              <a:t>This wouldn</a:t>
            </a:r>
            <a:r>
              <a:rPr lang="en-US">
                <a:latin typeface="Verdana" charset="0"/>
              </a:rPr>
              <a:t>’</a:t>
            </a:r>
            <a:r>
              <a:rPr lang="en-US"/>
              <a:t>t be OK in a user test</a:t>
            </a:r>
          </a:p>
          <a:p>
            <a:pPr lvl="1">
              <a:lnSpc>
                <a:spcPct val="90000"/>
              </a:lnSpc>
            </a:pPr>
            <a:endParaRPr lang="en-US"/>
          </a:p>
          <a:p>
            <a:pPr lvl="1">
              <a:lnSpc>
                <a:spcPct val="90000"/>
              </a:lnSpc>
            </a:pPr>
            <a:endParaRPr lang="en-US"/>
          </a:p>
        </p:txBody>
      </p:sp>
      <p:sp>
        <p:nvSpPr>
          <p:cNvPr id="16388"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638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6390" name="Slide Number Placeholder 5"/>
          <p:cNvSpPr>
            <a:spLocks noGrp="1"/>
          </p:cNvSpPr>
          <p:nvPr>
            <p:ph type="sldNum" sz="quarter" idx="12"/>
          </p:nvPr>
        </p:nvSpPr>
        <p:spPr>
          <a:noFill/>
        </p:spPr>
        <p:txBody>
          <a:bodyPr/>
          <a:lstStyle/>
          <a:p>
            <a:fld id="{6A76DF50-1F2D-1C44-8AAE-ADBA14B77336}" type="slidenum">
              <a:rPr lang="en-US"/>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Formal Evaluation Process</a:t>
            </a:r>
          </a:p>
        </p:txBody>
      </p:sp>
      <p:sp>
        <p:nvSpPr>
          <p:cNvPr id="17411" name="Rectangle 3"/>
          <p:cNvSpPr>
            <a:spLocks noGrp="1" noChangeArrowheads="1"/>
          </p:cNvSpPr>
          <p:nvPr>
            <p:ph type="body" idx="1"/>
          </p:nvPr>
        </p:nvSpPr>
        <p:spPr/>
        <p:txBody>
          <a:bodyPr/>
          <a:lstStyle/>
          <a:p>
            <a:pPr marL="609600" indent="-609600">
              <a:lnSpc>
                <a:spcPct val="80000"/>
              </a:lnSpc>
              <a:buFontTx/>
              <a:buAutoNum type="arabicPeriod"/>
            </a:pPr>
            <a:r>
              <a:rPr lang="en-US" sz="2000"/>
              <a:t>Training</a:t>
            </a:r>
          </a:p>
          <a:p>
            <a:pPr marL="990600" lvl="1" indent="-533400">
              <a:lnSpc>
                <a:spcPct val="80000"/>
              </a:lnSpc>
            </a:pPr>
            <a:r>
              <a:rPr lang="en-US" sz="1800"/>
              <a:t>Meeting for design team &amp; evaluators</a:t>
            </a:r>
          </a:p>
          <a:p>
            <a:pPr marL="990600" lvl="1" indent="-533400">
              <a:lnSpc>
                <a:spcPct val="80000"/>
              </a:lnSpc>
            </a:pPr>
            <a:r>
              <a:rPr lang="en-US" sz="1800"/>
              <a:t>Introduce application</a:t>
            </a:r>
          </a:p>
          <a:p>
            <a:pPr marL="990600" lvl="1" indent="-533400">
              <a:lnSpc>
                <a:spcPct val="80000"/>
              </a:lnSpc>
            </a:pPr>
            <a:r>
              <a:rPr lang="en-US" sz="1800"/>
              <a:t>Explain user population, domain, scenarios</a:t>
            </a:r>
          </a:p>
          <a:p>
            <a:pPr marL="609600" indent="-609600">
              <a:lnSpc>
                <a:spcPct val="80000"/>
              </a:lnSpc>
              <a:buFontTx/>
              <a:buAutoNum type="arabicPeriod"/>
            </a:pPr>
            <a:r>
              <a:rPr lang="en-US" sz="2000"/>
              <a:t>Evaluation</a:t>
            </a:r>
          </a:p>
          <a:p>
            <a:pPr marL="990600" lvl="1" indent="-533400">
              <a:lnSpc>
                <a:spcPct val="80000"/>
              </a:lnSpc>
            </a:pPr>
            <a:r>
              <a:rPr lang="en-US" sz="1800"/>
              <a:t>Evaluators work separately</a:t>
            </a:r>
          </a:p>
          <a:p>
            <a:pPr marL="990600" lvl="1" indent="-533400">
              <a:lnSpc>
                <a:spcPct val="80000"/>
              </a:lnSpc>
            </a:pPr>
            <a:r>
              <a:rPr lang="en-US" sz="1800"/>
              <a:t>Generate written report, or oral comments recorded by an observer</a:t>
            </a:r>
          </a:p>
          <a:p>
            <a:pPr marL="990600" lvl="1" indent="-533400">
              <a:lnSpc>
                <a:spcPct val="80000"/>
              </a:lnSpc>
            </a:pPr>
            <a:r>
              <a:rPr lang="en-US" sz="1800"/>
              <a:t>Focus on generating problems, not on ranking their severity yet</a:t>
            </a:r>
          </a:p>
          <a:p>
            <a:pPr marL="990600" lvl="1" indent="-533400">
              <a:lnSpc>
                <a:spcPct val="80000"/>
              </a:lnSpc>
            </a:pPr>
            <a:r>
              <a:rPr lang="en-US" sz="1800"/>
              <a:t>1-2 hours per evaluator</a:t>
            </a:r>
          </a:p>
          <a:p>
            <a:pPr marL="609600" indent="-609600">
              <a:lnSpc>
                <a:spcPct val="80000"/>
              </a:lnSpc>
              <a:buFontTx/>
              <a:buAutoNum type="arabicPeriod"/>
            </a:pPr>
            <a:r>
              <a:rPr lang="en-US" sz="2000"/>
              <a:t>Severity Rating</a:t>
            </a:r>
          </a:p>
          <a:p>
            <a:pPr marL="990600" lvl="1" indent="-533400">
              <a:lnSpc>
                <a:spcPct val="80000"/>
              </a:lnSpc>
            </a:pPr>
            <a:r>
              <a:rPr lang="en-US" sz="1800"/>
              <a:t>Evaluators prioritize all problems found (not just their own) </a:t>
            </a:r>
          </a:p>
          <a:p>
            <a:pPr marL="990600" lvl="1" indent="-533400">
              <a:lnSpc>
                <a:spcPct val="80000"/>
              </a:lnSpc>
            </a:pPr>
            <a:r>
              <a:rPr lang="en-US" sz="1800"/>
              <a:t>Take the mean of the evaluators</a:t>
            </a:r>
            <a:r>
              <a:rPr lang="en-US" sz="1800">
                <a:latin typeface="Verdana" charset="0"/>
              </a:rPr>
              <a:t>’</a:t>
            </a:r>
            <a:r>
              <a:rPr lang="en-US" sz="1800"/>
              <a:t> ratings</a:t>
            </a:r>
          </a:p>
          <a:p>
            <a:pPr marL="609600" indent="-609600">
              <a:lnSpc>
                <a:spcPct val="80000"/>
              </a:lnSpc>
              <a:buFontTx/>
              <a:buAutoNum type="arabicPeriod"/>
            </a:pPr>
            <a:r>
              <a:rPr lang="en-US" sz="2000"/>
              <a:t>Debriefing</a:t>
            </a:r>
          </a:p>
          <a:p>
            <a:pPr marL="990600" lvl="1" indent="-533400">
              <a:lnSpc>
                <a:spcPct val="80000"/>
              </a:lnSpc>
            </a:pPr>
            <a:r>
              <a:rPr lang="en-US" sz="1800"/>
              <a:t>Evaluators &amp; design team discuss results, brainstorm solutions</a:t>
            </a:r>
          </a:p>
        </p:txBody>
      </p:sp>
      <p:sp>
        <p:nvSpPr>
          <p:cNvPr id="17412"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741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7414" name="Slide Number Placeholder 5"/>
          <p:cNvSpPr>
            <a:spLocks noGrp="1"/>
          </p:cNvSpPr>
          <p:nvPr>
            <p:ph type="sldNum" sz="quarter" idx="12"/>
          </p:nvPr>
        </p:nvSpPr>
        <p:spPr>
          <a:noFill/>
        </p:spPr>
        <p:txBody>
          <a:bodyPr/>
          <a:lstStyle/>
          <a:p>
            <a:fld id="{08586A79-0CE3-C748-B292-B8AF4C4C7886}" type="slidenum">
              <a:rPr lang="en-US"/>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Severity Ratings</a:t>
            </a:r>
          </a:p>
        </p:txBody>
      </p:sp>
      <p:sp>
        <p:nvSpPr>
          <p:cNvPr id="18435" name="Rectangle 3"/>
          <p:cNvSpPr>
            <a:spLocks noGrp="1" noChangeArrowheads="1"/>
          </p:cNvSpPr>
          <p:nvPr>
            <p:ph type="body" idx="1"/>
          </p:nvPr>
        </p:nvSpPr>
        <p:spPr/>
        <p:txBody>
          <a:bodyPr/>
          <a:lstStyle/>
          <a:p>
            <a:pPr marL="609600" indent="-609600">
              <a:lnSpc>
                <a:spcPct val="90000"/>
              </a:lnSpc>
            </a:pPr>
            <a:r>
              <a:rPr lang="en-US"/>
              <a:t>Contributing factors</a:t>
            </a:r>
          </a:p>
          <a:p>
            <a:pPr marL="990600" lvl="1" indent="-533400">
              <a:lnSpc>
                <a:spcPct val="90000"/>
              </a:lnSpc>
            </a:pPr>
            <a:r>
              <a:rPr lang="en-US"/>
              <a:t>Frequency: how common?</a:t>
            </a:r>
          </a:p>
          <a:p>
            <a:pPr marL="990600" lvl="1" indent="-533400">
              <a:lnSpc>
                <a:spcPct val="90000"/>
              </a:lnSpc>
            </a:pPr>
            <a:r>
              <a:rPr lang="en-US"/>
              <a:t>Impact: how hard to overcome?</a:t>
            </a:r>
          </a:p>
          <a:p>
            <a:pPr marL="990600" lvl="1" indent="-533400">
              <a:lnSpc>
                <a:spcPct val="90000"/>
              </a:lnSpc>
            </a:pPr>
            <a:r>
              <a:rPr lang="en-US"/>
              <a:t>Persistence: how often to overcome?</a:t>
            </a:r>
          </a:p>
          <a:p>
            <a:pPr marL="609600" indent="-609600">
              <a:lnSpc>
                <a:spcPct val="90000"/>
              </a:lnSpc>
            </a:pPr>
            <a:r>
              <a:rPr lang="en-US"/>
              <a:t>Severity scale</a:t>
            </a:r>
          </a:p>
          <a:p>
            <a:pPr marL="990600" lvl="1" indent="-533400">
              <a:lnSpc>
                <a:spcPct val="90000"/>
              </a:lnSpc>
              <a:buFontTx/>
              <a:buAutoNum type="arabicPeriod"/>
            </a:pPr>
            <a:r>
              <a:rPr lang="en-US"/>
              <a:t>Cosmetic: need not be fixed</a:t>
            </a:r>
          </a:p>
          <a:p>
            <a:pPr marL="990600" lvl="1" indent="-533400">
              <a:lnSpc>
                <a:spcPct val="90000"/>
              </a:lnSpc>
              <a:buFontTx/>
              <a:buAutoNum type="arabicPeriod"/>
            </a:pPr>
            <a:r>
              <a:rPr lang="en-US"/>
              <a:t>Minor: needs fixing but low priority</a:t>
            </a:r>
          </a:p>
          <a:p>
            <a:pPr marL="990600" lvl="1" indent="-533400">
              <a:lnSpc>
                <a:spcPct val="90000"/>
              </a:lnSpc>
              <a:buFontTx/>
              <a:buAutoNum type="arabicPeriod"/>
            </a:pPr>
            <a:r>
              <a:rPr lang="en-US"/>
              <a:t>Major: needs fixing and high priority</a:t>
            </a:r>
          </a:p>
          <a:p>
            <a:pPr marL="990600" lvl="1" indent="-533400">
              <a:lnSpc>
                <a:spcPct val="90000"/>
              </a:lnSpc>
              <a:buFontTx/>
              <a:buAutoNum type="arabicPeriod"/>
            </a:pPr>
            <a:r>
              <a:rPr lang="en-US"/>
              <a:t>Catastrophic: imperative to fix</a:t>
            </a:r>
          </a:p>
        </p:txBody>
      </p:sp>
      <p:sp>
        <p:nvSpPr>
          <p:cNvPr id="18436"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843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8438" name="Slide Number Placeholder 5"/>
          <p:cNvSpPr>
            <a:spLocks noGrp="1"/>
          </p:cNvSpPr>
          <p:nvPr>
            <p:ph type="sldNum" sz="quarter" idx="12"/>
          </p:nvPr>
        </p:nvSpPr>
        <p:spPr>
          <a:noFill/>
        </p:spPr>
        <p:txBody>
          <a:bodyPr/>
          <a:lstStyle/>
          <a:p>
            <a:fld id="{4E5F3737-6BEE-314D-AE31-A528AF91DF43}" type="slidenum">
              <a:rPr lang="en-US"/>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Evaluating Prototypes</a:t>
            </a:r>
          </a:p>
        </p:txBody>
      </p:sp>
      <p:sp>
        <p:nvSpPr>
          <p:cNvPr id="19459" name="Rectangle 3"/>
          <p:cNvSpPr>
            <a:spLocks noGrp="1" noChangeArrowheads="1"/>
          </p:cNvSpPr>
          <p:nvPr>
            <p:ph type="body" idx="1"/>
          </p:nvPr>
        </p:nvSpPr>
        <p:spPr/>
        <p:txBody>
          <a:bodyPr/>
          <a:lstStyle/>
          <a:p>
            <a:pPr>
              <a:lnSpc>
                <a:spcPct val="90000"/>
              </a:lnSpc>
            </a:pPr>
            <a:r>
              <a:rPr lang="en-US"/>
              <a:t>Heuristic evaluation works on:</a:t>
            </a:r>
          </a:p>
          <a:p>
            <a:pPr lvl="1">
              <a:lnSpc>
                <a:spcPct val="90000"/>
              </a:lnSpc>
            </a:pPr>
            <a:r>
              <a:rPr lang="en-US"/>
              <a:t>Sketches</a:t>
            </a:r>
          </a:p>
          <a:p>
            <a:pPr lvl="1">
              <a:lnSpc>
                <a:spcPct val="90000"/>
              </a:lnSpc>
            </a:pPr>
            <a:r>
              <a:rPr lang="en-US"/>
              <a:t>Paper prototypes</a:t>
            </a:r>
          </a:p>
          <a:p>
            <a:pPr lvl="1">
              <a:lnSpc>
                <a:spcPct val="90000"/>
              </a:lnSpc>
            </a:pPr>
            <a:r>
              <a:rPr lang="en-US"/>
              <a:t>Buggy implementations</a:t>
            </a:r>
          </a:p>
          <a:p>
            <a:pPr>
              <a:lnSpc>
                <a:spcPct val="90000"/>
              </a:lnSpc>
            </a:pPr>
            <a:r>
              <a:rPr lang="en-US">
                <a:latin typeface="Verdana" charset="0"/>
              </a:rPr>
              <a:t>“</a:t>
            </a:r>
            <a:r>
              <a:rPr lang="en-US"/>
              <a:t>Missing-element</a:t>
            </a:r>
            <a:r>
              <a:rPr lang="en-US">
                <a:latin typeface="Verdana" charset="0"/>
              </a:rPr>
              <a:t>”</a:t>
            </a:r>
            <a:r>
              <a:rPr lang="en-US"/>
              <a:t> problems are harder to find on sketches</a:t>
            </a:r>
          </a:p>
          <a:p>
            <a:pPr lvl="1">
              <a:lnSpc>
                <a:spcPct val="90000"/>
              </a:lnSpc>
            </a:pPr>
            <a:r>
              <a:rPr lang="en-US"/>
              <a:t>Because you</a:t>
            </a:r>
            <a:r>
              <a:rPr lang="en-US">
                <a:latin typeface="Verdana" charset="0"/>
              </a:rPr>
              <a:t>’</a:t>
            </a:r>
            <a:r>
              <a:rPr lang="en-US"/>
              <a:t>re not actually using the interface, you aren</a:t>
            </a:r>
            <a:r>
              <a:rPr lang="en-US">
                <a:latin typeface="Verdana" charset="0"/>
              </a:rPr>
              <a:t>’</a:t>
            </a:r>
            <a:r>
              <a:rPr lang="en-US"/>
              <a:t>t blocked by feature</a:t>
            </a:r>
            <a:r>
              <a:rPr lang="en-US">
                <a:latin typeface="Verdana" charset="0"/>
              </a:rPr>
              <a:t>’</a:t>
            </a:r>
            <a:r>
              <a:rPr lang="en-US"/>
              <a:t>s absence</a:t>
            </a:r>
          </a:p>
          <a:p>
            <a:pPr lvl="1">
              <a:lnSpc>
                <a:spcPct val="90000"/>
              </a:lnSpc>
            </a:pPr>
            <a:r>
              <a:rPr lang="en-US"/>
              <a:t>Look harder for them</a:t>
            </a:r>
          </a:p>
        </p:txBody>
      </p:sp>
      <p:sp>
        <p:nvSpPr>
          <p:cNvPr id="19460"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9461"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9462" name="Slide Number Placeholder 5"/>
          <p:cNvSpPr>
            <a:spLocks noGrp="1"/>
          </p:cNvSpPr>
          <p:nvPr>
            <p:ph type="sldNum" sz="quarter" idx="12"/>
          </p:nvPr>
        </p:nvSpPr>
        <p:spPr>
          <a:noFill/>
        </p:spPr>
        <p:txBody>
          <a:bodyPr/>
          <a:lstStyle/>
          <a:p>
            <a:fld id="{DEA5D809-AF90-C84B-990F-FD7FD54B612B}" type="slidenum">
              <a:rPr lang="en-US"/>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Writing Good Heuristic Evaluations</a:t>
            </a:r>
          </a:p>
        </p:txBody>
      </p:sp>
      <p:sp>
        <p:nvSpPr>
          <p:cNvPr id="20483" name="Rectangle 3"/>
          <p:cNvSpPr>
            <a:spLocks noGrp="1" noChangeArrowheads="1"/>
          </p:cNvSpPr>
          <p:nvPr>
            <p:ph type="body" idx="1"/>
          </p:nvPr>
        </p:nvSpPr>
        <p:spPr/>
        <p:txBody>
          <a:bodyPr/>
          <a:lstStyle/>
          <a:p>
            <a:pPr>
              <a:lnSpc>
                <a:spcPct val="90000"/>
              </a:lnSpc>
            </a:pPr>
            <a:r>
              <a:rPr lang="en-US" sz="2400" dirty="0"/>
              <a:t>Heuristic evaluations must communicate well to developers and managers</a:t>
            </a:r>
          </a:p>
          <a:p>
            <a:pPr>
              <a:lnSpc>
                <a:spcPct val="90000"/>
              </a:lnSpc>
            </a:pPr>
            <a:r>
              <a:rPr lang="en-US" sz="2400" dirty="0"/>
              <a:t>Include positive comments as well as criticisms</a:t>
            </a:r>
          </a:p>
          <a:p>
            <a:pPr lvl="1">
              <a:lnSpc>
                <a:spcPct val="90000"/>
              </a:lnSpc>
            </a:pPr>
            <a:r>
              <a:rPr lang="en-US" sz="2000" dirty="0">
                <a:latin typeface="Verdana" charset="0"/>
              </a:rPr>
              <a:t>“</a:t>
            </a:r>
            <a:r>
              <a:rPr lang="en-US" sz="2000" dirty="0"/>
              <a:t>Good: Toolbar icons are simple, with good contrast and few colors (minimalist design)</a:t>
            </a:r>
            <a:r>
              <a:rPr lang="en-US" sz="2000" dirty="0">
                <a:latin typeface="Verdana" charset="0"/>
              </a:rPr>
              <a:t>”</a:t>
            </a:r>
            <a:endParaRPr lang="en-US" sz="2000" dirty="0"/>
          </a:p>
          <a:p>
            <a:pPr>
              <a:lnSpc>
                <a:spcPct val="90000"/>
              </a:lnSpc>
            </a:pPr>
            <a:r>
              <a:rPr lang="en-US" sz="2400" dirty="0"/>
              <a:t>Be tactful</a:t>
            </a:r>
          </a:p>
          <a:p>
            <a:pPr lvl="1">
              <a:lnSpc>
                <a:spcPct val="90000"/>
              </a:lnSpc>
            </a:pPr>
            <a:r>
              <a:rPr lang="en-US" sz="2000" dirty="0"/>
              <a:t>Not: </a:t>
            </a:r>
            <a:r>
              <a:rPr lang="en-US" sz="2000" dirty="0">
                <a:latin typeface="Verdana" charset="0"/>
              </a:rPr>
              <a:t>“</a:t>
            </a:r>
            <a:r>
              <a:rPr lang="en-US" sz="2000" dirty="0"/>
              <a:t>the menu organization is a complete mess</a:t>
            </a:r>
            <a:r>
              <a:rPr lang="en-US" sz="2000" dirty="0">
                <a:latin typeface="Verdana" charset="0"/>
              </a:rPr>
              <a:t>”</a:t>
            </a:r>
            <a:endParaRPr lang="en-US" sz="2000" dirty="0"/>
          </a:p>
          <a:p>
            <a:pPr lvl="1">
              <a:lnSpc>
                <a:spcPct val="90000"/>
              </a:lnSpc>
            </a:pPr>
            <a:r>
              <a:rPr lang="en-US" sz="2000" dirty="0"/>
              <a:t>Better: </a:t>
            </a:r>
            <a:r>
              <a:rPr lang="en-US" sz="2000" dirty="0">
                <a:latin typeface="Verdana" charset="0"/>
              </a:rPr>
              <a:t>“</a:t>
            </a:r>
            <a:r>
              <a:rPr lang="en-US" sz="2000" dirty="0"/>
              <a:t>menus are not organized by function</a:t>
            </a:r>
            <a:r>
              <a:rPr lang="en-US" sz="2000" dirty="0">
                <a:latin typeface="Verdana" charset="0"/>
              </a:rPr>
              <a:t>”</a:t>
            </a:r>
            <a:r>
              <a:rPr lang="en-US" sz="2000" dirty="0"/>
              <a:t> </a:t>
            </a:r>
          </a:p>
          <a:p>
            <a:pPr>
              <a:lnSpc>
                <a:spcPct val="90000"/>
              </a:lnSpc>
            </a:pPr>
            <a:r>
              <a:rPr lang="en-US" sz="2400" dirty="0"/>
              <a:t>Be specific</a:t>
            </a:r>
          </a:p>
          <a:p>
            <a:pPr lvl="1">
              <a:lnSpc>
                <a:spcPct val="90000"/>
              </a:lnSpc>
            </a:pPr>
            <a:r>
              <a:rPr lang="en-US" sz="2000" dirty="0"/>
              <a:t>Not: </a:t>
            </a:r>
            <a:r>
              <a:rPr lang="en-US" sz="2000" dirty="0">
                <a:latin typeface="Verdana" charset="0"/>
              </a:rPr>
              <a:t>“</a:t>
            </a:r>
            <a:r>
              <a:rPr lang="en-US" sz="2000" dirty="0"/>
              <a:t>text is unreadable</a:t>
            </a:r>
            <a:r>
              <a:rPr lang="en-US" sz="2000" dirty="0">
                <a:latin typeface="Verdana" charset="0"/>
              </a:rPr>
              <a:t>”</a:t>
            </a:r>
            <a:endParaRPr lang="en-US" sz="2000" dirty="0"/>
          </a:p>
          <a:p>
            <a:pPr lvl="1">
              <a:lnSpc>
                <a:spcPct val="90000"/>
              </a:lnSpc>
            </a:pPr>
            <a:r>
              <a:rPr lang="en-US" sz="2000" dirty="0"/>
              <a:t>Better: </a:t>
            </a:r>
            <a:r>
              <a:rPr lang="en-US" sz="2000" dirty="0">
                <a:latin typeface="Verdana" charset="0"/>
              </a:rPr>
              <a:t>“</a:t>
            </a:r>
            <a:r>
              <a:rPr lang="en-US" sz="2000" dirty="0"/>
              <a:t>text is too small, and has poor contrast (black text on dark green background)</a:t>
            </a:r>
            <a:r>
              <a:rPr lang="en-US" sz="2000" dirty="0">
                <a:latin typeface="Verdana" charset="0"/>
              </a:rPr>
              <a:t>”</a:t>
            </a:r>
            <a:endParaRPr lang="en-US" sz="2000" dirty="0"/>
          </a:p>
        </p:txBody>
      </p:sp>
      <p:sp>
        <p:nvSpPr>
          <p:cNvPr id="20484"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2048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0486" name="Slide Number Placeholder 5"/>
          <p:cNvSpPr>
            <a:spLocks noGrp="1"/>
          </p:cNvSpPr>
          <p:nvPr>
            <p:ph type="sldNum" sz="quarter" idx="12"/>
          </p:nvPr>
        </p:nvSpPr>
        <p:spPr>
          <a:noFill/>
        </p:spPr>
        <p:txBody>
          <a:bodyPr/>
          <a:lstStyle/>
          <a:p>
            <a:fld id="{A33AC786-A908-4544-A90F-F57A83AD44D5}" type="slidenum">
              <a:rPr lang="en-US"/>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Suggested Report Format</a:t>
            </a:r>
          </a:p>
        </p:txBody>
      </p:sp>
      <p:sp>
        <p:nvSpPr>
          <p:cNvPr id="21507" name="Rectangle 3"/>
          <p:cNvSpPr>
            <a:spLocks noGrp="1" noChangeArrowheads="1"/>
          </p:cNvSpPr>
          <p:nvPr>
            <p:ph type="body" idx="1"/>
          </p:nvPr>
        </p:nvSpPr>
        <p:spPr/>
        <p:txBody>
          <a:bodyPr/>
          <a:lstStyle/>
          <a:p>
            <a:pPr>
              <a:lnSpc>
                <a:spcPct val="80000"/>
              </a:lnSpc>
            </a:pPr>
            <a:r>
              <a:rPr lang="en-US" sz="1800"/>
              <a:t>What to include:</a:t>
            </a:r>
          </a:p>
          <a:p>
            <a:pPr lvl="1">
              <a:lnSpc>
                <a:spcPct val="80000"/>
              </a:lnSpc>
            </a:pPr>
            <a:r>
              <a:rPr lang="en-US" sz="1600"/>
              <a:t>Problem</a:t>
            </a:r>
          </a:p>
          <a:p>
            <a:pPr lvl="1">
              <a:lnSpc>
                <a:spcPct val="80000"/>
              </a:lnSpc>
            </a:pPr>
            <a:r>
              <a:rPr lang="en-US" sz="1600"/>
              <a:t>Heuristic</a:t>
            </a:r>
          </a:p>
          <a:p>
            <a:pPr lvl="1">
              <a:lnSpc>
                <a:spcPct val="80000"/>
              </a:lnSpc>
            </a:pPr>
            <a:r>
              <a:rPr lang="en-US" sz="1600"/>
              <a:t>Description</a:t>
            </a:r>
          </a:p>
          <a:p>
            <a:pPr lvl="1">
              <a:lnSpc>
                <a:spcPct val="80000"/>
              </a:lnSpc>
            </a:pPr>
            <a:r>
              <a:rPr lang="en-US" sz="1600"/>
              <a:t>Severity</a:t>
            </a:r>
          </a:p>
          <a:p>
            <a:pPr lvl="1">
              <a:lnSpc>
                <a:spcPct val="80000"/>
              </a:lnSpc>
            </a:pPr>
            <a:r>
              <a:rPr lang="en-US" sz="1600"/>
              <a:t>Recommendation (if any)</a:t>
            </a:r>
          </a:p>
          <a:p>
            <a:pPr lvl="1">
              <a:lnSpc>
                <a:spcPct val="80000"/>
              </a:lnSpc>
            </a:pPr>
            <a:r>
              <a:rPr lang="en-US" sz="1600"/>
              <a:t>Screenshot (if helpful)</a:t>
            </a:r>
          </a:p>
          <a:p>
            <a:pPr>
              <a:lnSpc>
                <a:spcPct val="80000"/>
              </a:lnSpc>
              <a:buFontTx/>
              <a:buNone/>
            </a:pPr>
            <a:endParaRPr lang="en-US" sz="1800"/>
          </a:p>
          <a:p>
            <a:pPr>
              <a:lnSpc>
                <a:spcPct val="80000"/>
              </a:lnSpc>
              <a:buFontTx/>
              <a:buNone/>
            </a:pPr>
            <a:r>
              <a:rPr lang="en-US" sz="1800"/>
              <a:t>12. Severe: </a:t>
            </a:r>
            <a:r>
              <a:rPr lang="en-US" sz="1800" b="1"/>
              <a:t>User may close window without saving data </a:t>
            </a:r>
            <a:r>
              <a:rPr lang="en-US" sz="1800"/>
              <a:t>(error prevention)</a:t>
            </a:r>
          </a:p>
          <a:p>
            <a:pPr>
              <a:lnSpc>
                <a:spcPct val="80000"/>
              </a:lnSpc>
              <a:buFontTx/>
              <a:buNone/>
            </a:pPr>
            <a:endParaRPr lang="en-US" sz="1800"/>
          </a:p>
          <a:p>
            <a:pPr>
              <a:lnSpc>
                <a:spcPct val="80000"/>
              </a:lnSpc>
              <a:buFontTx/>
              <a:buNone/>
            </a:pPr>
            <a:r>
              <a:rPr lang="en-US" sz="1800"/>
              <a:t>	If the user has made changes without saving, and then closes the window using the Close button, rather than File &gt;&gt; Exit, no confirmation dialog appears.</a:t>
            </a:r>
          </a:p>
          <a:p>
            <a:pPr>
              <a:lnSpc>
                <a:spcPct val="80000"/>
              </a:lnSpc>
              <a:buFontTx/>
              <a:buNone/>
            </a:pPr>
            <a:endParaRPr lang="en-US" sz="1800"/>
          </a:p>
          <a:p>
            <a:pPr>
              <a:lnSpc>
                <a:spcPct val="80000"/>
              </a:lnSpc>
              <a:buFontTx/>
              <a:buNone/>
            </a:pPr>
            <a:r>
              <a:rPr lang="en-US" sz="1800"/>
              <a:t>	Recommendation: show a confirmation dialog </a:t>
            </a:r>
            <a:br>
              <a:rPr lang="en-US" sz="1800"/>
            </a:br>
            <a:r>
              <a:rPr lang="en-US" sz="1800"/>
              <a:t>or save automatically</a:t>
            </a:r>
          </a:p>
          <a:p>
            <a:pPr>
              <a:lnSpc>
                <a:spcPct val="80000"/>
              </a:lnSpc>
              <a:buFontTx/>
              <a:buNone/>
            </a:pPr>
            <a:r>
              <a:rPr lang="en-US" sz="1800"/>
              <a:t>  </a:t>
            </a:r>
          </a:p>
        </p:txBody>
      </p:sp>
      <p:sp>
        <p:nvSpPr>
          <p:cNvPr id="21508"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2150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1510" name="Slide Number Placeholder 5"/>
          <p:cNvSpPr>
            <a:spLocks noGrp="1"/>
          </p:cNvSpPr>
          <p:nvPr>
            <p:ph type="sldNum" sz="quarter" idx="12"/>
          </p:nvPr>
        </p:nvSpPr>
        <p:spPr>
          <a:noFill/>
        </p:spPr>
        <p:txBody>
          <a:bodyPr/>
          <a:lstStyle/>
          <a:p>
            <a:fld id="{33F33418-4AE4-B544-83E8-933D8E9EC695}" type="slidenum">
              <a:rPr lang="en-US"/>
              <a:pPr/>
              <a:t>15</a:t>
            </a:fld>
            <a:endParaRPr lang="en-US"/>
          </a:p>
        </p:txBody>
      </p:sp>
      <p:sp>
        <p:nvSpPr>
          <p:cNvPr id="21511" name="Rectangle 4"/>
          <p:cNvSpPr>
            <a:spLocks noChangeArrowheads="1"/>
          </p:cNvSpPr>
          <p:nvPr/>
        </p:nvSpPr>
        <p:spPr bwMode="auto">
          <a:xfrm>
            <a:off x="609600" y="2895600"/>
            <a:ext cx="8077200" cy="2971800"/>
          </a:xfrm>
          <a:prstGeom prst="rect">
            <a:avLst/>
          </a:prstGeom>
          <a:noFill/>
          <a:ln w="25400">
            <a:solidFill>
              <a:schemeClr val="tx1"/>
            </a:solidFill>
            <a:miter lim="800000"/>
            <a:headEnd/>
            <a:tailEnd type="none" w="lg" len="lg"/>
          </a:ln>
        </p:spPr>
        <p:txBody>
          <a:bodyPr wrap="none" anchor="ctr">
            <a:prstTxWarp prst="textNoShape">
              <a:avLst/>
            </a:prstTxWarp>
          </a:bodyPr>
          <a:lstStyle/>
          <a:p>
            <a:endParaRPr lang="en-US"/>
          </a:p>
        </p:txBody>
      </p:sp>
      <p:pic>
        <p:nvPicPr>
          <p:cNvPr id="21512" name="Picture 5"/>
          <p:cNvPicPr>
            <a:picLocks noChangeAspect="1" noChangeArrowheads="1"/>
          </p:cNvPicPr>
          <p:nvPr/>
        </p:nvPicPr>
        <p:blipFill>
          <a:blip r:embed="rId3"/>
          <a:srcRect l="83009" b="89999"/>
          <a:stretch>
            <a:fillRect/>
          </a:stretch>
        </p:blipFill>
        <p:spPr bwMode="auto">
          <a:xfrm>
            <a:off x="6248400" y="4724400"/>
            <a:ext cx="1676400" cy="814388"/>
          </a:xfrm>
          <a:prstGeom prst="rect">
            <a:avLst/>
          </a:prstGeom>
          <a:noFill/>
          <a:ln w="25400">
            <a:noFill/>
            <a:miter lim="800000"/>
            <a:headEnd/>
            <a:tailEnd type="none" w="lg" len="lg"/>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Cognitive Walkthrough:</a:t>
            </a:r>
            <a:br>
              <a:rPr lang="en-US"/>
            </a:br>
            <a:r>
              <a:rPr lang="en-US"/>
              <a:t>Another Inspection Technique</a:t>
            </a:r>
          </a:p>
        </p:txBody>
      </p:sp>
      <p:sp>
        <p:nvSpPr>
          <p:cNvPr id="22531" name="Rectangle 3"/>
          <p:cNvSpPr>
            <a:spLocks noGrp="1" noChangeArrowheads="1"/>
          </p:cNvSpPr>
          <p:nvPr>
            <p:ph type="body" idx="1"/>
          </p:nvPr>
        </p:nvSpPr>
        <p:spPr/>
        <p:txBody>
          <a:bodyPr/>
          <a:lstStyle/>
          <a:p>
            <a:pPr>
              <a:lnSpc>
                <a:spcPct val="90000"/>
              </a:lnSpc>
            </a:pPr>
            <a:r>
              <a:rPr lang="en-US" sz="2400"/>
              <a:t>Cognitive walkthrough = expert inspection focused on learnability</a:t>
            </a:r>
          </a:p>
          <a:p>
            <a:pPr>
              <a:lnSpc>
                <a:spcPct val="90000"/>
              </a:lnSpc>
            </a:pPr>
            <a:r>
              <a:rPr lang="en-US" sz="2400"/>
              <a:t>Inputs:</a:t>
            </a:r>
          </a:p>
          <a:p>
            <a:pPr lvl="1">
              <a:lnSpc>
                <a:spcPct val="90000"/>
              </a:lnSpc>
            </a:pPr>
            <a:r>
              <a:rPr lang="en-US" sz="2000"/>
              <a:t>prototype</a:t>
            </a:r>
          </a:p>
          <a:p>
            <a:pPr lvl="1">
              <a:lnSpc>
                <a:spcPct val="90000"/>
              </a:lnSpc>
            </a:pPr>
            <a:r>
              <a:rPr lang="en-US" sz="2000"/>
              <a:t>task</a:t>
            </a:r>
          </a:p>
          <a:p>
            <a:pPr lvl="1">
              <a:lnSpc>
                <a:spcPct val="90000"/>
              </a:lnSpc>
            </a:pPr>
            <a:r>
              <a:rPr lang="en-US" sz="2000"/>
              <a:t>sequence of actions to do the task in the prototype</a:t>
            </a:r>
          </a:p>
          <a:p>
            <a:pPr lvl="1">
              <a:lnSpc>
                <a:spcPct val="90000"/>
              </a:lnSpc>
            </a:pPr>
            <a:r>
              <a:rPr lang="en-US" sz="2000"/>
              <a:t>user analysis</a:t>
            </a:r>
          </a:p>
          <a:p>
            <a:pPr>
              <a:lnSpc>
                <a:spcPct val="90000"/>
              </a:lnSpc>
            </a:pPr>
            <a:r>
              <a:rPr lang="en-US" sz="2400"/>
              <a:t>For each action, evaluator asks:</a:t>
            </a:r>
          </a:p>
          <a:p>
            <a:pPr lvl="1">
              <a:lnSpc>
                <a:spcPct val="90000"/>
              </a:lnSpc>
            </a:pPr>
            <a:r>
              <a:rPr lang="en-US" sz="2000"/>
              <a:t>will user know what subgoal they want to achieve?</a:t>
            </a:r>
          </a:p>
          <a:p>
            <a:pPr lvl="1">
              <a:lnSpc>
                <a:spcPct val="90000"/>
              </a:lnSpc>
            </a:pPr>
            <a:r>
              <a:rPr lang="en-US" sz="2000"/>
              <a:t>will user find the action in the interface?</a:t>
            </a:r>
          </a:p>
          <a:p>
            <a:pPr lvl="1">
              <a:lnSpc>
                <a:spcPct val="90000"/>
              </a:lnSpc>
            </a:pPr>
            <a:r>
              <a:rPr lang="en-US" sz="2000"/>
              <a:t>will user recognize that it accomplishes the subgoal?</a:t>
            </a:r>
          </a:p>
          <a:p>
            <a:pPr lvl="1">
              <a:lnSpc>
                <a:spcPct val="90000"/>
              </a:lnSpc>
            </a:pPr>
            <a:r>
              <a:rPr lang="en-US" sz="2000"/>
              <a:t>will user understand the feedback of the action?</a:t>
            </a:r>
          </a:p>
        </p:txBody>
      </p:sp>
      <p:sp>
        <p:nvSpPr>
          <p:cNvPr id="22532"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2253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2534" name="Slide Number Placeholder 5"/>
          <p:cNvSpPr>
            <a:spLocks noGrp="1"/>
          </p:cNvSpPr>
          <p:nvPr>
            <p:ph type="sldNum" sz="quarter" idx="12"/>
          </p:nvPr>
        </p:nvSpPr>
        <p:spPr>
          <a:noFill/>
        </p:spPr>
        <p:txBody>
          <a:bodyPr/>
          <a:lstStyle/>
          <a:p>
            <a:fld id="{964D56FB-BCC8-C141-9FC0-D5F511913223}" type="slidenum">
              <a:rPr lang="en-US"/>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6"/>
          <p:cNvSpPr>
            <a:spLocks noGrp="1"/>
          </p:cNvSpPr>
          <p:nvPr>
            <p:ph type="title"/>
          </p:nvPr>
        </p:nvSpPr>
        <p:spPr/>
        <p:txBody>
          <a:bodyPr/>
          <a:lstStyle/>
          <a:p>
            <a:r>
              <a:rPr lang="en-US"/>
              <a:t>Summary</a:t>
            </a:r>
          </a:p>
        </p:txBody>
      </p:sp>
      <p:sp>
        <p:nvSpPr>
          <p:cNvPr id="23555" name="Text Placeholder 7"/>
          <p:cNvSpPr>
            <a:spLocks noGrp="1"/>
          </p:cNvSpPr>
          <p:nvPr>
            <p:ph type="body" idx="1"/>
          </p:nvPr>
        </p:nvSpPr>
        <p:spPr/>
        <p:txBody>
          <a:bodyPr/>
          <a:lstStyle/>
          <a:p>
            <a:r>
              <a:rPr lang="en-US"/>
              <a:t>Heuristic evaluation finds usability problems by inspection</a:t>
            </a:r>
          </a:p>
        </p:txBody>
      </p:sp>
      <p:sp>
        <p:nvSpPr>
          <p:cNvPr id="23556"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2355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23558" name="Slide Number Placeholder 5"/>
          <p:cNvSpPr>
            <a:spLocks noGrp="1"/>
          </p:cNvSpPr>
          <p:nvPr>
            <p:ph type="sldNum" sz="quarter" idx="12"/>
          </p:nvPr>
        </p:nvSpPr>
        <p:spPr>
          <a:noFill/>
        </p:spPr>
        <p:txBody>
          <a:bodyPr/>
          <a:lstStyle/>
          <a:p>
            <a:fld id="{2680724E-61E3-E24C-8DBD-C6BA2F00144F}" type="slidenum">
              <a:rPr lang="en-US"/>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Usability Guidelines (“Heuristics”)</a:t>
            </a:r>
          </a:p>
        </p:txBody>
      </p:sp>
      <p:sp>
        <p:nvSpPr>
          <p:cNvPr id="6147" name="Rectangle 3"/>
          <p:cNvSpPr>
            <a:spLocks noGrp="1" noChangeArrowheads="1"/>
          </p:cNvSpPr>
          <p:nvPr>
            <p:ph type="body" idx="1"/>
          </p:nvPr>
        </p:nvSpPr>
        <p:spPr/>
        <p:txBody>
          <a:bodyPr/>
          <a:lstStyle/>
          <a:p>
            <a:pPr eaLnBrk="1" hangingPunct="1"/>
            <a:r>
              <a:rPr lang="en-US"/>
              <a:t>Plenty to choose from</a:t>
            </a:r>
          </a:p>
          <a:p>
            <a:pPr lvl="1" eaLnBrk="1" hangingPunct="1"/>
            <a:r>
              <a:rPr lang="en-US"/>
              <a:t>Nielsen</a:t>
            </a:r>
            <a:r>
              <a:rPr lang="en-US">
                <a:latin typeface="Verdana" charset="0"/>
              </a:rPr>
              <a:t>’</a:t>
            </a:r>
            <a:r>
              <a:rPr lang="en-US"/>
              <a:t>s 10 principles</a:t>
            </a:r>
          </a:p>
          <a:p>
            <a:pPr lvl="1" eaLnBrk="1" hangingPunct="1"/>
            <a:r>
              <a:rPr lang="en-US"/>
              <a:t>Norman</a:t>
            </a:r>
            <a:r>
              <a:rPr lang="en-US">
                <a:latin typeface="Verdana" charset="0"/>
              </a:rPr>
              <a:t>’</a:t>
            </a:r>
            <a:r>
              <a:rPr lang="en-US"/>
              <a:t>s rules from Design of Everyday Things</a:t>
            </a:r>
          </a:p>
          <a:p>
            <a:pPr lvl="1" eaLnBrk="1" hangingPunct="1"/>
            <a:r>
              <a:rPr lang="en-US"/>
              <a:t>Tognazzini</a:t>
            </a:r>
            <a:r>
              <a:rPr lang="en-US">
                <a:latin typeface="Verdana" charset="0"/>
              </a:rPr>
              <a:t>’</a:t>
            </a:r>
            <a:r>
              <a:rPr lang="en-US"/>
              <a:t>s 16 principles</a:t>
            </a:r>
          </a:p>
          <a:p>
            <a:pPr lvl="1" eaLnBrk="1" hangingPunct="1"/>
            <a:r>
              <a:rPr lang="en-US"/>
              <a:t>Shneiderman’s 8 golden rules</a:t>
            </a:r>
          </a:p>
          <a:p>
            <a:pPr eaLnBrk="1" hangingPunct="1"/>
            <a:r>
              <a:rPr lang="en-US"/>
              <a:t>Help designers choose design alternatives</a:t>
            </a:r>
          </a:p>
          <a:p>
            <a:pPr eaLnBrk="1" hangingPunct="1"/>
            <a:r>
              <a:rPr lang="en-US"/>
              <a:t>Help evaluators find problems in interfaces (</a:t>
            </a:r>
            <a:r>
              <a:rPr lang="en-US">
                <a:latin typeface="Verdana" charset="0"/>
              </a:rPr>
              <a:t>“</a:t>
            </a:r>
            <a:r>
              <a:rPr lang="en-US"/>
              <a:t>heuristic evaluation</a:t>
            </a:r>
            <a:r>
              <a:rPr lang="en-US">
                <a:latin typeface="Verdana" charset="0"/>
              </a:rPr>
              <a:t>”</a:t>
            </a:r>
            <a:r>
              <a:rPr lang="en-US"/>
              <a:t>)</a:t>
            </a:r>
          </a:p>
        </p:txBody>
      </p:sp>
      <p:sp>
        <p:nvSpPr>
          <p:cNvPr id="6148"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614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6150" name="Slide Number Placeholder 5"/>
          <p:cNvSpPr>
            <a:spLocks noGrp="1"/>
          </p:cNvSpPr>
          <p:nvPr>
            <p:ph type="sldNum" sz="quarter" idx="12"/>
          </p:nvPr>
        </p:nvSpPr>
        <p:spPr>
          <a:noFill/>
        </p:spPr>
        <p:txBody>
          <a:bodyPr/>
          <a:lstStyle/>
          <a:p>
            <a:fld id="{A5523425-62E2-4D4C-BAC3-0017339286A3}" type="slidenum">
              <a:rPr lang="en-US"/>
              <a:pPr/>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r>
              <a:rPr lang="en-US"/>
              <a:t>Principles from This Course</a:t>
            </a:r>
          </a:p>
        </p:txBody>
      </p:sp>
      <p:sp>
        <p:nvSpPr>
          <p:cNvPr id="7171" name="Text Placeholder 7"/>
          <p:cNvSpPr>
            <a:spLocks noGrp="1"/>
          </p:cNvSpPr>
          <p:nvPr>
            <p:ph type="body" idx="1"/>
          </p:nvPr>
        </p:nvSpPr>
        <p:spPr/>
        <p:txBody>
          <a:bodyPr/>
          <a:lstStyle/>
          <a:p>
            <a:r>
              <a:rPr lang="en-US"/>
              <a:t>Learnability</a:t>
            </a:r>
          </a:p>
          <a:p>
            <a:r>
              <a:rPr lang="en-US"/>
              <a:t>Visibility</a:t>
            </a:r>
          </a:p>
          <a:p>
            <a:r>
              <a:rPr lang="en-US"/>
              <a:t>User control &amp; freedom</a:t>
            </a:r>
          </a:p>
          <a:p>
            <a:r>
              <a:rPr lang="en-US"/>
              <a:t>Error handling</a:t>
            </a:r>
          </a:p>
          <a:p>
            <a:r>
              <a:rPr lang="en-US"/>
              <a:t>Efficiency</a:t>
            </a:r>
          </a:p>
          <a:p>
            <a:r>
              <a:rPr lang="en-US"/>
              <a:t>Graphic design</a:t>
            </a:r>
          </a:p>
        </p:txBody>
      </p:sp>
      <p:sp>
        <p:nvSpPr>
          <p:cNvPr id="7172"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717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7174" name="Slide Number Placeholder 5"/>
          <p:cNvSpPr>
            <a:spLocks noGrp="1"/>
          </p:cNvSpPr>
          <p:nvPr>
            <p:ph type="sldNum" sz="quarter" idx="12"/>
          </p:nvPr>
        </p:nvSpPr>
        <p:spPr>
          <a:noFill/>
        </p:spPr>
        <p:txBody>
          <a:bodyPr/>
          <a:lstStyle/>
          <a:p>
            <a:fld id="{DF120321-39A7-3446-AB94-8FA03585A84B}"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Nielsen Heuristics</a:t>
            </a:r>
          </a:p>
        </p:txBody>
      </p:sp>
      <p:sp>
        <p:nvSpPr>
          <p:cNvPr id="8195" name="Rectangle 3"/>
          <p:cNvSpPr>
            <a:spLocks noGrp="1" noChangeArrowheads="1"/>
          </p:cNvSpPr>
          <p:nvPr>
            <p:ph type="body" idx="1"/>
          </p:nvPr>
        </p:nvSpPr>
        <p:spPr/>
        <p:txBody>
          <a:bodyPr/>
          <a:lstStyle/>
          <a:p>
            <a:pPr marL="514350" indent="-457200" eaLnBrk="1" hangingPunct="1">
              <a:buFont typeface="Arial Black" charset="0"/>
              <a:buAutoNum type="arabicPeriod"/>
            </a:pPr>
            <a:r>
              <a:rPr lang="en-US" sz="2400"/>
              <a:t>Match the real world (L)</a:t>
            </a:r>
          </a:p>
          <a:p>
            <a:pPr marL="514350" indent="-457200" eaLnBrk="1" hangingPunct="1">
              <a:buFont typeface="Arial Black" charset="0"/>
              <a:buAutoNum type="arabicPeriod"/>
            </a:pPr>
            <a:r>
              <a:rPr lang="en-US" sz="2400"/>
              <a:t>Consistency &amp; standards (L)</a:t>
            </a:r>
          </a:p>
          <a:p>
            <a:pPr marL="514350" indent="-457200" eaLnBrk="1" hangingPunct="1">
              <a:buFont typeface="Arial Black" charset="0"/>
              <a:buAutoNum type="arabicPeriod"/>
            </a:pPr>
            <a:r>
              <a:rPr lang="en-US" sz="2400"/>
              <a:t>Help &amp; documentation (L)</a:t>
            </a:r>
          </a:p>
          <a:p>
            <a:pPr marL="514350" indent="-457200" eaLnBrk="1" hangingPunct="1">
              <a:buFont typeface="Arial Black" charset="0"/>
              <a:buAutoNum type="arabicPeriod"/>
            </a:pPr>
            <a:r>
              <a:rPr lang="en-US" sz="2400"/>
              <a:t>User control &amp; freedom (UC)</a:t>
            </a:r>
          </a:p>
          <a:p>
            <a:pPr marL="514350" indent="-457200" eaLnBrk="1" hangingPunct="1">
              <a:buFont typeface="Arial Black" charset="0"/>
              <a:buAutoNum type="arabicPeriod"/>
            </a:pPr>
            <a:r>
              <a:rPr lang="en-US" sz="2400"/>
              <a:t>Visibility of system status (V)</a:t>
            </a:r>
          </a:p>
          <a:p>
            <a:pPr marL="514350" indent="-457200" eaLnBrk="1" hangingPunct="1">
              <a:buFont typeface="Arial Black" charset="0"/>
              <a:buAutoNum type="arabicPeriod"/>
            </a:pPr>
            <a:r>
              <a:rPr lang="en-US" sz="2400"/>
              <a:t>Flexibility &amp; efficiency (EF)</a:t>
            </a:r>
          </a:p>
          <a:p>
            <a:pPr marL="514350" indent="-457200" eaLnBrk="1" hangingPunct="1">
              <a:buFont typeface="Arial Black" charset="0"/>
              <a:buAutoNum type="arabicPeriod"/>
            </a:pPr>
            <a:r>
              <a:rPr lang="en-US" sz="2400"/>
              <a:t>Error prevention (ER)</a:t>
            </a:r>
          </a:p>
          <a:p>
            <a:pPr marL="514350" indent="-457200" eaLnBrk="1" hangingPunct="1">
              <a:buFont typeface="Arial Black" charset="0"/>
              <a:buAutoNum type="arabicPeriod"/>
            </a:pPr>
            <a:r>
              <a:rPr lang="en-US" sz="2400"/>
              <a:t>Recognition, not recall (ER)</a:t>
            </a:r>
          </a:p>
          <a:p>
            <a:pPr marL="514350" indent="-457200" eaLnBrk="1" hangingPunct="1">
              <a:buFont typeface="Arial Black" charset="0"/>
              <a:buAutoNum type="arabicPeriod"/>
            </a:pPr>
            <a:r>
              <a:rPr lang="en-US" sz="2400"/>
              <a:t>Error reporting, diagnosis, and recovery (ER)</a:t>
            </a:r>
          </a:p>
          <a:p>
            <a:pPr marL="514350" indent="-457200" eaLnBrk="1" hangingPunct="1">
              <a:buFont typeface="Arial Black" charset="0"/>
              <a:buAutoNum type="arabicPeriod"/>
            </a:pPr>
            <a:r>
              <a:rPr lang="en-US" sz="2400"/>
              <a:t>Aesthetic &amp; minimalist design (GD)</a:t>
            </a:r>
          </a:p>
        </p:txBody>
      </p:sp>
      <p:sp>
        <p:nvSpPr>
          <p:cNvPr id="8196" name="Date Placeholder 4"/>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8197" name="Footer Placeholder 5"/>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8198" name="Slide Number Placeholder 6"/>
          <p:cNvSpPr>
            <a:spLocks noGrp="1"/>
          </p:cNvSpPr>
          <p:nvPr>
            <p:ph type="sldNum" sz="quarter" idx="12"/>
          </p:nvPr>
        </p:nvSpPr>
        <p:spPr>
          <a:noFill/>
        </p:spPr>
        <p:txBody>
          <a:bodyPr/>
          <a:lstStyle/>
          <a:p>
            <a:fld id="{790AA309-3E36-1345-A3A6-12449416C0E8}" type="slidenum">
              <a:rPr lang="en-US"/>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Shneiderman’s 8 Golden Rules</a:t>
            </a:r>
          </a:p>
        </p:txBody>
      </p:sp>
      <p:sp>
        <p:nvSpPr>
          <p:cNvPr id="11267" name="Rectangle 3"/>
          <p:cNvSpPr>
            <a:spLocks noGrp="1" noChangeArrowheads="1"/>
          </p:cNvSpPr>
          <p:nvPr>
            <p:ph type="body" idx="1"/>
          </p:nvPr>
        </p:nvSpPr>
        <p:spPr/>
        <p:txBody>
          <a:bodyPr/>
          <a:lstStyle/>
          <a:p>
            <a:pPr marL="514350" indent="-514350">
              <a:buFont typeface="Arial Black" charset="0"/>
              <a:buAutoNum type="arabicPeriod"/>
            </a:pPr>
            <a:r>
              <a:rPr lang="en-US"/>
              <a:t>Consistency (L)</a:t>
            </a:r>
          </a:p>
          <a:p>
            <a:pPr marL="514350" indent="-514350">
              <a:buFont typeface="Arial Black" charset="0"/>
              <a:buAutoNum type="arabicPeriod"/>
            </a:pPr>
            <a:r>
              <a:rPr lang="en-US"/>
              <a:t>Shortcuts (EF)</a:t>
            </a:r>
          </a:p>
          <a:p>
            <a:pPr marL="514350" indent="-514350">
              <a:buFont typeface="Arial Black" charset="0"/>
              <a:buAutoNum type="arabicPeriod"/>
            </a:pPr>
            <a:r>
              <a:rPr lang="en-US"/>
              <a:t>Feedback (V)</a:t>
            </a:r>
          </a:p>
          <a:p>
            <a:pPr marL="514350" indent="-514350">
              <a:buFont typeface="Arial Black" charset="0"/>
              <a:buAutoNum type="arabicPeriod"/>
            </a:pPr>
            <a:r>
              <a:rPr lang="en-US"/>
              <a:t>Dialog closure (V)</a:t>
            </a:r>
          </a:p>
          <a:p>
            <a:pPr marL="514350" indent="-514350">
              <a:buFont typeface="Arial Black" charset="0"/>
              <a:buAutoNum type="arabicPeriod"/>
            </a:pPr>
            <a:r>
              <a:rPr lang="en-US"/>
              <a:t>Simple error handling (ER)</a:t>
            </a:r>
          </a:p>
          <a:p>
            <a:pPr marL="514350" indent="-514350">
              <a:buFont typeface="Arial Black" charset="0"/>
              <a:buAutoNum type="arabicPeriod"/>
            </a:pPr>
            <a:r>
              <a:rPr lang="en-US"/>
              <a:t>Reversible actions (UC)</a:t>
            </a:r>
          </a:p>
          <a:p>
            <a:pPr marL="514350" indent="-514350">
              <a:buFont typeface="Arial Black" charset="0"/>
              <a:buAutoNum type="arabicPeriod"/>
            </a:pPr>
            <a:r>
              <a:rPr lang="en-US"/>
              <a:t>Put user in control (UC)</a:t>
            </a:r>
          </a:p>
          <a:p>
            <a:pPr marL="514350" indent="-514350">
              <a:buFont typeface="Arial Black" charset="0"/>
              <a:buAutoNum type="arabicPeriod"/>
            </a:pPr>
            <a:r>
              <a:rPr lang="en-US"/>
              <a:t>Reduce short-term memory load (ER)</a:t>
            </a:r>
          </a:p>
        </p:txBody>
      </p:sp>
      <p:sp>
        <p:nvSpPr>
          <p:cNvPr id="11268"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1269"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1270" name="Slide Number Placeholder 5"/>
          <p:cNvSpPr>
            <a:spLocks noGrp="1"/>
          </p:cNvSpPr>
          <p:nvPr>
            <p:ph type="sldNum" sz="quarter" idx="12"/>
          </p:nvPr>
        </p:nvSpPr>
        <p:spPr>
          <a:noFill/>
        </p:spPr>
        <p:txBody>
          <a:bodyPr/>
          <a:lstStyle/>
          <a:p>
            <a:fld id="{18869B9F-225C-1C43-ADB4-D4FBBA0B2011}"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Heuristic Evaluation</a:t>
            </a:r>
          </a:p>
        </p:txBody>
      </p:sp>
      <p:sp>
        <p:nvSpPr>
          <p:cNvPr id="12291" name="Rectangle 3"/>
          <p:cNvSpPr>
            <a:spLocks noGrp="1" noChangeArrowheads="1"/>
          </p:cNvSpPr>
          <p:nvPr>
            <p:ph type="body" idx="1"/>
          </p:nvPr>
        </p:nvSpPr>
        <p:spPr/>
        <p:txBody>
          <a:bodyPr/>
          <a:lstStyle/>
          <a:p>
            <a:r>
              <a:rPr lang="en-US"/>
              <a:t>Performed by an expert</a:t>
            </a:r>
          </a:p>
          <a:p>
            <a:r>
              <a:rPr lang="en-US"/>
              <a:t>Steps</a:t>
            </a:r>
          </a:p>
          <a:p>
            <a:pPr lvl="1"/>
            <a:r>
              <a:rPr lang="en-US"/>
              <a:t>Inspect UI thoroughly</a:t>
            </a:r>
          </a:p>
          <a:p>
            <a:pPr lvl="1"/>
            <a:r>
              <a:rPr lang="en-US"/>
              <a:t>Compare UI against heuristics</a:t>
            </a:r>
          </a:p>
          <a:p>
            <a:pPr lvl="1"/>
            <a:r>
              <a:rPr lang="en-US"/>
              <a:t>List usability problems</a:t>
            </a:r>
          </a:p>
          <a:p>
            <a:pPr lvl="1"/>
            <a:r>
              <a:rPr lang="en-US"/>
              <a:t>Explain &amp; justify each problem with heuristics</a:t>
            </a:r>
          </a:p>
          <a:p>
            <a:endParaRPr lang="en-US"/>
          </a:p>
          <a:p>
            <a:endParaRPr lang="en-US"/>
          </a:p>
        </p:txBody>
      </p:sp>
      <p:sp>
        <p:nvSpPr>
          <p:cNvPr id="12292"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2293"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2294" name="Slide Number Placeholder 5"/>
          <p:cNvSpPr>
            <a:spLocks noGrp="1"/>
          </p:cNvSpPr>
          <p:nvPr>
            <p:ph type="sldNum" sz="quarter" idx="12"/>
          </p:nvPr>
        </p:nvSpPr>
        <p:spPr>
          <a:noFill/>
        </p:spPr>
        <p:txBody>
          <a:bodyPr/>
          <a:lstStyle/>
          <a:p>
            <a:fld id="{B9101E2A-CF8B-E740-8B15-928DEE5C230F}" type="slidenum">
              <a:rPr lang="en-US"/>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How To Do Heuristic Evaluation</a:t>
            </a:r>
          </a:p>
        </p:txBody>
      </p:sp>
      <p:sp>
        <p:nvSpPr>
          <p:cNvPr id="13315" name="Rectangle 3"/>
          <p:cNvSpPr>
            <a:spLocks noGrp="1" noChangeArrowheads="1"/>
          </p:cNvSpPr>
          <p:nvPr>
            <p:ph type="body" idx="1"/>
          </p:nvPr>
        </p:nvSpPr>
        <p:spPr/>
        <p:txBody>
          <a:bodyPr/>
          <a:lstStyle/>
          <a:p>
            <a:pPr>
              <a:lnSpc>
                <a:spcPct val="90000"/>
              </a:lnSpc>
            </a:pPr>
            <a:r>
              <a:rPr lang="en-US" sz="2400"/>
              <a:t>Justify every problem with a heuristic</a:t>
            </a:r>
          </a:p>
          <a:p>
            <a:pPr lvl="1">
              <a:lnSpc>
                <a:spcPct val="90000"/>
              </a:lnSpc>
            </a:pPr>
            <a:r>
              <a:rPr lang="en-US" sz="2000">
                <a:latin typeface="Verdana" charset="0"/>
              </a:rPr>
              <a:t>“</a:t>
            </a:r>
            <a:r>
              <a:rPr lang="en-US" sz="2000"/>
              <a:t>Too many choices on the home page (Aesthetic &amp; Minimalist Design)</a:t>
            </a:r>
            <a:r>
              <a:rPr lang="en-US" sz="2000">
                <a:latin typeface="Verdana" charset="0"/>
              </a:rPr>
              <a:t>”</a:t>
            </a:r>
            <a:endParaRPr lang="en-US" sz="2000"/>
          </a:p>
          <a:p>
            <a:pPr lvl="1">
              <a:lnSpc>
                <a:spcPct val="90000"/>
              </a:lnSpc>
            </a:pPr>
            <a:r>
              <a:rPr lang="en-US" sz="2000"/>
              <a:t>Can</a:t>
            </a:r>
            <a:r>
              <a:rPr lang="en-US" sz="2000">
                <a:latin typeface="Verdana" charset="0"/>
              </a:rPr>
              <a:t>’</a:t>
            </a:r>
            <a:r>
              <a:rPr lang="en-US" sz="2000"/>
              <a:t>t just say </a:t>
            </a:r>
            <a:r>
              <a:rPr lang="en-US" sz="2000">
                <a:latin typeface="Verdana" charset="0"/>
              </a:rPr>
              <a:t>“</a:t>
            </a:r>
            <a:r>
              <a:rPr lang="en-US" sz="2000"/>
              <a:t>I don</a:t>
            </a:r>
            <a:r>
              <a:rPr lang="en-US" sz="2000">
                <a:latin typeface="Verdana" charset="0"/>
              </a:rPr>
              <a:t>’</a:t>
            </a:r>
            <a:r>
              <a:rPr lang="en-US" sz="2000"/>
              <a:t>t like the colors</a:t>
            </a:r>
            <a:r>
              <a:rPr lang="en-US" sz="2000">
                <a:latin typeface="Verdana" charset="0"/>
              </a:rPr>
              <a:t>”</a:t>
            </a:r>
            <a:endParaRPr lang="en-US" sz="2000"/>
          </a:p>
          <a:p>
            <a:pPr>
              <a:lnSpc>
                <a:spcPct val="90000"/>
              </a:lnSpc>
            </a:pPr>
            <a:r>
              <a:rPr lang="en-US" sz="2400"/>
              <a:t>List every problem</a:t>
            </a:r>
          </a:p>
          <a:p>
            <a:pPr lvl="1">
              <a:lnSpc>
                <a:spcPct val="90000"/>
              </a:lnSpc>
            </a:pPr>
            <a:r>
              <a:rPr lang="en-US" sz="2000"/>
              <a:t>Even if an interface element has multiple problems</a:t>
            </a:r>
          </a:p>
          <a:p>
            <a:pPr>
              <a:lnSpc>
                <a:spcPct val="90000"/>
              </a:lnSpc>
            </a:pPr>
            <a:r>
              <a:rPr lang="en-US" sz="2400"/>
              <a:t>Go through the interface at least twice</a:t>
            </a:r>
          </a:p>
          <a:p>
            <a:pPr lvl="1">
              <a:lnSpc>
                <a:spcPct val="90000"/>
              </a:lnSpc>
            </a:pPr>
            <a:r>
              <a:rPr lang="en-US" sz="2000"/>
              <a:t>Once to get the feel of the system</a:t>
            </a:r>
          </a:p>
          <a:p>
            <a:pPr lvl="1">
              <a:lnSpc>
                <a:spcPct val="90000"/>
              </a:lnSpc>
            </a:pPr>
            <a:r>
              <a:rPr lang="en-US" sz="2000"/>
              <a:t>Again to focus on particular interface elements</a:t>
            </a:r>
          </a:p>
          <a:p>
            <a:pPr>
              <a:lnSpc>
                <a:spcPct val="90000"/>
              </a:lnSpc>
            </a:pPr>
            <a:r>
              <a:rPr lang="en-US" sz="2400"/>
              <a:t>Don</a:t>
            </a:r>
            <a:r>
              <a:rPr lang="en-US" sz="2400">
                <a:latin typeface="Verdana" charset="0"/>
              </a:rPr>
              <a:t>’</a:t>
            </a:r>
            <a:r>
              <a:rPr lang="en-US" sz="2400"/>
              <a:t>t have to limit to the 10 Nielsen heuristics</a:t>
            </a:r>
          </a:p>
          <a:p>
            <a:pPr lvl="1">
              <a:lnSpc>
                <a:spcPct val="90000"/>
              </a:lnSpc>
            </a:pPr>
            <a:r>
              <a:rPr lang="en-US" sz="2000"/>
              <a:t>Nielsen’s </a:t>
            </a:r>
            <a:r>
              <a:rPr lang="en-US" sz="1600"/>
              <a:t>10 heuristics are easier to compare against</a:t>
            </a:r>
          </a:p>
          <a:p>
            <a:pPr lvl="1">
              <a:lnSpc>
                <a:spcPct val="90000"/>
              </a:lnSpc>
            </a:pPr>
            <a:r>
              <a:rPr lang="en-US" sz="1600"/>
              <a:t>Our 7 general principles are easier still</a:t>
            </a:r>
          </a:p>
        </p:txBody>
      </p:sp>
      <p:sp>
        <p:nvSpPr>
          <p:cNvPr id="13316"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3317"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3318" name="Slide Number Placeholder 5"/>
          <p:cNvSpPr>
            <a:spLocks noGrp="1"/>
          </p:cNvSpPr>
          <p:nvPr>
            <p:ph type="sldNum" sz="quarter" idx="12"/>
          </p:nvPr>
        </p:nvSpPr>
        <p:spPr>
          <a:noFill/>
        </p:spPr>
        <p:txBody>
          <a:bodyPr/>
          <a:lstStyle/>
          <a:p>
            <a:fld id="{9777CF7A-C206-6945-92C9-75F93BB33AA8}" type="slidenum">
              <a:rPr lang="en-US"/>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US"/>
              <a:t>Example</a:t>
            </a:r>
          </a:p>
        </p:txBody>
      </p:sp>
      <p:sp>
        <p:nvSpPr>
          <p:cNvPr id="14339" name="Text Placeholder 9"/>
          <p:cNvSpPr>
            <a:spLocks noGrp="1"/>
          </p:cNvSpPr>
          <p:nvPr>
            <p:ph type="body" idx="1"/>
          </p:nvPr>
        </p:nvSpPr>
        <p:spPr/>
        <p:txBody>
          <a:bodyPr/>
          <a:lstStyle/>
          <a:p>
            <a:endParaRPr lang="en-US"/>
          </a:p>
        </p:txBody>
      </p:sp>
      <p:sp>
        <p:nvSpPr>
          <p:cNvPr id="14340" name="Date Placeholder 2"/>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4341" name="Footer Placeholder 3"/>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4342" name="Slide Number Placeholder 4"/>
          <p:cNvSpPr>
            <a:spLocks noGrp="1"/>
          </p:cNvSpPr>
          <p:nvPr>
            <p:ph type="sldNum" sz="quarter" idx="12"/>
          </p:nvPr>
        </p:nvSpPr>
        <p:spPr>
          <a:noFill/>
        </p:spPr>
        <p:txBody>
          <a:bodyPr/>
          <a:lstStyle/>
          <a:p>
            <a:fld id="{F66D0B8D-429C-F545-B4B7-2E12CACF7126}" type="slidenum">
              <a:rPr lang="en-US"/>
              <a:pPr/>
              <a:t>8</a:t>
            </a:fld>
            <a:endParaRPr lang="en-US"/>
          </a:p>
        </p:txBody>
      </p:sp>
      <p:pic>
        <p:nvPicPr>
          <p:cNvPr id="14343" name="Picture 5" descr="ps2"/>
          <p:cNvPicPr>
            <a:picLocks noChangeAspect="1" noChangeArrowheads="1"/>
          </p:cNvPicPr>
          <p:nvPr/>
        </p:nvPicPr>
        <p:blipFill>
          <a:blip r:embed="rId3"/>
          <a:srcRect r="308" b="32896"/>
          <a:stretch>
            <a:fillRect/>
          </a:stretch>
        </p:blipFill>
        <p:spPr bwMode="auto">
          <a:xfrm>
            <a:off x="1219200" y="1066800"/>
            <a:ext cx="6172200" cy="4876800"/>
          </a:xfrm>
          <a:prstGeom prst="rect">
            <a:avLst/>
          </a:prstGeom>
          <a:noFill/>
          <a:ln w="9525">
            <a:noFill/>
            <a:miter lim="800000"/>
            <a:headEnd/>
            <a:tailEnd/>
          </a:ln>
        </p:spPr>
      </p:pic>
      <p:pic>
        <p:nvPicPr>
          <p:cNvPr id="14344" name="Picture 6" descr="ps2"/>
          <p:cNvPicPr>
            <a:picLocks noChangeAspect="1" noChangeArrowheads="1"/>
          </p:cNvPicPr>
          <p:nvPr/>
        </p:nvPicPr>
        <p:blipFill>
          <a:blip r:embed="rId3"/>
          <a:srcRect r="1540" b="84273"/>
          <a:stretch>
            <a:fillRect/>
          </a:stretch>
        </p:blipFill>
        <p:spPr bwMode="auto">
          <a:xfrm>
            <a:off x="76200" y="-42863"/>
            <a:ext cx="9144000" cy="1714501"/>
          </a:xfrm>
          <a:prstGeom prst="rect">
            <a:avLst/>
          </a:prstGeom>
          <a:noFill/>
          <a:ln w="9525">
            <a:noFill/>
            <a:miter lim="800000"/>
            <a:headEnd/>
            <a:tailEnd/>
          </a:ln>
        </p:spPr>
      </p:pic>
      <p:pic>
        <p:nvPicPr>
          <p:cNvPr id="14345" name="Picture 7" descr="ps2"/>
          <p:cNvPicPr>
            <a:picLocks noChangeAspect="1" noChangeArrowheads="1"/>
          </p:cNvPicPr>
          <p:nvPr/>
        </p:nvPicPr>
        <p:blipFill>
          <a:blip r:embed="rId3"/>
          <a:srcRect t="16077" r="1540" b="53867"/>
          <a:stretch>
            <a:fillRect/>
          </a:stretch>
        </p:blipFill>
        <p:spPr bwMode="auto">
          <a:xfrm>
            <a:off x="0" y="1676400"/>
            <a:ext cx="9144000" cy="3276600"/>
          </a:xfrm>
          <a:prstGeom prst="rect">
            <a:avLst/>
          </a:prstGeom>
          <a:noFill/>
          <a:ln w="9525">
            <a:noFill/>
            <a:miter lim="800000"/>
            <a:headEnd/>
            <a:tailEnd/>
          </a:ln>
        </p:spPr>
      </p:pic>
      <p:pic>
        <p:nvPicPr>
          <p:cNvPr id="14346" name="Picture 8" descr="ps2"/>
          <p:cNvPicPr>
            <a:picLocks noChangeAspect="1" noChangeArrowheads="1"/>
          </p:cNvPicPr>
          <p:nvPr/>
        </p:nvPicPr>
        <p:blipFill>
          <a:blip r:embed="rId3"/>
          <a:srcRect l="819" t="48228" r="1540" b="32898"/>
          <a:stretch>
            <a:fillRect/>
          </a:stretch>
        </p:blipFill>
        <p:spPr bwMode="auto">
          <a:xfrm>
            <a:off x="76200" y="4876800"/>
            <a:ext cx="90678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Heuristic Evaluation Is Not User Testing</a:t>
            </a:r>
          </a:p>
        </p:txBody>
      </p:sp>
      <p:sp>
        <p:nvSpPr>
          <p:cNvPr id="15363" name="Rectangle 3"/>
          <p:cNvSpPr>
            <a:spLocks noGrp="1" noChangeArrowheads="1"/>
          </p:cNvSpPr>
          <p:nvPr>
            <p:ph type="body" idx="1"/>
          </p:nvPr>
        </p:nvSpPr>
        <p:spPr/>
        <p:txBody>
          <a:bodyPr/>
          <a:lstStyle/>
          <a:p>
            <a:r>
              <a:rPr lang="en-US"/>
              <a:t>Evaluator is not the user either</a:t>
            </a:r>
          </a:p>
          <a:p>
            <a:pPr lvl="1"/>
            <a:r>
              <a:rPr lang="en-US"/>
              <a:t>Maybe closer to being a typical user than you are, though</a:t>
            </a:r>
          </a:p>
          <a:p>
            <a:r>
              <a:rPr lang="en-US"/>
              <a:t>Analogy: code inspection vs. testing</a:t>
            </a:r>
          </a:p>
          <a:p>
            <a:r>
              <a:rPr lang="en-US"/>
              <a:t>HE finds problems that UT often misses</a:t>
            </a:r>
          </a:p>
          <a:p>
            <a:pPr lvl="1"/>
            <a:r>
              <a:rPr lang="en-US"/>
              <a:t>Inconsistent fonts</a:t>
            </a:r>
          </a:p>
          <a:p>
            <a:pPr lvl="1"/>
            <a:r>
              <a:rPr lang="en-US"/>
              <a:t>Fitts</a:t>
            </a:r>
            <a:r>
              <a:rPr lang="en-US">
                <a:latin typeface="Verdana" charset="0"/>
              </a:rPr>
              <a:t>’</a:t>
            </a:r>
            <a:r>
              <a:rPr lang="en-US"/>
              <a:t>s Law problems</a:t>
            </a:r>
          </a:p>
          <a:p>
            <a:r>
              <a:rPr lang="en-US"/>
              <a:t>But UT is the gold standard for usability</a:t>
            </a:r>
          </a:p>
        </p:txBody>
      </p:sp>
      <p:sp>
        <p:nvSpPr>
          <p:cNvPr id="15364" name="Date Placeholder 3"/>
          <p:cNvSpPr>
            <a:spLocks noGrp="1"/>
          </p:cNvSpPr>
          <p:nvPr>
            <p:ph type="dt" sz="quarter" idx="10"/>
          </p:nvPr>
        </p:nvSpPr>
        <p:spPr>
          <a:noFill/>
        </p:spPr>
        <p:txBody>
          <a:bodyPr/>
          <a:lstStyle/>
          <a:p>
            <a:r>
              <a:rPr lang="en-US" smtClean="0">
                <a:ea typeface="Arial" charset="0"/>
              </a:rPr>
              <a:t>Spring 2011</a:t>
            </a:r>
            <a:endParaRPr lang="en-US">
              <a:ea typeface="Arial" charset="0"/>
            </a:endParaRPr>
          </a:p>
        </p:txBody>
      </p:sp>
      <p:sp>
        <p:nvSpPr>
          <p:cNvPr id="15365" name="Footer Placeholder 4"/>
          <p:cNvSpPr>
            <a:spLocks noGrp="1"/>
          </p:cNvSpPr>
          <p:nvPr>
            <p:ph type="ftr" sz="quarter" idx="11"/>
          </p:nvPr>
        </p:nvSpPr>
        <p:spPr>
          <a:noFill/>
        </p:spPr>
        <p:txBody>
          <a:bodyPr/>
          <a:lstStyle/>
          <a:p>
            <a:r>
              <a:rPr lang="en-US" smtClean="0">
                <a:ea typeface="Arial" charset="0"/>
              </a:rPr>
              <a:t>6.813/6.831 User Interface Design and Implementation</a:t>
            </a:r>
            <a:endParaRPr lang="en-US">
              <a:ea typeface="Arial" charset="0"/>
            </a:endParaRPr>
          </a:p>
        </p:txBody>
      </p:sp>
      <p:sp>
        <p:nvSpPr>
          <p:cNvPr id="15366" name="Slide Number Placeholder 5"/>
          <p:cNvSpPr>
            <a:spLocks noGrp="1"/>
          </p:cNvSpPr>
          <p:nvPr>
            <p:ph type="sldNum" sz="quarter" idx="12"/>
          </p:nvPr>
        </p:nvSpPr>
        <p:spPr>
          <a:noFill/>
        </p:spPr>
        <p:txBody>
          <a:bodyPr/>
          <a:lstStyle/>
          <a:p>
            <a:fld id="{E987440A-9BE0-D948-AE8C-93FAE31B4B6C}" type="slidenum">
              <a:rPr lang="en-US"/>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it-6893">
  <a:themeElements>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it-6893">
      <a:majorFont>
        <a:latin typeface="Arial Black"/>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bg1"/>
        </a:solidFill>
        <a:ln w="25400" cap="flat" cmpd="sng" algn="ctr">
          <a:solidFill>
            <a:schemeClr val="tx1"/>
          </a:solidFill>
          <a:prstDash val="solid"/>
          <a:round/>
          <a:headEnd type="none" w="med" len="med"/>
          <a:tailEnd type="triangle" w="lg" len="lg"/>
        </a:ln>
        <a:effectLst/>
      </a:spPr>
      <a:bodyPr vert="horz" wrap="none" lIns="91440" tIns="45720" rIns="91440" bIns="45720" numCol="1" anchor="t" anchorCtr="1"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it-689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it-689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it-689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it-689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it-689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it-689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it-689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mit-6893</Template>
  <TotalTime>2810</TotalTime>
  <Words>3693</Words>
  <Application>Microsoft Office PowerPoint</Application>
  <PresentationFormat>On-screen Show (4:3)</PresentationFormat>
  <Paragraphs>278</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mit-6893</vt:lpstr>
      <vt:lpstr>Today’s Topics</vt:lpstr>
      <vt:lpstr>Usability Guidelines (“Heuristics”)</vt:lpstr>
      <vt:lpstr>Principles from This Course</vt:lpstr>
      <vt:lpstr>Nielsen Heuristics</vt:lpstr>
      <vt:lpstr>Shneiderman’s 8 Golden Rules</vt:lpstr>
      <vt:lpstr>Heuristic Evaluation</vt:lpstr>
      <vt:lpstr>How To Do Heuristic Evaluation</vt:lpstr>
      <vt:lpstr>Example</vt:lpstr>
      <vt:lpstr>Heuristic Evaluation Is Not User Testing</vt:lpstr>
      <vt:lpstr>Hints for Better Heuristic Evaluation</vt:lpstr>
      <vt:lpstr>Formal Evaluation Process</vt:lpstr>
      <vt:lpstr>Severity Ratings</vt:lpstr>
      <vt:lpstr>Evaluating Prototypes</vt:lpstr>
      <vt:lpstr>Writing Good Heuristic Evaluations</vt:lpstr>
      <vt:lpstr>Suggested Report Format</vt:lpstr>
      <vt:lpstr>Cognitive Walkthrough: Another Inspection Technique</vt:lpstr>
      <vt:lpstr>Summary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582</cp:revision>
  <cp:lastPrinted>2011-04-08T12:15:24Z</cp:lastPrinted>
  <dcterms:created xsi:type="dcterms:W3CDTF">2011-04-08T12:13:54Z</dcterms:created>
  <dcterms:modified xsi:type="dcterms:W3CDTF">2020-08-24T03:15:19Z</dcterms:modified>
</cp:coreProperties>
</file>