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7"/>
  </p:notesMasterIdLst>
  <p:handoutMasterIdLst>
    <p:handoutMasterId r:id="rId58"/>
  </p:handoutMasterIdLst>
  <p:sldIdLst>
    <p:sldId id="346" r:id="rId2"/>
    <p:sldId id="347" r:id="rId3"/>
    <p:sldId id="348" r:id="rId4"/>
    <p:sldId id="34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36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39" r:id="rId36"/>
    <p:sldId id="329" r:id="rId37"/>
    <p:sldId id="330" r:id="rId38"/>
    <p:sldId id="338" r:id="rId39"/>
    <p:sldId id="331" r:id="rId40"/>
    <p:sldId id="332" r:id="rId41"/>
    <p:sldId id="333" r:id="rId42"/>
    <p:sldId id="340" r:id="rId43"/>
    <p:sldId id="341" r:id="rId44"/>
    <p:sldId id="334" r:id="rId45"/>
    <p:sldId id="335" r:id="rId46"/>
    <p:sldId id="342" r:id="rId47"/>
    <p:sldId id="343" r:id="rId48"/>
    <p:sldId id="344" r:id="rId49"/>
    <p:sldId id="345" r:id="rId50"/>
    <p:sldId id="350" r:id="rId51"/>
    <p:sldId id="351" r:id="rId52"/>
    <p:sldId id="352" r:id="rId53"/>
    <p:sldId id="353" r:id="rId54"/>
    <p:sldId id="354" r:id="rId55"/>
    <p:sldId id="35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CC"/>
    <a:srgbClr val="FF0000"/>
    <a:srgbClr val="FF0066"/>
    <a:srgbClr val="00CC00"/>
    <a:srgbClr val="008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34" Type="http://schemas.openxmlformats.org/officeDocument/2006/relationships/image" Target="../media/image36.wmf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31.wmf"/><Relationship Id="rId32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33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42.bin"/><Relationship Id="rId31" Type="http://schemas.openxmlformats.org/officeDocument/2006/relationships/oleObject" Target="../embeddings/oleObject48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6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39.png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9.bin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oleObject" Target="../embeddings/oleObject7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8.bin"/><Relationship Id="rId10" Type="http://schemas.openxmlformats.org/officeDocument/2006/relationships/oleObject" Target="../embeddings/oleObject67.bin"/><Relationship Id="rId19" Type="http://schemas.openxmlformats.org/officeDocument/2006/relationships/oleObject" Target="../embeddings/oleObject74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7.bin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9.bin"/><Relationship Id="rId10" Type="http://schemas.openxmlformats.org/officeDocument/2006/relationships/oleObject" Target="../embeddings/oleObject8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100.bin"/><Relationship Id="rId18" Type="http://schemas.openxmlformats.org/officeDocument/2006/relationships/oleObject" Target="../embeddings/oleObject105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99.bin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102.bin"/><Relationship Id="rId10" Type="http://schemas.openxmlformats.org/officeDocument/2006/relationships/oleObject" Target="../embeddings/oleObject97.bin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10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CSI1003</a:t>
            </a:r>
            <a:br>
              <a:rPr lang="en-US" dirty="0"/>
            </a:br>
            <a:r>
              <a:rPr lang="en-US" dirty="0"/>
              <a:t>Formal  Languages and Automata Theory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3602037"/>
            <a:ext cx="9144000" cy="25669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914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Concatenation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6603"/>
            <a:ext cx="10515600" cy="5584874"/>
          </a:xfrm>
        </p:spPr>
        <p:txBody>
          <a:bodyPr>
            <a:noAutofit/>
          </a:bodyPr>
          <a:lstStyle/>
          <a:p>
            <a:r>
              <a:rPr lang="en-IN" dirty="0"/>
              <a:t>Concatenation of two strings 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1  </a:t>
            </a:r>
            <a:r>
              <a:rPr lang="en-US" altLang="en-US" i="1" dirty="0"/>
              <a:t>and w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defined as the sequence of symbols in 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/>
              <a:t>followed by sequence of symbols in 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2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= </a:t>
            </a:r>
            <a:r>
              <a:rPr lang="en-US" altLang="en-US" i="1" dirty="0" err="1"/>
              <a:t>abcd</a:t>
            </a:r>
            <a:r>
              <a:rPr lang="en-US" altLang="en-US" i="1" dirty="0"/>
              <a:t>     and  w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= </a:t>
            </a:r>
            <a:r>
              <a:rPr lang="en-US" altLang="en-US" i="1" dirty="0" err="1"/>
              <a:t>fgh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dirty="0"/>
              <a:t> Then </a:t>
            </a:r>
          </a:p>
          <a:p>
            <a:pPr marL="0" indent="0">
              <a:buNone/>
            </a:pPr>
            <a:r>
              <a:rPr lang="en-US" altLang="en-US" i="1" dirty="0"/>
              <a:t>           w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= </a:t>
            </a:r>
            <a:r>
              <a:rPr lang="en-US" altLang="en-US" i="1" dirty="0" err="1"/>
              <a:t>abcdfgh</a:t>
            </a:r>
            <a:endParaRPr lang="en-US" altLang="en-US" dirty="0"/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= </a:t>
            </a:r>
            <a:r>
              <a:rPr lang="en-US" altLang="en-US" i="1" dirty="0" err="1"/>
              <a:t>fghabcd</a:t>
            </a:r>
            <a:endParaRPr lang="en-US" altLang="en-US" i="1" dirty="0"/>
          </a:p>
          <a:p>
            <a:pPr marL="571500" indent="-571500">
              <a:buNone/>
            </a:pPr>
            <a:r>
              <a:rPr lang="en-US" i="1" dirty="0"/>
              <a:t> </a:t>
            </a:r>
            <a:r>
              <a:rPr lang="en-US" altLang="en-US" dirty="0">
                <a:cs typeface="Tahoma" panose="020B0604030504040204" pitchFamily="34" charset="0"/>
              </a:rPr>
              <a:t>The concatenation of string</a:t>
            </a:r>
            <a:r>
              <a:rPr lang="th-TH" altLang="en-US" dirty="0">
                <a:cs typeface="Tahoma" panose="020B0604030504040204" pitchFamily="34" charset="0"/>
              </a:rPr>
              <a:t> </a:t>
            </a:r>
            <a:r>
              <a:rPr lang="th-TH" altLang="en-US" i="1" dirty="0">
                <a:latin typeface="Times New Roman" panose="02020603050405020304" pitchFamily="18" charset="0"/>
                <a:cs typeface="Tahoma" panose="020B0604030504040204" pitchFamily="34" charset="0"/>
              </a:rPr>
              <a:t>x</a:t>
            </a:r>
            <a:r>
              <a:rPr lang="th-TH" altLang="en-US" dirty="0">
                <a:cs typeface="Tahoma" panose="020B0604030504040204" pitchFamily="34" charset="0"/>
              </a:rPr>
              <a:t> </a:t>
            </a:r>
            <a:r>
              <a:rPr lang="en-US" altLang="en-US" dirty="0">
                <a:cs typeface="Tahoma" panose="020B0604030504040204" pitchFamily="34" charset="0"/>
              </a:rPr>
              <a:t>for </a:t>
            </a:r>
            <a:r>
              <a:rPr lang="en-US" altLang="en-US" i="1" dirty="0"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n-US" altLang="en-US" dirty="0">
                <a:cs typeface="Tahoma" panose="020B0604030504040204" pitchFamily="34" charset="0"/>
              </a:rPr>
              <a:t> times, where</a:t>
            </a:r>
            <a:r>
              <a:rPr lang="th-TH" altLang="en-US" i="1" dirty="0">
                <a:cs typeface="Tahoma" panose="020B0604030504040204" pitchFamily="34" charset="0"/>
              </a:rPr>
              <a:t> </a:t>
            </a:r>
            <a:r>
              <a:rPr lang="th-TH" altLang="en-US" i="1" dirty="0"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</a:t>
            </a:r>
            <a:r>
              <a:rPr lang="th-TH" altLang="en-US" dirty="0">
                <a:cs typeface="Tahoma" panose="020B0604030504040204" pitchFamily="34" charset="0"/>
              </a:rPr>
              <a:t>0</a:t>
            </a:r>
            <a:r>
              <a:rPr lang="en-US" altLang="en-US" dirty="0">
                <a:cs typeface="Tahoma" panose="020B0604030504040204" pitchFamily="34" charset="0"/>
              </a:rPr>
              <a:t>,</a:t>
            </a:r>
            <a:r>
              <a:rPr lang="th-TH" altLang="en-US" dirty="0">
                <a:cs typeface="Tahoma" panose="020B0604030504040204" pitchFamily="34" charset="0"/>
              </a:rPr>
              <a:t> </a:t>
            </a:r>
            <a:r>
              <a:rPr lang="en-US" altLang="en-US" dirty="0">
                <a:cs typeface="Tahoma" panose="020B0604030504040204" pitchFamily="34" charset="0"/>
              </a:rPr>
              <a:t>is denoted by </a:t>
            </a:r>
            <a:r>
              <a:rPr lang="th-TH" altLang="en-US" i="1" dirty="0">
                <a:latin typeface="Times New Roman" panose="02020603050405020304" pitchFamily="18" charset="0"/>
                <a:cs typeface="Tahoma" panose="020B0604030504040204" pitchFamily="34" charset="0"/>
              </a:rPr>
              <a:t>x</a:t>
            </a:r>
            <a:r>
              <a:rPr lang="th-TH" altLang="en-US" i="1" baseline="30000" dirty="0"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endParaRPr lang="th-TH" altLang="en-US" dirty="0">
              <a:latin typeface="Times New Roman" panose="02020603050405020304" pitchFamily="18" charset="0"/>
              <a:cs typeface="Tahoma" panose="020B0604030504040204" pitchFamily="34" charset="0"/>
            </a:endParaRPr>
          </a:p>
          <a:p>
            <a:pPr marL="839788" lvl="1" indent="-382588"/>
            <a:r>
              <a:rPr lang="th-TH" altLang="en-US" sz="2800" i="1" dirty="0">
                <a:latin typeface="Times New Roman" panose="02020603050405020304" pitchFamily="18" charset="0"/>
                <a:cs typeface="Tahoma" panose="020B0604030504040204" pitchFamily="34" charset="0"/>
              </a:rPr>
              <a:t>x</a:t>
            </a:r>
            <a:r>
              <a:rPr lang="th-TH" altLang="en-US" sz="2800" i="1" baseline="30000" dirty="0">
                <a:latin typeface="Times New Roman" panose="02020603050405020304" pitchFamily="18" charset="0"/>
                <a:cs typeface="Tahoma" panose="020B0604030504040204" pitchFamily="34" charset="0"/>
              </a:rPr>
              <a:t>0</a:t>
            </a:r>
            <a:r>
              <a:rPr lang="th-TH" altLang="en-US" sz="2800" dirty="0">
                <a:cs typeface="Tahoma" panose="020B0604030504040204" pitchFamily="34" charset="0"/>
              </a:rPr>
              <a:t> = </a:t>
            </a:r>
            <a:r>
              <a:rPr lang="th-TH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th-TH" altLang="en-US" sz="2800" dirty="0">
              <a:cs typeface="Tahoma" panose="020B0604030504040204" pitchFamily="34" charset="0"/>
            </a:endParaRPr>
          </a:p>
          <a:p>
            <a:pPr marL="839788" lvl="1" indent="-382588"/>
            <a:r>
              <a:rPr lang="th-TH" altLang="en-US" sz="2800" i="1" dirty="0">
                <a:latin typeface="Times New Roman" panose="02020603050405020304" pitchFamily="18" charset="0"/>
                <a:cs typeface="Tahoma" panose="020B0604030504040204" pitchFamily="34" charset="0"/>
              </a:rPr>
              <a:t>x</a:t>
            </a:r>
            <a:r>
              <a:rPr lang="th-TH" altLang="en-US" sz="2800" i="1" baseline="30000" dirty="0">
                <a:latin typeface="Times New Roman" panose="02020603050405020304" pitchFamily="18" charset="0"/>
                <a:cs typeface="Tahoma" panose="020B0604030504040204" pitchFamily="34" charset="0"/>
              </a:rPr>
              <a:t>1</a:t>
            </a:r>
            <a:r>
              <a:rPr lang="th-TH" altLang="en-US" sz="2800" dirty="0">
                <a:latin typeface="Times New Roman" panose="02020603050405020304" pitchFamily="18" charset="0"/>
                <a:cs typeface="Tahoma" panose="020B0604030504040204" pitchFamily="34" charset="0"/>
              </a:rPr>
              <a:t> = </a:t>
            </a:r>
            <a:r>
              <a:rPr lang="th-TH" altLang="en-US" sz="2800" i="1" dirty="0">
                <a:latin typeface="Times New Roman" panose="02020603050405020304" pitchFamily="18" charset="0"/>
                <a:cs typeface="Tahoma" panose="020B0604030504040204" pitchFamily="34" charset="0"/>
              </a:rPr>
              <a:t>x</a:t>
            </a:r>
            <a:endParaRPr lang="th-TH" altLang="en-US" sz="2800" dirty="0">
              <a:latin typeface="Times New Roman" panose="02020603050405020304" pitchFamily="18" charset="0"/>
              <a:cs typeface="Tahoma" panose="020B0604030504040204" pitchFamily="34" charset="0"/>
            </a:endParaRPr>
          </a:p>
          <a:p>
            <a:pPr marL="839788" lvl="1" indent="-382588"/>
            <a:r>
              <a:rPr lang="th-TH" altLang="en-US" sz="2800" i="1" dirty="0">
                <a:latin typeface="Times New Roman" panose="02020603050405020304" pitchFamily="18" charset="0"/>
                <a:cs typeface="Tahoma" panose="020B0604030504040204" pitchFamily="34" charset="0"/>
              </a:rPr>
              <a:t>x</a:t>
            </a:r>
            <a:r>
              <a:rPr lang="th-TH" altLang="en-US" sz="2800" i="1" baseline="30000" dirty="0">
                <a:latin typeface="Times New Roman" panose="02020603050405020304" pitchFamily="18" charset="0"/>
                <a:cs typeface="Tahoma" panose="020B0604030504040204" pitchFamily="34" charset="0"/>
              </a:rPr>
              <a:t>2</a:t>
            </a:r>
            <a:r>
              <a:rPr lang="th-TH" altLang="en-US" sz="2800" dirty="0">
                <a:latin typeface="Times New Roman" panose="02020603050405020304" pitchFamily="18" charset="0"/>
                <a:cs typeface="Tahoma" panose="020B0604030504040204" pitchFamily="34" charset="0"/>
              </a:rPr>
              <a:t> = </a:t>
            </a:r>
            <a:r>
              <a:rPr lang="th-TH" altLang="en-US" sz="2800" i="1" dirty="0">
                <a:latin typeface="Times New Roman" panose="02020603050405020304" pitchFamily="18" charset="0"/>
                <a:cs typeface="Tahoma" panose="020B0604030504040204" pitchFamily="34" charset="0"/>
              </a:rPr>
              <a:t>x x</a:t>
            </a:r>
            <a:endParaRPr lang="th-TH" altLang="en-US" sz="2800" dirty="0">
              <a:latin typeface="Times New Roman" panose="02020603050405020304" pitchFamily="18" charset="0"/>
              <a:cs typeface="Tahoma" panose="020B0604030504040204" pitchFamily="34" charset="0"/>
            </a:endParaRPr>
          </a:p>
          <a:p>
            <a:pPr marL="839788" lvl="1" indent="-382588"/>
            <a:r>
              <a:rPr lang="th-TH" altLang="en-US" sz="2800" i="1" dirty="0">
                <a:latin typeface="Times New Roman" panose="02020603050405020304" pitchFamily="18" charset="0"/>
                <a:cs typeface="Tahoma" panose="020B0604030504040204" pitchFamily="34" charset="0"/>
              </a:rPr>
              <a:t>x</a:t>
            </a:r>
            <a:r>
              <a:rPr lang="th-TH" altLang="en-US" sz="2800" i="1" baseline="30000" dirty="0">
                <a:latin typeface="Times New Roman" panose="02020603050405020304" pitchFamily="18" charset="0"/>
                <a:cs typeface="Tahoma" panose="020B0604030504040204" pitchFamily="34" charset="0"/>
              </a:rPr>
              <a:t>3</a:t>
            </a:r>
            <a:r>
              <a:rPr lang="th-TH" altLang="en-US" sz="2800" dirty="0">
                <a:latin typeface="Times New Roman" panose="02020603050405020304" pitchFamily="18" charset="0"/>
                <a:cs typeface="Tahoma" panose="020B0604030504040204" pitchFamily="34" charset="0"/>
              </a:rPr>
              <a:t> = </a:t>
            </a:r>
            <a:r>
              <a:rPr lang="th-TH" altLang="en-US" sz="2800" i="1" dirty="0">
                <a:latin typeface="Times New Roman" panose="02020603050405020304" pitchFamily="18" charset="0"/>
                <a:cs typeface="Tahoma" panose="020B0604030504040204" pitchFamily="34" charset="0"/>
              </a:rPr>
              <a:t>x x x</a:t>
            </a:r>
            <a:endParaRPr lang="th-TH" altLang="en-US" sz="2800" dirty="0">
              <a:latin typeface="Times New Roman" panose="02020603050405020304" pitchFamily="18" charset="0"/>
              <a:cs typeface="Tahoma" panose="020B0604030504040204" pitchFamily="34" charset="0"/>
            </a:endParaRPr>
          </a:p>
          <a:p>
            <a:pPr marL="839788" lvl="1" indent="-382588"/>
            <a:r>
              <a:rPr lang="th-TH" altLang="en-US" sz="2800" dirty="0">
                <a:cs typeface="Tahoma" panose="020B0604030504040204" pitchFamily="34" charset="0"/>
              </a:rPr>
              <a:t> </a:t>
            </a:r>
            <a:r>
              <a:rPr lang="en-US" altLang="en-US" sz="2800" i="1" dirty="0">
                <a:latin typeface="Arial" panose="020B0604020202020204" pitchFamily="34" charset="0"/>
                <a:cs typeface="Tahoma" panose="020B0604030504040204" pitchFamily="34" charset="0"/>
              </a:rPr>
              <a:t>…</a:t>
            </a:r>
            <a:endParaRPr lang="th-TH" altLang="en-US" sz="2800" i="1" dirty="0"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Substring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dirty="0"/>
              <a:t>Let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y</a:t>
            </a:r>
            <a:r>
              <a:rPr lang="en-US" altLang="en-US" dirty="0"/>
              <a:t> be strings over an alphabet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The string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is a substring of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if there exist strings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over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such that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x z.</a:t>
            </a:r>
          </a:p>
          <a:p>
            <a:pPr marL="839788" lvl="1" indent="-382588">
              <a:lnSpc>
                <a:spcPct val="105000"/>
              </a:lnSpc>
              <a:spcBef>
                <a:spcPct val="35000"/>
              </a:spcBef>
            </a:pP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Angsana New" pitchFamily="18" charset="-34"/>
              </a:rPr>
              <a:t>is a substring of every string.</a:t>
            </a:r>
            <a:endParaRPr lang="th-TH" altLang="en-US" sz="2800" dirty="0">
              <a:cs typeface="Angsana New" pitchFamily="18" charset="-34"/>
            </a:endParaRPr>
          </a:p>
          <a:p>
            <a:pPr marL="839788" lvl="1" indent="-382588">
              <a:lnSpc>
                <a:spcPct val="105000"/>
              </a:lnSpc>
              <a:spcBef>
                <a:spcPct val="35000"/>
              </a:spcBef>
            </a:pPr>
            <a:r>
              <a:rPr lang="en-US" altLang="en-US" sz="2800" dirty="0">
                <a:cs typeface="Angsana New" pitchFamily="18" charset="-34"/>
              </a:rPr>
              <a:t>For every string 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x</a:t>
            </a:r>
            <a:r>
              <a:rPr lang="en-US" altLang="en-US" sz="2800" dirty="0">
                <a:cs typeface="Angsana New" pitchFamily="18" charset="-34"/>
              </a:rPr>
              <a:t>, 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x</a:t>
            </a:r>
            <a:r>
              <a:rPr lang="en-US" altLang="en-US" sz="2800" dirty="0">
                <a:cs typeface="Angsana New" pitchFamily="18" charset="-34"/>
              </a:rPr>
              <a:t> is a substring of 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x</a:t>
            </a:r>
            <a:r>
              <a:rPr lang="en-US" altLang="en-US" sz="2800" dirty="0">
                <a:cs typeface="Angsana New" pitchFamily="18" charset="-34"/>
              </a:rPr>
              <a:t> itself.</a:t>
            </a: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dirty="0">
                <a:cs typeface="Angsana New" pitchFamily="18" charset="-34"/>
              </a:rPr>
              <a:t>Example</a:t>
            </a:r>
          </a:p>
          <a:p>
            <a:pPr marL="839788" lvl="1" indent="-382588">
              <a:lnSpc>
                <a:spcPct val="105000"/>
              </a:lnSpc>
              <a:spcBef>
                <a:spcPct val="35000"/>
              </a:spcBef>
            </a:pP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 </a:t>
            </a:r>
            <a:r>
              <a:rPr lang="en-US" altLang="en-US" sz="2800" i="1" dirty="0" err="1">
                <a:latin typeface="Times New Roman" panose="02020603050405020304" pitchFamily="18" charset="0"/>
                <a:cs typeface="Angsana New" pitchFamily="18" charset="-34"/>
              </a:rPr>
              <a:t>comput</a:t>
            </a:r>
            <a:r>
              <a:rPr lang="en-US" altLang="en-US" sz="2800" dirty="0">
                <a:cs typeface="Angsana New" pitchFamily="18" charset="-34"/>
              </a:rPr>
              <a:t> and 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computation</a:t>
            </a:r>
            <a:r>
              <a:rPr lang="en-US" altLang="en-US" sz="2800" dirty="0">
                <a:cs typeface="Angsana New" pitchFamily="18" charset="-34"/>
              </a:rPr>
              <a:t> are substrings of 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computation</a:t>
            </a:r>
            <a:r>
              <a:rPr lang="en-US" altLang="en-US" sz="2800" dirty="0">
                <a:cs typeface="Angsana New" pitchFamily="18" charset="-34"/>
              </a:rPr>
              <a:t>.</a:t>
            </a:r>
            <a:endParaRPr lang="el-GR" altLang="en-US" sz="2800" dirty="0">
              <a:cs typeface="Angsana New" pitchFamily="18" charset="-3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2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Reversal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reversal of a string is a string with same symbols in reverse order, denoted by </a:t>
            </a:r>
            <a:r>
              <a:rPr lang="en-US" altLang="en-US" i="1" dirty="0"/>
              <a:t>w</a:t>
            </a:r>
            <a:r>
              <a:rPr lang="en-US" altLang="en-US" i="1" baseline="30000" dirty="0"/>
              <a:t>R  </a:t>
            </a: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dirty="0">
                <a:cs typeface="Angsana New" pitchFamily="18" charset="-34"/>
              </a:rPr>
              <a:t>Example</a:t>
            </a: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dirty="0">
                <a:cs typeface="Angsana New" pitchFamily="18" charset="-34"/>
              </a:rPr>
              <a:t>    Let  </a:t>
            </a:r>
            <a:r>
              <a:rPr lang="en-US" altLang="en-US" b="1" i="1" dirty="0"/>
              <a:t>w = </a:t>
            </a:r>
            <a:r>
              <a:rPr lang="en-US" altLang="en-US" b="1" i="1" dirty="0" err="1"/>
              <a:t>abcdfgh</a:t>
            </a:r>
            <a:r>
              <a:rPr lang="en-US" altLang="en-US" i="1" dirty="0"/>
              <a:t>   </a:t>
            </a: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i="1" dirty="0"/>
              <a:t>   </a:t>
            </a:r>
            <a:r>
              <a:rPr lang="en-US" altLang="en-US" dirty="0"/>
              <a:t>Then</a:t>
            </a: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i="1" dirty="0"/>
              <a:t>     </a:t>
            </a:r>
            <a:r>
              <a:rPr lang="en-US" altLang="en-US" b="1" i="1" dirty="0">
                <a:solidFill>
                  <a:srgbClr val="FF0000"/>
                </a:solidFill>
              </a:rPr>
              <a:t>w</a:t>
            </a:r>
            <a:r>
              <a:rPr lang="en-US" altLang="en-US" b="1" i="1" baseline="30000" dirty="0">
                <a:solidFill>
                  <a:srgbClr val="FF0000"/>
                </a:solidFill>
              </a:rPr>
              <a:t>R</a:t>
            </a:r>
            <a:r>
              <a:rPr lang="en-US" altLang="en-US" b="1" i="1" dirty="0">
                <a:solidFill>
                  <a:srgbClr val="FF0000"/>
                </a:solidFill>
              </a:rPr>
              <a:t> = </a:t>
            </a:r>
            <a:r>
              <a:rPr lang="en-US" altLang="en-US" b="1" i="1" dirty="0" err="1">
                <a:solidFill>
                  <a:srgbClr val="FF0000"/>
                </a:solidFill>
              </a:rPr>
              <a:t>hgfdcba</a:t>
            </a:r>
            <a:endParaRPr lang="en-US" altLang="en-US" b="1" i="1" dirty="0">
              <a:solidFill>
                <a:srgbClr val="FF0000"/>
              </a:solidFill>
            </a:endParaRP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endParaRPr lang="en-US" altLang="en-US" dirty="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57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77070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Kleene Closure and Positive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9" y="992777"/>
            <a:ext cx="10515600" cy="553463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dirty="0">
                <a:sym typeface="Symbol" panose="05050102010706020507" pitchFamily="18" charset="2"/>
              </a:rPr>
              <a:t> ={ a, b}  i.e.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baseline="30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={ a, b}</a:t>
            </a:r>
          </a:p>
          <a:p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baseline="30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 =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baseline="30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.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baseline="30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=</a:t>
            </a:r>
            <a:r>
              <a:rPr lang="en-IN" altLang="en-US" baseline="30000" dirty="0">
                <a:sym typeface="Symbol" panose="05050102010706020507" pitchFamily="18" charset="2"/>
              </a:rPr>
              <a:t>  </a:t>
            </a:r>
            <a:r>
              <a:rPr lang="en-IN" altLang="en-US" dirty="0">
                <a:sym typeface="Symbol" panose="05050102010706020507" pitchFamily="18" charset="2"/>
              </a:rPr>
              <a:t>{ a, b}. { a, b} = {aa, ab, </a:t>
            </a:r>
            <a:r>
              <a:rPr lang="en-IN" altLang="en-US" dirty="0" err="1">
                <a:sym typeface="Symbol" panose="05050102010706020507" pitchFamily="18" charset="2"/>
              </a:rPr>
              <a:t>ba</a:t>
            </a:r>
            <a:r>
              <a:rPr lang="en-IN" altLang="en-US" dirty="0">
                <a:sym typeface="Symbol" panose="05050102010706020507" pitchFamily="18" charset="2"/>
              </a:rPr>
              <a:t>, bb}</a:t>
            </a:r>
          </a:p>
          <a:p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baseline="30000" dirty="0">
                <a:sym typeface="Symbol" panose="05050102010706020507" pitchFamily="18" charset="2"/>
              </a:rPr>
              <a:t>3</a:t>
            </a:r>
            <a:r>
              <a:rPr lang="en-IN" altLang="en-US" dirty="0">
                <a:sym typeface="Symbol" panose="05050102010706020507" pitchFamily="18" charset="2"/>
              </a:rPr>
              <a:t>=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baseline="30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.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baseline="30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.</a:t>
            </a:r>
            <a:r>
              <a:rPr lang="th-TH" altLang="en-US" dirty="0">
                <a:sym typeface="Symbol" panose="05050102010706020507" pitchFamily="18" charset="2"/>
              </a:rPr>
              <a:t> </a:t>
            </a:r>
            <a:r>
              <a:rPr lang="en-IN" altLang="en-US" baseline="30000" dirty="0">
                <a:sym typeface="Symbol" panose="05050102010706020507" pitchFamily="18" charset="2"/>
              </a:rPr>
              <a:t>1 </a:t>
            </a:r>
            <a:r>
              <a:rPr lang="en-IN" altLang="en-US" dirty="0">
                <a:sym typeface="Symbol" panose="05050102010706020507" pitchFamily="18" charset="2"/>
              </a:rPr>
              <a:t>=</a:t>
            </a:r>
            <a:r>
              <a:rPr lang="en-IN" altLang="en-US" baseline="30000" dirty="0">
                <a:sym typeface="Symbol" panose="05050102010706020507" pitchFamily="18" charset="2"/>
              </a:rPr>
              <a:t>  </a:t>
            </a:r>
            <a:r>
              <a:rPr lang="en-IN" altLang="en-US" dirty="0">
                <a:sym typeface="Symbol" panose="05050102010706020507" pitchFamily="18" charset="2"/>
              </a:rPr>
              <a:t>{ a, b}. { a, b}. { a, b} = {aa, ab, </a:t>
            </a:r>
            <a:r>
              <a:rPr lang="en-IN" altLang="en-US" dirty="0" err="1">
                <a:sym typeface="Symbol" panose="05050102010706020507" pitchFamily="18" charset="2"/>
              </a:rPr>
              <a:t>ba</a:t>
            </a:r>
            <a:r>
              <a:rPr lang="en-IN" altLang="en-US" dirty="0">
                <a:sym typeface="Symbol" panose="05050102010706020507" pitchFamily="18" charset="2"/>
              </a:rPr>
              <a:t>, bb}. { a, b}</a:t>
            </a:r>
            <a:r>
              <a:rPr lang="en-IN" dirty="0"/>
              <a:t>                                                       </a:t>
            </a:r>
          </a:p>
          <a:p>
            <a:pPr>
              <a:buNone/>
            </a:pPr>
            <a:r>
              <a:rPr lang="en-IN" dirty="0"/>
              <a:t>                                                    ={</a:t>
            </a:r>
            <a:r>
              <a:rPr lang="en-IN" dirty="0" err="1"/>
              <a:t>aaa</a:t>
            </a:r>
            <a:r>
              <a:rPr lang="en-IN" dirty="0"/>
              <a:t>, </a:t>
            </a:r>
            <a:r>
              <a:rPr lang="en-IN" dirty="0" err="1"/>
              <a:t>aab</a:t>
            </a:r>
            <a:r>
              <a:rPr lang="en-IN" dirty="0"/>
              <a:t>, aba, </a:t>
            </a:r>
            <a:r>
              <a:rPr lang="en-IN" dirty="0" err="1"/>
              <a:t>abb</a:t>
            </a:r>
            <a:r>
              <a:rPr lang="en-IN" dirty="0"/>
              <a:t>, baa, </a:t>
            </a:r>
            <a:r>
              <a:rPr lang="en-IN" dirty="0" err="1"/>
              <a:t>bab</a:t>
            </a:r>
            <a:r>
              <a:rPr lang="en-IN" dirty="0"/>
              <a:t>, </a:t>
            </a:r>
            <a:r>
              <a:rPr lang="en-IN" dirty="0" err="1"/>
              <a:t>bba</a:t>
            </a:r>
            <a:r>
              <a:rPr lang="en-IN" dirty="0"/>
              <a:t>, </a:t>
            </a:r>
            <a:r>
              <a:rPr lang="en-IN" dirty="0" err="1"/>
              <a:t>bbb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…  etc</a:t>
            </a:r>
          </a:p>
          <a:p>
            <a:pPr marL="0" indent="0">
              <a:buNone/>
            </a:pP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baseline="30000" dirty="0">
                <a:sym typeface="Symbol" panose="05050102010706020507" pitchFamily="18" charset="2"/>
              </a:rPr>
              <a:t>0 </a:t>
            </a:r>
            <a:r>
              <a:rPr lang="en-IN" altLang="en-US" dirty="0">
                <a:sym typeface="Symbol" panose="05050102010706020507" pitchFamily="18" charset="2"/>
              </a:rPr>
              <a:t>={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>
                <a:sym typeface="Symbol" panose="05050102010706020507" pitchFamily="18" charset="2"/>
              </a:rPr>
              <a:t>}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The Kleene closure of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dirty="0">
                <a:sym typeface="Symbol" panose="05050102010706020507" pitchFamily="18" charset="2"/>
              </a:rPr>
              <a:t>, denoted by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th-TH" altLang="en-US" baseline="30000" dirty="0">
                <a:cs typeface="Tahoma" panose="020B0604030504040204" pitchFamily="34" charset="0"/>
              </a:rPr>
              <a:t>*</a:t>
            </a:r>
            <a:r>
              <a:rPr lang="en-IN" altLang="en-US" dirty="0">
                <a:cs typeface="Tahoma" panose="020B0604030504040204" pitchFamily="34" charset="0"/>
              </a:rPr>
              <a:t> is defined as follows:</a:t>
            </a:r>
          </a:p>
          <a:p>
            <a:pPr marL="0" indent="0">
              <a:buNone/>
            </a:pP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th-TH" altLang="en-US" baseline="30000" dirty="0">
                <a:cs typeface="Tahoma" panose="020B0604030504040204" pitchFamily="34" charset="0"/>
              </a:rPr>
              <a:t>*</a:t>
            </a:r>
            <a:r>
              <a:rPr lang="en-IN" altLang="en-US" dirty="0">
                <a:cs typeface="Tahoma" panose="020B0604030504040204" pitchFamily="34" charset="0"/>
              </a:rPr>
              <a:t> =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baseline="30000" dirty="0">
                <a:sym typeface="Symbol" panose="05050102010706020507" pitchFamily="18" charset="2"/>
              </a:rPr>
              <a:t>0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baseline="30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baseline="30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 U</a:t>
            </a:r>
            <a:r>
              <a:rPr lang="th-TH" altLang="en-US" dirty="0">
                <a:sym typeface="Symbol" panose="05050102010706020507" pitchFamily="18" charset="2"/>
              </a:rPr>
              <a:t> </a:t>
            </a:r>
            <a:r>
              <a:rPr lang="en-IN" altLang="en-US" baseline="30000" dirty="0">
                <a:sym typeface="Symbol" panose="05050102010706020507" pitchFamily="18" charset="2"/>
              </a:rPr>
              <a:t>3</a:t>
            </a:r>
            <a:r>
              <a:rPr lang="en-IN" altLang="en-US" dirty="0">
                <a:sym typeface="Symbol" panose="05050102010706020507" pitchFamily="18" charset="2"/>
              </a:rPr>
              <a:t> ……..  = {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cs typeface="Tahoma" panose="020B0604030504040204" pitchFamily="34" charset="0"/>
                <a:sym typeface="Symbol" panose="05050102010706020507" pitchFamily="18" charset="2"/>
              </a:rPr>
              <a:t>, a, b, </a:t>
            </a:r>
            <a:r>
              <a:rPr lang="en-US" altLang="en-US" dirty="0" err="1">
                <a:cs typeface="Tahoma" panose="020B0604030504040204" pitchFamily="34" charset="0"/>
                <a:sym typeface="Symbol" panose="05050102010706020507" pitchFamily="18" charset="2"/>
              </a:rPr>
              <a:t>aa</a:t>
            </a:r>
            <a:r>
              <a:rPr lang="en-US" altLang="en-US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cs typeface="Tahoma" panose="020B0604030504040204" pitchFamily="34" charset="0"/>
                <a:sym typeface="Symbol" panose="05050102010706020507" pitchFamily="18" charset="2"/>
              </a:rPr>
              <a:t>ab</a:t>
            </a:r>
            <a:r>
              <a:rPr lang="en-US" altLang="en-US" dirty="0"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cs typeface="Tahoma" panose="020B0604030504040204" pitchFamily="34" charset="0"/>
                <a:sym typeface="Symbol" panose="05050102010706020507" pitchFamily="18" charset="2"/>
              </a:rPr>
              <a:t>ba</a:t>
            </a:r>
            <a:r>
              <a:rPr lang="en-US" altLang="en-US" dirty="0">
                <a:cs typeface="Tahoma" panose="020B0604030504040204" pitchFamily="34" charset="0"/>
                <a:sym typeface="Symbol" panose="05050102010706020507" pitchFamily="18" charset="2"/>
              </a:rPr>
              <a:t>, bb, </a:t>
            </a:r>
            <a:r>
              <a:rPr lang="en-US" altLang="en-US" dirty="0" err="1">
                <a:cs typeface="Tahoma" panose="020B0604030504040204" pitchFamily="34" charset="0"/>
                <a:sym typeface="Symbol" panose="05050102010706020507" pitchFamily="18" charset="2"/>
              </a:rPr>
              <a:t>aaa</a:t>
            </a:r>
            <a:r>
              <a:rPr lang="en-US" altLang="en-US" dirty="0">
                <a:cs typeface="Tahoma" panose="020B0604030504040204" pitchFamily="34" charset="0"/>
                <a:sym typeface="Symbol" panose="05050102010706020507" pitchFamily="18" charset="2"/>
              </a:rPr>
              <a:t>,….}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/>
              <a:t>That is,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th-TH" altLang="en-US" baseline="30000" dirty="0">
                <a:cs typeface="Tahoma" panose="020B0604030504040204" pitchFamily="34" charset="0"/>
              </a:rPr>
              <a:t>* </a:t>
            </a:r>
            <a:r>
              <a:rPr lang="en-US" altLang="en-US" baseline="30000" dirty="0">
                <a:cs typeface="Tahoma" panose="020B0604030504040204" pitchFamily="34" charset="0"/>
              </a:rPr>
              <a:t>=</a:t>
            </a:r>
            <a:r>
              <a:rPr lang="en-US" altLang="en-US" dirty="0">
                <a:cs typeface="Tahoma" panose="020B0604030504040204" pitchFamily="34" charset="0"/>
              </a:rPr>
              <a:t> </a:t>
            </a:r>
            <a:r>
              <a:rPr lang="en-US" altLang="en-US" dirty="0">
                <a:cs typeface="Tahoma" panose="020B0604030504040204" pitchFamily="34" charset="0"/>
                <a:sym typeface="Symbol" panose="05050102010706020507" pitchFamily="18" charset="2"/>
              </a:rPr>
              <a:t>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i="1" baseline="-25000" dirty="0">
                <a:latin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r>
              <a:rPr lang="en-US" altLang="en-US" baseline="30000" dirty="0">
                <a:cs typeface="Tahoma" panose="020B0604030504040204" pitchFamily="34" charset="0"/>
                <a:sym typeface="Symbol" panose="05050102010706020507" pitchFamily="18" charset="2"/>
              </a:rPr>
              <a:t></a:t>
            </a:r>
            <a:r>
              <a:rPr lang="en-US" altLang="en-US" i="1" baseline="-25000" dirty="0">
                <a:latin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th-TH" altLang="en-US" baseline="300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US" altLang="en-US" i="1" baseline="40000" dirty="0" err="1">
                <a:latin typeface="Times New Roman" panose="02020603050405020304" pitchFamily="18" charset="0"/>
                <a:cs typeface="Tahoma" panose="020B0604030504040204" pitchFamily="34" charset="0"/>
              </a:rPr>
              <a:t>i</a:t>
            </a:r>
            <a:endParaRPr lang="en-IN" dirty="0"/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The Positive closure of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IN" altLang="en-US" dirty="0">
                <a:sym typeface="Symbol" panose="05050102010706020507" pitchFamily="18" charset="2"/>
              </a:rPr>
              <a:t>, denoted by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US" altLang="en-US" baseline="30000" dirty="0">
                <a:cs typeface="Tahoma" panose="020B0604030504040204" pitchFamily="34" charset="0"/>
                <a:sym typeface="Symbol" panose="05050102010706020507" pitchFamily="18" charset="2"/>
              </a:rPr>
              <a:t>+</a:t>
            </a:r>
            <a:r>
              <a:rPr lang="en-IN" altLang="en-US" dirty="0">
                <a:cs typeface="Tahoma" panose="020B0604030504040204" pitchFamily="34" charset="0"/>
              </a:rPr>
              <a:t> is defined as follows:</a:t>
            </a:r>
          </a:p>
          <a:p>
            <a:pPr marL="0" indent="0">
              <a:buNone/>
            </a:pP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US" altLang="en-US" baseline="30000" dirty="0">
                <a:cs typeface="Tahoma" panose="020B0604030504040204" pitchFamily="34" charset="0"/>
              </a:rPr>
              <a:t>+</a:t>
            </a:r>
            <a:r>
              <a:rPr lang="en-US" altLang="en-US" dirty="0">
                <a:cs typeface="Tahoma" panose="020B0604030504040204" pitchFamily="34" charset="0"/>
              </a:rPr>
              <a:t> =</a:t>
            </a:r>
            <a:r>
              <a:rPr lang="en-US" altLang="en-US" baseline="30000" dirty="0">
                <a:cs typeface="Tahoma" panose="020B0604030504040204" pitchFamily="34" charset="0"/>
              </a:rPr>
              <a:t>  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th-TH" altLang="en-US" baseline="30000" dirty="0">
                <a:cs typeface="Tahoma" panose="020B0604030504040204" pitchFamily="34" charset="0"/>
              </a:rPr>
              <a:t>*</a:t>
            </a:r>
            <a:r>
              <a:rPr lang="en-US" altLang="en-US" baseline="30000" dirty="0">
                <a:cs typeface="Tahoma" panose="020B0604030504040204" pitchFamily="34" charset="0"/>
              </a:rPr>
              <a:t>  </a:t>
            </a:r>
            <a:r>
              <a:rPr lang="en-US" altLang="en-US" dirty="0">
                <a:cs typeface="Tahoma" panose="020B0604030504040204" pitchFamily="34" charset="0"/>
              </a:rPr>
              <a:t>\ {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cs typeface="Tahoma" panose="020B0604030504040204" pitchFamily="34" charset="0"/>
                <a:sym typeface="Symbol" panose="05050102010706020507" pitchFamily="18" charset="2"/>
              </a:rPr>
              <a:t> }         or        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US" altLang="en-US" baseline="30000" dirty="0">
                <a:cs typeface="Tahoma" panose="020B0604030504040204" pitchFamily="34" charset="0"/>
              </a:rPr>
              <a:t>+ </a:t>
            </a:r>
            <a:r>
              <a:rPr lang="en-US" altLang="en-US" dirty="0">
                <a:cs typeface="Tahoma" panose="020B0604030504040204" pitchFamily="34" charset="0"/>
              </a:rPr>
              <a:t> = </a:t>
            </a:r>
            <a:r>
              <a:rPr lang="en-US" altLang="en-US" dirty="0">
                <a:sym typeface="Symbol" pitchFamily="18" charset="2"/>
              </a:rPr>
              <a:t></a:t>
            </a:r>
            <a:r>
              <a:rPr lang="en-US" altLang="en-US" i="1" baseline="-25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baseline="36000" dirty="0">
                <a:sym typeface="Symbol" pitchFamily="18" charset="2"/>
              </a:rPr>
              <a:t></a:t>
            </a:r>
            <a:r>
              <a:rPr lang="en-US" altLang="en-US" baseline="-25000" dirty="0">
                <a:latin typeface="Times New Roman" pitchFamily="18" charset="0"/>
                <a:sym typeface="Symbol" pitchFamily="18" charset="2"/>
              </a:rPr>
              <a:t>= 1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US" altLang="en-US" i="1" baseline="30000" dirty="0" err="1">
                <a:latin typeface="Times New Roman" pitchFamily="18" charset="0"/>
              </a:rPr>
              <a:t>i</a:t>
            </a:r>
            <a:endParaRPr lang="en-US" altLang="en-US" dirty="0"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baseline="30000" dirty="0"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altLang="en-US" dirty="0"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Operations on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368834"/>
          </a:xfrm>
        </p:spPr>
        <p:txBody>
          <a:bodyPr/>
          <a:lstStyle/>
          <a:p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th-TH" altLang="en-US" baseline="30000" dirty="0">
                <a:cs typeface="Tahoma" panose="020B0604030504040204" pitchFamily="34" charset="0"/>
              </a:rPr>
              <a:t>*</a:t>
            </a:r>
            <a:r>
              <a:rPr lang="en-US" altLang="en-US" dirty="0">
                <a:cs typeface="Tahoma" panose="020B0604030504040204" pitchFamily="34" charset="0"/>
              </a:rPr>
              <a:t> denotes the set of all finite strings over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US" dirty="0"/>
              <a:t> </a:t>
            </a:r>
          </a:p>
          <a:p>
            <a:r>
              <a:rPr lang="en-US" dirty="0"/>
              <a:t>A formal language L over the alphabet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en-US" altLang="en-US" baseline="300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Tahoma" panose="020B0604030504040204" pitchFamily="34" charset="0"/>
                <a:sym typeface="Symbol" panose="05050102010706020507" pitchFamily="18" charset="2"/>
              </a:rPr>
              <a:t> is a subset of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th-TH" altLang="en-US" baseline="30000" dirty="0">
                <a:cs typeface="Tahoma" panose="020B0604030504040204" pitchFamily="34" charset="0"/>
              </a:rPr>
              <a:t>*</a:t>
            </a:r>
            <a:endParaRPr lang="en-US" altLang="en-US" baseline="30000" dirty="0">
              <a:cs typeface="Tahoma" panose="020B0604030504040204" pitchFamily="34" charset="0"/>
            </a:endParaRPr>
          </a:p>
          <a:p>
            <a:r>
              <a:rPr lang="en-US" dirty="0">
                <a:cs typeface="Tahoma" panose="020B0604030504040204" pitchFamily="34" charset="0"/>
              </a:rPr>
              <a:t> That is  L is a subset of  </a:t>
            </a:r>
            <a:r>
              <a:rPr lang="th-TH" altLang="en-US" dirty="0">
                <a:sym typeface="Symbol" panose="05050102010706020507" pitchFamily="18" charset="2"/>
              </a:rPr>
              <a:t></a:t>
            </a:r>
            <a:r>
              <a:rPr lang="th-TH" altLang="en-US" baseline="30000" dirty="0">
                <a:cs typeface="Tahoma" panose="020B0604030504040204" pitchFamily="34" charset="0"/>
              </a:rPr>
              <a:t>*</a:t>
            </a:r>
            <a:endParaRPr lang="en-US" dirty="0">
              <a:cs typeface="Tahoma" panose="020B0604030504040204" pitchFamily="34" charset="0"/>
            </a:endParaRPr>
          </a:p>
          <a:p>
            <a:pPr marL="839788" lvl="1" indent="-382588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en-US" sz="2800" dirty="0">
                <a:cs typeface="Times New Roman" pitchFamily="18" charset="0"/>
              </a:rPr>
              <a:t>Let </a:t>
            </a:r>
            <a:r>
              <a:rPr lang="el-GR" altLang="en-US" sz="28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en-US" sz="2800" dirty="0">
                <a:cs typeface="Times New Roman" pitchFamily="18" charset="0"/>
              </a:rPr>
              <a:t>be the alphabet.</a:t>
            </a:r>
          </a:p>
          <a:p>
            <a:pPr marL="839788" lvl="1" indent="-382588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en-US" sz="2800" i="1" dirty="0">
                <a:latin typeface="Times New Roman" pitchFamily="18" charset="0"/>
                <a:cs typeface="Angsana New" pitchFamily="18" charset="-34"/>
              </a:rPr>
              <a:t>L</a:t>
            </a:r>
            <a:r>
              <a:rPr lang="en-US" altLang="en-US" sz="2800" dirty="0">
                <a:cs typeface="Angsana New" pitchFamily="18" charset="-34"/>
              </a:rPr>
              <a:t> = {</a:t>
            </a:r>
            <a:r>
              <a:rPr lang="en-US" altLang="en-US" sz="2800" dirty="0">
                <a:cs typeface="Angsana New" pitchFamily="18" charset="-34"/>
                <a:sym typeface="Symbol" pitchFamily="18" charset="2"/>
              </a:rPr>
              <a:t></a:t>
            </a:r>
            <a:r>
              <a:rPr lang="el-GR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altLang="en-US" sz="2800" dirty="0">
                <a:cs typeface="Arial" pitchFamily="34" charset="0"/>
                <a:sym typeface="Symbol" pitchFamily="18" charset="2"/>
              </a:rPr>
              <a:t>*</a:t>
            </a:r>
            <a:r>
              <a:rPr lang="en-US" altLang="en-US" sz="2800" dirty="0">
                <a:cs typeface="Angsana New" pitchFamily="18" charset="-34"/>
              </a:rPr>
              <a:t> | the number  of </a:t>
            </a:r>
            <a:r>
              <a:rPr lang="en-US" altLang="en-US" sz="2800" i="1" dirty="0">
                <a:latin typeface="Times New Roman" pitchFamily="18" charset="0"/>
                <a:cs typeface="Angsana New" pitchFamily="18" charset="-34"/>
              </a:rPr>
              <a:t>1</a:t>
            </a:r>
            <a:r>
              <a:rPr lang="en-US" altLang="en-US" sz="2800" dirty="0">
                <a:latin typeface="Arial" pitchFamily="34" charset="0"/>
                <a:cs typeface="Angsana New" pitchFamily="18" charset="-34"/>
              </a:rPr>
              <a:t>’</a:t>
            </a:r>
            <a:r>
              <a:rPr lang="en-US" altLang="en-US" sz="2800" dirty="0">
                <a:cs typeface="Angsana New" pitchFamily="18" charset="-34"/>
              </a:rPr>
              <a:t>s in </a:t>
            </a:r>
            <a:r>
              <a:rPr lang="en-US" altLang="en-US" sz="2800" dirty="0">
                <a:cs typeface="Arial" pitchFamily="34" charset="0"/>
                <a:sym typeface="Symbol" pitchFamily="18" charset="2"/>
              </a:rPr>
              <a:t></a:t>
            </a:r>
            <a:r>
              <a:rPr lang="en-US" altLang="en-US" sz="2800" dirty="0">
                <a:cs typeface="Angsana New" pitchFamily="18" charset="-34"/>
              </a:rPr>
              <a:t> is even}.</a:t>
            </a:r>
            <a:endParaRPr lang="el-GR" altLang="en-US" sz="2800" dirty="0">
              <a:cs typeface="Angsana New" pitchFamily="18" charset="-34"/>
            </a:endParaRPr>
          </a:p>
          <a:p>
            <a:pPr marL="839788" lvl="1" indent="-382588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th-TH" altLang="en-US" sz="28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th-TH" altLang="en-US" sz="2800" dirty="0">
                <a:latin typeface="Browallia New" pitchFamily="34" charset="-34"/>
              </a:rPr>
              <a:t>, </a:t>
            </a:r>
            <a:r>
              <a:rPr lang="en-US" altLang="en-US" sz="2800" i="1" dirty="0">
                <a:latin typeface="Times New Roman" pitchFamily="18" charset="0"/>
              </a:rPr>
              <a:t>0, 00, 11, 000, 110, 101, 011, 0000, 1100, 1010, 1001, 0110, 0101, 0011, </a:t>
            </a:r>
            <a:r>
              <a:rPr lang="th-TH" altLang="en-US" sz="2800" dirty="0">
                <a:latin typeface="Times New Roman" pitchFamily="18" charset="0"/>
              </a:rPr>
              <a:t>…</a:t>
            </a:r>
            <a:r>
              <a:rPr lang="th-TH" altLang="en-US" sz="2800" dirty="0">
                <a:latin typeface="Browallia New" pitchFamily="34" charset="-34"/>
              </a:rPr>
              <a:t> </a:t>
            </a:r>
            <a:r>
              <a:rPr lang="en-US" altLang="en-US" sz="2800" dirty="0"/>
              <a:t>are in</a:t>
            </a:r>
            <a:r>
              <a:rPr lang="th-TH" altLang="en-US" sz="2800" dirty="0"/>
              <a:t> </a:t>
            </a:r>
            <a:r>
              <a:rPr lang="th-TH" altLang="en-US" sz="2800" i="1" dirty="0">
                <a:latin typeface="Times New Roman" pitchFamily="18" charset="0"/>
              </a:rPr>
              <a:t>L</a:t>
            </a:r>
            <a:endParaRPr lang="th-TH" altLang="en-US" sz="2800" i="1" baseline="-25000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905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90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Operations 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4415246"/>
          </a:xfrm>
        </p:spPr>
        <p:txBody>
          <a:bodyPr/>
          <a:lstStyle/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/>
              <a:t>Complementation</a:t>
            </a:r>
          </a:p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/>
              <a:t>Union</a:t>
            </a:r>
          </a:p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/>
              <a:t>Intersection</a:t>
            </a:r>
          </a:p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/>
              <a:t>Concatenation</a:t>
            </a:r>
          </a:p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/>
              <a:t>Reversal</a:t>
            </a:r>
          </a:p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/>
              <a:t>Closure</a:t>
            </a:r>
            <a:endParaRPr lang="th-TH" alt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en-US" sz="3200" dirty="0"/>
              <a:t>Let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dirty="0"/>
              <a:t> be a language over an alphabet </a:t>
            </a:r>
            <a:r>
              <a:rPr lang="el-GR" altLang="en-US" sz="32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en-US" sz="3200" dirty="0">
                <a:cs typeface="Times New Roman" pitchFamily="18" charset="0"/>
              </a:rPr>
              <a:t>.  </a:t>
            </a:r>
          </a:p>
          <a:p>
            <a:pPr>
              <a:spcAft>
                <a:spcPct val="20000"/>
              </a:spcAft>
              <a:buNone/>
            </a:pPr>
            <a:r>
              <a:rPr lang="en-US" altLang="en-US" sz="3200" dirty="0"/>
              <a:t>The complementation of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dirty="0">
                <a:cs typeface="Times New Roman" pitchFamily="18" charset="0"/>
              </a:rPr>
              <a:t>, </a:t>
            </a:r>
            <a:r>
              <a:rPr lang="en-US" altLang="en-US" dirty="0">
                <a:cs typeface="Times New Roman" pitchFamily="18" charset="0"/>
              </a:rPr>
              <a:t>denoted by </a:t>
            </a:r>
            <a:r>
              <a:rPr lang="en-US" altLang="en-US" sz="3200" dirty="0">
                <a:cs typeface="Times New Roman" pitchFamily="18" charset="0"/>
                <a:sym typeface="Symbol" pitchFamily="18" charset="2"/>
              </a:rPr>
              <a:t>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L ( or L’)</a:t>
            </a:r>
            <a:r>
              <a:rPr lang="en-US" altLang="en-US" sz="3200" dirty="0">
                <a:cs typeface="Times New Roman" pitchFamily="18" charset="0"/>
              </a:rPr>
              <a:t>, </a:t>
            </a:r>
            <a:r>
              <a:rPr lang="en-US" altLang="en-US" sz="3200" dirty="0"/>
              <a:t>is </a:t>
            </a:r>
            <a:r>
              <a:rPr lang="el-GR" altLang="en-US" sz="32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en-US" sz="3200" dirty="0">
                <a:cs typeface="Arial" pitchFamily="34" charset="0"/>
              </a:rPr>
              <a:t>*</a:t>
            </a:r>
            <a:r>
              <a:rPr lang="en-US" altLang="en-US" sz="3200" dirty="0"/>
              <a:t>– </a:t>
            </a:r>
            <a:r>
              <a:rPr lang="en-US" altLang="en-US" sz="3200" dirty="0">
                <a:latin typeface="Times New Roman" pitchFamily="18" charset="0"/>
              </a:rPr>
              <a:t>L</a:t>
            </a:r>
            <a:r>
              <a:rPr lang="en-US" altLang="en-US" sz="3200" dirty="0"/>
              <a:t>.</a:t>
            </a:r>
          </a:p>
          <a:p>
            <a:pPr>
              <a:spcAft>
                <a:spcPct val="20000"/>
              </a:spcAft>
              <a:buNone/>
            </a:pPr>
            <a:r>
              <a:rPr lang="en-US" altLang="en-US" sz="3200" dirty="0"/>
              <a:t>Example: </a:t>
            </a:r>
          </a:p>
          <a:p>
            <a:pPr lvl="1">
              <a:spcAft>
                <a:spcPct val="20000"/>
              </a:spcAft>
              <a:buNone/>
            </a:pPr>
            <a:r>
              <a:rPr lang="en-US" altLang="en-US" sz="2800" dirty="0">
                <a:cs typeface="Times New Roman" pitchFamily="18" charset="0"/>
              </a:rPr>
              <a:t>Let </a:t>
            </a:r>
            <a:r>
              <a:rPr lang="el-GR" altLang="en-US" sz="28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en-US" sz="2800" dirty="0">
                <a:cs typeface="Times New Roman" pitchFamily="18" charset="0"/>
              </a:rPr>
              <a:t>be the alphabet.</a:t>
            </a:r>
          </a:p>
          <a:p>
            <a:pPr lvl="1">
              <a:spcAft>
                <a:spcPct val="20000"/>
              </a:spcAft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8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800" dirty="0">
                <a:cs typeface="Angsana New" pitchFamily="18" charset="-34"/>
              </a:rPr>
              <a:t>= {</a:t>
            </a:r>
            <a:r>
              <a:rPr lang="en-US" altLang="en-US" sz="2800" dirty="0">
                <a:cs typeface="Angsana New" pitchFamily="18" charset="-34"/>
                <a:sym typeface="Symbol" pitchFamily="18" charset="2"/>
              </a:rPr>
              <a:t></a:t>
            </a:r>
            <a:r>
              <a:rPr lang="el-GR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altLang="en-US" sz="2800" dirty="0">
                <a:cs typeface="Arial" pitchFamily="34" charset="0"/>
                <a:sym typeface="Symbol" pitchFamily="18" charset="2"/>
              </a:rPr>
              <a:t>*</a:t>
            </a:r>
            <a:r>
              <a:rPr lang="en-US" altLang="en-US" sz="2800" dirty="0">
                <a:cs typeface="Angsana New" pitchFamily="18" charset="-34"/>
              </a:rPr>
              <a:t> | the number  of 1</a:t>
            </a:r>
            <a:r>
              <a:rPr lang="en-US" altLang="en-US" sz="2800" dirty="0">
                <a:latin typeface="Arial" pitchFamily="34" charset="0"/>
                <a:cs typeface="Angsana New" pitchFamily="18" charset="-34"/>
              </a:rPr>
              <a:t>’</a:t>
            </a:r>
            <a:r>
              <a:rPr lang="en-US" altLang="en-US" sz="2800" dirty="0">
                <a:cs typeface="Angsana New" pitchFamily="18" charset="-34"/>
              </a:rPr>
              <a:t>s in </a:t>
            </a:r>
            <a:r>
              <a:rPr lang="en-US" altLang="en-US" sz="2800" dirty="0">
                <a:cs typeface="Arial" pitchFamily="34" charset="0"/>
                <a:sym typeface="Symbol" pitchFamily="18" charset="2"/>
              </a:rPr>
              <a:t></a:t>
            </a:r>
            <a:r>
              <a:rPr lang="en-US" altLang="en-US" sz="2800" dirty="0">
                <a:cs typeface="Angsana New" pitchFamily="18" charset="-34"/>
              </a:rPr>
              <a:t> is even}.</a:t>
            </a:r>
            <a:endParaRPr lang="el-GR" altLang="en-US" sz="2800" dirty="0">
              <a:cs typeface="Angsana New" pitchFamily="18" charset="-34"/>
            </a:endParaRPr>
          </a:p>
          <a:p>
            <a:pPr lvl="1">
              <a:spcAft>
                <a:spcPct val="20000"/>
              </a:spcAft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L’ </a:t>
            </a:r>
            <a:r>
              <a:rPr lang="en-US" altLang="en-US" sz="2800" dirty="0">
                <a:cs typeface="Angsana New" pitchFamily="18" charset="-34"/>
              </a:rPr>
              <a:t>= {</a:t>
            </a:r>
            <a:r>
              <a:rPr lang="en-US" altLang="en-US" sz="2800" dirty="0">
                <a:cs typeface="Angsana New" pitchFamily="18" charset="-34"/>
                <a:sym typeface="Symbol" pitchFamily="18" charset="2"/>
              </a:rPr>
              <a:t></a:t>
            </a:r>
            <a:r>
              <a:rPr lang="el-GR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altLang="en-US" sz="2800" dirty="0">
                <a:cs typeface="Arial" pitchFamily="34" charset="0"/>
                <a:sym typeface="Symbol" pitchFamily="18" charset="2"/>
              </a:rPr>
              <a:t>*</a:t>
            </a:r>
            <a:r>
              <a:rPr lang="en-US" altLang="en-US" sz="2800" dirty="0">
                <a:cs typeface="Angsana New" pitchFamily="18" charset="-34"/>
              </a:rPr>
              <a:t> | the number  of 1</a:t>
            </a:r>
            <a:r>
              <a:rPr lang="en-US" altLang="en-US" sz="2800" dirty="0">
                <a:latin typeface="Arial" pitchFamily="34" charset="0"/>
                <a:cs typeface="Angsana New" pitchFamily="18" charset="-34"/>
              </a:rPr>
              <a:t>’</a:t>
            </a:r>
            <a:r>
              <a:rPr lang="en-US" altLang="en-US" sz="2800" dirty="0">
                <a:cs typeface="Angsana New" pitchFamily="18" charset="-34"/>
              </a:rPr>
              <a:t>s in </a:t>
            </a:r>
            <a:r>
              <a:rPr lang="en-US" altLang="en-US" sz="2800" dirty="0">
                <a:cs typeface="Arial" pitchFamily="34" charset="0"/>
                <a:sym typeface="Symbol" pitchFamily="18" charset="2"/>
              </a:rPr>
              <a:t></a:t>
            </a:r>
            <a:r>
              <a:rPr lang="en-US" altLang="en-US" sz="2800" dirty="0">
                <a:cs typeface="Angsana New" pitchFamily="18" charset="-34"/>
              </a:rPr>
              <a:t> is not even}.</a:t>
            </a:r>
            <a:endParaRPr lang="el-GR" altLang="en-US" sz="2800" dirty="0">
              <a:cs typeface="Angsana New" pitchFamily="18" charset="-34"/>
            </a:endParaRPr>
          </a:p>
          <a:p>
            <a:pPr lvl="1">
              <a:spcAft>
                <a:spcPct val="20000"/>
              </a:spcAft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L’ </a:t>
            </a:r>
            <a:r>
              <a:rPr lang="en-US" altLang="en-US" sz="2800" dirty="0">
                <a:cs typeface="Angsana New" pitchFamily="18" charset="-34"/>
              </a:rPr>
              <a:t>= {</a:t>
            </a:r>
            <a:r>
              <a:rPr lang="en-US" altLang="en-US" sz="2800" dirty="0">
                <a:cs typeface="Angsana New" pitchFamily="18" charset="-34"/>
                <a:sym typeface="Symbol" pitchFamily="18" charset="2"/>
              </a:rPr>
              <a:t></a:t>
            </a:r>
            <a:r>
              <a:rPr lang="el-GR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altLang="en-US" sz="2800" dirty="0">
                <a:cs typeface="Arial" pitchFamily="34" charset="0"/>
                <a:sym typeface="Symbol" pitchFamily="18" charset="2"/>
              </a:rPr>
              <a:t>*</a:t>
            </a:r>
            <a:r>
              <a:rPr lang="en-US" altLang="en-US" sz="2800" dirty="0">
                <a:cs typeface="Angsana New" pitchFamily="18" charset="-34"/>
              </a:rPr>
              <a:t> | the number  of 1</a:t>
            </a:r>
            <a:r>
              <a:rPr lang="en-US" altLang="en-US" sz="2800" dirty="0">
                <a:latin typeface="Arial" pitchFamily="34" charset="0"/>
                <a:cs typeface="Angsana New" pitchFamily="18" charset="-34"/>
              </a:rPr>
              <a:t>’</a:t>
            </a:r>
            <a:r>
              <a:rPr lang="en-US" altLang="en-US" sz="2800" dirty="0">
                <a:cs typeface="Angsana New" pitchFamily="18" charset="-34"/>
              </a:rPr>
              <a:t>s in </a:t>
            </a:r>
            <a:r>
              <a:rPr lang="en-US" altLang="en-US" sz="2800" dirty="0">
                <a:cs typeface="Arial" pitchFamily="34" charset="0"/>
                <a:sym typeface="Symbol" pitchFamily="18" charset="2"/>
              </a:rPr>
              <a:t></a:t>
            </a:r>
            <a:r>
              <a:rPr lang="en-US" altLang="en-US" sz="2800" dirty="0">
                <a:cs typeface="Angsana New" pitchFamily="18" charset="-34"/>
              </a:rPr>
              <a:t> is odd}.</a:t>
            </a:r>
            <a:endParaRPr lang="th-TH" altLang="en-US" sz="2800" dirty="0">
              <a:cs typeface="Angsana New" pitchFamily="18" charset="-34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Union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3200" dirty="0"/>
              <a:t>Let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1</a:t>
            </a:r>
            <a:r>
              <a:rPr lang="en-US" altLang="en-US" sz="3200" dirty="0"/>
              <a:t> and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2</a:t>
            </a:r>
            <a:r>
              <a:rPr lang="en-US" altLang="en-US" sz="3200" dirty="0"/>
              <a:t> be languages over an alphabet </a:t>
            </a:r>
            <a:r>
              <a:rPr lang="el-GR" altLang="en-US" sz="32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en-US" sz="3200" dirty="0">
                <a:cs typeface="Times New Roman" pitchFamily="18" charset="0"/>
              </a:rPr>
              <a:t>.  </a:t>
            </a:r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3200" dirty="0"/>
              <a:t>	The union of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1</a:t>
            </a:r>
            <a:r>
              <a:rPr lang="en-US" altLang="en-US" sz="3200" i="1" dirty="0">
                <a:latin typeface="Times New Roman" pitchFamily="18" charset="0"/>
              </a:rPr>
              <a:t> </a:t>
            </a:r>
            <a:r>
              <a:rPr lang="en-US" altLang="en-US" sz="3200" dirty="0"/>
              <a:t>and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2</a:t>
            </a:r>
            <a:r>
              <a:rPr lang="en-US" altLang="en-US" sz="3200" dirty="0"/>
              <a:t>,   denoted by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1</a:t>
            </a:r>
            <a:r>
              <a:rPr lang="en-US" altLang="en-US" sz="3200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2</a:t>
            </a:r>
            <a:r>
              <a:rPr lang="en-US" altLang="en-US" sz="3200" dirty="0"/>
              <a:t>,   is </a:t>
            </a:r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3200" dirty="0"/>
              <a:t>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1</a:t>
            </a:r>
            <a:r>
              <a:rPr lang="en-US" altLang="en-US" sz="3200" dirty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2 </a:t>
            </a:r>
            <a:r>
              <a:rPr lang="en-US" altLang="en-US" sz="3200" dirty="0"/>
              <a:t> =  {</a:t>
            </a:r>
            <a:r>
              <a:rPr lang="en-US" altLang="en-US" sz="3200" i="1" dirty="0">
                <a:latin typeface="Times New Roman" pitchFamily="18" charset="0"/>
              </a:rPr>
              <a:t>x</a:t>
            </a:r>
            <a:r>
              <a:rPr lang="en-US" altLang="en-US" sz="3200" dirty="0"/>
              <a:t> | </a:t>
            </a:r>
            <a:r>
              <a:rPr lang="en-US" altLang="en-US" sz="3200" i="1" dirty="0">
                <a:latin typeface="Times New Roman" pitchFamily="18" charset="0"/>
              </a:rPr>
              <a:t>x</a:t>
            </a:r>
            <a:r>
              <a:rPr lang="en-US" altLang="en-US" sz="3200" dirty="0"/>
              <a:t> is in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1</a:t>
            </a:r>
            <a:r>
              <a:rPr lang="en-US" altLang="en-US" sz="3200" i="1" dirty="0">
                <a:latin typeface="Times New Roman" pitchFamily="18" charset="0"/>
              </a:rPr>
              <a:t> </a:t>
            </a:r>
            <a:r>
              <a:rPr lang="en-US" altLang="en-US" sz="3200" dirty="0"/>
              <a:t>or</a:t>
            </a:r>
            <a:r>
              <a:rPr lang="en-US" altLang="en-US" sz="3200" i="1" dirty="0">
                <a:latin typeface="Times New Roman" pitchFamily="18" charset="0"/>
              </a:rPr>
              <a:t> L</a:t>
            </a:r>
            <a:r>
              <a:rPr lang="en-US" altLang="en-US" sz="3200" i="1" baseline="-25000" dirty="0">
                <a:latin typeface="Times New Roman" pitchFamily="18" charset="0"/>
              </a:rPr>
              <a:t>2</a:t>
            </a:r>
            <a:r>
              <a:rPr lang="en-US" altLang="en-US" sz="3200" dirty="0"/>
              <a:t>}.</a:t>
            </a:r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3200" dirty="0"/>
              <a:t>Example: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2700" dirty="0"/>
              <a:t>{ 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>
                <a:sym typeface="Symbol" pitchFamily="18" charset="2"/>
              </a:rPr>
              <a:t> </a:t>
            </a:r>
            <a:r>
              <a:rPr lang="en-US" altLang="en-US" sz="2700" dirty="0"/>
              <a:t>{0,1}* |  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/>
              <a:t> begins with 0 } </a:t>
            </a:r>
            <a:r>
              <a:rPr lang="en-US" altLang="en-US" sz="2800" dirty="0">
                <a:latin typeface="Times New Roman" pitchFamily="18" charset="0"/>
                <a:sym typeface="Symbol" pitchFamily="18" charset="2"/>
              </a:rPr>
              <a:t> </a:t>
            </a:r>
            <a:r>
              <a:rPr lang="en-US" altLang="en-US" sz="2700" dirty="0"/>
              <a:t>{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>
                <a:sym typeface="Symbol" pitchFamily="18" charset="2"/>
              </a:rPr>
              <a:t></a:t>
            </a:r>
            <a:r>
              <a:rPr lang="en-US" altLang="en-US" sz="2700" dirty="0"/>
              <a:t>{0,1}*|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/>
              <a:t> ends with 0}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2700" dirty="0"/>
              <a:t>	= {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/>
              <a:t> </a:t>
            </a:r>
            <a:r>
              <a:rPr lang="en-US" altLang="en-US" sz="2700" dirty="0">
                <a:sym typeface="Symbol" pitchFamily="18" charset="2"/>
              </a:rPr>
              <a:t> </a:t>
            </a:r>
            <a:r>
              <a:rPr lang="en-US" altLang="en-US" sz="2700" dirty="0"/>
              <a:t>{0,1}*| 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/>
              <a:t> begins </a:t>
            </a:r>
            <a:r>
              <a:rPr lang="en-US" altLang="en-US" sz="2700" dirty="0">
                <a:solidFill>
                  <a:srgbClr val="FF0000"/>
                </a:solidFill>
              </a:rPr>
              <a:t>or</a:t>
            </a:r>
            <a:r>
              <a:rPr lang="en-US" altLang="en-US" sz="2700" dirty="0"/>
              <a:t> ends with 0}</a:t>
            </a:r>
            <a:endParaRPr lang="th-TH" altLang="en-US" sz="27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Intersection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4648609"/>
          </a:xfrm>
        </p:spPr>
        <p:txBody>
          <a:bodyPr/>
          <a:lstStyle/>
          <a:p>
            <a:pPr marL="571500" indent="-571500">
              <a:lnSpc>
                <a:spcPct val="115000"/>
              </a:lnSpc>
              <a:buNone/>
            </a:pPr>
            <a:r>
              <a:rPr lang="en-US" altLang="en-US" sz="3200" dirty="0"/>
              <a:t>Let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1</a:t>
            </a:r>
            <a:r>
              <a:rPr lang="en-US" altLang="en-US" sz="3200" dirty="0"/>
              <a:t> and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2</a:t>
            </a:r>
            <a:r>
              <a:rPr lang="en-US" altLang="en-US" sz="3200" dirty="0"/>
              <a:t> be languages over an alphabet </a:t>
            </a:r>
            <a:r>
              <a:rPr lang="el-GR" altLang="en-US" sz="32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en-US" sz="3200" dirty="0">
                <a:cs typeface="Times New Roman" pitchFamily="18" charset="0"/>
              </a:rPr>
              <a:t>.</a:t>
            </a:r>
          </a:p>
          <a:p>
            <a:pPr marL="571500" indent="-571500">
              <a:lnSpc>
                <a:spcPct val="120000"/>
              </a:lnSpc>
              <a:spcAft>
                <a:spcPct val="20000"/>
              </a:spcAft>
              <a:buNone/>
            </a:pPr>
            <a:r>
              <a:rPr lang="en-US" altLang="en-US" sz="3200" dirty="0"/>
              <a:t>	The intersection of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1</a:t>
            </a:r>
            <a:r>
              <a:rPr lang="en-US" altLang="en-US" sz="3200" i="1" dirty="0">
                <a:latin typeface="Times New Roman" pitchFamily="18" charset="0"/>
              </a:rPr>
              <a:t> </a:t>
            </a:r>
            <a:r>
              <a:rPr lang="en-US" altLang="en-US" sz="3200" dirty="0"/>
              <a:t>and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2</a:t>
            </a:r>
            <a:r>
              <a:rPr lang="en-US" altLang="en-US" sz="3200" dirty="0"/>
              <a:t>, denoted by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1</a:t>
            </a:r>
            <a:r>
              <a:rPr lang="en-US" altLang="en-US" sz="3200" dirty="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2</a:t>
            </a:r>
            <a:r>
              <a:rPr lang="en-US" altLang="en-US" sz="3200" dirty="0"/>
              <a:t>, is { </a:t>
            </a:r>
            <a:r>
              <a:rPr lang="en-US" altLang="en-US" sz="3200" i="1" dirty="0">
                <a:latin typeface="Times New Roman" pitchFamily="18" charset="0"/>
              </a:rPr>
              <a:t>x</a:t>
            </a:r>
            <a:r>
              <a:rPr lang="en-US" altLang="en-US" sz="3200" dirty="0"/>
              <a:t> | </a:t>
            </a:r>
            <a:r>
              <a:rPr lang="en-US" altLang="en-US" sz="3200" i="1" dirty="0">
                <a:latin typeface="Times New Roman" pitchFamily="18" charset="0"/>
              </a:rPr>
              <a:t>x</a:t>
            </a:r>
            <a:r>
              <a:rPr lang="en-US" altLang="en-US" sz="3200" dirty="0"/>
              <a:t> is in </a:t>
            </a:r>
            <a:r>
              <a:rPr lang="en-US" altLang="en-US" sz="3200" i="1" dirty="0">
                <a:latin typeface="Times New Roman" pitchFamily="18" charset="0"/>
              </a:rPr>
              <a:t>L</a:t>
            </a:r>
            <a:r>
              <a:rPr lang="en-US" altLang="en-US" sz="3200" i="1" baseline="-25000" dirty="0">
                <a:latin typeface="Times New Roman" pitchFamily="18" charset="0"/>
              </a:rPr>
              <a:t>1</a:t>
            </a:r>
            <a:r>
              <a:rPr lang="en-US" altLang="en-US" sz="3200" i="1" dirty="0">
                <a:latin typeface="Times New Roman" pitchFamily="18" charset="0"/>
              </a:rPr>
              <a:t> </a:t>
            </a:r>
            <a:r>
              <a:rPr lang="en-US" altLang="en-US" sz="3200" dirty="0"/>
              <a:t>and</a:t>
            </a:r>
            <a:r>
              <a:rPr lang="en-US" altLang="en-US" sz="3200" i="1" dirty="0">
                <a:latin typeface="Times New Roman" pitchFamily="18" charset="0"/>
              </a:rPr>
              <a:t> L</a:t>
            </a:r>
            <a:r>
              <a:rPr lang="en-US" altLang="en-US" sz="3200" i="1" baseline="-25000" dirty="0">
                <a:latin typeface="Times New Roman" pitchFamily="18" charset="0"/>
              </a:rPr>
              <a:t>2</a:t>
            </a:r>
            <a:r>
              <a:rPr lang="en-US" altLang="en-US" sz="3200" dirty="0"/>
              <a:t>}.</a:t>
            </a:r>
          </a:p>
          <a:p>
            <a:pPr marL="571500" indent="-571500">
              <a:lnSpc>
                <a:spcPct val="120000"/>
              </a:lnSpc>
              <a:spcAft>
                <a:spcPct val="20000"/>
              </a:spcAft>
              <a:buNone/>
            </a:pPr>
            <a:r>
              <a:rPr lang="en-US" altLang="en-US" sz="3200" dirty="0"/>
              <a:t>Example:</a:t>
            </a:r>
          </a:p>
          <a:p>
            <a:pPr marL="571500" indent="-571500">
              <a:lnSpc>
                <a:spcPct val="120000"/>
              </a:lnSpc>
              <a:spcAft>
                <a:spcPct val="20000"/>
              </a:spcAft>
              <a:buNone/>
            </a:pPr>
            <a:r>
              <a:rPr lang="en-US" altLang="en-US" sz="3200" dirty="0"/>
              <a:t> </a:t>
            </a:r>
            <a:r>
              <a:rPr lang="en-US" altLang="en-US" sz="2700" dirty="0"/>
              <a:t>{ 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>
                <a:sym typeface="Symbol" pitchFamily="18" charset="2"/>
              </a:rPr>
              <a:t></a:t>
            </a:r>
            <a:r>
              <a:rPr lang="en-US" altLang="en-US" sz="2700" dirty="0"/>
              <a:t>{0,1}* | 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/>
              <a:t> begins with 0}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 </a:t>
            </a:r>
            <a:r>
              <a:rPr lang="en-US" altLang="en-US" sz="2700" dirty="0"/>
              <a:t>{ 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>
                <a:sym typeface="Symbol" pitchFamily="18" charset="2"/>
              </a:rPr>
              <a:t></a:t>
            </a:r>
            <a:r>
              <a:rPr lang="en-US" altLang="en-US" sz="2700" dirty="0"/>
              <a:t>{0,1}*| 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/>
              <a:t> ends with 0} </a:t>
            </a:r>
          </a:p>
          <a:p>
            <a:pPr marL="839788" lvl="1" indent="-382588">
              <a:lnSpc>
                <a:spcPct val="115000"/>
              </a:lnSpc>
              <a:spcAft>
                <a:spcPct val="20000"/>
              </a:spcAft>
              <a:buNone/>
            </a:pPr>
            <a:r>
              <a:rPr lang="en-US" altLang="en-US" sz="2700" dirty="0"/>
              <a:t>	= { 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>
                <a:sym typeface="Symbol" pitchFamily="18" charset="2"/>
              </a:rPr>
              <a:t></a:t>
            </a:r>
            <a:r>
              <a:rPr lang="en-US" altLang="en-US" sz="2700" dirty="0"/>
              <a:t>{0,1}*| </a:t>
            </a:r>
            <a:r>
              <a:rPr lang="en-US" altLang="en-US" sz="2700" i="1" dirty="0">
                <a:latin typeface="Times New Roman" pitchFamily="18" charset="0"/>
              </a:rPr>
              <a:t>x</a:t>
            </a:r>
            <a:r>
              <a:rPr lang="en-US" altLang="en-US" sz="2700" dirty="0"/>
              <a:t> begins </a:t>
            </a:r>
            <a:r>
              <a:rPr lang="en-US" altLang="en-US" sz="2700" dirty="0">
                <a:solidFill>
                  <a:srgbClr val="FF0000"/>
                </a:solidFill>
              </a:rPr>
              <a:t>and</a:t>
            </a:r>
            <a:r>
              <a:rPr lang="en-US" altLang="en-US" sz="2700" dirty="0"/>
              <a:t> ends with 0}</a:t>
            </a:r>
            <a:endParaRPr lang="th-TH" altLang="en-US" sz="28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Concatenation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526741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15000"/>
              </a:lnSpc>
              <a:buNone/>
            </a:pPr>
            <a:r>
              <a:rPr lang="en-US" altLang="en-US" dirty="0"/>
              <a:t>Let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i="1" baseline="-25000" dirty="0">
                <a:latin typeface="Times New Roman" pitchFamily="18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i="1" baseline="-25000" dirty="0">
                <a:latin typeface="Times New Roman" pitchFamily="18" charset="0"/>
              </a:rPr>
              <a:t>2</a:t>
            </a:r>
            <a:r>
              <a:rPr lang="en-US" altLang="en-US" dirty="0"/>
              <a:t> be languages over an alphabet 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en-US" dirty="0">
                <a:cs typeface="Times New Roman" pitchFamily="18" charset="0"/>
              </a:rPr>
              <a:t>.  </a:t>
            </a:r>
          </a:p>
          <a:p>
            <a:pPr marL="571500" indent="-571500">
              <a:lnSpc>
                <a:spcPct val="115000"/>
              </a:lnSpc>
              <a:buNone/>
            </a:pPr>
            <a:r>
              <a:rPr lang="en-US" altLang="en-US" dirty="0">
                <a:cs typeface="Times New Roman" pitchFamily="18" charset="0"/>
              </a:rPr>
              <a:t>	The concatenation of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i="1" baseline="-25000" dirty="0">
                <a:latin typeface="Times New Roman" pitchFamily="18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i="1" baseline="-25000" dirty="0">
                <a:latin typeface="Times New Roman" pitchFamily="18" charset="0"/>
              </a:rPr>
              <a:t>2</a:t>
            </a:r>
            <a:r>
              <a:rPr lang="en-US" altLang="en-US" dirty="0"/>
              <a:t>, denoted by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i="1" baseline="-25000" dirty="0">
                <a:latin typeface="Times New Roman" pitchFamily="18" charset="0"/>
              </a:rPr>
              <a:t>1</a:t>
            </a:r>
            <a:r>
              <a:rPr lang="en-US" altLang="en-US" dirty="0">
                <a:sym typeface="Symbol" pitchFamily="18" charset="2"/>
              </a:rPr>
              <a:t>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i="1" baseline="-25000" dirty="0">
                <a:latin typeface="Times New Roman" pitchFamily="18" charset="0"/>
              </a:rPr>
              <a:t>2</a:t>
            </a:r>
            <a:r>
              <a:rPr lang="en-US" altLang="en-US" dirty="0"/>
              <a:t>, is {</a:t>
            </a:r>
            <a:r>
              <a:rPr lang="en-US" altLang="en-US" i="1" dirty="0">
                <a:latin typeface="Times New Roman" pitchFamily="18" charset="0"/>
              </a:rPr>
              <a:t>w</a:t>
            </a:r>
            <a:r>
              <a:rPr lang="en-US" altLang="en-US" i="1" baseline="-25000" dirty="0">
                <a:latin typeface="Times New Roman" pitchFamily="18" charset="0"/>
              </a:rPr>
              <a:t>1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w</a:t>
            </a:r>
            <a:r>
              <a:rPr lang="en-US" altLang="en-US" i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en-US" dirty="0"/>
              <a:t>|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i="1" dirty="0">
                <a:latin typeface="Times New Roman" pitchFamily="18" charset="0"/>
              </a:rPr>
              <a:t>w</a:t>
            </a:r>
            <a:r>
              <a:rPr lang="en-US" altLang="en-US" i="1" baseline="-25000" dirty="0">
                <a:latin typeface="Times New Roman" pitchFamily="18" charset="0"/>
              </a:rPr>
              <a:t>1 </a:t>
            </a:r>
            <a:r>
              <a:rPr lang="en-US" altLang="en-US" dirty="0">
                <a:sym typeface="Symbol" pitchFamily="18" charset="2"/>
              </a:rPr>
              <a:t>is in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 L</a:t>
            </a:r>
            <a:r>
              <a:rPr lang="en-US" altLang="en-US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and </a:t>
            </a:r>
            <a:r>
              <a:rPr lang="en-US" altLang="en-US" i="1" dirty="0">
                <a:latin typeface="Times New Roman" pitchFamily="18" charset="0"/>
              </a:rPr>
              <a:t>w</a:t>
            </a:r>
            <a:r>
              <a:rPr lang="en-US" altLang="en-US" i="1" baseline="-25000" dirty="0">
                <a:latin typeface="Times New Roman" pitchFamily="18" charset="0"/>
              </a:rPr>
              <a:t>2 </a:t>
            </a:r>
            <a:r>
              <a:rPr lang="en-US" altLang="en-US" dirty="0">
                <a:sym typeface="Symbol" pitchFamily="18" charset="2"/>
              </a:rPr>
              <a:t>is in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 L</a:t>
            </a:r>
            <a:r>
              <a:rPr lang="en-US" altLang="en-US" i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}</a:t>
            </a:r>
            <a:r>
              <a:rPr lang="en-US" altLang="en-US" dirty="0"/>
              <a:t>.</a:t>
            </a:r>
          </a:p>
          <a:p>
            <a:pPr marL="571500" indent="-571500">
              <a:lnSpc>
                <a:spcPct val="115000"/>
              </a:lnSpc>
              <a:buNone/>
            </a:pPr>
            <a:r>
              <a:rPr lang="en-US" altLang="en-US" dirty="0"/>
              <a:t>Example</a:t>
            </a:r>
          </a:p>
          <a:p>
            <a:pPr marL="571500" indent="-571500">
              <a:lnSpc>
                <a:spcPct val="115000"/>
              </a:lnSpc>
              <a:buNone/>
            </a:pPr>
            <a:r>
              <a:rPr lang="en-US" altLang="en-US" dirty="0"/>
              <a:t> </a:t>
            </a:r>
            <a:r>
              <a:rPr lang="en-US" altLang="en-US" b="1" i="1" dirty="0">
                <a:latin typeface="Times New Roman" pitchFamily="18" charset="0"/>
              </a:rPr>
              <a:t>L</a:t>
            </a:r>
            <a:r>
              <a:rPr lang="en-US" altLang="en-US" b="1" i="1" baseline="-25000" dirty="0">
                <a:latin typeface="Times New Roman" pitchFamily="18" charset="0"/>
              </a:rPr>
              <a:t>1</a:t>
            </a:r>
            <a:r>
              <a:rPr lang="en-US" altLang="en-US" b="1" dirty="0"/>
              <a:t>  = { </a:t>
            </a:r>
            <a:r>
              <a:rPr lang="en-US" altLang="en-US" b="1" i="1" dirty="0">
                <a:latin typeface="Times New Roman" pitchFamily="18" charset="0"/>
              </a:rPr>
              <a:t>x </a:t>
            </a:r>
            <a:r>
              <a:rPr lang="en-US" altLang="en-US" b="1" dirty="0">
                <a:sym typeface="Symbol" pitchFamily="18" charset="2"/>
              </a:rPr>
              <a:t> </a:t>
            </a:r>
            <a:r>
              <a:rPr lang="en-US" altLang="en-US" b="1" dirty="0"/>
              <a:t>{0,1}*| 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r>
              <a:rPr lang="en-US" altLang="en-US" b="1" dirty="0"/>
              <a:t> begins with 0}       </a:t>
            </a:r>
            <a:r>
              <a:rPr lang="en-US" altLang="en-US" b="1" i="1" dirty="0">
                <a:latin typeface="Times New Roman" pitchFamily="18" charset="0"/>
              </a:rPr>
              <a:t>L</a:t>
            </a:r>
            <a:r>
              <a:rPr lang="en-US" altLang="en-US" b="1" i="1" baseline="-25000" dirty="0">
                <a:latin typeface="Times New Roman" pitchFamily="18" charset="0"/>
              </a:rPr>
              <a:t>2</a:t>
            </a:r>
            <a:r>
              <a:rPr lang="en-US" altLang="en-US" b="1" dirty="0"/>
              <a:t>  ={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 </a:t>
            </a:r>
            <a:r>
              <a:rPr lang="en-US" altLang="en-US" b="1" dirty="0"/>
              <a:t>{0,1}*| 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r>
              <a:rPr lang="en-US" altLang="en-US" b="1" dirty="0"/>
              <a:t> ends with 0}</a:t>
            </a:r>
            <a:r>
              <a:rPr lang="en-US" altLang="en-US" dirty="0"/>
              <a:t> </a:t>
            </a:r>
          </a:p>
          <a:p>
            <a:pPr marL="571500" indent="-571500">
              <a:lnSpc>
                <a:spcPct val="115000"/>
              </a:lnSpc>
              <a:buNone/>
            </a:pPr>
            <a:r>
              <a:rPr lang="en-US" altLang="en-US" i="1" dirty="0">
                <a:latin typeface="Times New Roman" pitchFamily="18" charset="0"/>
              </a:rPr>
              <a:t>    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i="1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i="1" baseline="-25000" dirty="0">
                <a:solidFill>
                  <a:srgbClr val="FF0000"/>
                </a:solidFill>
                <a:latin typeface="Times New Roman" pitchFamily="18" charset="0"/>
              </a:rPr>
              <a:t>2 </a:t>
            </a:r>
            <a:r>
              <a:rPr lang="en-US" altLang="en-US" dirty="0">
                <a:solidFill>
                  <a:srgbClr val="FF0000"/>
                </a:solidFill>
              </a:rPr>
              <a:t>= {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n-US" altLang="en-US" dirty="0">
                <a:solidFill>
                  <a:srgbClr val="FF0000"/>
                </a:solidFill>
              </a:rPr>
              <a:t>{0,1}*|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begins and ends with 0 and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length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2}</a:t>
            </a:r>
            <a:r>
              <a:rPr lang="en-US" altLang="en-US" sz="2400" dirty="0"/>
              <a:t> </a:t>
            </a:r>
          </a:p>
          <a:p>
            <a:pPr marL="571500" indent="-571500">
              <a:lnSpc>
                <a:spcPct val="115000"/>
              </a:lnSpc>
              <a:buNone/>
            </a:pPr>
            <a:r>
              <a:rPr lang="en-US" altLang="en-US" sz="2400" b="1" dirty="0"/>
              <a:t> </a:t>
            </a:r>
            <a:r>
              <a:rPr lang="en-US" altLang="en-US" sz="2400" b="1" i="1" dirty="0">
                <a:latin typeface="Times New Roman" pitchFamily="18" charset="0"/>
              </a:rPr>
              <a:t>L</a:t>
            </a:r>
            <a:r>
              <a:rPr lang="en-US" altLang="en-US" sz="2400" b="1" i="1" baseline="-25000" dirty="0">
                <a:latin typeface="Times New Roman" pitchFamily="18" charset="0"/>
              </a:rPr>
              <a:t>1</a:t>
            </a:r>
            <a:r>
              <a:rPr lang="en-US" altLang="en-US" sz="2400" b="1" dirty="0"/>
              <a:t>  = { 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 </a:t>
            </a:r>
            <a:r>
              <a:rPr lang="en-US" altLang="en-US" b="1" dirty="0"/>
              <a:t>{0,1}*| 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r>
              <a:rPr lang="en-US" altLang="en-US" b="1" dirty="0"/>
              <a:t> ends with 0}</a:t>
            </a:r>
            <a:r>
              <a:rPr lang="en-US" altLang="en-US" sz="3600" b="1" dirty="0">
                <a:sym typeface="Symbol" pitchFamily="18" charset="2"/>
              </a:rPr>
              <a:t>      </a:t>
            </a:r>
            <a:r>
              <a:rPr lang="en-US" altLang="en-US" sz="2400" b="1" i="1" dirty="0">
                <a:latin typeface="Times New Roman" pitchFamily="18" charset="0"/>
              </a:rPr>
              <a:t>L</a:t>
            </a:r>
            <a:r>
              <a:rPr lang="en-US" altLang="en-US" sz="2400" b="1" i="1" baseline="-25000" dirty="0">
                <a:latin typeface="Times New Roman" pitchFamily="18" charset="0"/>
              </a:rPr>
              <a:t>2</a:t>
            </a:r>
            <a:r>
              <a:rPr lang="en-US" altLang="en-US" sz="2400" b="1" dirty="0">
                <a:sym typeface="Symbol" pitchFamily="18" charset="2"/>
              </a:rPr>
              <a:t> =</a:t>
            </a:r>
            <a:r>
              <a:rPr lang="en-US" altLang="en-US" sz="3600" b="1" dirty="0">
                <a:sym typeface="Symbol" pitchFamily="18" charset="2"/>
              </a:rPr>
              <a:t> </a:t>
            </a:r>
            <a:r>
              <a:rPr lang="en-US" altLang="en-US" b="1" dirty="0"/>
              <a:t>{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 </a:t>
            </a:r>
            <a:r>
              <a:rPr lang="en-US" altLang="en-US" b="1" dirty="0"/>
              <a:t>{0,1}*| 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r>
              <a:rPr lang="en-US" altLang="en-US" b="1" dirty="0"/>
              <a:t> begins with 0}</a:t>
            </a:r>
            <a:r>
              <a:rPr lang="en-US" altLang="en-US" dirty="0"/>
              <a:t> </a:t>
            </a:r>
          </a:p>
          <a:p>
            <a:pPr marL="571500" indent="-571500">
              <a:lnSpc>
                <a:spcPct val="115000"/>
              </a:lnSpc>
              <a:buNone/>
            </a:pPr>
            <a:r>
              <a:rPr lang="en-US" altLang="en-US" dirty="0"/>
              <a:t>                  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i="1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i="1" baseline="-25000" dirty="0">
                <a:solidFill>
                  <a:srgbClr val="FF0000"/>
                </a:solidFill>
                <a:latin typeface="Times New Roman" pitchFamily="18" charset="0"/>
              </a:rPr>
              <a:t>2 </a:t>
            </a:r>
            <a:r>
              <a:rPr lang="en-US" altLang="en-US" dirty="0">
                <a:solidFill>
                  <a:srgbClr val="FF0000"/>
                </a:solidFill>
              </a:rPr>
              <a:t>= = {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n-US" altLang="en-US" dirty="0">
                <a:solidFill>
                  <a:srgbClr val="FF0000"/>
                </a:solidFill>
              </a:rPr>
              <a:t>{0,1}*|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has 00 as a substring} </a:t>
            </a:r>
            <a:endParaRPr lang="el-GR" alt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506070"/>
            <a:ext cx="10515600" cy="4751575"/>
          </a:xfrm>
        </p:spPr>
        <p:txBody>
          <a:bodyPr/>
          <a:lstStyle/>
          <a:p>
            <a:pPr lvl="0"/>
            <a:r>
              <a:rPr lang="en-IN" dirty="0"/>
              <a:t>Gain a historical perspective of formal languages and automata theory and its foundations.</a:t>
            </a:r>
          </a:p>
          <a:p>
            <a:pPr lvl="0"/>
            <a:r>
              <a:rPr lang="en-IN" dirty="0"/>
              <a:t>Become familiar with basic principles of Chomsky grammar and its hierarchy.</a:t>
            </a:r>
          </a:p>
          <a:p>
            <a:pPr lvl="0"/>
            <a:r>
              <a:rPr lang="en-IN" dirty="0"/>
              <a:t>Explain the basic knowledge automata theory.</a:t>
            </a:r>
          </a:p>
          <a:p>
            <a:pPr lvl="0"/>
            <a:r>
              <a:rPr lang="en-IN" dirty="0"/>
              <a:t>Associating formal languages theory with automata theory.</a:t>
            </a:r>
          </a:p>
          <a:p>
            <a:pPr lvl="0"/>
            <a:r>
              <a:rPr lang="en-IN" dirty="0"/>
              <a:t>Discuss Turing machines as an abstract computational model</a:t>
            </a:r>
          </a:p>
          <a:p>
            <a:r>
              <a:rPr lang="en-IN" dirty="0"/>
              <a:t>The course should in addition clarify the practical view towards the applications of these ideas in the engineering part of 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Reversal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dirty="0"/>
              <a:t>Let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dirty="0"/>
              <a:t> be a language over an alphabet 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en-US" dirty="0">
                <a:cs typeface="Times New Roman" pitchFamily="18" charset="0"/>
              </a:rPr>
              <a:t>.  </a:t>
            </a:r>
          </a:p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dirty="0">
                <a:cs typeface="Times New Roman" pitchFamily="18" charset="0"/>
              </a:rPr>
              <a:t>The reversal of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dirty="0"/>
              <a:t>, denoted by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i="1" baseline="30000" dirty="0">
                <a:latin typeface="Times New Roman" pitchFamily="18" charset="0"/>
              </a:rPr>
              <a:t>R</a:t>
            </a:r>
            <a:r>
              <a:rPr lang="en-US" altLang="en-US" dirty="0"/>
              <a:t>, is {</a:t>
            </a:r>
            <a:r>
              <a:rPr lang="en-US" altLang="en-US" i="1" dirty="0" err="1">
                <a:latin typeface="Times New Roman" pitchFamily="18" charset="0"/>
              </a:rPr>
              <a:t>w</a:t>
            </a:r>
            <a:r>
              <a:rPr lang="en-US" altLang="en-US" i="1" baseline="30000" dirty="0" err="1">
                <a:latin typeface="Times New Roman" pitchFamily="18" charset="0"/>
              </a:rPr>
              <a:t>R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dirty="0"/>
              <a:t>|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i="1" dirty="0">
                <a:latin typeface="Times New Roman" pitchFamily="18" charset="0"/>
              </a:rPr>
              <a:t>w</a:t>
            </a:r>
            <a:r>
              <a:rPr lang="en-US" altLang="en-US" i="1" baseline="-25000" dirty="0">
                <a:latin typeface="Times New Roman" pitchFamily="18" charset="0"/>
              </a:rPr>
              <a:t> </a:t>
            </a:r>
            <a:r>
              <a:rPr lang="en-US" altLang="en-US" dirty="0">
                <a:sym typeface="Symbol" pitchFamily="18" charset="2"/>
              </a:rPr>
              <a:t>is in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 L</a:t>
            </a:r>
            <a:r>
              <a:rPr lang="en-US" altLang="en-US" dirty="0">
                <a:sym typeface="Symbol" pitchFamily="18" charset="2"/>
              </a:rPr>
              <a:t>}</a:t>
            </a:r>
            <a:r>
              <a:rPr lang="en-US" altLang="en-US" dirty="0"/>
              <a:t>.</a:t>
            </a:r>
          </a:p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dirty="0"/>
              <a:t>Example</a:t>
            </a:r>
          </a:p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dirty="0"/>
              <a:t> </a:t>
            </a:r>
            <a:r>
              <a:rPr lang="en-US" altLang="en-US" b="1" i="1" dirty="0">
                <a:latin typeface="Times New Roman" pitchFamily="18" charset="0"/>
              </a:rPr>
              <a:t>L =  </a:t>
            </a:r>
            <a:r>
              <a:rPr lang="en-US" altLang="en-US" b="1" dirty="0"/>
              <a:t>{</a:t>
            </a:r>
            <a:r>
              <a:rPr lang="en-US" altLang="en-US" b="1" i="1" dirty="0">
                <a:latin typeface="Times New Roman" pitchFamily="18" charset="0"/>
              </a:rPr>
              <a:t>x </a:t>
            </a:r>
            <a:r>
              <a:rPr lang="en-US" altLang="en-US" b="1" dirty="0">
                <a:sym typeface="Symbol" pitchFamily="18" charset="2"/>
              </a:rPr>
              <a:t> </a:t>
            </a:r>
            <a:r>
              <a:rPr lang="en-US" altLang="en-US" b="1" dirty="0"/>
              <a:t>{0,1}*| 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r>
              <a:rPr lang="en-US" altLang="en-US" b="1" dirty="0"/>
              <a:t> begins with 0}              </a:t>
            </a:r>
            <a:endParaRPr lang="en-US" altLang="en-US" b="1" i="1" baseline="30000" dirty="0">
              <a:latin typeface="Times New Roman" pitchFamily="18" charset="0"/>
            </a:endParaRPr>
          </a:p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b="1" dirty="0"/>
              <a:t> </a:t>
            </a:r>
            <a:r>
              <a:rPr lang="en-US" altLang="en-US" dirty="0"/>
              <a:t>             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itchFamily="18" charset="0"/>
              </a:rPr>
              <a:t>R </a:t>
            </a:r>
            <a:r>
              <a:rPr lang="en-US" altLang="en-US" dirty="0">
                <a:solidFill>
                  <a:srgbClr val="FF0000"/>
                </a:solidFill>
              </a:rPr>
              <a:t>= {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n-US" altLang="en-US" dirty="0">
                <a:solidFill>
                  <a:srgbClr val="FF0000"/>
                </a:solidFill>
              </a:rPr>
              <a:t>{0,1}*|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ends with 0}</a:t>
            </a:r>
            <a:r>
              <a:rPr lang="en-US" altLang="en-US" dirty="0"/>
              <a:t> </a:t>
            </a:r>
          </a:p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dirty="0"/>
              <a:t> </a:t>
            </a:r>
            <a:r>
              <a:rPr lang="en-US" altLang="en-US" b="1" i="1" dirty="0">
                <a:latin typeface="Times New Roman" pitchFamily="18" charset="0"/>
              </a:rPr>
              <a:t>L =  </a:t>
            </a:r>
            <a:r>
              <a:rPr lang="en-US" altLang="en-US" b="1" dirty="0"/>
              <a:t>{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 </a:t>
            </a:r>
            <a:r>
              <a:rPr lang="en-US" altLang="en-US" b="1" dirty="0"/>
              <a:t>{0,1}*| </a:t>
            </a:r>
            <a:r>
              <a:rPr lang="en-US" altLang="en-US" b="1" i="1" dirty="0">
                <a:latin typeface="Times New Roman" pitchFamily="18" charset="0"/>
              </a:rPr>
              <a:t>x</a:t>
            </a:r>
            <a:r>
              <a:rPr lang="en-US" altLang="en-US" b="1" dirty="0"/>
              <a:t> has 00 as a substring}</a:t>
            </a:r>
            <a:r>
              <a:rPr lang="en-US" altLang="en-US" dirty="0"/>
              <a:t>  </a:t>
            </a:r>
          </a:p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i="1" dirty="0">
                <a:latin typeface="Times New Roman" pitchFamily="18" charset="0"/>
              </a:rPr>
              <a:t>           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itchFamily="18" charset="0"/>
              </a:rPr>
              <a:t>R </a:t>
            </a:r>
            <a:r>
              <a:rPr lang="en-US" altLang="en-US" dirty="0">
                <a:solidFill>
                  <a:srgbClr val="FF0000"/>
                </a:solidFill>
              </a:rPr>
              <a:t>= {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n-US" altLang="en-US" dirty="0">
                <a:solidFill>
                  <a:srgbClr val="FF0000"/>
                </a:solidFill>
              </a:rPr>
              <a:t>{0,1}*|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has 00 as a substring} </a:t>
            </a:r>
            <a:endParaRPr lang="el-GR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Kleene’s</a:t>
            </a:r>
            <a:r>
              <a:rPr lang="en-US" altLang="en-US" dirty="0">
                <a:solidFill>
                  <a:srgbClr val="FF0000"/>
                </a:solidFill>
              </a:rPr>
              <a:t> closure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en-US" dirty="0"/>
              <a:t>Let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dirty="0"/>
              <a:t> be a language over an alphabet 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en-US" dirty="0">
                <a:cs typeface="Times New Roman" pitchFamily="18" charset="0"/>
              </a:rPr>
              <a:t>.  </a:t>
            </a:r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en-US" dirty="0"/>
              <a:t>	The </a:t>
            </a:r>
            <a:r>
              <a:rPr lang="en-US" altLang="en-US" dirty="0" err="1"/>
              <a:t>Kleene</a:t>
            </a:r>
            <a:r>
              <a:rPr lang="en-US" altLang="en-US" dirty="0" err="1">
                <a:latin typeface="Arial" pitchFamily="34" charset="0"/>
              </a:rPr>
              <a:t>’</a:t>
            </a:r>
            <a:r>
              <a:rPr lang="en-US" altLang="en-US" dirty="0" err="1"/>
              <a:t>s</a:t>
            </a:r>
            <a:r>
              <a:rPr lang="en-US" altLang="en-US" dirty="0"/>
              <a:t> closure of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dirty="0"/>
              <a:t>, denoted by </a:t>
            </a:r>
            <a:r>
              <a:rPr lang="en-US" altLang="en-US" i="1" dirty="0">
                <a:latin typeface="Times New Roman" pitchFamily="18" charset="0"/>
              </a:rPr>
              <a:t>L*</a:t>
            </a:r>
            <a:r>
              <a:rPr lang="en-US" altLang="en-US" dirty="0"/>
              <a:t>, is {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dirty="0"/>
              <a:t> | for an integer </a:t>
            </a:r>
            <a:r>
              <a:rPr lang="en-US" altLang="en-US" i="1" dirty="0">
                <a:latin typeface="Times New Roman" pitchFamily="18" charset="0"/>
              </a:rPr>
              <a:t>n </a:t>
            </a:r>
            <a:r>
              <a:rPr lang="en-US" altLang="en-US" dirty="0">
                <a:sym typeface="Symbol" pitchFamily="18" charset="2"/>
              </a:rPr>
              <a:t> </a:t>
            </a:r>
            <a:r>
              <a:rPr lang="en-US" altLang="en-US" dirty="0"/>
              <a:t>0 </a:t>
            </a:r>
            <a:r>
              <a:rPr lang="en-US" altLang="en-US" i="1" dirty="0">
                <a:latin typeface="Times New Roman" pitchFamily="18" charset="0"/>
              </a:rPr>
              <a:t>x </a:t>
            </a:r>
            <a:r>
              <a:rPr lang="en-US" altLang="en-US" dirty="0"/>
              <a:t>=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1</a:t>
            </a:r>
            <a:r>
              <a:rPr lang="en-US" altLang="en-US" i="1" dirty="0">
                <a:latin typeface="Times New Roman" pitchFamily="18" charset="0"/>
              </a:rPr>
              <a:t> x</a:t>
            </a:r>
            <a:r>
              <a:rPr lang="en-US" altLang="en-US" i="1" baseline="-25000" dirty="0">
                <a:latin typeface="Times New Roman" pitchFamily="18" charset="0"/>
              </a:rPr>
              <a:t>2</a:t>
            </a:r>
            <a:r>
              <a:rPr lang="en-US" altLang="en-US" i="1" dirty="0">
                <a:latin typeface="Times New Roman" pitchFamily="18" charset="0"/>
              </a:rPr>
              <a:t> … </a:t>
            </a:r>
            <a:r>
              <a:rPr lang="en-US" altLang="en-US" i="1" dirty="0" err="1">
                <a:latin typeface="Times New Roman" pitchFamily="18" charset="0"/>
              </a:rPr>
              <a:t>x</a:t>
            </a:r>
            <a:r>
              <a:rPr lang="en-US" altLang="en-US" i="1" baseline="-25000" dirty="0" err="1">
                <a:latin typeface="Times New Roman" pitchFamily="18" charset="0"/>
              </a:rPr>
              <a:t>n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1</a:t>
            </a:r>
            <a:r>
              <a:rPr lang="en-US" altLang="en-US" dirty="0"/>
              <a:t>,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2 </a:t>
            </a:r>
            <a:r>
              <a:rPr lang="en-US" altLang="en-US" dirty="0"/>
              <a:t>,</a:t>
            </a:r>
            <a:r>
              <a:rPr lang="en-US" altLang="en-US" i="1" dirty="0">
                <a:latin typeface="Times New Roman" pitchFamily="18" charset="0"/>
              </a:rPr>
              <a:t> …</a:t>
            </a:r>
            <a:r>
              <a:rPr lang="en-US" altLang="en-US" dirty="0"/>
              <a:t>,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i="1" dirty="0" err="1">
                <a:latin typeface="Times New Roman" pitchFamily="18" charset="0"/>
              </a:rPr>
              <a:t>x</a:t>
            </a:r>
            <a:r>
              <a:rPr lang="en-US" altLang="en-US" i="1" baseline="-25000" dirty="0" err="1">
                <a:latin typeface="Times New Roman" pitchFamily="18" charset="0"/>
              </a:rPr>
              <a:t>n</a:t>
            </a:r>
            <a:r>
              <a:rPr lang="en-US" altLang="en-US" dirty="0"/>
              <a:t> are in </a:t>
            </a:r>
            <a:r>
              <a:rPr lang="en-US" altLang="en-US" i="1" dirty="0">
                <a:latin typeface="Times New Roman" pitchFamily="18" charset="0"/>
              </a:rPr>
              <a:t>L</a:t>
            </a:r>
            <a:r>
              <a:rPr lang="en-US" altLang="en-US" dirty="0"/>
              <a:t>}.</a:t>
            </a:r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en-US" dirty="0"/>
              <a:t>	That is,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L*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en-US" altLang="en-US" i="1" baseline="-25000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 baseline="36000" dirty="0">
                <a:solidFill>
                  <a:srgbClr val="FF0000"/>
                </a:solidFill>
                <a:sym typeface="Symbol" pitchFamily="18" charset="2"/>
              </a:rPr>
              <a:t>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= 0  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</a:p>
          <a:p>
            <a:pPr marL="571500" indent="-571500">
              <a:lnSpc>
                <a:spcPct val="110000"/>
              </a:lnSpc>
              <a:spcBef>
                <a:spcPct val="60000"/>
              </a:spcBef>
              <a:spcAft>
                <a:spcPct val="20000"/>
              </a:spcAft>
              <a:buNone/>
            </a:pPr>
            <a:r>
              <a:rPr lang="en-US" altLang="en-US" sz="2400" dirty="0"/>
              <a:t>Example: Let 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en-US" sz="2400" dirty="0"/>
              <a:t> = {0,1} and </a:t>
            </a:r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  <a:buNone/>
            </a:pPr>
            <a:r>
              <a:rPr lang="en-US" altLang="en-US" sz="2400" dirty="0"/>
              <a:t>	</a:t>
            </a:r>
            <a:r>
              <a:rPr lang="en-US" altLang="en-US" i="1" dirty="0">
                <a:latin typeface="Times New Roman" pitchFamily="18" charset="0"/>
                <a:cs typeface="Angsana New" pitchFamily="18" charset="-34"/>
              </a:rPr>
              <a:t>L</a:t>
            </a:r>
            <a:r>
              <a:rPr lang="en-US" altLang="en-US" i="1" baseline="-25000" dirty="0">
                <a:latin typeface="Times New Roman" pitchFamily="18" charset="0"/>
                <a:cs typeface="Angsana New" pitchFamily="18" charset="-34"/>
              </a:rPr>
              <a:t>e</a:t>
            </a:r>
            <a:r>
              <a:rPr lang="en-US" altLang="en-US" dirty="0">
                <a:cs typeface="Angsana New" pitchFamily="18" charset="-34"/>
              </a:rPr>
              <a:t> = {</a:t>
            </a:r>
            <a:r>
              <a:rPr lang="en-US" altLang="en-US" dirty="0">
                <a:cs typeface="Angsana New" pitchFamily="18" charset="-34"/>
                <a:sym typeface="Symbol" pitchFamily="18" charset="2"/>
              </a:rPr>
              <a:t>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altLang="en-US" dirty="0">
                <a:cs typeface="Arial" pitchFamily="34" charset="0"/>
                <a:sym typeface="Symbol" pitchFamily="18" charset="2"/>
              </a:rPr>
              <a:t>*</a:t>
            </a:r>
            <a:r>
              <a:rPr lang="en-US" altLang="en-US" dirty="0">
                <a:cs typeface="Angsana New" pitchFamily="18" charset="-34"/>
              </a:rPr>
              <a:t> | the number of 1</a:t>
            </a:r>
            <a:r>
              <a:rPr lang="en-US" altLang="en-US" dirty="0">
                <a:latin typeface="Arial" pitchFamily="34" charset="0"/>
                <a:cs typeface="Angsana New" pitchFamily="18" charset="-34"/>
              </a:rPr>
              <a:t>’</a:t>
            </a:r>
            <a:r>
              <a:rPr lang="en-US" altLang="en-US" dirty="0">
                <a:cs typeface="Angsana New" pitchFamily="18" charset="-34"/>
              </a:rPr>
              <a:t>s in </a:t>
            </a:r>
            <a:r>
              <a:rPr lang="en-US" altLang="en-US" dirty="0">
                <a:cs typeface="Arial" pitchFamily="34" charset="0"/>
                <a:sym typeface="Symbol" pitchFamily="18" charset="2"/>
              </a:rPr>
              <a:t></a:t>
            </a:r>
            <a:r>
              <a:rPr lang="en-US" altLang="en-US" dirty="0">
                <a:cs typeface="Angsana New" pitchFamily="18" charset="-34"/>
              </a:rPr>
              <a:t> is even}</a:t>
            </a:r>
            <a:endParaRPr lang="en-US" altLang="en-US" sz="3600" dirty="0"/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  <a:buNone/>
            </a:pPr>
            <a:r>
              <a:rPr lang="th-TH" altLang="en-US" i="1" dirty="0">
                <a:latin typeface="Times New Roman" pitchFamily="18" charset="0"/>
              </a:rPr>
              <a:t>      L</a:t>
            </a:r>
            <a:r>
              <a:rPr lang="th-TH" altLang="en-US" i="1" baseline="-25000" dirty="0">
                <a:latin typeface="Times New Roman" pitchFamily="18" charset="0"/>
              </a:rPr>
              <a:t>e</a:t>
            </a:r>
            <a:r>
              <a:rPr lang="en-US" altLang="en-US" dirty="0">
                <a:cs typeface="Arial" pitchFamily="34" charset="0"/>
                <a:sym typeface="Symbol" pitchFamily="18" charset="2"/>
              </a:rPr>
              <a:t>*</a:t>
            </a:r>
            <a:r>
              <a:rPr lang="en-US" altLang="en-US" dirty="0">
                <a:cs typeface="Angsana New" pitchFamily="18" charset="-34"/>
              </a:rPr>
              <a:t> </a:t>
            </a:r>
            <a:r>
              <a:rPr lang="en-US" altLang="en-US" dirty="0"/>
              <a:t>= </a:t>
            </a:r>
            <a:r>
              <a:rPr lang="en-US" altLang="en-US" dirty="0">
                <a:cs typeface="Angsana New" pitchFamily="18" charset="-34"/>
              </a:rPr>
              <a:t>{</a:t>
            </a:r>
            <a:r>
              <a:rPr lang="en-US" altLang="en-US" dirty="0">
                <a:cs typeface="Angsana New" pitchFamily="18" charset="-34"/>
                <a:sym typeface="Symbol" pitchFamily="18" charset="2"/>
              </a:rPr>
              <a:t>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altLang="en-US" dirty="0">
                <a:cs typeface="Arial" pitchFamily="34" charset="0"/>
                <a:sym typeface="Symbol" pitchFamily="18" charset="2"/>
              </a:rPr>
              <a:t>*</a:t>
            </a:r>
            <a:r>
              <a:rPr lang="en-US" altLang="en-US" dirty="0">
                <a:cs typeface="Angsana New" pitchFamily="18" charset="-34"/>
              </a:rPr>
              <a:t> | the number of 1</a:t>
            </a:r>
            <a:r>
              <a:rPr lang="en-US" altLang="en-US" dirty="0">
                <a:latin typeface="Arial" pitchFamily="34" charset="0"/>
                <a:cs typeface="Angsana New" pitchFamily="18" charset="-34"/>
              </a:rPr>
              <a:t>’</a:t>
            </a:r>
            <a:r>
              <a:rPr lang="en-US" altLang="en-US" dirty="0">
                <a:cs typeface="Angsana New" pitchFamily="18" charset="-34"/>
              </a:rPr>
              <a:t>s in </a:t>
            </a:r>
            <a:r>
              <a:rPr lang="en-US" altLang="en-US" dirty="0">
                <a:cs typeface="Arial" pitchFamily="34" charset="0"/>
                <a:sym typeface="Symbol" pitchFamily="18" charset="2"/>
              </a:rPr>
              <a:t></a:t>
            </a:r>
            <a:r>
              <a:rPr lang="en-US" altLang="en-US" dirty="0">
                <a:cs typeface="Angsana New" pitchFamily="18" charset="-34"/>
              </a:rPr>
              <a:t> is even}</a:t>
            </a:r>
            <a:endParaRPr lang="el-GR" altLang="en-US" dirty="0">
              <a:cs typeface="Angsana New" pitchFamily="18" charset="-34"/>
            </a:endParaRPr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  <a:buNone/>
            </a:pPr>
            <a:r>
              <a:rPr lang="en-US" altLang="en-US" dirty="0">
                <a:cs typeface="Angsana New" pitchFamily="18" charset="-34"/>
              </a:rPr>
              <a:t>      (</a:t>
            </a:r>
            <a:r>
              <a:rPr lang="en-US" altLang="en-US" dirty="0">
                <a:cs typeface="Angsana New" pitchFamily="18" charset="-34"/>
                <a:sym typeface="Symbol" pitchFamily="18" charset="2"/>
              </a:rPr>
              <a:t></a:t>
            </a:r>
            <a:r>
              <a:rPr lang="en-US" altLang="en-US" i="1" dirty="0">
                <a:latin typeface="Times New Roman" pitchFamily="18" charset="0"/>
                <a:cs typeface="Angsana New" pitchFamily="18" charset="-34"/>
              </a:rPr>
              <a:t>L</a:t>
            </a:r>
            <a:r>
              <a:rPr lang="en-US" altLang="en-US" i="1" baseline="-25000" dirty="0">
                <a:latin typeface="Times New Roman" pitchFamily="18" charset="0"/>
                <a:cs typeface="Angsana New" pitchFamily="18" charset="-34"/>
              </a:rPr>
              <a:t>e</a:t>
            </a:r>
            <a:r>
              <a:rPr lang="en-US" altLang="en-US" dirty="0">
                <a:cs typeface="Angsana New" pitchFamily="18" charset="-34"/>
              </a:rPr>
              <a:t>)*</a:t>
            </a:r>
            <a:r>
              <a:rPr lang="en-US" altLang="en-US" i="1" baseline="-25000" dirty="0"/>
              <a:t> </a:t>
            </a:r>
            <a:r>
              <a:rPr lang="en-US" altLang="en-US" dirty="0">
                <a:cs typeface="Angsana New" pitchFamily="18" charset="-34"/>
              </a:rPr>
              <a:t>= {</a:t>
            </a:r>
            <a:r>
              <a:rPr lang="en-US" altLang="en-US" dirty="0">
                <a:cs typeface="Angsana New" pitchFamily="18" charset="-34"/>
                <a:sym typeface="Symbol" pitchFamily="18" charset="2"/>
              </a:rPr>
              <a:t>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altLang="en-US" dirty="0">
                <a:cs typeface="Arial" pitchFamily="34" charset="0"/>
                <a:sym typeface="Symbol" pitchFamily="18" charset="2"/>
              </a:rPr>
              <a:t>*</a:t>
            </a:r>
            <a:r>
              <a:rPr lang="en-US" altLang="en-US" dirty="0">
                <a:cs typeface="Angsana New" pitchFamily="18" charset="-34"/>
              </a:rPr>
              <a:t>| the number of 1</a:t>
            </a:r>
            <a:r>
              <a:rPr lang="en-US" altLang="en-US" dirty="0">
                <a:latin typeface="Arial" pitchFamily="34" charset="0"/>
                <a:cs typeface="Angsana New" pitchFamily="18" charset="-34"/>
              </a:rPr>
              <a:t>’</a:t>
            </a:r>
            <a:r>
              <a:rPr lang="en-US" altLang="en-US" dirty="0">
                <a:cs typeface="Angsana New" pitchFamily="18" charset="-34"/>
              </a:rPr>
              <a:t>s in </a:t>
            </a:r>
            <a:r>
              <a:rPr lang="en-US" altLang="en-US" dirty="0">
                <a:cs typeface="Arial" pitchFamily="34" charset="0"/>
                <a:sym typeface="Symbol" pitchFamily="18" charset="2"/>
              </a:rPr>
              <a:t></a:t>
            </a:r>
            <a:r>
              <a:rPr lang="en-US" altLang="en-US" dirty="0">
                <a:cs typeface="Angsana New" pitchFamily="18" charset="-34"/>
              </a:rPr>
              <a:t> is odd}* </a:t>
            </a:r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  <a:buNone/>
            </a:pPr>
            <a:r>
              <a:rPr lang="en-US" altLang="en-US" dirty="0">
                <a:cs typeface="Angsana New" pitchFamily="18" charset="-34"/>
              </a:rPr>
              <a:t>            = {</a:t>
            </a:r>
            <a:r>
              <a:rPr lang="en-US" altLang="en-US" dirty="0">
                <a:cs typeface="Angsana New" pitchFamily="18" charset="-34"/>
                <a:sym typeface="Symbol" pitchFamily="18" charset="2"/>
              </a:rPr>
              <a:t>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lang="en-US" altLang="en-US" dirty="0">
                <a:cs typeface="Arial" pitchFamily="34" charset="0"/>
                <a:sym typeface="Symbol" pitchFamily="18" charset="2"/>
              </a:rPr>
              <a:t>*</a:t>
            </a:r>
            <a:r>
              <a:rPr lang="en-US" altLang="en-US" dirty="0">
                <a:cs typeface="Angsana New" pitchFamily="18" charset="-34"/>
              </a:rPr>
              <a:t>| the number of 1</a:t>
            </a:r>
            <a:r>
              <a:rPr lang="en-US" altLang="en-US" dirty="0">
                <a:latin typeface="Arial" pitchFamily="34" charset="0"/>
                <a:cs typeface="Angsana New" pitchFamily="18" charset="-34"/>
              </a:rPr>
              <a:t>’</a:t>
            </a:r>
            <a:r>
              <a:rPr lang="en-US" altLang="en-US" dirty="0">
                <a:cs typeface="Angsana New" pitchFamily="18" charset="-34"/>
              </a:rPr>
              <a:t>s in </a:t>
            </a:r>
            <a:r>
              <a:rPr lang="en-US" altLang="en-US" dirty="0">
                <a:cs typeface="Arial" pitchFamily="34" charset="0"/>
                <a:sym typeface="Symbol" pitchFamily="18" charset="2"/>
              </a:rPr>
              <a:t></a:t>
            </a:r>
            <a:r>
              <a:rPr lang="en-US" altLang="en-US" dirty="0">
                <a:cs typeface="Angsana New" pitchFamily="18" charset="-34"/>
              </a:rPr>
              <a:t> &gt; 0}</a:t>
            </a:r>
            <a:endParaRPr lang="th-TH" altLang="en-US" dirty="0">
              <a:cs typeface="Angsana New" pitchFamily="18" charset="-34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49"/>
            <a:ext cx="10515600" cy="5159828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Grammars </a:t>
            </a:r>
            <a:r>
              <a:rPr lang="en-US" dirty="0">
                <a:solidFill>
                  <a:srgbClr val="FF0000"/>
                </a:solidFill>
              </a:rPr>
              <a:t>and Languages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878978" y="2214156"/>
            <a:ext cx="574766" cy="5617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17029" y="2207623"/>
            <a:ext cx="574765" cy="5617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1905" y="5164182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Napoleon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2225" y="1785241"/>
            <a:ext cx="43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7634" y="2699651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NP1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39249" y="2686588"/>
            <a:ext cx="60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VP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960223" y="3259194"/>
            <a:ext cx="748929" cy="596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146765" y="3069775"/>
            <a:ext cx="862153" cy="7837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551721" y="3396341"/>
            <a:ext cx="953587" cy="2220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259290" y="3071953"/>
            <a:ext cx="971006" cy="8011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5936034" y="3310399"/>
            <a:ext cx="927359" cy="367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31602" y="3940636"/>
            <a:ext cx="6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PN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85348" y="3936280"/>
            <a:ext cx="714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86548" y="3953699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ART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48405" y="3936280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ADJ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66722" y="3914510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NP2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3198213" y="4495823"/>
            <a:ext cx="748929" cy="596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2"/>
          </p:cNvCxnSpPr>
          <p:nvPr/>
        </p:nvCxnSpPr>
        <p:spPr>
          <a:xfrm rot="16200000" flipH="1">
            <a:off x="4744048" y="4796302"/>
            <a:ext cx="814138" cy="17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5549598" y="4765820"/>
            <a:ext cx="814138" cy="17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6211455" y="4748401"/>
            <a:ext cx="814138" cy="17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7241192" y="4393489"/>
            <a:ext cx="831656" cy="6487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59531" y="5221730"/>
            <a:ext cx="44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17333" y="5243132"/>
            <a:ext cx="33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22434" y="5251288"/>
            <a:ext cx="99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great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19874" y="5246932"/>
            <a:ext cx="134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warrior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47494" y="1676377"/>
            <a:ext cx="220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Derivation Tree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699894" y="2508053"/>
            <a:ext cx="220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Syntax Tree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296437" y="2059555"/>
            <a:ext cx="50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331270" y="2878168"/>
            <a:ext cx="50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930672" y="3261351"/>
            <a:ext cx="220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Parse Tree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4"/>
            <a:ext cx="10515600" cy="5277394"/>
          </a:xfrm>
        </p:spPr>
        <p:txBody>
          <a:bodyPr/>
          <a:lstStyle/>
          <a:p>
            <a:pPr>
              <a:buNone/>
            </a:pPr>
            <a:r>
              <a:rPr lang="en-US" dirty="0"/>
              <a:t>&lt;S&gt; → &lt;</a:t>
            </a:r>
            <a:r>
              <a:rPr lang="en-US" dirty="0">
                <a:solidFill>
                  <a:srgbClr val="0000CC"/>
                </a:solidFill>
              </a:rPr>
              <a:t>NP1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VP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00CC"/>
                </a:solidFill>
              </a:rPr>
              <a:t>NP1</a:t>
            </a:r>
            <a:r>
              <a:rPr lang="en-US" dirty="0"/>
              <a:t>&gt; → &lt;</a:t>
            </a:r>
            <a:r>
              <a:rPr lang="en-US" dirty="0">
                <a:solidFill>
                  <a:srgbClr val="0000CC"/>
                </a:solidFill>
              </a:rPr>
              <a:t>PN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00CC"/>
                </a:solidFill>
              </a:rPr>
              <a:t>PN</a:t>
            </a:r>
            <a:r>
              <a:rPr lang="en-US" dirty="0"/>
              <a:t>&gt;  → </a:t>
            </a:r>
            <a:r>
              <a:rPr lang="en-US" dirty="0">
                <a:solidFill>
                  <a:srgbClr val="FF0000"/>
                </a:solidFill>
              </a:rPr>
              <a:t>Napoleon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00CC"/>
                </a:solidFill>
              </a:rPr>
              <a:t>VP</a:t>
            </a:r>
            <a:r>
              <a:rPr lang="en-US" dirty="0"/>
              <a:t>&gt; → &lt;</a:t>
            </a:r>
            <a:r>
              <a:rPr lang="en-US" dirty="0">
                <a:solidFill>
                  <a:srgbClr val="0000CC"/>
                </a:solidFill>
              </a:rPr>
              <a:t>VER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ART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ADV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 NP2&gt;</a:t>
            </a:r>
            <a:endParaRPr lang="en-US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00CC"/>
                </a:solidFill>
              </a:rPr>
              <a:t>VER</a:t>
            </a:r>
            <a:r>
              <a:rPr lang="en-US" dirty="0"/>
              <a:t>&gt; → </a:t>
            </a:r>
            <a:r>
              <a:rPr lang="en-US" dirty="0">
                <a:solidFill>
                  <a:srgbClr val="FF0000"/>
                </a:solidFill>
              </a:rPr>
              <a:t>is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00CC"/>
                </a:solidFill>
              </a:rPr>
              <a:t>ART</a:t>
            </a:r>
            <a:r>
              <a:rPr lang="en-US" dirty="0"/>
              <a:t>&gt; →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00CC"/>
                </a:solidFill>
              </a:rPr>
              <a:t>ADV</a:t>
            </a:r>
            <a:r>
              <a:rPr lang="en-US" dirty="0"/>
              <a:t>&gt; → </a:t>
            </a:r>
            <a:r>
              <a:rPr lang="en-US" dirty="0">
                <a:solidFill>
                  <a:srgbClr val="FF0000"/>
                </a:solidFill>
              </a:rPr>
              <a:t>great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00CC"/>
                </a:solidFill>
              </a:rPr>
              <a:t> NP2&gt; </a:t>
            </a:r>
            <a:r>
              <a:rPr lang="en-US" dirty="0"/>
              <a:t>→ </a:t>
            </a:r>
            <a:r>
              <a:rPr lang="en-US" dirty="0">
                <a:solidFill>
                  <a:srgbClr val="FF0000"/>
                </a:solidFill>
              </a:rPr>
              <a:t>warrior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3183" y="1306310"/>
            <a:ext cx="2795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Rules </a:t>
            </a:r>
          </a:p>
          <a:p>
            <a:r>
              <a:rPr lang="en-US" sz="2400" b="1" dirty="0"/>
              <a:t>     or </a:t>
            </a:r>
          </a:p>
          <a:p>
            <a:r>
              <a:rPr lang="en-US" sz="2400" b="1" dirty="0"/>
              <a:t>Productions</a:t>
            </a:r>
          </a:p>
          <a:p>
            <a:r>
              <a:rPr lang="en-US" sz="2400" b="1" dirty="0"/>
              <a:t>     or</a:t>
            </a:r>
          </a:p>
          <a:p>
            <a:r>
              <a:rPr lang="en-US" sz="2400" b="1" dirty="0"/>
              <a:t>Production rules</a:t>
            </a:r>
          </a:p>
          <a:p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85583" y="3561853"/>
            <a:ext cx="279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dirty="0"/>
              <a:t>→  -  rewritten as</a:t>
            </a:r>
            <a:r>
              <a:rPr lang="en-US" sz="2400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07353" y="4145332"/>
            <a:ext cx="279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dirty="0"/>
              <a:t>  -  directly derives</a:t>
            </a:r>
            <a:r>
              <a:rPr lang="en-US" sz="2400" b="1" dirty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" cy="1905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" cy="190500"/>
          </a:xfrm>
          <a:prstGeom prst="rect">
            <a:avLst/>
          </a:prstGeom>
          <a:noFill/>
        </p:spPr>
      </p:pic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000750" y="3351213"/>
          <a:ext cx="1905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4" imgW="190440" imgH="152280" progId="Equation.3">
                  <p:embed/>
                </p:oleObj>
              </mc:Choice>
              <mc:Fallback>
                <p:oleObj name="Equation" r:id="rId4" imgW="190440" imgH="152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351213"/>
                        <a:ext cx="1905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7628710" y="4194485"/>
          <a:ext cx="587828" cy="45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8710" y="4194485"/>
                        <a:ext cx="587828" cy="455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50422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&lt;S&gt;         &lt;</a:t>
            </a:r>
            <a:r>
              <a:rPr lang="en-US" dirty="0">
                <a:solidFill>
                  <a:srgbClr val="0000CC"/>
                </a:solidFill>
              </a:rPr>
              <a:t>NP1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VP</a:t>
            </a:r>
            <a:r>
              <a:rPr lang="en-US" dirty="0"/>
              <a:t>&gt;          &lt;</a:t>
            </a:r>
            <a:r>
              <a:rPr lang="en-US" dirty="0">
                <a:solidFill>
                  <a:srgbClr val="0000CC"/>
                </a:solidFill>
              </a:rPr>
              <a:t>PN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VP</a:t>
            </a:r>
            <a:r>
              <a:rPr lang="en-US" dirty="0"/>
              <a:t>&gt;        </a:t>
            </a:r>
            <a:r>
              <a:rPr lang="en-US" dirty="0">
                <a:solidFill>
                  <a:srgbClr val="FF0000"/>
                </a:solidFill>
              </a:rPr>
              <a:t>Napoleon</a:t>
            </a:r>
            <a:r>
              <a:rPr lang="en-US" dirty="0"/>
              <a:t> &lt;</a:t>
            </a:r>
            <a:r>
              <a:rPr lang="en-US" dirty="0">
                <a:solidFill>
                  <a:srgbClr val="0000CC"/>
                </a:solidFill>
              </a:rPr>
              <a:t>VP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Napoleon</a:t>
            </a:r>
            <a:r>
              <a:rPr lang="en-US" dirty="0"/>
              <a:t> &lt;</a:t>
            </a:r>
            <a:r>
              <a:rPr lang="en-US" dirty="0">
                <a:solidFill>
                  <a:srgbClr val="0000CC"/>
                </a:solidFill>
              </a:rPr>
              <a:t>VER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ART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ADV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 NP2&gt;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Napoleon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&lt;</a:t>
            </a:r>
            <a:r>
              <a:rPr lang="en-US" dirty="0">
                <a:solidFill>
                  <a:srgbClr val="0000CC"/>
                </a:solidFill>
              </a:rPr>
              <a:t>ART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ADV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 NP2&gt;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Napoleon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/>
              <a:t>&lt;</a:t>
            </a:r>
            <a:r>
              <a:rPr lang="en-US" dirty="0">
                <a:solidFill>
                  <a:srgbClr val="0000CC"/>
                </a:solidFill>
              </a:rPr>
              <a:t>ADV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 NP2&gt;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Napoleon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great</a:t>
            </a:r>
            <a:r>
              <a:rPr lang="en-US" dirty="0"/>
              <a:t> &lt;</a:t>
            </a:r>
            <a:r>
              <a:rPr lang="en-US" dirty="0">
                <a:solidFill>
                  <a:srgbClr val="0000CC"/>
                </a:solidFill>
              </a:rPr>
              <a:t> NP2&gt;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Napoleon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great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warrior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</a:t>
            </a:r>
            <a:r>
              <a:rPr lang="en-US" b="1" dirty="0"/>
              <a:t>Leftmost Derivation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711234" y="1907180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5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234" y="1907180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280380" y="1902232"/>
          <a:ext cx="5667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6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380" y="1902232"/>
                        <a:ext cx="5667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6587695" y="1897469"/>
          <a:ext cx="5667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7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695" y="1897469"/>
                        <a:ext cx="5667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724334" y="2376039"/>
          <a:ext cx="5667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8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334" y="2376039"/>
                        <a:ext cx="5667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680481" y="2920777"/>
          <a:ext cx="5667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9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481" y="2920777"/>
                        <a:ext cx="5667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1689870" y="3426101"/>
          <a:ext cx="566737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0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870" y="3426101"/>
                        <a:ext cx="566737" cy="492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1684744" y="3943989"/>
          <a:ext cx="5667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1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744" y="3943989"/>
                        <a:ext cx="56673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1693045" y="4435388"/>
          <a:ext cx="5667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2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045" y="4435388"/>
                        <a:ext cx="566737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326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&lt;S&gt;         &lt;</a:t>
            </a:r>
            <a:r>
              <a:rPr lang="en-US" dirty="0">
                <a:solidFill>
                  <a:srgbClr val="0000CC"/>
                </a:solidFill>
              </a:rPr>
              <a:t>NP1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VP</a:t>
            </a:r>
            <a:r>
              <a:rPr lang="en-US" dirty="0"/>
              <a:t>&gt;          </a:t>
            </a:r>
          </a:p>
          <a:p>
            <a:pPr>
              <a:buNone/>
            </a:pPr>
            <a:r>
              <a:rPr lang="en-US" dirty="0"/>
              <a:t>               &lt;</a:t>
            </a:r>
            <a:r>
              <a:rPr lang="en-US" dirty="0">
                <a:solidFill>
                  <a:srgbClr val="0000CC"/>
                </a:solidFill>
              </a:rPr>
              <a:t>NP1</a:t>
            </a:r>
            <a:r>
              <a:rPr lang="en-US" dirty="0"/>
              <a:t>&gt;&lt;</a:t>
            </a:r>
            <a:r>
              <a:rPr lang="en-US" dirty="0">
                <a:solidFill>
                  <a:srgbClr val="0000CC"/>
                </a:solidFill>
              </a:rPr>
              <a:t>VER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ART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ADV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 NP2&gt;</a:t>
            </a:r>
            <a:endParaRPr lang="en-US" dirty="0"/>
          </a:p>
          <a:p>
            <a:pPr>
              <a:buNone/>
            </a:pPr>
            <a:r>
              <a:rPr lang="en-US" dirty="0"/>
              <a:t>               &lt;</a:t>
            </a:r>
            <a:r>
              <a:rPr lang="en-US" dirty="0">
                <a:solidFill>
                  <a:srgbClr val="0000CC"/>
                </a:solidFill>
              </a:rPr>
              <a:t>NP1</a:t>
            </a:r>
            <a:r>
              <a:rPr lang="en-US" dirty="0"/>
              <a:t>&gt;&lt;</a:t>
            </a:r>
            <a:r>
              <a:rPr lang="en-US" dirty="0">
                <a:solidFill>
                  <a:srgbClr val="0000CC"/>
                </a:solidFill>
              </a:rPr>
              <a:t>VER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ART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ADV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warrior</a:t>
            </a:r>
            <a:endParaRPr lang="en-US" dirty="0"/>
          </a:p>
          <a:p>
            <a:pPr>
              <a:buNone/>
            </a:pPr>
            <a:r>
              <a:rPr lang="en-US" dirty="0"/>
              <a:t>               &lt;</a:t>
            </a:r>
            <a:r>
              <a:rPr lang="en-US" dirty="0">
                <a:solidFill>
                  <a:srgbClr val="0000CC"/>
                </a:solidFill>
              </a:rPr>
              <a:t>NP1</a:t>
            </a:r>
            <a:r>
              <a:rPr lang="en-US" dirty="0"/>
              <a:t>&gt;&lt;</a:t>
            </a:r>
            <a:r>
              <a:rPr lang="en-US" dirty="0">
                <a:solidFill>
                  <a:srgbClr val="0000CC"/>
                </a:solidFill>
              </a:rPr>
              <a:t>VER</a:t>
            </a:r>
            <a:r>
              <a:rPr lang="en-US" dirty="0"/>
              <a:t>&gt; &lt;</a:t>
            </a:r>
            <a:r>
              <a:rPr lang="en-US" dirty="0">
                <a:solidFill>
                  <a:srgbClr val="0000CC"/>
                </a:solidFill>
              </a:rPr>
              <a:t>ART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great warrior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</a:t>
            </a:r>
            <a:r>
              <a:rPr lang="en-US" dirty="0"/>
              <a:t>&lt;</a:t>
            </a:r>
            <a:r>
              <a:rPr lang="en-US" dirty="0">
                <a:solidFill>
                  <a:srgbClr val="0000CC"/>
                </a:solidFill>
              </a:rPr>
              <a:t>NP1</a:t>
            </a:r>
            <a:r>
              <a:rPr lang="en-US" dirty="0"/>
              <a:t>&gt;&lt;</a:t>
            </a:r>
            <a:r>
              <a:rPr lang="en-US" dirty="0">
                <a:solidFill>
                  <a:srgbClr val="0000CC"/>
                </a:solidFill>
              </a:rPr>
              <a:t>VER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a great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warrior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</a:t>
            </a:r>
            <a:r>
              <a:rPr lang="en-US" dirty="0"/>
              <a:t>&lt;</a:t>
            </a:r>
            <a:r>
              <a:rPr lang="en-US" dirty="0">
                <a:solidFill>
                  <a:srgbClr val="0000CC"/>
                </a:solidFill>
              </a:rPr>
              <a:t>NP1</a:t>
            </a: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</a:rPr>
              <a:t> 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great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warrior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Napoleon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great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warrior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                                          </a:t>
            </a:r>
            <a:r>
              <a:rPr lang="en-US" b="1"/>
              <a:t>Rightmost </a:t>
            </a:r>
            <a:r>
              <a:rPr lang="en-US" b="1" dirty="0"/>
              <a:t>Derivation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207897"/>
              </p:ext>
            </p:extLst>
          </p:nvPr>
        </p:nvGraphicFramePr>
        <p:xfrm>
          <a:off x="1522975" y="685800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2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975" y="685800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233127"/>
              </p:ext>
            </p:extLst>
          </p:nvPr>
        </p:nvGraphicFramePr>
        <p:xfrm>
          <a:off x="1522974" y="1224066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3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974" y="1224066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076680"/>
              </p:ext>
            </p:extLst>
          </p:nvPr>
        </p:nvGraphicFramePr>
        <p:xfrm>
          <a:off x="1522974" y="172275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4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974" y="172275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903624"/>
              </p:ext>
            </p:extLst>
          </p:nvPr>
        </p:nvGraphicFramePr>
        <p:xfrm>
          <a:off x="1522973" y="225026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5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973" y="225026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038887"/>
              </p:ext>
            </p:extLst>
          </p:nvPr>
        </p:nvGraphicFramePr>
        <p:xfrm>
          <a:off x="1522972" y="273992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6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972" y="2739929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257048"/>
              </p:ext>
            </p:extLst>
          </p:nvPr>
        </p:nvGraphicFramePr>
        <p:xfrm>
          <a:off x="1522971" y="3238621"/>
          <a:ext cx="574770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7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971" y="3238621"/>
                        <a:ext cx="574770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789202"/>
              </p:ext>
            </p:extLst>
          </p:nvPr>
        </p:nvGraphicFramePr>
        <p:xfrm>
          <a:off x="1515185" y="3809919"/>
          <a:ext cx="574770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8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185" y="3809919"/>
                        <a:ext cx="574770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93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0"/>
            <a:ext cx="10515600" cy="5094515"/>
          </a:xfrm>
        </p:spPr>
        <p:txBody>
          <a:bodyPr/>
          <a:lstStyle/>
          <a:p>
            <a:r>
              <a:rPr lang="en-US" dirty="0"/>
              <a:t> Non terminals  -  N</a:t>
            </a:r>
          </a:p>
          <a:p>
            <a:r>
              <a:rPr lang="en-US" dirty="0"/>
              <a:t> Terminals – T</a:t>
            </a:r>
          </a:p>
          <a:p>
            <a:r>
              <a:rPr lang="en-US" dirty="0"/>
              <a:t> Total alphabet -  V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= N  </a:t>
            </a:r>
            <a:r>
              <a:rPr lang="en-US" dirty="0"/>
              <a:t>T</a:t>
            </a:r>
          </a:p>
          <a:p>
            <a:pPr>
              <a:buNone/>
            </a:pPr>
            <a:r>
              <a:rPr lang="en-US" dirty="0"/>
              <a:t>                              are strings in </a:t>
            </a:r>
          </a:p>
          <a:p>
            <a:pPr>
              <a:buNone/>
            </a:pPr>
            <a:r>
              <a:rPr lang="en-US" dirty="0"/>
              <a:t>                                      is  obtained from      in one step</a:t>
            </a:r>
          </a:p>
          <a:p>
            <a:pPr>
              <a:buNone/>
            </a:pPr>
            <a:r>
              <a:rPr lang="el-GR" dirty="0"/>
              <a:t> </a:t>
            </a:r>
            <a:r>
              <a:rPr lang="en-US" dirty="0"/>
              <a:t>                                     is  obtained from      in zero or more steps</a:t>
            </a:r>
          </a:p>
          <a:p>
            <a:pPr>
              <a:buNone/>
            </a:pPr>
            <a:r>
              <a:rPr lang="en-US" dirty="0"/>
              <a:t>                        </a:t>
            </a:r>
          </a:p>
          <a:p>
            <a:pPr>
              <a:buNone/>
            </a:pPr>
            <a:r>
              <a:rPr lang="en-US" dirty="0"/>
              <a:t>                        reflexive transitive closure of </a:t>
            </a:r>
          </a:p>
          <a:p>
            <a:pPr>
              <a:buNone/>
            </a:pPr>
            <a:r>
              <a:rPr lang="en-US" dirty="0"/>
              <a:t>       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9850" y="2825614"/>
          <a:ext cx="16843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3" name="Equation" r:id="rId3" imgW="596880" imgH="228600" progId="Equation.3">
                  <p:embed/>
                </p:oleObj>
              </mc:Choice>
              <mc:Fallback>
                <p:oleObj name="Equation" r:id="rId3" imgW="596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825614"/>
                        <a:ext cx="1684338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5342704" y="2863748"/>
          <a:ext cx="524647" cy="48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4" name="Equation" r:id="rId5" imgW="190440" imgH="203040" progId="Equation.3">
                  <p:embed/>
                </p:oleObj>
              </mc:Choice>
              <mc:Fallback>
                <p:oleObj name="Equation" r:id="rId5" imgW="1904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704" y="2863748"/>
                        <a:ext cx="524647" cy="489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541100" y="3374208"/>
          <a:ext cx="13255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5" name="Equation" r:id="rId7" imgW="469800" imgH="203040" progId="Equation.3">
                  <p:embed/>
                </p:oleObj>
              </mc:Choice>
              <mc:Fallback>
                <p:oleObj name="Equation" r:id="rId7" imgW="4698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100" y="3374208"/>
                        <a:ext cx="132556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487012" y="3382873"/>
          <a:ext cx="4302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6" name="Equation" r:id="rId9" imgW="152280" imgH="203040" progId="Equation.3">
                  <p:embed/>
                </p:oleObj>
              </mc:Choice>
              <mc:Fallback>
                <p:oleObj name="Equation" r:id="rId9" imgW="152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012" y="3382873"/>
                        <a:ext cx="43021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6500813" y="3468688"/>
          <a:ext cx="4302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7" name="Equation" r:id="rId11" imgW="152280" imgH="139680" progId="Equation.3">
                  <p:embed/>
                </p:oleObj>
              </mc:Choice>
              <mc:Fallback>
                <p:oleObj name="Equation" r:id="rId11" imgW="152280" imgH="139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3468688"/>
                        <a:ext cx="4302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446213" y="3873500"/>
          <a:ext cx="15049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8" name="Equation" r:id="rId13" imgW="533160" imgH="228600" progId="Equation.3">
                  <p:embed/>
                </p:oleObj>
              </mc:Choice>
              <mc:Fallback>
                <p:oleObj name="Equation" r:id="rId13" imgW="53316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3873500"/>
                        <a:ext cx="150495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444193" y="3901127"/>
          <a:ext cx="4302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9" name="Equation" r:id="rId15" imgW="152280" imgH="203040" progId="Equation.3">
                  <p:embed/>
                </p:oleObj>
              </mc:Choice>
              <mc:Fallback>
                <p:oleObj name="Equation" r:id="rId15" imgW="1522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193" y="3901127"/>
                        <a:ext cx="43021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6509520" y="3960726"/>
          <a:ext cx="4302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0" name="Equation" r:id="rId16" imgW="152280" imgH="139680" progId="Equation.3">
                  <p:embed/>
                </p:oleObj>
              </mc:Choice>
              <mc:Fallback>
                <p:oleObj name="Equation" r:id="rId16" imgW="152280" imgH="1396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520" y="3960726"/>
                        <a:ext cx="4302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70768"/>
              </p:ext>
            </p:extLst>
          </p:nvPr>
        </p:nvGraphicFramePr>
        <p:xfrm>
          <a:off x="2022928" y="4852256"/>
          <a:ext cx="681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1" name="Equation" r:id="rId17" imgW="241200" imgH="203040" progId="Equation.3">
                  <p:embed/>
                </p:oleObj>
              </mc:Choice>
              <mc:Fallback>
                <p:oleObj name="Equation" r:id="rId17" imgW="24120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928" y="4852256"/>
                        <a:ext cx="68103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7235825" y="4962753"/>
          <a:ext cx="538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2" name="Equation" r:id="rId19" imgW="190440" imgH="152280" progId="Equation.3">
                  <p:embed/>
                </p:oleObj>
              </mc:Choice>
              <mc:Fallback>
                <p:oleObj name="Equation" r:id="rId19" imgW="190440" imgH="152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962753"/>
                        <a:ext cx="538163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/>
          <a:lstStyle/>
          <a:p>
            <a:pPr>
              <a:buNone/>
            </a:pPr>
            <a:r>
              <a:rPr lang="en-US" dirty="0"/>
              <a:t>Definition: A grammar is a 4-tuple  G = (N, T, P, S), where</a:t>
            </a:r>
          </a:p>
          <a:p>
            <a:r>
              <a:rPr lang="en-US" dirty="0"/>
              <a:t> N is a finite set of symbols called non-terminals (uppercase </a:t>
            </a:r>
            <a:r>
              <a:rPr lang="en-US" dirty="0" err="1"/>
              <a:t>alph</a:t>
            </a:r>
            <a:r>
              <a:rPr lang="en-US" dirty="0"/>
              <a:t>)</a:t>
            </a:r>
          </a:p>
          <a:p>
            <a:r>
              <a:rPr lang="en-US" dirty="0"/>
              <a:t> T  is a finite set of symbols called non-terminals (lowercase </a:t>
            </a:r>
            <a:r>
              <a:rPr lang="en-US" dirty="0" err="1"/>
              <a:t>alph</a:t>
            </a:r>
            <a:r>
              <a:rPr lang="en-US" dirty="0"/>
              <a:t>)</a:t>
            </a:r>
          </a:p>
          <a:p>
            <a:r>
              <a:rPr lang="en-US" dirty="0"/>
              <a:t> S    N is the start symbol</a:t>
            </a:r>
          </a:p>
          <a:p>
            <a:r>
              <a:rPr lang="en-US" dirty="0"/>
              <a:t> P is the set of productions of the form 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pPr>
              <a:buNone/>
            </a:pPr>
            <a:r>
              <a:rPr lang="en-US" dirty="0"/>
              <a:t>Note: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97727" y="2828336"/>
          <a:ext cx="378822" cy="37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727" y="2828336"/>
                        <a:ext cx="378822" cy="37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27371" y="3252653"/>
          <a:ext cx="992777" cy="54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1" name="Equation" r:id="rId5" imgW="469800" imgH="203040" progId="Equation.3">
                  <p:embed/>
                </p:oleObj>
              </mc:Choice>
              <mc:Fallback>
                <p:oleObj name="Equation" r:id="rId5" imgW="4698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371" y="3252653"/>
                        <a:ext cx="992777" cy="54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61757" y="4310744"/>
          <a:ext cx="1457322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2" name="Equation" r:id="rId7" imgW="647640" imgH="203040" progId="Equation.3">
                  <p:embed/>
                </p:oleObj>
              </mc:Choice>
              <mc:Fallback>
                <p:oleObj name="Equation" r:id="rId7" imgW="6476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757" y="4310744"/>
                        <a:ext cx="1457322" cy="457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Grammar 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1"/>
            <a:ext cx="10515600" cy="5290458"/>
          </a:xfrm>
        </p:spPr>
        <p:txBody>
          <a:bodyPr/>
          <a:lstStyle/>
          <a:p>
            <a:pPr>
              <a:buNone/>
            </a:pPr>
            <a:r>
              <a:rPr lang="en-US" dirty="0"/>
              <a:t>G = </a:t>
            </a:r>
            <a:r>
              <a:rPr lang="en-US"/>
              <a:t>({S, A}, </a:t>
            </a:r>
            <a:r>
              <a:rPr lang="en-US" dirty="0"/>
              <a:t>{a, b}, P, S), where </a:t>
            </a:r>
          </a:p>
          <a:p>
            <a:pPr>
              <a:buNone/>
            </a:pPr>
            <a:r>
              <a:rPr lang="en-US" dirty="0"/>
              <a:t>  P: S → </a:t>
            </a:r>
            <a:r>
              <a:rPr lang="en-US" dirty="0" err="1"/>
              <a:t>aA</a:t>
            </a:r>
            <a:endParaRPr lang="en-US" dirty="0"/>
          </a:p>
          <a:p>
            <a:pPr>
              <a:buNone/>
            </a:pPr>
            <a:r>
              <a:rPr lang="en-US" dirty="0"/>
              <a:t>       A →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811658" y="2957240"/>
            <a:ext cx="560808" cy="356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6044" y="2364376"/>
            <a:ext cx="371369" cy="56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5732" y="3247653"/>
            <a:ext cx="371369" cy="56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5375722" y="2943636"/>
            <a:ext cx="546794" cy="3416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1785" y="3247655"/>
            <a:ext cx="455547" cy="56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5587687" y="3887058"/>
            <a:ext cx="537434" cy="198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1205" y="4098225"/>
            <a:ext cx="371369" cy="56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9702" y="4994375"/>
            <a:ext cx="193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L(G) = { </a:t>
            </a:r>
            <a:r>
              <a:rPr lang="en-US" sz="2800" dirty="0" err="1"/>
              <a:t>ab</a:t>
            </a:r>
            <a:r>
              <a:rPr lang="en-US" sz="2800" dirty="0"/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10"/>
            <a:ext cx="10515600" cy="5225142"/>
          </a:xfrm>
        </p:spPr>
        <p:txBody>
          <a:bodyPr/>
          <a:lstStyle/>
          <a:p>
            <a:pPr>
              <a:buNone/>
            </a:pPr>
            <a:r>
              <a:rPr lang="en-US" dirty="0"/>
              <a:t>G = ({S}, {a, b}, P, S), where </a:t>
            </a:r>
          </a:p>
          <a:p>
            <a:pPr>
              <a:buNone/>
            </a:pPr>
            <a:r>
              <a:rPr lang="en-US" dirty="0"/>
              <a:t> P:  S → </a:t>
            </a:r>
            <a:r>
              <a:rPr lang="en-US" dirty="0" err="1"/>
              <a:t>aS</a:t>
            </a:r>
            <a:endParaRPr lang="en-US" dirty="0"/>
          </a:p>
          <a:p>
            <a:pPr>
              <a:buNone/>
            </a:pPr>
            <a:r>
              <a:rPr lang="en-US" dirty="0"/>
              <a:t>       S → b           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75338" y="2185837"/>
            <a:ext cx="400594" cy="1289579"/>
            <a:chOff x="5917516" y="3444236"/>
            <a:chExt cx="400594" cy="1289579"/>
          </a:xfrm>
        </p:grpSpPr>
        <p:sp>
          <p:nvSpPr>
            <p:cNvPr id="6" name="TextBox 5"/>
            <p:cNvSpPr txBox="1"/>
            <p:nvPr/>
          </p:nvSpPr>
          <p:spPr>
            <a:xfrm>
              <a:off x="5917516" y="3444236"/>
              <a:ext cx="40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56705" y="4210595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4762" y="2168435"/>
            <a:ext cx="1079828" cy="2090056"/>
            <a:chOff x="5098903" y="2595150"/>
            <a:chExt cx="1219207" cy="213866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>
              <a:off x="5168581" y="3156858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21275" y="2595150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8903" y="3418108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5664969" y="3143794"/>
              <a:ext cx="509454" cy="3004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71"/>
            <p:cNvGrpSpPr/>
            <p:nvPr/>
          </p:nvGrpSpPr>
          <p:grpSpPr>
            <a:xfrm>
              <a:off x="5917516" y="3444236"/>
              <a:ext cx="400594" cy="1289579"/>
              <a:chOff x="5917516" y="3444236"/>
              <a:chExt cx="400594" cy="128957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917516" y="3444236"/>
                <a:ext cx="4005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16200000" flipH="1">
                <a:off x="5863097" y="4099563"/>
                <a:ext cx="500733" cy="174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956705" y="4210595"/>
                <a:ext cx="326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6428268" y="2146652"/>
            <a:ext cx="293904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6048146" y="2519996"/>
            <a:ext cx="438905" cy="725912"/>
            <a:chOff x="6688233" y="3048001"/>
            <a:chExt cx="487688" cy="888971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rot="16200000" flipH="1">
            <a:off x="6578831" y="2582133"/>
            <a:ext cx="416008" cy="2703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4873" y="2839995"/>
            <a:ext cx="360523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7147344" y="4103445"/>
            <a:ext cx="408886" cy="15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88450" y="4223129"/>
            <a:ext cx="348819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pSp>
        <p:nvGrpSpPr>
          <p:cNvPr id="25" name="Group 41"/>
          <p:cNvGrpSpPr/>
          <p:nvPr/>
        </p:nvGrpSpPr>
        <p:grpSpPr>
          <a:xfrm>
            <a:off x="6467453" y="3177788"/>
            <a:ext cx="438905" cy="725912"/>
            <a:chOff x="6688233" y="3048001"/>
            <a:chExt cx="487688" cy="888971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rot="16200000" flipH="1">
            <a:off x="6940417" y="3250565"/>
            <a:ext cx="437341" cy="270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3239" y="3508461"/>
            <a:ext cx="293904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15199" y="2090044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grpSp>
        <p:nvGrpSpPr>
          <p:cNvPr id="34" name="Group 40"/>
          <p:cNvGrpSpPr/>
          <p:nvPr/>
        </p:nvGrpSpPr>
        <p:grpSpPr>
          <a:xfrm>
            <a:off x="7885673" y="2425023"/>
            <a:ext cx="380484" cy="651316"/>
            <a:chOff x="6688233" y="3048001"/>
            <a:chExt cx="487688" cy="888971"/>
          </a:xfrm>
        </p:grpSpPr>
        <p:cxnSp>
          <p:nvCxnSpPr>
            <p:cNvPr id="49" name="Straight Arrow Connector 48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16200000" flipH="1">
            <a:off x="8339410" y="2550191"/>
            <a:ext cx="373258" cy="23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24339" y="2712138"/>
            <a:ext cx="312535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9155935" y="4584135"/>
            <a:ext cx="366869" cy="135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07360" y="4685042"/>
            <a:ext cx="302389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8329006" y="3188844"/>
            <a:ext cx="382824" cy="2445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209979" y="3309318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8691733" y="3162998"/>
            <a:ext cx="392400" cy="2344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43673" y="3351100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grpSp>
        <p:nvGrpSpPr>
          <p:cNvPr id="42" name="Group 63"/>
          <p:cNvGrpSpPr/>
          <p:nvPr/>
        </p:nvGrpSpPr>
        <p:grpSpPr>
          <a:xfrm>
            <a:off x="8565105" y="3733158"/>
            <a:ext cx="380484" cy="651316"/>
            <a:chOff x="6688233" y="3048001"/>
            <a:chExt cx="487688" cy="888971"/>
          </a:xfrm>
        </p:grpSpPr>
        <p:cxnSp>
          <p:nvCxnSpPr>
            <p:cNvPr id="45" name="Straight Arrow Connector 44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150713" y="3999328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8973963" y="3795502"/>
            <a:ext cx="433863" cy="237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45921" y="4754875"/>
            <a:ext cx="464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L(G) = { b, </a:t>
            </a:r>
            <a:r>
              <a:rPr lang="en-US" sz="2800" dirty="0" err="1"/>
              <a:t>ab</a:t>
            </a:r>
            <a:r>
              <a:rPr lang="en-US" sz="2800" dirty="0"/>
              <a:t>, a</a:t>
            </a:r>
            <a:r>
              <a:rPr lang="en-US" sz="2800" baseline="30000" dirty="0"/>
              <a:t>2</a:t>
            </a:r>
            <a:r>
              <a:rPr lang="en-US" sz="2800" dirty="0"/>
              <a:t>b, a</a:t>
            </a:r>
            <a:r>
              <a:rPr lang="en-US" sz="2800" baseline="30000" dirty="0"/>
              <a:t>3</a:t>
            </a:r>
            <a:r>
              <a:rPr lang="en-US" sz="2800" dirty="0"/>
              <a:t>b,. . .   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74254" y="5422006"/>
            <a:ext cx="462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L(G) = { </a:t>
            </a:r>
            <a:r>
              <a:rPr lang="en-US" sz="2800" dirty="0" err="1"/>
              <a:t>a</a:t>
            </a:r>
            <a:r>
              <a:rPr lang="en-US" sz="2800" baseline="30000" dirty="0" err="1"/>
              <a:t>n</a:t>
            </a:r>
            <a:r>
              <a:rPr lang="en-US" sz="2800" dirty="0" err="1"/>
              <a:t>b</a:t>
            </a:r>
            <a:r>
              <a:rPr lang="en-US" sz="2800" dirty="0"/>
              <a:t> / n ≥ 0   }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5640946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00CC"/>
                </a:solidFill>
              </a:rPr>
              <a:t>Introduction to Automata Theory, Languages and Computation, </a:t>
            </a:r>
            <a:r>
              <a:rPr lang="en-IN" dirty="0">
                <a:solidFill>
                  <a:srgbClr val="FF0000"/>
                </a:solidFill>
              </a:rPr>
              <a:t>Hopcroft, </a:t>
            </a:r>
            <a:r>
              <a:rPr lang="en-IN" dirty="0" err="1">
                <a:solidFill>
                  <a:srgbClr val="FF0000"/>
                </a:solidFill>
              </a:rPr>
              <a:t>Motwani</a:t>
            </a:r>
            <a:r>
              <a:rPr lang="en-IN" dirty="0">
                <a:solidFill>
                  <a:srgbClr val="FF0000"/>
                </a:solidFill>
              </a:rPr>
              <a:t>, and </a:t>
            </a:r>
            <a:r>
              <a:rPr lang="en-IN" dirty="0" err="1">
                <a:solidFill>
                  <a:srgbClr val="FF0000"/>
                </a:solidFill>
              </a:rPr>
              <a:t>Ulmann</a:t>
            </a:r>
            <a:r>
              <a:rPr lang="en-IN" dirty="0">
                <a:solidFill>
                  <a:srgbClr val="0000CC"/>
                </a:solidFill>
              </a:rPr>
              <a:t>, Pearson </a:t>
            </a:r>
            <a:r>
              <a:rPr lang="en-IN" dirty="0" err="1">
                <a:solidFill>
                  <a:srgbClr val="0000CC"/>
                </a:solidFill>
              </a:rPr>
              <a:t>publ</a:t>
            </a:r>
            <a:r>
              <a:rPr lang="en-IN" dirty="0">
                <a:solidFill>
                  <a:srgbClr val="0000CC"/>
                </a:solidFill>
              </a:rPr>
              <a:t>, 2006.</a:t>
            </a:r>
            <a:endParaRPr lang="en-IN" dirty="0"/>
          </a:p>
          <a:p>
            <a:r>
              <a:rPr lang="en-IN" dirty="0">
                <a:solidFill>
                  <a:srgbClr val="0000CC"/>
                </a:solidFill>
              </a:rPr>
              <a:t>An Introduction to Formal Language and Automata,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</a:t>
            </a:r>
            <a:r>
              <a:rPr lang="en-IN" dirty="0">
                <a:solidFill>
                  <a:srgbClr val="FF0000"/>
                </a:solidFill>
              </a:rPr>
              <a:t>Peter Linz,</a:t>
            </a:r>
            <a:r>
              <a:rPr lang="en-IN" dirty="0">
                <a:solidFill>
                  <a:srgbClr val="0000CC"/>
                </a:solidFill>
              </a:rPr>
              <a:t> Third Edition, </a:t>
            </a:r>
            <a:r>
              <a:rPr lang="en-IN" dirty="0" err="1">
                <a:solidFill>
                  <a:srgbClr val="0000CC"/>
                </a:solidFill>
              </a:rPr>
              <a:t>Narosa</a:t>
            </a:r>
            <a:r>
              <a:rPr lang="en-IN" dirty="0">
                <a:solidFill>
                  <a:srgbClr val="0000CC"/>
                </a:solidFill>
              </a:rPr>
              <a:t>   Publishers, New Delhi, 2002.</a:t>
            </a:r>
          </a:p>
          <a:p>
            <a:r>
              <a:rPr lang="en-IN" dirty="0"/>
              <a:t>Automata and Computability, </a:t>
            </a:r>
            <a:r>
              <a:rPr lang="en-IN" dirty="0">
                <a:solidFill>
                  <a:srgbClr val="FF0000"/>
                </a:solidFill>
              </a:rPr>
              <a:t>Dexter C. </a:t>
            </a:r>
            <a:r>
              <a:rPr lang="en-IN" dirty="0" err="1">
                <a:solidFill>
                  <a:srgbClr val="FF0000"/>
                </a:solidFill>
              </a:rPr>
              <a:t>Kozen</a:t>
            </a:r>
            <a:r>
              <a:rPr lang="en-IN" dirty="0"/>
              <a:t>, Springer </a:t>
            </a:r>
            <a:r>
              <a:rPr lang="en-IN" dirty="0" err="1"/>
              <a:t>publ</a:t>
            </a:r>
            <a:r>
              <a:rPr lang="en-IN" dirty="0"/>
              <a:t>, 2007.</a:t>
            </a:r>
          </a:p>
          <a:p>
            <a:r>
              <a:rPr lang="en-IN" dirty="0"/>
              <a:t>Introduction to Formal Languages, Automata and Computation,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olidFill>
                  <a:srgbClr val="FF0000"/>
                </a:solidFill>
              </a:rPr>
              <a:t>K. </a:t>
            </a:r>
            <a:r>
              <a:rPr lang="en-IN" dirty="0" err="1">
                <a:solidFill>
                  <a:srgbClr val="FF0000"/>
                </a:solidFill>
              </a:rPr>
              <a:t>Krithivasan</a:t>
            </a:r>
            <a:r>
              <a:rPr lang="en-IN" dirty="0">
                <a:solidFill>
                  <a:srgbClr val="FF0000"/>
                </a:solidFill>
              </a:rPr>
              <a:t> and R. Rama</a:t>
            </a:r>
            <a:r>
              <a:rPr lang="en-IN" dirty="0"/>
              <a:t>, Pearson </a:t>
            </a:r>
            <a:r>
              <a:rPr lang="en-IN" dirty="0" err="1"/>
              <a:t>publ</a:t>
            </a:r>
            <a:r>
              <a:rPr lang="en-IN" dirty="0"/>
              <a:t>, 2009.</a:t>
            </a:r>
          </a:p>
          <a:p>
            <a:r>
              <a:rPr lang="en-IN" dirty="0"/>
              <a:t>Introduction of the Theory and Computation, </a:t>
            </a:r>
            <a:r>
              <a:rPr lang="en-IN" dirty="0" err="1">
                <a:solidFill>
                  <a:srgbClr val="FF0000"/>
                </a:solidFill>
              </a:rPr>
              <a:t>Micheal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Sipser</a:t>
            </a:r>
            <a:r>
              <a:rPr lang="en-IN" dirty="0"/>
              <a:t>, Thomson </a:t>
            </a:r>
            <a:r>
              <a:rPr lang="en-IN" dirty="0" err="1"/>
              <a:t>Brokecole</a:t>
            </a:r>
            <a:r>
              <a:rPr lang="en-IN" dirty="0"/>
              <a:t>, 1997. </a:t>
            </a:r>
          </a:p>
          <a:p>
            <a:r>
              <a:rPr lang="en-IN" dirty="0"/>
              <a:t>Elements of Theory of Computation, </a:t>
            </a:r>
            <a:r>
              <a:rPr lang="en-IN" dirty="0">
                <a:solidFill>
                  <a:srgbClr val="FF0000"/>
                </a:solidFill>
              </a:rPr>
              <a:t>H. R. Lewis and C. H. Papadimitriou</a:t>
            </a:r>
            <a:r>
              <a:rPr lang="en-IN" dirty="0"/>
              <a:t>, </a:t>
            </a:r>
            <a:r>
              <a:rPr lang="en-IN" dirty="0" err="1"/>
              <a:t>Printice</a:t>
            </a:r>
            <a:r>
              <a:rPr lang="en-IN" dirty="0"/>
              <a:t> Hall </a:t>
            </a:r>
            <a:r>
              <a:rPr lang="en-IN" dirty="0" err="1"/>
              <a:t>publ</a:t>
            </a:r>
            <a:r>
              <a:rPr lang="en-IN" dirty="0"/>
              <a:t>, 1981</a:t>
            </a:r>
          </a:p>
          <a:p>
            <a:r>
              <a:rPr lang="en-IN" dirty="0"/>
              <a:t> Introduction to Languages and Theory of Computation, </a:t>
            </a:r>
            <a:r>
              <a:rPr lang="en-IN" dirty="0">
                <a:solidFill>
                  <a:srgbClr val="FF0000"/>
                </a:solidFill>
              </a:rPr>
              <a:t>John C. Martin,</a:t>
            </a:r>
            <a:r>
              <a:rPr lang="en-IN" dirty="0"/>
              <a:t> Tata-</a:t>
            </a:r>
            <a:r>
              <a:rPr lang="en-IN" dirty="0" err="1"/>
              <a:t>MaGraw</a:t>
            </a:r>
            <a:r>
              <a:rPr lang="en-IN" dirty="0"/>
              <a:t> Hill, 2003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1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8490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Grammar  (Examples)</a:t>
            </a:r>
            <a:endParaRPr lang="en-US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692332" y="3971108"/>
          <a:ext cx="10358846" cy="73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8" name="Equation" r:id="rId3" imgW="3644640" imgH="279360" progId="Equation.3">
                  <p:embed/>
                </p:oleObj>
              </mc:Choice>
              <mc:Fallback>
                <p:oleObj name="Equation" r:id="rId3" imgW="364464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32" y="3971108"/>
                        <a:ext cx="10358846" cy="732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5579366" y="1733698"/>
            <a:ext cx="513782" cy="1367957"/>
            <a:chOff x="3875338" y="2185837"/>
            <a:chExt cx="513782" cy="1367957"/>
          </a:xfrm>
        </p:grpSpPr>
        <p:sp>
          <p:nvSpPr>
            <p:cNvPr id="43" name="TextBox 42"/>
            <p:cNvSpPr txBox="1"/>
            <p:nvPr/>
          </p:nvSpPr>
          <p:spPr>
            <a:xfrm>
              <a:off x="3875338" y="2185837"/>
              <a:ext cx="500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E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>
              <a:off x="3900173" y="2848590"/>
              <a:ext cx="443432" cy="76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911259" y="3030574"/>
              <a:ext cx="47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id</a:t>
              </a:r>
            </a:p>
          </p:txBody>
        </p:sp>
      </p:grpSp>
      <p:sp>
        <p:nvSpPr>
          <p:cNvPr id="52" name="Content Placeholder 2"/>
          <p:cNvSpPr txBox="1">
            <a:spLocks/>
          </p:cNvSpPr>
          <p:nvPr/>
        </p:nvSpPr>
        <p:spPr>
          <a:xfrm>
            <a:off x="731520" y="1005840"/>
            <a:ext cx="11064240" cy="535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G= ({E}, {+, *, (, ), id }, P, E), where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P:  E → E + E  (rule 1)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E → E </a:t>
            </a:r>
            <a:r>
              <a:rPr lang="en-US" sz="2800" dirty="0"/>
              <a:t>* E  (rule 2)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E → (</a:t>
            </a:r>
            <a:r>
              <a:rPr lang="en-US" sz="2800" dirty="0"/>
              <a:t>E)      (rule 3)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E → </a:t>
            </a:r>
            <a:r>
              <a:rPr lang="en-US" sz="2800" dirty="0"/>
              <a:t>id        (rule 4)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/>
              <a:t>Leftmost derivation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en-US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Rightmost derivation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8166724" y="1660273"/>
            <a:ext cx="1335663" cy="2047216"/>
            <a:chOff x="8870843" y="2155372"/>
            <a:chExt cx="1335663" cy="2047216"/>
          </a:xfrm>
        </p:grpSpPr>
        <p:cxnSp>
          <p:nvCxnSpPr>
            <p:cNvPr id="78" name="Straight Arrow Connector 77"/>
            <p:cNvCxnSpPr/>
            <p:nvPr/>
          </p:nvCxnSpPr>
          <p:spPr>
            <a:xfrm rot="5400000">
              <a:off x="8964147" y="2718670"/>
              <a:ext cx="510635" cy="277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 flipH="1">
              <a:off x="9227567" y="2881806"/>
              <a:ext cx="489352" cy="15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728645" y="3635823"/>
              <a:ext cx="47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300450" y="2155372"/>
              <a:ext cx="289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87174" y="2998814"/>
              <a:ext cx="289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rot="16200000" flipH="1">
              <a:off x="9470805" y="2638885"/>
              <a:ext cx="467292" cy="3683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9742835" y="2972096"/>
              <a:ext cx="354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870843" y="3679368"/>
              <a:ext cx="47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id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rot="16200000" flipH="1">
              <a:off x="9744218" y="3565432"/>
              <a:ext cx="391188" cy="19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6200000" flipH="1">
              <a:off x="8847186" y="3595915"/>
              <a:ext cx="391188" cy="19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>
            <a:off x="8616259" y="2560319"/>
            <a:ext cx="28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graphicFrame>
        <p:nvGraphicFramePr>
          <p:cNvPr id="122" name="Object 121"/>
          <p:cNvGraphicFramePr>
            <a:graphicFrameLocks noChangeAspect="1"/>
          </p:cNvGraphicFramePr>
          <p:nvPr/>
        </p:nvGraphicFramePr>
        <p:xfrm>
          <a:off x="690518" y="5460276"/>
          <a:ext cx="10151654" cy="75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9" name="Equation" r:id="rId5" imgW="3835080" imgH="279360" progId="Equation.3">
                  <p:embed/>
                </p:oleObj>
              </mc:Choice>
              <mc:Fallback>
                <p:oleObj name="Equation" r:id="rId5" imgW="383508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18" y="5460276"/>
                        <a:ext cx="10151654" cy="757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73259" y="1732284"/>
            <a:ext cx="1335663" cy="2047216"/>
            <a:chOff x="8870843" y="2155372"/>
            <a:chExt cx="1335663" cy="2047216"/>
          </a:xfrm>
        </p:grpSpPr>
        <p:sp>
          <p:nvSpPr>
            <p:cNvPr id="136" name="TextBox 135"/>
            <p:cNvSpPr txBox="1"/>
            <p:nvPr/>
          </p:nvSpPr>
          <p:spPr>
            <a:xfrm>
              <a:off x="9320339" y="2976446"/>
              <a:ext cx="289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rot="5400000">
              <a:off x="8964147" y="2718670"/>
              <a:ext cx="510635" cy="277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16200000" flipH="1">
              <a:off x="9227567" y="2881806"/>
              <a:ext cx="489352" cy="15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9728645" y="3635823"/>
              <a:ext cx="47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id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300450" y="2155372"/>
              <a:ext cx="289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887174" y="2998814"/>
              <a:ext cx="289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rot="16200000" flipH="1">
              <a:off x="9470805" y="2638885"/>
              <a:ext cx="467292" cy="3683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9742835" y="2972096"/>
              <a:ext cx="354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870843" y="3679368"/>
              <a:ext cx="477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id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rot="16200000" flipH="1">
              <a:off x="9744218" y="3565432"/>
              <a:ext cx="391188" cy="19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rot="16200000" flipH="1">
              <a:off x="8847186" y="3595915"/>
              <a:ext cx="391188" cy="19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4088674"/>
          </a:xfrm>
        </p:spPr>
        <p:txBody>
          <a:bodyPr/>
          <a:lstStyle/>
          <a:p>
            <a:pPr>
              <a:buNone/>
            </a:pPr>
            <a:r>
              <a:rPr lang="en-US" dirty="0"/>
              <a:t>Let G = (N, T, P, S) be a grammar.</a:t>
            </a:r>
          </a:p>
          <a:p>
            <a:pPr>
              <a:buNone/>
            </a:pPr>
            <a:r>
              <a:rPr lang="en-US" dirty="0"/>
              <a:t>Then L(G) is called the language generated by G.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L(G) = {                                       }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Grammars are language generating device</a:t>
            </a:r>
          </a:p>
          <a:p>
            <a:r>
              <a:rPr lang="en-US" dirty="0"/>
              <a:t>Automata are language accepting device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33300" y="2338252"/>
          <a:ext cx="3213463" cy="84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name="Equation" r:id="rId3" imgW="914400" imgH="279360" progId="Equation.3">
                  <p:embed/>
                </p:oleObj>
              </mc:Choice>
              <mc:Fallback>
                <p:oleObj name="Equation" r:id="rId3" imgW="9144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300" y="2338252"/>
                        <a:ext cx="3213463" cy="8490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978"/>
            <a:ext cx="10515600" cy="75828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Classification of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968991"/>
            <a:ext cx="11135598" cy="5706129"/>
          </a:xfrm>
        </p:spPr>
        <p:txBody>
          <a:bodyPr>
            <a:normAutofit/>
          </a:bodyPr>
          <a:lstStyle/>
          <a:p>
            <a:r>
              <a:rPr lang="en-US" dirty="0"/>
              <a:t> RE  Type – 0  Unrestricted or Phrase structured grammar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CS   Type – 1   Context-sensitive  or length increasing grammar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≤       </a:t>
            </a:r>
          </a:p>
          <a:p>
            <a:r>
              <a:rPr lang="en-US" dirty="0"/>
              <a:t> CF    Type – 2    Context-free grammar</a:t>
            </a:r>
          </a:p>
          <a:p>
            <a:endParaRPr lang="en-US" dirty="0"/>
          </a:p>
          <a:p>
            <a:r>
              <a:rPr lang="en-US" dirty="0"/>
              <a:t> REG  Type – 3     Regular grammar </a:t>
            </a:r>
          </a:p>
          <a:p>
            <a:pPr>
              <a:buNone/>
            </a:pPr>
            <a:r>
              <a:rPr lang="en-US" dirty="0"/>
              <a:t>                                                     or</a:t>
            </a:r>
          </a:p>
          <a:p>
            <a:pPr>
              <a:buNone/>
            </a:pPr>
            <a:r>
              <a:rPr lang="en-US" dirty="0"/>
              <a:t>                                      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663497" y="1463815"/>
          <a:ext cx="11493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8" name="Equation" r:id="rId3" imgW="406080" imgH="139680" progId="Equation.3">
                  <p:embed/>
                </p:oleObj>
              </mc:Choice>
              <mc:Fallback>
                <p:oleObj name="Equation" r:id="rId3" imgW="406080" imgH="13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497" y="1463815"/>
                        <a:ext cx="114935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25376" y="1330899"/>
          <a:ext cx="1672045" cy="527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9" name="Equation" r:id="rId5" imgW="685800" imgH="203040" progId="Equation.3">
                  <p:embed/>
                </p:oleObj>
              </mc:Choice>
              <mc:Fallback>
                <p:oleObj name="Equation" r:id="rId5" imgW="6858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376" y="1330899"/>
                        <a:ext cx="1672045" cy="527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31029" y="2691775"/>
          <a:ext cx="2286000" cy="51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0" name="Equation" r:id="rId7" imgW="799920" imgH="203040" progId="Equation.3">
                  <p:embed/>
                </p:oleObj>
              </mc:Choice>
              <mc:Fallback>
                <p:oleObj name="Equation" r:id="rId7" imgW="79992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029" y="2691775"/>
                        <a:ext cx="2286000" cy="514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70738" y="2554471"/>
          <a:ext cx="1554480" cy="627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1" name="Equation" r:id="rId9" imgW="596880" imgH="228600" progId="Equation.3">
                  <p:embed/>
                </p:oleObj>
              </mc:Choice>
              <mc:Fallback>
                <p:oleObj name="Equation" r:id="rId9" imgW="596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738" y="2554471"/>
                        <a:ext cx="1554480" cy="627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40268" y="2619201"/>
          <a:ext cx="1119596" cy="446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2" name="Equation" r:id="rId11" imgW="419040" imgH="177480" progId="Equation.3">
                  <p:embed/>
                </p:oleObj>
              </mc:Choice>
              <mc:Fallback>
                <p:oleObj name="Equation" r:id="rId11" imgW="41904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268" y="2619201"/>
                        <a:ext cx="1119596" cy="446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334040" y="2475509"/>
          <a:ext cx="1206320" cy="61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3" name="Equation" r:id="rId13" imgW="444240" imgH="228600" progId="Equation.3">
                  <p:embed/>
                </p:oleObj>
              </mc:Choice>
              <mc:Fallback>
                <p:oleObj name="Equation" r:id="rId13" imgW="4442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040" y="2475509"/>
                        <a:ext cx="1206320" cy="613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195626"/>
              </p:ext>
            </p:extLst>
          </p:nvPr>
        </p:nvGraphicFramePr>
        <p:xfrm>
          <a:off x="3331029" y="4547417"/>
          <a:ext cx="1547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4" name="Equation" r:id="rId15" imgW="469800" imgH="177480" progId="Equation.3">
                  <p:embed/>
                </p:oleObj>
              </mc:Choice>
              <mc:Fallback>
                <p:oleObj name="Equation" r:id="rId15" imgW="46980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029" y="4547417"/>
                        <a:ext cx="15478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44825"/>
              </p:ext>
            </p:extLst>
          </p:nvPr>
        </p:nvGraphicFramePr>
        <p:xfrm>
          <a:off x="5682754" y="4488361"/>
          <a:ext cx="11572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5" name="Equation" r:id="rId17" imgW="444240" imgH="203040" progId="Equation.3">
                  <p:embed/>
                </p:oleObj>
              </mc:Choice>
              <mc:Fallback>
                <p:oleObj name="Equation" r:id="rId17" imgW="44424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754" y="4488361"/>
                        <a:ext cx="1157288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88135"/>
              </p:ext>
            </p:extLst>
          </p:nvPr>
        </p:nvGraphicFramePr>
        <p:xfrm>
          <a:off x="7083566" y="4597898"/>
          <a:ext cx="1120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6" name="Equation" r:id="rId19" imgW="419040" imgH="177480" progId="Equation.3">
                  <p:embed/>
                </p:oleObj>
              </mc:Choice>
              <mc:Fallback>
                <p:oleObj name="Equation" r:id="rId19" imgW="41904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566" y="4597898"/>
                        <a:ext cx="11207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61236"/>
              </p:ext>
            </p:extLst>
          </p:nvPr>
        </p:nvGraphicFramePr>
        <p:xfrm>
          <a:off x="3212014" y="5584805"/>
          <a:ext cx="1691934" cy="43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" name="Equation" r:id="rId21" imgW="533160" imgH="177480" progId="Equation.3">
                  <p:embed/>
                </p:oleObj>
              </mc:Choice>
              <mc:Fallback>
                <p:oleObj name="Equation" r:id="rId21" imgW="533160" imgH="177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014" y="5584805"/>
                        <a:ext cx="1691934" cy="43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92077"/>
              </p:ext>
            </p:extLst>
          </p:nvPr>
        </p:nvGraphicFramePr>
        <p:xfrm>
          <a:off x="5425376" y="5628896"/>
          <a:ext cx="1080451" cy="403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8" name="Equation" r:id="rId23" imgW="431640" imgH="177480" progId="Equation.3">
                  <p:embed/>
                </p:oleObj>
              </mc:Choice>
              <mc:Fallback>
                <p:oleObj name="Equation" r:id="rId23" imgW="431640" imgH="177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376" y="5628896"/>
                        <a:ext cx="1080451" cy="403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77636"/>
              </p:ext>
            </p:extLst>
          </p:nvPr>
        </p:nvGraphicFramePr>
        <p:xfrm>
          <a:off x="6975419" y="5614665"/>
          <a:ext cx="1562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9" name="Equation" r:id="rId25" imgW="583920" imgH="203040" progId="Equation.3">
                  <p:embed/>
                </p:oleObj>
              </mc:Choice>
              <mc:Fallback>
                <p:oleObj name="Equation" r:id="rId25" imgW="58392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19" y="5614665"/>
                        <a:ext cx="15621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16070"/>
              </p:ext>
            </p:extLst>
          </p:nvPr>
        </p:nvGraphicFramePr>
        <p:xfrm>
          <a:off x="8667706" y="5584805"/>
          <a:ext cx="984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" name="Equation" r:id="rId27" imgW="368280" imgH="177480" progId="Equation.3">
                  <p:embed/>
                </p:oleObj>
              </mc:Choice>
              <mc:Fallback>
                <p:oleObj name="Equation" r:id="rId27" imgW="368280" imgH="177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06" y="5584805"/>
                        <a:ext cx="9842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446911"/>
              </p:ext>
            </p:extLst>
          </p:nvPr>
        </p:nvGraphicFramePr>
        <p:xfrm>
          <a:off x="9937200" y="5614665"/>
          <a:ext cx="17494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1" name="Equation" r:id="rId29" imgW="698400" imgH="203040" progId="Equation.3">
                  <p:embed/>
                </p:oleObj>
              </mc:Choice>
              <mc:Fallback>
                <p:oleObj name="Equation" r:id="rId29" imgW="698400" imgH="203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200" y="5614665"/>
                        <a:ext cx="174942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376589"/>
              </p:ext>
            </p:extLst>
          </p:nvPr>
        </p:nvGraphicFramePr>
        <p:xfrm>
          <a:off x="3333750" y="3481388"/>
          <a:ext cx="6619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2" name="Equation" r:id="rId31" imgW="253800" imgH="203040" progId="Equation.3">
                  <p:embed/>
                </p:oleObj>
              </mc:Choice>
              <mc:Fallback>
                <p:oleObj name="Equation" r:id="rId31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481388"/>
                        <a:ext cx="6619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80308"/>
              </p:ext>
            </p:extLst>
          </p:nvPr>
        </p:nvGraphicFramePr>
        <p:xfrm>
          <a:off x="4371430" y="3481388"/>
          <a:ext cx="560000" cy="54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3" name="Equation" r:id="rId33" imgW="253800" imgH="203040" progId="Equation.3">
                  <p:embed/>
                </p:oleObj>
              </mc:Choice>
              <mc:Fallback>
                <p:oleObj name="Equation" r:id="rId33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430" y="3481388"/>
                        <a:ext cx="560000" cy="544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Chomsky Hierarchy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50878" y="1583141"/>
          <a:ext cx="9853682" cy="4531056"/>
        </p:xfrm>
        <a:graphic>
          <a:graphicData uri="http://schemas.openxmlformats.org/drawingml/2006/table">
            <a:tbl>
              <a:tblPr/>
              <a:tblGrid>
                <a:gridCol w="850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9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796">
                <a:tc>
                  <a:txBody>
                    <a:bodyPr/>
                    <a:lstStyle/>
                    <a:p>
                      <a:r>
                        <a:rPr lang="en-IN" sz="1200" b="1" dirty="0"/>
                        <a:t> 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CC"/>
                          </a:solidFill>
                        </a:rPr>
                        <a:t>Language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CC"/>
                          </a:solidFill>
                        </a:rPr>
                        <a:t>Grammar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CC"/>
                          </a:solidFill>
                        </a:rPr>
                        <a:t>Machine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CC"/>
                          </a:solidFill>
                        </a:rPr>
                        <a:t>Example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695">
                <a:tc>
                  <a:txBody>
                    <a:bodyPr/>
                    <a:lstStyle/>
                    <a:p>
                      <a:r>
                        <a:rPr lang="en-IN" sz="1800" b="1" dirty="0"/>
                        <a:t>Type 3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Regular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Regular grammars </a:t>
                      </a:r>
                      <a:br>
                        <a:rPr lang="en-IN" sz="1800" b="1" dirty="0"/>
                      </a:br>
                      <a:r>
                        <a:rPr lang="en-IN" sz="1800" b="1" dirty="0"/>
                        <a:t>• Right-linear grammars</a:t>
                      </a:r>
                      <a:br>
                        <a:rPr lang="en-IN" sz="1800" b="1" dirty="0"/>
                      </a:br>
                      <a:r>
                        <a:rPr lang="en-IN" sz="1800" b="1" dirty="0"/>
                        <a:t>• Left-linear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Finite-state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a*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888">
                <a:tc>
                  <a:txBody>
                    <a:bodyPr/>
                    <a:lstStyle/>
                    <a:p>
                      <a:r>
                        <a:rPr lang="en-IN" sz="1800" b="1"/>
                        <a:t>Type 2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Context-free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Context-free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Push-down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a</a:t>
                      </a:r>
                      <a:r>
                        <a:rPr lang="en-IN" sz="1800" b="1" baseline="30000" dirty="0" err="1"/>
                        <a:t>n</a:t>
                      </a:r>
                      <a:r>
                        <a:rPr lang="en-IN" sz="1800" b="1" dirty="0" err="1"/>
                        <a:t>b</a:t>
                      </a:r>
                      <a:r>
                        <a:rPr lang="en-IN" sz="1800" b="1" baseline="30000" dirty="0" err="1"/>
                        <a:t>n</a:t>
                      </a:r>
                      <a:endParaRPr lang="en-IN" sz="1800" b="1" dirty="0"/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997">
                <a:tc>
                  <a:txBody>
                    <a:bodyPr/>
                    <a:lstStyle/>
                    <a:p>
                      <a:r>
                        <a:rPr lang="en-IN" sz="1800" b="1"/>
                        <a:t>Type 1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Context-sensitive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Context-sensitive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Linear-bound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a</a:t>
                      </a:r>
                      <a:r>
                        <a:rPr lang="en-IN" sz="1800" b="1" baseline="30000" dirty="0" err="1"/>
                        <a:t>n</a:t>
                      </a:r>
                      <a:r>
                        <a:rPr lang="en-IN" sz="1800" b="1" dirty="0" err="1"/>
                        <a:t>b</a:t>
                      </a:r>
                      <a:r>
                        <a:rPr lang="en-IN" sz="1800" b="1" baseline="30000" dirty="0" err="1"/>
                        <a:t>n</a:t>
                      </a:r>
                      <a:r>
                        <a:rPr lang="en-IN" sz="1800" b="1" dirty="0" err="1"/>
                        <a:t>c</a:t>
                      </a:r>
                      <a:r>
                        <a:rPr lang="en-IN" sz="1800" b="1" baseline="30000" dirty="0" err="1"/>
                        <a:t>n</a:t>
                      </a:r>
                      <a:endParaRPr lang="en-IN" sz="1800" b="1" dirty="0"/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8680">
                <a:tc>
                  <a:txBody>
                    <a:bodyPr/>
                    <a:lstStyle/>
                    <a:p>
                      <a:r>
                        <a:rPr lang="en-IN" sz="1800" b="1"/>
                        <a:t>Type 0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Recursive languages</a:t>
                      </a:r>
                      <a:br>
                        <a:rPr lang="en-IN" sz="1800" b="1"/>
                      </a:br>
                      <a:r>
                        <a:rPr lang="en-IN" sz="1800" b="1"/>
                        <a:t>Recursively enumerable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Unrestricted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Turing machines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any computable function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364"/>
            <a:ext cx="10515600" cy="764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Chomsky Hierarchy</a:t>
            </a:r>
            <a:endParaRPr lang="en-US" dirty="0"/>
          </a:p>
        </p:txBody>
      </p:sp>
      <p:grpSp>
        <p:nvGrpSpPr>
          <p:cNvPr id="12" name="Content Placeholder 11"/>
          <p:cNvGrpSpPr>
            <a:grpSpLocks noGrp="1"/>
          </p:cNvGrpSpPr>
          <p:nvPr/>
        </p:nvGrpSpPr>
        <p:grpSpPr>
          <a:xfrm>
            <a:off x="723900" y="1227710"/>
            <a:ext cx="10629900" cy="5173090"/>
            <a:chOff x="304800" y="1259510"/>
            <a:chExt cx="8458200" cy="5217490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990600" y="2667000"/>
              <a:ext cx="7086600" cy="3733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1905000" y="3429000"/>
              <a:ext cx="5257800" cy="2895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514600" y="4495800"/>
              <a:ext cx="4114800" cy="1752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800" y="1259510"/>
              <a:ext cx="8458200" cy="5217490"/>
              <a:chOff x="304800" y="1259510"/>
              <a:chExt cx="8458200" cy="5217490"/>
            </a:xfrm>
          </p:grpSpPr>
          <p:sp>
            <p:nvSpPr>
              <p:cNvPr id="17" name="Oval 2"/>
              <p:cNvSpPr>
                <a:spLocks noChangeArrowheads="1"/>
              </p:cNvSpPr>
              <p:nvPr/>
            </p:nvSpPr>
            <p:spPr bwMode="auto">
              <a:xfrm>
                <a:off x="304800" y="1752600"/>
                <a:ext cx="8458200" cy="472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1981200" y="1259510"/>
                <a:ext cx="2482340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alibri" pitchFamily="34" charset="0"/>
                    <a:ea typeface="MS PGothic" pitchFamily="34" charset="-128"/>
                  </a:rPr>
                  <a:t>Non-recursively enumerable                  </a:t>
                </a:r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2209800" y="2057400"/>
                <a:ext cx="1941119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9900"/>
                    </a:solidFill>
                    <a:latin typeface="Calibri" pitchFamily="34" charset="0"/>
                    <a:ea typeface="MS PGothic" pitchFamily="34" charset="-128"/>
                  </a:rPr>
                  <a:t>Recursively-enumerable</a:t>
                </a:r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3581400" y="2819400"/>
                <a:ext cx="856887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  <a:ea typeface="MS PGothic" pitchFamily="34" charset="-128"/>
                  </a:rPr>
                  <a:t>Recursive</a:t>
                </a:r>
              </a:p>
            </p:txBody>
          </p:sp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2743200" y="3810000"/>
                <a:ext cx="1432650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Calibri" pitchFamily="34" charset="0"/>
                    <a:ea typeface="MS PGothic" pitchFamily="34" charset="-128"/>
                  </a:rPr>
                  <a:t>Context-sensitive</a:t>
                </a:r>
              </a:p>
            </p:txBody>
          </p:sp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3200400" y="4724400"/>
                <a:ext cx="1083825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  <a:ea typeface="MS PGothic" pitchFamily="34" charset="-128"/>
                  </a:rPr>
                  <a:t>Context-free</a:t>
                </a:r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3810000" y="5562600"/>
                <a:ext cx="712601" cy="372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Calibri" pitchFamily="34" charset="0"/>
                    <a:ea typeface="MS PGothic" pitchFamily="34" charset="-128"/>
                  </a:rPr>
                  <a:t>Regular</a:t>
                </a:r>
              </a:p>
            </p:txBody>
          </p:sp>
        </p:grpSp>
      </p:grp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4461681" y="5170227"/>
            <a:ext cx="2895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5217459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dirty="0"/>
              <a:t>1) G= ({S}, {a}, P, S), where </a:t>
            </a:r>
          </a:p>
          <a:p>
            <a:pPr lvl="0">
              <a:buNone/>
              <a:defRPr/>
            </a:pPr>
            <a:r>
              <a:rPr lang="en-US" dirty="0"/>
              <a:t>   P:    S → </a:t>
            </a:r>
            <a:r>
              <a:rPr lang="en-US" dirty="0" err="1"/>
              <a:t>aS</a:t>
            </a:r>
            <a:r>
              <a:rPr lang="en-US" dirty="0"/>
              <a:t>  (rule 1)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b="1" dirty="0">
                <a:solidFill>
                  <a:srgbClr val="0099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S → a  (rule 2)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/>
              <a:t>        </a:t>
            </a:r>
            <a:r>
              <a:rPr lang="en-US" b="1" dirty="0">
                <a:solidFill>
                  <a:srgbClr val="009900"/>
                </a:solidFill>
              </a:rPr>
              <a:t>aa</a:t>
            </a:r>
            <a:r>
              <a:rPr lang="en-US" dirty="0"/>
              <a:t> </a:t>
            </a:r>
            <a:endParaRPr lang="en-IN" dirty="0"/>
          </a:p>
          <a:p>
            <a:pPr lvl="0">
              <a:buNone/>
              <a:defRPr/>
            </a:pPr>
            <a:r>
              <a:rPr lang="en-US" b="1" dirty="0"/>
              <a:t>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/>
              <a:t>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009900"/>
                </a:solidFill>
              </a:rPr>
              <a:t>aaa</a:t>
            </a:r>
            <a:endParaRPr lang="en-US" b="1" dirty="0"/>
          </a:p>
          <a:p>
            <a:pPr lvl="0">
              <a:buNone/>
              <a:defRPr/>
            </a:pPr>
            <a:r>
              <a:rPr lang="en-US" b="1" dirty="0"/>
              <a:t>         L(G) = { a</a:t>
            </a:r>
            <a:r>
              <a:rPr lang="en-US" b="1" baseline="30000" dirty="0"/>
              <a:t>n</a:t>
            </a:r>
            <a:r>
              <a:rPr lang="en-US" b="1" dirty="0"/>
              <a:t> / n ≥ 1 }</a:t>
            </a:r>
          </a:p>
          <a:p>
            <a:pPr>
              <a:buNone/>
            </a:pPr>
            <a:r>
              <a:rPr lang="en-US" dirty="0"/>
              <a:t>2) G = ({S}, {a, b}, P, S), where  </a:t>
            </a:r>
          </a:p>
          <a:p>
            <a:pPr>
              <a:buNone/>
            </a:pPr>
            <a:r>
              <a:rPr lang="en-US" dirty="0"/>
              <a:t> P:  S → </a:t>
            </a:r>
            <a:r>
              <a:rPr lang="en-US" dirty="0" err="1"/>
              <a:t>aS</a:t>
            </a:r>
            <a:r>
              <a:rPr lang="en-US" dirty="0"/>
              <a:t> (rule 1)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b="1" dirty="0">
                <a:solidFill>
                  <a:srgbClr val="009900"/>
                </a:solidFill>
              </a:rPr>
              <a:t>b</a:t>
            </a:r>
            <a:endParaRPr lang="en-US" dirty="0"/>
          </a:p>
          <a:p>
            <a:pPr>
              <a:buNone/>
            </a:pPr>
            <a:r>
              <a:rPr lang="en-US" dirty="0"/>
              <a:t>      S → b  (rule 2) 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b="1" dirty="0">
                <a:solidFill>
                  <a:srgbClr val="0099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009900"/>
                </a:solidFill>
              </a:rPr>
              <a:t>aab</a:t>
            </a:r>
            <a:endParaRPr lang="en-US" dirty="0"/>
          </a:p>
          <a:p>
            <a:pPr lvl="0">
              <a:buNone/>
              <a:defRPr/>
            </a:pPr>
            <a:r>
              <a:rPr lang="en-US" b="1" dirty="0"/>
              <a:t>         L(G) = { 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b="1" dirty="0" err="1"/>
              <a:t>b</a:t>
            </a:r>
            <a:r>
              <a:rPr lang="en-US" b="1" dirty="0"/>
              <a:t>/ n ≥ 0 }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488458"/>
              </p:ext>
            </p:extLst>
          </p:nvPr>
        </p:nvGraphicFramePr>
        <p:xfrm>
          <a:off x="5637696" y="164501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6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696" y="1645019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006086"/>
              </p:ext>
            </p:extLst>
          </p:nvPr>
        </p:nvGraphicFramePr>
        <p:xfrm>
          <a:off x="5533498" y="215737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7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498" y="215737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473373"/>
              </p:ext>
            </p:extLst>
          </p:nvPr>
        </p:nvGraphicFramePr>
        <p:xfrm>
          <a:off x="6519617" y="215099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8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617" y="215099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52473"/>
              </p:ext>
            </p:extLst>
          </p:nvPr>
        </p:nvGraphicFramePr>
        <p:xfrm>
          <a:off x="5533498" y="266972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9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498" y="2669729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54798"/>
              </p:ext>
            </p:extLst>
          </p:nvPr>
        </p:nvGraphicFramePr>
        <p:xfrm>
          <a:off x="6519616" y="268495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0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616" y="268495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40752"/>
              </p:ext>
            </p:extLst>
          </p:nvPr>
        </p:nvGraphicFramePr>
        <p:xfrm>
          <a:off x="7667098" y="268495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1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098" y="268495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97056"/>
              </p:ext>
            </p:extLst>
          </p:nvPr>
        </p:nvGraphicFramePr>
        <p:xfrm>
          <a:off x="5591767" y="4175416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2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767" y="4175416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4646"/>
              </p:ext>
            </p:extLst>
          </p:nvPr>
        </p:nvGraphicFramePr>
        <p:xfrm>
          <a:off x="5609697" y="470433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3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9697" y="470433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204479"/>
              </p:ext>
            </p:extLst>
          </p:nvPr>
        </p:nvGraphicFramePr>
        <p:xfrm>
          <a:off x="6510646" y="470433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4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646" y="470433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10554"/>
              </p:ext>
            </p:extLst>
          </p:nvPr>
        </p:nvGraphicFramePr>
        <p:xfrm>
          <a:off x="5560392" y="524669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5" name="Equation" r:id="rId13" imgW="190440" imgH="152280" progId="Equation.3">
                  <p:embed/>
                </p:oleObj>
              </mc:Choice>
              <mc:Fallback>
                <p:oleObj name="Equation" r:id="rId1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392" y="5246695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629843"/>
              </p:ext>
            </p:extLst>
          </p:nvPr>
        </p:nvGraphicFramePr>
        <p:xfrm>
          <a:off x="6492718" y="526462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6" name="Equation" r:id="rId14" imgW="190440" imgH="152280" progId="Equation.3">
                  <p:embed/>
                </p:oleObj>
              </mc:Choice>
              <mc:Fallback>
                <p:oleObj name="Equation" r:id="rId1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718" y="5264625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122550"/>
              </p:ext>
            </p:extLst>
          </p:nvPr>
        </p:nvGraphicFramePr>
        <p:xfrm>
          <a:off x="7559514" y="525566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7" name="Equation" r:id="rId15" imgW="190440" imgH="152280" progId="Equation.3">
                  <p:embed/>
                </p:oleObj>
              </mc:Choice>
              <mc:Fallback>
                <p:oleObj name="Equation" r:id="rId1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514" y="5255661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5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3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5306095"/>
          </a:xfrm>
        </p:spPr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en-US" dirty="0"/>
              <a:t>3) G= ({S}, {a, b }, P, S), where </a:t>
            </a:r>
          </a:p>
          <a:p>
            <a:pPr lvl="0">
              <a:buNone/>
              <a:defRPr/>
            </a:pPr>
            <a:r>
              <a:rPr lang="en-US" dirty="0"/>
              <a:t>   P:    S → </a:t>
            </a:r>
            <a:r>
              <a:rPr lang="en-US" dirty="0" err="1"/>
              <a:t>aSb</a:t>
            </a:r>
            <a:r>
              <a:rPr lang="en-US" dirty="0"/>
              <a:t>  (rule 1)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b="1" dirty="0">
                <a:solidFill>
                  <a:srgbClr val="009900"/>
                </a:solidFill>
              </a:rPr>
              <a:t>ab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lvl="0">
              <a:buNone/>
              <a:defRPr/>
            </a:pPr>
            <a:r>
              <a:rPr lang="en-US" dirty="0"/>
              <a:t>          S → ab  (rule 2)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</a:t>
            </a:r>
            <a:r>
              <a:rPr lang="en-US" dirty="0"/>
              <a:t>         </a:t>
            </a:r>
            <a:r>
              <a:rPr lang="en-US" b="1" dirty="0" err="1">
                <a:solidFill>
                  <a:srgbClr val="009900"/>
                </a:solidFill>
              </a:rPr>
              <a:t>aabb</a:t>
            </a:r>
            <a:r>
              <a:rPr lang="en-US" dirty="0"/>
              <a:t> </a:t>
            </a:r>
          </a:p>
          <a:p>
            <a:pPr lvl="0">
              <a:buNone/>
              <a:defRPr/>
            </a:pPr>
            <a:r>
              <a:rPr lang="en-US" dirty="0"/>
              <a:t>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</a:t>
            </a:r>
            <a:r>
              <a:rPr lang="en-US" dirty="0"/>
              <a:t>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bb</a:t>
            </a:r>
            <a:r>
              <a:rPr lang="en-US" dirty="0"/>
              <a:t>       </a:t>
            </a:r>
            <a:r>
              <a:rPr lang="en-US" b="1" dirty="0" err="1">
                <a:solidFill>
                  <a:srgbClr val="009900"/>
                </a:solidFill>
              </a:rPr>
              <a:t>aaabbb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dirty="0"/>
              <a:t>4) G= ({S}, {a, b, c }, P, S), where </a:t>
            </a:r>
          </a:p>
          <a:p>
            <a:pPr lvl="0">
              <a:buNone/>
              <a:defRPr/>
            </a:pPr>
            <a:r>
              <a:rPr lang="en-US" dirty="0"/>
              <a:t>     P:     S → </a:t>
            </a:r>
            <a:r>
              <a:rPr lang="en-US" dirty="0" err="1"/>
              <a:t>aSa</a:t>
            </a:r>
            <a:r>
              <a:rPr lang="en-US" dirty="0"/>
              <a:t>  (rule 1)              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      </a:t>
            </a:r>
            <a:r>
              <a:rPr lang="en-US" b="1" dirty="0">
                <a:solidFill>
                  <a:srgbClr val="009900"/>
                </a:solidFill>
              </a:rPr>
              <a:t>c</a:t>
            </a:r>
          </a:p>
          <a:p>
            <a:pPr lvl="0">
              <a:buNone/>
              <a:defRPr/>
            </a:pPr>
            <a:r>
              <a:rPr lang="en-US" dirty="0"/>
              <a:t>             S → </a:t>
            </a:r>
            <a:r>
              <a:rPr lang="en-US" dirty="0" err="1"/>
              <a:t>bSb</a:t>
            </a:r>
            <a:r>
              <a:rPr lang="en-US" dirty="0"/>
              <a:t>  (rule 2)              </a:t>
            </a:r>
            <a:r>
              <a:rPr lang="en-US" dirty="0">
                <a:solidFill>
                  <a:srgbClr val="FF0000"/>
                </a:solidFill>
              </a:rPr>
              <a:t> S</a:t>
            </a:r>
            <a:r>
              <a:rPr lang="en-US" dirty="0"/>
              <a:t>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</a:t>
            </a:r>
            <a:r>
              <a:rPr lang="en-US" dirty="0"/>
              <a:t>       </a:t>
            </a:r>
            <a:r>
              <a:rPr lang="en-US" b="1" dirty="0">
                <a:solidFill>
                  <a:srgbClr val="009900"/>
                </a:solidFill>
              </a:rPr>
              <a:t>aca</a:t>
            </a:r>
          </a:p>
          <a:p>
            <a:pPr lvl="0">
              <a:buNone/>
              <a:defRPr/>
            </a:pPr>
            <a:r>
              <a:rPr lang="en-US" dirty="0"/>
              <a:t>             S → c  (rule 3)                   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      </a:t>
            </a:r>
            <a:r>
              <a:rPr lang="en-US" dirty="0" err="1"/>
              <a:t>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</a:t>
            </a:r>
            <a:r>
              <a:rPr lang="en-US" dirty="0"/>
              <a:t>        </a:t>
            </a:r>
            <a:r>
              <a:rPr lang="en-US" b="1" dirty="0" err="1">
                <a:solidFill>
                  <a:srgbClr val="009900"/>
                </a:solidFill>
              </a:rPr>
              <a:t>bcb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</a:t>
            </a:r>
            <a:r>
              <a:rPr lang="en-US" dirty="0"/>
              <a:t>        </a:t>
            </a:r>
            <a:r>
              <a:rPr lang="en-US" dirty="0" err="1"/>
              <a:t>ab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ba</a:t>
            </a:r>
            <a:r>
              <a:rPr lang="en-US" dirty="0"/>
              <a:t>        </a:t>
            </a:r>
            <a:r>
              <a:rPr lang="en-US" b="1" dirty="0" err="1">
                <a:solidFill>
                  <a:srgbClr val="009900"/>
                </a:solidFill>
              </a:rPr>
              <a:t>abcba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 S</a:t>
            </a:r>
            <a:r>
              <a:rPr lang="en-US" dirty="0"/>
              <a:t>       </a:t>
            </a:r>
            <a:r>
              <a:rPr lang="en-US" dirty="0" err="1"/>
              <a:t>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</a:t>
            </a:r>
            <a:r>
              <a:rPr lang="en-US" dirty="0"/>
              <a:t>        </a:t>
            </a:r>
            <a:r>
              <a:rPr lang="en-US" dirty="0" err="1"/>
              <a:t>baSab</a:t>
            </a:r>
            <a:r>
              <a:rPr lang="en-US" dirty="0"/>
              <a:t>        </a:t>
            </a:r>
            <a:r>
              <a:rPr lang="en-US" b="1" dirty="0" err="1">
                <a:solidFill>
                  <a:srgbClr val="009900"/>
                </a:solidFill>
              </a:rPr>
              <a:t>bacab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6068" y="2975020"/>
            <a:ext cx="4639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L(G) = { </a:t>
            </a:r>
            <a:r>
              <a:rPr lang="en-US" sz="2800" b="1" dirty="0" err="1"/>
              <a:t>a</a:t>
            </a:r>
            <a:r>
              <a:rPr lang="en-US" sz="2800" b="1" baseline="30000" dirty="0" err="1"/>
              <a:t>n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n</a:t>
            </a:r>
            <a:r>
              <a:rPr lang="en-US" sz="2800" b="1" dirty="0"/>
              <a:t> / n ≥ 1 }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49956" y="5711701"/>
                <a:ext cx="42195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</a:rPr>
                  <a:t>L(G) = { </a:t>
                </a:r>
                <a:r>
                  <a:rPr lang="en-US" sz="2800" b="1" dirty="0" err="1">
                    <a:solidFill>
                      <a:schemeClr val="tx1"/>
                    </a:solidFill>
                  </a:rPr>
                  <a:t>wcw</a:t>
                </a:r>
                <a:r>
                  <a:rPr lang="en-US" sz="2800" b="1" baseline="30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/ w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{a, b}*</a:t>
                </a:r>
                <a:r>
                  <a:rPr lang="en-US" sz="2800" b="1" dirty="0"/>
                  <a:t> }</a:t>
                </a:r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56" y="5711701"/>
                <a:ext cx="4219586" cy="523220"/>
              </a:xfrm>
              <a:prstGeom prst="rect">
                <a:avLst/>
              </a:prstGeom>
              <a:blipFill>
                <a:blip r:embed="rId3"/>
                <a:stretch>
                  <a:fillRect l="-2886" t="-11628" r="-2020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88230"/>
              </p:ext>
            </p:extLst>
          </p:nvPr>
        </p:nvGraphicFramePr>
        <p:xfrm>
          <a:off x="5812508" y="174107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3" name="Equation" r:id="rId4" imgW="190440" imgH="152280" progId="Equation.3">
                  <p:embed/>
                </p:oleObj>
              </mc:Choice>
              <mc:Fallback>
                <p:oleObj name="Equation" r:id="rId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508" y="174107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68296"/>
              </p:ext>
            </p:extLst>
          </p:nvPr>
        </p:nvGraphicFramePr>
        <p:xfrm>
          <a:off x="5847779" y="222754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4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779" y="222754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721216"/>
              </p:ext>
            </p:extLst>
          </p:nvPr>
        </p:nvGraphicFramePr>
        <p:xfrm>
          <a:off x="7022155" y="220980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5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155" y="220980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331746"/>
              </p:ext>
            </p:extLst>
          </p:nvPr>
        </p:nvGraphicFramePr>
        <p:xfrm>
          <a:off x="5738547" y="2678020"/>
          <a:ext cx="583809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6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547" y="2678020"/>
                        <a:ext cx="583809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66431"/>
              </p:ext>
            </p:extLst>
          </p:nvPr>
        </p:nvGraphicFramePr>
        <p:xfrm>
          <a:off x="6878720" y="2678020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7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720" y="2678020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759226"/>
              </p:ext>
            </p:extLst>
          </p:nvPr>
        </p:nvGraphicFramePr>
        <p:xfrm>
          <a:off x="8324037" y="2694687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8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037" y="2694687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2472"/>
              </p:ext>
            </p:extLst>
          </p:nvPr>
        </p:nvGraphicFramePr>
        <p:xfrm>
          <a:off x="5746959" y="406181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19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959" y="4061811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03854"/>
              </p:ext>
            </p:extLst>
          </p:nvPr>
        </p:nvGraphicFramePr>
        <p:xfrm>
          <a:off x="5755373" y="453712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0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373" y="453712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34502"/>
              </p:ext>
            </p:extLst>
          </p:nvPr>
        </p:nvGraphicFramePr>
        <p:xfrm>
          <a:off x="6834411" y="453712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1" name="Equation" r:id="rId14" imgW="190440" imgH="152280" progId="Equation.3">
                  <p:embed/>
                </p:oleObj>
              </mc:Choice>
              <mc:Fallback>
                <p:oleObj name="Equation" r:id="rId1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411" y="453712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53420"/>
              </p:ext>
            </p:extLst>
          </p:nvPr>
        </p:nvGraphicFramePr>
        <p:xfrm>
          <a:off x="5759854" y="5001466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2" name="Equation" r:id="rId15" imgW="190440" imgH="152280" progId="Equation.3">
                  <p:embed/>
                </p:oleObj>
              </mc:Choice>
              <mc:Fallback>
                <p:oleObj name="Equation" r:id="rId1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854" y="5001466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4561"/>
              </p:ext>
            </p:extLst>
          </p:nvPr>
        </p:nvGraphicFramePr>
        <p:xfrm>
          <a:off x="6900543" y="5001466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3" name="Equation" r:id="rId17" imgW="190440" imgH="152280" progId="Equation.3">
                  <p:embed/>
                </p:oleObj>
              </mc:Choice>
              <mc:Fallback>
                <p:oleObj name="Equation" r:id="rId1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543" y="5001466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546798"/>
              </p:ext>
            </p:extLst>
          </p:nvPr>
        </p:nvGraphicFramePr>
        <p:xfrm>
          <a:off x="5812507" y="546580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4" name="Equation" r:id="rId18" imgW="190440" imgH="152280" progId="Equation.3">
                  <p:embed/>
                </p:oleObj>
              </mc:Choice>
              <mc:Fallback>
                <p:oleObj name="Equation" r:id="rId1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507" y="546580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81990"/>
              </p:ext>
            </p:extLst>
          </p:nvPr>
        </p:nvGraphicFramePr>
        <p:xfrm>
          <a:off x="6900543" y="547203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5" name="Equation" r:id="rId19" imgW="190440" imgH="152280" progId="Equation.3">
                  <p:embed/>
                </p:oleObj>
              </mc:Choice>
              <mc:Fallback>
                <p:oleObj name="Equation" r:id="rId1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543" y="5472039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695310"/>
              </p:ext>
            </p:extLst>
          </p:nvPr>
        </p:nvGraphicFramePr>
        <p:xfrm>
          <a:off x="8444753" y="5459506"/>
          <a:ext cx="541807" cy="50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6" name="Equation" r:id="rId20" imgW="190440" imgH="152280" progId="Equation.3">
                  <p:embed/>
                </p:oleObj>
              </mc:Choice>
              <mc:Fallback>
                <p:oleObj name="Equation" r:id="rId2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4753" y="5459506"/>
                        <a:ext cx="541807" cy="504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998407"/>
              </p:ext>
            </p:extLst>
          </p:nvPr>
        </p:nvGraphicFramePr>
        <p:xfrm>
          <a:off x="5812507" y="594329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7" name="Equation" r:id="rId21" imgW="190440" imgH="152280" progId="Equation.3">
                  <p:embed/>
                </p:oleObj>
              </mc:Choice>
              <mc:Fallback>
                <p:oleObj name="Equation" r:id="rId2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507" y="5943299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312834"/>
              </p:ext>
            </p:extLst>
          </p:nvPr>
        </p:nvGraphicFramePr>
        <p:xfrm>
          <a:off x="6900542" y="597331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8" name="Equation" r:id="rId22" imgW="190440" imgH="152280" progId="Equation.3">
                  <p:embed/>
                </p:oleObj>
              </mc:Choice>
              <mc:Fallback>
                <p:oleObj name="Equation" r:id="rId2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542" y="5973311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88849"/>
              </p:ext>
            </p:extLst>
          </p:nvPr>
        </p:nvGraphicFramePr>
        <p:xfrm>
          <a:off x="8474161" y="5909639"/>
          <a:ext cx="541807" cy="50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9" name="Equation" r:id="rId23" imgW="190440" imgH="152280" progId="Equation.3">
                  <p:embed/>
                </p:oleObj>
              </mc:Choice>
              <mc:Fallback>
                <p:oleObj name="Equation" r:id="rId2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4161" y="5909639"/>
                        <a:ext cx="541807" cy="5043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11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8712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3" y="1120461"/>
            <a:ext cx="11351547" cy="5215945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dirty="0"/>
              <a:t> 5) G= ({S}, {a, b, c }, P, S), where  </a:t>
            </a:r>
          </a:p>
          <a:p>
            <a:pPr>
              <a:buNone/>
              <a:defRPr/>
            </a:pPr>
            <a:r>
              <a:rPr lang="en-US" dirty="0"/>
              <a:t>     P:     S → </a:t>
            </a:r>
            <a:r>
              <a:rPr lang="en-US" dirty="0" err="1"/>
              <a:t>aSBc</a:t>
            </a:r>
            <a:r>
              <a:rPr lang="en-US" dirty="0"/>
              <a:t>  (rule 1)       </a:t>
            </a:r>
            <a:r>
              <a:rPr lang="en-US" dirty="0">
                <a:solidFill>
                  <a:srgbClr val="FF0000"/>
                </a:solidFill>
              </a:rPr>
              <a:t>S        </a:t>
            </a:r>
            <a:r>
              <a:rPr lang="en-US" b="1" dirty="0" err="1">
                <a:solidFill>
                  <a:srgbClr val="009900"/>
                </a:solidFill>
              </a:rPr>
              <a:t>abc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S → </a:t>
            </a:r>
            <a:r>
              <a:rPr lang="en-US" dirty="0" err="1"/>
              <a:t>abc</a:t>
            </a:r>
            <a:r>
              <a:rPr lang="en-US" dirty="0"/>
              <a:t>  (rule 2)         </a:t>
            </a:r>
            <a:r>
              <a:rPr lang="en-US" dirty="0">
                <a:solidFill>
                  <a:srgbClr val="FF0000"/>
                </a:solidFill>
              </a:rPr>
              <a:t>S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Bc</a:t>
            </a:r>
            <a:r>
              <a:rPr lang="en-US" dirty="0"/>
              <a:t>       </a:t>
            </a:r>
            <a:r>
              <a:rPr lang="en-US" dirty="0" err="1"/>
              <a:t>aab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 err="1"/>
              <a:t>c</a:t>
            </a:r>
            <a:r>
              <a:rPr lang="en-US" dirty="0"/>
              <a:t>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 err="1"/>
              <a:t>cc</a:t>
            </a:r>
            <a:r>
              <a:rPr lang="en-US" dirty="0"/>
              <a:t>        </a:t>
            </a:r>
            <a:r>
              <a:rPr lang="en-US" b="1" dirty="0" err="1">
                <a:solidFill>
                  <a:srgbClr val="009900"/>
                </a:solidFill>
              </a:rPr>
              <a:t>aabbcc</a:t>
            </a:r>
            <a:endParaRPr lang="en-US" b="1" dirty="0">
              <a:solidFill>
                <a:srgbClr val="009900"/>
              </a:solidFill>
            </a:endParaRPr>
          </a:p>
          <a:p>
            <a:pPr>
              <a:buNone/>
              <a:defRPr/>
            </a:pPr>
            <a:r>
              <a:rPr lang="en-US" dirty="0"/>
              <a:t>              </a:t>
            </a:r>
            <a:r>
              <a:rPr lang="en-US" dirty="0" err="1"/>
              <a:t>cB</a:t>
            </a:r>
            <a:r>
              <a:rPr lang="en-US" dirty="0"/>
              <a:t> → </a:t>
            </a:r>
            <a:r>
              <a:rPr lang="en-US" dirty="0" err="1"/>
              <a:t>Bc</a:t>
            </a:r>
            <a:r>
              <a:rPr lang="en-US" dirty="0"/>
              <a:t>  (rule 3)</a:t>
            </a:r>
          </a:p>
          <a:p>
            <a:pPr>
              <a:buNone/>
              <a:defRPr/>
            </a:pPr>
            <a:r>
              <a:rPr lang="en-US" dirty="0"/>
              <a:t>              </a:t>
            </a:r>
            <a:r>
              <a:rPr lang="en-US" dirty="0" err="1"/>
              <a:t>bB</a:t>
            </a:r>
            <a:r>
              <a:rPr lang="en-US" dirty="0"/>
              <a:t> →bb  (rule 4)         </a:t>
            </a:r>
            <a:r>
              <a:rPr lang="en-US" dirty="0">
                <a:solidFill>
                  <a:srgbClr val="FF0000"/>
                </a:solidFill>
              </a:rPr>
              <a:t>S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Bc</a:t>
            </a:r>
            <a:r>
              <a:rPr lang="en-US" dirty="0"/>
              <a:t> 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BcBc</a:t>
            </a:r>
            <a:r>
              <a:rPr lang="en-US" dirty="0"/>
              <a:t>         </a:t>
            </a:r>
            <a:r>
              <a:rPr lang="en-US" dirty="0" err="1"/>
              <a:t>aaab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 err="1"/>
              <a:t>cBc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aaabBc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 err="1"/>
              <a:t>c</a:t>
            </a: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aaabB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 err="1"/>
              <a:t>cc</a:t>
            </a:r>
            <a:r>
              <a:rPr lang="en-US" dirty="0"/>
              <a:t>        </a:t>
            </a:r>
            <a:r>
              <a:rPr lang="en-US" dirty="0" err="1"/>
              <a:t>aaa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 err="1"/>
              <a:t>Bccc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aaab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 err="1"/>
              <a:t>ccc</a:t>
            </a:r>
            <a:r>
              <a:rPr lang="en-US" dirty="0"/>
              <a:t>          </a:t>
            </a:r>
            <a:r>
              <a:rPr lang="en-US" b="1" dirty="0" err="1">
                <a:solidFill>
                  <a:srgbClr val="009900"/>
                </a:solidFill>
              </a:rPr>
              <a:t>aaabbbccc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dirty="0"/>
              <a:t>             </a:t>
            </a:r>
            <a:r>
              <a:rPr lang="en-US" b="1" dirty="0"/>
              <a:t> L(G) = { 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b="1" dirty="0" err="1"/>
              <a:t>b</a:t>
            </a:r>
            <a:r>
              <a:rPr lang="en-US" b="1" baseline="30000" dirty="0" err="1"/>
              <a:t>n</a:t>
            </a:r>
            <a:r>
              <a:rPr lang="en-US" b="1" dirty="0" err="1"/>
              <a:t>C</a:t>
            </a:r>
            <a:r>
              <a:rPr lang="en-US" b="1" baseline="30000" dirty="0" err="1"/>
              <a:t>n</a:t>
            </a:r>
            <a:r>
              <a:rPr lang="en-US" b="1" dirty="0"/>
              <a:t>/ n ≥ 1 }</a:t>
            </a:r>
            <a:r>
              <a:rPr lang="en-US" dirty="0"/>
              <a:t>  </a:t>
            </a:r>
          </a:p>
          <a:p>
            <a:pPr lvl="0">
              <a:buNone/>
              <a:defRPr/>
            </a:pPr>
            <a:r>
              <a:rPr lang="en-US" dirty="0"/>
              <a:t>                                 </a:t>
            </a:r>
          </a:p>
          <a:p>
            <a:pPr lvl="0">
              <a:buNone/>
              <a:defRPr/>
            </a:pPr>
            <a:r>
              <a:rPr lang="en-US" dirty="0"/>
              <a:t>                             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190534"/>
              </p:ext>
            </p:extLst>
          </p:nvPr>
        </p:nvGraphicFramePr>
        <p:xfrm>
          <a:off x="5053066" y="216438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1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66" y="216438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786975"/>
              </p:ext>
            </p:extLst>
          </p:nvPr>
        </p:nvGraphicFramePr>
        <p:xfrm>
          <a:off x="6372728" y="221024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2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728" y="2210243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900771"/>
              </p:ext>
            </p:extLst>
          </p:nvPr>
        </p:nvGraphicFramePr>
        <p:xfrm>
          <a:off x="7914407" y="2195401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3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4407" y="2195401"/>
                        <a:ext cx="614502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858848"/>
              </p:ext>
            </p:extLst>
          </p:nvPr>
        </p:nvGraphicFramePr>
        <p:xfrm>
          <a:off x="7248304" y="373533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4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304" y="3735331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68450"/>
              </p:ext>
            </p:extLst>
          </p:nvPr>
        </p:nvGraphicFramePr>
        <p:xfrm>
          <a:off x="5089551" y="321775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5" name="Equation" r:id="rId8" imgW="190440" imgH="152280" progId="Equation.3">
                  <p:embed/>
                </p:oleObj>
              </mc:Choice>
              <mc:Fallback>
                <p:oleObj name="Equation" r:id="rId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51" y="3217759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24636"/>
              </p:ext>
            </p:extLst>
          </p:nvPr>
        </p:nvGraphicFramePr>
        <p:xfrm>
          <a:off x="6400800" y="3217759"/>
          <a:ext cx="670360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6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17759"/>
                        <a:ext cx="670360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544565"/>
              </p:ext>
            </p:extLst>
          </p:nvPr>
        </p:nvGraphicFramePr>
        <p:xfrm>
          <a:off x="5089551" y="375076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7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51" y="375076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23376"/>
              </p:ext>
            </p:extLst>
          </p:nvPr>
        </p:nvGraphicFramePr>
        <p:xfrm>
          <a:off x="8245417" y="321775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8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417" y="3217759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03475"/>
              </p:ext>
            </p:extLst>
          </p:nvPr>
        </p:nvGraphicFramePr>
        <p:xfrm>
          <a:off x="9530580" y="2164382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9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0580" y="2164382"/>
                        <a:ext cx="614502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770216"/>
              </p:ext>
            </p:extLst>
          </p:nvPr>
        </p:nvGraphicFramePr>
        <p:xfrm>
          <a:off x="4996312" y="166475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0" name="Equation" r:id="rId14" imgW="190440" imgH="152280" progId="Equation.3">
                  <p:embed/>
                </p:oleObj>
              </mc:Choice>
              <mc:Fallback>
                <p:oleObj name="Equation" r:id="rId1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312" y="166475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450928"/>
              </p:ext>
            </p:extLst>
          </p:nvPr>
        </p:nvGraphicFramePr>
        <p:xfrm>
          <a:off x="9361837" y="373533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1" name="Equation" r:id="rId15" imgW="190440" imgH="152280" progId="Equation.3">
                  <p:embed/>
                </p:oleObj>
              </mc:Choice>
              <mc:Fallback>
                <p:oleObj name="Equation" r:id="rId1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837" y="3735331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28981"/>
              </p:ext>
            </p:extLst>
          </p:nvPr>
        </p:nvGraphicFramePr>
        <p:xfrm>
          <a:off x="5065795" y="425039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2" name="Equation" r:id="rId16" imgW="190440" imgH="152280" progId="Equation.3">
                  <p:embed/>
                </p:oleObj>
              </mc:Choice>
              <mc:Fallback>
                <p:oleObj name="Equation" r:id="rId1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95" y="425039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307791"/>
              </p:ext>
            </p:extLst>
          </p:nvPr>
        </p:nvGraphicFramePr>
        <p:xfrm>
          <a:off x="7347424" y="426590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3" name="Equation" r:id="rId17" imgW="190440" imgH="152280" progId="Equation.3">
                  <p:embed/>
                </p:oleObj>
              </mc:Choice>
              <mc:Fallback>
                <p:oleObj name="Equation" r:id="rId1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424" y="4265903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7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8712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3" y="1120462"/>
            <a:ext cx="11351547" cy="4863480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dirty="0"/>
              <a:t> 6) G= ({S, A, B}, {a, b}, P, S), where  </a:t>
            </a:r>
          </a:p>
          <a:p>
            <a:pPr>
              <a:buNone/>
              <a:defRPr/>
            </a:pPr>
            <a:r>
              <a:rPr lang="en-US" dirty="0"/>
              <a:t>     P:     S → AB  (rule 1)           </a:t>
            </a:r>
            <a:r>
              <a:rPr lang="en-US" dirty="0">
                <a:solidFill>
                  <a:srgbClr val="FF0000"/>
                </a:solidFill>
              </a:rPr>
              <a:t>S        A</a:t>
            </a:r>
            <a:r>
              <a:rPr lang="en-US" dirty="0"/>
              <a:t>B       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 err="1"/>
              <a:t>B</a:t>
            </a:r>
            <a:r>
              <a:rPr lang="en-US" dirty="0"/>
              <a:t>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/>
              <a:t>aa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/>
              <a:t> = </a:t>
            </a:r>
            <a:r>
              <a:rPr lang="en-US" b="1" dirty="0">
                <a:solidFill>
                  <a:srgbClr val="009900"/>
                </a:solidFill>
              </a:rPr>
              <a:t>aa</a:t>
            </a:r>
          </a:p>
          <a:p>
            <a:pPr lvl="0">
              <a:buNone/>
              <a:defRPr/>
            </a:pPr>
            <a:r>
              <a:rPr lang="en-US" dirty="0"/>
              <a:t>              A → </a:t>
            </a:r>
            <a:r>
              <a:rPr lang="en-US" dirty="0" err="1"/>
              <a:t>aAb</a:t>
            </a:r>
            <a:r>
              <a:rPr lang="en-US" dirty="0"/>
              <a:t>  (rule 2)        </a:t>
            </a:r>
            <a:r>
              <a:rPr lang="en-US" dirty="0">
                <a:solidFill>
                  <a:srgbClr val="FF0000"/>
                </a:solidFill>
              </a:rPr>
              <a:t>S        A</a:t>
            </a:r>
            <a:r>
              <a:rPr lang="en-US" dirty="0"/>
              <a:t>B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/>
              <a:t>       </a:t>
            </a:r>
            <a:r>
              <a:rPr lang="en-US" dirty="0" err="1"/>
              <a:t>aAbbb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 err="1"/>
              <a:t>bb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</a:p>
          <a:p>
            <a:pPr lvl="0">
              <a:buNone/>
              <a:defRPr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/>
              <a:t>bB</a:t>
            </a:r>
            <a:r>
              <a:rPr lang="en-US" dirty="0"/>
              <a:t> → </a:t>
            </a:r>
            <a:r>
              <a:rPr lang="en-US" dirty="0" err="1"/>
              <a:t>bbbB</a:t>
            </a:r>
            <a:r>
              <a:rPr lang="en-US" dirty="0"/>
              <a:t>  (rule 3)                                                              </a:t>
            </a:r>
            <a:r>
              <a:rPr lang="en-US" b="1" dirty="0" err="1">
                <a:solidFill>
                  <a:srgbClr val="009900"/>
                </a:solidFill>
              </a:rPr>
              <a:t>aabb</a:t>
            </a:r>
            <a:endParaRPr lang="en-US" b="1" dirty="0">
              <a:solidFill>
                <a:srgbClr val="009900"/>
              </a:solidFill>
            </a:endParaRPr>
          </a:p>
          <a:p>
            <a:pPr>
              <a:buNone/>
              <a:defRPr/>
            </a:pPr>
            <a:r>
              <a:rPr lang="en-US" dirty="0"/>
              <a:t>              </a:t>
            </a:r>
            <a:r>
              <a:rPr lang="en-US" dirty="0" err="1"/>
              <a:t>aAb</a:t>
            </a:r>
            <a:r>
              <a:rPr lang="en-US" dirty="0"/>
              <a:t> →aa  (rule 4)        </a:t>
            </a:r>
            <a:r>
              <a:rPr lang="en-US" dirty="0">
                <a:solidFill>
                  <a:srgbClr val="FF0000"/>
                </a:solidFill>
              </a:rPr>
              <a:t>S        A</a:t>
            </a:r>
            <a:r>
              <a:rPr lang="en-US" dirty="0"/>
              <a:t>B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/>
              <a:t>       </a:t>
            </a:r>
            <a:r>
              <a:rPr lang="en-US" dirty="0" err="1"/>
              <a:t>aAbbb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bbb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              B →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/>
              <a:t> (rule 5)                                                                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 err="1"/>
              <a:t>bbb</a:t>
            </a:r>
            <a:endParaRPr lang="en-US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                                                                                                 </a:t>
            </a:r>
            <a:r>
              <a:rPr lang="en-US" b="1" dirty="0" err="1">
                <a:solidFill>
                  <a:srgbClr val="009900"/>
                </a:solidFill>
              </a:rPr>
              <a:t>aaabbb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</a:t>
            </a:r>
            <a:r>
              <a:rPr lang="en-US" b="1" dirty="0"/>
              <a:t>L(G) = { a</a:t>
            </a:r>
            <a:r>
              <a:rPr lang="en-US" b="1" baseline="30000" dirty="0"/>
              <a:t>n+1</a:t>
            </a:r>
            <a:r>
              <a:rPr lang="en-US" b="1" dirty="0"/>
              <a:t>b</a:t>
            </a:r>
            <a:r>
              <a:rPr lang="en-US" b="1" baseline="30000" dirty="0"/>
              <a:t>n+k</a:t>
            </a:r>
            <a:r>
              <a:rPr lang="en-US" b="1" dirty="0"/>
              <a:t>/ n ≥ 1, k = -1, 1, 3, 5, . . .} </a:t>
            </a:r>
            <a:r>
              <a:rPr lang="en-US" dirty="0"/>
              <a:t> </a:t>
            </a:r>
          </a:p>
          <a:p>
            <a:pPr lvl="0">
              <a:buNone/>
              <a:defRPr/>
            </a:pPr>
            <a:r>
              <a:rPr lang="en-US" dirty="0"/>
              <a:t>                                 </a:t>
            </a:r>
          </a:p>
          <a:p>
            <a:pPr lvl="0">
              <a:buNone/>
              <a:defRPr/>
            </a:pPr>
            <a:r>
              <a:rPr lang="en-US" dirty="0"/>
              <a:t>                             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190534"/>
              </p:ext>
            </p:extLst>
          </p:nvPr>
        </p:nvGraphicFramePr>
        <p:xfrm>
          <a:off x="5053066" y="216438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1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66" y="2164382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20112"/>
              </p:ext>
            </p:extLst>
          </p:nvPr>
        </p:nvGraphicFramePr>
        <p:xfrm>
          <a:off x="6054737" y="2160037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2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37" y="2160037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949467"/>
              </p:ext>
            </p:extLst>
          </p:nvPr>
        </p:nvGraphicFramePr>
        <p:xfrm>
          <a:off x="7334629" y="2158722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3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629" y="2158722"/>
                        <a:ext cx="614502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533824"/>
              </p:ext>
            </p:extLst>
          </p:nvPr>
        </p:nvGraphicFramePr>
        <p:xfrm>
          <a:off x="9029482" y="2201104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4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482" y="2201104"/>
                        <a:ext cx="614502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699048"/>
              </p:ext>
            </p:extLst>
          </p:nvPr>
        </p:nvGraphicFramePr>
        <p:xfrm>
          <a:off x="5089551" y="164806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5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51" y="1648065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262590"/>
              </p:ext>
            </p:extLst>
          </p:nvPr>
        </p:nvGraphicFramePr>
        <p:xfrm>
          <a:off x="6117308" y="1632790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6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308" y="1632790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83932"/>
              </p:ext>
            </p:extLst>
          </p:nvPr>
        </p:nvGraphicFramePr>
        <p:xfrm>
          <a:off x="7403704" y="163143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7" name="Equation" r:id="rId11" imgW="190440" imgH="152280" progId="Equation.3">
                  <p:embed/>
                </p:oleObj>
              </mc:Choice>
              <mc:Fallback>
                <p:oleObj name="Equation" r:id="rId11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704" y="1631438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60795"/>
              </p:ext>
            </p:extLst>
          </p:nvPr>
        </p:nvGraphicFramePr>
        <p:xfrm>
          <a:off x="8532208" y="1631438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8" name="Equation" r:id="rId12" imgW="190440" imgH="152280" progId="Equation.3">
                  <p:embed/>
                </p:oleObj>
              </mc:Choice>
              <mc:Fallback>
                <p:oleObj name="Equation" r:id="rId1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208" y="1631438"/>
                        <a:ext cx="614502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115780"/>
              </p:ext>
            </p:extLst>
          </p:nvPr>
        </p:nvGraphicFramePr>
        <p:xfrm>
          <a:off x="9029482" y="2683655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9" name="Equation" r:id="rId13" imgW="190440" imgH="152280" progId="Equation.3">
                  <p:embed/>
                </p:oleObj>
              </mc:Choice>
              <mc:Fallback>
                <p:oleObj name="Equation" r:id="rId1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482" y="2683655"/>
                        <a:ext cx="614502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301"/>
              </p:ext>
            </p:extLst>
          </p:nvPr>
        </p:nvGraphicFramePr>
        <p:xfrm>
          <a:off x="5183680" y="316602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0" name="Equation" r:id="rId14" imgW="190440" imgH="152280" progId="Equation.3">
                  <p:embed/>
                </p:oleObj>
              </mc:Choice>
              <mc:Fallback>
                <p:oleObj name="Equation" r:id="rId1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680" y="3166021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591988"/>
              </p:ext>
            </p:extLst>
          </p:nvPr>
        </p:nvGraphicFramePr>
        <p:xfrm>
          <a:off x="6072847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1" name="Equation" r:id="rId15" imgW="190440" imgH="152280" progId="Equation.3">
                  <p:embed/>
                </p:oleObj>
              </mc:Choice>
              <mc:Fallback>
                <p:oleObj name="Equation" r:id="rId1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847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636088"/>
              </p:ext>
            </p:extLst>
          </p:nvPr>
        </p:nvGraphicFramePr>
        <p:xfrm>
          <a:off x="7382148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2" name="Equation" r:id="rId16" imgW="190440" imgH="152280" progId="Equation.3">
                  <p:embed/>
                </p:oleObj>
              </mc:Choice>
              <mc:Fallback>
                <p:oleObj name="Equation" r:id="rId1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2148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639040"/>
              </p:ext>
            </p:extLst>
          </p:nvPr>
        </p:nvGraphicFramePr>
        <p:xfrm>
          <a:off x="9029482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3" name="Equation" r:id="rId17" imgW="190440" imgH="152280" progId="Equation.3">
                  <p:embed/>
                </p:oleObj>
              </mc:Choice>
              <mc:Fallback>
                <p:oleObj name="Equation" r:id="rId1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482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768903"/>
              </p:ext>
            </p:extLst>
          </p:nvPr>
        </p:nvGraphicFramePr>
        <p:xfrm>
          <a:off x="9029482" y="3711593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4" name="Equation" r:id="rId18" imgW="190440" imgH="152280" progId="Equation.3">
                  <p:embed/>
                </p:oleObj>
              </mc:Choice>
              <mc:Fallback>
                <p:oleObj name="Equation" r:id="rId1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482" y="3711593"/>
                        <a:ext cx="614502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934522"/>
              </p:ext>
            </p:extLst>
          </p:nvPr>
        </p:nvGraphicFramePr>
        <p:xfrm>
          <a:off x="9029482" y="4244792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95" name="Equation" r:id="rId19" imgW="190440" imgH="152280" progId="Equation.3">
                  <p:embed/>
                </p:oleObj>
              </mc:Choice>
              <mc:Fallback>
                <p:oleObj name="Equation" r:id="rId19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482" y="4244792"/>
                        <a:ext cx="614502" cy="44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0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494059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7) Grammar for FORTRAN identifier</a:t>
            </a:r>
          </a:p>
          <a:p>
            <a:pPr marL="0" indent="0">
              <a:buNone/>
            </a:pPr>
            <a:r>
              <a:rPr lang="en-IN" dirty="0"/>
              <a:t>Length – 6     First  symbol is the letter</a:t>
            </a:r>
          </a:p>
          <a:p>
            <a:pPr marL="0" indent="0">
              <a:buNone/>
            </a:pPr>
            <a:r>
              <a:rPr lang="en-IN" dirty="0"/>
              <a:t>Letter = {A, B, C, …, Z}  </a:t>
            </a:r>
          </a:p>
          <a:p>
            <a:pPr marL="0" indent="0">
              <a:buNone/>
            </a:pPr>
            <a:r>
              <a:rPr lang="en-IN" dirty="0"/>
              <a:t>Digit = {0, 1, …,9}</a:t>
            </a:r>
          </a:p>
          <a:p>
            <a:pPr marL="0" indent="0">
              <a:buNone/>
            </a:pPr>
            <a:r>
              <a:rPr lang="en-US" dirty="0"/>
              <a:t> S → (A / B / C /…./ Z) S1</a:t>
            </a:r>
          </a:p>
          <a:p>
            <a:pPr marL="0" indent="0">
              <a:buNone/>
            </a:pPr>
            <a:r>
              <a:rPr lang="en-US" dirty="0"/>
              <a:t> S1 →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 </a:t>
            </a:r>
            <a:endParaRPr lang="en-IN" altLang="en-US" dirty="0"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/>
              <a:t> S1 → (A / B / C /…./ Z / 0 / 1 / 2 / …./ 9) S2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S2 →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 </a:t>
            </a:r>
            <a:endParaRPr lang="en-IN" altLang="en-US" dirty="0"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/>
              <a:t> S2 → (A / B / C /…./ Z / 0 / 1 / 2 / …./ 9) S3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5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Module 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374301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00CC"/>
                </a:solidFill>
              </a:rPr>
              <a:t>Introduction to Languages and Grammars</a:t>
            </a:r>
            <a:endParaRPr lang="en-IN" dirty="0"/>
          </a:p>
          <a:p>
            <a:pPr lvl="1"/>
            <a:r>
              <a:rPr lang="en-IN" dirty="0"/>
              <a:t>Basic Mathematical Notation and proof techniques</a:t>
            </a:r>
          </a:p>
          <a:p>
            <a:pPr lvl="1"/>
            <a:r>
              <a:rPr lang="en-IN" dirty="0"/>
              <a:t>Overview of a Computational Models </a:t>
            </a:r>
          </a:p>
          <a:p>
            <a:pPr lvl="1"/>
            <a:r>
              <a:rPr lang="en-IN" dirty="0"/>
              <a:t>Languages and Grammars</a:t>
            </a:r>
          </a:p>
          <a:p>
            <a:pPr lvl="1"/>
            <a:r>
              <a:rPr lang="en-IN" dirty="0"/>
              <a:t>Alphabets </a:t>
            </a:r>
          </a:p>
          <a:p>
            <a:pPr lvl="1"/>
            <a:r>
              <a:rPr lang="en-IN" dirty="0"/>
              <a:t> Strings</a:t>
            </a:r>
          </a:p>
          <a:p>
            <a:pPr lvl="1"/>
            <a:r>
              <a:rPr lang="en-IN" dirty="0"/>
              <a:t> Operations on Languages</a:t>
            </a:r>
            <a:endParaRPr lang="en-IN" sz="5600" dirty="0"/>
          </a:p>
        </p:txBody>
      </p:sp>
    </p:spTree>
    <p:extLst>
      <p:ext uri="{BB962C8B-B14F-4D97-AF65-F5344CB8AC3E}">
        <p14:creationId xmlns:p14="http://schemas.microsoft.com/office/powerpoint/2010/main" val="34499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214"/>
            <a:ext cx="10515600" cy="7212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2"/>
            <a:ext cx="10515600" cy="51595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S3 →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 </a:t>
            </a:r>
            <a:endParaRPr lang="en-IN" altLang="en-US" dirty="0"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/>
              <a:t> S3 → (A / B / C /…./ Z / 0 / 1 / 2 / …./ 9) S4</a:t>
            </a:r>
          </a:p>
          <a:p>
            <a:pPr marL="0" indent="0">
              <a:buNone/>
            </a:pPr>
            <a:r>
              <a:rPr lang="en-US" dirty="0"/>
              <a:t> S4 →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 </a:t>
            </a:r>
            <a:endParaRPr lang="en-IN" altLang="en-US" dirty="0"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/>
              <a:t> S4 → (A / B / C /…./ Z / 0 / 1 / 2 / …./ 9) S5</a:t>
            </a:r>
          </a:p>
          <a:p>
            <a:pPr marL="0" indent="0">
              <a:buNone/>
            </a:pPr>
            <a:r>
              <a:rPr lang="en-US" dirty="0"/>
              <a:t> S5→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 </a:t>
            </a:r>
            <a:endParaRPr lang="en-IN" altLang="en-US" dirty="0"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/>
              <a:t> S5 → (A / B / C /…./ Z / 0 / 1 / 2 / …./ 9) S6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S6→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 </a:t>
            </a:r>
            <a:endParaRPr lang="en-IN" altLang="en-US" dirty="0">
              <a:latin typeface="Browallia New" pitchFamily="34" charset="-34"/>
              <a:sym typeface="Symbol" pitchFamily="18" charset="2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93137"/>
              </p:ext>
            </p:extLst>
          </p:nvPr>
        </p:nvGraphicFramePr>
        <p:xfrm>
          <a:off x="1326908" y="4659728"/>
          <a:ext cx="9538184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9" name="Equation" r:id="rId3" imgW="3593880" imgH="406080" progId="Equation.3">
                  <p:embed/>
                </p:oleObj>
              </mc:Choice>
              <mc:Fallback>
                <p:oleObj name="Equation" r:id="rId3" imgW="3593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908" y="4659728"/>
                        <a:ext cx="9538184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508583"/>
              </p:ext>
            </p:extLst>
          </p:nvPr>
        </p:nvGraphicFramePr>
        <p:xfrm>
          <a:off x="1326908" y="5943600"/>
          <a:ext cx="41449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0" name="Equation" r:id="rId5" imgW="1562040" imgH="177480" progId="Equation.3">
                  <p:embed/>
                </p:oleObj>
              </mc:Choice>
              <mc:Fallback>
                <p:oleObj name="Equation" r:id="rId5" imgW="1562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908" y="5943600"/>
                        <a:ext cx="414496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77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30"/>
            <a:ext cx="10515600" cy="79855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862885"/>
            <a:ext cx="10515600" cy="5753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Construct the grammar for the following languages:</a:t>
            </a:r>
          </a:p>
          <a:p>
            <a:pPr marL="514350" indent="-514350">
              <a:buAutoNum type="arabicParenR"/>
            </a:pP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ca</a:t>
            </a:r>
            <a:r>
              <a:rPr lang="en-US" baseline="30000" dirty="0" err="1"/>
              <a:t>n</a:t>
            </a:r>
            <a:r>
              <a:rPr lang="en-US" baseline="30000" dirty="0"/>
              <a:t>   </a:t>
            </a:r>
            <a:r>
              <a:rPr lang="en-US" dirty="0"/>
              <a:t>/ n ≥ 0 }</a:t>
            </a:r>
          </a:p>
          <a:p>
            <a:pPr marL="514350" indent="-514350">
              <a:buAutoNum type="arabicParenR"/>
            </a:pPr>
            <a:r>
              <a:rPr lang="en-US" dirty="0"/>
              <a:t>L(G) = { a</a:t>
            </a:r>
            <a:r>
              <a:rPr lang="en-US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2n   </a:t>
            </a:r>
            <a:r>
              <a:rPr lang="en-US" dirty="0"/>
              <a:t>/ n ≥ 0 }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L(G) = { a</a:t>
            </a:r>
            <a:r>
              <a:rPr lang="en-US" baseline="30000" dirty="0"/>
              <a:t>n+2</a:t>
            </a:r>
            <a:r>
              <a:rPr lang="en-US" dirty="0"/>
              <a:t>b</a:t>
            </a:r>
            <a:r>
              <a:rPr lang="en-US" baseline="30000" dirty="0"/>
              <a:t>n   </a:t>
            </a:r>
            <a:r>
              <a:rPr lang="en-US" dirty="0"/>
              <a:t>/ n ≥ 1 }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L(G) = { a</a:t>
            </a:r>
            <a:r>
              <a:rPr lang="en-US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n-3   </a:t>
            </a:r>
            <a:r>
              <a:rPr lang="en-US" dirty="0"/>
              <a:t>/ n ≥ 3 }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   </a:t>
            </a:r>
            <a:r>
              <a:rPr lang="en-US" dirty="0"/>
              <a:t>/ n ≥ 0, m ˃ n }</a:t>
            </a:r>
          </a:p>
          <a:p>
            <a:pPr marL="514350" indent="-514350">
              <a:buAutoNum type="arabicParenR"/>
            </a:pP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    </a:t>
            </a:r>
            <a:r>
              <a:rPr lang="en-US" dirty="0"/>
              <a:t> / n, m ≥ 1 }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 err="1"/>
              <a:t>d</a:t>
            </a:r>
            <a:r>
              <a:rPr lang="en-US" baseline="30000" dirty="0" err="1"/>
              <a:t>m</a:t>
            </a:r>
            <a:r>
              <a:rPr lang="en-US" baseline="30000" dirty="0"/>
              <a:t>    </a:t>
            </a:r>
            <a:r>
              <a:rPr lang="en-US" dirty="0"/>
              <a:t> / n, m ≥ 1 }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r>
              <a:rPr lang="en-US" baseline="30000" dirty="0"/>
              <a:t>    </a:t>
            </a:r>
            <a:r>
              <a:rPr lang="en-US" dirty="0"/>
              <a:t> / n, m ≥ 1 }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/ n, m ≥ 1  m ≠ n}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 L(G) = { w</a:t>
            </a:r>
            <a:r>
              <a:rPr lang="en-US" b="1" dirty="0"/>
              <a:t> </a:t>
            </a:r>
            <a:r>
              <a:rPr lang="en-US" dirty="0"/>
              <a:t>{a, b}* /  n</a:t>
            </a:r>
            <a:r>
              <a:rPr lang="en-US" baseline="-25000" dirty="0"/>
              <a:t>a</a:t>
            </a:r>
            <a:r>
              <a:rPr lang="en-US" dirty="0"/>
              <a:t>(w) = </a:t>
            </a:r>
            <a:r>
              <a:rPr lang="en-US" dirty="0" err="1"/>
              <a:t>n</a:t>
            </a:r>
            <a:r>
              <a:rPr lang="en-US" baseline="-25000" dirty="0" err="1"/>
              <a:t>b</a:t>
            </a:r>
            <a:r>
              <a:rPr lang="en-US" dirty="0"/>
              <a:t>(w) + 1 }</a:t>
            </a:r>
            <a:endParaRPr lang="en-US" baseline="-250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416858"/>
            <a:ext cx="10515600" cy="6185647"/>
          </a:xfrm>
        </p:spPr>
        <p:txBody>
          <a:bodyPr>
            <a:noAutofit/>
          </a:bodyPr>
          <a:lstStyle/>
          <a:p>
            <a:pPr marL="514350" indent="-514350">
              <a:buAutoNum type="arabicParenR"/>
            </a:pP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ca</a:t>
            </a:r>
            <a:r>
              <a:rPr lang="en-US" baseline="30000" dirty="0" err="1"/>
              <a:t>n</a:t>
            </a:r>
            <a:r>
              <a:rPr lang="en-US" baseline="30000" dirty="0"/>
              <a:t>   </a:t>
            </a:r>
            <a:r>
              <a:rPr lang="en-US" dirty="0"/>
              <a:t>/ n ≥ 0 }</a:t>
            </a:r>
          </a:p>
          <a:p>
            <a:pPr lvl="0">
              <a:buNone/>
              <a:defRPr/>
            </a:pPr>
            <a:r>
              <a:rPr lang="en-IN" dirty="0"/>
              <a:t>      </a:t>
            </a:r>
            <a:r>
              <a:rPr lang="en-US" dirty="0"/>
              <a:t>G= ({S}, {a, c }, P, S), where </a:t>
            </a:r>
          </a:p>
          <a:p>
            <a:pPr lvl="0">
              <a:buNone/>
              <a:defRPr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P:    S → </a:t>
            </a:r>
            <a:r>
              <a:rPr lang="en-US" dirty="0" err="1">
                <a:solidFill>
                  <a:srgbClr val="FF0000"/>
                </a:solidFill>
              </a:rPr>
              <a:t>aSa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S → c </a:t>
            </a:r>
          </a:p>
          <a:p>
            <a:pPr marL="514350" indent="-514350">
              <a:buAutoNum type="arabicParenR" startAt="2"/>
              <a:defRPr/>
            </a:pPr>
            <a:r>
              <a:rPr lang="en-US" dirty="0"/>
              <a:t>L(G) = { a</a:t>
            </a:r>
            <a:r>
              <a:rPr lang="en-US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2n   </a:t>
            </a:r>
            <a:r>
              <a:rPr lang="en-US" dirty="0"/>
              <a:t>/ n ≥ 0 }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/>
              <a:t>G= ({S}, {a, b }, P, S), where </a:t>
            </a:r>
          </a:p>
          <a:p>
            <a:pPr lvl="0">
              <a:buNone/>
              <a:defRPr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P:    S → </a:t>
            </a:r>
            <a:r>
              <a:rPr lang="en-US" dirty="0" err="1">
                <a:solidFill>
                  <a:srgbClr val="FF0000"/>
                </a:solidFill>
              </a:rPr>
              <a:t>aSbb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IN" altLang="en-US" dirty="0">
              <a:solidFill>
                <a:srgbClr val="FF0000"/>
              </a:solidFill>
              <a:sym typeface="Symbol" pitchFamily="18" charset="2"/>
            </a:endParaRPr>
          </a:p>
          <a:p>
            <a:pPr lvl="0">
              <a:buNone/>
              <a:defRPr/>
            </a:pP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S →  </a:t>
            </a:r>
            <a:r>
              <a:rPr lang="th-TH" altLang="en-US" dirty="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en-IN" altLang="en-US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None/>
              <a:defRPr/>
            </a:pPr>
            <a:r>
              <a:rPr lang="en-US" dirty="0"/>
              <a:t>3)   L(G) = { a</a:t>
            </a:r>
            <a:r>
              <a:rPr lang="en-US" baseline="30000" dirty="0"/>
              <a:t>n+2</a:t>
            </a:r>
            <a:r>
              <a:rPr lang="en-US" dirty="0"/>
              <a:t>b</a:t>
            </a:r>
            <a:r>
              <a:rPr lang="en-US" baseline="30000" dirty="0"/>
              <a:t>n   </a:t>
            </a:r>
            <a:r>
              <a:rPr lang="en-US" dirty="0"/>
              <a:t>/ n ≥ 1 }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G= ({S}, {a, b }, P, S), where </a:t>
            </a:r>
          </a:p>
          <a:p>
            <a:pPr lvl="0">
              <a:buNone/>
              <a:defRPr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P:    S → </a:t>
            </a:r>
            <a:r>
              <a:rPr lang="en-US" dirty="0" err="1">
                <a:solidFill>
                  <a:srgbClr val="FF0000"/>
                </a:solidFill>
              </a:rPr>
              <a:t>aSb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S → </a:t>
            </a:r>
            <a:r>
              <a:rPr lang="en-US" dirty="0" err="1">
                <a:solidFill>
                  <a:srgbClr val="FF0000"/>
                </a:solidFill>
              </a:rPr>
              <a:t>aaab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  </a:t>
            </a:r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34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416859"/>
            <a:ext cx="10515600" cy="5244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4) L(G) = { a</a:t>
            </a:r>
            <a:r>
              <a:rPr lang="en-US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n-3   </a:t>
            </a:r>
            <a:r>
              <a:rPr lang="en-US" dirty="0"/>
              <a:t>/ n ≥ 3 }</a:t>
            </a:r>
          </a:p>
          <a:p>
            <a:pPr lvl="0">
              <a:buNone/>
              <a:defRPr/>
            </a:pPr>
            <a:r>
              <a:rPr lang="en-IN" dirty="0"/>
              <a:t>      </a:t>
            </a:r>
            <a:r>
              <a:rPr lang="en-US" dirty="0"/>
              <a:t>G= ({S}, {a, b }, P, S), where </a:t>
            </a:r>
          </a:p>
          <a:p>
            <a:pPr lvl="0">
              <a:buNone/>
              <a:defRPr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P:    S → </a:t>
            </a:r>
            <a:r>
              <a:rPr lang="en-US" dirty="0" err="1">
                <a:solidFill>
                  <a:srgbClr val="FF0000"/>
                </a:solidFill>
              </a:rPr>
              <a:t>aSb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S → </a:t>
            </a:r>
            <a:r>
              <a:rPr lang="en-US" dirty="0" err="1">
                <a:solidFill>
                  <a:srgbClr val="FF0000"/>
                </a:solidFill>
              </a:rPr>
              <a:t>aaa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5) 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   </a:t>
            </a:r>
            <a:r>
              <a:rPr lang="en-US" dirty="0"/>
              <a:t>/ n ≥ 0, m ˃ n }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/>
              <a:t>  G= ({S, S</a:t>
            </a:r>
            <a:r>
              <a:rPr lang="en-US" baseline="-25000" dirty="0"/>
              <a:t>1</a:t>
            </a:r>
            <a:r>
              <a:rPr lang="en-US" dirty="0"/>
              <a:t>}, {a, b }, P, S), where </a:t>
            </a:r>
          </a:p>
          <a:p>
            <a:pPr lvl="0">
              <a:buNone/>
              <a:defRPr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P:    S → </a:t>
            </a:r>
            <a:r>
              <a:rPr lang="en-US" dirty="0" err="1">
                <a:solidFill>
                  <a:srgbClr val="FF0000"/>
                </a:solidFill>
              </a:rPr>
              <a:t>aSb</a:t>
            </a:r>
            <a:r>
              <a:rPr lang="en-US" dirty="0">
                <a:solidFill>
                  <a:srgbClr val="FF0000"/>
                </a:solidFill>
              </a:rPr>
              <a:t> /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→ bS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/ b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9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388"/>
            <a:ext cx="10515600" cy="6225988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IN" dirty="0"/>
              <a:t>6) </a:t>
            </a: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 </a:t>
            </a:r>
            <a:r>
              <a:rPr lang="en-US" dirty="0"/>
              <a:t>/ n, m ≥ 1 }</a:t>
            </a:r>
            <a:endParaRPr lang="en-IN" dirty="0"/>
          </a:p>
          <a:p>
            <a:pPr lvl="0">
              <a:buNone/>
              <a:defRPr/>
            </a:pPr>
            <a:r>
              <a:rPr lang="en-IN" dirty="0"/>
              <a:t>   </a:t>
            </a:r>
            <a:r>
              <a:rPr lang="en-US" dirty="0"/>
              <a:t>G= ({S,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}, {a, b, c }, P, S), where </a:t>
            </a:r>
          </a:p>
          <a:p>
            <a:pPr lvl="0">
              <a:buNone/>
              <a:defRPr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P:    S →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→ aS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/ ab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→ cS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/ c  </a:t>
            </a:r>
          </a:p>
          <a:p>
            <a:pPr lvl="0"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7) 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 err="1"/>
              <a:t>d</a:t>
            </a:r>
            <a:r>
              <a:rPr lang="en-US" baseline="30000" dirty="0" err="1"/>
              <a:t>m</a:t>
            </a:r>
            <a:r>
              <a:rPr lang="en-US" baseline="30000" dirty="0"/>
              <a:t>    </a:t>
            </a:r>
            <a:r>
              <a:rPr lang="en-US" dirty="0"/>
              <a:t> / n, m ≥ 1 }</a:t>
            </a:r>
          </a:p>
          <a:p>
            <a:pPr lvl="0">
              <a:buNone/>
              <a:defRPr/>
            </a:pPr>
            <a:r>
              <a:rPr lang="en-US" dirty="0"/>
              <a:t>   G= ({S,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}, {a, b, c, d}, P, S), where </a:t>
            </a:r>
          </a:p>
          <a:p>
            <a:pPr lvl="0">
              <a:buNone/>
              <a:defRPr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P:    S →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→ aS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/ ab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 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→ cS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d/ cd  </a:t>
            </a:r>
          </a:p>
          <a:p>
            <a:pPr lvl="0">
              <a:buNone/>
              <a:defRPr/>
            </a:pPr>
            <a:endParaRPr lang="en-US" sz="2000" dirty="0"/>
          </a:p>
          <a:p>
            <a:pPr lvl="0">
              <a:buNone/>
              <a:defRPr/>
            </a:pPr>
            <a:r>
              <a:rPr lang="en-US" sz="2000" dirty="0"/>
              <a:t>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67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2012"/>
            <a:ext cx="10515600" cy="5544951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IN" dirty="0"/>
              <a:t>8) </a:t>
            </a: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r>
              <a:rPr lang="en-US" baseline="30000" dirty="0"/>
              <a:t>    </a:t>
            </a:r>
            <a:r>
              <a:rPr lang="en-US" dirty="0"/>
              <a:t> / n, m ≥ 1 }</a:t>
            </a:r>
          </a:p>
          <a:p>
            <a:pPr lvl="0">
              <a:buNone/>
              <a:defRPr/>
            </a:pPr>
            <a:r>
              <a:rPr lang="en-US" dirty="0"/>
              <a:t>      G= ({S, S</a:t>
            </a:r>
            <a:r>
              <a:rPr lang="en-US" baseline="-25000" dirty="0"/>
              <a:t>1</a:t>
            </a:r>
            <a:r>
              <a:rPr lang="en-US" dirty="0"/>
              <a:t>}, {a, b, c, d}, P, S), where </a:t>
            </a:r>
          </a:p>
          <a:p>
            <a:pPr lvl="0">
              <a:buNone/>
              <a:defRPr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P:    S → </a:t>
            </a:r>
            <a:r>
              <a:rPr lang="en-US" dirty="0" err="1">
                <a:solidFill>
                  <a:srgbClr val="FF0000"/>
                </a:solidFill>
              </a:rPr>
              <a:t>aSd</a:t>
            </a:r>
            <a:r>
              <a:rPr lang="en-US" dirty="0">
                <a:solidFill>
                  <a:srgbClr val="FF0000"/>
                </a:solidFill>
              </a:rPr>
              <a:t> / aS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→ bS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c / </a:t>
            </a:r>
            <a:r>
              <a:rPr lang="en-US" dirty="0" err="1">
                <a:solidFill>
                  <a:srgbClr val="FF0000"/>
                </a:solidFill>
              </a:rPr>
              <a:t>bc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0"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IN" dirty="0"/>
              <a:t>9) </a:t>
            </a:r>
            <a:r>
              <a:rPr lang="en-US" dirty="0"/>
              <a:t>L(G) 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/ n, m ≥ 1 , m ≠ n}</a:t>
            </a:r>
            <a:endParaRPr lang="en-IN" dirty="0"/>
          </a:p>
          <a:p>
            <a:pPr lvl="0">
              <a:buNone/>
              <a:defRPr/>
            </a:pPr>
            <a:r>
              <a:rPr lang="en-IN" dirty="0"/>
              <a:t>    </a:t>
            </a:r>
            <a:r>
              <a:rPr lang="en-US" dirty="0"/>
              <a:t>G= ({S, A, B, S</a:t>
            </a:r>
            <a:r>
              <a:rPr lang="en-US" baseline="-25000" dirty="0"/>
              <a:t>1 </a:t>
            </a:r>
            <a:r>
              <a:rPr lang="en-US" dirty="0"/>
              <a:t>}, {a, b}, P, S), where </a:t>
            </a:r>
          </a:p>
          <a:p>
            <a:pPr lvl="0">
              <a:buNone/>
              <a:defRPr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P:    S → AS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/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→ aS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/ </a:t>
            </a:r>
            <a:r>
              <a:rPr lang="en-IN">
                <a:solidFill>
                  <a:srgbClr val="FF0000"/>
                </a:solidFill>
                <a:sym typeface="Symbol" pitchFamily="18" charset="2"/>
              </a:rPr>
              <a:t>ab</a:t>
            </a:r>
            <a:r>
              <a:rPr lang="en-US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 A → </a:t>
            </a:r>
            <a:r>
              <a:rPr lang="en-US" dirty="0" err="1">
                <a:solidFill>
                  <a:srgbClr val="FF0000"/>
                </a:solidFill>
              </a:rPr>
              <a:t>aA</a:t>
            </a:r>
            <a:r>
              <a:rPr lang="en-US" dirty="0">
                <a:solidFill>
                  <a:srgbClr val="FF0000"/>
                </a:solidFill>
              </a:rPr>
              <a:t> / a</a:t>
            </a:r>
            <a:endParaRPr lang="en-US" baseline="-25000" dirty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baseline="-25000" dirty="0">
                <a:solidFill>
                  <a:srgbClr val="FF0000"/>
                </a:solidFill>
              </a:rPr>
              <a:t>                     </a:t>
            </a:r>
            <a:r>
              <a:rPr lang="en-US" dirty="0">
                <a:solidFill>
                  <a:srgbClr val="FF0000"/>
                </a:solidFill>
              </a:rPr>
              <a:t>B → 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>
                <a:solidFill>
                  <a:srgbClr val="FF0000"/>
                </a:solidFill>
              </a:rPr>
              <a:t> /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9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497542"/>
            <a:ext cx="11075895" cy="56794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10) </a:t>
            </a:r>
            <a:r>
              <a:rPr lang="en-US" dirty="0"/>
              <a:t>L(G) = { w</a:t>
            </a:r>
            <a:r>
              <a:rPr lang="en-US" b="1" dirty="0"/>
              <a:t> </a:t>
            </a:r>
            <a:r>
              <a:rPr lang="en-US" dirty="0"/>
              <a:t>/ w =</a:t>
            </a:r>
            <a:r>
              <a:rPr lang="en-US" dirty="0" err="1"/>
              <a:t>uav</a:t>
            </a:r>
            <a:r>
              <a:rPr lang="en-US" dirty="0"/>
              <a:t>,  u, v </a:t>
            </a:r>
            <a:r>
              <a:rPr lang="en-US" altLang="en-US" dirty="0">
                <a:cs typeface="Angsana New" pitchFamily="18" charset="-34"/>
                <a:sym typeface="Symbol" pitchFamily="18" charset="2"/>
              </a:rPr>
              <a:t> </a:t>
            </a:r>
            <a:r>
              <a:rPr lang="en-US" dirty="0"/>
              <a:t>{a, b}*, </a:t>
            </a:r>
            <a:r>
              <a:rPr lang="en-US" dirty="0" err="1">
                <a:solidFill>
                  <a:srgbClr val="0000CC"/>
                </a:solidFill>
              </a:rPr>
              <a:t>u</a:t>
            </a:r>
            <a:r>
              <a:rPr lang="en-US" baseline="-25000" dirty="0" err="1">
                <a:solidFill>
                  <a:srgbClr val="0000CC"/>
                </a:solidFill>
              </a:rPr>
              <a:t>i</a:t>
            </a:r>
            <a:r>
              <a:rPr lang="en-US" dirty="0">
                <a:solidFill>
                  <a:srgbClr val="0000CC"/>
                </a:solidFill>
              </a:rPr>
              <a:t> ≠ v</a:t>
            </a:r>
            <a:r>
              <a:rPr lang="en-US" baseline="-25000" dirty="0">
                <a:solidFill>
                  <a:srgbClr val="0000CC"/>
                </a:solidFill>
              </a:rPr>
              <a:t>n-i+1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,1≤ </a:t>
            </a:r>
            <a:r>
              <a:rPr lang="en-US" dirty="0" err="1"/>
              <a:t>i</a:t>
            </a:r>
            <a:r>
              <a:rPr lang="en-US" dirty="0"/>
              <a:t> ≤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u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(w) = 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(w) + 1</a:t>
            </a:r>
            <a:r>
              <a:rPr lang="en-US" dirty="0"/>
              <a:t> }</a:t>
            </a:r>
            <a:endParaRPr lang="en-IN" dirty="0"/>
          </a:p>
          <a:p>
            <a:pPr lvl="0">
              <a:buNone/>
              <a:defRPr/>
            </a:pPr>
            <a:r>
              <a:rPr lang="en-US" dirty="0"/>
              <a:t>       G= ({S}, {a, b}, P, S), where </a:t>
            </a:r>
          </a:p>
          <a:p>
            <a:pPr lvl="0">
              <a:buNone/>
              <a:defRPr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P:    S → </a:t>
            </a:r>
            <a:r>
              <a:rPr lang="en-US" dirty="0" err="1">
                <a:solidFill>
                  <a:srgbClr val="FF0000"/>
                </a:solidFill>
              </a:rPr>
              <a:t>aSb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err="1">
                <a:solidFill>
                  <a:srgbClr val="FF0000"/>
                </a:solidFill>
              </a:rPr>
              <a:t>bSa</a:t>
            </a:r>
            <a:r>
              <a:rPr lang="en-US" dirty="0">
                <a:solidFill>
                  <a:srgbClr val="FF0000"/>
                </a:solidFill>
              </a:rPr>
              <a:t> / a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11) Find grammars for the following languages on </a:t>
            </a:r>
            <a:r>
              <a:rPr lang="el-GR" altLang="en-US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</a:rPr>
              <a:t> = { a }.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a) L ={ w / 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3 = 0}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   b)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 ={ w / 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3 </a:t>
            </a:r>
            <a:r>
              <a:rPr lang="en-US" dirty="0"/>
              <a:t>˃</a:t>
            </a:r>
            <a:r>
              <a:rPr lang="en-US" altLang="en-US" dirty="0">
                <a:latin typeface="Times New Roman" panose="02020603050405020304" pitchFamily="18" charset="0"/>
              </a:rPr>
              <a:t> 0}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   c)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 ={ w / 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3 </a:t>
            </a:r>
            <a:r>
              <a:rPr lang="en-US" dirty="0"/>
              <a:t>≠</a:t>
            </a:r>
            <a:r>
              <a:rPr lang="en-US" altLang="en-US" dirty="0">
                <a:latin typeface="Times New Roman" panose="02020603050405020304" pitchFamily="18" charset="0"/>
              </a:rPr>
              <a:t> 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2}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   d)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 ={ w / 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3 </a:t>
            </a:r>
            <a:r>
              <a:rPr lang="en-US" dirty="0"/>
              <a:t>≥</a:t>
            </a:r>
            <a:r>
              <a:rPr lang="en-US" altLang="en-US" dirty="0">
                <a:latin typeface="Times New Roman" panose="02020603050405020304" pitchFamily="18" charset="0"/>
              </a:rPr>
              <a:t> 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2}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98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0515600" cy="5957047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 ={ w / 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3 = 0}</a:t>
            </a:r>
            <a:endParaRPr lang="en-IN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</a:rPr>
              <a:t>w</a:t>
            </a:r>
            <a:r>
              <a:rPr lang="en-IN" dirty="0">
                <a:latin typeface="Times New Roman" panose="02020603050405020304" pitchFamily="18" charset="0"/>
              </a:rPr>
              <a:t>      </a:t>
            </a:r>
            <a:r>
              <a:rPr lang="th-TH" altLang="en-US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        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3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6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9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12 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15  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18          </a:t>
            </a:r>
            <a:endParaRPr lang="en-IN" baseline="30000" dirty="0"/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|</a:t>
            </a:r>
            <a:r>
              <a:rPr lang="en-US" altLang="en-US" b="1" i="1" dirty="0"/>
              <a:t>w</a:t>
            </a:r>
            <a:r>
              <a:rPr lang="en-US" altLang="en-US" b="1" dirty="0">
                <a:latin typeface="Times New Roman" panose="02020603050405020304" pitchFamily="18" charset="0"/>
              </a:rPr>
              <a:t>|      0      3       6        9       12       15        18 </a:t>
            </a:r>
            <a:endParaRPr lang="en-IN" b="1" baseline="30000" dirty="0"/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P:    S → </a:t>
            </a:r>
            <a:r>
              <a:rPr lang="en-US" dirty="0" err="1">
                <a:solidFill>
                  <a:srgbClr val="FF0000"/>
                </a:solidFill>
              </a:rPr>
              <a:t>aaaS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th-TH" altLang="en-US" dirty="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b) L ={ w / 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3 </a:t>
            </a:r>
            <a:r>
              <a:rPr lang="en-US" dirty="0"/>
              <a:t>˃</a:t>
            </a:r>
            <a:r>
              <a:rPr lang="en-US" altLang="en-US" dirty="0">
                <a:latin typeface="Times New Roman" panose="02020603050405020304" pitchFamily="18" charset="0"/>
              </a:rPr>
              <a:t> 0}</a:t>
            </a:r>
            <a:endParaRPr lang="en-IN" baseline="30000" dirty="0"/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</a:rPr>
              <a:t> w</a:t>
            </a:r>
            <a:r>
              <a:rPr lang="en-IN" dirty="0">
                <a:latin typeface="Times New Roman" panose="02020603050405020304" pitchFamily="18" charset="0"/>
              </a:rPr>
              <a:t>       </a:t>
            </a:r>
            <a:r>
              <a:rPr lang="en-IN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       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2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4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5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7 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8  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10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11 </a:t>
            </a:r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|</a:t>
            </a:r>
            <a:r>
              <a:rPr lang="en-US" altLang="en-US" b="1" i="1" dirty="0"/>
              <a:t>w</a:t>
            </a:r>
            <a:r>
              <a:rPr lang="en-US" altLang="en-US" b="1" dirty="0">
                <a:latin typeface="Times New Roman" panose="02020603050405020304" pitchFamily="18" charset="0"/>
              </a:rPr>
              <a:t>|      1      2       4        5       7        8        10       11</a:t>
            </a:r>
            <a:endParaRPr lang="en-IN" b="1" baseline="30000" dirty="0"/>
          </a:p>
          <a:p>
            <a:pPr marL="0" indent="0">
              <a:buNone/>
            </a:pPr>
            <a:endParaRPr lang="en-IN" b="1" baseline="300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P:  S → a / aa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S → </a:t>
            </a:r>
            <a:r>
              <a:rPr lang="en-US" dirty="0" err="1">
                <a:solidFill>
                  <a:srgbClr val="FF0000"/>
                </a:solidFill>
              </a:rPr>
              <a:t>aaaS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IN" baseline="30000" dirty="0"/>
          </a:p>
          <a:p>
            <a:pPr marL="0" indent="0">
              <a:buNone/>
            </a:pPr>
            <a:endParaRPr lang="en-IN" altLang="en-US" baseline="30000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8188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0515600" cy="5957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c) L ={ w / 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3 </a:t>
            </a:r>
            <a:r>
              <a:rPr lang="en-US" dirty="0"/>
              <a:t>≠</a:t>
            </a:r>
            <a:r>
              <a:rPr lang="en-US" altLang="en-US" dirty="0">
                <a:latin typeface="Times New Roman" panose="02020603050405020304" pitchFamily="18" charset="0"/>
              </a:rPr>
              <a:t> 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2}</a:t>
            </a:r>
            <a:endParaRPr lang="en-IN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</a:rPr>
              <a:t>w</a:t>
            </a:r>
            <a:r>
              <a:rPr lang="en-IN" dirty="0">
                <a:latin typeface="Times New Roman" panose="02020603050405020304" pitchFamily="18" charset="0"/>
              </a:rPr>
              <a:t>                      </a:t>
            </a:r>
            <a:r>
              <a:rPr lang="th-TH" altLang="en-US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        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2 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3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4 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5 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6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7    </a:t>
            </a:r>
            <a:endParaRPr lang="en-IN" baseline="30000" dirty="0"/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|</a:t>
            </a:r>
            <a:r>
              <a:rPr lang="en-US" altLang="en-US" b="1" i="1" dirty="0"/>
              <a:t>w</a:t>
            </a:r>
            <a:r>
              <a:rPr lang="en-US" altLang="en-US" b="1" dirty="0">
                <a:latin typeface="Times New Roman" panose="02020603050405020304" pitchFamily="18" charset="0"/>
              </a:rPr>
              <a:t>| mod 3          0       1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</a:rPr>
              <a:t>        0      1 </a:t>
            </a:r>
            <a:endParaRPr lang="en-IN" baseline="30000" dirty="0"/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|</a:t>
            </a:r>
            <a:r>
              <a:rPr lang="en-US" altLang="en-US" b="1" i="1" dirty="0"/>
              <a:t>w</a:t>
            </a:r>
            <a:r>
              <a:rPr lang="en-US" altLang="en-US" b="1" dirty="0">
                <a:latin typeface="Times New Roman" panose="02020603050405020304" pitchFamily="18" charset="0"/>
              </a:rPr>
              <a:t>| mod 2          0       1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</a:rPr>
              <a:t>        0      1</a:t>
            </a:r>
          </a:p>
          <a:p>
            <a:pPr marL="0" indent="0">
              <a:buNone/>
            </a:pPr>
            <a:endParaRPr lang="en-US" altLang="en-US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L ={</a:t>
            </a:r>
            <a:r>
              <a:rPr lang="en-IN" altLang="en-US" b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IN" altLang="en-US" b="1" dirty="0">
                <a:solidFill>
                  <a:srgbClr val="FF0000"/>
                </a:solidFill>
                <a:sym typeface="Symbol" pitchFamily="18" charset="2"/>
              </a:rPr>
              <a:t> , </a:t>
            </a:r>
            <a:r>
              <a:rPr lang="en-IN" altLang="en-US" b="1" baseline="30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FF0000"/>
                </a:solidFill>
                <a:sym typeface="Symbol" pitchFamily="18" charset="2"/>
              </a:rPr>
              <a:t>3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altLang="en-US" b="1" baseline="30000" dirty="0">
                <a:solidFill>
                  <a:srgbClr val="FF0000"/>
                </a:solidFill>
                <a:sym typeface="Symbol" pitchFamily="18" charset="2"/>
              </a:rPr>
              <a:t>   </a:t>
            </a:r>
            <a:r>
              <a:rPr lang="en-IN" altLang="en-US" b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FF0000"/>
                </a:solidFill>
                <a:sym typeface="Symbol" pitchFamily="18" charset="2"/>
              </a:rPr>
              <a:t>4 </a:t>
            </a:r>
            <a:r>
              <a:rPr lang="en-IN" altLang="en-US" b="1" dirty="0">
                <a:solidFill>
                  <a:srgbClr val="FF0000"/>
                </a:solidFill>
                <a:sym typeface="Symbol" pitchFamily="18" charset="2"/>
              </a:rPr>
              <a:t>,</a:t>
            </a:r>
            <a:r>
              <a:rPr lang="en-IN" altLang="en-US" b="1" baseline="30000" dirty="0">
                <a:solidFill>
                  <a:srgbClr val="FF0000"/>
                </a:solidFill>
                <a:sym typeface="Symbol" pitchFamily="18" charset="2"/>
              </a:rPr>
              <a:t>   </a:t>
            </a:r>
            <a:r>
              <a:rPr lang="en-IN" altLang="en-US" b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FF0000"/>
                </a:solidFill>
                <a:sym typeface="Symbol" pitchFamily="18" charset="2"/>
              </a:rPr>
              <a:t>5</a:t>
            </a:r>
            <a:r>
              <a:rPr lang="en-IN" altLang="en-US" b="1" baseline="30000" dirty="0">
                <a:sym typeface="Symbol" pitchFamily="18" charset="2"/>
              </a:rPr>
              <a:t> </a:t>
            </a:r>
            <a:r>
              <a:rPr lang="en-IN" altLang="en-US" b="1" dirty="0">
                <a:sym typeface="Symbol" pitchFamily="18" charset="2"/>
              </a:rPr>
              <a:t> , </a:t>
            </a:r>
            <a:r>
              <a:rPr lang="en-IN" altLang="en-US" b="1" baseline="30000" dirty="0"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8</a:t>
            </a:r>
            <a:r>
              <a:rPr lang="en-IN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9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,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10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 , 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11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altLang="en-US" b="1" baseline="30000" dirty="0">
                <a:sym typeface="Symbol" pitchFamily="18" charset="2"/>
              </a:rPr>
              <a:t>    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14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,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 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15</a:t>
            </a:r>
            <a:r>
              <a:rPr lang="en-IN" altLang="en-US" baseline="30000" dirty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, a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16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,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 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17</a:t>
            </a:r>
            <a:r>
              <a:rPr lang="en-IN" altLang="en-US" b="1" baseline="30000" dirty="0">
                <a:sym typeface="Symbol" pitchFamily="18" charset="2"/>
              </a:rPr>
              <a:t> </a:t>
            </a:r>
            <a:r>
              <a:rPr lang="en-IN" altLang="en-US" b="1" dirty="0">
                <a:sym typeface="Symbol" pitchFamily="18" charset="2"/>
              </a:rPr>
              <a:t>, . . .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P:    S →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S →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S →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4</a:t>
            </a:r>
          </a:p>
          <a:p>
            <a:pPr marL="0" indent="0">
              <a:buNone/>
            </a:pPr>
            <a:r>
              <a:rPr lang="en-IN" baseline="30000" dirty="0">
                <a:solidFill>
                  <a:srgbClr val="FF0000"/>
                </a:solidFill>
                <a:sym typeface="Symbol" pitchFamily="18" charset="2"/>
              </a:rPr>
              <a:t>                    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5</a:t>
            </a:r>
          </a:p>
          <a:p>
            <a:pPr marL="0" indent="0">
              <a:buNone/>
            </a:pPr>
            <a:r>
              <a:rPr lang="en-IN" baseline="30000" dirty="0">
                <a:solidFill>
                  <a:srgbClr val="FF0000"/>
                </a:solidFill>
                <a:sym typeface="Symbol" pitchFamily="18" charset="2"/>
              </a:rPr>
              <a:t>                   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6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</a:t>
            </a:r>
          </a:p>
          <a:p>
            <a:pPr marL="0" indent="0">
              <a:buNone/>
            </a:pPr>
            <a:endParaRPr lang="en-IN" altLang="en-US" baseline="30000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1151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1129682" cy="59032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d) L ={ w /  </a:t>
            </a:r>
            <a:r>
              <a:rPr lang="en-US" altLang="en-US" dirty="0">
                <a:latin typeface="Times New Roman" panose="02020603050405020304" pitchFamily="18" charset="0"/>
              </a:rPr>
              <a:t>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3 </a:t>
            </a:r>
            <a:r>
              <a:rPr lang="en-US" dirty="0"/>
              <a:t>≥</a:t>
            </a:r>
            <a:r>
              <a:rPr lang="en-US" altLang="en-US" dirty="0">
                <a:latin typeface="Times New Roman" panose="02020603050405020304" pitchFamily="18" charset="0"/>
              </a:rPr>
              <a:t> |</a:t>
            </a:r>
            <a:r>
              <a:rPr lang="en-US" altLang="en-US" i="1" dirty="0"/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| mod 2}</a:t>
            </a:r>
            <a:endParaRPr lang="en-IN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</a:rPr>
              <a:t>w</a:t>
            </a:r>
            <a:r>
              <a:rPr lang="en-IN" dirty="0">
                <a:latin typeface="Times New Roman" panose="02020603050405020304" pitchFamily="18" charset="0"/>
              </a:rPr>
              <a:t>                      </a:t>
            </a:r>
            <a:r>
              <a:rPr lang="th-TH" altLang="en-US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        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2 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3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4 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5 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6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7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8          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9</a:t>
            </a:r>
            <a:endParaRPr lang="en-IN" baseline="30000" dirty="0"/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|</a:t>
            </a:r>
            <a:r>
              <a:rPr lang="en-US" altLang="en-US" b="1" i="1" dirty="0"/>
              <a:t>w</a:t>
            </a:r>
            <a:r>
              <a:rPr lang="en-US" altLang="en-US" b="1" dirty="0">
                <a:latin typeface="Times New Roman" panose="02020603050405020304" pitchFamily="18" charset="0"/>
              </a:rPr>
              <a:t>| mod 3   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</a:rPr>
              <a:t>        0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</a:rPr>
              <a:t>        0</a:t>
            </a:r>
            <a:endParaRPr lang="en-IN" baseline="30000" dirty="0"/>
          </a:p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|</a:t>
            </a:r>
            <a:r>
              <a:rPr lang="en-US" altLang="en-US" b="1" i="1" dirty="0"/>
              <a:t>w</a:t>
            </a:r>
            <a:r>
              <a:rPr lang="en-US" altLang="en-US" b="1" dirty="0">
                <a:latin typeface="Times New Roman" panose="02020603050405020304" pitchFamily="18" charset="0"/>
              </a:rPr>
              <a:t>| mod 2   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b="1" dirty="0">
                <a:latin typeface="Times New Roman" panose="02020603050405020304" pitchFamily="18" charset="0"/>
              </a:rPr>
              <a:t>        1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1       0        </a:t>
            </a:r>
            <a:r>
              <a:rPr lang="en-US" altLang="en-US" b="1" dirty="0">
                <a:latin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 ={</a:t>
            </a:r>
            <a:r>
              <a:rPr lang="th-TH" altLang="en-US" dirty="0">
                <a:solidFill>
                  <a:srgbClr val="FF0000"/>
                </a:solidFill>
                <a:sym typeface="Symbol" pitchFamily="18" charset="2"/>
              </a:rPr>
              <a:t>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, a ,</a:t>
            </a:r>
            <a:r>
              <a:rPr lang="en-IN" altLang="en-US" b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IN" altLang="en-US" b="1" dirty="0">
                <a:solidFill>
                  <a:srgbClr val="FF0000"/>
                </a:solidFill>
                <a:sym typeface="Symbol" pitchFamily="18" charset="2"/>
              </a:rPr>
              <a:t> ,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4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,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5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,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6</a:t>
            </a:r>
            <a:r>
              <a:rPr lang="en-IN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7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,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00CC"/>
                </a:solidFill>
                <a:sym typeface="Symbol" pitchFamily="18" charset="2"/>
              </a:rPr>
              <a:t>8 </a:t>
            </a:r>
            <a:r>
              <a:rPr lang="en-IN" altLang="en-US" b="1" dirty="0">
                <a:solidFill>
                  <a:srgbClr val="0000CC"/>
                </a:solidFill>
                <a:sym typeface="Symbol" pitchFamily="18" charset="2"/>
              </a:rPr>
              <a:t>,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10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,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 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11</a:t>
            </a:r>
            <a:r>
              <a:rPr lang="en-IN" altLang="en-US" baseline="30000" dirty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, a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12 </a:t>
            </a:r>
            <a:r>
              <a:rPr lang="en-IN" altLang="en-US" baseline="30000" dirty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, a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13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,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  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009900"/>
                </a:solidFill>
                <a:sym typeface="Symbol" pitchFamily="18" charset="2"/>
              </a:rPr>
              <a:t>14</a:t>
            </a:r>
            <a:r>
              <a:rPr lang="en-IN" altLang="en-US" b="1" baseline="30000" dirty="0"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FFC000"/>
                </a:solidFill>
                <a:sym typeface="Symbol" pitchFamily="18" charset="2"/>
              </a:rPr>
              <a:t>, a</a:t>
            </a:r>
            <a:r>
              <a:rPr lang="en-IN" altLang="en-US" b="1" baseline="30000" dirty="0">
                <a:solidFill>
                  <a:srgbClr val="FFC000"/>
                </a:solidFill>
                <a:sym typeface="Symbol" pitchFamily="18" charset="2"/>
              </a:rPr>
              <a:t>16</a:t>
            </a:r>
            <a:r>
              <a:rPr lang="en-IN" altLang="en-US" b="1" dirty="0">
                <a:solidFill>
                  <a:srgbClr val="FFC000"/>
                </a:solidFill>
                <a:sym typeface="Symbol" pitchFamily="18" charset="2"/>
              </a:rPr>
              <a:t>,</a:t>
            </a:r>
            <a:r>
              <a:rPr lang="en-IN" altLang="en-US" b="1" baseline="30000" dirty="0">
                <a:solidFill>
                  <a:srgbClr val="FFC000"/>
                </a:solidFill>
                <a:sym typeface="Symbol" pitchFamily="18" charset="2"/>
              </a:rPr>
              <a:t>  </a:t>
            </a:r>
            <a:r>
              <a:rPr lang="en-IN" altLang="en-US" b="1" dirty="0">
                <a:solidFill>
                  <a:srgbClr val="FFC0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FFC000"/>
                </a:solidFill>
                <a:sym typeface="Symbol" pitchFamily="18" charset="2"/>
              </a:rPr>
              <a:t>17</a:t>
            </a:r>
            <a:r>
              <a:rPr lang="en-IN" altLang="en-US" baseline="30000" dirty="0">
                <a:solidFill>
                  <a:srgbClr val="FFC000"/>
                </a:solidFill>
                <a:sym typeface="Symbol" pitchFamily="18" charset="2"/>
              </a:rPr>
              <a:t> </a:t>
            </a:r>
            <a:r>
              <a:rPr lang="en-IN" altLang="en-US" b="1" dirty="0">
                <a:solidFill>
                  <a:srgbClr val="FFC000"/>
                </a:solidFill>
                <a:sym typeface="Symbol" pitchFamily="18" charset="2"/>
              </a:rPr>
              <a:t>, a</a:t>
            </a:r>
            <a:r>
              <a:rPr lang="en-IN" altLang="en-US" b="1" baseline="30000" dirty="0">
                <a:solidFill>
                  <a:srgbClr val="FFC000"/>
                </a:solidFill>
                <a:sym typeface="Symbol" pitchFamily="18" charset="2"/>
              </a:rPr>
              <a:t>18 </a:t>
            </a:r>
            <a:r>
              <a:rPr lang="en-IN" altLang="en-US" b="1" dirty="0">
                <a:solidFill>
                  <a:srgbClr val="FFC000"/>
                </a:solidFill>
                <a:sym typeface="Symbol" pitchFamily="18" charset="2"/>
              </a:rPr>
              <a:t>,</a:t>
            </a:r>
            <a:r>
              <a:rPr lang="en-IN" altLang="en-US" b="1" baseline="30000" dirty="0">
                <a:solidFill>
                  <a:srgbClr val="FFC000"/>
                </a:solidFill>
                <a:sym typeface="Symbol" pitchFamily="18" charset="2"/>
              </a:rPr>
              <a:t>  </a:t>
            </a:r>
            <a:r>
              <a:rPr lang="en-IN" altLang="en-US" b="1" dirty="0">
                <a:solidFill>
                  <a:srgbClr val="FFC000"/>
                </a:solidFill>
                <a:sym typeface="Symbol" pitchFamily="18" charset="2"/>
              </a:rPr>
              <a:t>a</a:t>
            </a:r>
            <a:r>
              <a:rPr lang="en-IN" altLang="en-US" b="1" baseline="30000" dirty="0">
                <a:solidFill>
                  <a:srgbClr val="FFC000"/>
                </a:solidFill>
                <a:sym typeface="Symbol" pitchFamily="18" charset="2"/>
              </a:rPr>
              <a:t>19 </a:t>
            </a:r>
            <a:r>
              <a:rPr lang="en-IN" altLang="en-US" b="1" dirty="0">
                <a:solidFill>
                  <a:srgbClr val="FFC000"/>
                </a:solidFill>
                <a:sym typeface="Symbol" pitchFamily="18" charset="2"/>
              </a:rPr>
              <a:t>, a</a:t>
            </a:r>
            <a:r>
              <a:rPr lang="en-IN" altLang="en-US" b="1" baseline="30000" dirty="0">
                <a:solidFill>
                  <a:srgbClr val="FFC000"/>
                </a:solidFill>
                <a:sym typeface="Symbol" pitchFamily="18" charset="2"/>
              </a:rPr>
              <a:t>20</a:t>
            </a:r>
            <a:r>
              <a:rPr lang="en-IN" altLang="en-US" b="1" dirty="0">
                <a:solidFill>
                  <a:srgbClr val="009900"/>
                </a:solidFill>
                <a:sym typeface="Symbol" pitchFamily="18" charset="2"/>
              </a:rPr>
              <a:t> , </a:t>
            </a:r>
            <a:r>
              <a:rPr lang="en-IN" altLang="en-US" b="1" dirty="0">
                <a:sym typeface="Symbol" pitchFamily="18" charset="2"/>
              </a:rPr>
              <a:t>. . .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P:    S → </a:t>
            </a:r>
            <a:r>
              <a:rPr lang="th-TH" altLang="en-US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 / </a:t>
            </a:r>
            <a:r>
              <a:rPr lang="en-IN" altLang="en-US" dirty="0">
                <a:solidFill>
                  <a:srgbClr val="0000CC"/>
                </a:solidFill>
                <a:sym typeface="Symbol" pitchFamily="18" charset="2"/>
              </a:rPr>
              <a:t>S</a:t>
            </a:r>
            <a:r>
              <a:rPr lang="en-IN" altLang="en-US" baseline="-25000" dirty="0">
                <a:solidFill>
                  <a:srgbClr val="0000CC"/>
                </a:solidFill>
                <a:sym typeface="Symbol" pitchFamily="18" charset="2"/>
              </a:rPr>
              <a:t>1</a:t>
            </a:r>
            <a:endParaRPr lang="en-US" baseline="-250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S →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endParaRPr lang="en-IN" altLang="en-US" baseline="30000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S → </a:t>
            </a:r>
            <a:r>
              <a:rPr lang="en-IN" altLang="en-US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FF0000"/>
                </a:solidFill>
                <a:sym typeface="Symbol" pitchFamily="18" charset="2"/>
              </a:rPr>
              <a:t>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en-IN" altLang="en-US" dirty="0">
                <a:solidFill>
                  <a:srgbClr val="0000CC"/>
                </a:solidFill>
                <a:sym typeface="Symbol" pitchFamily="18" charset="2"/>
              </a:rPr>
              <a:t>S</a:t>
            </a:r>
            <a:r>
              <a:rPr lang="en-IN" altLang="en-US" baseline="-25000" dirty="0">
                <a:solidFill>
                  <a:srgbClr val="0000CC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</a:rPr>
              <a:t> → </a:t>
            </a:r>
            <a:r>
              <a:rPr lang="en-IN" altLang="en-US" dirty="0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0000CC"/>
                </a:solidFill>
                <a:sym typeface="Symbol" pitchFamily="18" charset="2"/>
              </a:rPr>
              <a:t>4 </a:t>
            </a:r>
            <a:r>
              <a:rPr lang="en-IN" altLang="en-US" dirty="0">
                <a:solidFill>
                  <a:srgbClr val="0000CC"/>
                </a:solidFill>
                <a:sym typeface="Symbol" pitchFamily="18" charset="2"/>
              </a:rPr>
              <a:t>/ a</a:t>
            </a:r>
            <a:r>
              <a:rPr lang="en-IN" altLang="en-US" baseline="30000" dirty="0">
                <a:solidFill>
                  <a:srgbClr val="0000CC"/>
                </a:solidFill>
                <a:sym typeface="Symbol" pitchFamily="18" charset="2"/>
              </a:rPr>
              <a:t>5 </a:t>
            </a:r>
            <a:r>
              <a:rPr lang="en-IN" altLang="en-US" dirty="0">
                <a:solidFill>
                  <a:srgbClr val="0000CC"/>
                </a:solidFill>
                <a:sym typeface="Symbol" pitchFamily="18" charset="2"/>
              </a:rPr>
              <a:t>/ a</a:t>
            </a:r>
            <a:r>
              <a:rPr lang="en-IN" altLang="en-US" baseline="30000" dirty="0">
                <a:solidFill>
                  <a:srgbClr val="0000CC"/>
                </a:solidFill>
                <a:sym typeface="Symbol" pitchFamily="18" charset="2"/>
              </a:rPr>
              <a:t>6</a:t>
            </a:r>
            <a:r>
              <a:rPr lang="en-IN" altLang="en-US" dirty="0">
                <a:solidFill>
                  <a:srgbClr val="0000CC"/>
                </a:solidFill>
                <a:sym typeface="Symbol" pitchFamily="18" charset="2"/>
              </a:rPr>
              <a:t> / a</a:t>
            </a:r>
            <a:r>
              <a:rPr lang="en-IN" altLang="en-US" baseline="30000" dirty="0">
                <a:solidFill>
                  <a:srgbClr val="0000CC"/>
                </a:solidFill>
                <a:sym typeface="Symbol" pitchFamily="18" charset="2"/>
              </a:rPr>
              <a:t>7</a:t>
            </a:r>
            <a:r>
              <a:rPr lang="en-IN" altLang="en-US" dirty="0">
                <a:solidFill>
                  <a:srgbClr val="0000CC"/>
                </a:solidFill>
                <a:sym typeface="Symbol" pitchFamily="18" charset="2"/>
              </a:rPr>
              <a:t> / a</a:t>
            </a:r>
            <a:r>
              <a:rPr lang="en-IN" altLang="en-US" baseline="30000" dirty="0">
                <a:solidFill>
                  <a:srgbClr val="0000CC"/>
                </a:solidFill>
                <a:sym typeface="Symbol" pitchFamily="18" charset="2"/>
              </a:rPr>
              <a:t>8</a:t>
            </a:r>
            <a:r>
              <a:rPr lang="en-IN" baseline="30000" dirty="0">
                <a:solidFill>
                  <a:srgbClr val="FF0000"/>
                </a:solidFill>
                <a:sym typeface="Symbol" pitchFamily="18" charset="2"/>
              </a:rPr>
              <a:t>                    </a:t>
            </a:r>
            <a:endParaRPr lang="en-IN" altLang="en-US" baseline="30000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IN" baseline="30000" dirty="0">
                <a:solidFill>
                  <a:srgbClr val="FF0000"/>
                </a:solidFill>
                <a:sym typeface="Symbol" pitchFamily="18" charset="2"/>
              </a:rPr>
              <a:t>                    </a:t>
            </a:r>
            <a:r>
              <a:rPr lang="en-IN" baseline="30000" dirty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IN" altLang="en-US" dirty="0">
                <a:solidFill>
                  <a:srgbClr val="009900"/>
                </a:solidFill>
                <a:sym typeface="Symbol" pitchFamily="18" charset="2"/>
              </a:rPr>
              <a:t>S</a:t>
            </a:r>
            <a:r>
              <a:rPr lang="en-IN" altLang="en-US" baseline="-25000" dirty="0">
                <a:solidFill>
                  <a:srgbClr val="009900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rgbClr val="009900"/>
                </a:solidFill>
              </a:rPr>
              <a:t> → </a:t>
            </a:r>
            <a:r>
              <a:rPr lang="en-IN" altLang="en-US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en-IN" altLang="en-US" baseline="30000" dirty="0">
                <a:solidFill>
                  <a:srgbClr val="009900"/>
                </a:solidFill>
                <a:sym typeface="Symbol" pitchFamily="18" charset="2"/>
              </a:rPr>
              <a:t>6</a:t>
            </a:r>
            <a:r>
              <a:rPr lang="en-US" altLang="en-US" dirty="0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IN" altLang="en-US" dirty="0">
                <a:solidFill>
                  <a:srgbClr val="009900"/>
                </a:solidFill>
                <a:sym typeface="Symbol" pitchFamily="18" charset="2"/>
              </a:rPr>
              <a:t>S</a:t>
            </a:r>
            <a:r>
              <a:rPr lang="en-IN" altLang="en-US" baseline="-25000" dirty="0">
                <a:solidFill>
                  <a:srgbClr val="009900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rgbClr val="0099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1839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Overview of a computational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3421"/>
            <a:ext cx="10515600" cy="4856530"/>
          </a:xfrm>
        </p:spPr>
        <p:txBody>
          <a:bodyPr/>
          <a:lstStyle/>
          <a:p>
            <a:r>
              <a:rPr lang="en-IN" dirty="0"/>
              <a:t> Computation </a:t>
            </a:r>
          </a:p>
          <a:p>
            <a:pPr marL="0" indent="0">
              <a:buNone/>
            </a:pPr>
            <a:r>
              <a:rPr lang="en-IN" dirty="0"/>
              <a:t>          Program running in computer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</a:p>
          <a:p>
            <a:pPr marL="0" indent="0">
              <a:buNone/>
            </a:pPr>
            <a:r>
              <a:rPr lang="en-IN" dirty="0"/>
              <a:t>          Input   x                       Algorithm                        f(x)  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Y</a:t>
            </a:r>
          </a:p>
          <a:p>
            <a:pPr marL="0" indent="0">
              <a:buNone/>
            </a:pPr>
            <a:r>
              <a:rPr lang="en-IN" dirty="0"/>
              <a:t>          Input   w                            M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10239" y="3058759"/>
            <a:ext cx="1748358" cy="11334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47199" y="3625466"/>
            <a:ext cx="14630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58597" y="3625466"/>
            <a:ext cx="14630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36027" y="5025886"/>
            <a:ext cx="1748358" cy="11334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72987" y="5592593"/>
            <a:ext cx="14630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21637" y="5025886"/>
            <a:ext cx="73152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21637" y="6062201"/>
            <a:ext cx="73152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84385" y="5592593"/>
            <a:ext cx="14372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821637" y="5025886"/>
            <a:ext cx="0" cy="10363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Proof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9"/>
            <a:ext cx="10515600" cy="36979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proof involves a statement of the form </a:t>
            </a:r>
            <a:r>
              <a:rPr lang="en-IN" b="1" dirty="0">
                <a:solidFill>
                  <a:srgbClr val="FF0000"/>
                </a:solidFill>
              </a:rPr>
              <a:t>p → q</a:t>
            </a:r>
          </a:p>
          <a:p>
            <a:pPr marL="0" indent="0">
              <a:buNone/>
            </a:pPr>
            <a:r>
              <a:rPr lang="en-IN" dirty="0"/>
              <a:t>There are several methods for establishing a proof of statements.</a:t>
            </a:r>
          </a:p>
          <a:p>
            <a:pPr marL="0" indent="0">
              <a:buNone/>
            </a:pPr>
            <a:r>
              <a:rPr lang="en-IN" dirty="0"/>
              <a:t>Some of them are</a:t>
            </a:r>
            <a:endParaRPr lang="en-IN" dirty="0">
              <a:solidFill>
                <a:srgbClr val="FF0000"/>
              </a:solidFill>
            </a:endParaRPr>
          </a:p>
          <a:p>
            <a:pPr marL="1428750" lvl="2" indent="-514350">
              <a:buFont typeface="+mj-lt"/>
              <a:buAutoNum type="arabicParenR"/>
            </a:pPr>
            <a:r>
              <a:rPr lang="en-IN" sz="2800" dirty="0">
                <a:solidFill>
                  <a:srgbClr val="FF0000"/>
                </a:solidFill>
              </a:rPr>
              <a:t>    Direct proof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IN" sz="2800" dirty="0">
                <a:solidFill>
                  <a:srgbClr val="FF0000"/>
                </a:solidFill>
              </a:rPr>
              <a:t>    By contradiction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IN" sz="2800" dirty="0">
                <a:solidFill>
                  <a:srgbClr val="FF0000"/>
                </a:solidFill>
              </a:rPr>
              <a:t>    By mathematical induction.</a:t>
            </a:r>
          </a:p>
        </p:txBody>
      </p:sp>
    </p:spTree>
    <p:extLst>
      <p:ext uri="{BB962C8B-B14F-4D97-AF65-F5344CB8AC3E}">
        <p14:creationId xmlns:p14="http://schemas.microsoft.com/office/powerpoint/2010/main" val="390947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4"/>
            <a:ext cx="10515600" cy="59167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Direct proof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7165"/>
            <a:ext cx="10515600" cy="5822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If we have to prove that </a:t>
            </a:r>
            <a:r>
              <a:rPr lang="en-IN" b="1" dirty="0">
                <a:solidFill>
                  <a:srgbClr val="FF0000"/>
                </a:solidFill>
              </a:rPr>
              <a:t>p → q</a:t>
            </a:r>
            <a:r>
              <a:rPr lang="en-IN" dirty="0"/>
              <a:t>, then a direct proof assumes </a:t>
            </a:r>
            <a:r>
              <a:rPr lang="en-IN" b="1" dirty="0">
                <a:solidFill>
                  <a:srgbClr val="FF0000"/>
                </a:solidFill>
              </a:rPr>
              <a:t>p </a:t>
            </a:r>
            <a:r>
              <a:rPr lang="en-IN" dirty="0"/>
              <a:t>is true and uses this to show that </a:t>
            </a:r>
            <a:r>
              <a:rPr lang="en-IN" b="1" dirty="0">
                <a:solidFill>
                  <a:srgbClr val="FF0000"/>
                </a:solidFill>
              </a:rPr>
              <a:t>q </a:t>
            </a:r>
            <a:r>
              <a:rPr lang="en-IN" dirty="0"/>
              <a:t>is true.</a:t>
            </a:r>
          </a:p>
          <a:p>
            <a:pPr marL="0" indent="0">
              <a:buNone/>
            </a:pPr>
            <a:r>
              <a:rPr lang="en-IN" b="1" u="sng" dirty="0"/>
              <a:t>Example: 1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Prove for any integer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 if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b </a:t>
            </a:r>
            <a:r>
              <a:rPr lang="en-IN" dirty="0"/>
              <a:t>are odd then </a:t>
            </a:r>
            <a:r>
              <a:rPr lang="en-IN" dirty="0">
                <a:solidFill>
                  <a:srgbClr val="FF0000"/>
                </a:solidFill>
              </a:rPr>
              <a:t>ab</a:t>
            </a:r>
            <a:r>
              <a:rPr lang="en-IN" dirty="0"/>
              <a:t> is odd.</a:t>
            </a:r>
          </a:p>
          <a:p>
            <a:pPr marL="0" indent="0">
              <a:buNone/>
            </a:pPr>
            <a:r>
              <a:rPr lang="en-IN" b="1" dirty="0"/>
              <a:t>Solution: </a:t>
            </a:r>
            <a:r>
              <a:rPr lang="en-IN" dirty="0"/>
              <a:t>Any odd integer </a:t>
            </a:r>
            <a:r>
              <a:rPr lang="en-IN" dirty="0">
                <a:solidFill>
                  <a:srgbClr val="FF0000"/>
                </a:solidFill>
              </a:rPr>
              <a:t>u</a:t>
            </a:r>
            <a:r>
              <a:rPr lang="en-IN" dirty="0"/>
              <a:t>, can be written as </a:t>
            </a:r>
            <a:r>
              <a:rPr lang="en-IN" dirty="0">
                <a:solidFill>
                  <a:srgbClr val="FF0000"/>
                </a:solidFill>
              </a:rPr>
              <a:t>2v+1</a:t>
            </a:r>
            <a:r>
              <a:rPr lang="en-IN" dirty="0"/>
              <a:t>, where </a:t>
            </a:r>
            <a:r>
              <a:rPr lang="en-IN" dirty="0">
                <a:solidFill>
                  <a:srgbClr val="FF0000"/>
                </a:solidFill>
              </a:rPr>
              <a:t>v</a:t>
            </a:r>
            <a:r>
              <a:rPr lang="en-IN" dirty="0"/>
              <a:t> is an    </a:t>
            </a:r>
          </a:p>
          <a:p>
            <a:pPr marL="0" indent="0">
              <a:buNone/>
            </a:pPr>
            <a:r>
              <a:rPr lang="en-IN" dirty="0"/>
              <a:t>                 integer.</a:t>
            </a:r>
          </a:p>
          <a:p>
            <a:pPr marL="0" indent="0">
              <a:buNone/>
            </a:pPr>
            <a:r>
              <a:rPr lang="en-IN" dirty="0"/>
              <a:t>Given that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 are odd integer, by the above statement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>
                <a:solidFill>
                  <a:srgbClr val="FF0000"/>
                </a:solidFill>
              </a:rPr>
              <a:t>a = 2x + 1 </a:t>
            </a:r>
            <a:r>
              <a:rPr lang="en-IN" dirty="0"/>
              <a:t>  and   </a:t>
            </a:r>
            <a:r>
              <a:rPr lang="en-IN" dirty="0">
                <a:solidFill>
                  <a:srgbClr val="FF0000"/>
                </a:solidFill>
              </a:rPr>
              <a:t>b = 2y + 1</a:t>
            </a:r>
            <a:r>
              <a:rPr lang="en-IN" dirty="0"/>
              <a:t> , where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y</a:t>
            </a:r>
            <a:r>
              <a:rPr lang="en-IN" dirty="0"/>
              <a:t> are integers.</a:t>
            </a:r>
          </a:p>
          <a:p>
            <a:pPr marL="0" indent="0">
              <a:buNone/>
            </a:pPr>
            <a:r>
              <a:rPr lang="en-IN" dirty="0"/>
              <a:t>Use this fact and prove the product </a:t>
            </a:r>
            <a:r>
              <a:rPr lang="en-IN" dirty="0">
                <a:solidFill>
                  <a:srgbClr val="FF0000"/>
                </a:solidFill>
              </a:rPr>
              <a:t>ab</a:t>
            </a:r>
            <a:r>
              <a:rPr lang="en-IN" dirty="0"/>
              <a:t> is also odd.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ab = (2x +1) (2y+1) = 4xy + 2x + 2y + 1 = 2(2xy + x + y) + 1 = </a:t>
            </a:r>
            <a:r>
              <a:rPr lang="en-IN" b="1" dirty="0">
                <a:solidFill>
                  <a:srgbClr val="FF0000"/>
                </a:solidFill>
              </a:rPr>
              <a:t>2w+1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    </a:t>
            </a:r>
            <a:r>
              <a:rPr lang="en-IN" dirty="0"/>
              <a:t>where </a:t>
            </a:r>
            <a:r>
              <a:rPr lang="en-IN" dirty="0">
                <a:solidFill>
                  <a:srgbClr val="FF0000"/>
                </a:solidFill>
              </a:rPr>
              <a:t>w = 2xy + x + y  </a:t>
            </a:r>
            <a:r>
              <a:rPr lang="en-IN" dirty="0"/>
              <a:t>is an integer.</a:t>
            </a:r>
            <a:r>
              <a:rPr lang="en-IN" dirty="0">
                <a:solidFill>
                  <a:srgbClr val="FF0000"/>
                </a:solidFill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Hence,  </a:t>
            </a:r>
            <a:r>
              <a:rPr lang="en-IN" dirty="0">
                <a:solidFill>
                  <a:srgbClr val="FF0000"/>
                </a:solidFill>
              </a:rPr>
              <a:t>ab</a:t>
            </a:r>
            <a:r>
              <a:rPr lang="en-IN" dirty="0"/>
              <a:t> is an odd number.</a:t>
            </a:r>
          </a:p>
        </p:txBody>
      </p:sp>
    </p:spTree>
    <p:extLst>
      <p:ext uri="{BB962C8B-B14F-4D97-AF65-F5344CB8AC3E}">
        <p14:creationId xmlns:p14="http://schemas.microsoft.com/office/powerpoint/2010/main" val="417770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9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Proof by contradiction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88"/>
            <a:ext cx="10515600" cy="54729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If we have to prove that </a:t>
            </a:r>
            <a:r>
              <a:rPr lang="en-IN" b="1" dirty="0">
                <a:solidFill>
                  <a:srgbClr val="FF0000"/>
                </a:solidFill>
              </a:rPr>
              <a:t>p → q</a:t>
            </a:r>
            <a:r>
              <a:rPr lang="en-IN" dirty="0"/>
              <a:t>, then the method of contradiction  assumes </a:t>
            </a:r>
            <a:r>
              <a:rPr lang="en-IN" b="1" dirty="0">
                <a:solidFill>
                  <a:srgbClr val="FF0000"/>
                </a:solidFill>
              </a:rPr>
              <a:t>p  </a:t>
            </a:r>
            <a:r>
              <a:rPr lang="en-IN" dirty="0"/>
              <a:t>does not imply </a:t>
            </a:r>
            <a:r>
              <a:rPr lang="en-IN" b="1" dirty="0">
                <a:solidFill>
                  <a:srgbClr val="FF0000"/>
                </a:solidFill>
              </a:rPr>
              <a:t>q </a:t>
            </a:r>
            <a:r>
              <a:rPr lang="en-IN" dirty="0"/>
              <a:t>and then try to derive some contradiction.</a:t>
            </a:r>
          </a:p>
          <a:p>
            <a:pPr marL="0" indent="0">
              <a:buNone/>
            </a:pPr>
            <a:r>
              <a:rPr lang="en-IN" b="1" u="sng" dirty="0"/>
              <a:t>Example: 1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Prove for any integer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 if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b </a:t>
            </a:r>
            <a:r>
              <a:rPr lang="en-IN" dirty="0"/>
              <a:t>are odd then </a:t>
            </a:r>
            <a:r>
              <a:rPr lang="en-IN" dirty="0">
                <a:solidFill>
                  <a:srgbClr val="FF0000"/>
                </a:solidFill>
              </a:rPr>
              <a:t>ab</a:t>
            </a:r>
            <a:r>
              <a:rPr lang="en-IN" dirty="0"/>
              <a:t> is odd.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Solution: </a:t>
            </a:r>
            <a:r>
              <a:rPr lang="en-IN" dirty="0"/>
              <a:t>To prove this, assume the contrary that </a:t>
            </a:r>
            <a:r>
              <a:rPr lang="en-IN" dirty="0">
                <a:solidFill>
                  <a:srgbClr val="FF0000"/>
                </a:solidFill>
              </a:rPr>
              <a:t>ab</a:t>
            </a:r>
            <a:r>
              <a:rPr lang="en-IN" dirty="0"/>
              <a:t> is even.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dirty="0">
                <a:solidFill>
                  <a:srgbClr val="FF0000"/>
                </a:solidFill>
              </a:rPr>
              <a:t>ab</a:t>
            </a:r>
            <a:r>
              <a:rPr lang="en-IN" dirty="0"/>
              <a:t> is even implies,    </a:t>
            </a:r>
            <a:r>
              <a:rPr lang="en-IN" dirty="0">
                <a:solidFill>
                  <a:srgbClr val="FF0000"/>
                </a:solidFill>
              </a:rPr>
              <a:t>ab</a:t>
            </a:r>
            <a:r>
              <a:rPr lang="en-IN" dirty="0"/>
              <a:t> = </a:t>
            </a:r>
            <a:r>
              <a:rPr lang="en-IN" dirty="0">
                <a:solidFill>
                  <a:srgbClr val="FF0000"/>
                </a:solidFill>
              </a:rPr>
              <a:t>2z</a:t>
            </a:r>
            <a:r>
              <a:rPr lang="en-IN" dirty="0"/>
              <a:t> ,   for some integer </a:t>
            </a:r>
            <a:r>
              <a:rPr lang="en-IN" dirty="0">
                <a:solidFill>
                  <a:srgbClr val="FF0000"/>
                </a:solidFill>
              </a:rPr>
              <a:t>z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Given that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 are odd integer, by the above statement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>
                <a:solidFill>
                  <a:srgbClr val="FF0000"/>
                </a:solidFill>
              </a:rPr>
              <a:t>a = 2x + 1 </a:t>
            </a:r>
            <a:r>
              <a:rPr lang="en-IN" dirty="0"/>
              <a:t>  and   </a:t>
            </a:r>
            <a:r>
              <a:rPr lang="en-IN" dirty="0">
                <a:solidFill>
                  <a:srgbClr val="FF0000"/>
                </a:solidFill>
              </a:rPr>
              <a:t>b = 2y + 1</a:t>
            </a:r>
            <a:r>
              <a:rPr lang="en-IN" dirty="0"/>
              <a:t> , where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y</a:t>
            </a:r>
            <a:r>
              <a:rPr lang="en-IN" dirty="0"/>
              <a:t> are integers.</a:t>
            </a:r>
          </a:p>
          <a:p>
            <a:pPr marL="0" indent="0">
              <a:buNone/>
            </a:pPr>
            <a:r>
              <a:rPr lang="en-IN" dirty="0"/>
              <a:t>Therefore,      </a:t>
            </a:r>
            <a:r>
              <a:rPr lang="en-IN" dirty="0">
                <a:solidFill>
                  <a:srgbClr val="FF0000"/>
                </a:solidFill>
              </a:rPr>
              <a:t>ab = 4xy + 2x + 2y + 1 = 2z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z = 2xy + x + y +(½)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z </a:t>
            </a:r>
            <a:r>
              <a:rPr lang="en-IN" dirty="0"/>
              <a:t>is not an integer and hence a contradiction. </a:t>
            </a:r>
            <a:r>
              <a:rPr lang="en-IN" dirty="0">
                <a:solidFill>
                  <a:srgbClr val="FF0000"/>
                </a:solidFill>
              </a:rPr>
              <a:t>ab </a:t>
            </a:r>
            <a:r>
              <a:rPr lang="en-IN" dirty="0"/>
              <a:t>odd an number.</a:t>
            </a:r>
          </a:p>
        </p:txBody>
      </p:sp>
    </p:spTree>
    <p:extLst>
      <p:ext uri="{BB962C8B-B14F-4D97-AF65-F5344CB8AC3E}">
        <p14:creationId xmlns:p14="http://schemas.microsoft.com/office/powerpoint/2010/main" val="25476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471"/>
                <a:ext cx="10515600" cy="66159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1" u="sng" dirty="0"/>
                  <a:t>Example: 2</a:t>
                </a:r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A rational number is a number that can be expressed as the ratio of two integers </a:t>
                </a:r>
                <a:r>
                  <a:rPr lang="en-IN" dirty="0">
                    <a:solidFill>
                      <a:srgbClr val="FF0000"/>
                    </a:solidFill>
                  </a:rPr>
                  <a:t>n</a:t>
                </a:r>
                <a:r>
                  <a:rPr lang="en-IN" dirty="0"/>
                  <a:t> and </a:t>
                </a:r>
                <a:r>
                  <a:rPr lang="en-IN" dirty="0">
                    <a:solidFill>
                      <a:srgbClr val="FF0000"/>
                    </a:solidFill>
                  </a:rPr>
                  <a:t>m </a:t>
                </a:r>
                <a:r>
                  <a:rPr lang="en-IN" dirty="0"/>
                  <a:t>have no common factor. A real number that is not rational is said to be irrational.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irrational.</a:t>
                </a:r>
              </a:p>
              <a:p>
                <a:pPr marL="0" indent="0">
                  <a:buNone/>
                </a:pPr>
                <a:r>
                  <a:rPr lang="en-IN" b="1" dirty="0"/>
                  <a:t>Solution: </a:t>
                </a:r>
                <a:r>
                  <a:rPr lang="en-IN" dirty="0"/>
                  <a:t>Assume the contrary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is rational.</a:t>
                </a:r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is rational implies,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</a:t>
                </a:r>
                <a:r>
                  <a:rPr lang="en-IN" dirty="0">
                    <a:solidFill>
                      <a:srgbClr val="FF0000"/>
                    </a:solidFill>
                  </a:rPr>
                  <a:t>n</a:t>
                </a:r>
                <a:r>
                  <a:rPr lang="en-IN" dirty="0"/>
                  <a:t>/</a:t>
                </a:r>
                <a:r>
                  <a:rPr lang="en-IN" dirty="0">
                    <a:solidFill>
                      <a:srgbClr val="FF0000"/>
                    </a:solidFill>
                  </a:rPr>
                  <a:t>m</a:t>
                </a:r>
                <a:r>
                  <a:rPr lang="en-IN" dirty="0"/>
                  <a:t>   ---------------- (1) </a:t>
                </a:r>
              </a:p>
              <a:p>
                <a:pPr marL="0" indent="0">
                  <a:buNone/>
                </a:pPr>
                <a:r>
                  <a:rPr lang="en-IN" dirty="0"/>
                  <a:t>   where </a:t>
                </a:r>
                <a:r>
                  <a:rPr lang="en-IN" dirty="0">
                    <a:solidFill>
                      <a:srgbClr val="FF0000"/>
                    </a:solidFill>
                  </a:rPr>
                  <a:t>n</a:t>
                </a:r>
                <a:r>
                  <a:rPr lang="en-IN" dirty="0"/>
                  <a:t> and </a:t>
                </a:r>
                <a:r>
                  <a:rPr lang="en-IN" dirty="0">
                    <a:solidFill>
                      <a:srgbClr val="FF0000"/>
                    </a:solidFill>
                  </a:rPr>
                  <a:t>m </a:t>
                </a:r>
                <a:r>
                  <a:rPr lang="en-IN" dirty="0"/>
                  <a:t>are integers and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have no common factor.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From (1),    </a:t>
                </a:r>
                <a:r>
                  <a:rPr lang="en-IN" dirty="0">
                    <a:solidFill>
                      <a:srgbClr val="FF0000"/>
                    </a:solidFill>
                  </a:rPr>
                  <a:t>2m</a:t>
                </a:r>
                <a:r>
                  <a:rPr lang="en-IN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IN" dirty="0">
                    <a:solidFill>
                      <a:srgbClr val="FF0000"/>
                    </a:solidFill>
                  </a:rPr>
                  <a:t> = n</a:t>
                </a:r>
                <a:r>
                  <a:rPr lang="en-IN" baseline="30000" dirty="0">
                    <a:solidFill>
                      <a:srgbClr val="FF0000"/>
                    </a:solidFill>
                  </a:rPr>
                  <a:t>2     </a:t>
                </a:r>
                <a:r>
                  <a:rPr lang="en-IN" dirty="0"/>
                  <a:t>---------------- (2)</a:t>
                </a:r>
                <a:endParaRPr lang="en-IN" baseline="30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baseline="30000" dirty="0">
                    <a:solidFill>
                      <a:srgbClr val="FF0000"/>
                    </a:solidFill>
                  </a:rPr>
                  <a:t>                             </a:t>
                </a:r>
                <a:r>
                  <a:rPr lang="en-IN" dirty="0"/>
                  <a:t>implies </a:t>
                </a:r>
                <a:r>
                  <a:rPr lang="en-IN" dirty="0">
                    <a:solidFill>
                      <a:srgbClr val="FF0000"/>
                    </a:solidFill>
                  </a:rPr>
                  <a:t>n</a:t>
                </a:r>
                <a:r>
                  <a:rPr lang="en-IN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IN" dirty="0"/>
                  <a:t>  is even and hence </a:t>
                </a:r>
                <a:r>
                  <a:rPr lang="en-IN" dirty="0">
                    <a:solidFill>
                      <a:srgbClr val="FF0000"/>
                    </a:solidFill>
                  </a:rPr>
                  <a:t>n</a:t>
                </a:r>
                <a:r>
                  <a:rPr lang="en-IN" dirty="0"/>
                  <a:t> is even.</a:t>
                </a:r>
                <a:endParaRPr lang="en-IN" baseline="30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baseline="30000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Therefore, we can write </a:t>
                </a:r>
                <a:r>
                  <a:rPr lang="en-IN" dirty="0">
                    <a:solidFill>
                      <a:srgbClr val="FF0000"/>
                    </a:solidFill>
                  </a:rPr>
                  <a:t>n = 2k</a:t>
                </a:r>
                <a:r>
                  <a:rPr lang="en-IN" dirty="0"/>
                  <a:t> for some integer </a:t>
                </a:r>
                <a:r>
                  <a:rPr lang="en-IN" dirty="0">
                    <a:solidFill>
                      <a:srgbClr val="FF0000"/>
                    </a:solidFill>
                  </a:rPr>
                  <a:t>k</a:t>
                </a:r>
                <a:r>
                  <a:rPr lang="en-IN" dirty="0"/>
                  <a:t>.    </a:t>
                </a:r>
                <a:endParaRPr lang="en-IN" baseline="30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dirty="0"/>
                  <a:t>From (2),    </a:t>
                </a:r>
                <a:r>
                  <a:rPr lang="en-IN" dirty="0">
                    <a:solidFill>
                      <a:srgbClr val="FF0000"/>
                    </a:solidFill>
                  </a:rPr>
                  <a:t>2m</a:t>
                </a:r>
                <a:r>
                  <a:rPr lang="en-IN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IN" dirty="0">
                    <a:solidFill>
                      <a:srgbClr val="FF0000"/>
                    </a:solidFill>
                  </a:rPr>
                  <a:t> = 4k</a:t>
                </a:r>
                <a:r>
                  <a:rPr lang="en-IN" baseline="30000" dirty="0">
                    <a:solidFill>
                      <a:srgbClr val="FF000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                    m</a:t>
                </a:r>
                <a:r>
                  <a:rPr lang="en-IN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IN" dirty="0">
                    <a:solidFill>
                      <a:srgbClr val="FF0000"/>
                    </a:solidFill>
                  </a:rPr>
                  <a:t> = 2k</a:t>
                </a:r>
                <a:r>
                  <a:rPr lang="en-IN" baseline="30000" dirty="0">
                    <a:solidFill>
                      <a:srgbClr val="FF0000"/>
                    </a:solidFill>
                  </a:rPr>
                  <a:t>2  </a:t>
                </a:r>
                <a:r>
                  <a:rPr lang="en-IN" dirty="0"/>
                  <a:t>implies</a:t>
                </a:r>
                <a:r>
                  <a:rPr lang="en-IN" baseline="30000" dirty="0">
                    <a:solidFill>
                      <a:srgbClr val="FF0000"/>
                    </a:solidFill>
                  </a:rPr>
                  <a:t>    </a:t>
                </a:r>
                <a:r>
                  <a:rPr lang="en-IN" dirty="0">
                    <a:solidFill>
                      <a:srgbClr val="FF0000"/>
                    </a:solidFill>
                  </a:rPr>
                  <a:t>m</a:t>
                </a:r>
                <a:r>
                  <a:rPr lang="en-IN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IN" dirty="0"/>
                  <a:t>  is even and hence </a:t>
                </a:r>
                <a:r>
                  <a:rPr lang="en-IN" dirty="0">
                    <a:solidFill>
                      <a:srgbClr val="FF0000"/>
                    </a:solidFill>
                  </a:rPr>
                  <a:t>m</a:t>
                </a:r>
                <a:r>
                  <a:rPr lang="en-IN" dirty="0"/>
                  <a:t> is even.</a:t>
                </a:r>
              </a:p>
              <a:p>
                <a:pPr marL="0" indent="0">
                  <a:buNone/>
                </a:pPr>
                <a:r>
                  <a:rPr lang="en-IN" dirty="0"/>
                  <a:t> This is contradiction to the fact that </a:t>
                </a:r>
                <a:r>
                  <a:rPr lang="en-IN" dirty="0">
                    <a:solidFill>
                      <a:srgbClr val="FF0000"/>
                    </a:solidFill>
                  </a:rPr>
                  <a:t>n</a:t>
                </a:r>
                <a:r>
                  <a:rPr lang="en-IN" dirty="0"/>
                  <a:t> and </a:t>
                </a:r>
                <a:r>
                  <a:rPr lang="en-IN" dirty="0">
                    <a:solidFill>
                      <a:srgbClr val="FF0000"/>
                    </a:solidFill>
                  </a:rPr>
                  <a:t>m </a:t>
                </a:r>
                <a:r>
                  <a:rPr lang="en-IN" dirty="0"/>
                  <a:t>have no common factor.</a:t>
                </a:r>
                <a:endParaRPr lang="en-IN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471"/>
                <a:ext cx="10515600" cy="6615953"/>
              </a:xfrm>
              <a:blipFill rotWithShape="0">
                <a:blip r:embed="rId2"/>
                <a:stretch>
                  <a:fillRect l="-1217" t="-1475" r="-1681" b="-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6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Proof by mathematical induction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916"/>
            <a:ext cx="10515600" cy="44240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Proof by mathematical induction consists of three basic steps. If the statement </a:t>
            </a:r>
            <a:r>
              <a:rPr lang="en-IN" b="1" dirty="0">
                <a:solidFill>
                  <a:srgbClr val="FF0000"/>
                </a:solidFill>
              </a:rPr>
              <a:t>p </a:t>
            </a:r>
            <a:r>
              <a:rPr lang="en-IN" dirty="0"/>
              <a:t>is to be proved then:</a:t>
            </a:r>
          </a:p>
          <a:p>
            <a:pPr marL="0" indent="0">
              <a:buNone/>
            </a:pPr>
            <a:r>
              <a:rPr lang="en-IN" dirty="0"/>
              <a:t>  1)  Show that </a:t>
            </a:r>
            <a:r>
              <a:rPr lang="en-IN" b="1" dirty="0">
                <a:solidFill>
                  <a:srgbClr val="FF0000"/>
                </a:solidFill>
              </a:rPr>
              <a:t>p </a:t>
            </a:r>
            <a:r>
              <a:rPr lang="en-IN" dirty="0"/>
              <a:t>is true for some particular integer 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                              </a:t>
            </a:r>
            <a:r>
              <a:rPr lang="en-IN" dirty="0"/>
              <a:t>- this is called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Basis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</a:t>
            </a:r>
            <a:r>
              <a:rPr lang="en-IN" dirty="0"/>
              <a:t>2)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Assume </a:t>
            </a:r>
            <a:r>
              <a:rPr lang="en-IN" b="1" dirty="0">
                <a:solidFill>
                  <a:srgbClr val="FF0000"/>
                </a:solidFill>
              </a:rPr>
              <a:t>p </a:t>
            </a:r>
            <a:r>
              <a:rPr lang="en-IN" dirty="0"/>
              <a:t>is true for some particular integer </a:t>
            </a:r>
            <a:r>
              <a:rPr lang="en-IN" dirty="0">
                <a:solidFill>
                  <a:srgbClr val="FF0000"/>
                </a:solidFill>
              </a:rPr>
              <a:t>k  ≥ n</a:t>
            </a:r>
            <a:r>
              <a:rPr lang="en-IN" baseline="-25000" dirty="0">
                <a:solidFill>
                  <a:srgbClr val="FF0000"/>
                </a:solidFill>
              </a:rPr>
              <a:t>0 </a:t>
            </a: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 </a:t>
            </a:r>
            <a:r>
              <a:rPr lang="en-IN" b="1" dirty="0">
                <a:solidFill>
                  <a:srgbClr val="FF0000"/>
                </a:solidFill>
              </a:rPr>
              <a:t>                                                        </a:t>
            </a:r>
            <a:r>
              <a:rPr lang="en-IN" dirty="0"/>
              <a:t>- this is called </a:t>
            </a:r>
            <a:r>
              <a:rPr lang="en-IN" b="1" dirty="0">
                <a:solidFill>
                  <a:srgbClr val="FF0000"/>
                </a:solidFill>
              </a:rPr>
              <a:t>Induction hypothesis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</a:t>
            </a:r>
            <a:r>
              <a:rPr lang="en-IN" dirty="0"/>
              <a:t>3) Then to prove  is true for </a:t>
            </a:r>
            <a:r>
              <a:rPr lang="en-IN" dirty="0">
                <a:solidFill>
                  <a:srgbClr val="FF0000"/>
                </a:solidFill>
              </a:rPr>
              <a:t>k+1</a:t>
            </a: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- this is called </a:t>
            </a:r>
            <a:r>
              <a:rPr lang="en-IN" b="1" dirty="0">
                <a:solidFill>
                  <a:srgbClr val="FF0000"/>
                </a:solidFill>
              </a:rPr>
              <a:t>Induction step   </a:t>
            </a:r>
          </a:p>
        </p:txBody>
      </p:sp>
    </p:spTree>
    <p:extLst>
      <p:ext uri="{BB962C8B-B14F-4D97-AF65-F5344CB8AC3E}">
        <p14:creationId xmlns:p14="http://schemas.microsoft.com/office/powerpoint/2010/main" val="293456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60377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u="sng" dirty="0"/>
              <a:t>Example: 1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Show that for any </a:t>
            </a:r>
            <a:r>
              <a:rPr lang="en-IN" dirty="0">
                <a:solidFill>
                  <a:srgbClr val="FF0000"/>
                </a:solidFill>
              </a:rPr>
              <a:t>n ≥ 1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1 + 2 + . . . + n = n(n+1)/2</a:t>
            </a:r>
          </a:p>
          <a:p>
            <a:pPr marL="0" indent="0">
              <a:buNone/>
            </a:pPr>
            <a:r>
              <a:rPr lang="en-IN" b="1" dirty="0"/>
              <a:t>Solution</a:t>
            </a:r>
            <a:r>
              <a:rPr lang="en-IN" b="1"/>
              <a:t>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Let P(n) :  </a:t>
            </a:r>
            <a:r>
              <a:rPr lang="en-IN" dirty="0">
                <a:solidFill>
                  <a:srgbClr val="FF0000"/>
                </a:solidFill>
              </a:rPr>
              <a:t>1 + 2 + . . . + n = n(n+1)/2</a:t>
            </a:r>
          </a:p>
          <a:p>
            <a:pPr marL="0" indent="0">
              <a:buNone/>
            </a:pPr>
            <a:r>
              <a:rPr lang="en-IN" dirty="0"/>
              <a:t>Basis step:  P(1) :  1 = 1(1+1)/2 = 1</a:t>
            </a:r>
          </a:p>
          <a:p>
            <a:pPr marL="0" indent="0">
              <a:buNone/>
            </a:pPr>
            <a:r>
              <a:rPr lang="en-IN" dirty="0"/>
              <a:t>                     P(1) is true.</a:t>
            </a:r>
          </a:p>
          <a:p>
            <a:pPr marL="0" indent="0">
              <a:buNone/>
            </a:pPr>
            <a:r>
              <a:rPr lang="en-IN" dirty="0"/>
              <a:t>Induction hypothesis: Assume that P(k) is true for some k.</a:t>
            </a:r>
          </a:p>
          <a:p>
            <a:pPr marL="0" indent="0">
              <a:buNone/>
            </a:pPr>
            <a:r>
              <a:rPr lang="en-IN" dirty="0"/>
              <a:t>            P(k): </a:t>
            </a:r>
            <a:r>
              <a:rPr lang="en-IN" dirty="0">
                <a:solidFill>
                  <a:srgbClr val="FF0000"/>
                </a:solidFill>
              </a:rPr>
              <a:t>1 + 2 + . . . + k = k(k+1)/2  </a:t>
            </a:r>
            <a:r>
              <a:rPr lang="en-IN" dirty="0"/>
              <a:t>------------(1)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Induction step: To prove P(k+1) is also true.</a:t>
            </a:r>
          </a:p>
          <a:p>
            <a:pPr marL="0" indent="0">
              <a:buNone/>
            </a:pPr>
            <a:r>
              <a:rPr lang="en-IN" dirty="0"/>
              <a:t> Take the LHS P(k+1) and prove the RHS.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>
                <a:solidFill>
                  <a:srgbClr val="FF0000"/>
                </a:solidFill>
              </a:rPr>
              <a:t>1 + 2 + . . . + k + (k+1) = k(k+1)/2 + (k+1) = (k+1) (k/2 +1)     </a:t>
            </a:r>
            <a:r>
              <a:rPr lang="en-IN" dirty="0"/>
              <a:t>using (1)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                                                    = (k+1)(k+2)/2</a:t>
            </a:r>
          </a:p>
          <a:p>
            <a:pPr marL="0" indent="0">
              <a:buNone/>
            </a:pPr>
            <a:r>
              <a:rPr lang="en-IN" dirty="0"/>
              <a:t>Therefore, P(k+1) is true and hence P(n) is true for any n.</a:t>
            </a:r>
          </a:p>
        </p:txBody>
      </p:sp>
    </p:spTree>
    <p:extLst>
      <p:ext uri="{BB962C8B-B14F-4D97-AF65-F5344CB8AC3E}">
        <p14:creationId xmlns:p14="http://schemas.microsoft.com/office/powerpoint/2010/main" val="10484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Alphabet, strings and operations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4"/>
            <a:ext cx="10515600" cy="4965895"/>
          </a:xfrm>
        </p:spPr>
        <p:txBody>
          <a:bodyPr>
            <a:normAutofit fontScale="92500"/>
          </a:bodyPr>
          <a:lstStyle/>
          <a:p>
            <a:r>
              <a:rPr lang="en-IN" dirty="0"/>
              <a:t> Noam Chomsky, 1959  - Formal definition of </a:t>
            </a:r>
            <a:r>
              <a:rPr lang="en-IN" dirty="0">
                <a:solidFill>
                  <a:srgbClr val="0000CC"/>
                </a:solidFill>
              </a:rPr>
              <a:t>grammar</a:t>
            </a:r>
          </a:p>
          <a:p>
            <a:r>
              <a:rPr lang="en-IN" dirty="0"/>
              <a:t> Languages – finite or infinite set of </a:t>
            </a:r>
            <a:r>
              <a:rPr lang="en-IN" dirty="0">
                <a:solidFill>
                  <a:srgbClr val="0000CC"/>
                </a:solidFill>
              </a:rPr>
              <a:t>strings</a:t>
            </a:r>
          </a:p>
          <a:p>
            <a:r>
              <a:rPr lang="en-IN" dirty="0"/>
              <a:t> Machines – Abstract machines used to recognize the string of a language</a:t>
            </a:r>
          </a:p>
          <a:p>
            <a:pPr marL="571500" indent="-571500">
              <a:lnSpc>
                <a:spcPct val="115000"/>
              </a:lnSpc>
              <a:spcBef>
                <a:spcPct val="40000"/>
              </a:spcBef>
            </a:pPr>
            <a:r>
              <a:rPr lang="en-US" altLang="en-US" sz="2900" dirty="0"/>
              <a:t>An </a:t>
            </a:r>
            <a:r>
              <a:rPr lang="th-TH" altLang="en-US" sz="2900" i="1" dirty="0"/>
              <a:t>alphabet</a:t>
            </a:r>
            <a:r>
              <a:rPr lang="th-TH" altLang="en-US" sz="2900" dirty="0"/>
              <a:t> </a:t>
            </a:r>
            <a:r>
              <a:rPr lang="en-US" altLang="en-US" sz="2900" dirty="0"/>
              <a:t>is a finite, non-empty set of </a:t>
            </a:r>
            <a:r>
              <a:rPr lang="en-US" altLang="en-US" sz="2900" dirty="0">
                <a:solidFill>
                  <a:srgbClr val="0000CC"/>
                </a:solidFill>
              </a:rPr>
              <a:t>symbols</a:t>
            </a:r>
            <a:r>
              <a:rPr lang="en-US" altLang="en-US" sz="2900" dirty="0"/>
              <a:t>.</a:t>
            </a:r>
            <a:r>
              <a:rPr lang="th-TH" altLang="en-US" sz="2900" dirty="0"/>
              <a:t> </a:t>
            </a:r>
          </a:p>
          <a:p>
            <a:pPr marL="839788" lvl="1" indent="-382588">
              <a:lnSpc>
                <a:spcPct val="115000"/>
              </a:lnSpc>
              <a:spcBef>
                <a:spcPct val="40000"/>
              </a:spcBef>
            </a:pPr>
            <a:r>
              <a:rPr lang="en-US" altLang="en-US" sz="2500" dirty="0"/>
              <a:t>{</a:t>
            </a:r>
            <a:r>
              <a:rPr lang="en-US" altLang="en-US" sz="2500" i="1" dirty="0">
                <a:latin typeface="Times New Roman" panose="02020603050405020304" pitchFamily="18" charset="0"/>
              </a:rPr>
              <a:t>0</a:t>
            </a:r>
            <a:r>
              <a:rPr lang="en-US" altLang="en-US" sz="2500" dirty="0"/>
              <a:t>,</a:t>
            </a:r>
            <a:r>
              <a:rPr lang="en-US" altLang="en-US" sz="2500" i="1" dirty="0">
                <a:latin typeface="Times New Roman" panose="02020603050405020304" pitchFamily="18" charset="0"/>
              </a:rPr>
              <a:t>1 </a:t>
            </a:r>
            <a:r>
              <a:rPr lang="en-US" altLang="en-US" sz="2500" dirty="0"/>
              <a:t>} is a binary alphabet.</a:t>
            </a:r>
          </a:p>
          <a:p>
            <a:pPr marL="839788" lvl="1" indent="-382588">
              <a:lnSpc>
                <a:spcPct val="115000"/>
              </a:lnSpc>
              <a:spcBef>
                <a:spcPct val="40000"/>
              </a:spcBef>
            </a:pPr>
            <a:r>
              <a:rPr lang="en-US" altLang="en-US" sz="2500" dirty="0"/>
              <a:t>{ </a:t>
            </a:r>
            <a:r>
              <a:rPr lang="en-US" altLang="en-US" sz="2500" i="1" dirty="0">
                <a:latin typeface="Times New Roman" panose="02020603050405020304" pitchFamily="18" charset="0"/>
              </a:rPr>
              <a:t>A</a:t>
            </a:r>
            <a:r>
              <a:rPr lang="en-US" altLang="en-US" sz="2500" dirty="0"/>
              <a:t>,</a:t>
            </a:r>
            <a:r>
              <a:rPr lang="en-US" altLang="en-US" sz="2500" i="1" dirty="0">
                <a:latin typeface="Times New Roman" panose="02020603050405020304" pitchFamily="18" charset="0"/>
              </a:rPr>
              <a:t> B</a:t>
            </a:r>
            <a:r>
              <a:rPr lang="en-US" altLang="en-US" sz="2500" dirty="0"/>
              <a:t>, </a:t>
            </a:r>
            <a:r>
              <a:rPr lang="en-US" altLang="en-US" sz="2500" dirty="0">
                <a:latin typeface="Arial" panose="020B0604020202020204" pitchFamily="34" charset="0"/>
              </a:rPr>
              <a:t>…</a:t>
            </a:r>
            <a:r>
              <a:rPr lang="en-US" altLang="en-US" sz="2500" dirty="0"/>
              <a:t>,</a:t>
            </a:r>
            <a:r>
              <a:rPr lang="en-US" altLang="en-US" sz="2500" i="1" dirty="0">
                <a:latin typeface="Times New Roman" panose="02020603050405020304" pitchFamily="18" charset="0"/>
              </a:rPr>
              <a:t> Z</a:t>
            </a:r>
            <a:r>
              <a:rPr lang="en-US" altLang="en-US" sz="2500" dirty="0"/>
              <a:t>,</a:t>
            </a:r>
            <a:r>
              <a:rPr lang="en-US" altLang="en-US" sz="2500" i="1" dirty="0">
                <a:latin typeface="Times New Roman" panose="02020603050405020304" pitchFamily="18" charset="0"/>
              </a:rPr>
              <a:t> a</a:t>
            </a:r>
            <a:r>
              <a:rPr lang="en-US" altLang="en-US" sz="2500" dirty="0"/>
              <a:t>,</a:t>
            </a:r>
            <a:r>
              <a:rPr lang="en-US" altLang="en-US" sz="2500" i="1" dirty="0">
                <a:latin typeface="Times New Roman" panose="02020603050405020304" pitchFamily="18" charset="0"/>
              </a:rPr>
              <a:t> b</a:t>
            </a:r>
            <a:r>
              <a:rPr lang="en-US" altLang="en-US" sz="2500" dirty="0"/>
              <a:t>, </a:t>
            </a:r>
            <a:r>
              <a:rPr lang="en-US" altLang="en-US" sz="2500" dirty="0">
                <a:latin typeface="Arial" panose="020B0604020202020204" pitchFamily="34" charset="0"/>
              </a:rPr>
              <a:t>…</a:t>
            </a:r>
            <a:r>
              <a:rPr lang="en-US" altLang="en-US" sz="2500" dirty="0"/>
              <a:t>,</a:t>
            </a:r>
            <a:r>
              <a:rPr lang="en-US" altLang="en-US" sz="2500" i="1" dirty="0">
                <a:latin typeface="Times New Roman" panose="02020603050405020304" pitchFamily="18" charset="0"/>
              </a:rPr>
              <a:t> z </a:t>
            </a:r>
            <a:r>
              <a:rPr lang="en-US" altLang="en-US" sz="2500" dirty="0"/>
              <a:t>} is an English alphabet.</a:t>
            </a:r>
            <a:endParaRPr lang="th-TH" altLang="en-US" sz="2500" dirty="0"/>
          </a:p>
          <a:p>
            <a:pPr marL="571500" indent="-571500">
              <a:lnSpc>
                <a:spcPct val="115000"/>
              </a:lnSpc>
              <a:spcBef>
                <a:spcPct val="40000"/>
              </a:spcBef>
            </a:pPr>
            <a:r>
              <a:rPr lang="en-US" altLang="en-US" sz="2900" dirty="0"/>
              <a:t>A </a:t>
            </a:r>
            <a:r>
              <a:rPr lang="th-TH" altLang="en-US" sz="2900" i="1" dirty="0"/>
              <a:t>string</a:t>
            </a:r>
            <a:r>
              <a:rPr lang="th-TH" altLang="en-US" sz="2900" dirty="0"/>
              <a:t> </a:t>
            </a:r>
            <a:r>
              <a:rPr lang="en-US" altLang="en-US" sz="2900" dirty="0"/>
              <a:t>over an alphabet </a:t>
            </a:r>
            <a:r>
              <a:rPr lang="th-TH" altLang="en-US" sz="2900" dirty="0">
                <a:sym typeface="Symbol" panose="05050102010706020507" pitchFamily="18" charset="2"/>
              </a:rPr>
              <a:t></a:t>
            </a:r>
            <a:r>
              <a:rPr lang="th-TH" altLang="en-US" sz="2900" dirty="0"/>
              <a:t> </a:t>
            </a:r>
            <a:r>
              <a:rPr lang="en-US" altLang="en-US" sz="2900" dirty="0"/>
              <a:t>is a finite sequence of symbols from </a:t>
            </a:r>
            <a:r>
              <a:rPr lang="th-TH" altLang="en-US" sz="2900" dirty="0">
                <a:sym typeface="Symbol" panose="05050102010706020507" pitchFamily="18" charset="2"/>
              </a:rPr>
              <a:t></a:t>
            </a:r>
            <a:r>
              <a:rPr lang="en-US" altLang="en-US" sz="2900" dirty="0"/>
              <a:t>.</a:t>
            </a:r>
          </a:p>
          <a:p>
            <a:pPr marL="839788" lvl="1" indent="-382588">
              <a:lnSpc>
                <a:spcPct val="115000"/>
              </a:lnSpc>
              <a:spcBef>
                <a:spcPct val="40000"/>
              </a:spcBef>
            </a:pPr>
            <a:r>
              <a:rPr lang="en-US" altLang="en-US" sz="2500" i="1" dirty="0">
                <a:latin typeface="Times New Roman" panose="02020603050405020304" pitchFamily="18" charset="0"/>
              </a:rPr>
              <a:t>0</a:t>
            </a:r>
            <a:r>
              <a:rPr lang="en-US" altLang="en-US" sz="2500" dirty="0"/>
              <a:t>,</a:t>
            </a:r>
            <a:r>
              <a:rPr lang="en-US" altLang="en-US" sz="2500" i="1" dirty="0">
                <a:latin typeface="Times New Roman" panose="02020603050405020304" pitchFamily="18" charset="0"/>
              </a:rPr>
              <a:t> 1</a:t>
            </a:r>
            <a:r>
              <a:rPr lang="en-US" altLang="en-US" sz="2500" dirty="0"/>
              <a:t>,</a:t>
            </a:r>
            <a:r>
              <a:rPr lang="en-US" altLang="en-US" sz="2500" i="1" dirty="0">
                <a:latin typeface="Times New Roman" panose="02020603050405020304" pitchFamily="18" charset="0"/>
              </a:rPr>
              <a:t> 11</a:t>
            </a:r>
            <a:r>
              <a:rPr lang="en-US" altLang="en-US" sz="2500" dirty="0"/>
              <a:t>,</a:t>
            </a:r>
            <a:r>
              <a:rPr lang="en-US" altLang="en-US" sz="2500" i="1" dirty="0">
                <a:latin typeface="Times New Roman" panose="02020603050405020304" pitchFamily="18" charset="0"/>
              </a:rPr>
              <a:t> 00</a:t>
            </a:r>
            <a:r>
              <a:rPr lang="en-US" altLang="en-US" sz="2500" dirty="0"/>
              <a:t>, and </a:t>
            </a:r>
            <a:r>
              <a:rPr lang="en-US" altLang="en-US" sz="2500" i="1" dirty="0">
                <a:latin typeface="Times New Roman" panose="02020603050405020304" pitchFamily="18" charset="0"/>
              </a:rPr>
              <a:t>01101</a:t>
            </a:r>
            <a:r>
              <a:rPr lang="en-US" altLang="en-US" sz="2500" dirty="0"/>
              <a:t> are strings over {</a:t>
            </a:r>
            <a:r>
              <a:rPr lang="en-US" altLang="en-US" sz="2500" i="1" dirty="0">
                <a:latin typeface="Times New Roman" panose="02020603050405020304" pitchFamily="18" charset="0"/>
              </a:rPr>
              <a:t>0</a:t>
            </a:r>
            <a:r>
              <a:rPr lang="en-US" altLang="en-US" sz="2500" dirty="0"/>
              <a:t>, </a:t>
            </a:r>
            <a:r>
              <a:rPr lang="en-US" altLang="en-US" sz="2500" i="1" dirty="0">
                <a:latin typeface="Times New Roman" panose="02020603050405020304" pitchFamily="18" charset="0"/>
              </a:rPr>
              <a:t>1 </a:t>
            </a:r>
            <a:r>
              <a:rPr lang="en-US" altLang="en-US" sz="2500" dirty="0"/>
              <a:t>}.</a:t>
            </a:r>
          </a:p>
          <a:p>
            <a:pPr marL="839788" lvl="1" indent="-382588">
              <a:lnSpc>
                <a:spcPct val="115000"/>
              </a:lnSpc>
              <a:spcBef>
                <a:spcPct val="40000"/>
              </a:spcBef>
            </a:pPr>
            <a:r>
              <a:rPr lang="en-US" altLang="en-US" sz="2500" i="1" dirty="0">
                <a:latin typeface="Times New Roman" panose="02020603050405020304" pitchFamily="18" charset="0"/>
              </a:rPr>
              <a:t>Cat</a:t>
            </a:r>
            <a:r>
              <a:rPr lang="en-US" altLang="en-US" sz="2500" dirty="0"/>
              <a:t>, </a:t>
            </a:r>
            <a:r>
              <a:rPr lang="en-US" altLang="en-US" sz="2500" i="1" dirty="0">
                <a:latin typeface="Times New Roman" panose="02020603050405020304" pitchFamily="18" charset="0"/>
              </a:rPr>
              <a:t>CAT</a:t>
            </a:r>
            <a:r>
              <a:rPr lang="en-US" altLang="en-US" sz="2500" dirty="0"/>
              <a:t>, and </a:t>
            </a:r>
            <a:r>
              <a:rPr lang="en-US" altLang="en-US" sz="2500" i="1" dirty="0">
                <a:latin typeface="Times New Roman" panose="02020603050405020304" pitchFamily="18" charset="0"/>
              </a:rPr>
              <a:t>compute</a:t>
            </a:r>
            <a:r>
              <a:rPr lang="en-US" altLang="en-US" sz="2500" dirty="0"/>
              <a:t> are strings over the English alphabet.</a:t>
            </a:r>
            <a:endParaRPr lang="th-TH" altLang="en-US" sz="2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38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Empty String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spcBef>
                <a:spcPct val="25000"/>
              </a:spcBef>
              <a:spcAft>
                <a:spcPct val="25000"/>
              </a:spcAft>
            </a:pPr>
            <a:r>
              <a:rPr lang="en-US" altLang="en-US" sz="3200" dirty="0"/>
              <a:t>An </a:t>
            </a:r>
            <a:r>
              <a:rPr lang="th-TH" altLang="en-US" sz="3200" i="1" dirty="0"/>
              <a:t>empty string</a:t>
            </a:r>
            <a:r>
              <a:rPr lang="en-IN" altLang="en-US" sz="3200" i="1" dirty="0"/>
              <a:t> (or null string)</a:t>
            </a:r>
            <a:r>
              <a:rPr lang="en-US" altLang="en-US" sz="3200" dirty="0"/>
              <a:t>, denoted by </a:t>
            </a:r>
            <a:r>
              <a:rPr lang="th-TH" altLang="en-US" sz="3200" dirty="0">
                <a:sym typeface="Symbol" panose="05050102010706020507" pitchFamily="18" charset="2"/>
              </a:rPr>
              <a:t></a:t>
            </a:r>
            <a:r>
              <a:rPr lang="en-US" altLang="en-US" sz="3200" dirty="0"/>
              <a:t>, is a string containing no symbol.</a:t>
            </a:r>
            <a:endParaRPr lang="th-TH" altLang="en-US" sz="3200" dirty="0"/>
          </a:p>
          <a:p>
            <a:pPr marL="839788" lvl="1" indent="-382588">
              <a:spcBef>
                <a:spcPct val="25000"/>
              </a:spcBef>
              <a:spcAft>
                <a:spcPct val="25000"/>
              </a:spcAft>
            </a:pPr>
            <a:r>
              <a:rPr lang="th-TH" altLang="en-US" sz="2800" dirty="0">
                <a:sym typeface="Symbol" panose="05050102010706020507" pitchFamily="18" charset="2"/>
              </a:rPr>
              <a:t> </a:t>
            </a:r>
            <a:r>
              <a:rPr lang="en-US" altLang="en-US" sz="2800" dirty="0">
                <a:sym typeface="Symbol" panose="05050102010706020507" pitchFamily="18" charset="2"/>
              </a:rPr>
              <a:t>is a string over any alphabet.</a:t>
            </a:r>
            <a:endParaRPr lang="th-TH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53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Length of a String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>
            <a:normAutofit/>
          </a:bodyPr>
          <a:lstStyle/>
          <a:p>
            <a:pPr marL="571500" indent="-571500"/>
            <a:r>
              <a:rPr lang="en-US" altLang="en-US" sz="3100" dirty="0"/>
              <a:t>The </a:t>
            </a:r>
            <a:r>
              <a:rPr lang="th-TH" altLang="en-US" sz="3100" dirty="0"/>
              <a:t>length </a:t>
            </a:r>
            <a:r>
              <a:rPr lang="en-US" altLang="en-US" sz="3100" dirty="0"/>
              <a:t>of a string </a:t>
            </a:r>
            <a:r>
              <a:rPr lang="en-US" altLang="en-US" sz="3100" i="1" dirty="0">
                <a:latin typeface="Times New Roman" panose="02020603050405020304" pitchFamily="18" charset="0"/>
              </a:rPr>
              <a:t>x</a:t>
            </a:r>
            <a:r>
              <a:rPr lang="en-US" altLang="en-US" sz="3100" dirty="0"/>
              <a:t>, denoted by </a:t>
            </a:r>
            <a:r>
              <a:rPr lang="en-US" altLang="en-US" sz="3100" i="1" dirty="0">
                <a:latin typeface="Times New Roman" panose="02020603050405020304" pitchFamily="18" charset="0"/>
              </a:rPr>
              <a:t>length</a:t>
            </a:r>
            <a:r>
              <a:rPr lang="en-US" altLang="en-US" sz="3100" dirty="0">
                <a:latin typeface="Times New Roman" panose="02020603050405020304" pitchFamily="18" charset="0"/>
              </a:rPr>
              <a:t>(</a:t>
            </a:r>
            <a:r>
              <a:rPr lang="en-US" altLang="en-US" sz="3100" i="1" dirty="0">
                <a:latin typeface="Times New Roman" panose="02020603050405020304" pitchFamily="18" charset="0"/>
              </a:rPr>
              <a:t>x</a:t>
            </a:r>
            <a:r>
              <a:rPr lang="en-US" altLang="en-US" sz="3100" dirty="0">
                <a:latin typeface="Times New Roman" panose="02020603050405020304" pitchFamily="18" charset="0"/>
              </a:rPr>
              <a:t>) or |</a:t>
            </a:r>
            <a:r>
              <a:rPr lang="en-US" altLang="en-US" sz="3100" i="1" dirty="0">
                <a:latin typeface="Times New Roman" panose="02020603050405020304" pitchFamily="18" charset="0"/>
              </a:rPr>
              <a:t>x</a:t>
            </a:r>
            <a:r>
              <a:rPr lang="en-US" altLang="en-US" sz="3100" dirty="0">
                <a:latin typeface="Times New Roman" panose="02020603050405020304" pitchFamily="18" charset="0"/>
              </a:rPr>
              <a:t>|,</a:t>
            </a:r>
            <a:r>
              <a:rPr lang="en-US" altLang="en-US" sz="3100" dirty="0"/>
              <a:t> is the number of symbols in the string.</a:t>
            </a:r>
          </a:p>
          <a:p>
            <a:pPr marL="839788" lvl="1" indent="-382588">
              <a:buNone/>
            </a:pPr>
            <a:r>
              <a:rPr lang="en-US" altLang="en-US" sz="2700" dirty="0"/>
              <a:t>  Let </a:t>
            </a:r>
            <a:r>
              <a:rPr lang="el-GR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700" dirty="0"/>
              <a:t> = {</a:t>
            </a:r>
            <a:r>
              <a:rPr lang="en-US" altLang="en-US" sz="2700" i="1" dirty="0">
                <a:latin typeface="Times New Roman" panose="02020603050405020304" pitchFamily="18" charset="0"/>
              </a:rPr>
              <a:t>a</a:t>
            </a:r>
            <a:r>
              <a:rPr lang="en-US" altLang="en-US" sz="2700" dirty="0"/>
              <a:t>, </a:t>
            </a:r>
            <a:r>
              <a:rPr lang="en-US" altLang="en-US" sz="2700" i="1" dirty="0">
                <a:latin typeface="Times New Roman" panose="02020603050405020304" pitchFamily="18" charset="0"/>
              </a:rPr>
              <a:t>b</a:t>
            </a:r>
            <a:r>
              <a:rPr lang="en-US" altLang="en-US" sz="2700" dirty="0"/>
              <a:t>, </a:t>
            </a:r>
            <a:r>
              <a:rPr lang="en-US" altLang="en-US" sz="2700" dirty="0">
                <a:latin typeface="Arial" panose="020B0604020202020204" pitchFamily="34" charset="0"/>
              </a:rPr>
              <a:t>…</a:t>
            </a:r>
            <a:r>
              <a:rPr lang="en-US" altLang="en-US" sz="2700" dirty="0"/>
              <a:t>, </a:t>
            </a:r>
            <a:r>
              <a:rPr lang="en-US" altLang="en-US" sz="2700" i="1" dirty="0">
                <a:latin typeface="Times New Roman" panose="02020603050405020304" pitchFamily="18" charset="0"/>
              </a:rPr>
              <a:t>z</a:t>
            </a:r>
            <a:r>
              <a:rPr lang="en-US" altLang="en-US" sz="2700" dirty="0"/>
              <a:t>}.    </a:t>
            </a:r>
          </a:p>
          <a:p>
            <a:pPr marL="839788" lvl="1" indent="-382588">
              <a:buNone/>
            </a:pPr>
            <a:r>
              <a:rPr lang="en-US" altLang="en-US" sz="2700" dirty="0"/>
              <a:t>  Let </a:t>
            </a:r>
            <a:r>
              <a:rPr lang="en-US" altLang="en-US" sz="2800" i="1" dirty="0"/>
              <a:t>w</a:t>
            </a:r>
            <a:r>
              <a:rPr lang="en-US" altLang="en-US" sz="2800" i="1" baseline="-25000" dirty="0"/>
              <a:t>1</a:t>
            </a:r>
            <a:r>
              <a:rPr lang="en-US" altLang="en-US" sz="2700" i="1" dirty="0"/>
              <a:t>= </a:t>
            </a:r>
            <a:r>
              <a:rPr lang="en-US" altLang="en-US" sz="2700" i="1" dirty="0" err="1"/>
              <a:t>abcd</a:t>
            </a:r>
            <a:r>
              <a:rPr lang="en-US" altLang="en-US" sz="2700" i="1" dirty="0"/>
              <a:t>     and  w</a:t>
            </a:r>
            <a:r>
              <a:rPr lang="en-US" altLang="en-US" sz="2700" i="1" baseline="-25000" dirty="0"/>
              <a:t>2</a:t>
            </a:r>
            <a:r>
              <a:rPr lang="en-US" altLang="en-US" sz="2700" i="1" dirty="0"/>
              <a:t> = </a:t>
            </a:r>
            <a:r>
              <a:rPr lang="en-US" altLang="en-US" sz="2700" i="1" dirty="0" err="1"/>
              <a:t>fgh</a:t>
            </a:r>
            <a:endParaRPr lang="en-US" altLang="en-US" sz="2700" i="1" dirty="0"/>
          </a:p>
          <a:p>
            <a:pPr marL="839788" lvl="1" indent="-382588">
              <a:buNone/>
            </a:pPr>
            <a:r>
              <a:rPr lang="en-US" altLang="en-US" sz="2700" dirty="0"/>
              <a:t>  Then,</a:t>
            </a:r>
            <a:endParaRPr lang="th-TH" altLang="en-US" sz="2700" dirty="0"/>
          </a:p>
          <a:p>
            <a:pPr marL="839788" lvl="1" indent="-382588">
              <a:buNone/>
            </a:pPr>
            <a:r>
              <a:rPr lang="en-US" altLang="en-US" sz="2500" i="1" dirty="0">
                <a:latin typeface="Times New Roman" panose="02020603050405020304" pitchFamily="18" charset="0"/>
              </a:rPr>
              <a:t>  length</a:t>
            </a:r>
            <a:r>
              <a:rPr lang="en-US" altLang="en-US" sz="2500" i="1" dirty="0"/>
              <a:t>(</a:t>
            </a:r>
            <a:r>
              <a:rPr lang="en-US" altLang="en-US" sz="2800" i="1" dirty="0"/>
              <a:t>w</a:t>
            </a:r>
            <a:r>
              <a:rPr lang="en-US" altLang="en-US" sz="2800" i="1" baseline="-25000" dirty="0"/>
              <a:t>1</a:t>
            </a:r>
            <a:r>
              <a:rPr lang="en-US" altLang="en-US" sz="2500" i="1" dirty="0"/>
              <a:t>) = 4           or     </a:t>
            </a:r>
            <a:r>
              <a:rPr lang="en-US" altLang="en-US" sz="2800" dirty="0">
                <a:latin typeface="Times New Roman" panose="02020603050405020304" pitchFamily="18" charset="0"/>
              </a:rPr>
              <a:t>|</a:t>
            </a:r>
            <a:r>
              <a:rPr lang="en-US" altLang="en-US" sz="2800" i="1" dirty="0"/>
              <a:t>w</a:t>
            </a:r>
            <a:r>
              <a:rPr lang="en-US" altLang="en-US" sz="2800" i="1" baseline="-25000" dirty="0"/>
              <a:t>1</a:t>
            </a:r>
            <a:r>
              <a:rPr lang="en-US" altLang="en-US" sz="2800" dirty="0">
                <a:latin typeface="Times New Roman" panose="02020603050405020304" pitchFamily="18" charset="0"/>
              </a:rPr>
              <a:t> | = 4</a:t>
            </a:r>
            <a:r>
              <a:rPr lang="en-US" altLang="en-US" sz="2800" baseline="-25000" dirty="0"/>
              <a:t>  </a:t>
            </a:r>
            <a:endParaRPr lang="th-TH" altLang="en-US" sz="2500" dirty="0"/>
          </a:p>
          <a:p>
            <a:pPr marL="839788" lvl="1" indent="-382588">
              <a:buNone/>
            </a:pPr>
            <a:r>
              <a:rPr lang="en-US" altLang="en-US" sz="2500" i="1" dirty="0">
                <a:latin typeface="Times New Roman" panose="02020603050405020304" pitchFamily="18" charset="0"/>
              </a:rPr>
              <a:t>  length</a:t>
            </a:r>
            <a:r>
              <a:rPr lang="en-US" altLang="en-US" sz="2500" i="1" dirty="0"/>
              <a:t>(</a:t>
            </a:r>
            <a:r>
              <a:rPr lang="en-US" altLang="en-US" sz="2800" i="1" dirty="0"/>
              <a:t>w</a:t>
            </a:r>
            <a:r>
              <a:rPr lang="en-US" altLang="en-US" sz="2800" i="1" baseline="-25000" dirty="0"/>
              <a:t>2</a:t>
            </a:r>
            <a:r>
              <a:rPr lang="en-US" altLang="en-US" sz="2500" i="1" dirty="0"/>
              <a:t>) = 3           or     </a:t>
            </a:r>
            <a:r>
              <a:rPr lang="en-US" altLang="en-US" sz="2800" dirty="0">
                <a:latin typeface="Times New Roman" panose="02020603050405020304" pitchFamily="18" charset="0"/>
              </a:rPr>
              <a:t>|</a:t>
            </a:r>
            <a:r>
              <a:rPr lang="en-US" altLang="en-US" sz="2800" i="1" dirty="0"/>
              <a:t>w</a:t>
            </a:r>
            <a:r>
              <a:rPr lang="en-US" altLang="en-US" sz="2800" i="1" baseline="-25000" dirty="0"/>
              <a:t>2</a:t>
            </a:r>
            <a:r>
              <a:rPr lang="en-US" altLang="en-US" sz="2800" dirty="0">
                <a:latin typeface="Times New Roman" panose="02020603050405020304" pitchFamily="18" charset="0"/>
              </a:rPr>
              <a:t> | = 3</a:t>
            </a:r>
            <a:r>
              <a:rPr lang="en-US" altLang="en-US" sz="2500" dirty="0"/>
              <a:t> </a:t>
            </a:r>
            <a:endParaRPr lang="th-TH" altLang="en-US" sz="2500" dirty="0"/>
          </a:p>
          <a:p>
            <a:pPr marL="839788" lvl="1" indent="-382588">
              <a:buNone/>
            </a:pPr>
            <a:r>
              <a:rPr lang="en-US" altLang="en-US" sz="2500" i="1" dirty="0">
                <a:latin typeface="Times New Roman" panose="02020603050405020304" pitchFamily="18" charset="0"/>
              </a:rPr>
              <a:t>  length</a:t>
            </a:r>
            <a:r>
              <a:rPr lang="en-US" altLang="en-US" sz="2500" dirty="0"/>
              <a:t>(</a:t>
            </a:r>
            <a:r>
              <a:rPr lang="el-G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en-US" sz="2500" dirty="0"/>
              <a:t>)</a:t>
            </a:r>
            <a:r>
              <a:rPr lang="en-US" altLang="en-US" sz="2500" i="1" dirty="0"/>
              <a:t> = </a:t>
            </a:r>
            <a:r>
              <a:rPr lang="en-US" altLang="en-US" sz="2500" dirty="0"/>
              <a:t>0               or    </a:t>
            </a:r>
            <a:r>
              <a:rPr lang="en-US" altLang="en-US" sz="2800" dirty="0">
                <a:latin typeface="Times New Roman" panose="02020603050405020304" pitchFamily="18" charset="0"/>
              </a:rPr>
              <a:t>|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 </a:t>
            </a:r>
            <a:r>
              <a:rPr lang="en-US" altLang="en-US" sz="2800" dirty="0">
                <a:latin typeface="Times New Roman" panose="02020603050405020304" pitchFamily="18" charset="0"/>
              </a:rPr>
              <a:t>| = 0</a:t>
            </a:r>
            <a:endParaRPr lang="th-TH" altLang="en-US" sz="2500" dirty="0"/>
          </a:p>
          <a:p>
            <a:pPr marL="571500" indent="-571500"/>
            <a:r>
              <a:rPr lang="en-US" altLang="en-US" sz="3100" i="1" dirty="0">
                <a:latin typeface="Times New Roman" panose="02020603050405020304" pitchFamily="18" charset="0"/>
              </a:rPr>
              <a:t>x</a:t>
            </a:r>
            <a:r>
              <a:rPr lang="en-US" altLang="en-US" sz="3100" dirty="0">
                <a:latin typeface="Times New Roman" panose="02020603050405020304" pitchFamily="18" charset="0"/>
              </a:rPr>
              <a:t>(</a:t>
            </a:r>
            <a:r>
              <a:rPr lang="en-US" altLang="en-US" sz="31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3100" dirty="0">
                <a:latin typeface="Times New Roman" panose="02020603050405020304" pitchFamily="18" charset="0"/>
              </a:rPr>
              <a:t>) or </a:t>
            </a:r>
            <a:r>
              <a:rPr lang="en-US" altLang="en-US" sz="3100" i="1" dirty="0">
                <a:latin typeface="Times New Roman" panose="02020603050405020304" pitchFamily="18" charset="0"/>
              </a:rPr>
              <a:t>x</a:t>
            </a:r>
            <a:r>
              <a:rPr lang="en-US" altLang="en-US" sz="31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3100" dirty="0">
                <a:latin typeface="Times New Roman" panose="02020603050405020304" pitchFamily="18" charset="0"/>
              </a:rPr>
              <a:t> ,</a:t>
            </a:r>
            <a:r>
              <a:rPr lang="th-TH" altLang="en-US" sz="3100" dirty="0"/>
              <a:t> </a:t>
            </a:r>
            <a:r>
              <a:rPr lang="en-US" altLang="en-US" sz="3100" dirty="0"/>
              <a:t>denotes the symbol in the </a:t>
            </a:r>
            <a:r>
              <a:rPr lang="th-TH" altLang="en-US" sz="3100" i="1" dirty="0">
                <a:latin typeface="Times New Roman" panose="02020603050405020304" pitchFamily="18" charset="0"/>
              </a:rPr>
              <a:t>i</a:t>
            </a:r>
            <a:r>
              <a:rPr lang="en-US" altLang="en-US" sz="3100" i="1" baseline="30000" dirty="0" err="1">
                <a:latin typeface="Times New Roman" panose="02020603050405020304" pitchFamily="18" charset="0"/>
              </a:rPr>
              <a:t>th</a:t>
            </a:r>
            <a:r>
              <a:rPr lang="th-TH" altLang="en-US" sz="3100" dirty="0"/>
              <a:t> </a:t>
            </a:r>
            <a:r>
              <a:rPr lang="en-US" altLang="en-US" sz="3100" dirty="0"/>
              <a:t>position of a string </a:t>
            </a:r>
            <a:r>
              <a:rPr lang="th-TH" altLang="en-US" sz="3100" i="1" dirty="0">
                <a:latin typeface="Times New Roman" panose="02020603050405020304" pitchFamily="18" charset="0"/>
              </a:rPr>
              <a:t>x</a:t>
            </a:r>
            <a:r>
              <a:rPr lang="en-US" altLang="en-US" sz="3100" i="1" dirty="0"/>
              <a:t>, </a:t>
            </a:r>
            <a:r>
              <a:rPr lang="en-US" altLang="en-US" sz="3100" dirty="0"/>
              <a:t>for 1</a:t>
            </a:r>
            <a:r>
              <a:rPr lang="th-TH" altLang="en-US" sz="31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h-TH" altLang="en-US" sz="3100" dirty="0">
                <a:latin typeface="Times New Roman" panose="02020603050405020304" pitchFamily="18" charset="0"/>
              </a:rPr>
              <a:t> </a:t>
            </a:r>
            <a:r>
              <a:rPr lang="th-TH" altLang="en-US" sz="3100" i="1" dirty="0">
                <a:latin typeface="Times New Roman" panose="02020603050405020304" pitchFamily="18" charset="0"/>
              </a:rPr>
              <a:t>i</a:t>
            </a:r>
            <a:r>
              <a:rPr lang="th-TH" altLang="en-US" sz="2300" dirty="0">
                <a:latin typeface="Times New Roman" panose="02020603050405020304" pitchFamily="18" charset="0"/>
              </a:rPr>
              <a:t> </a:t>
            </a:r>
            <a:r>
              <a:rPr lang="th-TH" altLang="en-US" sz="31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h-TH" altLang="en-US" sz="3100" dirty="0">
                <a:latin typeface="Times New Roman" panose="02020603050405020304" pitchFamily="18" charset="0"/>
              </a:rPr>
              <a:t> </a:t>
            </a:r>
            <a:r>
              <a:rPr lang="en-US" altLang="en-US" sz="3100" i="1" dirty="0">
                <a:latin typeface="Times New Roman" panose="02020603050405020304" pitchFamily="18" charset="0"/>
              </a:rPr>
              <a:t>length</a:t>
            </a:r>
            <a:r>
              <a:rPr lang="en-US" altLang="en-US" sz="3100" dirty="0">
                <a:latin typeface="Times New Roman" panose="02020603050405020304" pitchFamily="18" charset="0"/>
              </a:rPr>
              <a:t>(</a:t>
            </a:r>
            <a:r>
              <a:rPr lang="en-US" altLang="en-US" sz="3100" i="1" dirty="0">
                <a:latin typeface="Times New Roman" panose="02020603050405020304" pitchFamily="18" charset="0"/>
              </a:rPr>
              <a:t>x</a:t>
            </a:r>
            <a:r>
              <a:rPr lang="en-US" altLang="en-US" sz="3100" dirty="0">
                <a:latin typeface="Times New Roman" panose="02020603050405020304" pitchFamily="18" charset="0"/>
              </a:rPr>
              <a:t>).</a:t>
            </a:r>
            <a:endParaRPr lang="th-TH" altLang="en-US" sz="3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String Operations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Concatenation</a:t>
            </a:r>
          </a:p>
          <a:p>
            <a:r>
              <a:rPr lang="en-IN" dirty="0"/>
              <a:t>Substring</a:t>
            </a:r>
          </a:p>
          <a:p>
            <a:r>
              <a:rPr lang="en-IN" dirty="0"/>
              <a:t>Reversal</a:t>
            </a:r>
          </a:p>
          <a:p>
            <a:r>
              <a:rPr lang="en-IN" dirty="0"/>
              <a:t>Kleene Closure and Positive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3416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6617</TotalTime>
  <Words>5037</Words>
  <Application>Microsoft Office PowerPoint</Application>
  <PresentationFormat>Widescreen</PresentationFormat>
  <Paragraphs>591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Browallia New</vt:lpstr>
      <vt:lpstr>Calibri</vt:lpstr>
      <vt:lpstr>Calibri Light</vt:lpstr>
      <vt:lpstr>Cambria Math</vt:lpstr>
      <vt:lpstr>Times New Roman</vt:lpstr>
      <vt:lpstr>Office Theme</vt:lpstr>
      <vt:lpstr>Equation</vt:lpstr>
      <vt:lpstr>CSI1003 Formal  Languages and Automata Theory </vt:lpstr>
      <vt:lpstr>Objective</vt:lpstr>
      <vt:lpstr>Text books</vt:lpstr>
      <vt:lpstr>Module -1</vt:lpstr>
      <vt:lpstr>Overview of a computational model</vt:lpstr>
      <vt:lpstr>Alphabet, strings and operations on strings</vt:lpstr>
      <vt:lpstr>Empty String</vt:lpstr>
      <vt:lpstr>Length of a String</vt:lpstr>
      <vt:lpstr>String Operations</vt:lpstr>
      <vt:lpstr>Concatenation</vt:lpstr>
      <vt:lpstr>Substring</vt:lpstr>
      <vt:lpstr>Reversal</vt:lpstr>
      <vt:lpstr>Kleene Closure and Positive Closure</vt:lpstr>
      <vt:lpstr>Operations on Languages</vt:lpstr>
      <vt:lpstr>Operations on Languages</vt:lpstr>
      <vt:lpstr>Complementation</vt:lpstr>
      <vt:lpstr>Union</vt:lpstr>
      <vt:lpstr>Intersection</vt:lpstr>
      <vt:lpstr>Concatenation</vt:lpstr>
      <vt:lpstr>Reversal</vt:lpstr>
      <vt:lpstr>Kleene’s closure</vt:lpstr>
      <vt:lpstr>PowerPoint Presentation</vt:lpstr>
      <vt:lpstr>Derivation</vt:lpstr>
      <vt:lpstr>Derivation</vt:lpstr>
      <vt:lpstr>PowerPoint Presentation</vt:lpstr>
      <vt:lpstr>Derivation</vt:lpstr>
      <vt:lpstr>Grammar</vt:lpstr>
      <vt:lpstr>Grammar  (Examples)</vt:lpstr>
      <vt:lpstr>Grammar</vt:lpstr>
      <vt:lpstr>Grammar  (Examples)</vt:lpstr>
      <vt:lpstr>Grammar</vt:lpstr>
      <vt:lpstr>Classification of Grammars</vt:lpstr>
      <vt:lpstr>Chomsky Hierarchy</vt:lpstr>
      <vt:lpstr>Chomsky Hierarchy</vt:lpstr>
      <vt:lpstr>Grammars and Languages</vt:lpstr>
      <vt:lpstr>Grammars and Languages</vt:lpstr>
      <vt:lpstr>Grammars and Languages</vt:lpstr>
      <vt:lpstr>Grammars and Languages</vt:lpstr>
      <vt:lpstr>Grammars and Languages</vt:lpstr>
      <vt:lpstr>Grammars and Languages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Techniques</vt:lpstr>
      <vt:lpstr>Direct proof</vt:lpstr>
      <vt:lpstr>Proof by contradiction</vt:lpstr>
      <vt:lpstr>PowerPoint Presentation</vt:lpstr>
      <vt:lpstr>Proof by mathematical induction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Prashanth Singaravelan</cp:lastModifiedBy>
  <cp:revision>275</cp:revision>
  <dcterms:created xsi:type="dcterms:W3CDTF">2018-07-03T04:52:28Z</dcterms:created>
  <dcterms:modified xsi:type="dcterms:W3CDTF">2020-12-07T06:01:47Z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