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7"/>
  </p:notesMasterIdLst>
  <p:handoutMasterIdLst>
    <p:handoutMasterId r:id="rId98"/>
  </p:handoutMasterIdLst>
  <p:sldIdLst>
    <p:sldId id="405" r:id="rId2"/>
    <p:sldId id="406" r:id="rId3"/>
    <p:sldId id="329" r:id="rId4"/>
    <p:sldId id="330" r:id="rId5"/>
    <p:sldId id="331" r:id="rId6"/>
    <p:sldId id="370" r:id="rId7"/>
    <p:sldId id="369" r:id="rId8"/>
    <p:sldId id="371" r:id="rId9"/>
    <p:sldId id="332" r:id="rId10"/>
    <p:sldId id="333" r:id="rId11"/>
    <p:sldId id="334" r:id="rId12"/>
    <p:sldId id="335" r:id="rId13"/>
    <p:sldId id="337" r:id="rId14"/>
    <p:sldId id="336" r:id="rId15"/>
    <p:sldId id="338" r:id="rId16"/>
    <p:sldId id="339" r:id="rId17"/>
    <p:sldId id="340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41" r:id="rId26"/>
    <p:sldId id="387" r:id="rId27"/>
    <p:sldId id="388" r:id="rId28"/>
    <p:sldId id="342" r:id="rId29"/>
    <p:sldId id="343" r:id="rId30"/>
    <p:sldId id="344" r:id="rId31"/>
    <p:sldId id="345" r:id="rId32"/>
    <p:sldId id="379" r:id="rId33"/>
    <p:sldId id="382" r:id="rId34"/>
    <p:sldId id="383" r:id="rId35"/>
    <p:sldId id="384" r:id="rId36"/>
    <p:sldId id="385" r:id="rId37"/>
    <p:sldId id="386" r:id="rId38"/>
    <p:sldId id="389" r:id="rId39"/>
    <p:sldId id="390" r:id="rId40"/>
    <p:sldId id="346" r:id="rId41"/>
    <p:sldId id="347" r:id="rId42"/>
    <p:sldId id="401" r:id="rId43"/>
    <p:sldId id="402" r:id="rId44"/>
    <p:sldId id="348" r:id="rId45"/>
    <p:sldId id="349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4" r:id="rId55"/>
    <p:sldId id="403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407" r:id="rId69"/>
    <p:sldId id="408" r:id="rId70"/>
    <p:sldId id="410" r:id="rId71"/>
    <p:sldId id="411" r:id="rId72"/>
    <p:sldId id="412" r:id="rId73"/>
    <p:sldId id="409" r:id="rId74"/>
    <p:sldId id="362" r:id="rId75"/>
    <p:sldId id="363" r:id="rId76"/>
    <p:sldId id="364" r:id="rId77"/>
    <p:sldId id="365" r:id="rId78"/>
    <p:sldId id="366" r:id="rId79"/>
    <p:sldId id="413" r:id="rId80"/>
    <p:sldId id="414" r:id="rId81"/>
    <p:sldId id="415" r:id="rId82"/>
    <p:sldId id="416" r:id="rId83"/>
    <p:sldId id="417" r:id="rId84"/>
    <p:sldId id="418" r:id="rId85"/>
    <p:sldId id="421" r:id="rId86"/>
    <p:sldId id="419" r:id="rId87"/>
    <p:sldId id="420" r:id="rId88"/>
    <p:sldId id="429" r:id="rId89"/>
    <p:sldId id="422" r:id="rId90"/>
    <p:sldId id="423" r:id="rId91"/>
    <p:sldId id="424" r:id="rId92"/>
    <p:sldId id="425" r:id="rId93"/>
    <p:sldId id="426" r:id="rId94"/>
    <p:sldId id="427" r:id="rId95"/>
    <p:sldId id="428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39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2.wmf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0.bin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53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4.wmf"/><Relationship Id="rId9" Type="http://schemas.openxmlformats.org/officeDocument/2006/relationships/image" Target="../media/image76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2.wmf"/><Relationship Id="rId26" Type="http://schemas.openxmlformats.org/officeDocument/2006/relationships/oleObject" Target="../embeddings/oleObject99.bin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1.bin"/><Relationship Id="rId22" Type="http://schemas.openxmlformats.org/officeDocument/2006/relationships/image" Target="../media/image103.wmf"/><Relationship Id="rId27" Type="http://schemas.openxmlformats.org/officeDocument/2006/relationships/image" Target="../media/image105.wmf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CSI1003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Formal  Languages and Automata Theory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- 2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45" y="365126"/>
            <a:ext cx="10712355" cy="5902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Extended Transition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37230"/>
            <a:ext cx="10844284" cy="54727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Extend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</a:t>
            </a:r>
            <a:r>
              <a:rPr lang="en-US" dirty="0" smtClean="0"/>
              <a:t>  to</a:t>
            </a:r>
          </a:p>
          <a:p>
            <a:pPr>
              <a:buNone/>
            </a:pPr>
            <a:endParaRPr lang="en-US" altLang="en-US" b="1" dirty="0" smtClean="0">
              <a:solidFill>
                <a:srgbClr val="0000CC"/>
              </a:solidFill>
              <a:cs typeface="Arial" charset="0"/>
            </a:endParaRP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1)</a:t>
            </a:r>
          </a:p>
          <a:p>
            <a:pPr>
              <a:buNone/>
            </a:pPr>
            <a:endParaRPr lang="en-US" dirty="0">
              <a:cs typeface="Arial" charset="0"/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2)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97793" y="1337482"/>
          <a:ext cx="2661312" cy="72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4" name="Equation" r:id="rId3" imgW="926698" imgH="304668" progId="Equation.3">
                  <p:embed/>
                </p:oleObj>
              </mc:Choice>
              <mc:Fallback>
                <p:oleObj name="Equation" r:id="rId3" imgW="926698" imgH="304668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793" y="1337482"/>
                        <a:ext cx="2661312" cy="723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415291" y="2265529"/>
          <a:ext cx="2916238" cy="800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5" name="Equation" r:id="rId5" imgW="1193800" imgH="304800" progId="Equation.3">
                  <p:embed/>
                </p:oleObj>
              </mc:Choice>
              <mc:Fallback>
                <p:oleObj name="Equation" r:id="rId5" imgW="1193800" imgH="3048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291" y="2265529"/>
                        <a:ext cx="2916238" cy="800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285875" y="4198938"/>
          <a:ext cx="35369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6" name="Equation" r:id="rId7" imgW="1434477" imgH="304668" progId="Equation.3">
                  <p:embed/>
                </p:oleObj>
              </mc:Choice>
              <mc:Fallback>
                <p:oleObj name="Equation" r:id="rId7" imgW="1434477" imgH="304668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198938"/>
                        <a:ext cx="35369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56781" y="3463238"/>
          <a:ext cx="4593893" cy="6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7" name="Equation" r:id="rId9" imgW="1181100" imgH="228600" progId="Equation.3">
                  <p:embed/>
                </p:oleObj>
              </mc:Choice>
              <mc:Fallback>
                <p:oleObj name="Equation" r:id="rId9" imgW="1181100" imgH="2286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781" y="3463238"/>
                        <a:ext cx="4593893" cy="64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7574507" y="2129050"/>
            <a:ext cx="515447" cy="6277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0877306" y="2183623"/>
            <a:ext cx="593709" cy="50298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8643440" y="2183641"/>
            <a:ext cx="500559" cy="57320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Straight Arrow Connector 9"/>
          <p:cNvSpPr>
            <a:spLocks noChangeShapeType="1"/>
          </p:cNvSpPr>
          <p:nvPr/>
        </p:nvSpPr>
        <p:spPr bwMode="auto">
          <a:xfrm flipV="1">
            <a:off x="7260694" y="2435162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625771" y="2182675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8672716" y="2173092"/>
            <a:ext cx="617484" cy="5428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9796913" y="2202419"/>
            <a:ext cx="590393" cy="55442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traight Arrow Connector 12"/>
          <p:cNvSpPr>
            <a:spLocks noChangeShapeType="1"/>
          </p:cNvSpPr>
          <p:nvPr/>
        </p:nvSpPr>
        <p:spPr bwMode="auto">
          <a:xfrm>
            <a:off x="9099175" y="2460943"/>
            <a:ext cx="697738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9853896" y="2234825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88908" y="2457558"/>
            <a:ext cx="573734" cy="132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358651" y="2456596"/>
            <a:ext cx="550618" cy="17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8182945" y="2082447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8015703" y="2829065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9237827" y="2087503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9466818" y="2874621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10969385" y="2044474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0975304" y="2209801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10468419" y="2048831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287448" y="2873422"/>
          <a:ext cx="4130675" cy="70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8" name="Equation" r:id="rId11" imgW="1675673" imgH="317362" progId="Equation.3">
                  <p:embed/>
                </p:oleObj>
              </mc:Choice>
              <mc:Fallback>
                <p:oleObj name="Equation" r:id="rId11" imgW="1675673" imgH="317362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448" y="2873422"/>
                        <a:ext cx="4130675" cy="702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7956645" y="3450277"/>
          <a:ext cx="3055416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9" name="Equation" r:id="rId13" imgW="1282144" imgH="317362" progId="Equation.3">
                  <p:embed/>
                </p:oleObj>
              </mc:Choice>
              <mc:Fallback>
                <p:oleObj name="Equation" r:id="rId13" imgW="1282144" imgH="317362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645" y="3450277"/>
                        <a:ext cx="3055416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7920227" y="4107480"/>
          <a:ext cx="38433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0" name="Equation" r:id="rId15" imgW="1612200" imgH="317362" progId="Equation.3">
                  <p:embed/>
                </p:oleObj>
              </mc:Choice>
              <mc:Fallback>
                <p:oleObj name="Equation" r:id="rId15" imgW="1612200" imgH="317362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227" y="4107480"/>
                        <a:ext cx="38433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7904305" y="4821855"/>
          <a:ext cx="3057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1" name="Equation" r:id="rId17" imgW="1282700" imgH="228600" progId="Equation.3">
                  <p:embed/>
                </p:oleObj>
              </mc:Choice>
              <mc:Fallback>
                <p:oleObj name="Equation" r:id="rId17" imgW="1282700" imgH="2286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305" y="4821855"/>
                        <a:ext cx="3057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7946197" y="5315898"/>
          <a:ext cx="22399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2" name="Equation" r:id="rId19" imgW="939392" imgH="215806" progId="Equation.3">
                  <p:embed/>
                </p:oleObj>
              </mc:Choice>
              <mc:Fallback>
                <p:oleObj name="Equation" r:id="rId19" imgW="939392" imgH="215806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197" y="5315898"/>
                        <a:ext cx="22399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7992589" y="5742936"/>
          <a:ext cx="21510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3" name="Equation" r:id="rId21" imgW="901309" imgH="228501" progId="Equation.3">
                  <p:embed/>
                </p:oleObj>
              </mc:Choice>
              <mc:Fallback>
                <p:oleObj name="Equation" r:id="rId21" imgW="901309" imgH="228501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589" y="5742936"/>
                        <a:ext cx="21510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Grammar and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L(M) is the of strings accepted by 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L(G) is the of strings generated  by 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M -  Automata is an accepting device of the language</a:t>
            </a:r>
          </a:p>
          <a:p>
            <a:pPr>
              <a:buNone/>
            </a:pPr>
            <a:r>
              <a:rPr lang="en-US" dirty="0" smtClean="0"/>
              <a:t> G  -   Grammar is the generating device of the language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41696" y="1965278"/>
          <a:ext cx="5472752" cy="65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0" name="Equation" r:id="rId3" imgW="1993035" imgH="317362" progId="Equation.3">
                  <p:embed/>
                </p:oleObj>
              </mc:Choice>
              <mc:Fallback>
                <p:oleObj name="Equation" r:id="rId3" imgW="1993035" imgH="317362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696" y="1965278"/>
                        <a:ext cx="5472752" cy="65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16600" y="4524375"/>
          <a:ext cx="558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1" name="Equation" r:id="rId5" imgW="558558" imgH="203112" progId="Equation.3">
                  <p:embed/>
                </p:oleObj>
              </mc:Choice>
              <mc:Fallback>
                <p:oleObj name="Equation" r:id="rId5" imgW="558558" imgH="203112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4524375"/>
                        <a:ext cx="5588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06712" y="3466531"/>
          <a:ext cx="4930064" cy="68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2" name="Equation" r:id="rId7" imgW="1497950" imgH="304668" progId="Equation.3">
                  <p:embed/>
                </p:oleObj>
              </mc:Choice>
              <mc:Fallback>
                <p:oleObj name="Equation" r:id="rId7" imgW="1497950" imgH="304668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712" y="3466531"/>
                        <a:ext cx="4930064" cy="68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90411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1322967"/>
            <a:ext cx="10712355" cy="498143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043428" y="2265528"/>
            <a:ext cx="450846" cy="50909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traight Arrow Connector 9"/>
          <p:cNvSpPr>
            <a:spLocks noChangeShapeType="1"/>
          </p:cNvSpPr>
          <p:nvPr/>
        </p:nvSpPr>
        <p:spPr bwMode="auto">
          <a:xfrm flipV="1">
            <a:off x="1705958" y="2544346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030091" y="2278211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920620" y="2224585"/>
            <a:ext cx="692012" cy="668740"/>
            <a:chOff x="2920620" y="2224585"/>
            <a:chExt cx="692012" cy="66874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981496" y="2308228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920620" y="2224585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995148" y="2309572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214880" y="2257012"/>
            <a:ext cx="590393" cy="60392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Straight Arrow Connector 12"/>
          <p:cNvSpPr>
            <a:spLocks noChangeShapeType="1"/>
          </p:cNvSpPr>
          <p:nvPr/>
        </p:nvSpPr>
        <p:spPr bwMode="auto">
          <a:xfrm>
            <a:off x="3503495" y="2570127"/>
            <a:ext cx="697738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258216" y="2344009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180168" y="3424708"/>
            <a:ext cx="439932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93228" y="2552131"/>
            <a:ext cx="441041" cy="14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587265" y="2191631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rc 22"/>
          <p:cNvSpPr>
            <a:spLocks/>
          </p:cNvSpPr>
          <p:nvPr/>
        </p:nvSpPr>
        <p:spPr bwMode="auto">
          <a:xfrm rot="16880857">
            <a:off x="1956682" y="1662259"/>
            <a:ext cx="714973" cy="560164"/>
          </a:xfrm>
          <a:custGeom>
            <a:avLst/>
            <a:gdLst>
              <a:gd name="T0" fmla="*/ 4021 w 456565"/>
              <a:gd name="T1" fmla="*/ 162648 h 400050"/>
              <a:gd name="T2" fmla="*/ 237972 w 456565"/>
              <a:gd name="T3" fmla="*/ 180 h 400050"/>
              <a:gd name="T4" fmla="*/ 455874 w 456565"/>
              <a:gd name="T5" fmla="*/ 184466 h 400050"/>
              <a:gd name="T6" fmla="*/ 265214 w 456565"/>
              <a:gd name="T7" fmla="*/ 397415 h 400050"/>
              <a:gd name="T8" fmla="*/ 13161 w 456565"/>
              <a:gd name="T9" fmla="*/ 266962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565" h="400050" stroke="0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  <a:lnTo>
                  <a:pt x="228283" y="200025"/>
                </a:lnTo>
                <a:lnTo>
                  <a:pt x="4021" y="162648"/>
                </a:lnTo>
                <a:close/>
              </a:path>
              <a:path w="456565" h="400050" fill="none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454917" y="1343770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695901" y="1695144"/>
            <a:ext cx="896203" cy="835647"/>
            <a:chOff x="4695901" y="1695144"/>
            <a:chExt cx="896203" cy="835647"/>
          </a:xfrm>
        </p:grpSpPr>
        <p:sp>
          <p:nvSpPr>
            <p:cNvPr id="17" name="Arc 21"/>
            <p:cNvSpPr>
              <a:spLocks/>
            </p:cNvSpPr>
            <p:nvPr/>
          </p:nvSpPr>
          <p:spPr bwMode="auto">
            <a:xfrm rot="20942295">
              <a:off x="4695901" y="2085791"/>
              <a:ext cx="692582" cy="445000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4826823" y="1695144"/>
              <a:ext cx="765281" cy="46113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 , b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518887" y="2202392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35769" y="2756846"/>
            <a:ext cx="110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Trap state</a:t>
            </a:r>
            <a:endParaRPr lang="en-US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627521"/>
              </p:ext>
            </p:extLst>
          </p:nvPr>
        </p:nvGraphicFramePr>
        <p:xfrm>
          <a:off x="6407150" y="1843088"/>
          <a:ext cx="38290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3" name="Equation" r:id="rId3" imgW="1269720" imgH="228600" progId="Equation.3">
                  <p:embed/>
                </p:oleObj>
              </mc:Choice>
              <mc:Fallback>
                <p:oleObj name="Equation" r:id="rId3" imgW="126972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1843088"/>
                        <a:ext cx="382905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1817404" y="3212345"/>
            <a:ext cx="1647884" cy="1402900"/>
            <a:chOff x="1817404" y="3212345"/>
            <a:chExt cx="1647884" cy="1402900"/>
          </a:xfrm>
        </p:grpSpPr>
        <p:grpSp>
          <p:nvGrpSpPr>
            <p:cNvPr id="37" name="Group 36"/>
            <p:cNvGrpSpPr/>
            <p:nvPr/>
          </p:nvGrpSpPr>
          <p:grpSpPr>
            <a:xfrm>
              <a:off x="1817404" y="3946505"/>
              <a:ext cx="692012" cy="668740"/>
              <a:chOff x="2920620" y="2224585"/>
              <a:chExt cx="692012" cy="668740"/>
            </a:xfrm>
          </p:grpSpPr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2981496" y="2308228"/>
                <a:ext cx="485031" cy="5031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Oval 4"/>
              <p:cNvSpPr>
                <a:spLocks noChangeArrowheads="1"/>
              </p:cNvSpPr>
              <p:nvPr/>
            </p:nvSpPr>
            <p:spPr bwMode="auto">
              <a:xfrm>
                <a:off x="2920620" y="2224585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2995148" y="230957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3" name="Arc 21"/>
            <p:cNvSpPr>
              <a:spLocks/>
            </p:cNvSpPr>
            <p:nvPr/>
          </p:nvSpPr>
          <p:spPr bwMode="auto">
            <a:xfrm rot="18363441">
              <a:off x="2073333" y="3426902"/>
              <a:ext cx="7879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2700007" y="3212345"/>
              <a:ext cx="765281" cy="46113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 , b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Straight Arrow Connector 9"/>
          <p:cNvSpPr>
            <a:spLocks noChangeShapeType="1"/>
          </p:cNvSpPr>
          <p:nvPr/>
        </p:nvSpPr>
        <p:spPr bwMode="auto">
          <a:xfrm flipV="1">
            <a:off x="1517158" y="4279914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582893" y="3837343"/>
          <a:ext cx="18399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4" name="Equation" r:id="rId5" imgW="609336" imgH="203112" progId="Equation.3">
                  <p:embed/>
                </p:oleObj>
              </mc:Choice>
              <mc:Fallback>
                <p:oleObj name="Equation" r:id="rId5" imgW="609336" imgH="203112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893" y="3837343"/>
                        <a:ext cx="1839912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566399" y="4632455"/>
          <a:ext cx="20685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5" name="Equation" r:id="rId7" imgW="685800" imgH="228600" progId="Equation.3">
                  <p:embed/>
                </p:oleObj>
              </mc:Choice>
              <mc:Fallback>
                <p:oleObj name="Equation" r:id="rId7" imgW="685800" imgH="2286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399" y="4632455"/>
                        <a:ext cx="2068512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5450" y="1001571"/>
            <a:ext cx="10515600" cy="507696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4)</a:t>
            </a:r>
          </a:p>
          <a:p>
            <a:pPr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2892749" y="3612964"/>
            <a:ext cx="450931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4190476" y="3024747"/>
            <a:ext cx="335785" cy="3485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927572" y="1944954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866696" y="186131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941224" y="1946298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908777" y="1907642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834280" y="1836287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raight Arrow Connector 9"/>
          <p:cNvSpPr>
            <a:spLocks noChangeShapeType="1"/>
          </p:cNvSpPr>
          <p:nvPr/>
        </p:nvSpPr>
        <p:spPr bwMode="auto">
          <a:xfrm flipV="1">
            <a:off x="1539153" y="2194755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2" name="Arc 455"/>
          <p:cNvSpPr>
            <a:spLocks/>
          </p:cNvSpPr>
          <p:nvPr/>
        </p:nvSpPr>
        <p:spPr bwMode="auto">
          <a:xfrm rot="5202754">
            <a:off x="2765195" y="1435965"/>
            <a:ext cx="873456" cy="196527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Arc 455"/>
          <p:cNvSpPr>
            <a:spLocks/>
          </p:cNvSpPr>
          <p:nvPr/>
        </p:nvSpPr>
        <p:spPr bwMode="auto">
          <a:xfrm rot="16041575">
            <a:off x="2725043" y="935163"/>
            <a:ext cx="699382" cy="197130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4"/>
          <p:cNvSpPr>
            <a:spLocks noChangeArrowheads="1"/>
          </p:cNvSpPr>
          <p:nvPr/>
        </p:nvSpPr>
        <p:spPr bwMode="auto">
          <a:xfrm>
            <a:off x="2744712" y="3435375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Arc 455"/>
          <p:cNvSpPr>
            <a:spLocks/>
          </p:cNvSpPr>
          <p:nvPr/>
        </p:nvSpPr>
        <p:spPr bwMode="auto">
          <a:xfrm rot="1771289">
            <a:off x="2970233" y="1964165"/>
            <a:ext cx="1517108" cy="2036199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2927288" y="1169297"/>
            <a:ext cx="335785" cy="3485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2915912" y="2754737"/>
            <a:ext cx="335785" cy="3485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1799048" y="3057265"/>
            <a:ext cx="335785" cy="3485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Arc 21"/>
          <p:cNvSpPr>
            <a:spLocks/>
          </p:cNvSpPr>
          <p:nvPr/>
        </p:nvSpPr>
        <p:spPr bwMode="auto">
          <a:xfrm rot="3523516">
            <a:off x="3064289" y="4091231"/>
            <a:ext cx="692582" cy="445000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 Box 3"/>
          <p:cNvSpPr txBox="1">
            <a:spLocks noChangeArrowheads="1"/>
          </p:cNvSpPr>
          <p:nvPr/>
        </p:nvSpPr>
        <p:spPr bwMode="auto">
          <a:xfrm>
            <a:off x="3622220" y="4171617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683250" y="2006600"/>
          <a:ext cx="4213225" cy="66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4" name="Equation" r:id="rId3" imgW="1397000" imgH="228600" progId="Equation.3">
                  <p:embed/>
                </p:oleObj>
              </mc:Choice>
              <mc:Fallback>
                <p:oleObj name="Equation" r:id="rId3" imgW="1397000" imgH="228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006600"/>
                        <a:ext cx="4213225" cy="668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3632588" y="4618089"/>
            <a:ext cx="1647884" cy="1402900"/>
            <a:chOff x="1817404" y="3212345"/>
            <a:chExt cx="1647884" cy="1402900"/>
          </a:xfrm>
        </p:grpSpPr>
        <p:grpSp>
          <p:nvGrpSpPr>
            <p:cNvPr id="81" name="Group 36"/>
            <p:cNvGrpSpPr/>
            <p:nvPr/>
          </p:nvGrpSpPr>
          <p:grpSpPr>
            <a:xfrm>
              <a:off x="1817404" y="3946505"/>
              <a:ext cx="692012" cy="668740"/>
              <a:chOff x="2920620" y="2224585"/>
              <a:chExt cx="692012" cy="668740"/>
            </a:xfrm>
          </p:grpSpPr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2981496" y="2308228"/>
                <a:ext cx="485031" cy="5031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Oval 4"/>
              <p:cNvSpPr>
                <a:spLocks noChangeArrowheads="1"/>
              </p:cNvSpPr>
              <p:nvPr/>
            </p:nvSpPr>
            <p:spPr bwMode="auto">
              <a:xfrm>
                <a:off x="2920620" y="2224585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2995148" y="230957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2" name="Arc 21"/>
            <p:cNvSpPr>
              <a:spLocks/>
            </p:cNvSpPr>
            <p:nvPr/>
          </p:nvSpPr>
          <p:spPr bwMode="auto">
            <a:xfrm rot="18363441">
              <a:off x="2073333" y="3426902"/>
              <a:ext cx="7879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2700007" y="3212345"/>
              <a:ext cx="765281" cy="46113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 , b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" name="Oval 4"/>
          <p:cNvSpPr>
            <a:spLocks noChangeArrowheads="1"/>
          </p:cNvSpPr>
          <p:nvPr/>
        </p:nvSpPr>
        <p:spPr bwMode="auto">
          <a:xfrm>
            <a:off x="2051692" y="5368169"/>
            <a:ext cx="609621" cy="58225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2139868" y="5425860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Straight Arrow Connector 9"/>
          <p:cNvSpPr>
            <a:spLocks noChangeShapeType="1"/>
          </p:cNvSpPr>
          <p:nvPr/>
        </p:nvSpPr>
        <p:spPr bwMode="auto">
          <a:xfrm flipV="1">
            <a:off x="1751445" y="5674317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661314" y="5224785"/>
            <a:ext cx="968991" cy="471098"/>
            <a:chOff x="2661314" y="5224785"/>
            <a:chExt cx="968991" cy="471098"/>
          </a:xfrm>
        </p:grpSpPr>
        <p:sp>
          <p:nvSpPr>
            <p:cNvPr id="91" name="Straight Arrow Connector 12"/>
            <p:cNvSpPr>
              <a:spLocks noChangeShapeType="1"/>
            </p:cNvSpPr>
            <p:nvPr/>
          </p:nvSpPr>
          <p:spPr bwMode="auto">
            <a:xfrm>
              <a:off x="2661314" y="5650164"/>
              <a:ext cx="968991" cy="4571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Text Box 3"/>
            <p:cNvSpPr txBox="1">
              <a:spLocks noChangeArrowheads="1"/>
            </p:cNvSpPr>
            <p:nvPr/>
          </p:nvSpPr>
          <p:spPr bwMode="auto">
            <a:xfrm>
              <a:off x="2791964" y="5224785"/>
              <a:ext cx="765281" cy="46113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 , b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6271597" y="4560319"/>
          <a:ext cx="18399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5" name="Equation" r:id="rId5" imgW="609336" imgH="203112" progId="Equation.3">
                  <p:embed/>
                </p:oleObj>
              </mc:Choice>
              <mc:Fallback>
                <p:oleObj name="Equation" r:id="rId5" imgW="609336" imgH="203112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1597" y="4560319"/>
                        <a:ext cx="1839912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6218238" y="5356225"/>
          <a:ext cx="21447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6" name="Equation" r:id="rId7" imgW="711200" imgH="228600" progId="Equation.3">
                  <p:embed/>
                </p:oleObj>
              </mc:Choice>
              <mc:Fallback>
                <p:oleObj name="Equation" r:id="rId7" imgW="711200" imgH="2286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5356225"/>
                        <a:ext cx="2144712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rc 455"/>
          <p:cNvSpPr>
            <a:spLocks/>
          </p:cNvSpPr>
          <p:nvPr/>
        </p:nvSpPr>
        <p:spPr bwMode="auto">
          <a:xfrm rot="19922449" flipH="1">
            <a:off x="1664719" y="2039275"/>
            <a:ext cx="1725361" cy="1909674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515885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5)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W</a:t>
            </a:r>
            <a:r>
              <a:rPr lang="en-US" baseline="-25000" dirty="0" smtClean="0"/>
              <a:t>1 </a:t>
            </a:r>
            <a:r>
              <a:rPr lang="en-US" dirty="0" smtClean="0"/>
              <a:t> =</a:t>
            </a:r>
            <a:r>
              <a:rPr lang="en-US" dirty="0" err="1" smtClean="0"/>
              <a:t>gmcgwmg</a:t>
            </a:r>
            <a:r>
              <a:rPr lang="en-US" smtClean="0"/>
              <a:t>     W</a:t>
            </a:r>
            <a:r>
              <a:rPr lang="en-US" baseline="-25000" smtClean="0"/>
              <a:t>2 </a:t>
            </a:r>
            <a:r>
              <a:rPr lang="en-US" smtClean="0"/>
              <a:t> </a:t>
            </a:r>
            <a:r>
              <a:rPr lang="en-US" dirty="0" smtClean="0"/>
              <a:t>=</a:t>
            </a:r>
            <a:r>
              <a:rPr lang="en-US" dirty="0" err="1" smtClean="0"/>
              <a:t>gmwgcmg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IMG_20180715_1440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6096" y="1214651"/>
            <a:ext cx="9062113" cy="4421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50496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6)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997416" y="2378740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936540" y="2295097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011068" y="2380084"/>
            <a:ext cx="620774" cy="5176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traight Arrow Connector 9"/>
          <p:cNvSpPr>
            <a:spLocks noChangeShapeType="1"/>
          </p:cNvSpPr>
          <p:nvPr/>
        </p:nvSpPr>
        <p:spPr bwMode="auto">
          <a:xfrm flipV="1">
            <a:off x="2608997" y="2628541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3814556" y="386916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985756" y="3052043"/>
            <a:ext cx="335785" cy="3485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endCxn id="13" idx="7"/>
          </p:cNvCxnSpPr>
          <p:nvPr/>
        </p:nvCxnSpPr>
        <p:spPr>
          <a:xfrm rot="5400000">
            <a:off x="4165266" y="3078184"/>
            <a:ext cx="1062411" cy="7154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6" idx="4"/>
          </p:cNvCxnSpPr>
          <p:nvPr/>
        </p:nvCxnSpPr>
        <p:spPr>
          <a:xfrm rot="16200000" flipV="1">
            <a:off x="3072427" y="3135026"/>
            <a:ext cx="1003259" cy="6608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64012" y="3261747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2905692" y="3195779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935939" y="3892147"/>
          <a:ext cx="18399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8" name="Equation" r:id="rId3" imgW="609336" imgH="203112" progId="Equation.3">
                  <p:embed/>
                </p:oleObj>
              </mc:Choice>
              <mc:Fallback>
                <p:oleObj name="Equation" r:id="rId3" imgW="609336" imgH="203112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939" y="3892147"/>
                        <a:ext cx="1839912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822823" y="4945133"/>
          <a:ext cx="9399350" cy="7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9" name="Equation" r:id="rId5" imgW="2425700" imgH="228600" progId="Equation.3">
                  <p:embed/>
                </p:oleObj>
              </mc:Choice>
              <mc:Fallback>
                <p:oleObj name="Equation" r:id="rId5" imgW="24257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23" y="4945133"/>
                        <a:ext cx="9399350" cy="7596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897564" y="3949155"/>
            <a:ext cx="620774" cy="5176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2936540" y="2295098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Straight Arrow Connector 37"/>
          <p:cNvSpPr>
            <a:spLocks noChangeShapeType="1"/>
          </p:cNvSpPr>
          <p:nvPr/>
        </p:nvSpPr>
        <p:spPr bwMode="auto">
          <a:xfrm flipV="1">
            <a:off x="2608997" y="2628542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3814556" y="3869162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9" idx="7"/>
          </p:cNvCxnSpPr>
          <p:nvPr/>
        </p:nvCxnSpPr>
        <p:spPr>
          <a:xfrm rot="5400000">
            <a:off x="4165266" y="3078185"/>
            <a:ext cx="1062411" cy="7154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1"/>
            <a:endCxn id="36" idx="4"/>
          </p:cNvCxnSpPr>
          <p:nvPr/>
        </p:nvCxnSpPr>
        <p:spPr>
          <a:xfrm rot="16200000" flipV="1">
            <a:off x="3072427" y="3135027"/>
            <a:ext cx="1003259" cy="6608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2905692" y="3195780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897564" y="3949156"/>
            <a:ext cx="620774" cy="5176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4664012" y="3261748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2936540" y="2295099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Straight Arrow Connector 46"/>
          <p:cNvSpPr>
            <a:spLocks noChangeShapeType="1"/>
          </p:cNvSpPr>
          <p:nvPr/>
        </p:nvSpPr>
        <p:spPr bwMode="auto">
          <a:xfrm flipV="1">
            <a:off x="2608997" y="2628543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3814556" y="3869163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>
            <a:endCxn id="48" idx="7"/>
          </p:cNvCxnSpPr>
          <p:nvPr/>
        </p:nvCxnSpPr>
        <p:spPr>
          <a:xfrm rot="5400000">
            <a:off x="4165266" y="3078186"/>
            <a:ext cx="1062411" cy="7154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1"/>
            <a:endCxn id="45" idx="4"/>
          </p:cNvCxnSpPr>
          <p:nvPr/>
        </p:nvCxnSpPr>
        <p:spPr>
          <a:xfrm rot="16200000" flipV="1">
            <a:off x="3072427" y="3135028"/>
            <a:ext cx="1003259" cy="6608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2905692" y="3195781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3897564" y="3949157"/>
            <a:ext cx="620774" cy="5176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978621" y="2341428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904124" y="2270073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760997" y="2085800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6" idx="6"/>
            <a:endCxn id="9" idx="2"/>
          </p:cNvCxnSpPr>
          <p:nvPr/>
        </p:nvCxnSpPr>
        <p:spPr>
          <a:xfrm flipV="1">
            <a:off x="3550689" y="2604443"/>
            <a:ext cx="1353435" cy="25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4664012" y="3261749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2936540" y="2295100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Straight Arrow Connector 55"/>
          <p:cNvSpPr>
            <a:spLocks noChangeShapeType="1"/>
          </p:cNvSpPr>
          <p:nvPr/>
        </p:nvSpPr>
        <p:spPr bwMode="auto">
          <a:xfrm flipV="1">
            <a:off x="2608997" y="2628544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3814556" y="3869164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>
            <a:endCxn id="57" idx="7"/>
          </p:cNvCxnSpPr>
          <p:nvPr/>
        </p:nvCxnSpPr>
        <p:spPr>
          <a:xfrm rot="5400000">
            <a:off x="4165266" y="3078187"/>
            <a:ext cx="1062411" cy="7154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7" idx="1"/>
            <a:endCxn id="54" idx="4"/>
          </p:cNvCxnSpPr>
          <p:nvPr/>
        </p:nvCxnSpPr>
        <p:spPr>
          <a:xfrm rot="16200000" flipV="1">
            <a:off x="3072427" y="3135029"/>
            <a:ext cx="1003259" cy="6608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905692" y="3195782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897564" y="3949158"/>
            <a:ext cx="620774" cy="5176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3011071" y="2380085"/>
            <a:ext cx="620774" cy="5176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52543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7) FORTRAN identifier   Max length = 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8) Decimal Integer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 rot="19774553">
            <a:off x="1908454" y="2802936"/>
            <a:ext cx="1271475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B,…,Z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8561" y="3159465"/>
            <a:ext cx="10204615" cy="732420"/>
            <a:chOff x="998561" y="2354233"/>
            <a:chExt cx="10204615" cy="732420"/>
          </a:xfrm>
        </p:grpSpPr>
        <p:grpSp>
          <p:nvGrpSpPr>
            <p:cNvPr id="35" name="Group 34"/>
            <p:cNvGrpSpPr/>
            <p:nvPr/>
          </p:nvGrpSpPr>
          <p:grpSpPr>
            <a:xfrm>
              <a:off x="1312428" y="2363337"/>
              <a:ext cx="692012" cy="668740"/>
              <a:chOff x="1817404" y="3932857"/>
              <a:chExt cx="692012" cy="668740"/>
            </a:xfrm>
          </p:grpSpPr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1817404" y="3932857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1891932" y="403149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52204" y="2365609"/>
              <a:ext cx="692012" cy="668740"/>
              <a:chOff x="2920620" y="2224585"/>
              <a:chExt cx="692012" cy="668740"/>
            </a:xfrm>
          </p:grpSpPr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2981496" y="2308228"/>
                <a:ext cx="485031" cy="5031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4"/>
              <p:cNvSpPr>
                <a:spLocks noChangeArrowheads="1"/>
              </p:cNvSpPr>
              <p:nvPr/>
            </p:nvSpPr>
            <p:spPr bwMode="auto">
              <a:xfrm>
                <a:off x="2920620" y="2224585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2995148" y="230957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4346828" y="2354233"/>
              <a:ext cx="692012" cy="668740"/>
              <a:chOff x="2920620" y="2224585"/>
              <a:chExt cx="692012" cy="668740"/>
            </a:xfrm>
          </p:grpSpPr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2981496" y="2308228"/>
                <a:ext cx="485031" cy="5031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2920620" y="2224585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2995148" y="230957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>
              <a:off x="5836732" y="2356505"/>
              <a:ext cx="692012" cy="668740"/>
              <a:chOff x="2920620" y="2224585"/>
              <a:chExt cx="692012" cy="668740"/>
            </a:xfrm>
          </p:grpSpPr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981496" y="2308228"/>
                <a:ext cx="485031" cy="5031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2920620" y="2224585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2995148" y="230957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36"/>
            <p:cNvGrpSpPr/>
            <p:nvPr/>
          </p:nvGrpSpPr>
          <p:grpSpPr>
            <a:xfrm>
              <a:off x="7285692" y="2358777"/>
              <a:ext cx="692012" cy="668740"/>
              <a:chOff x="2920620" y="2224585"/>
              <a:chExt cx="692012" cy="668740"/>
            </a:xfrm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2981496" y="2308228"/>
                <a:ext cx="485031" cy="5031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2920620" y="2224585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2995148" y="230957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4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36"/>
            <p:cNvGrpSpPr/>
            <p:nvPr/>
          </p:nvGrpSpPr>
          <p:grpSpPr>
            <a:xfrm>
              <a:off x="8980316" y="2388345"/>
              <a:ext cx="692012" cy="668740"/>
              <a:chOff x="2920620" y="2224585"/>
              <a:chExt cx="692012" cy="668740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2981496" y="2308228"/>
                <a:ext cx="485031" cy="5031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2920620" y="2224585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2995148" y="230957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1" name="Group 36"/>
            <p:cNvGrpSpPr/>
            <p:nvPr/>
          </p:nvGrpSpPr>
          <p:grpSpPr>
            <a:xfrm>
              <a:off x="10511164" y="2417913"/>
              <a:ext cx="692012" cy="668740"/>
              <a:chOff x="2920620" y="2224585"/>
              <a:chExt cx="692012" cy="668740"/>
            </a:xfrm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2981496" y="2308228"/>
                <a:ext cx="485031" cy="5031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2920620" y="2224585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Text Box 14"/>
              <p:cNvSpPr txBox="1">
                <a:spLocks noChangeArrowheads="1"/>
              </p:cNvSpPr>
              <p:nvPr/>
            </p:nvSpPr>
            <p:spPr bwMode="auto">
              <a:xfrm>
                <a:off x="2995148" y="230957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6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Straight Arrow Connector 35"/>
            <p:cNvSpPr>
              <a:spLocks noChangeShapeType="1"/>
            </p:cNvSpPr>
            <p:nvPr/>
          </p:nvSpPr>
          <p:spPr bwMode="auto">
            <a:xfrm flipV="1">
              <a:off x="998561" y="2696779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8" name="Straight Arrow Connector 37"/>
            <p:cNvCxnSpPr>
              <a:stCxn id="9" idx="6"/>
              <a:endCxn id="13" idx="2"/>
            </p:cNvCxnSpPr>
            <p:nvPr/>
          </p:nvCxnSpPr>
          <p:spPr>
            <a:xfrm>
              <a:off x="1926577" y="2697707"/>
              <a:ext cx="725627" cy="227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3" idx="6"/>
              <a:endCxn id="17" idx="2"/>
            </p:cNvCxnSpPr>
            <p:nvPr/>
          </p:nvCxnSpPr>
          <p:spPr>
            <a:xfrm flipV="1">
              <a:off x="3266353" y="2688603"/>
              <a:ext cx="1080475" cy="113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7" idx="6"/>
              <a:endCxn id="21" idx="2"/>
            </p:cNvCxnSpPr>
            <p:nvPr/>
          </p:nvCxnSpPr>
          <p:spPr>
            <a:xfrm>
              <a:off x="4960977" y="2688603"/>
              <a:ext cx="875755" cy="227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1" idx="6"/>
              <a:endCxn id="25" idx="2"/>
            </p:cNvCxnSpPr>
            <p:nvPr/>
          </p:nvCxnSpPr>
          <p:spPr>
            <a:xfrm>
              <a:off x="6450881" y="2690875"/>
              <a:ext cx="834811" cy="227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5" idx="6"/>
              <a:endCxn id="29" idx="2"/>
            </p:cNvCxnSpPr>
            <p:nvPr/>
          </p:nvCxnSpPr>
          <p:spPr>
            <a:xfrm>
              <a:off x="7899841" y="2693147"/>
              <a:ext cx="1080475" cy="29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9" idx="6"/>
              <a:endCxn id="33" idx="2"/>
            </p:cNvCxnSpPr>
            <p:nvPr/>
          </p:nvCxnSpPr>
          <p:spPr>
            <a:xfrm>
              <a:off x="9594465" y="2722715"/>
              <a:ext cx="916699" cy="29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 Box 3"/>
          <p:cNvSpPr txBox="1">
            <a:spLocks noChangeArrowheads="1"/>
          </p:cNvSpPr>
          <p:nvPr/>
        </p:nvSpPr>
        <p:spPr bwMode="auto">
          <a:xfrm rot="19403864">
            <a:off x="3289156" y="2477676"/>
            <a:ext cx="2185876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B,…,Z,0,1,…9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 rot="19403864">
            <a:off x="4860948" y="2439004"/>
            <a:ext cx="2185876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B,…,Z,0,1,…9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 rot="19403864">
            <a:off x="6378148" y="2441276"/>
            <a:ext cx="2185876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B,…,Z,0,1,…9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 rot="19403864">
            <a:off x="7840756" y="2443548"/>
            <a:ext cx="2185876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B,…,Z,0,1,…9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 rot="19403864">
            <a:off x="9535380" y="2486764"/>
            <a:ext cx="2185876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B,…,Z,0,1,…9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Group 34"/>
          <p:cNvGrpSpPr/>
          <p:nvPr/>
        </p:nvGrpSpPr>
        <p:grpSpPr>
          <a:xfrm>
            <a:off x="1614956" y="5381817"/>
            <a:ext cx="692012" cy="668740"/>
            <a:chOff x="1817404" y="3932857"/>
            <a:chExt cx="692012" cy="668740"/>
          </a:xfrm>
        </p:grpSpPr>
        <p:sp>
          <p:nvSpPr>
            <p:cNvPr id="90" name="Oval 4"/>
            <p:cNvSpPr>
              <a:spLocks noChangeArrowheads="1"/>
            </p:cNvSpPr>
            <p:nvPr/>
          </p:nvSpPr>
          <p:spPr bwMode="auto">
            <a:xfrm>
              <a:off x="1817404" y="3932857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1891932" y="4031492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36"/>
          <p:cNvGrpSpPr/>
          <p:nvPr/>
        </p:nvGrpSpPr>
        <p:grpSpPr>
          <a:xfrm>
            <a:off x="2954732" y="5384089"/>
            <a:ext cx="692012" cy="668740"/>
            <a:chOff x="2920620" y="2224585"/>
            <a:chExt cx="692012" cy="668740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81496" y="2308228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Oval 4"/>
            <p:cNvSpPr>
              <a:spLocks noChangeArrowheads="1"/>
            </p:cNvSpPr>
            <p:nvPr/>
          </p:nvSpPr>
          <p:spPr bwMode="auto">
            <a:xfrm>
              <a:off x="2920620" y="2224585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 Box 14"/>
            <p:cNvSpPr txBox="1">
              <a:spLocks noChangeArrowheads="1"/>
            </p:cNvSpPr>
            <p:nvPr/>
          </p:nvSpPr>
          <p:spPr bwMode="auto">
            <a:xfrm>
              <a:off x="2995148" y="2309572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36"/>
          <p:cNvGrpSpPr/>
          <p:nvPr/>
        </p:nvGrpSpPr>
        <p:grpSpPr>
          <a:xfrm>
            <a:off x="4649356" y="5372713"/>
            <a:ext cx="692012" cy="668740"/>
            <a:chOff x="2920620" y="2224585"/>
            <a:chExt cx="692012" cy="668740"/>
          </a:xfrm>
        </p:grpSpPr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81496" y="2308228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2920620" y="2224585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2995148" y="2309572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Straight Arrow Connector 64"/>
          <p:cNvSpPr>
            <a:spLocks noChangeShapeType="1"/>
          </p:cNvSpPr>
          <p:nvPr/>
        </p:nvSpPr>
        <p:spPr bwMode="auto">
          <a:xfrm flipV="1">
            <a:off x="1301089" y="5715259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6" name="Straight Arrow Connector 65"/>
          <p:cNvCxnSpPr>
            <a:endCxn id="88" idx="2"/>
          </p:cNvCxnSpPr>
          <p:nvPr/>
        </p:nvCxnSpPr>
        <p:spPr>
          <a:xfrm>
            <a:off x="2229105" y="5716187"/>
            <a:ext cx="725627" cy="22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8" idx="6"/>
            <a:endCxn id="85" idx="2"/>
          </p:cNvCxnSpPr>
          <p:nvPr/>
        </p:nvCxnSpPr>
        <p:spPr>
          <a:xfrm flipV="1">
            <a:off x="3568881" y="5707083"/>
            <a:ext cx="1080475" cy="113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"/>
          <p:cNvSpPr txBox="1">
            <a:spLocks noChangeArrowheads="1"/>
          </p:cNvSpPr>
          <p:nvPr/>
        </p:nvSpPr>
        <p:spPr bwMode="auto">
          <a:xfrm rot="19403864">
            <a:off x="2280540" y="5073447"/>
            <a:ext cx="811233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1,…9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3661699" y="4487510"/>
            <a:ext cx="1087721" cy="4884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0,1,…9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rc 21"/>
          <p:cNvSpPr>
            <a:spLocks/>
          </p:cNvSpPr>
          <p:nvPr/>
        </p:nvSpPr>
        <p:spPr bwMode="auto">
          <a:xfrm rot="18363441">
            <a:off x="3151569" y="4846280"/>
            <a:ext cx="7879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Arc 21"/>
          <p:cNvSpPr>
            <a:spLocks/>
          </p:cNvSpPr>
          <p:nvPr/>
        </p:nvSpPr>
        <p:spPr bwMode="auto">
          <a:xfrm rot="18115053">
            <a:off x="4832545" y="4807608"/>
            <a:ext cx="7879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Text Box 3"/>
          <p:cNvSpPr txBox="1">
            <a:spLocks noChangeArrowheads="1"/>
          </p:cNvSpPr>
          <p:nvPr/>
        </p:nvSpPr>
        <p:spPr bwMode="auto">
          <a:xfrm>
            <a:off x="5301731" y="4421542"/>
            <a:ext cx="1087721" cy="4884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0,1,…9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 Box 3"/>
          <p:cNvSpPr txBox="1">
            <a:spLocks noChangeArrowheads="1"/>
          </p:cNvSpPr>
          <p:nvPr/>
        </p:nvSpPr>
        <p:spPr bwMode="auto">
          <a:xfrm rot="19403864">
            <a:off x="3792703" y="5143660"/>
            <a:ext cx="308667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latin typeface="Times New Roman" pitchFamily="18" charset="0"/>
                <a:cs typeface="Arial" pitchFamily="34" charset="0"/>
              </a:rPr>
              <a:t>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514520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Language accepted by a FSA is called </a:t>
            </a:r>
            <a:r>
              <a:rPr lang="en-US" dirty="0" smtClean="0">
                <a:solidFill>
                  <a:srgbClr val="0000CC"/>
                </a:solidFill>
              </a:rPr>
              <a:t>regular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set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CC"/>
                </a:solidFill>
              </a:rPr>
              <a:t>regular language</a:t>
            </a:r>
          </a:p>
          <a:p>
            <a:pPr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Theorem: </a:t>
            </a:r>
            <a:r>
              <a:rPr lang="en-US" dirty="0" smtClean="0"/>
              <a:t>A language L is called regular if and only if there exists some deterministic finite accepter M such that</a:t>
            </a:r>
          </a:p>
          <a:p>
            <a:pPr>
              <a:buNone/>
            </a:pPr>
            <a:r>
              <a:rPr lang="en-US" dirty="0" smtClean="0"/>
              <a:t>                                  L = L(M)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8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170"/>
            <a:ext cx="10515600" cy="52106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Give DFA (</a:t>
            </a:r>
            <a:r>
              <a:rPr lang="en-IN" dirty="0" smtClean="0">
                <a:solidFill>
                  <a:srgbClr val="FF0000"/>
                </a:solidFill>
              </a:rPr>
              <a:t>DFSA</a:t>
            </a:r>
            <a:r>
              <a:rPr lang="en-IN" dirty="0" smtClean="0"/>
              <a:t>) </a:t>
            </a:r>
            <a:r>
              <a:rPr lang="en-IN" dirty="0"/>
              <a:t>for the following languages:</a:t>
            </a:r>
          </a:p>
          <a:p>
            <a:pPr marL="514350" indent="-514350">
              <a:buAutoNum type="arabicParenR"/>
            </a:pPr>
            <a:r>
              <a:rPr lang="en-US" dirty="0"/>
              <a:t>L(G) = { </a:t>
            </a:r>
            <a:r>
              <a:rPr lang="en-US" dirty="0" err="1" smtClean="0"/>
              <a:t>ab</a:t>
            </a:r>
            <a:r>
              <a:rPr lang="en-US" baseline="30000" dirty="0" err="1" smtClean="0"/>
              <a:t>n</a:t>
            </a:r>
            <a:r>
              <a:rPr lang="en-US" dirty="0" err="1" smtClean="0"/>
              <a:t>a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  </a:t>
            </a:r>
            <a:r>
              <a:rPr lang="en-US" dirty="0"/>
              <a:t>/ n ≥ </a:t>
            </a:r>
            <a:r>
              <a:rPr lang="en-US" dirty="0" smtClean="0"/>
              <a:t>2, m </a:t>
            </a:r>
            <a:r>
              <a:rPr lang="en-US" dirty="0"/>
              <a:t>≥ 3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514350" indent="-514350">
              <a:buAutoNum type="arabicParenR"/>
            </a:pPr>
            <a:r>
              <a:rPr lang="en-US" dirty="0"/>
              <a:t>L(G) = {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abw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  </a:t>
            </a:r>
            <a:r>
              <a:rPr lang="en-US" dirty="0"/>
              <a:t>/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, w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 </a:t>
            </a:r>
            <a:r>
              <a:rPr lang="en-US" b="1" dirty="0"/>
              <a:t> </a:t>
            </a:r>
            <a:r>
              <a:rPr lang="en-US" dirty="0"/>
              <a:t>{a, b</a:t>
            </a:r>
            <a:r>
              <a:rPr lang="en-US" dirty="0" smtClean="0"/>
              <a:t>}* }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</a:t>
            </a:r>
            <a:r>
              <a:rPr lang="en-US" dirty="0" smtClean="0"/>
              <a:t>{w</a:t>
            </a:r>
            <a:r>
              <a:rPr lang="en-US" baseline="-25000" dirty="0" smtClean="0"/>
              <a:t>1</a:t>
            </a:r>
            <a:r>
              <a:rPr lang="en-US" dirty="0" smtClean="0"/>
              <a:t>aw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  </a:t>
            </a:r>
            <a:r>
              <a:rPr lang="en-US" dirty="0"/>
              <a:t>/ </a:t>
            </a:r>
            <a:r>
              <a:rPr lang="en-US" dirty="0" smtClean="0"/>
              <a:t>|w</a:t>
            </a:r>
            <a:r>
              <a:rPr lang="en-US" baseline="-25000" dirty="0" smtClean="0"/>
              <a:t>1</a:t>
            </a:r>
            <a:r>
              <a:rPr lang="en-US" dirty="0" smtClean="0"/>
              <a:t>| </a:t>
            </a:r>
            <a:r>
              <a:rPr lang="en-US" dirty="0"/>
              <a:t>≥ 3</a:t>
            </a:r>
            <a:r>
              <a:rPr lang="en-US" dirty="0" smtClean="0"/>
              <a:t>,  |w</a:t>
            </a:r>
            <a:r>
              <a:rPr lang="en-US" baseline="-25000" dirty="0" smtClean="0"/>
              <a:t>2</a:t>
            </a:r>
            <a:r>
              <a:rPr lang="en-US" dirty="0" smtClean="0"/>
              <a:t>| ≤ 5}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 w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dirty="0" smtClean="0"/>
              <a:t>{</a:t>
            </a:r>
            <a:r>
              <a:rPr lang="en-US" dirty="0"/>
              <a:t>a, b}*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/>
              <a:t> </a:t>
            </a:r>
            <a:r>
              <a:rPr lang="en-US" dirty="0" smtClean="0"/>
              <a:t>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= 0}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{ w</a:t>
            </a:r>
            <a:r>
              <a:rPr lang="en-US" altLang="en-US" dirty="0">
                <a:sym typeface="Symbol" pitchFamily="18" charset="2"/>
              </a:rPr>
              <a:t> </a:t>
            </a:r>
            <a:r>
              <a:rPr lang="en-US" dirty="0"/>
              <a:t>{a, b}*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/>
              <a:t> </a:t>
            </a:r>
            <a:r>
              <a:rPr lang="en-US" dirty="0"/>
              <a:t>/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</a:t>
            </a:r>
            <a:r>
              <a:rPr lang="en-US" altLang="en-US" dirty="0" smtClean="0">
                <a:latin typeface="Times New Roman" panose="02020603050405020304" pitchFamily="18" charset="0"/>
              </a:rPr>
              <a:t>5 </a:t>
            </a:r>
            <a:r>
              <a:rPr lang="en-US" dirty="0"/>
              <a:t>≠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0}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L(G</a:t>
            </a:r>
            <a:r>
              <a:rPr lang="en-US" dirty="0"/>
              <a:t>) = { </a:t>
            </a:r>
            <a:r>
              <a:rPr lang="en-US" dirty="0" smtClean="0"/>
              <a:t>a</a:t>
            </a:r>
            <a:r>
              <a:rPr lang="en-US" baseline="30000" dirty="0" smtClean="0"/>
              <a:t>n </a:t>
            </a:r>
            <a:r>
              <a:rPr lang="en-US" dirty="0" smtClean="0"/>
              <a:t>/ n </a:t>
            </a:r>
            <a:r>
              <a:rPr lang="en-US" dirty="0"/>
              <a:t>≥ </a:t>
            </a:r>
            <a:r>
              <a:rPr lang="en-US" dirty="0" smtClean="0"/>
              <a:t>4 </a:t>
            </a:r>
            <a:r>
              <a:rPr lang="en-US" dirty="0"/>
              <a:t>}</a:t>
            </a:r>
          </a:p>
          <a:p>
            <a:pPr marL="514350" indent="-514350">
              <a:buAutoNum type="arabicParenR"/>
            </a:pPr>
            <a:r>
              <a:rPr lang="en-US" dirty="0"/>
              <a:t>L(G) = { a</a:t>
            </a:r>
            <a:r>
              <a:rPr lang="en-US" baseline="30000" dirty="0"/>
              <a:t>n </a:t>
            </a:r>
            <a:r>
              <a:rPr lang="en-US" dirty="0"/>
              <a:t>/ n ≠</a:t>
            </a:r>
            <a:r>
              <a:rPr lang="en-US" dirty="0" smtClean="0"/>
              <a:t> </a:t>
            </a:r>
            <a:r>
              <a:rPr lang="en-US" dirty="0"/>
              <a:t>4 }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Let L </a:t>
            </a:r>
            <a:r>
              <a:rPr lang="en-US" dirty="0"/>
              <a:t>= 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n≥ 0 }, find DFA for L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baseline="300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{ </a:t>
            </a:r>
            <a:r>
              <a:rPr lang="en-US" dirty="0" smtClean="0"/>
              <a:t>a</a:t>
            </a:r>
            <a:r>
              <a:rPr lang="en-US" baseline="30000" dirty="0" smtClean="0"/>
              <a:t>n </a:t>
            </a:r>
            <a:r>
              <a:rPr lang="en-US" dirty="0"/>
              <a:t>/ </a:t>
            </a:r>
            <a:r>
              <a:rPr lang="en-US" dirty="0" smtClean="0"/>
              <a:t>n </a:t>
            </a:r>
            <a:r>
              <a:rPr lang="en-US" dirty="0" smtClean="0">
                <a:solidFill>
                  <a:srgbClr val="FF0000"/>
                </a:solidFill>
              </a:rPr>
              <a:t>is either a multiple of 3 or </a:t>
            </a:r>
            <a:r>
              <a:rPr lang="en-US" dirty="0">
                <a:solidFill>
                  <a:srgbClr val="FF0000"/>
                </a:solidFill>
              </a:rPr>
              <a:t>a multiple of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}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 L(G) = { a</a:t>
            </a:r>
            <a:r>
              <a:rPr lang="en-US" baseline="30000" dirty="0"/>
              <a:t>n </a:t>
            </a:r>
            <a:r>
              <a:rPr lang="en-US" dirty="0"/>
              <a:t>/ n </a:t>
            </a:r>
            <a:r>
              <a:rPr lang="en-US" dirty="0">
                <a:solidFill>
                  <a:srgbClr val="FF0000"/>
                </a:solidFill>
              </a:rPr>
              <a:t>is either a multiple of </a:t>
            </a:r>
            <a:r>
              <a:rPr lang="en-US" dirty="0" smtClean="0">
                <a:solidFill>
                  <a:srgbClr val="FF0000"/>
                </a:solidFill>
              </a:rPr>
              <a:t>3, but not a </a:t>
            </a:r>
            <a:r>
              <a:rPr lang="en-US" dirty="0">
                <a:solidFill>
                  <a:srgbClr val="FF0000"/>
                </a:solidFill>
              </a:rPr>
              <a:t>multiple of 5</a:t>
            </a:r>
            <a:r>
              <a:rPr lang="en-US" dirty="0"/>
              <a:t>}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105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6066971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L(G</a:t>
            </a:r>
            <a:r>
              <a:rPr lang="en-US" dirty="0"/>
              <a:t>) = { </a:t>
            </a:r>
            <a:r>
              <a:rPr lang="en-US" dirty="0" err="1"/>
              <a:t>ab</a:t>
            </a:r>
            <a:r>
              <a:rPr lang="en-US" baseline="30000" dirty="0" err="1"/>
              <a:t>n</a:t>
            </a:r>
            <a:r>
              <a:rPr lang="en-US" dirty="0" err="1"/>
              <a:t>a</a:t>
            </a:r>
            <a:r>
              <a:rPr lang="en-US" baseline="30000" dirty="0" err="1"/>
              <a:t>m</a:t>
            </a:r>
            <a:r>
              <a:rPr lang="en-US" baseline="30000" dirty="0"/>
              <a:t>   </a:t>
            </a:r>
            <a:r>
              <a:rPr lang="en-US" dirty="0"/>
              <a:t>/ n ≥ 2, m ≥ 3 </a:t>
            </a:r>
            <a:r>
              <a:rPr lang="en-US" dirty="0" smtClean="0"/>
              <a:t>}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L(G</a:t>
            </a:r>
            <a:r>
              <a:rPr lang="en-US" dirty="0"/>
              <a:t>) = { w</a:t>
            </a:r>
            <a:r>
              <a:rPr lang="en-US" baseline="-25000" dirty="0"/>
              <a:t>1</a:t>
            </a:r>
            <a:r>
              <a:rPr lang="en-US" dirty="0"/>
              <a:t>abw</a:t>
            </a:r>
            <a:r>
              <a:rPr lang="en-US" baseline="-25000" dirty="0"/>
              <a:t>2</a:t>
            </a:r>
            <a:r>
              <a:rPr lang="en-US" baseline="30000" dirty="0"/>
              <a:t>   </a:t>
            </a:r>
            <a:r>
              <a:rPr lang="en-US" dirty="0"/>
              <a:t>/ w</a:t>
            </a:r>
            <a:r>
              <a:rPr lang="en-US" baseline="-25000" dirty="0"/>
              <a:t>1</a:t>
            </a:r>
            <a:r>
              <a:rPr lang="en-US" dirty="0"/>
              <a:t> ,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altLang="en-US" dirty="0">
                <a:sym typeface="Symbol" pitchFamily="18" charset="2"/>
              </a:rPr>
              <a:t> </a:t>
            </a:r>
            <a:r>
              <a:rPr lang="en-US" b="1" dirty="0"/>
              <a:t> </a:t>
            </a:r>
            <a:r>
              <a:rPr lang="en-US" dirty="0"/>
              <a:t>{a, b}*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1146638"/>
            <a:ext cx="8345714" cy="2235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4" y="4383313"/>
            <a:ext cx="4673600" cy="19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Module 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878"/>
            <a:ext cx="10515600" cy="5126085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00CC"/>
                </a:solidFill>
              </a:rPr>
              <a:t>Finite </a:t>
            </a:r>
            <a:r>
              <a:rPr lang="en-IN" sz="3200" dirty="0">
                <a:solidFill>
                  <a:srgbClr val="0000CC"/>
                </a:solidFill>
              </a:rPr>
              <a:t>State </a:t>
            </a:r>
            <a:r>
              <a:rPr lang="en-IN" sz="3200" dirty="0" smtClean="0">
                <a:solidFill>
                  <a:srgbClr val="0000CC"/>
                </a:solidFill>
              </a:rPr>
              <a:t>Automata</a:t>
            </a:r>
          </a:p>
          <a:p>
            <a:pPr marL="817200" lvl="1" indent="0"/>
            <a:r>
              <a:rPr lang="en-IN" sz="2800" dirty="0"/>
              <a:t> </a:t>
            </a:r>
            <a:r>
              <a:rPr lang="en-IN" sz="2800" dirty="0" smtClean="0"/>
              <a:t>     Finite automata</a:t>
            </a:r>
          </a:p>
          <a:p>
            <a:pPr marL="817200" lvl="1" indent="0"/>
            <a:r>
              <a:rPr lang="en-IN" sz="2800" dirty="0"/>
              <a:t> </a:t>
            </a:r>
            <a:r>
              <a:rPr lang="en-IN" sz="2800" dirty="0" smtClean="0"/>
              <a:t>     Deterministic Finite automata (</a:t>
            </a:r>
            <a:r>
              <a:rPr lang="en-IN" sz="2800" dirty="0" smtClean="0">
                <a:solidFill>
                  <a:srgbClr val="0000CC"/>
                </a:solidFill>
              </a:rPr>
              <a:t>DFA</a:t>
            </a:r>
            <a:r>
              <a:rPr lang="en-IN" sz="2800" dirty="0" smtClean="0"/>
              <a:t>)</a:t>
            </a:r>
          </a:p>
          <a:p>
            <a:pPr marL="817200" lvl="1" indent="0"/>
            <a:r>
              <a:rPr lang="en-IN" sz="2800" dirty="0" smtClean="0"/>
              <a:t>      Non-deterministic Finite automata (</a:t>
            </a:r>
            <a:r>
              <a:rPr lang="en-IN" sz="2800" dirty="0" smtClean="0">
                <a:solidFill>
                  <a:srgbClr val="0000CC"/>
                </a:solidFill>
              </a:rPr>
              <a:t>NFA</a:t>
            </a:r>
            <a:r>
              <a:rPr lang="en-IN" sz="2800" dirty="0" smtClean="0"/>
              <a:t>)</a:t>
            </a:r>
          </a:p>
          <a:p>
            <a:pPr marL="817200" lvl="1" indent="0"/>
            <a:r>
              <a:rPr lang="en-US" sz="2800" dirty="0" smtClean="0"/>
              <a:t>      </a:t>
            </a:r>
            <a:r>
              <a:rPr lang="en-IN" sz="2800" dirty="0"/>
              <a:t>NFA with epsilon transitions </a:t>
            </a:r>
            <a:endParaRPr lang="en-IN" sz="2800" dirty="0" smtClean="0"/>
          </a:p>
          <a:p>
            <a:pPr marL="817200" lvl="1" indent="0"/>
            <a:r>
              <a:rPr lang="en-IN" sz="2800" dirty="0" smtClean="0"/>
              <a:t>      </a:t>
            </a:r>
            <a:r>
              <a:rPr lang="en-IN" sz="2800" dirty="0"/>
              <a:t>NFA without epsilon </a:t>
            </a:r>
            <a:r>
              <a:rPr lang="en-IN" sz="2800" dirty="0" smtClean="0"/>
              <a:t>transition</a:t>
            </a:r>
          </a:p>
          <a:p>
            <a:pPr marL="817200" lvl="1" indent="0"/>
            <a:r>
              <a:rPr lang="en-IN" sz="2800" dirty="0" smtClean="0"/>
              <a:t>      Conversion </a:t>
            </a:r>
            <a:r>
              <a:rPr lang="en-IN" sz="2800" dirty="0"/>
              <a:t>of NFA </a:t>
            </a:r>
            <a:r>
              <a:rPr lang="en-IN" sz="2800" dirty="0" smtClean="0"/>
              <a:t>to DFA</a:t>
            </a:r>
          </a:p>
          <a:p>
            <a:pPr marL="817200" lvl="1" indent="0"/>
            <a:r>
              <a:rPr lang="en-IN" sz="2800" dirty="0" smtClean="0"/>
              <a:t>      </a:t>
            </a:r>
            <a:r>
              <a:rPr lang="en-IN" sz="2800" dirty="0"/>
              <a:t>Equivalence of NFA and DFA</a:t>
            </a:r>
            <a:r>
              <a:rPr lang="en-IN" dirty="0" smtClean="0"/>
              <a:t>       </a:t>
            </a:r>
          </a:p>
          <a:p>
            <a:pPr marL="817200" lvl="1" indent="0"/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sz="2800" dirty="0" smtClean="0"/>
              <a:t>Minimization </a:t>
            </a:r>
            <a:r>
              <a:rPr lang="en-IN" sz="2800" dirty="0"/>
              <a:t>of </a:t>
            </a:r>
            <a:r>
              <a:rPr lang="en-IN" sz="2800" dirty="0" smtClean="0"/>
              <a:t>DFA</a:t>
            </a:r>
          </a:p>
          <a:p>
            <a:pPr marL="817200" lvl="1" indent="0"/>
            <a:r>
              <a:rPr lang="en-IN" sz="2800" dirty="0"/>
              <a:t> </a:t>
            </a:r>
            <a:r>
              <a:rPr lang="en-IN" sz="2800" dirty="0" smtClean="0"/>
              <a:t>      Moors </a:t>
            </a:r>
            <a:r>
              <a:rPr lang="en-IN" sz="2800" dirty="0"/>
              <a:t>and Melay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9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028"/>
            <a:ext cx="10515600" cy="58637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3) L(G</a:t>
            </a:r>
            <a:r>
              <a:rPr lang="en-US" dirty="0"/>
              <a:t>) = {w</a:t>
            </a:r>
            <a:r>
              <a:rPr lang="en-US" baseline="-25000" dirty="0"/>
              <a:t>1</a:t>
            </a:r>
            <a:r>
              <a:rPr lang="en-US" dirty="0"/>
              <a:t>aw</a:t>
            </a:r>
            <a:r>
              <a:rPr lang="en-US" baseline="-25000" dirty="0"/>
              <a:t>2</a:t>
            </a:r>
            <a:r>
              <a:rPr lang="en-US" baseline="30000" dirty="0"/>
              <a:t>   </a:t>
            </a:r>
            <a:r>
              <a:rPr lang="en-US" dirty="0"/>
              <a:t>/ |w</a:t>
            </a:r>
            <a:r>
              <a:rPr lang="en-US" baseline="-25000" dirty="0"/>
              <a:t>1</a:t>
            </a:r>
            <a:r>
              <a:rPr lang="en-US" dirty="0"/>
              <a:t>| ≥ 3,  |w</a:t>
            </a:r>
            <a:r>
              <a:rPr lang="en-US" baseline="-25000" dirty="0"/>
              <a:t>2</a:t>
            </a:r>
            <a:r>
              <a:rPr lang="en-US" dirty="0"/>
              <a:t>| ≤ 5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4) L(G</a:t>
            </a:r>
            <a:r>
              <a:rPr lang="en-US" dirty="0"/>
              <a:t>) =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{ w</a:t>
            </a:r>
            <a:r>
              <a:rPr lang="en-US" altLang="en-US" dirty="0">
                <a:sym typeface="Symbol" pitchFamily="18" charset="2"/>
              </a:rPr>
              <a:t> </a:t>
            </a:r>
            <a:r>
              <a:rPr lang="en-US" dirty="0"/>
              <a:t>{a, b}*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/>
              <a:t> </a:t>
            </a:r>
            <a:r>
              <a:rPr lang="en-US" dirty="0"/>
              <a:t>/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= 0}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4" y="1146625"/>
            <a:ext cx="10250714" cy="20696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016" y="4316506"/>
            <a:ext cx="5362571" cy="20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7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228"/>
            <a:ext cx="10632141" cy="580848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5) </a:t>
            </a:r>
            <a:r>
              <a:rPr lang="en-US" dirty="0"/>
              <a:t>L(G) =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{ w</a:t>
            </a:r>
            <a:r>
              <a:rPr lang="en-US" altLang="en-US" dirty="0">
                <a:sym typeface="Symbol" pitchFamily="18" charset="2"/>
              </a:rPr>
              <a:t> </a:t>
            </a:r>
            <a:r>
              <a:rPr lang="en-US" dirty="0"/>
              <a:t>{a, b}*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/>
              <a:t> </a:t>
            </a:r>
            <a:r>
              <a:rPr lang="en-US" dirty="0"/>
              <a:t>/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5 </a:t>
            </a:r>
            <a:r>
              <a:rPr lang="en-US" dirty="0"/>
              <a:t>≠</a:t>
            </a:r>
            <a:r>
              <a:rPr lang="en-US" altLang="en-US" dirty="0">
                <a:latin typeface="Times New Roman" panose="02020603050405020304" pitchFamily="18" charset="0"/>
              </a:rPr>
              <a:t> 0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=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{a, b, </a:t>
            </a:r>
            <a:r>
              <a:rPr lang="en-US" dirty="0" smtClean="0">
                <a:solidFill>
                  <a:srgbClr val="FF0000"/>
                </a:solidFill>
              </a:rPr>
              <a:t>aa, ab, </a:t>
            </a:r>
            <a:r>
              <a:rPr lang="en-US" dirty="0" err="1" smtClean="0">
                <a:solidFill>
                  <a:srgbClr val="FF0000"/>
                </a:solidFill>
              </a:rPr>
              <a:t>ba</a:t>
            </a:r>
            <a:r>
              <a:rPr lang="en-US" dirty="0" smtClean="0">
                <a:solidFill>
                  <a:srgbClr val="FF0000"/>
                </a:solidFill>
              </a:rPr>
              <a:t>, bb, </a:t>
            </a:r>
            <a:r>
              <a:rPr lang="en-US" dirty="0" err="1" smtClean="0">
                <a:solidFill>
                  <a:srgbClr val="FF0000"/>
                </a:solidFill>
              </a:rPr>
              <a:t>aaa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en-US" dirty="0" smtClean="0">
                <a:solidFill>
                  <a:srgbClr val="FF0000"/>
                </a:solidFill>
              </a:rPr>
              <a:t>, aba, </a:t>
            </a:r>
            <a:r>
              <a:rPr lang="en-US" dirty="0" err="1" smtClean="0">
                <a:solidFill>
                  <a:srgbClr val="FF0000"/>
                </a:solidFill>
              </a:rPr>
              <a:t>abb</a:t>
            </a:r>
            <a:r>
              <a:rPr lang="en-US" dirty="0" smtClean="0">
                <a:solidFill>
                  <a:srgbClr val="FF0000"/>
                </a:solidFill>
              </a:rPr>
              <a:t> , baa, </a:t>
            </a:r>
            <a:r>
              <a:rPr lang="en-US" dirty="0" err="1" smtClean="0">
                <a:solidFill>
                  <a:srgbClr val="FF0000"/>
                </a:solidFill>
              </a:rPr>
              <a:t>bab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bba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bbb</a:t>
            </a:r>
            <a:r>
              <a:rPr lang="en-US" dirty="0" smtClean="0">
                <a:solidFill>
                  <a:srgbClr val="FF0000"/>
                </a:solidFill>
              </a:rPr>
              <a:t> , . . .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6) L(G</a:t>
            </a:r>
            <a:r>
              <a:rPr lang="en-US" dirty="0"/>
              <a:t>) = { a</a:t>
            </a:r>
            <a:r>
              <a:rPr lang="en-US" baseline="30000" dirty="0"/>
              <a:t>n </a:t>
            </a:r>
            <a:r>
              <a:rPr lang="en-US" dirty="0"/>
              <a:t>/ n ≥ 4 }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5" y="4908176"/>
            <a:ext cx="4896687" cy="16405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2" y="1869141"/>
            <a:ext cx="7624482" cy="24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048"/>
            <a:ext cx="10515600" cy="6158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7) L(G</a:t>
            </a:r>
            <a:r>
              <a:rPr lang="en-US" dirty="0"/>
              <a:t>) = { a</a:t>
            </a:r>
            <a:r>
              <a:rPr lang="en-US" baseline="30000" dirty="0"/>
              <a:t>n </a:t>
            </a:r>
            <a:r>
              <a:rPr lang="en-US" dirty="0"/>
              <a:t>/ n ≠ 4 </a:t>
            </a:r>
            <a:r>
              <a:rPr lang="en-US" dirty="0" smtClean="0"/>
              <a:t>} =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l-GR" dirty="0">
                <a:solidFill>
                  <a:srgbClr val="FF0000"/>
                </a:solidFill>
              </a:rPr>
              <a:t>ε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30000" dirty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 , a</a:t>
            </a:r>
            <a:r>
              <a:rPr lang="en-US" baseline="30000" dirty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, a</a:t>
            </a:r>
            <a:r>
              <a:rPr lang="en-US" baseline="30000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, a</a:t>
            </a:r>
            <a:r>
              <a:rPr lang="en-US" baseline="30000" dirty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8) Let </a:t>
            </a:r>
            <a:r>
              <a:rPr lang="en-US" dirty="0"/>
              <a:t>L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dirty="0"/>
              <a:t> / n≥ 0 }, find DFA for L</a:t>
            </a:r>
            <a:r>
              <a:rPr lang="en-US" baseline="30000" dirty="0"/>
              <a:t>2</a:t>
            </a:r>
            <a:r>
              <a:rPr lang="en-US" dirty="0"/>
              <a:t>.</a:t>
            </a:r>
            <a:endParaRPr lang="en-US" baseline="30000" dirty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dirty="0" smtClean="0"/>
              <a:t>L</a:t>
            </a:r>
            <a:r>
              <a:rPr lang="en-US" baseline="30000" dirty="0" smtClean="0"/>
              <a:t>2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ab,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b, a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 , a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b , a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b, </a:t>
            </a:r>
            <a:r>
              <a:rPr lang="en-US" dirty="0">
                <a:solidFill>
                  <a:srgbClr val="FF0000"/>
                </a:solidFill>
              </a:rPr>
              <a:t>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ab,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b, a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b , a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b , a</a:t>
            </a:r>
            <a:r>
              <a:rPr lang="en-US" baseline="30000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b, 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={</a:t>
            </a:r>
            <a:r>
              <a:rPr lang="en-IN" dirty="0" smtClean="0">
                <a:solidFill>
                  <a:srgbClr val="FF0000"/>
                </a:solidFill>
              </a:rPr>
              <a:t>bb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ba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ba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ba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, . . </a:t>
            </a:r>
            <a:r>
              <a:rPr lang="en-US" dirty="0" smtClean="0">
                <a:solidFill>
                  <a:srgbClr val="FF0000"/>
                </a:solidFill>
              </a:rPr>
              <a:t>.ab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b, </a:t>
            </a:r>
            <a:r>
              <a:rPr lang="en-US" dirty="0">
                <a:solidFill>
                  <a:srgbClr val="FF0000"/>
                </a:solidFill>
              </a:rPr>
              <a:t>. .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60" y="699247"/>
            <a:ext cx="5950324" cy="2272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3" y="4800600"/>
            <a:ext cx="4300818" cy="15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9) L(G</a:t>
            </a:r>
            <a:r>
              <a:rPr lang="en-US" dirty="0"/>
              <a:t>) = { a</a:t>
            </a:r>
            <a:r>
              <a:rPr lang="en-US" baseline="30000" dirty="0"/>
              <a:t>n </a:t>
            </a:r>
            <a:r>
              <a:rPr lang="en-US" dirty="0"/>
              <a:t>/ n </a:t>
            </a:r>
            <a:r>
              <a:rPr lang="en-US" dirty="0">
                <a:solidFill>
                  <a:srgbClr val="FF0000"/>
                </a:solidFill>
              </a:rPr>
              <a:t>is either a multiple of 3 or a multiple of 5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47" y="1142999"/>
            <a:ext cx="7294496" cy="50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6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743"/>
            <a:ext cx="10515600" cy="59302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10) L(G</a:t>
            </a:r>
            <a:r>
              <a:rPr lang="en-US" dirty="0"/>
              <a:t>) = { a</a:t>
            </a:r>
            <a:r>
              <a:rPr lang="en-US" baseline="30000" dirty="0"/>
              <a:t>n </a:t>
            </a:r>
            <a:r>
              <a:rPr lang="en-US" dirty="0"/>
              <a:t>/ n </a:t>
            </a:r>
            <a:r>
              <a:rPr lang="en-US" dirty="0">
                <a:solidFill>
                  <a:srgbClr val="FF0000"/>
                </a:solidFill>
              </a:rPr>
              <a:t>is either a multiple of 3, but not a multiple of 5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7" y="1071562"/>
            <a:ext cx="8069942" cy="53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Non-deterministic Finite Automata (NFA)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517" y="1247512"/>
            <a:ext cx="10515600" cy="5423744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/>
              <a:t>A non-deterministic finite automaton is a 5-tuple</a:t>
            </a:r>
            <a:r>
              <a:rPr lang="en-US" altLang="en-US" dirty="0" smtClean="0">
                <a:solidFill>
                  <a:srgbClr val="00B050"/>
                </a:solidFill>
              </a:rPr>
              <a:t>  </a:t>
            </a:r>
            <a:r>
              <a:rPr lang="en-US" altLang="en-US" b="1" dirty="0" smtClean="0">
                <a:solidFill>
                  <a:srgbClr val="0000CC"/>
                </a:solidFill>
              </a:rPr>
              <a:t>M = (Q, </a:t>
            </a:r>
            <a:r>
              <a:rPr lang="el-GR" altLang="en-US" b="1" dirty="0" smtClean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, q</a:t>
            </a:r>
            <a:r>
              <a:rPr lang="en-US" altLang="en-US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F),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where</a:t>
            </a:r>
          </a:p>
          <a:p>
            <a:pPr lvl="2"/>
            <a:r>
              <a:rPr lang="en-US" altLang="en-US" sz="2800" b="1" dirty="0" smtClean="0">
                <a:solidFill>
                  <a:srgbClr val="0000CC"/>
                </a:solidFill>
              </a:rPr>
              <a:t>Q</a:t>
            </a:r>
            <a:r>
              <a:rPr lang="en-US" altLang="en-US" sz="2800" b="1" dirty="0" smtClean="0"/>
              <a:t>    -   is a finite set of states</a:t>
            </a:r>
          </a:p>
          <a:p>
            <a:pPr lvl="2"/>
            <a:r>
              <a:rPr lang="el-GR" altLang="en-US" sz="2800" b="1" dirty="0" smtClean="0">
                <a:solidFill>
                  <a:srgbClr val="0000CC"/>
                </a:solidFill>
              </a:rPr>
              <a:t>Σ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/>
              <a:t>    -   is  a finite set of input symbols </a:t>
            </a:r>
          </a:p>
          <a:p>
            <a:pPr lvl="2"/>
            <a:r>
              <a:rPr lang="en-US" altLang="en-US" sz="2800" b="1" dirty="0" smtClean="0">
                <a:solidFill>
                  <a:srgbClr val="0000CC"/>
                </a:solidFill>
              </a:rPr>
              <a:t>q</a:t>
            </a:r>
            <a:r>
              <a:rPr lang="en-US" altLang="en-US" sz="2800" b="1" baseline="-25000" dirty="0" smtClean="0">
                <a:solidFill>
                  <a:srgbClr val="0000CC"/>
                </a:solidFill>
              </a:rPr>
              <a:t>0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sym typeface="Symbol" pitchFamily="18" charset="2"/>
              </a:rPr>
              <a:t> Q    -  </a:t>
            </a:r>
            <a:r>
              <a:rPr lang="en-US" altLang="en-US" sz="2800" b="1" dirty="0" smtClean="0">
                <a:sym typeface="Symbol" pitchFamily="18" charset="2"/>
              </a:rPr>
              <a:t>is the start state (initial state)</a:t>
            </a:r>
          </a:p>
          <a:p>
            <a:pPr lvl="2"/>
            <a:r>
              <a:rPr lang="en-US" altLang="en-US" sz="2800" b="1" dirty="0" smtClean="0">
                <a:solidFill>
                  <a:srgbClr val="0000CC"/>
                </a:solidFill>
              </a:rPr>
              <a:t>F </a:t>
            </a:r>
            <a:r>
              <a:rPr lang="en-US" altLang="en-US" sz="2800" b="1" dirty="0" smtClean="0">
                <a:solidFill>
                  <a:srgbClr val="0000CC"/>
                </a:solidFill>
                <a:sym typeface="Symbol" pitchFamily="18" charset="2"/>
              </a:rPr>
              <a:t> Q      -  </a:t>
            </a:r>
            <a:r>
              <a:rPr lang="en-US" altLang="en-US" sz="2800" b="1" dirty="0" smtClean="0">
                <a:sym typeface="Symbol" pitchFamily="18" charset="2"/>
              </a:rPr>
              <a:t>is the set of accept states (final states)</a:t>
            </a:r>
            <a:endParaRPr lang="en-US" altLang="en-US" sz="2800" b="1" dirty="0" smtClean="0"/>
          </a:p>
          <a:p>
            <a:pPr lvl="2"/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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: Q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l-GR" altLang="en-US" sz="2800" b="1" dirty="0" smtClean="0">
                <a:solidFill>
                  <a:srgbClr val="0000CC"/>
                </a:solidFill>
              </a:rPr>
              <a:t>Σ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→ </a:t>
            </a:r>
            <a:r>
              <a:rPr lang="en-US" altLang="en-US" sz="2800" b="1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sz="2800" b="1" baseline="30000" dirty="0" smtClean="0">
                <a:solidFill>
                  <a:srgbClr val="FF0000"/>
                </a:solidFill>
                <a:cs typeface="Arial" charset="0"/>
              </a:rPr>
              <a:t>Q</a:t>
            </a:r>
            <a:r>
              <a:rPr lang="en-US" altLang="en-US" sz="28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 -  </a:t>
            </a:r>
            <a:r>
              <a:rPr lang="en-US" altLang="en-US" sz="2800" b="1" dirty="0" smtClean="0">
                <a:cs typeface="Arial" charset="0"/>
              </a:rPr>
              <a:t>is the transition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                                                             </a:t>
            </a:r>
            <a:r>
              <a:rPr lang="en-US" altLang="en-US" dirty="0">
                <a:cs typeface="Arial" charset="0"/>
                <a:sym typeface="Symbol" pitchFamily="18" charset="2"/>
              </a:rPr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 </a:t>
            </a:r>
            <a:r>
              <a:rPr lang="en-US" altLang="en-US" dirty="0"/>
              <a:t>, a) = </a:t>
            </a:r>
            <a:r>
              <a:rPr lang="en-US" altLang="en-US" dirty="0" smtClean="0"/>
              <a:t>{ </a:t>
            </a:r>
            <a:r>
              <a:rPr lang="en-US" altLang="en-US" dirty="0" err="1" smtClean="0"/>
              <a:t>q</a:t>
            </a:r>
            <a:r>
              <a:rPr lang="en-US" altLang="en-US" baseline="-25000" dirty="0" err="1" smtClean="0"/>
              <a:t>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, q</a:t>
            </a:r>
            <a:r>
              <a:rPr lang="en-US" altLang="en-US" baseline="-25000" dirty="0" smtClean="0"/>
              <a:t> j </a:t>
            </a:r>
            <a:r>
              <a:rPr lang="en-US" alt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1"/>
            <a:ext cx="8915400" cy="5580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Q = {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</a:t>
            </a:r>
            <a:r>
              <a:rPr lang="en-US" altLang="en-US" dirty="0"/>
              <a:t>, q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} , </a:t>
            </a:r>
            <a:r>
              <a:rPr lang="el-GR" altLang="en-US" sz="3200" dirty="0"/>
              <a:t>Σ</a:t>
            </a:r>
            <a:r>
              <a:rPr lang="en-US" altLang="en-US" dirty="0" smtClean="0"/>
              <a:t> = { a, b} </a:t>
            </a:r>
            <a:endParaRPr lang="en-IN" altLang="en-US" dirty="0"/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n(Q) = 2  ,  n(</a:t>
            </a:r>
            <a:r>
              <a:rPr lang="el-GR" altLang="en-US" dirty="0" smtClean="0"/>
              <a:t>Σ</a:t>
            </a:r>
            <a:r>
              <a:rPr lang="en-IN" altLang="en-US" dirty="0" smtClean="0"/>
              <a:t>) =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altLang="en-US" dirty="0" smtClean="0">
                <a:solidFill>
                  <a:srgbClr val="FF0000"/>
                </a:solidFill>
              </a:rPr>
              <a:t> </a:t>
            </a:r>
            <a:r>
              <a:rPr lang="el-GR" altLang="en-US" dirty="0" smtClean="0">
                <a:solidFill>
                  <a:srgbClr val="FF0000"/>
                </a:solidFill>
              </a:rPr>
              <a:t>ρ</a:t>
            </a:r>
            <a:r>
              <a:rPr lang="en-IN" altLang="en-US" dirty="0" smtClean="0">
                <a:solidFill>
                  <a:srgbClr val="FF0000"/>
                </a:solidFill>
              </a:rPr>
              <a:t>(Q) =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 smtClean="0">
                <a:solidFill>
                  <a:srgbClr val="FF0000"/>
                </a:solidFill>
                <a:cs typeface="Arial" charset="0"/>
              </a:rPr>
              <a:t>Q</a:t>
            </a:r>
            <a:r>
              <a:rPr lang="en-IN" altLang="en-US" dirty="0" smtClean="0">
                <a:solidFill>
                  <a:srgbClr val="FF0000"/>
                </a:solidFill>
              </a:rPr>
              <a:t> = { </a:t>
            </a:r>
            <a:r>
              <a:rPr lang="en-US" dirty="0" smtClean="0"/>
              <a:t>{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} , {q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} , </a:t>
            </a:r>
            <a:r>
              <a:rPr lang="en-US" dirty="0"/>
              <a:t>{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 q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}, {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}  -   P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ower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set of Q</a:t>
            </a:r>
            <a:endParaRPr lang="en-US" altLang="en-US" b="1" dirty="0" smtClean="0">
              <a:sym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    n(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charset="0"/>
              </a:rPr>
              <a:t>Q</a:t>
            </a:r>
            <a:r>
              <a:rPr lang="en-IN" altLang="en-US" dirty="0" smtClean="0">
                <a:solidFill>
                  <a:srgbClr val="FF0000"/>
                </a:solidFill>
              </a:rPr>
              <a:t>) =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 smtClean="0">
                <a:solidFill>
                  <a:srgbClr val="FF0000"/>
                </a:solidFill>
                <a:cs typeface="Arial" charset="0"/>
              </a:rPr>
              <a:t>n(Q) </a:t>
            </a:r>
            <a:r>
              <a:rPr lang="en-IN" altLang="en-US" dirty="0">
                <a:solidFill>
                  <a:srgbClr val="FF0000"/>
                </a:solidFill>
              </a:rPr>
              <a:t>=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 smtClean="0">
                <a:solidFill>
                  <a:srgbClr val="FF0000"/>
                </a:solidFill>
                <a:cs typeface="Arial" charset="0"/>
              </a:rPr>
              <a:t>2 </a:t>
            </a:r>
            <a:r>
              <a:rPr lang="en-IN" altLang="en-US" dirty="0" smtClean="0">
                <a:solidFill>
                  <a:srgbClr val="FF0000"/>
                </a:solidFill>
              </a:rPr>
              <a:t>= 4</a:t>
            </a:r>
            <a:endParaRPr lang="en-IN" altLang="en-US" dirty="0">
              <a:sym typeface="Symbol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7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US" altLang="en-US" b="1" dirty="0">
                <a:cs typeface="Arial" charset="0"/>
              </a:rPr>
              <a:t> : Q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</a:t>
            </a:r>
            <a:r>
              <a:rPr lang="en-US" altLang="en-US" b="1" dirty="0">
                <a:cs typeface="Arial" charset="0"/>
              </a:rPr>
              <a:t> </a:t>
            </a:r>
            <a:r>
              <a:rPr lang="el-GR" altLang="en-US" b="1" dirty="0"/>
              <a:t>Σ</a:t>
            </a:r>
            <a:r>
              <a:rPr lang="en-US" altLang="en-US" b="1" dirty="0"/>
              <a:t> </a:t>
            </a:r>
            <a:r>
              <a:rPr lang="en-US" altLang="en-US" b="1" dirty="0">
                <a:cs typeface="Arial" charset="0"/>
              </a:rPr>
              <a:t>→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charset="0"/>
              </a:rPr>
              <a:t>Q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smtClean="0">
                <a:solidFill>
                  <a:srgbClr val="FF0000"/>
                </a:solidFill>
              </a:rPr>
              <a:t>q</a:t>
            </a:r>
            <a:r>
              <a:rPr lang="en-US" altLang="en-US" baseline="-25000" smtClean="0">
                <a:solidFill>
                  <a:srgbClr val="FF0000"/>
                </a:solidFill>
              </a:rPr>
              <a:t>i</a:t>
            </a:r>
            <a:r>
              <a:rPr lang="en-IN" altLang="en-US" dirty="0" smtClean="0">
                <a:solidFill>
                  <a:srgbClr val="FF0000"/>
                </a:solidFill>
              </a:rPr>
              <a:t>, </a:t>
            </a:r>
            <a:r>
              <a:rPr lang="en-IN" altLang="en-US" dirty="0">
                <a:solidFill>
                  <a:srgbClr val="FF0000"/>
                </a:solidFill>
              </a:rPr>
              <a:t>a </a:t>
            </a:r>
            <a:r>
              <a:rPr lang="en-IN" dirty="0">
                <a:solidFill>
                  <a:srgbClr val="FF0000"/>
                </a:solidFill>
              </a:rPr>
              <a:t>) = </a:t>
            </a:r>
            <a:r>
              <a:rPr lang="en-IN" dirty="0" smtClean="0">
                <a:solidFill>
                  <a:srgbClr val="FF0000"/>
                </a:solidFill>
              </a:rPr>
              <a:t>{</a:t>
            </a:r>
            <a:r>
              <a:rPr lang="en-US" altLang="en-US" dirty="0" err="1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, 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}     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     </a:t>
            </a:r>
            <a:endParaRPr lang="en-IN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942488" y="1641233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861535" y="1617788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70028" y="1207475"/>
            <a:ext cx="80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cs typeface="Arial" charset="0"/>
              </a:rPr>
              <a:t> </a:t>
            </a:r>
            <a:r>
              <a:rPr lang="en-US" altLang="en-US" b="1" dirty="0">
                <a:cs typeface="Arial" charset="0"/>
              </a:rPr>
              <a:t>Q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</a:t>
            </a:r>
            <a:r>
              <a:rPr lang="en-US" altLang="en-US" b="1" dirty="0">
                <a:cs typeface="Arial" charset="0"/>
              </a:rPr>
              <a:t> </a:t>
            </a:r>
            <a:r>
              <a:rPr lang="el-GR" altLang="en-US" b="1" dirty="0"/>
              <a:t>Σ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46978" y="1254368"/>
            <a:ext cx="8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charset="0"/>
              </a:rPr>
              <a:t>Q 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411414" y="2010561"/>
            <a:ext cx="105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</a:t>
            </a:r>
            <a:r>
              <a:rPr lang="en-IN" altLang="en-US" dirty="0" smtClean="0"/>
              <a:t>a)</a:t>
            </a:r>
            <a:endParaRPr lang="en-IN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7969" y="2467759"/>
            <a:ext cx="1043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</a:t>
            </a:r>
            <a:r>
              <a:rPr lang="en-IN" altLang="en-US" dirty="0" smtClean="0"/>
              <a:t>b)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9694" y="2913234"/>
            <a:ext cx="973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</a:t>
            </a:r>
            <a:r>
              <a:rPr lang="en-IN" altLang="en-US" dirty="0"/>
              <a:t>a)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34863" y="3370432"/>
            <a:ext cx="83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b)</a:t>
            </a:r>
            <a:endParaRPr lang="en-IN" baseline="-25000" dirty="0"/>
          </a:p>
          <a:p>
            <a:endParaRPr lang="en-IN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390801" y="1975393"/>
            <a:ext cx="206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 smtClean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a </a:t>
            </a:r>
            <a:r>
              <a:rPr lang="en-IN" dirty="0" smtClean="0"/>
              <a:t>) = {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}</a:t>
            </a:r>
            <a:r>
              <a:rPr lang="en-US" altLang="en-US" baseline="-25000" dirty="0" smtClean="0"/>
              <a:t> </a:t>
            </a:r>
            <a:endParaRPr lang="en-IN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5635" y="2702222"/>
            <a:ext cx="1648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b </a:t>
            </a:r>
            <a:r>
              <a:rPr lang="en-IN" dirty="0"/>
              <a:t>) = </a:t>
            </a:r>
            <a:r>
              <a:rPr lang="en-IN" dirty="0" smtClean="0"/>
              <a:t>{ 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}</a:t>
            </a:r>
            <a:endParaRPr lang="en-IN" baseline="-25000" dirty="0"/>
          </a:p>
          <a:p>
            <a:endParaRPr lang="en-IN" b="1" baseline="-25000" dirty="0"/>
          </a:p>
          <a:p>
            <a:endParaRPr lang="en-IN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50317" y="2160059"/>
            <a:ext cx="2409099" cy="3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38235" y="2977391"/>
            <a:ext cx="2209804" cy="636607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14790" y="2340115"/>
            <a:ext cx="2344626" cy="722904"/>
          </a:xfrm>
          <a:prstGeom prst="straightConnector1">
            <a:avLst/>
          </a:prstGeom>
          <a:ln w="254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44448" y="2633620"/>
            <a:ext cx="2335823" cy="24740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02528" y="4611164"/>
            <a:ext cx="2131531" cy="2000351"/>
            <a:chOff x="3586426" y="4479460"/>
            <a:chExt cx="2131531" cy="2078268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058239" y="5988526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586426" y="5328504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655791" y="5412022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5100473" y="4535728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j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4963460" y="5888988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992475" y="4479460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176847" y="4763917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4136393" y="4923482"/>
              <a:ext cx="881840" cy="5658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77098" y="5799296"/>
              <a:ext cx="841135" cy="2974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4327301" y="5882228"/>
              <a:ext cx="337731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9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458"/>
            <a:ext cx="10515600" cy="704025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Example - 1</a:t>
            </a:r>
            <a:endParaRPr lang="en-IN" b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557624" y="1422081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5566907" y="2817139"/>
            <a:ext cx="614149" cy="6716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498386" y="1424467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814905"/>
              </p:ext>
            </p:extLst>
          </p:nvPr>
        </p:nvGraphicFramePr>
        <p:xfrm>
          <a:off x="1434902" y="4191648"/>
          <a:ext cx="6400799" cy="799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3" name="Equation" r:id="rId3" imgW="1650960" imgH="228600" progId="Equation.3">
                  <p:embed/>
                </p:oleObj>
              </mc:Choice>
              <mc:Fallback>
                <p:oleObj name="Equation" r:id="rId3" imgW="1650960" imgH="228600" progId="Equation.3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902" y="4191648"/>
                        <a:ext cx="6400799" cy="799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46665"/>
              </p:ext>
            </p:extLst>
          </p:nvPr>
        </p:nvGraphicFramePr>
        <p:xfrm>
          <a:off x="8525815" y="1058525"/>
          <a:ext cx="2950046" cy="62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4" name="Equation" r:id="rId5" imgW="1091880" imgH="228600" progId="Equation.3">
                  <p:embed/>
                </p:oleObj>
              </mc:Choice>
              <mc:Fallback>
                <p:oleObj name="Equation" r:id="rId5" imgW="109188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5815" y="1058525"/>
                        <a:ext cx="2950046" cy="628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548452"/>
              </p:ext>
            </p:extLst>
          </p:nvPr>
        </p:nvGraphicFramePr>
        <p:xfrm>
          <a:off x="8525815" y="1705785"/>
          <a:ext cx="24352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5" name="Equation" r:id="rId7" imgW="901440" imgH="215640" progId="Equation.3">
                  <p:embed/>
                </p:oleObj>
              </mc:Choice>
              <mc:Fallback>
                <p:oleObj name="Equation" r:id="rId7" imgW="901440" imgH="2156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5815" y="1705785"/>
                        <a:ext cx="24352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439085"/>
              </p:ext>
            </p:extLst>
          </p:nvPr>
        </p:nvGraphicFramePr>
        <p:xfrm>
          <a:off x="8510588" y="2319338"/>
          <a:ext cx="2468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6" name="Equation" r:id="rId9" imgW="914400" imgH="228600" progId="Equation.3">
                  <p:embed/>
                </p:oleObj>
              </mc:Choice>
              <mc:Fallback>
                <p:oleObj name="Equation" r:id="rId9" imgW="9144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2319338"/>
                        <a:ext cx="24685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898095" y="1334423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6570200" y="1306517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14398" y="1337690"/>
            <a:ext cx="5835315" cy="2646750"/>
            <a:chOff x="2214398" y="1337690"/>
            <a:chExt cx="5835315" cy="2646750"/>
          </a:xfrm>
        </p:grpSpPr>
        <p:sp>
          <p:nvSpPr>
            <p:cNvPr id="27" name="Arc 455"/>
            <p:cNvSpPr>
              <a:spLocks/>
            </p:cNvSpPr>
            <p:nvPr/>
          </p:nvSpPr>
          <p:spPr bwMode="auto">
            <a:xfrm rot="5202754">
              <a:off x="4629255" y="2650901"/>
              <a:ext cx="873456" cy="138737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545417" y="2261770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2614782" y="2345288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922451" y="2822254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3135838" y="1697183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095384" y="1856748"/>
              <a:ext cx="881840" cy="5658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136089" y="2732562"/>
              <a:ext cx="841135" cy="2974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286292" y="2815494"/>
              <a:ext cx="337731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51466" y="1337690"/>
              <a:ext cx="4098247" cy="753148"/>
              <a:chOff x="3951466" y="2209864"/>
              <a:chExt cx="4098247" cy="753148"/>
            </a:xfrm>
          </p:grpSpPr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>
                <a:off x="4059464" y="2341168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3951466" y="2284900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7435564" y="2209864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5646768" y="2366956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579780" y="2595534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138852" y="2607402"/>
                <a:ext cx="1296712" cy="1186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5536423" y="2294272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3984441" y="289920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4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5656156" y="2896861"/>
              <a:ext cx="602976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5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rc 455"/>
            <p:cNvSpPr>
              <a:spLocks/>
            </p:cNvSpPr>
            <p:nvPr/>
          </p:nvSpPr>
          <p:spPr bwMode="auto">
            <a:xfrm rot="16041575">
              <a:off x="4668734" y="2381841"/>
              <a:ext cx="699382" cy="1271889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Straight Arrow Connector 9"/>
            <p:cNvSpPr>
              <a:spLocks noChangeShapeType="1"/>
            </p:cNvSpPr>
            <p:nvPr/>
          </p:nvSpPr>
          <p:spPr bwMode="auto">
            <a:xfrm flipV="1">
              <a:off x="2214398" y="2574609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5625030" y="2899217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4842285" y="3674081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891653" y="2268136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355431"/>
              </p:ext>
            </p:extLst>
          </p:nvPr>
        </p:nvGraphicFramePr>
        <p:xfrm>
          <a:off x="8495561" y="2986892"/>
          <a:ext cx="2468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7" name="Equation" r:id="rId11" imgW="914400" imgH="228600" progId="Equation.3">
                  <p:embed/>
                </p:oleObj>
              </mc:Choice>
              <mc:Fallback>
                <p:oleObj name="Equation" r:id="rId11" imgW="9144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5561" y="2986892"/>
                        <a:ext cx="24685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43280"/>
              </p:ext>
            </p:extLst>
          </p:nvPr>
        </p:nvGraphicFramePr>
        <p:xfrm>
          <a:off x="8519171" y="3641571"/>
          <a:ext cx="2468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8" name="Equation" r:id="rId13" imgW="914400" imgH="228600" progId="Equation.3">
                  <p:embed/>
                </p:oleObj>
              </mc:Choice>
              <mc:Fallback>
                <p:oleObj name="Equation" r:id="rId13" imgW="91440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171" y="3641571"/>
                        <a:ext cx="24685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7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2278"/>
            <a:ext cx="10515600" cy="915034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Example </a:t>
            </a:r>
            <a:r>
              <a:rPr lang="en-IN" sz="3200" b="1" dirty="0"/>
              <a:t>- </a:t>
            </a:r>
            <a:r>
              <a:rPr lang="en-IN" sz="3200" b="1" dirty="0" smtClean="0"/>
              <a:t>2</a:t>
            </a:r>
            <a:endParaRPr lang="en-IN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08819" y="2033198"/>
            <a:ext cx="4519890" cy="1462927"/>
            <a:chOff x="1608819" y="2033198"/>
            <a:chExt cx="4519890" cy="1462927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2038850" y="2874281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930852" y="2818013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5414950" y="2742977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626154" y="290006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559166" y="3128647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238" y="3140515"/>
              <a:ext cx="1296712" cy="118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515809" y="2827385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Straight Arrow Connector 9"/>
            <p:cNvSpPr>
              <a:spLocks noChangeShapeType="1"/>
            </p:cNvSpPr>
            <p:nvPr/>
          </p:nvSpPr>
          <p:spPr bwMode="auto">
            <a:xfrm flipV="1">
              <a:off x="1608819" y="3108956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511225" y="2843797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486704" y="2831232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rc 21"/>
            <p:cNvSpPr>
              <a:spLocks/>
            </p:cNvSpPr>
            <p:nvPr/>
          </p:nvSpPr>
          <p:spPr bwMode="auto">
            <a:xfrm rot="16555225">
              <a:off x="1824519" y="2205642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rc 21"/>
            <p:cNvSpPr>
              <a:spLocks/>
            </p:cNvSpPr>
            <p:nvPr/>
          </p:nvSpPr>
          <p:spPr bwMode="auto">
            <a:xfrm rot="16555225">
              <a:off x="3468093" y="2231430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2391273" y="2033198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2727058" y="2719101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4058294" y="204922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4493508" y="2719101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23038"/>
              </p:ext>
            </p:extLst>
          </p:nvPr>
        </p:nvGraphicFramePr>
        <p:xfrm>
          <a:off x="1658421" y="4256017"/>
          <a:ext cx="45529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2" name="Equation" r:id="rId3" imgW="1498320" imgH="228600" progId="Equation.3">
                  <p:embed/>
                </p:oleObj>
              </mc:Choice>
              <mc:Fallback>
                <p:oleObj name="Equation" r:id="rId3" imgW="1498320" imgH="2286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421" y="4256017"/>
                        <a:ext cx="455295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74422"/>
              </p:ext>
            </p:extLst>
          </p:nvPr>
        </p:nvGraphicFramePr>
        <p:xfrm>
          <a:off x="8043862" y="2386012"/>
          <a:ext cx="3257544" cy="226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2"/>
                <a:gridCol w="1628772"/>
              </a:tblGrid>
              <a:tr h="85725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696043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08176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7570841" y="2671755"/>
          <a:ext cx="373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3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841" y="2671755"/>
                        <a:ext cx="3730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7551738" y="3421063"/>
          <a:ext cx="3444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4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3421063"/>
                        <a:ext cx="34448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7561263" y="4144963"/>
          <a:ext cx="4016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5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3" y="4144963"/>
                        <a:ext cx="40163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8609013" y="2074867"/>
          <a:ext cx="2873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6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13" y="2074867"/>
                        <a:ext cx="287337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10333038" y="2065338"/>
          <a:ext cx="2873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7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3038" y="2065338"/>
                        <a:ext cx="287337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8235950" y="2638425"/>
          <a:ext cx="10620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8" name="Equation" r:id="rId15" imgW="469800" imgH="228600" progId="Equation.3">
                  <p:embed/>
                </p:oleObj>
              </mc:Choice>
              <mc:Fallback>
                <p:oleObj name="Equation" r:id="rId15" imgW="4698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950" y="2638425"/>
                        <a:ext cx="10620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9945688" y="3359150"/>
          <a:ext cx="10620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89" name="Equation" r:id="rId17" imgW="469800" imgH="215640" progId="Equation.3">
                  <p:embed/>
                </p:oleObj>
              </mc:Choice>
              <mc:Fallback>
                <p:oleObj name="Equation" r:id="rId17" imgW="46980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688" y="3359150"/>
                        <a:ext cx="1062037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10361613" y="2784475"/>
          <a:ext cx="287337" cy="1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90" name="Equation" r:id="rId19" imgW="126720" imgH="75960" progId="Equation.3">
                  <p:embed/>
                </p:oleObj>
              </mc:Choice>
              <mc:Fallback>
                <p:oleObj name="Equation" r:id="rId19" imgW="126720" imgH="759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1613" y="2784475"/>
                        <a:ext cx="287337" cy="13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8613709" y="3579835"/>
          <a:ext cx="287337" cy="1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91" name="Equation" r:id="rId21" imgW="126720" imgH="75960" progId="Equation.3">
                  <p:embed/>
                </p:oleObj>
              </mc:Choice>
              <mc:Fallback>
                <p:oleObj name="Equation" r:id="rId21" imgW="126720" imgH="759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709" y="3579835"/>
                        <a:ext cx="287337" cy="13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8609007" y="4232293"/>
          <a:ext cx="287338" cy="13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92" name="Equation" r:id="rId23" imgW="126720" imgH="75960" progId="Equation.3">
                  <p:embed/>
                </p:oleObj>
              </mc:Choice>
              <mc:Fallback>
                <p:oleObj name="Equation" r:id="rId23" imgW="126720" imgH="75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07" y="4232293"/>
                        <a:ext cx="287338" cy="13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10290229" y="4241795"/>
          <a:ext cx="287337" cy="1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93" name="Equation" r:id="rId24" imgW="126720" imgH="75960" progId="Equation.3">
                  <p:embed/>
                </p:oleObj>
              </mc:Choice>
              <mc:Fallback>
                <p:oleObj name="Equation" r:id="rId24" imgW="126720" imgH="759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0229" y="4241795"/>
                        <a:ext cx="287337" cy="13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9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Finite State Automata (FA)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altLang="en-US" sz="2200" b="1" dirty="0" smtClean="0">
                <a:cs typeface="Times New Roman" charset="0"/>
              </a:rPr>
              <a:t>One-way, infinite tape, broken into cells</a:t>
            </a:r>
          </a:p>
          <a:p>
            <a:r>
              <a:rPr lang="en-US" altLang="en-US" sz="2200" b="1" dirty="0" smtClean="0">
                <a:cs typeface="Times New Roman" charset="0"/>
              </a:rPr>
              <a:t> Read-only tape head.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200" b="1" dirty="0" smtClean="0">
                <a:cs typeface="Times New Roman" charset="0"/>
              </a:rPr>
              <a:t> Finite control, i.e.</a:t>
            </a:r>
            <a:r>
              <a:rPr lang="en-US" altLang="en-US" sz="1900" b="1" dirty="0" smtClean="0">
                <a:cs typeface="Times New Roman" charset="0"/>
              </a:rPr>
              <a:t>, </a:t>
            </a:r>
            <a:r>
              <a:rPr lang="en-US" altLang="en-US" sz="2200" b="1" dirty="0" smtClean="0">
                <a:cs typeface="Times New Roman" charset="0"/>
              </a:rPr>
              <a:t>finite number of states, and </a:t>
            </a:r>
          </a:p>
          <a:p>
            <a:r>
              <a:rPr lang="en-US" altLang="en-US" sz="2200" b="1" dirty="0" smtClean="0">
                <a:cs typeface="Times New Roman" charset="0"/>
              </a:rPr>
              <a:t> A string is placed on the tape, read head is positioned at the left end</a:t>
            </a:r>
            <a:r>
              <a:rPr lang="en-US" altLang="en-US" sz="2200" b="1" dirty="0">
                <a:cs typeface="Times New Roman" charset="0"/>
              </a:rPr>
              <a:t>.</a:t>
            </a:r>
            <a:r>
              <a:rPr lang="en-US" altLang="en-US" sz="2200" b="1" dirty="0" smtClean="0">
                <a:cs typeface="Times New Roman" charset="0"/>
              </a:rPr>
              <a:t>   </a:t>
            </a:r>
          </a:p>
          <a:p>
            <a:pPr marL="0" indent="0">
              <a:buNone/>
            </a:pPr>
            <a:r>
              <a:rPr lang="en-US" altLang="en-US" sz="2200" b="1" dirty="0">
                <a:cs typeface="Times New Roman" charset="0"/>
              </a:rPr>
              <a:t> </a:t>
            </a:r>
            <a:r>
              <a:rPr lang="en-US" altLang="en-US" sz="2200" b="1" dirty="0" smtClean="0">
                <a:cs typeface="Times New Roman" charset="0"/>
              </a:rPr>
              <a:t>    FA will read the string one symbol at a time until all symbols have been read. </a:t>
            </a:r>
          </a:p>
          <a:p>
            <a:pPr marL="0" indent="0">
              <a:buNone/>
            </a:pPr>
            <a:r>
              <a:rPr lang="en-US" altLang="en-US" sz="2200" b="1" dirty="0">
                <a:cs typeface="Times New Roman" charset="0"/>
              </a:rPr>
              <a:t> </a:t>
            </a:r>
            <a:r>
              <a:rPr lang="en-US" altLang="en-US" sz="2200" b="1" dirty="0" smtClean="0">
                <a:cs typeface="Times New Roman" charset="0"/>
              </a:rPr>
              <a:t>    The FA will then either </a:t>
            </a:r>
            <a:r>
              <a:rPr lang="en-US" altLang="en-US" sz="2200" b="1" i="1" dirty="0" smtClean="0">
                <a:solidFill>
                  <a:srgbClr val="0000CC"/>
                </a:solidFill>
                <a:cs typeface="Times New Roman" charset="0"/>
              </a:rPr>
              <a:t>accept</a:t>
            </a:r>
            <a:r>
              <a:rPr lang="en-US" altLang="en-US" sz="2200" b="1" dirty="0" smtClean="0">
                <a:cs typeface="Times New Roman" charset="0"/>
              </a:rPr>
              <a:t> or </a:t>
            </a:r>
            <a:r>
              <a:rPr lang="en-US" altLang="en-US" sz="2200" b="1" i="1" dirty="0" smtClean="0">
                <a:solidFill>
                  <a:srgbClr val="0000CC"/>
                </a:solidFill>
                <a:cs typeface="Times New Roman" charset="0"/>
              </a:rPr>
              <a:t>reject</a:t>
            </a:r>
            <a:r>
              <a:rPr lang="en-US" altLang="en-US" sz="2200" b="1" i="1" dirty="0" smtClean="0">
                <a:cs typeface="Times New Roman" charset="0"/>
              </a:rPr>
              <a:t> </a:t>
            </a:r>
            <a:r>
              <a:rPr lang="en-US" altLang="en-US" sz="2200" b="1" dirty="0" smtClean="0">
                <a:cs typeface="Times New Roman" charset="0"/>
              </a:rPr>
              <a:t>the string.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29079" y="2928584"/>
            <a:ext cx="1397512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dirty="0"/>
              <a:t>Finite</a:t>
            </a:r>
          </a:p>
          <a:p>
            <a:pPr algn="ctr" eaLnBrk="1" hangingPunct="1"/>
            <a:r>
              <a:rPr lang="en-US" altLang="en-US" dirty="0"/>
              <a:t>Control</a:t>
            </a:r>
          </a:p>
        </p:txBody>
      </p:sp>
      <p:graphicFrame>
        <p:nvGraphicFramePr>
          <p:cNvPr id="11" name="Group 28"/>
          <p:cNvGraphicFramePr>
            <a:graphicFrameLocks noGrp="1"/>
          </p:cNvGraphicFramePr>
          <p:nvPr/>
        </p:nvGraphicFramePr>
        <p:xfrm>
          <a:off x="2095500" y="1447800"/>
          <a:ext cx="5105400" cy="517532"/>
        </p:xfrm>
        <a:graphic>
          <a:graphicData uri="http://schemas.openxmlformats.org/drawingml/2006/table">
            <a:tbl>
              <a:tblPr/>
              <a:tblGrid>
                <a:gridCol w="568325"/>
                <a:gridCol w="565150"/>
                <a:gridCol w="568325"/>
                <a:gridCol w="568325"/>
                <a:gridCol w="565150"/>
                <a:gridCol w="568325"/>
                <a:gridCol w="568325"/>
                <a:gridCol w="565150"/>
                <a:gridCol w="5683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406" marB="45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6200000" flipV="1">
            <a:off x="2033518" y="2320107"/>
            <a:ext cx="709682" cy="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88358" y="2661313"/>
            <a:ext cx="1269242" cy="13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3527917" y="2804585"/>
            <a:ext cx="259311" cy="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4"/>
            <a:ext cx="10515600" cy="76358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NFA to DFA  (Procedure)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13"/>
            <a:ext cx="10515600" cy="530066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a graph       with vertex        . Identify this vertex as the initial vertex.</a:t>
            </a:r>
          </a:p>
          <a:p>
            <a:pPr marL="514350" indent="-514350">
              <a:buAutoNum type="arabicPeriod"/>
            </a:pPr>
            <a:r>
              <a:rPr lang="en-US" dirty="0" smtClean="0"/>
              <a:t>Repeat the following steps until no more edges are missing:</a:t>
            </a:r>
          </a:p>
          <a:p>
            <a:pPr marL="514350" indent="-514350">
              <a:buNone/>
            </a:pPr>
            <a:r>
              <a:rPr lang="en-US" dirty="0" smtClean="0"/>
              <a:t>       Take any vertex                               of         that as no outgoing edge for some            . Compute                                                                  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 If</a:t>
            </a:r>
          </a:p>
          <a:p>
            <a:pPr marL="514350" indent="-514350">
              <a:buNone/>
            </a:pPr>
            <a:r>
              <a:rPr lang="en-US" dirty="0" smtClean="0"/>
              <a:t>       create a vertex for        labeled                                if it does not already exist. Add to        an edge from                               to</a:t>
            </a:r>
          </a:p>
          <a:p>
            <a:pPr marL="514350" indent="-514350">
              <a:buNone/>
            </a:pPr>
            <a:r>
              <a:rPr lang="en-US" dirty="0" smtClean="0"/>
              <a:t>                                   and labeled it with     . </a:t>
            </a:r>
          </a:p>
          <a:p>
            <a:pPr marL="514350" indent="-514350">
              <a:buNone/>
            </a:pPr>
            <a:r>
              <a:rPr lang="en-US" dirty="0" smtClean="0"/>
              <a:t>                             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57588" y="1143003"/>
          <a:ext cx="585789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88" name="Equation" r:id="rId3" imgW="228600" imgH="215640" progId="Equation.3">
                  <p:embed/>
                </p:oleObj>
              </mc:Choice>
              <mc:Fallback>
                <p:oleObj name="Equation" r:id="rId3" imgW="2286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1143003"/>
                        <a:ext cx="585789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43575" y="1071563"/>
          <a:ext cx="7000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89" name="Equation" r:id="rId5" imgW="291960" imgH="228600" progId="Equation.3">
                  <p:embed/>
                </p:oleObj>
              </mc:Choice>
              <mc:Fallback>
                <p:oleObj name="Equation" r:id="rId5" imgW="2919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1071563"/>
                        <a:ext cx="700087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597865"/>
              </p:ext>
            </p:extLst>
          </p:nvPr>
        </p:nvGraphicFramePr>
        <p:xfrm>
          <a:off x="3814763" y="2513760"/>
          <a:ext cx="24003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0" name="Equation" r:id="rId7" imgW="863280" imgH="241200" progId="Equation.3">
                  <p:embed/>
                </p:oleObj>
              </mc:Choice>
              <mc:Fallback>
                <p:oleObj name="Equation" r:id="rId7" imgW="8632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513760"/>
                        <a:ext cx="2400300" cy="547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6624638" y="2524125"/>
          <a:ext cx="5857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1" name="Equation" r:id="rId9" imgW="228600" imgH="215640" progId="Equation.3">
                  <p:embed/>
                </p:oleObj>
              </mc:Choice>
              <mc:Fallback>
                <p:oleObj name="Equation" r:id="rId9" imgW="2286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2524125"/>
                        <a:ext cx="58578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542089" y="5391150"/>
          <a:ext cx="3159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2"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9" y="5391150"/>
                        <a:ext cx="3159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238748" y="2886076"/>
          <a:ext cx="536257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3" name="Equation" r:id="rId12" imgW="1714320" imgH="241200" progId="Equation.3">
                  <p:embed/>
                </p:oleObj>
              </mc:Choice>
              <mc:Fallback>
                <p:oleObj name="Equation" r:id="rId12" imgW="171432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48" y="2886076"/>
                        <a:ext cx="5362577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763714" y="3900487"/>
          <a:ext cx="9199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4" name="Equation" r:id="rId14" imgW="2984400" imgH="241200" progId="Equation.3">
                  <p:embed/>
                </p:oleObj>
              </mc:Choice>
              <mc:Fallback>
                <p:oleObj name="Equation" r:id="rId14" imgW="29844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4" y="3900487"/>
                        <a:ext cx="91995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4138613" y="4467225"/>
          <a:ext cx="5857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5" name="Equation" r:id="rId16" imgW="228600" imgH="215640" progId="Equation.3">
                  <p:embed/>
                </p:oleObj>
              </mc:Choice>
              <mc:Fallback>
                <p:oleObj name="Equation" r:id="rId16" imgW="22860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467225"/>
                        <a:ext cx="58578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5880100" y="4354513"/>
          <a:ext cx="25844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6" name="Equation" r:id="rId17" imgW="838080" imgH="228600" progId="Equation.3">
                  <p:embed/>
                </p:oleObj>
              </mc:Choice>
              <mc:Fallback>
                <p:oleObj name="Equation" r:id="rId17" imgW="83808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354513"/>
                        <a:ext cx="258445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4419600" y="4876800"/>
          <a:ext cx="5857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7" name="Equation" r:id="rId19" imgW="228600" imgH="215640" progId="Equation.3">
                  <p:embed/>
                </p:oleObj>
              </mc:Choice>
              <mc:Fallback>
                <p:oleObj name="Equation" r:id="rId19" imgW="22860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76800"/>
                        <a:ext cx="58578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6981826" y="4795836"/>
          <a:ext cx="24003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8" name="Equation" r:id="rId20" imgW="863280" imgH="241200" progId="Equation.3">
                  <p:embed/>
                </p:oleObj>
              </mc:Choice>
              <mc:Fallback>
                <p:oleObj name="Equation" r:id="rId20" imgW="86328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6" y="4795836"/>
                        <a:ext cx="24003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1403349" y="5192713"/>
          <a:ext cx="23447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9" name="Equation" r:id="rId22" imgW="838080" imgH="228600" progId="Equation.3">
                  <p:embed/>
                </p:oleObj>
              </mc:Choice>
              <mc:Fallback>
                <p:oleObj name="Equation" r:id="rId22" imgW="83808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49" y="5192713"/>
                        <a:ext cx="2344738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NFA to DFA  (Procedure)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Every vertex of         whose label contains any             is identified as a final state.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If        accepts     , the vertex          in          is also a final state.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29012" y="1300164"/>
          <a:ext cx="5000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02" name="Equation" r:id="rId3" imgW="228600" imgH="215640" progId="Equation.3">
                  <p:embed/>
                </p:oleObj>
              </mc:Choice>
              <mc:Fallback>
                <p:oleObj name="Equation" r:id="rId3" imgW="2286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2" y="1300164"/>
                        <a:ext cx="5000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47011" y="1285875"/>
          <a:ext cx="8112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03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011" y="1285875"/>
                        <a:ext cx="81121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00200" y="2743200"/>
          <a:ext cx="428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04" name="Equation" r:id="rId7" imgW="266400" imgH="228600" progId="Equation.3">
                  <p:embed/>
                </p:oleObj>
              </mc:Choice>
              <mc:Fallback>
                <p:oleObj name="Equation" r:id="rId7" imgW="2664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42862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14700" y="2843213"/>
          <a:ext cx="3016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05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843213"/>
                        <a:ext cx="301625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29237" y="2686050"/>
          <a:ext cx="6429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06" name="Equation" r:id="rId11" imgW="291960" imgH="228600" progId="Equation.3">
                  <p:embed/>
                </p:oleObj>
              </mc:Choice>
              <mc:Fallback>
                <p:oleObj name="Equation" r:id="rId11" imgW="29196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7" y="2686050"/>
                        <a:ext cx="6429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6481763" y="2695576"/>
          <a:ext cx="500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07" name="Equation" r:id="rId13" imgW="228600" imgH="215640" progId="Equation.3">
                  <p:embed/>
                </p:oleObj>
              </mc:Choice>
              <mc:Fallback>
                <p:oleObj name="Equation" r:id="rId13" imgW="22860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2695576"/>
                        <a:ext cx="5000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331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1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l-G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sz="9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9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=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9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endParaRPr lang="en-IN" sz="9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9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l-G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sz="9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9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  <a:r>
              <a:rPr lang="en-IN" altLang="en-US" sz="9600" dirty="0">
                <a:sym typeface="Symbol" panose="05050102010706020507" pitchFamily="18" charset="2"/>
              </a:rPr>
              <a:t>U </a:t>
            </a:r>
            <a:r>
              <a:rPr lang="el-G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sz="9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9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= {q</a:t>
            </a:r>
            <a:r>
              <a:rPr lang="en-IN" sz="9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sz="9600" dirty="0">
                <a:sym typeface="Symbol" panose="05050102010706020507" pitchFamily="18" charset="2"/>
              </a:rPr>
              <a:t>U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sz="9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55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en-IN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103220" y="401625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rc 455"/>
          <p:cNvSpPr>
            <a:spLocks/>
          </p:cNvSpPr>
          <p:nvPr/>
        </p:nvSpPr>
        <p:spPr bwMode="auto">
          <a:xfrm rot="5202754">
            <a:off x="5296911" y="1685808"/>
            <a:ext cx="873456" cy="138737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13073" y="1296677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282438" y="1380195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590107" y="185716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803494" y="73209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63040" y="891655"/>
            <a:ext cx="881840" cy="5658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03745" y="1767469"/>
            <a:ext cx="841135" cy="2974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3948" y="1850401"/>
            <a:ext cx="337731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727120" y="503901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4619122" y="447633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6314424" y="529689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7436" y="758267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06508" y="770135"/>
            <a:ext cx="1296712" cy="118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204079" y="457005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652097" y="1934116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323812" y="1931768"/>
            <a:ext cx="602976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5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rc 455"/>
          <p:cNvSpPr>
            <a:spLocks/>
          </p:cNvSpPr>
          <p:nvPr/>
        </p:nvSpPr>
        <p:spPr bwMode="auto">
          <a:xfrm rot="16041575">
            <a:off x="5336390" y="1416748"/>
            <a:ext cx="699382" cy="1271889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Straight Arrow Connector 9"/>
          <p:cNvSpPr>
            <a:spLocks noChangeShapeType="1"/>
          </p:cNvSpPr>
          <p:nvPr/>
        </p:nvSpPr>
        <p:spPr bwMode="auto">
          <a:xfrm flipV="1">
            <a:off x="2882054" y="1609516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292686" y="1934124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509941" y="2708988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559309" y="1303043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8208534" y="493407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6238136" y="1845793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72285" y="475444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92215" y="3188761"/>
            <a:ext cx="1017868" cy="668740"/>
            <a:chOff x="1192215" y="3188761"/>
            <a:chExt cx="1017868" cy="668740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23234" y="3188761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1592599" y="327227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Straight Arrow Connector 9"/>
            <p:cNvSpPr>
              <a:spLocks noChangeShapeType="1"/>
            </p:cNvSpPr>
            <p:nvPr/>
          </p:nvSpPr>
          <p:spPr bwMode="auto">
            <a:xfrm flipV="1">
              <a:off x="1192215" y="3501600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56357" y="4578285"/>
            <a:ext cx="2622542" cy="682187"/>
            <a:chOff x="1156357" y="4578285"/>
            <a:chExt cx="2622542" cy="682187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487376" y="4591732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1556741" y="4675250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Straight Arrow Connector 9"/>
            <p:cNvSpPr>
              <a:spLocks noChangeShapeType="1"/>
            </p:cNvSpPr>
            <p:nvPr/>
          </p:nvSpPr>
          <p:spPr bwMode="auto">
            <a:xfrm flipV="1">
              <a:off x="1156357" y="4904571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060675" y="4578285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009016" y="4634909"/>
              <a:ext cx="769883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,q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4</a:t>
              </a: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119083" y="4919341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2298593" y="4518396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5450531" y="40038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7124938" y="37450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308435"/>
            <a:ext cx="10511830" cy="59310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= {q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19946" y="430310"/>
            <a:ext cx="4281606" cy="811736"/>
            <a:chOff x="1097218" y="726144"/>
            <a:chExt cx="4281606" cy="8117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487376" y="741835"/>
              <a:ext cx="613929" cy="755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1556741" y="839293"/>
              <a:ext cx="617262" cy="5390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60675" y="726144"/>
              <a:ext cx="631812" cy="80604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009017" y="792219"/>
              <a:ext cx="769607" cy="5390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,q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4</a:t>
              </a: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108441" y="1093041"/>
              <a:ext cx="941254" cy="2682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638457" y="757521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4586799" y="863937"/>
              <a:ext cx="792025" cy="57489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2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,q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5</a:t>
              </a: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682605" y="1128376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97218" y="1079668"/>
              <a:ext cx="369630" cy="20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21019" y="2263585"/>
            <a:ext cx="5886282" cy="816219"/>
            <a:chOff x="1021019" y="2909041"/>
            <a:chExt cx="5886282" cy="816219"/>
          </a:xfrm>
        </p:grpSpPr>
        <p:grpSp>
          <p:nvGrpSpPr>
            <p:cNvPr id="35" name="Group 34"/>
            <p:cNvGrpSpPr/>
            <p:nvPr/>
          </p:nvGrpSpPr>
          <p:grpSpPr>
            <a:xfrm>
              <a:off x="1021019" y="2909041"/>
              <a:ext cx="4281606" cy="811736"/>
              <a:chOff x="1021019" y="2909041"/>
              <a:chExt cx="4281606" cy="811736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1411177" y="2924732"/>
                <a:ext cx="613929" cy="75577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1480542" y="3022190"/>
                <a:ext cx="617262" cy="5390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2984476" y="2909041"/>
                <a:ext cx="631812" cy="80604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2932818" y="2975116"/>
                <a:ext cx="769607" cy="5390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1</a:t>
                </a: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,q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4</a:t>
                </a: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2032242" y="3275938"/>
                <a:ext cx="941254" cy="2682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4562258" y="2940418"/>
                <a:ext cx="614149" cy="78035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Text Box 14"/>
              <p:cNvSpPr txBox="1">
                <a:spLocks noChangeArrowheads="1"/>
              </p:cNvSpPr>
              <p:nvPr/>
            </p:nvSpPr>
            <p:spPr bwMode="auto">
              <a:xfrm>
                <a:off x="4510600" y="3046834"/>
                <a:ext cx="792025" cy="57489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2</a:t>
                </a: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,q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5</a:t>
                </a: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606406" y="3311273"/>
                <a:ext cx="968672" cy="2861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021019" y="3262565"/>
                <a:ext cx="369630" cy="20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166934" y="2944901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84192" y="3315756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6115276" y="3078211"/>
              <a:ext cx="792025" cy="57489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3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,q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4</a:t>
              </a: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27207" y="4433042"/>
            <a:ext cx="7257164" cy="834149"/>
            <a:chOff x="1227207" y="4433042"/>
            <a:chExt cx="7257164" cy="834149"/>
          </a:xfrm>
        </p:grpSpPr>
        <p:grpSp>
          <p:nvGrpSpPr>
            <p:cNvPr id="38" name="Group 37"/>
            <p:cNvGrpSpPr/>
            <p:nvPr/>
          </p:nvGrpSpPr>
          <p:grpSpPr>
            <a:xfrm>
              <a:off x="1227207" y="4433042"/>
              <a:ext cx="4281606" cy="811736"/>
              <a:chOff x="1021019" y="2909041"/>
              <a:chExt cx="4281606" cy="811736"/>
            </a:xfrm>
          </p:grpSpPr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1411177" y="2924732"/>
                <a:ext cx="613929" cy="75577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 Box 14"/>
              <p:cNvSpPr txBox="1">
                <a:spLocks noChangeArrowheads="1"/>
              </p:cNvSpPr>
              <p:nvPr/>
            </p:nvSpPr>
            <p:spPr bwMode="auto">
              <a:xfrm>
                <a:off x="1480542" y="3022190"/>
                <a:ext cx="617262" cy="5390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2984476" y="2909041"/>
                <a:ext cx="631812" cy="80604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Text Box 14"/>
              <p:cNvSpPr txBox="1">
                <a:spLocks noChangeArrowheads="1"/>
              </p:cNvSpPr>
              <p:nvPr/>
            </p:nvSpPr>
            <p:spPr bwMode="auto">
              <a:xfrm>
                <a:off x="2932818" y="2975116"/>
                <a:ext cx="769607" cy="5390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1</a:t>
                </a: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,q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4</a:t>
                </a: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2032242" y="3275938"/>
                <a:ext cx="941254" cy="2682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4562258" y="2940418"/>
                <a:ext cx="614149" cy="78035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 Box 14"/>
              <p:cNvSpPr txBox="1">
                <a:spLocks noChangeArrowheads="1"/>
              </p:cNvSpPr>
              <p:nvPr/>
            </p:nvSpPr>
            <p:spPr bwMode="auto">
              <a:xfrm>
                <a:off x="4510600" y="3046834"/>
                <a:ext cx="792025" cy="57489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2</a:t>
                </a: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,q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5</a:t>
                </a: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3606406" y="3311273"/>
                <a:ext cx="968672" cy="2861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1021019" y="3262565"/>
                <a:ext cx="369630" cy="20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373122" y="4468902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90380" y="4839757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6321464" y="4602212"/>
              <a:ext cx="792025" cy="57489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3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,q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4</a:t>
              </a: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7870222" y="4486832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7939588" y="4633589"/>
              <a:ext cx="532060" cy="57489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5</a:t>
              </a: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927821" y="4857687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2448553" y="4433042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2638655" y="38024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4068091" y="4405593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4355988" y="43168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2269662" y="2169712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3847322" y="224365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5511187" y="2294962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5656178" y="4446365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7150942" y="442647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=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=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27207" y="1216423"/>
            <a:ext cx="8875289" cy="1149860"/>
            <a:chOff x="1227207" y="1071277"/>
            <a:chExt cx="8875289" cy="1149860"/>
          </a:xfrm>
        </p:grpSpPr>
        <p:grpSp>
          <p:nvGrpSpPr>
            <p:cNvPr id="25" name="Group 24"/>
            <p:cNvGrpSpPr/>
            <p:nvPr/>
          </p:nvGrpSpPr>
          <p:grpSpPr>
            <a:xfrm>
              <a:off x="1227207" y="1071277"/>
              <a:ext cx="7257164" cy="834149"/>
              <a:chOff x="1227207" y="1071277"/>
              <a:chExt cx="7257164" cy="83414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27207" y="1071277"/>
                <a:ext cx="4281606" cy="811736"/>
                <a:chOff x="1021019" y="2909041"/>
                <a:chExt cx="4281606" cy="811736"/>
              </a:xfrm>
            </p:grpSpPr>
            <p:sp>
              <p:nvSpPr>
                <p:cNvPr id="12" name="Oval 11"/>
                <p:cNvSpPr>
                  <a:spLocks noChangeArrowheads="1"/>
                </p:cNvSpPr>
                <p:nvPr/>
              </p:nvSpPr>
              <p:spPr bwMode="auto">
                <a:xfrm>
                  <a:off x="1411177" y="2924732"/>
                  <a:ext cx="613929" cy="755773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80542" y="3022190"/>
                  <a:ext cx="617262" cy="53904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Oval 13"/>
                <p:cNvSpPr>
                  <a:spLocks noChangeArrowheads="1"/>
                </p:cNvSpPr>
                <p:nvPr/>
              </p:nvSpPr>
              <p:spPr bwMode="auto">
                <a:xfrm>
                  <a:off x="2984476" y="2909041"/>
                  <a:ext cx="631812" cy="806048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32818" y="2975116"/>
                  <a:ext cx="769607" cy="53904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lang="en-US" sz="2000" b="1" baseline="-25000" dirty="0" smtClean="0">
                      <a:latin typeface="Times New Roman" pitchFamily="18" charset="0"/>
                      <a:cs typeface="Arial" pitchFamily="34" charset="0"/>
                    </a:rPr>
                    <a:t>1</a:t>
                  </a: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,q</a:t>
                  </a:r>
                  <a:r>
                    <a:rPr lang="en-US" sz="2000" b="1" baseline="-25000" dirty="0" smtClean="0">
                      <a:latin typeface="Times New Roman" pitchFamily="18" charset="0"/>
                      <a:cs typeface="Arial" pitchFamily="34" charset="0"/>
                    </a:rPr>
                    <a:t>4</a:t>
                  </a:r>
                  <a:endParaRPr lang="en-US" sz="2000" baseline="-25000" dirty="0">
                    <a:latin typeface="Arial" pitchFamily="34" charset="0"/>
                    <a:cs typeface="Arial" pitchFamily="34" charset="0"/>
                  </a:endParaRPr>
                </a:p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2032242" y="3275938"/>
                  <a:ext cx="941254" cy="2682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>
                  <a:off x="4562258" y="2940418"/>
                  <a:ext cx="614149" cy="78035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10600" y="3046834"/>
                  <a:ext cx="792025" cy="574898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lang="en-US" sz="2000" b="1" baseline="-25000" dirty="0" smtClean="0">
                      <a:latin typeface="Times New Roman" pitchFamily="18" charset="0"/>
                      <a:cs typeface="Arial" pitchFamily="34" charset="0"/>
                    </a:rPr>
                    <a:t>2</a:t>
                  </a: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,q</a:t>
                  </a:r>
                  <a:r>
                    <a:rPr lang="en-US" sz="2000" b="1" baseline="-25000" dirty="0" smtClean="0">
                      <a:latin typeface="Times New Roman" pitchFamily="18" charset="0"/>
                      <a:cs typeface="Arial" pitchFamily="34" charset="0"/>
                    </a:rPr>
                    <a:t>5</a:t>
                  </a:r>
                  <a:endParaRPr lang="en-US" sz="2000" baseline="-25000" dirty="0">
                    <a:latin typeface="Arial" pitchFamily="34" charset="0"/>
                    <a:cs typeface="Arial" pitchFamily="34" charset="0"/>
                  </a:endParaRPr>
                </a:p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606406" y="3311273"/>
                  <a:ext cx="968672" cy="286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021019" y="3262565"/>
                  <a:ext cx="369630" cy="208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6373122" y="1107137"/>
                <a:ext cx="614149" cy="78035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5390380" y="1477992"/>
                <a:ext cx="968672" cy="2861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6321464" y="1240447"/>
                <a:ext cx="792025" cy="57489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3</a:t>
                </a: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,q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4</a:t>
                </a: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7870222" y="1125067"/>
                <a:ext cx="614149" cy="780359"/>
              </a:xfrm>
              <a:prstGeom prst="ellips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7939588" y="1271824"/>
                <a:ext cx="532060" cy="57489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5</a:t>
                </a: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927821" y="1495922"/>
                <a:ext cx="968672" cy="2861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9488347" y="1129550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9557711" y="1277475"/>
              <a:ext cx="532060" cy="57373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4</a:t>
              </a: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505607" y="1486958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455"/>
            <p:cNvSpPr>
              <a:spLocks/>
            </p:cNvSpPr>
            <p:nvPr/>
          </p:nvSpPr>
          <p:spPr bwMode="auto">
            <a:xfrm rot="5202754">
              <a:off x="8562633" y="1090724"/>
              <a:ext cx="873456" cy="138737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769765" y="3605198"/>
            <a:ext cx="613929" cy="75577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1839130" y="3702656"/>
            <a:ext cx="617262" cy="53904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343064" y="3589507"/>
            <a:ext cx="631812" cy="80604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291406" y="3655582"/>
            <a:ext cx="769607" cy="53904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90830" y="3956404"/>
            <a:ext cx="941254" cy="268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920846" y="3620884"/>
            <a:ext cx="614149" cy="78035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4869188" y="3727300"/>
            <a:ext cx="792025" cy="5748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5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08613" y="4005188"/>
            <a:ext cx="908941" cy="151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379607" y="3943031"/>
            <a:ext cx="369630" cy="20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525522" y="3625367"/>
            <a:ext cx="614149" cy="78035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40291" y="4019493"/>
            <a:ext cx="806034" cy="188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473864" y="3758677"/>
            <a:ext cx="792025" cy="5748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8022622" y="3643297"/>
            <a:ext cx="614149" cy="78035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8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8091988" y="3790054"/>
            <a:ext cx="532060" cy="5748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5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307496" y="4056962"/>
            <a:ext cx="637742" cy="174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640747" y="3647780"/>
            <a:ext cx="614149" cy="78035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9710111" y="3795705"/>
            <a:ext cx="532060" cy="57373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8817613" y="4032889"/>
            <a:ext cx="823134" cy="50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455"/>
          <p:cNvSpPr>
            <a:spLocks/>
          </p:cNvSpPr>
          <p:nvPr/>
        </p:nvSpPr>
        <p:spPr bwMode="auto">
          <a:xfrm rot="5202754">
            <a:off x="8849771" y="3652805"/>
            <a:ext cx="873456" cy="138737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7931170" y="3571010"/>
            <a:ext cx="873336" cy="9338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4794494" y="3548741"/>
            <a:ext cx="873336" cy="9338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6420092" y="3534230"/>
            <a:ext cx="873336" cy="9338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2521160" y="110661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4112342" y="118593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5686223" y="1222927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7128818" y="1158262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8761514" y="1209488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8761514" y="1985885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2689749" y="3614743"/>
            <a:ext cx="331686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4150173" y="3589507"/>
            <a:ext cx="331686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5814184" y="3652783"/>
            <a:ext cx="331686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7401807" y="3625367"/>
            <a:ext cx="331686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9020757" y="3652212"/>
            <a:ext cx="331686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9007657" y="4360971"/>
            <a:ext cx="331686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812"/>
            <a:ext cx="10515600" cy="645458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a) =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= {q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038850" y="1788806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930852" y="1732538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414950" y="1657502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626154" y="1814594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59166" y="2043172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18238" y="2055040"/>
            <a:ext cx="1296712" cy="118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515809" y="1741910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raight Arrow Connector 9"/>
          <p:cNvSpPr>
            <a:spLocks noChangeShapeType="1"/>
          </p:cNvSpPr>
          <p:nvPr/>
        </p:nvSpPr>
        <p:spPr bwMode="auto">
          <a:xfrm flipV="1">
            <a:off x="1608819" y="2023481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511225" y="1758322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86704" y="1745757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rc 21"/>
          <p:cNvSpPr>
            <a:spLocks/>
          </p:cNvSpPr>
          <p:nvPr/>
        </p:nvSpPr>
        <p:spPr bwMode="auto">
          <a:xfrm rot="16555225">
            <a:off x="1824519" y="1133614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rc 21"/>
          <p:cNvSpPr>
            <a:spLocks/>
          </p:cNvSpPr>
          <p:nvPr/>
        </p:nvSpPr>
        <p:spPr bwMode="auto">
          <a:xfrm rot="16555225">
            <a:off x="3468093" y="1145955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391273" y="947723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727058" y="1633626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058294" y="96374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493508" y="1633626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53579" y="2637434"/>
            <a:ext cx="1017868" cy="668740"/>
            <a:chOff x="1192215" y="3188761"/>
            <a:chExt cx="1017868" cy="66874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523234" y="3188761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592599" y="327227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Straight Arrow Connector 9"/>
            <p:cNvSpPr>
              <a:spLocks noChangeShapeType="1"/>
            </p:cNvSpPr>
            <p:nvPr/>
          </p:nvSpPr>
          <p:spPr bwMode="auto">
            <a:xfrm flipV="1">
              <a:off x="1192215" y="3501600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17721" y="3475631"/>
            <a:ext cx="2622542" cy="682187"/>
            <a:chOff x="1156357" y="4578285"/>
            <a:chExt cx="2622542" cy="682187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487376" y="4591732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556741" y="4675250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Straight Arrow Connector 9"/>
            <p:cNvSpPr>
              <a:spLocks noChangeShapeType="1"/>
            </p:cNvSpPr>
            <p:nvPr/>
          </p:nvSpPr>
          <p:spPr bwMode="auto">
            <a:xfrm flipV="1">
              <a:off x="1156357" y="4904571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060675" y="4578285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009016" y="4634909"/>
              <a:ext cx="769883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0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,q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1</a:t>
              </a:r>
              <a:endParaRPr lang="en-US" sz="2000" baseline="-25000" dirty="0" smtClean="0">
                <a:latin typeface="Arial" pitchFamily="34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119083" y="4919341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402886" y="4777041"/>
            <a:ext cx="2817896" cy="1348525"/>
            <a:chOff x="1402886" y="4777041"/>
            <a:chExt cx="2817896" cy="1348525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733905" y="5456826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1803270" y="5553791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Straight Arrow Connector 9"/>
            <p:cNvSpPr>
              <a:spLocks noChangeShapeType="1"/>
            </p:cNvSpPr>
            <p:nvPr/>
          </p:nvSpPr>
          <p:spPr bwMode="auto">
            <a:xfrm flipV="1">
              <a:off x="1402886" y="5769665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307204" y="5443379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3255545" y="5500003"/>
              <a:ext cx="769883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0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,q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1</a:t>
              </a:r>
              <a:endParaRPr lang="en-US" sz="2000" baseline="-25000" dirty="0" smtClean="0">
                <a:latin typeface="Arial" pitchFamily="34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365612" y="5784435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21"/>
            <p:cNvSpPr>
              <a:spLocks/>
            </p:cNvSpPr>
            <p:nvPr/>
          </p:nvSpPr>
          <p:spPr bwMode="auto">
            <a:xfrm rot="16555225">
              <a:off x="3276475" y="4865103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3884997" y="4832917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2585007" y="5405718"/>
              <a:ext cx="335785" cy="2959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2546369" y="3432830"/>
            <a:ext cx="335785" cy="29597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5867681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41481" y="2241985"/>
            <a:ext cx="614149" cy="7504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910846" y="2350793"/>
            <a:ext cx="617484" cy="5352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traight Arrow Connector 9"/>
          <p:cNvSpPr>
            <a:spLocks noChangeShapeType="1"/>
          </p:cNvSpPr>
          <p:nvPr/>
        </p:nvSpPr>
        <p:spPr bwMode="auto">
          <a:xfrm flipV="1">
            <a:off x="1510462" y="2593033"/>
            <a:ext cx="322033" cy="1188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14780" y="2240343"/>
            <a:ext cx="614149" cy="7504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363121" y="2303883"/>
            <a:ext cx="769883" cy="5352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3188" y="2609606"/>
            <a:ext cx="941592" cy="266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21"/>
          <p:cNvSpPr>
            <a:spLocks/>
          </p:cNvSpPr>
          <p:nvPr/>
        </p:nvSpPr>
        <p:spPr bwMode="auto">
          <a:xfrm rot="16555225">
            <a:off x="3339321" y="1611968"/>
            <a:ext cx="821930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92573" y="1541876"/>
            <a:ext cx="335785" cy="34826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692583" y="2168499"/>
            <a:ext cx="335785" cy="34826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006009" y="2231379"/>
            <a:ext cx="614149" cy="7504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954350" y="2348707"/>
            <a:ext cx="769883" cy="5352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2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50152" y="2614155"/>
            <a:ext cx="941592" cy="266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335630" y="2231379"/>
            <a:ext cx="335785" cy="34826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03174" y="389964"/>
            <a:ext cx="10385652" cy="586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b) = {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dirty="0" smtClean="0">
                <a:sym typeface="Symbol" panose="05050102010706020507" pitchFamily="18" charset="2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= {q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}=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845276" y="2228538"/>
            <a:ext cx="606560" cy="7504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914661" y="2337346"/>
            <a:ext cx="609854" cy="5352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Straight Arrow Connector 9"/>
          <p:cNvSpPr>
            <a:spLocks noChangeShapeType="1"/>
          </p:cNvSpPr>
          <p:nvPr/>
        </p:nvSpPr>
        <p:spPr bwMode="auto">
          <a:xfrm flipV="1">
            <a:off x="1512452" y="2593032"/>
            <a:ext cx="318054" cy="1188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73188" y="2596159"/>
            <a:ext cx="935774" cy="399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694658" y="2155052"/>
            <a:ext cx="331636" cy="34826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733905" y="4865158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803270" y="4962123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Straight Arrow Connector 9"/>
          <p:cNvSpPr>
            <a:spLocks noChangeShapeType="1"/>
          </p:cNvSpPr>
          <p:nvPr/>
        </p:nvSpPr>
        <p:spPr bwMode="auto">
          <a:xfrm flipV="1">
            <a:off x="1402886" y="5177997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307204" y="485171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3257768" y="4949407"/>
            <a:ext cx="769883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65612" y="5192767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21"/>
          <p:cNvSpPr>
            <a:spLocks/>
          </p:cNvSpPr>
          <p:nvPr/>
        </p:nvSpPr>
        <p:spPr bwMode="auto">
          <a:xfrm rot="16555225">
            <a:off x="3276475" y="4273435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884997" y="424124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2585007" y="479967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4777410" y="4869641"/>
            <a:ext cx="614149" cy="66874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727974" y="4953890"/>
            <a:ext cx="769883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2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877947" y="5191053"/>
            <a:ext cx="912910" cy="164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21"/>
          <p:cNvSpPr>
            <a:spLocks/>
          </p:cNvSpPr>
          <p:nvPr/>
        </p:nvSpPr>
        <p:spPr bwMode="auto">
          <a:xfrm rot="16555225">
            <a:off x="4746681" y="4277918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4174040" y="476583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5339291" y="424124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906877" y="389964"/>
            <a:ext cx="10385652" cy="586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b) = {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dirty="0" smtClean="0">
                <a:sym typeface="Symbol" panose="05050102010706020507" pitchFamily="18" charset="2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q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= {q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q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}=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1737608" y="4865158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1806973" y="4962123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Straight Arrow Connector 9"/>
          <p:cNvSpPr>
            <a:spLocks noChangeShapeType="1"/>
          </p:cNvSpPr>
          <p:nvPr/>
        </p:nvSpPr>
        <p:spPr bwMode="auto">
          <a:xfrm flipV="1">
            <a:off x="1406589" y="5177997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3310907" y="485171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3261471" y="4949407"/>
            <a:ext cx="769883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9315" y="5192767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21"/>
          <p:cNvSpPr>
            <a:spLocks/>
          </p:cNvSpPr>
          <p:nvPr/>
        </p:nvSpPr>
        <p:spPr bwMode="auto">
          <a:xfrm rot="16555225">
            <a:off x="3280178" y="4273435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3888700" y="424124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2588710" y="479967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81650" y="5191053"/>
            <a:ext cx="912910" cy="164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4177743" y="476583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5342994" y="424124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876900" y="228332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946265" y="2380286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traight Arrow Connector 9"/>
          <p:cNvSpPr>
            <a:spLocks noChangeShapeType="1"/>
          </p:cNvSpPr>
          <p:nvPr/>
        </p:nvSpPr>
        <p:spPr bwMode="auto">
          <a:xfrm flipV="1">
            <a:off x="2545881" y="2596160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450199" y="2269874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98541" y="2326498"/>
            <a:ext cx="738236" cy="45704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8607" y="2610930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21"/>
          <p:cNvSpPr>
            <a:spLocks/>
          </p:cNvSpPr>
          <p:nvPr/>
        </p:nvSpPr>
        <p:spPr bwMode="auto">
          <a:xfrm rot="16555225">
            <a:off x="4419470" y="1691598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027992" y="1659412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728002" y="2217833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081784" y="2287804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014549" y="2238498"/>
            <a:ext cx="766549" cy="76019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86565" y="2624167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016664" y="2384769"/>
            <a:ext cx="738236" cy="45704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,q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rc 21"/>
          <p:cNvSpPr>
            <a:spLocks/>
          </p:cNvSpPr>
          <p:nvPr/>
        </p:nvSpPr>
        <p:spPr bwMode="auto">
          <a:xfrm rot="16555225">
            <a:off x="5997252" y="1615399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441614" y="223689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542288" y="1389055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Problems</a:t>
            </a:r>
          </a:p>
          <a:p>
            <a:pPr marL="514350" indent="-514350">
              <a:buAutoNum type="arabicParenR"/>
            </a:pPr>
            <a:r>
              <a:rPr lang="en-IN" dirty="0" smtClean="0"/>
              <a:t>Find a DFA equivalent to the NFA with initial state p, final state q, and another state r having transitions:</a:t>
            </a:r>
          </a:p>
          <a:p>
            <a:pPr marL="0" indent="0">
              <a:buNone/>
            </a:pPr>
            <a:r>
              <a:rPr lang="en-IN" altLang="en-US" dirty="0">
                <a:cs typeface="Arial" charset="0"/>
                <a:sym typeface="Symbol" pitchFamily="18" charset="2"/>
              </a:rPr>
              <a:t> </a:t>
            </a:r>
            <a:r>
              <a:rPr lang="en-IN" altLang="en-US" dirty="0" smtClean="0">
                <a:cs typeface="Arial" charset="0"/>
                <a:sym typeface="Symbol" pitchFamily="18" charset="2"/>
              </a:rPr>
              <a:t>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</a:t>
            </a:r>
            <a:r>
              <a:rPr lang="en-US" altLang="en-US" dirty="0">
                <a:sym typeface="Symbol" pitchFamily="18" charset="2"/>
              </a:rPr>
              <a:t>p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</a:t>
            </a:r>
            <a:r>
              <a:rPr lang="en-US" altLang="en-US" dirty="0"/>
              <a:t>, </a:t>
            </a:r>
            <a:r>
              <a:rPr lang="en-US" altLang="en-US" dirty="0" smtClean="0"/>
              <a:t>0) </a:t>
            </a:r>
            <a:r>
              <a:rPr lang="en-US" altLang="en-US" dirty="0"/>
              <a:t>=  </a:t>
            </a:r>
            <a:r>
              <a:rPr lang="en-US" altLang="en-US" dirty="0" smtClean="0"/>
              <a:t>p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,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dirty="0">
                <a:sym typeface="Symbol" pitchFamily="18" charset="2"/>
              </a:rPr>
              <a:t>p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</a:t>
            </a:r>
            <a:r>
              <a:rPr lang="en-US" altLang="en-US" dirty="0"/>
              <a:t>, </a:t>
            </a:r>
            <a:r>
              <a:rPr lang="en-US" altLang="en-US" dirty="0" smtClean="0"/>
              <a:t>0) </a:t>
            </a:r>
            <a:r>
              <a:rPr lang="en-US" altLang="en-US" dirty="0"/>
              <a:t>=  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,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dirty="0">
                <a:sym typeface="Symbol" pitchFamily="18" charset="2"/>
              </a:rPr>
              <a:t>p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</a:t>
            </a:r>
            <a:r>
              <a:rPr lang="en-US" altLang="en-US" dirty="0"/>
              <a:t>, </a:t>
            </a:r>
            <a:r>
              <a:rPr lang="en-US" altLang="en-US" dirty="0" smtClean="0"/>
              <a:t>1) </a:t>
            </a:r>
            <a:r>
              <a:rPr lang="en-US" altLang="en-US" dirty="0"/>
              <a:t>=  </a:t>
            </a:r>
            <a:r>
              <a:rPr lang="en-US" altLang="en-US" dirty="0" smtClean="0"/>
              <a:t>q</a:t>
            </a:r>
            <a:r>
              <a:rPr lang="en-US" altLang="en-US" baseline="-25000" dirty="0"/>
              <a:t> </a:t>
            </a:r>
            <a:r>
              <a:rPr lang="en-US" altLang="en-US" baseline="-25000" dirty="0" smtClean="0"/>
              <a:t> </a:t>
            </a:r>
            <a:r>
              <a:rPr lang="en-US" altLang="en-US" dirty="0"/>
              <a:t> </a:t>
            </a:r>
            <a:r>
              <a:rPr lang="en-US" altLang="en-US" dirty="0" smtClean="0"/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US" altLang="en-US" dirty="0">
                <a:cs typeface="Arial" charset="0"/>
                <a:sym typeface="Symbol" pitchFamily="18" charset="2"/>
              </a:rPr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</a:t>
            </a:r>
            <a:r>
              <a:rPr lang="en-US" altLang="en-US" dirty="0"/>
              <a:t>, </a:t>
            </a:r>
            <a:r>
              <a:rPr lang="en-US" altLang="en-US" dirty="0" smtClean="0"/>
              <a:t>0) </a:t>
            </a:r>
            <a:r>
              <a:rPr lang="en-US" altLang="en-US" dirty="0"/>
              <a:t>=  </a:t>
            </a:r>
            <a:r>
              <a:rPr lang="en-US" altLang="en-US" dirty="0" smtClean="0"/>
              <a:t>r ,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US" altLang="en-US" dirty="0">
                <a:cs typeface="Arial" charset="0"/>
                <a:sym typeface="Symbol" pitchFamily="18" charset="2"/>
              </a:rPr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 smtClean="0"/>
              <a:t>1) </a:t>
            </a:r>
            <a:r>
              <a:rPr lang="en-US" altLang="en-US" dirty="0"/>
              <a:t>=  </a:t>
            </a:r>
            <a:r>
              <a:rPr lang="en-US" altLang="en-US" dirty="0" smtClean="0"/>
              <a:t>r ,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dirty="0" smtClean="0">
                <a:sym typeface="Symbol" pitchFamily="18" charset="2"/>
              </a:rPr>
              <a:t>r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</a:t>
            </a:r>
            <a:r>
              <a:rPr lang="en-US" altLang="en-US" dirty="0"/>
              <a:t>, </a:t>
            </a:r>
            <a:r>
              <a:rPr lang="en-US" altLang="en-US" dirty="0" smtClean="0"/>
              <a:t>1) </a:t>
            </a:r>
            <a:r>
              <a:rPr lang="en-US" altLang="en-US" dirty="0"/>
              <a:t>=  </a:t>
            </a:r>
            <a:r>
              <a:rPr lang="en-US" altLang="en-US" dirty="0" smtClean="0"/>
              <a:t>r</a:t>
            </a:r>
          </a:p>
          <a:p>
            <a:pPr marL="0" indent="0">
              <a:buNone/>
            </a:pPr>
            <a:r>
              <a:rPr lang="en-IN" dirty="0" smtClean="0"/>
              <a:t>2) </a:t>
            </a:r>
            <a:r>
              <a:rPr lang="en-US" dirty="0"/>
              <a:t>Construct a DFA equivalent to the NFA with initial state </a:t>
            </a:r>
            <a:r>
              <a:rPr lang="en-US" i="1" dirty="0"/>
              <a:t>p, </a:t>
            </a:r>
            <a:r>
              <a:rPr lang="en-US" dirty="0"/>
              <a:t>final state </a:t>
            </a:r>
            <a:r>
              <a:rPr lang="en-US" i="1" dirty="0" smtClean="0"/>
              <a:t>q, </a:t>
            </a:r>
            <a:r>
              <a:rPr lang="en-US" dirty="0" smtClean="0"/>
              <a:t>and transitions: 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</a:t>
            </a:r>
            <a:r>
              <a:rPr lang="en-US" altLang="en-US" dirty="0">
                <a:cs typeface="Arial" charset="0"/>
                <a:sym typeface="Symbol" pitchFamily="18" charset="2"/>
              </a:rPr>
              <a:t>(</a:t>
            </a:r>
            <a:r>
              <a:rPr lang="en-US" altLang="en-US" dirty="0">
                <a:sym typeface="Symbol" pitchFamily="18" charset="2"/>
              </a:rPr>
              <a:t>p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 smtClean="0"/>
              <a:t>a) </a:t>
            </a:r>
            <a:r>
              <a:rPr lang="en-US" altLang="en-US" dirty="0"/>
              <a:t>=  p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US" altLang="en-US" dirty="0">
                <a:sym typeface="Symbol" pitchFamily="18" charset="2"/>
              </a:rPr>
              <a:t>p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 smtClean="0"/>
              <a:t>a) </a:t>
            </a:r>
            <a:r>
              <a:rPr lang="en-US" altLang="en-US" dirty="0"/>
              <a:t>=  q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US" altLang="en-US" dirty="0" smtClean="0">
                <a:sym typeface="Symbol" pitchFamily="18" charset="2"/>
              </a:rPr>
              <a:t>q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</a:t>
            </a:r>
            <a:r>
              <a:rPr lang="en-US" altLang="en-US" dirty="0"/>
              <a:t>, </a:t>
            </a:r>
            <a:r>
              <a:rPr lang="en-US" altLang="en-US" dirty="0" smtClean="0"/>
              <a:t>b) </a:t>
            </a:r>
            <a:r>
              <a:rPr lang="en-US" altLang="en-US" dirty="0"/>
              <a:t>=  q</a:t>
            </a:r>
            <a:r>
              <a:rPr lang="en-US" altLang="en-US" baseline="-25000" dirty="0"/>
              <a:t>  </a:t>
            </a:r>
            <a:r>
              <a:rPr lang="en-US" altLang="en-US" dirty="0"/>
              <a:t> ,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 smtClean="0"/>
              <a:t>b) </a:t>
            </a:r>
            <a:r>
              <a:rPr lang="en-US" altLang="en-US" dirty="0"/>
              <a:t>=  </a:t>
            </a:r>
            <a:r>
              <a:rPr lang="en-US" altLang="en-US" dirty="0" smtClean="0"/>
              <a:t>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Omit </a:t>
            </a:r>
            <a:r>
              <a:rPr lang="en-US" dirty="0"/>
              <a:t>inaccessible states.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4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895" y="1358153"/>
            <a:ext cx="6199094" cy="38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FSA Applications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1"/>
            <a:ext cx="10515600" cy="364395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 smtClean="0"/>
              <a:t>Lexical analysis (Compiler) recognition of tokens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Thermostats (fridge)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Elevators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Train Track Switches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Text editing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Image compression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Computer Network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109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NFA with </a:t>
            </a:r>
            <a:r>
              <a:rPr lang="th-TH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moves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th-TH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NFA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1"/>
            <a:ext cx="10515600" cy="5030742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A non-deterministic finite </a:t>
            </a:r>
            <a:r>
              <a:rPr lang="en-US" altLang="en-US" dirty="0" smtClean="0"/>
              <a:t>automaton with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moves</a:t>
            </a:r>
            <a:r>
              <a:rPr lang="en-US" altLang="en-US" dirty="0" smtClean="0"/>
              <a:t> </a:t>
            </a:r>
            <a:r>
              <a:rPr lang="en-US" altLang="en-US" dirty="0"/>
              <a:t>is a 5-tuple</a:t>
            </a:r>
            <a:r>
              <a:rPr lang="en-US" altLang="en-US" dirty="0">
                <a:solidFill>
                  <a:srgbClr val="00B050"/>
                </a:solidFill>
              </a:rPr>
              <a:t>  </a:t>
            </a:r>
            <a:endParaRPr lang="en-US" alt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 </a:t>
            </a:r>
            <a:r>
              <a:rPr lang="en-US" altLang="en-US" b="1" dirty="0" smtClean="0">
                <a:solidFill>
                  <a:srgbClr val="0000CC"/>
                </a:solidFill>
              </a:rPr>
              <a:t>M </a:t>
            </a:r>
            <a:r>
              <a:rPr lang="en-US" altLang="en-US" b="1" dirty="0">
                <a:solidFill>
                  <a:srgbClr val="0000CC"/>
                </a:solidFill>
              </a:rPr>
              <a:t>= (Q, </a:t>
            </a:r>
            <a:r>
              <a:rPr lang="el-GR" altLang="en-US" b="1" dirty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, q</a:t>
            </a:r>
            <a:r>
              <a:rPr lang="en-US" altLang="en-US" b="1" baseline="-25000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F), </a:t>
            </a:r>
            <a:r>
              <a:rPr lang="en-US" altLang="en-US" dirty="0">
                <a:cs typeface="Arial" charset="0"/>
                <a:sym typeface="Symbol" pitchFamily="18" charset="2"/>
              </a:rPr>
              <a:t>where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dirty="0"/>
              <a:t>    -   is a finite set of states</a:t>
            </a:r>
          </a:p>
          <a:p>
            <a:pPr lvl="2"/>
            <a:r>
              <a:rPr lang="el-GR" altLang="en-US" sz="2800" b="1" dirty="0">
                <a:solidFill>
                  <a:srgbClr val="0000CC"/>
                </a:solidFill>
              </a:rPr>
              <a:t>Σ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/>
              <a:t>    -   is  a finite set of input symbols 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baseline="-25000" dirty="0">
                <a:solidFill>
                  <a:srgbClr val="0000CC"/>
                </a:solidFill>
              </a:rPr>
              <a:t>0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 Q    -  </a:t>
            </a:r>
            <a:r>
              <a:rPr lang="en-US" altLang="en-US" sz="2800" b="1" dirty="0">
                <a:sym typeface="Symbol" pitchFamily="18" charset="2"/>
              </a:rPr>
              <a:t>is the start state (initial state)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F 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 Q      -  </a:t>
            </a:r>
            <a:r>
              <a:rPr lang="en-US" altLang="en-US" sz="2800" b="1" dirty="0">
                <a:sym typeface="Symbol" pitchFamily="18" charset="2"/>
              </a:rPr>
              <a:t>is the set of accept states (final states)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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: Q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l-GR" altLang="en-US" sz="2800" b="1" dirty="0" smtClean="0">
                <a:solidFill>
                  <a:srgbClr val="0000CC"/>
                </a:solidFill>
              </a:rPr>
              <a:t>Σ</a:t>
            </a:r>
            <a:r>
              <a:rPr lang="en-IN" altLang="en-US" sz="2800" dirty="0">
                <a:sym typeface="Symbol" panose="05050102010706020507" pitchFamily="18" charset="2"/>
              </a:rPr>
              <a:t> </a:t>
            </a:r>
            <a:r>
              <a:rPr lang="en-IN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U {</a:t>
            </a:r>
            <a:r>
              <a:rPr lang="th-TH" altLang="en-US" sz="2800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 }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→ 2</a:t>
            </a:r>
            <a:r>
              <a:rPr lang="en-US" altLang="en-US" sz="2800" b="1" baseline="30000" dirty="0">
                <a:solidFill>
                  <a:srgbClr val="0000CC"/>
                </a:solidFill>
                <a:cs typeface="Arial" charset="0"/>
              </a:rPr>
              <a:t>Q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  -  </a:t>
            </a:r>
            <a:r>
              <a:rPr lang="en-US" altLang="en-US" sz="2800" b="1" dirty="0">
                <a:cs typeface="Arial" charset="0"/>
              </a:rPr>
              <a:t>is the transition function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5606697" y="4514523"/>
            <a:ext cx="317585" cy="31505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2801253" y="519925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1"/>
          </a:xfrm>
        </p:spPr>
        <p:txBody>
          <a:bodyPr/>
          <a:lstStyle/>
          <a:p>
            <a:r>
              <a:rPr lang="th-TH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-closure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/>
          <a:lstStyle/>
          <a:p>
            <a:pPr marL="0" indent="0">
              <a:buNone/>
            </a:pP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closure of a state q is the set of all states reachable from q through </a:t>
            </a:r>
          </a:p>
          <a:p>
            <a:pPr marL="0" indent="0">
              <a:buNone/>
            </a:pP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-moves only and including q itself.</a:t>
            </a:r>
          </a:p>
          <a:p>
            <a:pPr marL="0" indent="0">
              <a:buNone/>
            </a:pPr>
            <a:endParaRPr lang="en-IN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closure(q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= {q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0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              </a:t>
            </a:r>
            <a:r>
              <a:rPr lang="en-IN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ECLOSURE(q</a:t>
            </a:r>
            <a:r>
              <a:rPr lang="en-IN" altLang="en-US" baseline="-25000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IN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en-IN" altLang="en-US" dirty="0" smtClean="0">
              <a:solidFill>
                <a:srgbClr val="FF0000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th-TH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closure(q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{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closure(q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= {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, 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baseline="-25000" dirty="0"/>
          </a:p>
          <a:p>
            <a:pPr marL="0" indent="0">
              <a:buNone/>
            </a:pP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closure(q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{q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endParaRPr lang="en-IN" altLang="en-US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endParaRPr lang="en-IN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264021" y="3619834"/>
            <a:ext cx="5845021" cy="1431303"/>
            <a:chOff x="1635456" y="4461654"/>
            <a:chExt cx="5845021" cy="1431303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6694558" y="5314823"/>
              <a:ext cx="646399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684438" y="5584218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684441" y="5329734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rc 21"/>
            <p:cNvSpPr>
              <a:spLocks/>
            </p:cNvSpPr>
            <p:nvPr/>
          </p:nvSpPr>
          <p:spPr bwMode="auto">
            <a:xfrm rot="16555225">
              <a:off x="6583256" y="4659066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7162892" y="4551012"/>
              <a:ext cx="317585" cy="31505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408964" y="5197106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5939403" y="5182079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35456" y="4461654"/>
              <a:ext cx="4289705" cy="1431303"/>
              <a:chOff x="1635456" y="4461654"/>
              <a:chExt cx="4289705" cy="1431303"/>
            </a:xfrm>
          </p:grpSpPr>
          <p:sp>
            <p:nvSpPr>
              <p:cNvPr id="13" name="Oval 4"/>
              <p:cNvSpPr>
                <a:spLocks noChangeArrowheads="1"/>
              </p:cNvSpPr>
              <p:nvPr/>
            </p:nvSpPr>
            <p:spPr bwMode="auto">
              <a:xfrm>
                <a:off x="5058266" y="5224217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5151245" y="5316971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Arc 21"/>
              <p:cNvSpPr>
                <a:spLocks/>
              </p:cNvSpPr>
              <p:nvPr/>
            </p:nvSpPr>
            <p:spPr bwMode="auto">
              <a:xfrm rot="16555225">
                <a:off x="1888914" y="4613994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Arc 21"/>
              <p:cNvSpPr>
                <a:spLocks/>
              </p:cNvSpPr>
              <p:nvPr/>
            </p:nvSpPr>
            <p:spPr bwMode="auto">
              <a:xfrm rot="16555225">
                <a:off x="3432230" y="4611846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1957489" y="5205689"/>
                <a:ext cx="614149" cy="65800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4"/>
              <p:cNvSpPr>
                <a:spLocks noChangeArrowheads="1"/>
              </p:cNvSpPr>
              <p:nvPr/>
            </p:nvSpPr>
            <p:spPr bwMode="auto">
              <a:xfrm>
                <a:off x="3477194" y="5182079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Straight Arrow Connector 9"/>
              <p:cNvSpPr>
                <a:spLocks noChangeShapeType="1"/>
              </p:cNvSpPr>
              <p:nvPr/>
            </p:nvSpPr>
            <p:spPr bwMode="auto">
              <a:xfrm flipV="1">
                <a:off x="1635456" y="5502287"/>
                <a:ext cx="322033" cy="4571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3557284" y="528771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560045" y="5544228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090482" y="5542080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Arc 21"/>
              <p:cNvSpPr>
                <a:spLocks/>
              </p:cNvSpPr>
              <p:nvPr/>
            </p:nvSpPr>
            <p:spPr bwMode="auto">
              <a:xfrm rot="16555225">
                <a:off x="5015061" y="4616928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Text Box 3"/>
              <p:cNvSpPr txBox="1">
                <a:spLocks noChangeArrowheads="1"/>
              </p:cNvSpPr>
              <p:nvPr/>
            </p:nvSpPr>
            <p:spPr bwMode="auto">
              <a:xfrm>
                <a:off x="2495184" y="4461654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4025621" y="4536780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b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5607576" y="4495995"/>
                <a:ext cx="317585" cy="31505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latin typeface="Times New Roman" pitchFamily="18" charset="0"/>
                    <a:cs typeface="Arial" pitchFamily="34" charset="0"/>
                  </a:rPr>
                  <a:t>c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2802132" y="5180726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4409843" y="5178578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99807"/>
              </p:ext>
            </p:extLst>
          </p:nvPr>
        </p:nvGraphicFramePr>
        <p:xfrm>
          <a:off x="2182297" y="5462737"/>
          <a:ext cx="6658130" cy="5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3" imgW="2108160" imgH="228600" progId="Equation.3">
                  <p:embed/>
                </p:oleObj>
              </mc:Choice>
              <mc:Fallback>
                <p:oleObj name="Equation" r:id="rId3" imgW="21081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297" y="5462737"/>
                        <a:ext cx="6658130" cy="599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698137" y="4453152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1"/>
            <a:ext cx="11034486" cy="5580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Q = {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</a:t>
            </a:r>
            <a:r>
              <a:rPr lang="en-US" altLang="en-US" dirty="0"/>
              <a:t>, q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} , </a:t>
            </a:r>
            <a:r>
              <a:rPr lang="el-GR" altLang="en-US" sz="3200" dirty="0"/>
              <a:t>Σ</a:t>
            </a:r>
            <a:r>
              <a:rPr lang="en-US" altLang="en-US" dirty="0" smtClean="0"/>
              <a:t> = { a, b} , </a:t>
            </a:r>
            <a:r>
              <a:rPr lang="el-GR" altLang="en-US" sz="3200" dirty="0" smtClean="0"/>
              <a:t>Σ</a:t>
            </a:r>
            <a:r>
              <a:rPr lang="en-IN" dirty="0"/>
              <a:t> </a:t>
            </a:r>
            <a:r>
              <a:rPr lang="en-IN" dirty="0" smtClean="0"/>
              <a:t>U {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altLang="en-US" dirty="0" smtClean="0"/>
              <a:t> } = </a:t>
            </a:r>
            <a:r>
              <a:rPr lang="en-US" altLang="en-US" dirty="0"/>
              <a:t>{ a, </a:t>
            </a:r>
            <a:r>
              <a:rPr lang="en-US" altLang="en-US" dirty="0" smtClean="0"/>
              <a:t>b,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altLang="en-US" dirty="0" smtClean="0"/>
              <a:t>}  </a:t>
            </a:r>
            <a:endParaRPr lang="en-IN" altLang="en-US" dirty="0"/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n(Q) = 2  ,  n(</a:t>
            </a:r>
            <a:r>
              <a:rPr lang="el-GR" altLang="en-US" dirty="0" smtClean="0"/>
              <a:t>Σ</a:t>
            </a:r>
            <a:r>
              <a:rPr lang="en-IN" altLang="en-US" dirty="0" smtClean="0"/>
              <a:t> </a:t>
            </a:r>
            <a:r>
              <a:rPr lang="en-IN" dirty="0"/>
              <a:t>U {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altLang="en-US" dirty="0"/>
              <a:t> </a:t>
            </a:r>
            <a:r>
              <a:rPr lang="en-US" altLang="en-US" dirty="0" smtClean="0"/>
              <a:t>} </a:t>
            </a:r>
            <a:r>
              <a:rPr lang="en-IN" altLang="en-US" dirty="0" smtClean="0"/>
              <a:t>) = 3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Q x </a:t>
            </a:r>
            <a:r>
              <a:rPr lang="en-IN" dirty="0"/>
              <a:t>(</a:t>
            </a:r>
            <a:r>
              <a:rPr lang="el-GR" altLang="en-US" dirty="0"/>
              <a:t>Σ</a:t>
            </a:r>
            <a:r>
              <a:rPr lang="en-IN" altLang="en-US" dirty="0"/>
              <a:t> </a:t>
            </a:r>
            <a:r>
              <a:rPr lang="en-IN" dirty="0"/>
              <a:t>U {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altLang="en-US" dirty="0"/>
              <a:t> } </a:t>
            </a:r>
            <a:r>
              <a:rPr lang="en-IN" altLang="en-US" dirty="0"/>
              <a:t>)</a:t>
            </a:r>
            <a:r>
              <a:rPr lang="en-IN" altLang="en-US" dirty="0" smtClean="0"/>
              <a:t> </a:t>
            </a:r>
            <a:r>
              <a:rPr lang="en-IN" altLang="en-US" dirty="0"/>
              <a:t>= </a:t>
            </a:r>
            <a:r>
              <a:rPr lang="en-IN" altLang="en-US" dirty="0" smtClean="0"/>
              <a:t>{</a:t>
            </a:r>
            <a:r>
              <a:rPr lang="en-IN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IN" altLang="en-US" dirty="0">
                <a:solidFill>
                  <a:srgbClr val="FF0000"/>
                </a:solidFill>
              </a:rPr>
              <a:t>, </a:t>
            </a:r>
            <a:r>
              <a:rPr lang="th-TH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</a:rPr>
              <a:t>)</a:t>
            </a:r>
            <a:r>
              <a:rPr lang="en-IN" altLang="en-US" dirty="0" smtClean="0"/>
              <a:t>, 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a), 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b), </a:t>
            </a:r>
            <a:r>
              <a:rPr lang="en-IN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1</a:t>
            </a:r>
            <a:r>
              <a:rPr lang="en-IN" altLang="en-US" dirty="0" smtClean="0">
                <a:solidFill>
                  <a:srgbClr val="FF0000"/>
                </a:solidFill>
              </a:rPr>
              <a:t>, </a:t>
            </a:r>
            <a:r>
              <a:rPr lang="th-TH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</a:rPr>
              <a:t>)</a:t>
            </a:r>
            <a:r>
              <a:rPr lang="en-IN" altLang="en-US" dirty="0" smtClean="0"/>
              <a:t>, 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a), 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b) </a:t>
            </a:r>
            <a:r>
              <a:rPr lang="en-US" altLang="en-US" dirty="0">
                <a:sym typeface="Symbol" pitchFamily="18" charset="2"/>
              </a:rPr>
              <a:t> }</a:t>
            </a:r>
            <a:endParaRPr lang="en-IN" alt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altLang="en-US" dirty="0" smtClean="0">
                <a:solidFill>
                  <a:srgbClr val="FF0000"/>
                </a:solidFill>
              </a:rPr>
              <a:t> </a:t>
            </a:r>
            <a:r>
              <a:rPr lang="el-GR" altLang="en-US" dirty="0" smtClean="0"/>
              <a:t>ρ</a:t>
            </a:r>
            <a:r>
              <a:rPr lang="en-IN" altLang="en-US" dirty="0" smtClean="0"/>
              <a:t>(Q) =  </a:t>
            </a:r>
            <a:r>
              <a:rPr lang="en-US" altLang="en-US" b="1" dirty="0" smtClean="0">
                <a:cs typeface="Arial" charset="0"/>
              </a:rPr>
              <a:t>2</a:t>
            </a:r>
            <a:r>
              <a:rPr lang="en-US" altLang="en-US" b="1" baseline="30000" dirty="0" smtClean="0">
                <a:cs typeface="Arial" charset="0"/>
              </a:rPr>
              <a:t>Q</a:t>
            </a:r>
            <a:r>
              <a:rPr lang="en-IN" altLang="en-US" dirty="0" smtClean="0"/>
              <a:t> = { </a:t>
            </a:r>
            <a:r>
              <a:rPr lang="en-US" dirty="0" smtClean="0"/>
              <a:t>{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} , {q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} , </a:t>
            </a:r>
            <a:r>
              <a:rPr lang="en-US" dirty="0"/>
              <a:t>{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 q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}, {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dirty="0" smtClean="0">
                <a:sym typeface="Symbol" pitchFamily="18" charset="2"/>
              </a:rPr>
              <a:t>}  -   P</a:t>
            </a:r>
            <a:r>
              <a:rPr lang="en-US" altLang="en-US" b="1" dirty="0" smtClean="0">
                <a:sym typeface="Symbol" pitchFamily="18" charset="2"/>
              </a:rPr>
              <a:t>ower </a:t>
            </a:r>
            <a:r>
              <a:rPr lang="en-US" altLang="en-US" b="1" dirty="0">
                <a:sym typeface="Symbol" pitchFamily="18" charset="2"/>
              </a:rPr>
              <a:t>set of Q</a:t>
            </a:r>
            <a:endParaRPr lang="en-US" altLang="en-US" b="1" dirty="0" smtClean="0">
              <a:sym typeface="Symbol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    n(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charset="0"/>
              </a:rPr>
              <a:t>Q</a:t>
            </a:r>
            <a:r>
              <a:rPr lang="en-IN" altLang="en-US" dirty="0" smtClean="0">
                <a:solidFill>
                  <a:srgbClr val="FF0000"/>
                </a:solidFill>
              </a:rPr>
              <a:t>) =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 smtClean="0">
                <a:solidFill>
                  <a:srgbClr val="FF0000"/>
                </a:solidFill>
                <a:cs typeface="Arial" charset="0"/>
              </a:rPr>
              <a:t>n(Q) </a:t>
            </a:r>
            <a:r>
              <a:rPr lang="en-IN" altLang="en-US" dirty="0">
                <a:solidFill>
                  <a:srgbClr val="FF0000"/>
                </a:solidFill>
              </a:rPr>
              <a:t>= 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 smtClean="0">
                <a:solidFill>
                  <a:srgbClr val="FF0000"/>
                </a:solidFill>
                <a:cs typeface="Arial" charset="0"/>
              </a:rPr>
              <a:t>2 </a:t>
            </a:r>
            <a:r>
              <a:rPr lang="en-IN" altLang="en-US" dirty="0" smtClean="0">
                <a:solidFill>
                  <a:srgbClr val="FF0000"/>
                </a:solidFill>
              </a:rPr>
              <a:t>= 4</a:t>
            </a:r>
            <a:endParaRPr lang="en-IN" altLang="en-US" dirty="0">
              <a:sym typeface="Symbol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2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647"/>
            <a:ext cx="10515600" cy="61088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US" altLang="en-US" b="1" dirty="0">
                <a:cs typeface="Arial" charset="0"/>
              </a:rPr>
              <a:t> : Q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 (</a:t>
            </a:r>
            <a:r>
              <a:rPr lang="en-US" altLang="en-US" b="1" dirty="0" smtClean="0">
                <a:cs typeface="Arial" charset="0"/>
              </a:rPr>
              <a:t> </a:t>
            </a:r>
            <a:r>
              <a:rPr lang="el-GR" altLang="en-US" b="1" dirty="0" smtClean="0"/>
              <a:t>Σ</a:t>
            </a: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U {</a:t>
            </a:r>
            <a:r>
              <a:rPr lang="th-TH" altLang="en-US" dirty="0">
                <a:solidFill>
                  <a:srgbClr val="0000CC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smtClean="0">
                <a:solidFill>
                  <a:srgbClr val="0000CC"/>
                </a:solidFill>
              </a:rPr>
              <a:t>}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cs typeface="Arial" charset="0"/>
              </a:rPr>
              <a:t>→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charset="0"/>
              </a:rPr>
              <a:t>Q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i</a:t>
            </a:r>
            <a:r>
              <a:rPr lang="en-IN" altLang="en-US" dirty="0" smtClean="0">
                <a:solidFill>
                  <a:srgbClr val="FF0000"/>
                </a:solidFill>
              </a:rPr>
              <a:t>, 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dirty="0" smtClean="0">
                <a:solidFill>
                  <a:srgbClr val="FF0000"/>
                </a:solidFill>
              </a:rPr>
              <a:t>)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smtClean="0">
                <a:solidFill>
                  <a:srgbClr val="FF0000"/>
                </a:solidFill>
              </a:rPr>
              <a:t>{</a:t>
            </a:r>
            <a:r>
              <a:rPr lang="en-US" altLang="en-US" dirty="0" err="1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, 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}     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     </a:t>
            </a:r>
            <a:endParaRPr lang="en-IN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942488" y="1641233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861535" y="1617788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70028" y="1207475"/>
            <a:ext cx="143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cs typeface="Arial" charset="0"/>
              </a:rPr>
              <a:t> </a:t>
            </a:r>
            <a:r>
              <a:rPr lang="en-US" altLang="en-US" b="1" dirty="0">
                <a:cs typeface="Arial" charset="0"/>
              </a:rPr>
              <a:t>Q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</a:t>
            </a:r>
            <a:r>
              <a:rPr lang="en-US" altLang="en-US" b="1" dirty="0">
                <a:cs typeface="Arial" charset="0"/>
              </a:rPr>
              <a:t> </a:t>
            </a:r>
            <a:r>
              <a:rPr lang="en-US" altLang="en-US" b="1" dirty="0" smtClean="0">
                <a:cs typeface="Arial" charset="0"/>
              </a:rPr>
              <a:t>(</a:t>
            </a:r>
            <a:r>
              <a:rPr lang="el-GR" altLang="en-US" b="1" dirty="0" smtClean="0"/>
              <a:t>Σ</a:t>
            </a:r>
            <a:r>
              <a:rPr lang="en-IN" dirty="0">
                <a:solidFill>
                  <a:srgbClr val="0000CC"/>
                </a:solidFill>
              </a:rPr>
              <a:t>U {</a:t>
            </a:r>
            <a:r>
              <a:rPr lang="th-TH" altLang="en-US" dirty="0">
                <a:solidFill>
                  <a:srgbClr val="0000CC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smtClean="0">
                <a:solidFill>
                  <a:srgbClr val="0000CC"/>
                </a:solidFill>
              </a:rPr>
              <a:t>})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46978" y="1254368"/>
            <a:ext cx="8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charset="0"/>
              </a:rPr>
              <a:t>Q 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411414" y="2010561"/>
            <a:ext cx="105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0 </a:t>
            </a:r>
            <a:r>
              <a:rPr lang="en-IN" altLang="en-US" dirty="0" smtClean="0">
                <a:solidFill>
                  <a:srgbClr val="FF0000"/>
                </a:solidFill>
              </a:rPr>
              <a:t>, </a:t>
            </a:r>
            <a:r>
              <a:rPr lang="th-TH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solidFill>
                  <a:srgbClr val="FF0000"/>
                </a:solidFill>
              </a:rPr>
              <a:t>)</a:t>
            </a:r>
            <a:endParaRPr lang="en-IN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7969" y="2467759"/>
            <a:ext cx="1043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</a:t>
            </a:r>
            <a:r>
              <a:rPr lang="en-IN" altLang="en-US" dirty="0" smtClean="0"/>
              <a:t>b)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9694" y="2913234"/>
            <a:ext cx="973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</a:t>
            </a:r>
            <a:r>
              <a:rPr lang="en-IN" altLang="en-US" dirty="0"/>
              <a:t>a)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34863" y="3370432"/>
            <a:ext cx="83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b)</a:t>
            </a:r>
            <a:endParaRPr lang="en-IN" baseline="-25000" dirty="0"/>
          </a:p>
          <a:p>
            <a:endParaRPr lang="en-IN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390801" y="1975393"/>
            <a:ext cx="206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 smtClean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/>
              <a:t> </a:t>
            </a:r>
            <a:r>
              <a:rPr lang="en-IN" dirty="0" smtClean="0"/>
              <a:t>) = {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}</a:t>
            </a:r>
            <a:r>
              <a:rPr lang="en-US" altLang="en-US" baseline="-25000" dirty="0" smtClean="0"/>
              <a:t> </a:t>
            </a:r>
            <a:endParaRPr lang="en-IN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5635" y="2702222"/>
            <a:ext cx="1648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b </a:t>
            </a:r>
            <a:r>
              <a:rPr lang="en-IN" dirty="0"/>
              <a:t>) = </a:t>
            </a:r>
            <a:r>
              <a:rPr lang="en-IN" dirty="0" smtClean="0"/>
              <a:t>{ 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}</a:t>
            </a:r>
            <a:endParaRPr lang="en-IN" baseline="-25000" dirty="0"/>
          </a:p>
          <a:p>
            <a:endParaRPr lang="en-IN" b="1" baseline="-25000" dirty="0"/>
          </a:p>
          <a:p>
            <a:endParaRPr lang="en-IN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50317" y="2160059"/>
            <a:ext cx="2409099" cy="3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38235" y="2977391"/>
            <a:ext cx="2209804" cy="636607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14790" y="2340115"/>
            <a:ext cx="2344626" cy="722904"/>
          </a:xfrm>
          <a:prstGeom prst="straightConnector1">
            <a:avLst/>
          </a:prstGeom>
          <a:ln w="254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44448" y="2633620"/>
            <a:ext cx="2335823" cy="24740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02528" y="4611164"/>
            <a:ext cx="2131531" cy="2000351"/>
            <a:chOff x="3586426" y="4479460"/>
            <a:chExt cx="2131531" cy="2078268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058239" y="5988526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586426" y="5328504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655791" y="5412022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5100473" y="4535728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j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4963460" y="5888988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992475" y="4479460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176847" y="4763917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4136393" y="4923482"/>
              <a:ext cx="881840" cy="5658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77098" y="5799296"/>
              <a:ext cx="841135" cy="2974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4327301" y="5882228"/>
              <a:ext cx="337731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442123" y="3856661"/>
            <a:ext cx="1329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1 </a:t>
            </a:r>
            <a:r>
              <a:rPr lang="en-IN" altLang="en-US" dirty="0">
                <a:solidFill>
                  <a:srgbClr val="FF0000"/>
                </a:solidFill>
              </a:rPr>
              <a:t>, </a:t>
            </a:r>
            <a:r>
              <a:rPr lang="th-TH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</a:rPr>
              <a:t>)</a:t>
            </a:r>
            <a:r>
              <a:rPr lang="en-IN" altLang="en-US" dirty="0" smtClean="0"/>
              <a:t>)</a:t>
            </a:r>
            <a:endParaRPr lang="en-IN" baseline="-25000" dirty="0"/>
          </a:p>
          <a:p>
            <a:endParaRPr lang="en-IN" b="1" baseline="-25000" dirty="0"/>
          </a:p>
        </p:txBody>
      </p:sp>
    </p:spTree>
    <p:extLst>
      <p:ext uri="{BB962C8B-B14F-4D97-AF65-F5344CB8AC3E}">
        <p14:creationId xmlns:p14="http://schemas.microsoft.com/office/powerpoint/2010/main" val="5498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3"/>
            <a:ext cx="10515600" cy="95303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Eliminating </a:t>
            </a:r>
            <a:r>
              <a:rPr lang="th-TH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-transitions (Procedure)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18"/>
            <a:ext cx="10515600" cy="583779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Let </a:t>
            </a:r>
            <a:r>
              <a:rPr lang="en-US" altLang="en-US" dirty="0"/>
              <a:t>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F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be an NFA with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-moves. Then the equivalent DFA </a:t>
            </a:r>
            <a:r>
              <a:rPr lang="en-US" altLang="en-US" dirty="0" smtClean="0"/>
              <a:t>M’ </a:t>
            </a:r>
            <a:r>
              <a:rPr lang="en-US" altLang="en-US" dirty="0"/>
              <a:t>= (</a:t>
            </a:r>
            <a:r>
              <a:rPr lang="en-US" altLang="en-US" dirty="0" smtClean="0"/>
              <a:t>Q’,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’,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’, F’) is constructed as follows:</a:t>
            </a:r>
          </a:p>
          <a:p>
            <a:pPr marL="514350" indent="-514350">
              <a:buAutoNum type="arabicPeriod"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’ =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-closure(q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 is the start state of </a:t>
            </a:r>
            <a:r>
              <a:rPr lang="en-US" altLang="en-US" dirty="0" smtClean="0"/>
              <a:t>M’</a:t>
            </a:r>
          </a:p>
          <a:p>
            <a:pPr marL="514350" indent="-514350">
              <a:buAutoNum type="arabicPeriod"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F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’ is the set of states that contain at least one final state of </a:t>
            </a:r>
            <a:r>
              <a:rPr lang="en-US" altLang="en-US" dirty="0"/>
              <a:t>M </a:t>
            </a:r>
            <a:endParaRPr lang="en-US" altLang="en-US" dirty="0" smtClean="0"/>
          </a:p>
          <a:p>
            <a:pPr marL="514350" indent="-514350">
              <a:buAutoNum type="arabicPeriod"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’(S, a) is computed by,	 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800" dirty="0" smtClean="0">
                <a:cs typeface="Arial" charset="0"/>
                <a:sym typeface="Symbol" pitchFamily="18" charset="2"/>
              </a:rPr>
              <a:t>let </a:t>
            </a:r>
            <a:r>
              <a:rPr lang="en-US" sz="2800" dirty="0">
                <a:cs typeface="Arial" charset="0"/>
                <a:sym typeface="Symbol" pitchFamily="18" charset="2"/>
              </a:rPr>
              <a:t>S = </a:t>
            </a:r>
            <a:r>
              <a:rPr lang="en-US" sz="2800" dirty="0" smtClean="0">
                <a:cs typeface="Arial" charset="0"/>
                <a:sym typeface="Symbol" pitchFamily="18" charset="2"/>
              </a:rPr>
              <a:t> {p</a:t>
            </a:r>
            <a:r>
              <a:rPr lang="en-IN" altLang="en-US" sz="2800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1 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IN" altLang="en-US" sz="2800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 ,. . . ., </a:t>
            </a:r>
            <a:r>
              <a:rPr lang="en-IN" altLang="en-US" sz="28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IN" altLang="en-US" sz="2800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IN" sz="28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cs typeface="Arial" charset="0"/>
                <a:sym typeface="Symbol" pitchFamily="18" charset="2"/>
              </a:rPr>
              <a:t>(</a:t>
            </a:r>
            <a:r>
              <a:rPr lang="en-US" sz="2800" dirty="0">
                <a:cs typeface="Arial" charset="0"/>
                <a:sym typeface="Symbol" pitchFamily="18" charset="2"/>
              </a:rPr>
              <a:t>p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sz="2800" dirty="0">
                <a:cs typeface="Arial" charset="0"/>
                <a:sym typeface="Symbol" pitchFamily="18" charset="2"/>
              </a:rPr>
              <a:t>a</a:t>
            </a:r>
            <a:r>
              <a:rPr lang="en-US" altLang="en-US" sz="2800" dirty="0" smtClean="0">
                <a:cs typeface="Arial" charset="0"/>
                <a:sym typeface="Symbol" pitchFamily="18" charset="2"/>
              </a:rPr>
              <a:t>) </a:t>
            </a:r>
            <a:r>
              <a:rPr lang="en-IN" altLang="en-US" sz="2800" dirty="0" smtClean="0">
                <a:sym typeface="Symbol" panose="05050102010706020507" pitchFamily="18" charset="2"/>
              </a:rPr>
              <a:t>U </a:t>
            </a:r>
            <a:r>
              <a:rPr lang="en-US" altLang="en-US" sz="2800" dirty="0">
                <a:cs typeface="Arial" charset="0"/>
                <a:sym typeface="Symbol" pitchFamily="18" charset="2"/>
              </a:rPr>
              <a:t>(</a:t>
            </a:r>
            <a:r>
              <a:rPr lang="en-US" sz="2800" dirty="0" smtClean="0">
                <a:cs typeface="Arial" charset="0"/>
                <a:sym typeface="Symbol" pitchFamily="18" charset="2"/>
              </a:rPr>
              <a:t>p</a:t>
            </a:r>
            <a:r>
              <a:rPr lang="en-IN" altLang="en-US" sz="2800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sz="2800" dirty="0">
                <a:cs typeface="Arial" charset="0"/>
                <a:sym typeface="Symbol" pitchFamily="18" charset="2"/>
              </a:rPr>
              <a:t>a) </a:t>
            </a:r>
            <a:r>
              <a:rPr lang="en-IN" altLang="en-US" sz="2800" dirty="0">
                <a:sym typeface="Symbol" panose="05050102010706020507" pitchFamily="18" charset="2"/>
              </a:rPr>
              <a:t>U</a:t>
            </a:r>
            <a:r>
              <a:rPr lang="en-IN" altLang="en-US" sz="2800" dirty="0" smtClean="0"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. . . 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.</a:t>
            </a:r>
            <a:r>
              <a:rPr lang="en-IN" altLang="en-US" sz="2800" dirty="0">
                <a:sym typeface="Symbol" panose="05050102010706020507" pitchFamily="18" charset="2"/>
              </a:rPr>
              <a:t> U </a:t>
            </a:r>
            <a:r>
              <a:rPr lang="en-US" altLang="en-US" sz="2800" dirty="0">
                <a:cs typeface="Arial" charset="0"/>
                <a:sym typeface="Symbol" pitchFamily="18" charset="2"/>
              </a:rPr>
              <a:t>(</a:t>
            </a:r>
            <a:r>
              <a:rPr lang="en-US" sz="2800" dirty="0" smtClean="0">
                <a:cs typeface="Arial" charset="0"/>
                <a:sym typeface="Symbol" pitchFamily="18" charset="2"/>
              </a:rPr>
              <a:t>p</a:t>
            </a:r>
            <a:r>
              <a:rPr lang="en-IN" altLang="en-US" sz="2800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sz="2800" dirty="0">
                <a:cs typeface="Arial" charset="0"/>
                <a:sym typeface="Symbol" pitchFamily="18" charset="2"/>
              </a:rPr>
              <a:t>a</a:t>
            </a:r>
            <a:r>
              <a:rPr lang="en-US" altLang="en-US" sz="2800" dirty="0" smtClean="0">
                <a:cs typeface="Arial" charset="0"/>
                <a:sym typeface="Symbol" pitchFamily="18" charset="2"/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endParaRPr lang="en-US" altLang="en-US" sz="2800" dirty="0">
              <a:cs typeface="Arial" charset="0"/>
              <a:sym typeface="Symbol" pitchFamily="18" charset="2"/>
            </a:endParaRPr>
          </a:p>
          <a:p>
            <a:pPr marL="1428750" lvl="2" indent="-514350">
              <a:buFont typeface="+mj-lt"/>
              <a:buAutoNum type="alphaLcParenR"/>
            </a:pPr>
            <a:endParaRPr lang="en-US" altLang="en-US" sz="2800" dirty="0" smtClean="0">
              <a:cs typeface="Arial" charset="0"/>
              <a:sym typeface="Symbol" pitchFamily="18" charset="2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US" altLang="en-US" sz="2800" dirty="0">
                <a:cs typeface="Arial" charset="0"/>
                <a:sym typeface="Symbol" pitchFamily="18" charset="2"/>
              </a:rPr>
              <a:t>’(S, a</a:t>
            </a:r>
            <a:r>
              <a:rPr lang="en-US" altLang="en-US" sz="2800" dirty="0" smtClean="0">
                <a:cs typeface="Arial" charset="0"/>
                <a:sym typeface="Symbol" pitchFamily="18" charset="2"/>
              </a:rPr>
              <a:t>) = </a:t>
            </a:r>
            <a:r>
              <a:rPr lang="th-TH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closure(r</a:t>
            </a:r>
            <a:r>
              <a:rPr lang="en-IN" altLang="en-US" sz="2800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th-TH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sym typeface="Symbol" panose="05050102010706020507" pitchFamily="18" charset="2"/>
              </a:rPr>
              <a:t>U </a:t>
            </a:r>
            <a:r>
              <a:rPr lang="th-TH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closure(r</a:t>
            </a:r>
            <a:r>
              <a:rPr lang="en-IN" altLang="en-US" sz="2800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IN" altLang="en-US" sz="2800" dirty="0">
                <a:sym typeface="Symbol" panose="05050102010706020507" pitchFamily="18" charset="2"/>
              </a:rPr>
              <a:t> </a:t>
            </a:r>
            <a:r>
              <a:rPr lang="en-IN" altLang="en-US" sz="2800" dirty="0" smtClean="0">
                <a:sym typeface="Symbol" panose="05050102010706020507" pitchFamily="18" charset="2"/>
              </a:rPr>
              <a:t>U</a:t>
            </a:r>
            <a:r>
              <a:rPr lang="en-IN" altLang="en-US" sz="2800" dirty="0"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. . . 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.</a:t>
            </a:r>
            <a:r>
              <a:rPr lang="th-TH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sym typeface="Symbol" panose="05050102010706020507" pitchFamily="18" charset="2"/>
              </a:rPr>
              <a:t>U </a:t>
            </a:r>
            <a:r>
              <a:rPr lang="th-TH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closure(</a:t>
            </a:r>
            <a:r>
              <a:rPr lang="en-IN" altLang="en-US" sz="28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IN" altLang="en-US" sz="2800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en-US" altLang="en-US" sz="2800" dirty="0" smtClean="0">
              <a:cs typeface="Arial" charset="0"/>
              <a:sym typeface="Symbol" pitchFamily="18" charset="2"/>
            </a:endParaRPr>
          </a:p>
          <a:p>
            <a:pPr marL="914400" lvl="2" indent="0">
              <a:buNone/>
            </a:pPr>
            <a:r>
              <a:rPr lang="en-US" sz="2800" dirty="0" smtClean="0">
                <a:cs typeface="Arial" charset="0"/>
                <a:sym typeface="Symbol" pitchFamily="18" charset="2"/>
              </a:rPr>
              <a:t>                                                        </a:t>
            </a:r>
            <a:r>
              <a:rPr lang="th-TH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closure(</a:t>
            </a:r>
            <a:r>
              <a:rPr lang="en-IN" altLang="en-US" sz="28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IN" altLang="en-US" sz="2800" baseline="-250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en-US" sz="2800" dirty="0">
              <a:cs typeface="Arial" charset="0"/>
              <a:sym typeface="Symbol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789742"/>
              </p:ext>
            </p:extLst>
          </p:nvPr>
        </p:nvGraphicFramePr>
        <p:xfrm>
          <a:off x="2691685" y="4237149"/>
          <a:ext cx="5022760" cy="99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7" name="Equation" r:id="rId3" imgW="1549080" imgH="380880" progId="Equation.3">
                  <p:embed/>
                </p:oleObj>
              </mc:Choice>
              <mc:Fallback>
                <p:oleObj name="Equation" r:id="rId3" imgW="154908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1685" y="4237149"/>
                        <a:ext cx="5022760" cy="991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119213"/>
              </p:ext>
            </p:extLst>
          </p:nvPr>
        </p:nvGraphicFramePr>
        <p:xfrm>
          <a:off x="3822463" y="5594450"/>
          <a:ext cx="2592387" cy="91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8" name="Equation" r:id="rId5" imgW="799920" imgH="393480" progId="Equation.3">
                  <p:embed/>
                </p:oleObj>
              </mc:Choice>
              <mc:Fallback>
                <p:oleObj name="Equation" r:id="rId5" imgW="799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2463" y="5594450"/>
                        <a:ext cx="2592387" cy="918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4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119"/>
            <a:ext cx="10515600" cy="66140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Example-1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9929"/>
            <a:ext cx="10782886" cy="577511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939501" y="2477514"/>
            <a:ext cx="665348" cy="71087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058237" y="2582352"/>
            <a:ext cx="668961" cy="5070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rc 21"/>
          <p:cNvSpPr>
            <a:spLocks/>
          </p:cNvSpPr>
          <p:nvPr/>
        </p:nvSpPr>
        <p:spPr bwMode="auto">
          <a:xfrm rot="16555225">
            <a:off x="1792593" y="1870130"/>
            <a:ext cx="779370" cy="591969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rc 21"/>
          <p:cNvSpPr>
            <a:spLocks/>
          </p:cNvSpPr>
          <p:nvPr/>
        </p:nvSpPr>
        <p:spPr bwMode="auto">
          <a:xfrm rot="16555225">
            <a:off x="3335909" y="1867982"/>
            <a:ext cx="779370" cy="591969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3439742" y="2477514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traight Arrow Connector 9"/>
          <p:cNvSpPr>
            <a:spLocks noChangeShapeType="1"/>
          </p:cNvSpPr>
          <p:nvPr/>
        </p:nvSpPr>
        <p:spPr bwMode="auto">
          <a:xfrm flipV="1">
            <a:off x="1545250" y="2794789"/>
            <a:ext cx="339850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464277" y="2552608"/>
            <a:ext cx="657020" cy="50750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67038" y="2838143"/>
            <a:ext cx="1001889" cy="15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97475" y="2835995"/>
            <a:ext cx="1001889" cy="15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932614" y="1812343"/>
            <a:ext cx="357285" cy="31187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866262" y="1800666"/>
            <a:ext cx="296100" cy="37615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709125" y="2456289"/>
            <a:ext cx="357285" cy="3302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316836" y="2454141"/>
            <a:ext cx="357285" cy="3302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64482" y="2458993"/>
            <a:ext cx="746659" cy="700137"/>
            <a:chOff x="1864482" y="2458993"/>
            <a:chExt cx="746659" cy="700137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864482" y="2458993"/>
              <a:ext cx="653472" cy="70013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1954121" y="2563339"/>
              <a:ext cx="657020" cy="5075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034757" y="2597513"/>
            <a:ext cx="493846" cy="50271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rc 21"/>
          <p:cNvSpPr>
            <a:spLocks/>
          </p:cNvSpPr>
          <p:nvPr/>
        </p:nvSpPr>
        <p:spPr bwMode="auto">
          <a:xfrm rot="17881068">
            <a:off x="5148088" y="1922076"/>
            <a:ext cx="779370" cy="591969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5775227" y="4455813"/>
            <a:ext cx="2127529" cy="82311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141566" y="4631439"/>
            <a:ext cx="1594218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723324" y="4009021"/>
            <a:ext cx="9790" cy="44996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2453159" y="1964743"/>
            <a:ext cx="357285" cy="31187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67917"/>
              </p:ext>
            </p:extLst>
          </p:nvPr>
        </p:nvGraphicFramePr>
        <p:xfrm>
          <a:off x="6445156" y="2181169"/>
          <a:ext cx="5127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9" name="Equation" r:id="rId3" imgW="1765080" imgH="228600" progId="Equation.3">
                  <p:embed/>
                </p:oleObj>
              </mc:Choice>
              <mc:Fallback>
                <p:oleObj name="Equation" r:id="rId3" imgW="17650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156" y="2181169"/>
                        <a:ext cx="5127625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020819" y="3997366"/>
            <a:ext cx="3918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-closure(q</a:t>
            </a:r>
            <a:r>
              <a:rPr lang="en-IN" altLang="en-US" sz="2400" baseline="-25000" dirty="0"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IN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) = {q</a:t>
            </a:r>
            <a:r>
              <a:rPr lang="en-IN" altLang="en-US" sz="2400" baseline="-25000" dirty="0">
                <a:cs typeface="Tahoma" panose="020B0604030504040204" pitchFamily="34" charset="0"/>
                <a:sym typeface="Symbol" panose="05050102010706020507" pitchFamily="18" charset="2"/>
              </a:rPr>
              <a:t>0 </a:t>
            </a:r>
            <a:r>
              <a:rPr lang="en-IN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IN" altLang="en-US" sz="2400" baseline="-25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sz="2400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sz="2400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982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2"/>
            <a:ext cx="10515600" cy="60424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S =  </a:t>
            </a:r>
            <a:r>
              <a:rPr lang="en-US" dirty="0" smtClean="0">
                <a:cs typeface="Arial" charset="0"/>
                <a:sym typeface="Symbol" pitchFamily="18" charset="2"/>
              </a:rPr>
              <a:t>{q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0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(S, </a:t>
            </a: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= (</a:t>
            </a:r>
            <a:r>
              <a:rPr lang="en-US" dirty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0)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0) 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= {</a:t>
            </a:r>
            <a:r>
              <a:rPr lang="en-US" dirty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 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dirty="0" smtClean="0">
                <a:sym typeface="Symbol" panose="05050102010706020507" pitchFamily="18" charset="2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}= </a:t>
            </a:r>
            <a:r>
              <a:rPr lang="en-US" altLang="en-US" dirty="0">
                <a:solidFill>
                  <a:srgbClr val="00B0F0"/>
                </a:solidFill>
                <a:cs typeface="Arial" charset="0"/>
                <a:sym typeface="Symbol" pitchFamily="18" charset="2"/>
              </a:rPr>
              <a:t>{</a:t>
            </a:r>
            <a:r>
              <a:rPr lang="en-US" dirty="0">
                <a:solidFill>
                  <a:srgbClr val="00B0F0"/>
                </a:solidFill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IN" altLang="en-US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altLang="en-US" dirty="0">
              <a:solidFill>
                <a:srgbClr val="00B0F0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 ’(</a:t>
            </a:r>
            <a:r>
              <a:rPr lang="en-US" altLang="en-US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S, 0)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= </a:t>
            </a:r>
            <a:r>
              <a:rPr lang="th-TH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-closure(</a:t>
            </a:r>
            <a:r>
              <a:rPr lang="en-US" dirty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= </a:t>
            </a:r>
            <a:r>
              <a:rPr lang="en-US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{q</a:t>
            </a:r>
            <a:r>
              <a:rPr lang="en-IN" altLang="en-US" baseline="-25000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0 </a:t>
            </a:r>
            <a:r>
              <a:rPr lang="en-IN" altLang="en-US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IN" altLang="en-US" baseline="-25000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IN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 </a:t>
            </a: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(S, </a:t>
            </a: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1)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(</a:t>
            </a:r>
            <a:r>
              <a:rPr lang="en-US" dirty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1) =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U</a:t>
            </a:r>
            <a:r>
              <a:rPr lang="en-US" altLang="en-US" dirty="0">
                <a:cs typeface="Arial" charset="0"/>
                <a:sym typeface="Symbol" pitchFamily="18" charset="2"/>
              </a:rPr>
              <a:t> {</a:t>
            </a:r>
            <a:r>
              <a:rPr lang="en-US" dirty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}= </a:t>
            </a:r>
            <a:r>
              <a:rPr lang="en-US" altLang="en-US" dirty="0">
                <a:solidFill>
                  <a:srgbClr val="00B0F0"/>
                </a:solidFill>
                <a:cs typeface="Arial" charset="0"/>
                <a:sym typeface="Symbol" pitchFamily="18" charset="2"/>
              </a:rPr>
              <a:t>{</a:t>
            </a:r>
            <a:r>
              <a:rPr lang="en-US" dirty="0" smtClean="0">
                <a:solidFill>
                  <a:srgbClr val="00B0F0"/>
                </a:solidFill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altLang="en-US" dirty="0">
              <a:solidFill>
                <a:srgbClr val="00B0F0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’(S, </a:t>
            </a:r>
            <a:r>
              <a:rPr lang="en-US" altLang="en-US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1)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-closure(</a:t>
            </a:r>
            <a:r>
              <a:rPr lang="en-US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{</a:t>
            </a:r>
            <a:r>
              <a:rPr lang="en-IN" altLang="en-US" baseline="-25000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baseline="-25000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909699" y="1779858"/>
            <a:ext cx="2127529" cy="82311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276038" y="1955484"/>
            <a:ext cx="1594218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7796" y="1333066"/>
            <a:ext cx="9790" cy="44996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21"/>
          <p:cNvSpPr>
            <a:spLocks/>
          </p:cNvSpPr>
          <p:nvPr/>
        </p:nvSpPr>
        <p:spPr bwMode="auto">
          <a:xfrm rot="20960061">
            <a:off x="7891183" y="1528650"/>
            <a:ext cx="1175108" cy="864678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 rot="538293">
            <a:off x="9077508" y="160247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115014" y="3388659"/>
            <a:ext cx="2127529" cy="1323642"/>
            <a:chOff x="4228819" y="3444247"/>
            <a:chExt cx="2127529" cy="1269906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228819" y="3891039"/>
              <a:ext cx="2127529" cy="823114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595158" y="4066665"/>
              <a:ext cx="1594218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[q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r>
                <a:rPr kumimoji="0" lang="en-US" sz="20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,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 ,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2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]</a:t>
              </a: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176916" y="3444247"/>
              <a:ext cx="9790" cy="44996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21"/>
          <p:cNvSpPr>
            <a:spLocks/>
          </p:cNvSpPr>
          <p:nvPr/>
        </p:nvSpPr>
        <p:spPr bwMode="auto">
          <a:xfrm rot="20960061">
            <a:off x="10096498" y="3592519"/>
            <a:ext cx="1175108" cy="90126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 rot="538293">
            <a:off x="11282823" y="3669472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6194093" y="5135682"/>
            <a:ext cx="2127529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776733" y="5348195"/>
            <a:ext cx="1053584" cy="51597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339669" y="4389526"/>
            <a:ext cx="757618" cy="74391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7416415" y="4370413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</a:t>
            </a: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(S, </a:t>
            </a: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2)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(</a:t>
            </a:r>
            <a:r>
              <a:rPr lang="en-US" dirty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2)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2)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2) </a:t>
            </a:r>
            <a:r>
              <a:rPr lang="en-US" altLang="en-US" dirty="0">
                <a:cs typeface="Arial" charset="0"/>
                <a:sym typeface="Symbol" pitchFamily="18" charset="2"/>
              </a:rPr>
              <a:t>=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n-US" altLang="en-US" dirty="0">
                <a:cs typeface="Arial" charset="0"/>
                <a:sym typeface="Symbol" pitchFamily="18" charset="2"/>
              </a:rPr>
              <a:t>{</a:t>
            </a:r>
            <a:r>
              <a:rPr lang="en-US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solidFill>
                  <a:srgbClr val="00B0F0"/>
                </a:solidFill>
                <a:cs typeface="Arial" charset="0"/>
                <a:sym typeface="Symbol" pitchFamily="18" charset="2"/>
              </a:rPr>
              <a:t>{</a:t>
            </a:r>
            <a:r>
              <a:rPr lang="en-US" dirty="0" smtClean="0">
                <a:solidFill>
                  <a:srgbClr val="00B0F0"/>
                </a:solidFill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altLang="en-US" dirty="0">
              <a:solidFill>
                <a:srgbClr val="00B0F0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’(S, </a:t>
            </a:r>
            <a:r>
              <a:rPr lang="en-US" altLang="en-US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2)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-closure(</a:t>
            </a:r>
            <a:r>
              <a:rPr lang="en-US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{</a:t>
            </a:r>
            <a:r>
              <a:rPr lang="en-IN" altLang="en-US" baseline="-25000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endParaRPr lang="en-IN" altLang="en-US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dirty="0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484311" y="2711362"/>
            <a:ext cx="2127529" cy="85794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50650" y="2894420"/>
            <a:ext cx="1594218" cy="4971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32408" y="2245664"/>
            <a:ext cx="9790" cy="4690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21"/>
          <p:cNvSpPr>
            <a:spLocks/>
          </p:cNvSpPr>
          <p:nvPr/>
        </p:nvSpPr>
        <p:spPr bwMode="auto">
          <a:xfrm rot="20960061">
            <a:off x="6465795" y="2449524"/>
            <a:ext cx="1175108" cy="90126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 rot="538293">
            <a:off x="7652120" y="2526477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63390" y="3992687"/>
            <a:ext cx="2127529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146030" y="4205200"/>
            <a:ext cx="1053584" cy="51597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5860" y="3246531"/>
            <a:ext cx="757618" cy="74391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785712" y="3227418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6428514" y="4112521"/>
            <a:ext cx="2127529" cy="90885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152822" y="4297416"/>
            <a:ext cx="1053584" cy="4884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7166" y="3450616"/>
            <a:ext cx="843844" cy="67346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778203" y="3529268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329"/>
            <a:ext cx="10515600" cy="56256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S =  </a:t>
            </a:r>
            <a:r>
              <a:rPr lang="en-US" dirty="0" smtClean="0">
                <a:cs typeface="Arial" charset="0"/>
                <a:sym typeface="Symbol" pitchFamily="18" charset="2"/>
              </a:rPr>
              <a:t>{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, 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  </a:t>
            </a: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(S, </a:t>
            </a: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1)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1) </a:t>
            </a:r>
            <a:r>
              <a:rPr lang="en-US" altLang="en-US" dirty="0">
                <a:cs typeface="Arial" charset="0"/>
                <a:sym typeface="Symbol" pitchFamily="18" charset="2"/>
              </a:rPr>
              <a:t>= {</a:t>
            </a:r>
            <a:r>
              <a:rPr lang="en-US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 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}= </a:t>
            </a:r>
            <a:r>
              <a:rPr lang="en-US" altLang="en-US" dirty="0">
                <a:solidFill>
                  <a:srgbClr val="00B0F0"/>
                </a:solidFill>
                <a:cs typeface="Arial" charset="0"/>
                <a:sym typeface="Symbol" pitchFamily="18" charset="2"/>
              </a:rPr>
              <a:t>{</a:t>
            </a:r>
            <a:r>
              <a:rPr lang="en-US" dirty="0" smtClean="0">
                <a:solidFill>
                  <a:srgbClr val="00B0F0"/>
                </a:solidFill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altLang="en-US" dirty="0">
              <a:solidFill>
                <a:srgbClr val="00B0F0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’(S, </a:t>
            </a:r>
            <a:r>
              <a:rPr lang="en-US" altLang="en-US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1)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-closure(</a:t>
            </a:r>
            <a:r>
              <a:rPr lang="en-US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{</a:t>
            </a:r>
            <a:r>
              <a:rPr lang="en-IN" altLang="en-US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, q</a:t>
            </a:r>
            <a:r>
              <a:rPr lang="en-IN" altLang="en-US" baseline="-25000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484311" y="3020643"/>
            <a:ext cx="2127529" cy="85794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850650" y="3203701"/>
            <a:ext cx="1594218" cy="4971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2408" y="2554945"/>
            <a:ext cx="9790" cy="4690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21"/>
          <p:cNvSpPr>
            <a:spLocks/>
          </p:cNvSpPr>
          <p:nvPr/>
        </p:nvSpPr>
        <p:spPr bwMode="auto">
          <a:xfrm rot="20960061">
            <a:off x="6465795" y="2758805"/>
            <a:ext cx="1175108" cy="90126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 rot="538293">
            <a:off x="7652120" y="2835758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2563390" y="4301968"/>
            <a:ext cx="2127529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146030" y="4514481"/>
            <a:ext cx="1053584" cy="51597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8966" y="3555812"/>
            <a:ext cx="757618" cy="74391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785712" y="3536699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428514" y="4421802"/>
            <a:ext cx="2127529" cy="90885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152822" y="4606697"/>
            <a:ext cx="1053584" cy="4884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7166" y="3759897"/>
            <a:ext cx="843844" cy="67346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778203" y="3838549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rc 21"/>
          <p:cNvSpPr>
            <a:spLocks/>
          </p:cNvSpPr>
          <p:nvPr/>
        </p:nvSpPr>
        <p:spPr bwMode="auto">
          <a:xfrm rot="9372851">
            <a:off x="1715497" y="4813293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 rot="19395019">
            <a:off x="1542887" y="4568757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3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 </a:t>
            </a: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(S, </a:t>
            </a: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2)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2)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2)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 U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{</a:t>
            </a:r>
            <a:r>
              <a:rPr lang="en-US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solidFill>
                  <a:srgbClr val="00B0F0"/>
                </a:solidFill>
                <a:cs typeface="Arial" charset="0"/>
                <a:sym typeface="Symbol" pitchFamily="18" charset="2"/>
              </a:rPr>
              <a:t>{</a:t>
            </a:r>
            <a:r>
              <a:rPr lang="en-US" dirty="0" smtClean="0">
                <a:solidFill>
                  <a:srgbClr val="00B0F0"/>
                </a:solidFill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altLang="en-US" dirty="0">
              <a:solidFill>
                <a:srgbClr val="00B0F0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’(S, </a:t>
            </a:r>
            <a:r>
              <a:rPr lang="en-US" altLang="en-US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2)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-closure(</a:t>
            </a:r>
            <a:r>
              <a:rPr lang="en-US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{</a:t>
            </a:r>
            <a:r>
              <a:rPr lang="en-IN" altLang="en-US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223896" y="2455869"/>
            <a:ext cx="2127529" cy="85794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5590235" y="2638927"/>
            <a:ext cx="1594218" cy="4971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171993" y="1990171"/>
            <a:ext cx="9790" cy="4690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1"/>
          <p:cNvSpPr>
            <a:spLocks/>
          </p:cNvSpPr>
          <p:nvPr/>
        </p:nvSpPr>
        <p:spPr bwMode="auto">
          <a:xfrm rot="20960061">
            <a:off x="7205380" y="2194031"/>
            <a:ext cx="1175108" cy="90126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 rot="538293">
            <a:off x="8391705" y="2270984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302975" y="3737194"/>
            <a:ext cx="2127529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885615" y="3949707"/>
            <a:ext cx="1053584" cy="51597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48551" y="2991038"/>
            <a:ext cx="757618" cy="74391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525297" y="2971925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168099" y="3857028"/>
            <a:ext cx="2127529" cy="90885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892407" y="4041923"/>
            <a:ext cx="1053584" cy="4884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66751" y="3195123"/>
            <a:ext cx="843844" cy="67346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517788" y="3273775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rc 21"/>
          <p:cNvSpPr>
            <a:spLocks/>
          </p:cNvSpPr>
          <p:nvPr/>
        </p:nvSpPr>
        <p:spPr bwMode="auto">
          <a:xfrm rot="9372851">
            <a:off x="2455082" y="424851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 rot="19395019">
            <a:off x="2282472" y="4003983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>
            <a:off x="5457405" y="4243526"/>
            <a:ext cx="1710694" cy="6792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970693" y="3854415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365126"/>
            <a:ext cx="10671412" cy="8222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Deterministic Finite State Automata (DFA)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60"/>
            <a:ext cx="10515600" cy="3316407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/>
              <a:t>A deterministic finite automaton is a 5-tuple</a:t>
            </a:r>
            <a:r>
              <a:rPr lang="en-US" altLang="en-US" dirty="0" smtClean="0">
                <a:solidFill>
                  <a:srgbClr val="00B050"/>
                </a:solidFill>
              </a:rPr>
              <a:t>  </a:t>
            </a:r>
            <a:r>
              <a:rPr lang="en-US" altLang="en-US" b="1" dirty="0" smtClean="0">
                <a:solidFill>
                  <a:srgbClr val="0000CC"/>
                </a:solidFill>
              </a:rPr>
              <a:t>M = (Q, </a:t>
            </a:r>
            <a:r>
              <a:rPr lang="el-GR" altLang="en-US" b="1" dirty="0" smtClean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, q</a:t>
            </a:r>
            <a:r>
              <a:rPr lang="en-US" altLang="en-US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F),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where</a:t>
            </a:r>
          </a:p>
          <a:p>
            <a:pPr lvl="2"/>
            <a:r>
              <a:rPr lang="en-US" altLang="en-US" sz="2800" b="1" dirty="0" smtClean="0">
                <a:solidFill>
                  <a:srgbClr val="0000CC"/>
                </a:solidFill>
              </a:rPr>
              <a:t>Q</a:t>
            </a:r>
            <a:r>
              <a:rPr lang="en-US" altLang="en-US" sz="2800" b="1" dirty="0" smtClean="0"/>
              <a:t>    -   is a finite set of states</a:t>
            </a:r>
          </a:p>
          <a:p>
            <a:pPr lvl="2"/>
            <a:r>
              <a:rPr lang="el-GR" altLang="en-US" sz="2800" b="1" dirty="0" smtClean="0">
                <a:solidFill>
                  <a:srgbClr val="0000CC"/>
                </a:solidFill>
              </a:rPr>
              <a:t>Σ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/>
              <a:t>    -   is  a finite set of input symbols </a:t>
            </a:r>
          </a:p>
          <a:p>
            <a:pPr lvl="2"/>
            <a:r>
              <a:rPr lang="en-US" altLang="en-US" sz="2800" b="1" dirty="0" smtClean="0">
                <a:solidFill>
                  <a:srgbClr val="0000CC"/>
                </a:solidFill>
              </a:rPr>
              <a:t>q</a:t>
            </a:r>
            <a:r>
              <a:rPr lang="en-US" altLang="en-US" sz="2800" b="1" baseline="-25000" dirty="0" smtClean="0">
                <a:solidFill>
                  <a:srgbClr val="0000CC"/>
                </a:solidFill>
              </a:rPr>
              <a:t>0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sym typeface="Symbol" pitchFamily="18" charset="2"/>
              </a:rPr>
              <a:t> Q    -  </a:t>
            </a:r>
            <a:r>
              <a:rPr lang="en-US" altLang="en-US" sz="2800" b="1" dirty="0" smtClean="0">
                <a:sym typeface="Symbol" pitchFamily="18" charset="2"/>
              </a:rPr>
              <a:t>is the start state (initial state)</a:t>
            </a:r>
          </a:p>
          <a:p>
            <a:pPr lvl="2"/>
            <a:r>
              <a:rPr lang="en-US" altLang="en-US" sz="2800" b="1" dirty="0" smtClean="0">
                <a:solidFill>
                  <a:srgbClr val="0000CC"/>
                </a:solidFill>
              </a:rPr>
              <a:t>F </a:t>
            </a:r>
            <a:r>
              <a:rPr lang="en-US" altLang="en-US" sz="2800" b="1" dirty="0" smtClean="0">
                <a:solidFill>
                  <a:srgbClr val="0000CC"/>
                </a:solidFill>
                <a:sym typeface="Symbol" pitchFamily="18" charset="2"/>
              </a:rPr>
              <a:t> Q      -  </a:t>
            </a:r>
            <a:r>
              <a:rPr lang="en-US" altLang="en-US" sz="2800" b="1" dirty="0" smtClean="0">
                <a:sym typeface="Symbol" pitchFamily="18" charset="2"/>
              </a:rPr>
              <a:t>is the set of accept states (final states)</a:t>
            </a:r>
            <a:endParaRPr lang="en-US" altLang="en-US" sz="2800" b="1" dirty="0" smtClean="0"/>
          </a:p>
          <a:p>
            <a:pPr lvl="2"/>
            <a:r>
              <a:rPr lang="en-US" altLang="en-US" sz="2800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: Q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l-GR" altLang="en-US" sz="2800" b="1" dirty="0" smtClean="0">
                <a:solidFill>
                  <a:srgbClr val="0000CC"/>
                </a:solidFill>
              </a:rPr>
              <a:t>Σ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→ Q   -  </a:t>
            </a:r>
            <a:r>
              <a:rPr lang="en-US" altLang="en-US" sz="2800" b="1" dirty="0" smtClean="0">
                <a:cs typeface="Arial" charset="0"/>
              </a:rPr>
              <a:t>is the transition function</a:t>
            </a:r>
          </a:p>
          <a:p>
            <a:endParaRPr lang="en-US" altLang="en-US" b="1" dirty="0">
              <a:solidFill>
                <a:srgbClr val="0000CC"/>
              </a:solidFill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S =  </a:t>
            </a:r>
            <a:r>
              <a:rPr lang="en-US" dirty="0" smtClean="0">
                <a:cs typeface="Arial" charset="0"/>
                <a:sym typeface="Symbol" pitchFamily="18" charset="2"/>
              </a:rPr>
              <a:t>{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  </a:t>
            </a: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(S, </a:t>
            </a:r>
            <a:r>
              <a:rPr lang="en-US" altLang="en-US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2)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(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2) </a:t>
            </a:r>
            <a:r>
              <a:rPr lang="en-US" altLang="en-US" dirty="0">
                <a:cs typeface="Arial" charset="0"/>
                <a:sym typeface="Symbol" pitchFamily="18" charset="2"/>
              </a:rPr>
              <a:t>= {</a:t>
            </a:r>
            <a:r>
              <a:rPr lang="en-US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}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solidFill>
                  <a:srgbClr val="00B0F0"/>
                </a:solidFill>
                <a:cs typeface="Arial" charset="0"/>
                <a:sym typeface="Symbol" pitchFamily="18" charset="2"/>
              </a:rPr>
              <a:t>{</a:t>
            </a:r>
            <a:r>
              <a:rPr lang="en-US" dirty="0" smtClean="0">
                <a:solidFill>
                  <a:srgbClr val="00B0F0"/>
                </a:solidFill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solidFill>
                  <a:srgbClr val="00B0F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altLang="en-US" dirty="0">
              <a:solidFill>
                <a:srgbClr val="00B0F0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008000"/>
                </a:solidFill>
                <a:cs typeface="Arial" charset="0"/>
                <a:sym typeface="Symbol" pitchFamily="18" charset="2"/>
              </a:rPr>
              <a:t> ’(S, </a:t>
            </a:r>
            <a:r>
              <a:rPr lang="en-US" altLang="en-US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2)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=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-closure(</a:t>
            </a:r>
            <a:r>
              <a:rPr lang="en-US" dirty="0" smtClean="0">
                <a:cs typeface="Arial" charset="0"/>
                <a:sym typeface="Symbol" pitchFamily="18" charset="2"/>
              </a:rPr>
              <a:t>q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en-IN" altLang="en-US" baseline="-250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dirty="0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{</a:t>
            </a:r>
            <a:r>
              <a:rPr lang="en-IN" altLang="en-US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baseline="-25000" dirty="0" smtClean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008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IN" altLang="en-US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61583" y="2326346"/>
            <a:ext cx="3503594" cy="1323642"/>
            <a:chOff x="4080904" y="2341591"/>
            <a:chExt cx="3503594" cy="1269906"/>
          </a:xfrm>
        </p:grpSpPr>
        <p:grpSp>
          <p:nvGrpSpPr>
            <p:cNvPr id="23" name="Group 22"/>
            <p:cNvGrpSpPr/>
            <p:nvPr/>
          </p:nvGrpSpPr>
          <p:grpSpPr>
            <a:xfrm>
              <a:off x="4080904" y="2341591"/>
              <a:ext cx="2127529" cy="1269906"/>
              <a:chOff x="4228819" y="3444247"/>
              <a:chExt cx="2127529" cy="1269906"/>
            </a:xfrm>
          </p:grpSpPr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4228819" y="3891039"/>
                <a:ext cx="2127529" cy="823114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4595158" y="4066665"/>
                <a:ext cx="1594218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[q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r>
                  <a:rPr kumimoji="0" lang="en-US" sz="20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,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1</a:t>
                </a: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 ,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  </a:t>
                </a: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lang="en-US" sz="2000" b="1" baseline="-25000" dirty="0" smtClean="0">
                    <a:latin typeface="Times New Roman" pitchFamily="18" charset="0"/>
                    <a:cs typeface="Arial" pitchFamily="34" charset="0"/>
                  </a:rPr>
                  <a:t>2</a:t>
                </a:r>
                <a:r>
                  <a:rPr lang="en-US" sz="2000" b="1" dirty="0" smtClean="0">
                    <a:latin typeface="Times New Roman" pitchFamily="18" charset="0"/>
                    <a:cs typeface="Arial" pitchFamily="34" charset="0"/>
                  </a:rPr>
                  <a:t>]</a:t>
                </a: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4422499" y="3989391"/>
                <a:ext cx="1704672" cy="670296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5176916" y="3444247"/>
                <a:ext cx="9790" cy="44996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Arc 21"/>
            <p:cNvSpPr>
              <a:spLocks/>
            </p:cNvSpPr>
            <p:nvPr/>
          </p:nvSpPr>
          <p:spPr bwMode="auto">
            <a:xfrm rot="20960061">
              <a:off x="6062388" y="2537175"/>
              <a:ext cx="1175108" cy="864678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 rot="538293">
              <a:off x="7248713" y="261100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2240662" y="4073369"/>
            <a:ext cx="2127529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470335" y="4205339"/>
            <a:ext cx="1704672" cy="69866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823302" y="4285882"/>
            <a:ext cx="1053584" cy="51597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386238" y="3327213"/>
            <a:ext cx="757618" cy="74391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462984" y="3308100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6105786" y="4193203"/>
            <a:ext cx="2127529" cy="90885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6322581" y="4300823"/>
            <a:ext cx="1704672" cy="670296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830094" y="4378098"/>
            <a:ext cx="1053584" cy="4884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04438" y="3531298"/>
            <a:ext cx="843844" cy="67346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455475" y="360995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rc 21"/>
          <p:cNvSpPr>
            <a:spLocks/>
          </p:cNvSpPr>
          <p:nvPr/>
        </p:nvSpPr>
        <p:spPr bwMode="auto">
          <a:xfrm rot="9372851">
            <a:off x="1392769" y="4584694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 rot="19395019">
            <a:off x="1220159" y="4340158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endCxn id="12" idx="2"/>
          </p:cNvCxnSpPr>
          <p:nvPr/>
        </p:nvCxnSpPr>
        <p:spPr>
          <a:xfrm>
            <a:off x="4395092" y="4579701"/>
            <a:ext cx="1710694" cy="6792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908380" y="419059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Arc 21"/>
          <p:cNvSpPr>
            <a:spLocks/>
          </p:cNvSpPr>
          <p:nvPr/>
        </p:nvSpPr>
        <p:spPr bwMode="auto">
          <a:xfrm rot="19809125">
            <a:off x="7987944" y="3793063"/>
            <a:ext cx="1175108" cy="864678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 rot="20991964">
            <a:off x="9185983" y="403336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161582" y="2792044"/>
            <a:ext cx="2127529" cy="85794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4527921" y="2975102"/>
            <a:ext cx="1594218" cy="4971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4355262" y="2894558"/>
            <a:ext cx="1704672" cy="69866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109679" y="2326346"/>
            <a:ext cx="9790" cy="4690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21"/>
          <p:cNvSpPr>
            <a:spLocks/>
          </p:cNvSpPr>
          <p:nvPr/>
        </p:nvSpPr>
        <p:spPr bwMode="auto">
          <a:xfrm rot="20960061">
            <a:off x="6143066" y="2530206"/>
            <a:ext cx="1175108" cy="90126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 rot="538293">
            <a:off x="7329391" y="2607159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2240661" y="4073369"/>
            <a:ext cx="2127529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2470334" y="4205339"/>
            <a:ext cx="1704672" cy="69866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2823301" y="4285882"/>
            <a:ext cx="1053584" cy="51597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386237" y="3327213"/>
            <a:ext cx="757618" cy="74391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3462983" y="3308100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105785" y="4193203"/>
            <a:ext cx="2127529" cy="90885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6322580" y="4300823"/>
            <a:ext cx="1704672" cy="6702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830093" y="4378098"/>
            <a:ext cx="1053584" cy="4884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04437" y="3531298"/>
            <a:ext cx="843844" cy="67346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6455474" y="360995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rc 21"/>
          <p:cNvSpPr>
            <a:spLocks/>
          </p:cNvSpPr>
          <p:nvPr/>
        </p:nvSpPr>
        <p:spPr bwMode="auto">
          <a:xfrm rot="9372851">
            <a:off x="1392768" y="4584694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 rot="19395019">
            <a:off x="1220158" y="4340158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endCxn id="40" idx="2"/>
          </p:cNvCxnSpPr>
          <p:nvPr/>
        </p:nvCxnSpPr>
        <p:spPr>
          <a:xfrm>
            <a:off x="4395091" y="4579701"/>
            <a:ext cx="1710694" cy="6792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908379" y="419059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rc 21"/>
          <p:cNvSpPr>
            <a:spLocks/>
          </p:cNvSpPr>
          <p:nvPr/>
        </p:nvSpPr>
        <p:spPr bwMode="auto">
          <a:xfrm rot="19809125">
            <a:off x="7987943" y="3793063"/>
            <a:ext cx="1175108" cy="864678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 rot="20991964">
            <a:off x="9185982" y="403336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37342" y="1546420"/>
            <a:ext cx="3503594" cy="1323642"/>
            <a:chOff x="4080904" y="2341591"/>
            <a:chExt cx="3503594" cy="1269906"/>
          </a:xfrm>
        </p:grpSpPr>
        <p:grpSp>
          <p:nvGrpSpPr>
            <p:cNvPr id="26" name="Group 25"/>
            <p:cNvGrpSpPr/>
            <p:nvPr/>
          </p:nvGrpSpPr>
          <p:grpSpPr>
            <a:xfrm>
              <a:off x="4080904" y="2341591"/>
              <a:ext cx="2127529" cy="1269906"/>
              <a:chOff x="4228819" y="3444247"/>
              <a:chExt cx="2127529" cy="1269906"/>
            </a:xfrm>
          </p:grpSpPr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4228819" y="3891039"/>
                <a:ext cx="2127529" cy="823114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4991161" y="4040863"/>
                <a:ext cx="495051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p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r>
                  <a:rPr kumimoji="0" lang="en-US" sz="20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</a:t>
                </a: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4"/>
              <p:cNvSpPr>
                <a:spLocks noChangeArrowheads="1"/>
              </p:cNvSpPr>
              <p:nvPr/>
            </p:nvSpPr>
            <p:spPr bwMode="auto">
              <a:xfrm>
                <a:off x="4422499" y="3989391"/>
                <a:ext cx="1704672" cy="670296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5176916" y="3444247"/>
                <a:ext cx="9790" cy="44996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Arc 21"/>
            <p:cNvSpPr>
              <a:spLocks/>
            </p:cNvSpPr>
            <p:nvPr/>
          </p:nvSpPr>
          <p:spPr bwMode="auto">
            <a:xfrm rot="20960061">
              <a:off x="6062388" y="2537175"/>
              <a:ext cx="1175108" cy="864678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 rot="538293">
              <a:off x="7248713" y="261100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3316421" y="3293443"/>
            <a:ext cx="2127529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3546094" y="3425413"/>
            <a:ext cx="1704672" cy="69866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141107" y="3505956"/>
            <a:ext cx="502816" cy="51597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p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05539" y="2547287"/>
            <a:ext cx="757618" cy="74391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538743" y="2528174"/>
            <a:ext cx="335785" cy="3234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7181545" y="3413277"/>
            <a:ext cx="2127529" cy="908854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7398340" y="3520897"/>
            <a:ext cx="1704672" cy="670296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973088" y="3571278"/>
            <a:ext cx="476128" cy="4884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p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80197" y="2751372"/>
            <a:ext cx="843844" cy="67346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7531234" y="283002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rc 21"/>
          <p:cNvSpPr>
            <a:spLocks/>
          </p:cNvSpPr>
          <p:nvPr/>
        </p:nvSpPr>
        <p:spPr bwMode="auto">
          <a:xfrm rot="9372851">
            <a:off x="2468528" y="3804768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 rot="19395019">
            <a:off x="2295918" y="3560232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endCxn id="15" idx="2"/>
          </p:cNvCxnSpPr>
          <p:nvPr/>
        </p:nvCxnSpPr>
        <p:spPr>
          <a:xfrm>
            <a:off x="5470851" y="3799775"/>
            <a:ext cx="1710694" cy="6792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84139" y="341066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rc 21"/>
          <p:cNvSpPr>
            <a:spLocks/>
          </p:cNvSpPr>
          <p:nvPr/>
        </p:nvSpPr>
        <p:spPr bwMode="auto">
          <a:xfrm rot="19809125">
            <a:off x="9063703" y="3013137"/>
            <a:ext cx="1175108" cy="864678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 rot="20991964">
            <a:off x="10261742" y="3253435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23061"/>
              </p:ext>
            </p:extLst>
          </p:nvPr>
        </p:nvGraphicFramePr>
        <p:xfrm>
          <a:off x="3316421" y="4818742"/>
          <a:ext cx="6480722" cy="75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Equation" r:id="rId3" imgW="1765080" imgH="228600" progId="Equation.3">
                  <p:embed/>
                </p:oleObj>
              </mc:Choice>
              <mc:Fallback>
                <p:oleObj name="Equation" r:id="rId3" imgW="17650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421" y="4818742"/>
                        <a:ext cx="6480722" cy="754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2295917" y="1546420"/>
            <a:ext cx="8301609" cy="2814695"/>
            <a:chOff x="2295917" y="1546420"/>
            <a:chExt cx="8301609" cy="2814695"/>
          </a:xfrm>
        </p:grpSpPr>
        <p:grpSp>
          <p:nvGrpSpPr>
            <p:cNvPr id="34" name="Group 33"/>
            <p:cNvGrpSpPr/>
            <p:nvPr/>
          </p:nvGrpSpPr>
          <p:grpSpPr>
            <a:xfrm>
              <a:off x="5237341" y="1546420"/>
              <a:ext cx="3503594" cy="1323642"/>
              <a:chOff x="4080904" y="2341591"/>
              <a:chExt cx="3503594" cy="1269906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080904" y="2341591"/>
                <a:ext cx="2127529" cy="1269906"/>
                <a:chOff x="4228819" y="3444247"/>
                <a:chExt cx="2127529" cy="1269906"/>
              </a:xfrm>
            </p:grpSpPr>
            <p:sp>
              <p:nvSpPr>
                <p:cNvPr id="38" name="Oval 37"/>
                <p:cNvSpPr>
                  <a:spLocks noChangeArrowheads="1"/>
                </p:cNvSpPr>
                <p:nvPr/>
              </p:nvSpPr>
              <p:spPr bwMode="auto">
                <a:xfrm>
                  <a:off x="4228819" y="3891039"/>
                  <a:ext cx="2127529" cy="823114"/>
                </a:xfrm>
                <a:prstGeom prst="ellips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991161" y="4040863"/>
                  <a:ext cx="495051" cy="47696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p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r>
                    <a:rPr kumimoji="0" lang="en-US" sz="2000" b="1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 </a:t>
                  </a:r>
                  <a:endParaRPr lang="en-US" sz="2000" baseline="-25000" dirty="0">
                    <a:latin typeface="Arial" pitchFamily="34" charset="0"/>
                    <a:cs typeface="Arial" pitchFamily="34" charset="0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ts val="1000"/>
                    </a:spcAft>
                  </a:pPr>
                  <a:endParaRPr lang="en-US" sz="2000" baseline="-25000" dirty="0">
                    <a:latin typeface="Arial" pitchFamily="34" charset="0"/>
                    <a:cs typeface="Arial" pitchFamily="34" charset="0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Oval 4"/>
                <p:cNvSpPr>
                  <a:spLocks noChangeArrowheads="1"/>
                </p:cNvSpPr>
                <p:nvPr/>
              </p:nvSpPr>
              <p:spPr bwMode="auto">
                <a:xfrm>
                  <a:off x="4422499" y="3989391"/>
                  <a:ext cx="1704672" cy="670296"/>
                </a:xfrm>
                <a:prstGeom prst="ellips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5176916" y="3444247"/>
                  <a:ext cx="9790" cy="449960"/>
                </a:xfrm>
                <a:prstGeom prst="straightConnector1">
                  <a:avLst/>
                </a:prstGeom>
                <a:ln w="28575"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Arc 21"/>
              <p:cNvSpPr>
                <a:spLocks/>
              </p:cNvSpPr>
              <p:nvPr/>
            </p:nvSpPr>
            <p:spPr bwMode="auto">
              <a:xfrm rot="20960061">
                <a:off x="6062388" y="2537175"/>
                <a:ext cx="1175108" cy="864678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Text Box 3"/>
              <p:cNvSpPr txBox="1">
                <a:spLocks noChangeArrowheads="1"/>
              </p:cNvSpPr>
              <p:nvPr/>
            </p:nvSpPr>
            <p:spPr bwMode="auto">
              <a:xfrm rot="538293">
                <a:off x="7248713" y="2611004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3316420" y="3293443"/>
              <a:ext cx="2127529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3546093" y="3425413"/>
              <a:ext cx="1704672" cy="698660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4141106" y="3505956"/>
              <a:ext cx="502816" cy="51597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p</a:t>
              </a:r>
              <a:r>
                <a:rPr lang="en-US" sz="2000" b="1" baseline="-25000" dirty="0" smtClean="0"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 </a:t>
              </a: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4505538" y="2547287"/>
              <a:ext cx="757618" cy="743917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538742" y="2528174"/>
              <a:ext cx="335785" cy="32349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7181544" y="3413277"/>
              <a:ext cx="2127529" cy="908854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7080196" y="2751372"/>
              <a:ext cx="843844" cy="67346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3"/>
            <p:cNvSpPr txBox="1">
              <a:spLocks noChangeArrowheads="1"/>
            </p:cNvSpPr>
            <p:nvPr/>
          </p:nvSpPr>
          <p:spPr bwMode="auto">
            <a:xfrm>
              <a:off x="7531233" y="283002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Arc 21"/>
            <p:cNvSpPr>
              <a:spLocks/>
            </p:cNvSpPr>
            <p:nvPr/>
          </p:nvSpPr>
          <p:spPr bwMode="auto">
            <a:xfrm rot="9372851">
              <a:off x="2468527" y="3804768"/>
              <a:ext cx="10067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 rot="19395019">
              <a:off x="2295917" y="3560232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Arrow Connector 51"/>
            <p:cNvCxnSpPr>
              <a:endCxn id="47" idx="2"/>
            </p:cNvCxnSpPr>
            <p:nvPr/>
          </p:nvCxnSpPr>
          <p:spPr>
            <a:xfrm>
              <a:off x="5470850" y="3799775"/>
              <a:ext cx="1710694" cy="67929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5984138" y="341066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Arc 21"/>
            <p:cNvSpPr>
              <a:spLocks/>
            </p:cNvSpPr>
            <p:nvPr/>
          </p:nvSpPr>
          <p:spPr bwMode="auto">
            <a:xfrm rot="19809125">
              <a:off x="9063702" y="3013137"/>
              <a:ext cx="1175108" cy="864678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 rot="20991964">
              <a:off x="10261741" y="3253435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8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41"/>
            <a:ext cx="10515600" cy="60733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Example-2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372"/>
            <a:ext cx="10515600" cy="570411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564370" y="1094347"/>
            <a:ext cx="5845021" cy="1561773"/>
            <a:chOff x="1635456" y="4461654"/>
            <a:chExt cx="5845021" cy="1431303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6694558" y="5314823"/>
              <a:ext cx="646399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684438" y="5584218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684441" y="5329734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rc 21"/>
            <p:cNvSpPr>
              <a:spLocks/>
            </p:cNvSpPr>
            <p:nvPr/>
          </p:nvSpPr>
          <p:spPr bwMode="auto">
            <a:xfrm rot="16555225">
              <a:off x="6583256" y="4659066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7162892" y="4551012"/>
              <a:ext cx="317585" cy="31505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408964" y="5197106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5939403" y="5182079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35456" y="4461654"/>
              <a:ext cx="4289705" cy="1431303"/>
              <a:chOff x="1635456" y="4461654"/>
              <a:chExt cx="4289705" cy="1431303"/>
            </a:xfrm>
          </p:grpSpPr>
          <p:sp>
            <p:nvSpPr>
              <p:cNvPr id="13" name="Oval 4"/>
              <p:cNvSpPr>
                <a:spLocks noChangeArrowheads="1"/>
              </p:cNvSpPr>
              <p:nvPr/>
            </p:nvSpPr>
            <p:spPr bwMode="auto">
              <a:xfrm>
                <a:off x="5058266" y="5224217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5151245" y="5316971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Arc 21"/>
              <p:cNvSpPr>
                <a:spLocks/>
              </p:cNvSpPr>
              <p:nvPr/>
            </p:nvSpPr>
            <p:spPr bwMode="auto">
              <a:xfrm rot="16555225">
                <a:off x="1888914" y="4613994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Arc 21"/>
              <p:cNvSpPr>
                <a:spLocks/>
              </p:cNvSpPr>
              <p:nvPr/>
            </p:nvSpPr>
            <p:spPr bwMode="auto">
              <a:xfrm rot="16555225">
                <a:off x="3432230" y="4611846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1957489" y="5205689"/>
                <a:ext cx="614149" cy="65800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4"/>
              <p:cNvSpPr>
                <a:spLocks noChangeArrowheads="1"/>
              </p:cNvSpPr>
              <p:nvPr/>
            </p:nvSpPr>
            <p:spPr bwMode="auto">
              <a:xfrm>
                <a:off x="3477194" y="5182079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Straight Arrow Connector 9"/>
              <p:cNvSpPr>
                <a:spLocks noChangeShapeType="1"/>
              </p:cNvSpPr>
              <p:nvPr/>
            </p:nvSpPr>
            <p:spPr bwMode="auto">
              <a:xfrm flipV="1">
                <a:off x="1635456" y="5502287"/>
                <a:ext cx="322033" cy="4571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3557284" y="528771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560045" y="5544228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090482" y="5542080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Arc 21"/>
              <p:cNvSpPr>
                <a:spLocks/>
              </p:cNvSpPr>
              <p:nvPr/>
            </p:nvSpPr>
            <p:spPr bwMode="auto">
              <a:xfrm rot="16555225">
                <a:off x="5015061" y="4616928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Text Box 3"/>
              <p:cNvSpPr txBox="1">
                <a:spLocks noChangeArrowheads="1"/>
              </p:cNvSpPr>
              <p:nvPr/>
            </p:nvSpPr>
            <p:spPr bwMode="auto">
              <a:xfrm>
                <a:off x="2495184" y="4461654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a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4025621" y="4536780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b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5607576" y="4495995"/>
                <a:ext cx="317585" cy="31505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latin typeface="Times New Roman" pitchFamily="18" charset="0"/>
                    <a:cs typeface="Arial" pitchFamily="34" charset="0"/>
                  </a:rPr>
                  <a:t>c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2802132" y="5180726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4409843" y="5178578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80814"/>
              </p:ext>
            </p:extLst>
          </p:nvPr>
        </p:nvGraphicFramePr>
        <p:xfrm>
          <a:off x="2283896" y="2966277"/>
          <a:ext cx="6658130" cy="5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8" name="Equation" r:id="rId3" imgW="2108160" imgH="228600" progId="Equation.3">
                  <p:embed/>
                </p:oleObj>
              </mc:Choice>
              <mc:Fallback>
                <p:oleObj name="Equation" r:id="rId3" imgW="21081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896" y="2966277"/>
                        <a:ext cx="6658130" cy="599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1074056" y="4178664"/>
            <a:ext cx="78679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-closure(q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) = {q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0 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}             </a:t>
            </a:r>
            <a:endParaRPr lang="en-IN" altLang="en-US" sz="2800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r>
              <a:rPr lang="th-TH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-closure(q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) = {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r>
              <a:rPr lang="th-TH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-closure(q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) = {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 , 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sz="2800" baseline="-25000" dirty="0"/>
          </a:p>
          <a:p>
            <a:r>
              <a:rPr lang="th-TH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-closure(q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) = {q</a:t>
            </a:r>
            <a:r>
              <a:rPr lang="en-IN" altLang="en-US" sz="2800" baseline="-25000" dirty="0">
                <a:cs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IN" sz="2800" baseline="-25000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943924" y="2014568"/>
            <a:ext cx="617484" cy="52044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266367" y="1263340"/>
            <a:ext cx="2127529" cy="89567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5408259" y="1486982"/>
            <a:ext cx="1864891" cy="5698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[q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,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 ,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460047" y="1370363"/>
            <a:ext cx="1704672" cy="7293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14464" y="777159"/>
            <a:ext cx="9790" cy="48962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1"/>
          <p:cNvSpPr>
            <a:spLocks/>
          </p:cNvSpPr>
          <p:nvPr/>
        </p:nvSpPr>
        <p:spPr bwMode="auto">
          <a:xfrm rot="20960061">
            <a:off x="7247851" y="989986"/>
            <a:ext cx="1175108" cy="94090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 rot="538293">
            <a:off x="8434176" y="1070323"/>
            <a:ext cx="335785" cy="3377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345446" y="2601021"/>
            <a:ext cx="2127529" cy="988978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575119" y="2738796"/>
            <a:ext cx="1704672" cy="7293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34564" y="1822047"/>
            <a:ext cx="757618" cy="77663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567768" y="1802094"/>
            <a:ext cx="335785" cy="3377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7210570" y="2726126"/>
            <a:ext cx="2127529" cy="948828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9222" y="2035109"/>
            <a:ext cx="843844" cy="703086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560259" y="2117220"/>
            <a:ext cx="335785" cy="3240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c 21"/>
          <p:cNvSpPr>
            <a:spLocks/>
          </p:cNvSpPr>
          <p:nvPr/>
        </p:nvSpPr>
        <p:spPr bwMode="auto">
          <a:xfrm rot="9372851">
            <a:off x="2497553" y="3134836"/>
            <a:ext cx="1006732" cy="58081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 rot="19395019">
            <a:off x="2324943" y="2879545"/>
            <a:ext cx="335785" cy="3240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>
            <a:off x="5499876" y="3129624"/>
            <a:ext cx="1710694" cy="7091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434419" y="2794481"/>
            <a:ext cx="335785" cy="3240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rc 21"/>
          <p:cNvSpPr>
            <a:spLocks/>
          </p:cNvSpPr>
          <p:nvPr/>
        </p:nvSpPr>
        <p:spPr bwMode="auto">
          <a:xfrm rot="19809125">
            <a:off x="9092728" y="2308387"/>
            <a:ext cx="1175108" cy="902709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 rot="20991964">
            <a:off x="10290767" y="2559254"/>
            <a:ext cx="335785" cy="3240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7398340" y="2867759"/>
            <a:ext cx="1704672" cy="670296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658262" y="2872231"/>
            <a:ext cx="1508822" cy="4971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[q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,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,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330971" y="4504127"/>
            <a:ext cx="2127529" cy="948828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7772" y="4645759"/>
            <a:ext cx="1704672" cy="670296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857175" y="4708291"/>
            <a:ext cx="1508822" cy="4971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[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,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7939976" y="2930294"/>
            <a:ext cx="835675" cy="4971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[q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]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rc 21"/>
          <p:cNvSpPr>
            <a:spLocks/>
          </p:cNvSpPr>
          <p:nvPr/>
        </p:nvSpPr>
        <p:spPr bwMode="auto">
          <a:xfrm rot="629199">
            <a:off x="7356709" y="4567761"/>
            <a:ext cx="1175108" cy="94090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 rot="1807431">
            <a:off x="8543034" y="4648098"/>
            <a:ext cx="335785" cy="3377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endCxn id="30" idx="0"/>
          </p:cNvCxnSpPr>
          <p:nvPr/>
        </p:nvCxnSpPr>
        <p:spPr>
          <a:xfrm>
            <a:off x="6366864" y="2134239"/>
            <a:ext cx="27872" cy="236988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04195" y="3601620"/>
            <a:ext cx="992983" cy="100949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008452" y="3673581"/>
            <a:ext cx="963281" cy="918982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991396" y="3674079"/>
            <a:ext cx="335785" cy="3240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4939113" y="4029675"/>
            <a:ext cx="335785" cy="3240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7175914" y="3809062"/>
            <a:ext cx="335785" cy="3240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3486"/>
            <a:ext cx="10515600" cy="56834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Problems:</a:t>
            </a:r>
          </a:p>
          <a:p>
            <a:pPr marL="514350" indent="-514350">
              <a:buAutoNum type="arabicParenR"/>
            </a:pPr>
            <a:r>
              <a:rPr lang="en-US" dirty="0" smtClean="0"/>
              <a:t>Draw </a:t>
            </a:r>
            <a:r>
              <a:rPr lang="en-US" dirty="0"/>
              <a:t>the transition diagram of the NFA with initial state </a:t>
            </a:r>
            <a:r>
              <a:rPr lang="en-US" i="1" dirty="0"/>
              <a:t>p</a:t>
            </a:r>
            <a:r>
              <a:rPr lang="en-US" dirty="0"/>
              <a:t>, final state 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/>
              <a:t>, </a:t>
            </a:r>
            <a:r>
              <a:rPr lang="en-US" dirty="0" smtClean="0"/>
              <a:t>and another </a:t>
            </a:r>
            <a:r>
              <a:rPr lang="en-US" dirty="0"/>
              <a:t>state </a:t>
            </a:r>
            <a:r>
              <a:rPr lang="en-US" i="1" dirty="0"/>
              <a:t>r, </a:t>
            </a:r>
            <a:r>
              <a:rPr lang="en-US" dirty="0"/>
              <a:t>having transitions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 p , 0) = q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(p , 1) = q 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(q , 0) = p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(q , 1) = q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(q , 0) =  r ,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(q , ε) =  r 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(r , 1) = q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Which </a:t>
            </a:r>
            <a:r>
              <a:rPr lang="en-US" dirty="0"/>
              <a:t>language does it accept</a:t>
            </a:r>
            <a:r>
              <a:rPr lang="en-US" dirty="0" smtClean="0"/>
              <a:t>? Find its equivalent DFA.</a:t>
            </a:r>
          </a:p>
          <a:p>
            <a:pPr marL="0" indent="0">
              <a:buNone/>
            </a:pPr>
            <a:r>
              <a:rPr lang="en-US" dirty="0" smtClean="0"/>
              <a:t>2) Find the DFA equivalent to the following NFA with  </a:t>
            </a:r>
            <a:r>
              <a:rPr lang="en-US" dirty="0" smtClean="0">
                <a:solidFill>
                  <a:srgbClr val="FF0000"/>
                </a:solidFill>
              </a:rPr>
              <a:t>ε</a:t>
            </a:r>
            <a:r>
              <a:rPr lang="en-US" dirty="0" smtClean="0"/>
              <a:t> edges.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>
                <a:solidFill>
                  <a:srgbClr val="FF0000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, ε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{b, c} 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(b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0) </a:t>
            </a:r>
            <a:r>
              <a:rPr lang="en-US" dirty="0">
                <a:solidFill>
                  <a:srgbClr val="FF0000"/>
                </a:solidFill>
              </a:rPr>
              <a:t>= 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(d </a:t>
            </a:r>
            <a:r>
              <a:rPr lang="en-US" dirty="0">
                <a:solidFill>
                  <a:srgbClr val="FF0000"/>
                </a:solidFill>
              </a:rPr>
              <a:t>, 0) = </a:t>
            </a:r>
            <a:r>
              <a:rPr lang="en-US" dirty="0" smtClean="0">
                <a:solidFill>
                  <a:srgbClr val="FF0000"/>
                </a:solidFill>
              </a:rPr>
              <a:t>e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(e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0)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(c </a:t>
            </a:r>
            <a:r>
              <a:rPr lang="en-US" dirty="0">
                <a:solidFill>
                  <a:srgbClr val="FF0000"/>
                </a:solidFill>
              </a:rPr>
              <a:t>, 0) =  </a:t>
            </a:r>
            <a:r>
              <a:rPr lang="en-US" dirty="0" smtClean="0">
                <a:solidFill>
                  <a:srgbClr val="FF0000"/>
                </a:solidFill>
              </a:rPr>
              <a:t>f 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(f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0) </a:t>
            </a:r>
            <a:r>
              <a:rPr lang="en-US" dirty="0">
                <a:solidFill>
                  <a:srgbClr val="FF0000"/>
                </a:solidFill>
              </a:rPr>
              <a:t>=  </a:t>
            </a:r>
            <a:r>
              <a:rPr lang="en-US" dirty="0" smtClean="0">
                <a:solidFill>
                  <a:srgbClr val="FF0000"/>
                </a:solidFill>
              </a:rPr>
              <a:t>g 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(g 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0)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h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(h </a:t>
            </a:r>
            <a:r>
              <a:rPr lang="en-US" dirty="0">
                <a:solidFill>
                  <a:srgbClr val="FF0000"/>
                </a:solidFill>
              </a:rPr>
              <a:t>, 0) =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 0)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is an initial state,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 </a:t>
            </a:r>
            <a:r>
              <a:rPr lang="en-US" dirty="0" smtClean="0"/>
              <a:t>are two final states.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058" y="1088571"/>
            <a:ext cx="5921828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154"/>
            <a:ext cx="10515600" cy="8583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Regular Expression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061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Let </a:t>
            </a:r>
            <a:r>
              <a:rPr lang="en-US" altLang="en-US" dirty="0" smtClean="0">
                <a:sym typeface="Symbol" panose="05050102010706020507" pitchFamily="18" charset="2"/>
              </a:rPr>
              <a:t> be a given alphabet. Then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  are all</a:t>
            </a:r>
            <a:r>
              <a:rPr lang="en-US" altLang="en-US" dirty="0" smtClean="0"/>
              <a:t> regular expressions. These are called    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</a:t>
            </a:r>
            <a:r>
              <a:rPr lang="en-US" altLang="en-US" dirty="0" smtClean="0">
                <a:solidFill>
                  <a:srgbClr val="0000CC"/>
                </a:solidFill>
              </a:rPr>
              <a:t>primitive regular expressions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/>
              <a:t> are regular expressions, </a:t>
            </a:r>
            <a:r>
              <a:rPr lang="en-US" altLang="en-US" dirty="0" smtClean="0"/>
              <a:t>then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+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/>
              <a:t>is a regular expression. 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</a:t>
            </a: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/>
              <a:t> is a regular expression.</a:t>
            </a:r>
            <a:endParaRPr lang="th-TH" altLang="en-US" sz="2800" dirty="0"/>
          </a:p>
          <a:p>
            <a:pPr lvl="1">
              <a:buFontTx/>
              <a:buChar char="-"/>
            </a:pPr>
            <a:r>
              <a:rPr lang="en-US" altLang="en-US" sz="2800" i="1" dirty="0">
                <a:latin typeface="Times New Roman" panose="02020603050405020304" pitchFamily="18" charset="0"/>
              </a:rPr>
              <a:t>  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* </a:t>
            </a:r>
            <a:r>
              <a:rPr lang="en-US" altLang="en-US" sz="2800" dirty="0"/>
              <a:t> is a regular expression.</a:t>
            </a:r>
          </a:p>
          <a:p>
            <a:pPr lvl="1">
              <a:buFontTx/>
              <a:buChar char="-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en-US" altLang="en-US" sz="2800" dirty="0"/>
              <a:t> is a regular expression</a:t>
            </a:r>
            <a:r>
              <a:rPr lang="en-US" altLang="en-US" sz="2800" dirty="0" smtClean="0"/>
              <a:t>.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3) A string is a regular expression, if and only if it can be derived from the primitive regular expressions by a finite number of applications of rules in (2).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sz="3300" dirty="0"/>
          </a:p>
          <a:p>
            <a:pPr marL="457200" lvl="1" indent="0">
              <a:buNone/>
            </a:pPr>
            <a:endParaRPr lang="th-TH" altLang="en-US" sz="33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8068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1"/>
            <a:ext cx="10515600" cy="57311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Check whether the given string is a regular expression,</a:t>
            </a:r>
          </a:p>
          <a:p>
            <a:pPr>
              <a:buFont typeface="Symbol" panose="05050102010706020507" pitchFamily="18" charset="2"/>
              <a:buChar char="S"/>
            </a:pPr>
            <a:r>
              <a:rPr lang="en-US" altLang="en-US" dirty="0" smtClean="0">
                <a:sym typeface="Symbol" panose="05050102010706020507" pitchFamily="18" charset="2"/>
              </a:rPr>
              <a:t>={ a, b, c}, the string (a + b . c)* . (c +  )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a ,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 ,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b . c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+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a + b </a:t>
            </a:r>
            <a:r>
              <a:rPr lang="en-US" altLang="en-US" i="1" dirty="0">
                <a:latin typeface="Times New Roman" panose="02020603050405020304" pitchFamily="18" charset="0"/>
              </a:rPr>
              <a:t>. c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(r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(a </a:t>
            </a:r>
            <a:r>
              <a:rPr lang="en-US" altLang="en-US" i="1" dirty="0">
                <a:latin typeface="Times New Roman" panose="02020603050405020304" pitchFamily="18" charset="0"/>
              </a:rPr>
              <a:t>+ b . c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en-US" i="1" dirty="0" smtClean="0">
                <a:latin typeface="Times New Roman" panose="02020603050405020304" pitchFamily="18" charset="0"/>
              </a:rPr>
              <a:t>* = (a + b . c)*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</a:t>
            </a:r>
            <a:r>
              <a:rPr lang="en-US" altLang="en-US" dirty="0" smtClean="0">
                <a:sym typeface="Symbol" panose="05050102010706020507" pitchFamily="18" charset="2"/>
              </a:rPr>
              <a:t> 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+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c +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10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)= (</a:t>
            </a:r>
            <a:r>
              <a:rPr lang="en-US" altLang="en-US" i="1" dirty="0">
                <a:latin typeface="Times New Roman" panose="02020603050405020304" pitchFamily="18" charset="0"/>
              </a:rPr>
              <a:t>c + </a:t>
            </a:r>
            <a:r>
              <a:rPr lang="en-US" altLang="en-US" dirty="0" smtClean="0">
                <a:sym typeface="Symbol" panose="05050102010706020507" pitchFamily="18" charset="2"/>
              </a:rPr>
              <a:t>)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.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10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</a:t>
            </a:r>
            <a:r>
              <a:rPr lang="en-US" altLang="en-US" b="1" i="1" dirty="0">
                <a:latin typeface="Times New Roman" panose="02020603050405020304" pitchFamily="18" charset="0"/>
              </a:rPr>
              <a:t>(a + b . c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)* . </a:t>
            </a:r>
            <a:r>
              <a:rPr lang="en-US" altLang="en-US" b="1" i="1" dirty="0">
                <a:latin typeface="Times New Roman" panose="02020603050405020304" pitchFamily="18" charset="0"/>
              </a:rPr>
              <a:t>(c + </a:t>
            </a:r>
            <a:r>
              <a:rPr lang="en-US" altLang="en-US" b="1" dirty="0">
                <a:sym typeface="Symbol" panose="05050102010706020507" pitchFamily="18" charset="2"/>
              </a:rPr>
              <a:t>)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8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236338"/>
            <a:ext cx="10735614" cy="79397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Languages associated with regular expressions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2030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language L(r) denoted by a regular expression r is defined by the following rules,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 is a </a:t>
            </a:r>
            <a:r>
              <a:rPr lang="en-US" altLang="en-US" dirty="0" err="1" smtClean="0">
                <a:sym typeface="Symbol" panose="05050102010706020507" pitchFamily="18" charset="2"/>
              </a:rPr>
              <a:t>r.e</a:t>
            </a:r>
            <a:r>
              <a:rPr lang="en-US" altLang="en-US" dirty="0" smtClean="0">
                <a:sym typeface="Symbol" panose="05050102010706020507" pitchFamily="18" charset="2"/>
              </a:rPr>
              <a:t> denoting the empty set  L () = {}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empty set  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{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For 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 is a </a:t>
            </a:r>
            <a:r>
              <a:rPr lang="en-US" altLang="en-US" dirty="0" err="1" smtClean="0">
                <a:sym typeface="Symbol" panose="05050102010706020507" pitchFamily="18" charset="2"/>
              </a:rPr>
              <a:t>r.e</a:t>
            </a:r>
            <a:r>
              <a:rPr lang="en-US" altLang="en-US" dirty="0" smtClean="0">
                <a:sym typeface="Symbol" panose="05050102010706020507" pitchFamily="18" charset="2"/>
              </a:rPr>
              <a:t> denoting the set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(a)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{a}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are regular expressions, then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4)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+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5) </a:t>
            </a:r>
            <a:r>
              <a:rPr lang="en-US" altLang="en-US" dirty="0">
                <a:sym typeface="Symbol" panose="05050102010706020507" pitchFamily="18" charset="2"/>
              </a:rPr>
              <a:t>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.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  <a:r>
              <a:rPr lang="en-US" altLang="en-US" i="1" dirty="0" smtClean="0">
                <a:latin typeface="Times New Roman" panose="02020603050405020304" pitchFamily="18" charset="0"/>
              </a:rPr>
              <a:t>.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6)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))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L(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</a:rPr>
              <a:t>)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7)</a:t>
            </a:r>
            <a:r>
              <a:rPr lang="en-US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*) = (L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))*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32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365125"/>
            <a:ext cx="10658341" cy="72957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392805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Exhibit the language L(a* . (a + b)) in set notation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L(a* . (a + b</a:t>
            </a:r>
            <a:r>
              <a:rPr lang="en-IN" dirty="0" smtClean="0"/>
              <a:t>)) = </a:t>
            </a:r>
            <a:r>
              <a:rPr lang="en-IN" dirty="0"/>
              <a:t>L(a</a:t>
            </a:r>
            <a:r>
              <a:rPr lang="en-IN" dirty="0" smtClean="0"/>
              <a:t>*) . L( (</a:t>
            </a:r>
            <a:r>
              <a:rPr lang="en-IN" dirty="0"/>
              <a:t>a + b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/>
              <a:t>= </a:t>
            </a:r>
            <a:r>
              <a:rPr lang="en-IN" dirty="0" smtClean="0"/>
              <a:t>(L(a))*. L(a </a:t>
            </a:r>
            <a:r>
              <a:rPr lang="en-IN" dirty="0"/>
              <a:t>+ </a:t>
            </a:r>
            <a:r>
              <a:rPr lang="en-IN" dirty="0" smtClean="0"/>
              <a:t>b))</a:t>
            </a:r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/>
              <a:t>= (L(a))*. </a:t>
            </a:r>
            <a:r>
              <a:rPr lang="en-IN" dirty="0" smtClean="0"/>
              <a:t>L(a) </a:t>
            </a:r>
            <a:r>
              <a:rPr lang="en-IN" altLang="en-US" dirty="0" smtClean="0">
                <a:sym typeface="Symbol" panose="05050102010706020507" pitchFamily="18" charset="2"/>
              </a:rPr>
              <a:t>U L(</a:t>
            </a:r>
            <a:r>
              <a:rPr lang="en-IN" dirty="0" smtClean="0"/>
              <a:t>b)</a:t>
            </a:r>
          </a:p>
          <a:p>
            <a:pPr marL="0" indent="0">
              <a:buNone/>
            </a:pPr>
            <a:r>
              <a:rPr lang="en-IN" dirty="0" smtClean="0"/>
              <a:t>                        = { a }*. </a:t>
            </a:r>
            <a:r>
              <a:rPr lang="en-IN" dirty="0"/>
              <a:t>{ a }</a:t>
            </a:r>
            <a:r>
              <a:rPr lang="en-IN" dirty="0" smtClean="0"/>
              <a:t>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dirty="0"/>
              <a:t>{ </a:t>
            </a:r>
            <a:r>
              <a:rPr lang="en-IN" dirty="0" smtClean="0"/>
              <a:t>b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= {</a:t>
            </a:r>
            <a:r>
              <a:rPr lang="en-US" altLang="en-US" dirty="0" smtClean="0">
                <a:sym typeface="Symbol" panose="05050102010706020507" pitchFamily="18" charset="2"/>
              </a:rPr>
              <a:t>, </a:t>
            </a:r>
            <a:r>
              <a:rPr lang="en-IN" dirty="0" smtClean="0"/>
              <a:t>a, aa, </a:t>
            </a:r>
            <a:r>
              <a:rPr lang="en-IN" dirty="0" err="1" smtClean="0"/>
              <a:t>aaa</a:t>
            </a:r>
            <a:r>
              <a:rPr lang="en-IN" dirty="0" smtClean="0"/>
              <a:t>,. . .  }. </a:t>
            </a:r>
            <a:r>
              <a:rPr lang="en-IN" dirty="0"/>
              <a:t>{ </a:t>
            </a:r>
            <a:r>
              <a:rPr lang="en-IN" dirty="0" smtClean="0"/>
              <a:t>a, b}</a:t>
            </a:r>
          </a:p>
          <a:p>
            <a:pPr marL="0" indent="0">
              <a:buNone/>
            </a:pPr>
            <a:r>
              <a:rPr lang="en-IN" dirty="0" smtClean="0"/>
              <a:t>                        = </a:t>
            </a:r>
            <a:r>
              <a:rPr lang="en-IN" dirty="0" smtClean="0">
                <a:solidFill>
                  <a:srgbClr val="0000CC"/>
                </a:solidFill>
              </a:rPr>
              <a:t>{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, </a:t>
            </a:r>
            <a:r>
              <a:rPr lang="en-IN" dirty="0" smtClean="0">
                <a:solidFill>
                  <a:srgbClr val="0000CC"/>
                </a:solidFill>
              </a:rPr>
              <a:t>aa, </a:t>
            </a:r>
            <a:r>
              <a:rPr lang="en-IN" dirty="0" err="1" smtClean="0">
                <a:solidFill>
                  <a:srgbClr val="0000CC"/>
                </a:solidFill>
              </a:rPr>
              <a:t>aaa</a:t>
            </a:r>
            <a:r>
              <a:rPr lang="en-IN" dirty="0" smtClean="0">
                <a:solidFill>
                  <a:srgbClr val="0000CC"/>
                </a:solidFill>
              </a:rPr>
              <a:t>, </a:t>
            </a:r>
            <a:r>
              <a:rPr lang="en-IN" dirty="0" err="1" smtClean="0">
                <a:solidFill>
                  <a:srgbClr val="0000CC"/>
                </a:solidFill>
              </a:rPr>
              <a:t>aaaa</a:t>
            </a:r>
            <a:r>
              <a:rPr lang="en-IN" dirty="0" smtClean="0">
                <a:solidFill>
                  <a:srgbClr val="0000CC"/>
                </a:solidFill>
              </a:rPr>
              <a:t>,. </a:t>
            </a:r>
            <a:r>
              <a:rPr lang="en-IN" dirty="0">
                <a:solidFill>
                  <a:srgbClr val="0000CC"/>
                </a:solidFill>
              </a:rPr>
              <a:t>. . </a:t>
            </a:r>
            <a:r>
              <a:rPr lang="en-IN" dirty="0" smtClean="0">
                <a:solidFill>
                  <a:srgbClr val="0000CC"/>
                </a:solidFill>
              </a:rPr>
              <a:t>,b, ab, </a:t>
            </a:r>
            <a:r>
              <a:rPr lang="en-IN" dirty="0" err="1" smtClean="0">
                <a:solidFill>
                  <a:srgbClr val="0000CC"/>
                </a:solidFill>
              </a:rPr>
              <a:t>aab</a:t>
            </a:r>
            <a:r>
              <a:rPr lang="en-IN" dirty="0" smtClean="0">
                <a:solidFill>
                  <a:srgbClr val="0000CC"/>
                </a:solidFill>
              </a:rPr>
              <a:t>, </a:t>
            </a:r>
            <a:r>
              <a:rPr lang="en-IN" dirty="0" err="1" smtClean="0">
                <a:solidFill>
                  <a:srgbClr val="0000CC"/>
                </a:solidFill>
              </a:rPr>
              <a:t>aaab</a:t>
            </a:r>
            <a:r>
              <a:rPr lang="en-IN" dirty="0" smtClean="0">
                <a:solidFill>
                  <a:srgbClr val="0000CC"/>
                </a:solidFill>
              </a:rPr>
              <a:t>,. . . }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5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f : A → 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39108" y="1488829"/>
            <a:ext cx="4876801" cy="3130066"/>
            <a:chOff x="2239108" y="1148862"/>
            <a:chExt cx="4876801" cy="3130066"/>
          </a:xfrm>
        </p:grpSpPr>
        <p:sp>
          <p:nvSpPr>
            <p:cNvPr id="4" name="Oval 3"/>
            <p:cNvSpPr/>
            <p:nvPr/>
          </p:nvSpPr>
          <p:spPr>
            <a:xfrm>
              <a:off x="2239108" y="1524005"/>
              <a:ext cx="1957754" cy="27549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5158155" y="1500560"/>
              <a:ext cx="1957754" cy="27549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1784" y="1148862"/>
              <a:ext cx="386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67044" y="1184032"/>
              <a:ext cx="386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IN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024555" y="1893333"/>
              <a:ext cx="515816" cy="2080893"/>
              <a:chOff x="3024555" y="1893333"/>
              <a:chExt cx="515816" cy="20808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024555" y="1893333"/>
                <a:ext cx="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x</a:t>
                </a:r>
                <a:r>
                  <a:rPr lang="en-IN" baseline="-25000" dirty="0" smtClean="0"/>
                  <a:t>1</a:t>
                </a:r>
                <a:endParaRPr lang="en-IN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24556" y="2350531"/>
                <a:ext cx="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x</a:t>
                </a:r>
                <a:r>
                  <a:rPr lang="en-IN" baseline="-25000" dirty="0" smtClean="0"/>
                  <a:t>2</a:t>
                </a:r>
                <a:endParaRPr lang="en-IN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24557" y="2796006"/>
                <a:ext cx="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x</a:t>
                </a:r>
                <a:r>
                  <a:rPr lang="en-IN" baseline="-25000" dirty="0" smtClean="0"/>
                  <a:t>3</a:t>
                </a:r>
                <a:endParaRPr lang="en-IN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36281" y="3604894"/>
                <a:ext cx="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x</a:t>
                </a:r>
                <a:endParaRPr lang="en-IN" b="1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83173" y="3018744"/>
                <a:ext cx="3399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aseline="-25000" dirty="0" smtClean="0"/>
                  <a:t>.</a:t>
                </a:r>
              </a:p>
              <a:p>
                <a:r>
                  <a:rPr lang="en-IN" baseline="-25000" dirty="0" smtClean="0"/>
                  <a:t>.</a:t>
                </a:r>
              </a:p>
              <a:p>
                <a:r>
                  <a:rPr lang="en-IN" baseline="-25000" dirty="0"/>
                  <a:t>.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744313" y="1858165"/>
              <a:ext cx="1266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</a:t>
              </a:r>
              <a:r>
                <a:rPr lang="en-IN" dirty="0" smtClean="0"/>
                <a:t>(x</a:t>
              </a:r>
              <a:r>
                <a:rPr lang="en-IN" baseline="-25000" dirty="0" smtClean="0"/>
                <a:t>1</a:t>
              </a:r>
              <a:r>
                <a:rPr lang="en-IN" dirty="0" smtClean="0"/>
                <a:t>) = y</a:t>
              </a:r>
              <a:r>
                <a:rPr lang="en-IN" baseline="-25000" dirty="0" smtClean="0"/>
                <a:t>1</a:t>
              </a:r>
              <a:endParaRPr lang="en-IN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44314" y="2315363"/>
              <a:ext cx="1113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f(x</a:t>
              </a:r>
              <a:r>
                <a:rPr lang="en-IN" baseline="-25000" dirty="0" smtClean="0"/>
                <a:t>2</a:t>
              </a:r>
              <a:r>
                <a:rPr lang="en-IN" dirty="0" smtClean="0"/>
                <a:t>) </a:t>
              </a:r>
              <a:r>
                <a:rPr lang="en-IN" dirty="0"/>
                <a:t>= </a:t>
              </a:r>
              <a:r>
                <a:rPr lang="en-IN" dirty="0" smtClean="0"/>
                <a:t>y</a:t>
              </a:r>
              <a:r>
                <a:rPr lang="en-IN" baseline="-25000" dirty="0" smtClean="0"/>
                <a:t>2</a:t>
              </a:r>
              <a:endParaRPr lang="en-IN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56039" y="2760838"/>
              <a:ext cx="111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f(x</a:t>
              </a:r>
              <a:r>
                <a:rPr lang="en-IN" baseline="-25000" dirty="0" smtClean="0"/>
                <a:t>3</a:t>
              </a:r>
              <a:r>
                <a:rPr lang="en-IN" dirty="0" smtClean="0"/>
                <a:t>) </a:t>
              </a:r>
              <a:r>
                <a:rPr lang="en-IN" dirty="0"/>
                <a:t>= </a:t>
              </a:r>
              <a:r>
                <a:rPr lang="en-IN" dirty="0" smtClean="0"/>
                <a:t>y</a:t>
              </a:r>
              <a:r>
                <a:rPr lang="en-IN" baseline="-25000" dirty="0" smtClean="0"/>
                <a:t>3</a:t>
              </a:r>
              <a:endParaRPr lang="en-IN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32594" y="3522834"/>
              <a:ext cx="12074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f(x) </a:t>
              </a:r>
              <a:r>
                <a:rPr lang="en-IN" b="1" dirty="0"/>
                <a:t>= </a:t>
              </a:r>
              <a:r>
                <a:rPr lang="en-IN" b="1" dirty="0" smtClean="0"/>
                <a:t>y</a:t>
              </a:r>
              <a:endParaRPr lang="en-IN" b="1" baseline="-25000" dirty="0"/>
            </a:p>
            <a:p>
              <a:endParaRPr lang="en-IN" b="1" baseline="-25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393829" y="2042831"/>
              <a:ext cx="2409099" cy="35168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370384" y="2523475"/>
              <a:ext cx="2409099" cy="35168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370385" y="2968950"/>
              <a:ext cx="2409099" cy="35168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323494" y="3742669"/>
              <a:ext cx="2409099" cy="35168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03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365126"/>
            <a:ext cx="10709856" cy="74245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528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r = (a + b)*. (a + bb), find L(r)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L(r) = L(</a:t>
            </a:r>
            <a:r>
              <a:rPr lang="en-IN" dirty="0"/>
              <a:t>(a + b)*. (a + bb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= </a:t>
            </a:r>
            <a:r>
              <a:rPr lang="en-IN" dirty="0"/>
              <a:t>L((a + b</a:t>
            </a:r>
            <a:r>
              <a:rPr lang="en-IN" dirty="0" smtClean="0"/>
              <a:t>)*).  </a:t>
            </a:r>
            <a:r>
              <a:rPr lang="en-IN" dirty="0"/>
              <a:t>L</a:t>
            </a:r>
            <a:r>
              <a:rPr lang="en-IN" dirty="0" smtClean="0"/>
              <a:t>(a </a:t>
            </a:r>
            <a:r>
              <a:rPr lang="en-IN" dirty="0"/>
              <a:t>+ bb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= (L(a </a:t>
            </a:r>
            <a:r>
              <a:rPr lang="en-IN" dirty="0"/>
              <a:t>+ b</a:t>
            </a:r>
            <a:r>
              <a:rPr lang="en-IN" dirty="0" smtClean="0"/>
              <a:t>))*.  </a:t>
            </a:r>
            <a:r>
              <a:rPr lang="en-IN" dirty="0"/>
              <a:t>L(a + bb)</a:t>
            </a:r>
          </a:p>
          <a:p>
            <a:pPr marL="0" indent="0">
              <a:buNone/>
            </a:pPr>
            <a:r>
              <a:rPr lang="en-IN" dirty="0" smtClean="0"/>
              <a:t>       = (L(a) </a:t>
            </a:r>
            <a:r>
              <a:rPr lang="en-IN" altLang="en-US" dirty="0" smtClean="0">
                <a:sym typeface="Symbol" panose="05050102010706020507" pitchFamily="18" charset="2"/>
              </a:rPr>
              <a:t>U L(</a:t>
            </a:r>
            <a:r>
              <a:rPr lang="en-IN" dirty="0" smtClean="0"/>
              <a:t>b))* . L(a)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smtClean="0">
                <a:sym typeface="Symbol" panose="05050102010706020507" pitchFamily="18" charset="2"/>
              </a:rPr>
              <a:t>L(</a:t>
            </a:r>
            <a:r>
              <a:rPr lang="en-IN" dirty="0" smtClean="0"/>
              <a:t>bb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       = {a, b}* . {a}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smtClean="0">
                <a:sym typeface="Symbol" panose="05050102010706020507" pitchFamily="18" charset="2"/>
              </a:rPr>
              <a:t>{</a:t>
            </a:r>
            <a:r>
              <a:rPr lang="en-IN" dirty="0" smtClean="0"/>
              <a:t>b}.{b}</a:t>
            </a:r>
          </a:p>
          <a:p>
            <a:pPr marL="0" indent="0">
              <a:buNone/>
            </a:pPr>
            <a:r>
              <a:rPr lang="en-IN" dirty="0" smtClean="0"/>
              <a:t>       = </a:t>
            </a:r>
            <a:r>
              <a:rPr lang="en-IN" dirty="0"/>
              <a:t>{a, b}* . {a} </a:t>
            </a:r>
            <a:r>
              <a:rPr lang="en-IN" altLang="en-US" dirty="0">
                <a:sym typeface="Symbol" panose="05050102010706020507" pitchFamily="18" charset="2"/>
              </a:rPr>
              <a:t>U {</a:t>
            </a:r>
            <a:r>
              <a:rPr lang="en-IN" dirty="0" smtClean="0"/>
              <a:t>bb}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= {a, b}* . {</a:t>
            </a:r>
            <a:r>
              <a:rPr lang="en-IN" dirty="0" smtClean="0"/>
              <a:t>a, bb}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= {</a:t>
            </a:r>
            <a:r>
              <a:rPr lang="en-US" altLang="en-US" dirty="0" smtClean="0">
                <a:sym typeface="Symbol" panose="05050102010706020507" pitchFamily="18" charset="2"/>
              </a:rPr>
              <a:t>, </a:t>
            </a:r>
            <a:r>
              <a:rPr lang="en-IN" dirty="0" smtClean="0"/>
              <a:t>a</a:t>
            </a:r>
            <a:r>
              <a:rPr lang="en-IN" dirty="0"/>
              <a:t>, </a:t>
            </a:r>
            <a:r>
              <a:rPr lang="en-IN" dirty="0" smtClean="0"/>
              <a:t>b, aa, ab, </a:t>
            </a:r>
            <a:r>
              <a:rPr lang="en-IN" dirty="0" err="1" smtClean="0"/>
              <a:t>ba</a:t>
            </a:r>
            <a:r>
              <a:rPr lang="en-IN" dirty="0" smtClean="0"/>
              <a:t>, bb,. . .} </a:t>
            </a:r>
            <a:r>
              <a:rPr lang="en-IN" dirty="0"/>
              <a:t>. {a, bb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= </a:t>
            </a:r>
            <a:r>
              <a:rPr lang="en-IN" dirty="0" smtClean="0"/>
              <a:t>{</a:t>
            </a:r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, a</a:t>
            </a:r>
            <a:r>
              <a:rPr lang="en-IN" dirty="0" smtClean="0"/>
              <a:t>a</a:t>
            </a:r>
            <a:r>
              <a:rPr lang="en-IN" dirty="0"/>
              <a:t>, </a:t>
            </a:r>
            <a:r>
              <a:rPr lang="en-IN" dirty="0" err="1" smtClean="0"/>
              <a:t>ba</a:t>
            </a:r>
            <a:r>
              <a:rPr lang="en-IN" dirty="0" smtClean="0"/>
              <a:t>, </a:t>
            </a:r>
            <a:r>
              <a:rPr lang="en-IN" dirty="0" err="1" smtClean="0"/>
              <a:t>aaa</a:t>
            </a:r>
            <a:r>
              <a:rPr lang="en-IN" dirty="0" smtClean="0"/>
              <a:t>, aba, baa, </a:t>
            </a:r>
            <a:r>
              <a:rPr lang="en-IN" dirty="0" err="1" smtClean="0"/>
              <a:t>bba</a:t>
            </a:r>
            <a:r>
              <a:rPr lang="en-IN" dirty="0" smtClean="0"/>
              <a:t>,. </a:t>
            </a:r>
            <a:r>
              <a:rPr lang="en-IN" dirty="0"/>
              <a:t>. </a:t>
            </a:r>
            <a:r>
              <a:rPr lang="en-IN" dirty="0" smtClean="0"/>
              <a:t>.,bb, </a:t>
            </a:r>
            <a:r>
              <a:rPr lang="en-IN" dirty="0" err="1" smtClean="0"/>
              <a:t>abb</a:t>
            </a:r>
            <a:r>
              <a:rPr lang="en-IN" dirty="0" smtClean="0"/>
              <a:t>, </a:t>
            </a:r>
            <a:r>
              <a:rPr lang="en-IN" dirty="0" err="1" smtClean="0"/>
              <a:t>bbb</a:t>
            </a:r>
            <a:r>
              <a:rPr lang="en-IN" dirty="0" smtClean="0"/>
              <a:t>, </a:t>
            </a:r>
            <a:r>
              <a:rPr lang="en-IN" dirty="0" err="1" smtClean="0"/>
              <a:t>aabb</a:t>
            </a:r>
            <a:r>
              <a:rPr lang="en-IN" dirty="0" smtClean="0"/>
              <a:t>, </a:t>
            </a:r>
            <a:r>
              <a:rPr lang="en-IN" dirty="0" err="1" smtClean="0"/>
              <a:t>abbb</a:t>
            </a:r>
            <a:r>
              <a:rPr lang="en-IN" dirty="0" smtClean="0"/>
              <a:t>, . . .}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95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21"/>
            <a:ext cx="10515600" cy="79849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311"/>
            <a:ext cx="10855817" cy="553791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Describe the following sets by regular expressions</a:t>
            </a:r>
          </a:p>
          <a:p>
            <a:pPr marL="514350" indent="-514350">
              <a:buAutoNum type="arabicParenR"/>
            </a:pPr>
            <a:r>
              <a:rPr lang="en-IN" dirty="0" smtClean="0"/>
              <a:t>L</a:t>
            </a:r>
            <a:r>
              <a:rPr lang="en-IN" baseline="-25000" dirty="0" smtClean="0"/>
              <a:t>1</a:t>
            </a:r>
            <a:r>
              <a:rPr lang="en-IN" dirty="0" smtClean="0"/>
              <a:t> = the set of all strings of 0’s and 1’s ending with 00</a:t>
            </a:r>
          </a:p>
          <a:p>
            <a:pPr marL="514350" indent="-514350">
              <a:buAutoNum type="arabicParenR"/>
            </a:pP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IN" dirty="0" smtClean="0"/>
              <a:t> = </a:t>
            </a:r>
            <a:r>
              <a:rPr lang="en-IN" dirty="0"/>
              <a:t>the set of all strings of 0’s and </a:t>
            </a:r>
            <a:r>
              <a:rPr lang="en-IN" dirty="0" smtClean="0"/>
              <a:t>1’s and beginning with 0 and ending with 1</a:t>
            </a:r>
          </a:p>
          <a:p>
            <a:pPr marL="514350" indent="-514350">
              <a:buAutoNum type="arabicParenR"/>
            </a:pPr>
            <a:r>
              <a:rPr lang="en-IN" baseline="-25000" dirty="0" smtClean="0"/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3</a:t>
            </a:r>
            <a:r>
              <a:rPr lang="en-IN" dirty="0" smtClean="0"/>
              <a:t> = {</a:t>
            </a:r>
            <a:r>
              <a:rPr lang="en-US" altLang="en-US" dirty="0" smtClean="0">
                <a:sym typeface="Symbol" panose="05050102010706020507" pitchFamily="18" charset="2"/>
              </a:rPr>
              <a:t>, aa, </a:t>
            </a:r>
            <a:r>
              <a:rPr lang="en-US" altLang="en-US" dirty="0" err="1" smtClean="0">
                <a:sym typeface="Symbol" panose="05050102010706020507" pitchFamily="18" charset="2"/>
              </a:rPr>
              <a:t>aaaa</a:t>
            </a:r>
            <a:r>
              <a:rPr lang="en-US" altLang="en-US" dirty="0" smtClean="0">
                <a:sym typeface="Symbol" panose="05050102010706020507" pitchFamily="18" charset="2"/>
              </a:rPr>
              <a:t>, . . . }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Symbol" panose="05050102010706020507" pitchFamily="18" charset="2"/>
              </a:rPr>
              <a:t>The set of all strings of 0’s and 1’s with at least two consecutive zeros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set of all strings of a’s and b’s whose length is divisible by 6</a:t>
            </a:r>
          </a:p>
          <a:p>
            <a:pPr marL="514350" indent="-514350">
              <a:buAutoNum type="arabicParenR"/>
            </a:pPr>
            <a:r>
              <a:rPr lang="en-IN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The set of all strings of a’s and b’s </a:t>
            </a:r>
            <a:r>
              <a:rPr lang="en-US" dirty="0" smtClean="0">
                <a:sym typeface="Symbol" panose="05050102010706020507" pitchFamily="18" charset="2"/>
              </a:rPr>
              <a:t>whose 5</a:t>
            </a:r>
            <a:r>
              <a:rPr lang="en-US" baseline="30000" dirty="0" smtClean="0">
                <a:sym typeface="Symbol" panose="05050102010706020507" pitchFamily="18" charset="2"/>
              </a:rPr>
              <a:t>th</a:t>
            </a:r>
            <a:r>
              <a:rPr lang="en-US" dirty="0" smtClean="0">
                <a:sym typeface="Symbol" panose="05050102010706020507" pitchFamily="18" charset="2"/>
              </a:rPr>
              <a:t> last symbol is b</a:t>
            </a:r>
            <a:endParaRPr lang="en-IN" baseline="-25000" dirty="0" smtClean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r>
              <a:rPr lang="en-US" dirty="0" smtClean="0">
                <a:sym typeface="Symbol" panose="05050102010706020507" pitchFamily="18" charset="2"/>
              </a:rPr>
              <a:t>The expression r = (aa)* (bb)*b denotes the set of strings with an even number of a’s followed by an odd number of b’s</a:t>
            </a: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4</a:t>
            </a:r>
            <a:r>
              <a:rPr lang="en-IN" dirty="0" smtClean="0"/>
              <a:t> = {a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 err="1" smtClean="0"/>
              <a:t>b</a:t>
            </a:r>
            <a:r>
              <a:rPr lang="en-IN" baseline="30000" dirty="0" err="1" smtClean="0"/>
              <a:t>m</a:t>
            </a:r>
            <a:r>
              <a:rPr lang="en-IN" dirty="0" smtClean="0"/>
              <a:t>  / n ≥ 4 , m ≤ 3}</a:t>
            </a:r>
            <a:endParaRPr lang="en-US" dirty="0" smtClean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69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4"/>
            <a:ext cx="10515600" cy="432730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1)  (0 + 1)*00</a:t>
            </a:r>
            <a:endParaRPr lang="en-IN" dirty="0">
              <a:solidFill>
                <a:srgbClr val="0000CC"/>
              </a:solidFill>
            </a:endParaRP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0(0 + 1)*1</a:t>
            </a: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 (aa)*</a:t>
            </a: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(0 + 1)*</a:t>
            </a:r>
            <a:r>
              <a:rPr lang="en-IN" dirty="0" smtClean="0">
                <a:solidFill>
                  <a:srgbClr val="0000CC"/>
                </a:solidFill>
              </a:rPr>
              <a:t>00(0 + 1)*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[(a + b)</a:t>
            </a:r>
            <a:r>
              <a:rPr lang="en-IN" baseline="30000" dirty="0" smtClean="0">
                <a:solidFill>
                  <a:srgbClr val="0000CC"/>
                </a:solidFill>
              </a:rPr>
              <a:t>6</a:t>
            </a:r>
            <a:r>
              <a:rPr lang="en-IN" dirty="0" smtClean="0">
                <a:solidFill>
                  <a:srgbClr val="0000CC"/>
                </a:solidFill>
              </a:rPr>
              <a:t>]*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(a + b)*b(a + b)4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7)   L(r) = {a</a:t>
            </a:r>
            <a:r>
              <a:rPr lang="en-IN" baseline="30000" dirty="0" smtClean="0">
                <a:solidFill>
                  <a:srgbClr val="0000CC"/>
                </a:solidFill>
              </a:rPr>
              <a:t>2n</a:t>
            </a:r>
            <a:r>
              <a:rPr lang="en-IN" dirty="0" smtClean="0">
                <a:solidFill>
                  <a:srgbClr val="0000CC"/>
                </a:solidFill>
              </a:rPr>
              <a:t> b</a:t>
            </a:r>
            <a:r>
              <a:rPr lang="en-IN" baseline="30000" dirty="0" smtClean="0">
                <a:solidFill>
                  <a:srgbClr val="0000CC"/>
                </a:solidFill>
              </a:rPr>
              <a:t>2m+1</a:t>
            </a:r>
            <a:r>
              <a:rPr lang="en-IN" dirty="0" smtClean="0">
                <a:solidFill>
                  <a:srgbClr val="0000CC"/>
                </a:solidFill>
              </a:rPr>
              <a:t>  </a:t>
            </a:r>
            <a:r>
              <a:rPr lang="en-IN" dirty="0">
                <a:solidFill>
                  <a:srgbClr val="0000CC"/>
                </a:solidFill>
              </a:rPr>
              <a:t>/ n ≥ </a:t>
            </a:r>
            <a:r>
              <a:rPr lang="en-IN" dirty="0" smtClean="0">
                <a:solidFill>
                  <a:srgbClr val="0000CC"/>
                </a:solidFill>
              </a:rPr>
              <a:t>0 </a:t>
            </a:r>
            <a:r>
              <a:rPr lang="en-IN" dirty="0">
                <a:solidFill>
                  <a:srgbClr val="0000CC"/>
                </a:solidFill>
              </a:rPr>
              <a:t>, </a:t>
            </a:r>
            <a:r>
              <a:rPr lang="en-IN" dirty="0" smtClean="0">
                <a:solidFill>
                  <a:srgbClr val="0000CC"/>
                </a:solidFill>
              </a:rPr>
              <a:t>m</a:t>
            </a:r>
            <a:r>
              <a:rPr lang="en-IN" dirty="0">
                <a:solidFill>
                  <a:srgbClr val="0000CC"/>
                </a:solidFill>
              </a:rPr>
              <a:t> ≥ 0</a:t>
            </a:r>
            <a:r>
              <a:rPr lang="en-IN" dirty="0" smtClean="0">
                <a:solidFill>
                  <a:srgbClr val="0000CC"/>
                </a:solidFill>
              </a:rPr>
              <a:t> }</a:t>
            </a:r>
            <a:endParaRPr lang="en-US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8)   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aaaaa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*(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</a:t>
            </a:r>
            <a:r>
              <a:rPr lang="en-US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b + bb +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bbb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)</a:t>
            </a:r>
            <a:endParaRPr lang="en-US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514350" indent="-514350">
              <a:buAutoNum type="arabicParenR" startAt="2"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3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79397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Regular expression to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5250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Theorem: Let r be a regular expression, then there exists some NFA with </a:t>
            </a:r>
            <a:r>
              <a:rPr lang="en-US" altLang="en-US" dirty="0" smtClean="0">
                <a:sym typeface="Symbol" panose="05050102010706020507" pitchFamily="18" charset="2"/>
              </a:rPr>
              <a:t>-moves that accept L(r). Consequently, L(r) is a regular language.</a:t>
            </a:r>
          </a:p>
          <a:p>
            <a:pPr marL="0" indent="0">
              <a:buNone/>
            </a:pPr>
            <a:r>
              <a:rPr lang="en-US" i="1" dirty="0" smtClean="0">
                <a:sym typeface="Symbol" panose="05050102010706020507" pitchFamily="18" charset="2"/>
              </a:rPr>
              <a:t>Proof</a:t>
            </a:r>
            <a:r>
              <a:rPr lang="en-US" dirty="0" smtClean="0">
                <a:sym typeface="Symbol" panose="05050102010706020507" pitchFamily="18" charset="2"/>
              </a:rPr>
              <a:t>:  We begin with automata that accepts the language for primitive regular expressions </a:t>
            </a:r>
            <a:r>
              <a:rPr lang="en-US" altLang="en-US" dirty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571500" indent="-571500">
              <a:buAutoNum type="romanLcParenR"/>
            </a:pPr>
            <a:r>
              <a:rPr lang="en-US" dirty="0" smtClean="0">
                <a:sym typeface="Symbol" panose="05050102010706020507" pitchFamily="18" charset="2"/>
              </a:rPr>
              <a:t>a) NFA accepts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marL="571500" indent="-571500">
              <a:buAutoNum type="romanLcParenR"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b) </a:t>
            </a:r>
            <a:r>
              <a:rPr lang="en-US" dirty="0">
                <a:sym typeface="Symbol" panose="05050102010706020507" pitchFamily="18" charset="2"/>
              </a:rPr>
              <a:t>NFA </a:t>
            </a:r>
            <a:r>
              <a:rPr lang="en-US" dirty="0" smtClean="0">
                <a:sym typeface="Symbol" panose="05050102010706020507" pitchFamily="18" charset="2"/>
              </a:rPr>
              <a:t>accepts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dirty="0" smtClean="0">
                <a:sym typeface="Symbol" panose="05050102010706020507" pitchFamily="18" charset="2"/>
              </a:rPr>
              <a:t>                                  c) </a:t>
            </a:r>
            <a:r>
              <a:rPr lang="en-US" dirty="0">
                <a:sym typeface="Symbol" panose="05050102010706020507" pitchFamily="18" charset="2"/>
              </a:rPr>
              <a:t>NFA accepts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</a:t>
            </a:r>
            <a:endParaRPr lang="en-US" dirty="0">
              <a:sym typeface="Symbol" panose="05050102010706020507" pitchFamily="18" charset="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92814" y="3459047"/>
            <a:ext cx="2443163" cy="617538"/>
            <a:chOff x="864" y="1392"/>
            <a:chExt cx="1539" cy="38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6881618" y="5187498"/>
            <a:ext cx="2443163" cy="655638"/>
            <a:chOff x="960" y="3576"/>
            <a:chExt cx="1539" cy="41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960" y="3600"/>
              <a:ext cx="1539" cy="389"/>
              <a:chOff x="864" y="1392"/>
              <a:chExt cx="1539" cy="389"/>
            </a:xfrm>
          </p:grpSpPr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800">
                  <a:solidFill>
                    <a:srgbClr val="000000"/>
                  </a:solidFill>
                  <a:latin typeface="Arial" pitchFamily="34" charset="0"/>
                  <a:cs typeface="Angsana New" pitchFamily="18" charset="-34"/>
                </a:endParaRPr>
              </a:p>
            </p:txBody>
          </p:sp>
          <p:grpSp>
            <p:nvGrpSpPr>
              <p:cNvPr id="16" name="Group 21"/>
              <p:cNvGrpSpPr>
                <a:grpSpLocks/>
              </p:cNvGrpSpPr>
              <p:nvPr/>
            </p:nvGrpSpPr>
            <p:grpSpPr bwMode="auto">
              <a:xfrm>
                <a:off x="2016" y="1392"/>
                <a:ext cx="387" cy="389"/>
                <a:chOff x="755" y="1461"/>
                <a:chExt cx="446" cy="434"/>
              </a:xfrm>
            </p:grpSpPr>
            <p:sp>
              <p:nvSpPr>
                <p:cNvPr id="18" name="Oval 22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algn="ctr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en-US" sz="2000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9" name="Oval 23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00" y="1392"/>
                <a:ext cx="387" cy="3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68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814" y="3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rPr>
                <a:t>a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744561" y="5349862"/>
            <a:ext cx="2443163" cy="617538"/>
            <a:chOff x="864" y="1392"/>
            <a:chExt cx="1539" cy="389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887561" y="56546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80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001810" y="5311762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 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4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51314"/>
            <a:ext cx="11567160" cy="87576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938170"/>
            <a:ext cx="11567160" cy="591983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ii) NFA accepts L(r)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iii) </a:t>
            </a:r>
            <a:r>
              <a:rPr lang="en-IN" dirty="0"/>
              <a:t>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 smtClean="0"/>
              <a:t>+r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674841" y="1195753"/>
            <a:ext cx="3837905" cy="1632149"/>
            <a:chOff x="2099256" y="2307104"/>
            <a:chExt cx="3837905" cy="1632149"/>
          </a:xfrm>
        </p:grpSpPr>
        <p:sp>
          <p:nvSpPr>
            <p:cNvPr id="5" name="Rectangle 4"/>
            <p:cNvSpPr/>
            <p:nvPr/>
          </p:nvSpPr>
          <p:spPr>
            <a:xfrm>
              <a:off x="2099256" y="2318196"/>
              <a:ext cx="3837905" cy="16210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84986" y="2698147"/>
              <a:ext cx="653472" cy="7283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931160" y="2622692"/>
              <a:ext cx="665348" cy="7394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5011028" y="2736168"/>
              <a:ext cx="501072" cy="50486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96417" y="2785402"/>
              <a:ext cx="1955409" cy="380479"/>
            </a:xfrm>
            <a:custGeom>
              <a:avLst/>
              <a:gdLst>
                <a:gd name="connsiteX0" fmla="*/ 0 w 1955409"/>
                <a:gd name="connsiteY0" fmla="*/ 365760 h 365760"/>
                <a:gd name="connsiteX1" fmla="*/ 56270 w 1955409"/>
                <a:gd name="connsiteY1" fmla="*/ 281354 h 365760"/>
                <a:gd name="connsiteX2" fmla="*/ 126609 w 1955409"/>
                <a:gd name="connsiteY2" fmla="*/ 168812 h 365760"/>
                <a:gd name="connsiteX3" fmla="*/ 154744 w 1955409"/>
                <a:gd name="connsiteY3" fmla="*/ 126609 h 365760"/>
                <a:gd name="connsiteX4" fmla="*/ 225083 w 1955409"/>
                <a:gd name="connsiteY4" fmla="*/ 70339 h 365760"/>
                <a:gd name="connsiteX5" fmla="*/ 267286 w 1955409"/>
                <a:gd name="connsiteY5" fmla="*/ 56271 h 365760"/>
                <a:gd name="connsiteX6" fmla="*/ 295421 w 1955409"/>
                <a:gd name="connsiteY6" fmla="*/ 28135 h 365760"/>
                <a:gd name="connsiteX7" fmla="*/ 379827 w 1955409"/>
                <a:gd name="connsiteY7" fmla="*/ 0 h 365760"/>
                <a:gd name="connsiteX8" fmla="*/ 450166 w 1955409"/>
                <a:gd name="connsiteY8" fmla="*/ 14068 h 365760"/>
                <a:gd name="connsiteX9" fmla="*/ 464233 w 1955409"/>
                <a:gd name="connsiteY9" fmla="*/ 56271 h 365760"/>
                <a:gd name="connsiteX10" fmla="*/ 478301 w 1955409"/>
                <a:gd name="connsiteY10" fmla="*/ 126609 h 365760"/>
                <a:gd name="connsiteX11" fmla="*/ 492369 w 1955409"/>
                <a:gd name="connsiteY11" fmla="*/ 295422 h 365760"/>
                <a:gd name="connsiteX12" fmla="*/ 534572 w 1955409"/>
                <a:gd name="connsiteY12" fmla="*/ 323557 h 365760"/>
                <a:gd name="connsiteX13" fmla="*/ 548640 w 1955409"/>
                <a:gd name="connsiteY13" fmla="*/ 365760 h 365760"/>
                <a:gd name="connsiteX14" fmla="*/ 647113 w 1955409"/>
                <a:gd name="connsiteY14" fmla="*/ 351692 h 365760"/>
                <a:gd name="connsiteX15" fmla="*/ 703384 w 1955409"/>
                <a:gd name="connsiteY15" fmla="*/ 239151 h 365760"/>
                <a:gd name="connsiteX16" fmla="*/ 717452 w 1955409"/>
                <a:gd name="connsiteY16" fmla="*/ 196948 h 365760"/>
                <a:gd name="connsiteX17" fmla="*/ 773723 w 1955409"/>
                <a:gd name="connsiteY17" fmla="*/ 140677 h 365760"/>
                <a:gd name="connsiteX18" fmla="*/ 858129 w 1955409"/>
                <a:gd name="connsiteY18" fmla="*/ 28135 h 365760"/>
                <a:gd name="connsiteX19" fmla="*/ 942535 w 1955409"/>
                <a:gd name="connsiteY19" fmla="*/ 0 h 365760"/>
                <a:gd name="connsiteX20" fmla="*/ 1026941 w 1955409"/>
                <a:gd name="connsiteY20" fmla="*/ 14068 h 365760"/>
                <a:gd name="connsiteX21" fmla="*/ 1041009 w 1955409"/>
                <a:gd name="connsiteY21" fmla="*/ 239151 h 365760"/>
                <a:gd name="connsiteX22" fmla="*/ 1055077 w 1955409"/>
                <a:gd name="connsiteY22" fmla="*/ 281354 h 365760"/>
                <a:gd name="connsiteX23" fmla="*/ 1139483 w 1955409"/>
                <a:gd name="connsiteY23" fmla="*/ 323557 h 365760"/>
                <a:gd name="connsiteX24" fmla="*/ 1237957 w 1955409"/>
                <a:gd name="connsiteY24" fmla="*/ 365760 h 365760"/>
                <a:gd name="connsiteX25" fmla="*/ 1280160 w 1955409"/>
                <a:gd name="connsiteY25" fmla="*/ 351692 h 365760"/>
                <a:gd name="connsiteX26" fmla="*/ 1294227 w 1955409"/>
                <a:gd name="connsiteY26" fmla="*/ 309489 h 365760"/>
                <a:gd name="connsiteX27" fmla="*/ 1322363 w 1955409"/>
                <a:gd name="connsiteY27" fmla="*/ 267286 h 365760"/>
                <a:gd name="connsiteX28" fmla="*/ 1336430 w 1955409"/>
                <a:gd name="connsiteY28" fmla="*/ 196948 h 365760"/>
                <a:gd name="connsiteX29" fmla="*/ 1378633 w 1955409"/>
                <a:gd name="connsiteY29" fmla="*/ 98474 h 365760"/>
                <a:gd name="connsiteX30" fmla="*/ 1420837 w 1955409"/>
                <a:gd name="connsiteY30" fmla="*/ 84406 h 365760"/>
                <a:gd name="connsiteX31" fmla="*/ 1491175 w 1955409"/>
                <a:gd name="connsiteY31" fmla="*/ 28135 h 365760"/>
                <a:gd name="connsiteX32" fmla="*/ 1589649 w 1955409"/>
                <a:gd name="connsiteY32" fmla="*/ 42203 h 365760"/>
                <a:gd name="connsiteX33" fmla="*/ 1631852 w 1955409"/>
                <a:gd name="connsiteY33" fmla="*/ 56271 h 365760"/>
                <a:gd name="connsiteX34" fmla="*/ 1645920 w 1955409"/>
                <a:gd name="connsiteY34" fmla="*/ 98474 h 365760"/>
                <a:gd name="connsiteX35" fmla="*/ 1659987 w 1955409"/>
                <a:gd name="connsiteY35" fmla="*/ 211015 h 365760"/>
                <a:gd name="connsiteX36" fmla="*/ 1674055 w 1955409"/>
                <a:gd name="connsiteY36" fmla="*/ 253219 h 365760"/>
                <a:gd name="connsiteX37" fmla="*/ 1730326 w 1955409"/>
                <a:gd name="connsiteY37" fmla="*/ 281354 h 365760"/>
                <a:gd name="connsiteX38" fmla="*/ 1913206 w 1955409"/>
                <a:gd name="connsiteY38" fmla="*/ 253219 h 365760"/>
                <a:gd name="connsiteX39" fmla="*/ 1941341 w 1955409"/>
                <a:gd name="connsiteY39" fmla="*/ 225083 h 365760"/>
                <a:gd name="connsiteX40" fmla="*/ 1955409 w 1955409"/>
                <a:gd name="connsiteY40" fmla="*/ 211015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55409" h="365760">
                  <a:moveTo>
                    <a:pt x="0" y="365760"/>
                  </a:moveTo>
                  <a:cubicBezTo>
                    <a:pt x="18757" y="337625"/>
                    <a:pt x="41148" y="311598"/>
                    <a:pt x="56270" y="281354"/>
                  </a:cubicBezTo>
                  <a:cubicBezTo>
                    <a:pt x="114863" y="164168"/>
                    <a:pt x="45415" y="222943"/>
                    <a:pt x="126609" y="168812"/>
                  </a:cubicBezTo>
                  <a:cubicBezTo>
                    <a:pt x="135987" y="154744"/>
                    <a:pt x="144182" y="139811"/>
                    <a:pt x="154744" y="126609"/>
                  </a:cubicBezTo>
                  <a:cubicBezTo>
                    <a:pt x="172189" y="104802"/>
                    <a:pt x="200712" y="82525"/>
                    <a:pt x="225083" y="70339"/>
                  </a:cubicBezTo>
                  <a:cubicBezTo>
                    <a:pt x="238346" y="63707"/>
                    <a:pt x="253218" y="60960"/>
                    <a:pt x="267286" y="56271"/>
                  </a:cubicBezTo>
                  <a:cubicBezTo>
                    <a:pt x="276664" y="46892"/>
                    <a:pt x="283558" y="34067"/>
                    <a:pt x="295421" y="28135"/>
                  </a:cubicBezTo>
                  <a:cubicBezTo>
                    <a:pt x="321947" y="14872"/>
                    <a:pt x="379827" y="0"/>
                    <a:pt x="379827" y="0"/>
                  </a:cubicBezTo>
                  <a:cubicBezTo>
                    <a:pt x="403273" y="4689"/>
                    <a:pt x="430271" y="805"/>
                    <a:pt x="450166" y="14068"/>
                  </a:cubicBezTo>
                  <a:cubicBezTo>
                    <a:pt x="462504" y="22293"/>
                    <a:pt x="460637" y="41885"/>
                    <a:pt x="464233" y="56271"/>
                  </a:cubicBezTo>
                  <a:cubicBezTo>
                    <a:pt x="470032" y="79467"/>
                    <a:pt x="473612" y="103163"/>
                    <a:pt x="478301" y="126609"/>
                  </a:cubicBezTo>
                  <a:cubicBezTo>
                    <a:pt x="482990" y="182880"/>
                    <a:pt x="476857" y="241129"/>
                    <a:pt x="492369" y="295422"/>
                  </a:cubicBezTo>
                  <a:cubicBezTo>
                    <a:pt x="497014" y="311679"/>
                    <a:pt x="524010" y="310355"/>
                    <a:pt x="534572" y="323557"/>
                  </a:cubicBezTo>
                  <a:cubicBezTo>
                    <a:pt x="543835" y="335136"/>
                    <a:pt x="543951" y="351692"/>
                    <a:pt x="548640" y="365760"/>
                  </a:cubicBezTo>
                  <a:cubicBezTo>
                    <a:pt x="581464" y="361071"/>
                    <a:pt x="615657" y="362177"/>
                    <a:pt x="647113" y="351692"/>
                  </a:cubicBezTo>
                  <a:cubicBezTo>
                    <a:pt x="683944" y="339415"/>
                    <a:pt x="698505" y="253789"/>
                    <a:pt x="703384" y="239151"/>
                  </a:cubicBezTo>
                  <a:cubicBezTo>
                    <a:pt x="708073" y="225083"/>
                    <a:pt x="706967" y="207433"/>
                    <a:pt x="717452" y="196948"/>
                  </a:cubicBezTo>
                  <a:lnTo>
                    <a:pt x="773723" y="140677"/>
                  </a:lnTo>
                  <a:cubicBezTo>
                    <a:pt x="789239" y="94126"/>
                    <a:pt x="797510" y="48341"/>
                    <a:pt x="858129" y="28135"/>
                  </a:cubicBezTo>
                  <a:lnTo>
                    <a:pt x="942535" y="0"/>
                  </a:lnTo>
                  <a:lnTo>
                    <a:pt x="1026941" y="14068"/>
                  </a:lnTo>
                  <a:cubicBezTo>
                    <a:pt x="1055564" y="83580"/>
                    <a:pt x="1033139" y="164390"/>
                    <a:pt x="1041009" y="239151"/>
                  </a:cubicBezTo>
                  <a:cubicBezTo>
                    <a:pt x="1042561" y="253898"/>
                    <a:pt x="1045814" y="269775"/>
                    <a:pt x="1055077" y="281354"/>
                  </a:cubicBezTo>
                  <a:cubicBezTo>
                    <a:pt x="1081953" y="314949"/>
                    <a:pt x="1105504" y="306568"/>
                    <a:pt x="1139483" y="323557"/>
                  </a:cubicBezTo>
                  <a:cubicBezTo>
                    <a:pt x="1236632" y="372132"/>
                    <a:pt x="1120846" y="336482"/>
                    <a:pt x="1237957" y="365760"/>
                  </a:cubicBezTo>
                  <a:cubicBezTo>
                    <a:pt x="1252025" y="361071"/>
                    <a:pt x="1269675" y="362178"/>
                    <a:pt x="1280160" y="351692"/>
                  </a:cubicBezTo>
                  <a:cubicBezTo>
                    <a:pt x="1290645" y="341207"/>
                    <a:pt x="1287595" y="322752"/>
                    <a:pt x="1294227" y="309489"/>
                  </a:cubicBezTo>
                  <a:cubicBezTo>
                    <a:pt x="1301788" y="294367"/>
                    <a:pt x="1312984" y="281354"/>
                    <a:pt x="1322363" y="267286"/>
                  </a:cubicBezTo>
                  <a:cubicBezTo>
                    <a:pt x="1327052" y="243840"/>
                    <a:pt x="1331243" y="220289"/>
                    <a:pt x="1336430" y="196948"/>
                  </a:cubicBezTo>
                  <a:cubicBezTo>
                    <a:pt x="1343736" y="164073"/>
                    <a:pt x="1349273" y="121962"/>
                    <a:pt x="1378633" y="98474"/>
                  </a:cubicBezTo>
                  <a:cubicBezTo>
                    <a:pt x="1390212" y="89210"/>
                    <a:pt x="1407574" y="91038"/>
                    <a:pt x="1420837" y="84406"/>
                  </a:cubicBezTo>
                  <a:cubicBezTo>
                    <a:pt x="1456331" y="66659"/>
                    <a:pt x="1465005" y="54306"/>
                    <a:pt x="1491175" y="28135"/>
                  </a:cubicBezTo>
                  <a:cubicBezTo>
                    <a:pt x="1524000" y="32824"/>
                    <a:pt x="1557135" y="35700"/>
                    <a:pt x="1589649" y="42203"/>
                  </a:cubicBezTo>
                  <a:cubicBezTo>
                    <a:pt x="1604190" y="45111"/>
                    <a:pt x="1621367" y="45786"/>
                    <a:pt x="1631852" y="56271"/>
                  </a:cubicBezTo>
                  <a:cubicBezTo>
                    <a:pt x="1642337" y="66756"/>
                    <a:pt x="1641231" y="84406"/>
                    <a:pt x="1645920" y="98474"/>
                  </a:cubicBezTo>
                  <a:cubicBezTo>
                    <a:pt x="1650609" y="135988"/>
                    <a:pt x="1653224" y="173819"/>
                    <a:pt x="1659987" y="211015"/>
                  </a:cubicBezTo>
                  <a:cubicBezTo>
                    <a:pt x="1662640" y="225605"/>
                    <a:pt x="1663569" y="242733"/>
                    <a:pt x="1674055" y="253219"/>
                  </a:cubicBezTo>
                  <a:cubicBezTo>
                    <a:pt x="1688884" y="268048"/>
                    <a:pt x="1711569" y="271976"/>
                    <a:pt x="1730326" y="281354"/>
                  </a:cubicBezTo>
                  <a:cubicBezTo>
                    <a:pt x="1738436" y="280543"/>
                    <a:pt x="1872651" y="277552"/>
                    <a:pt x="1913206" y="253219"/>
                  </a:cubicBezTo>
                  <a:cubicBezTo>
                    <a:pt x="1924579" y="246395"/>
                    <a:pt x="1931963" y="234462"/>
                    <a:pt x="1941341" y="225083"/>
                  </a:cubicBezTo>
                  <a:lnTo>
                    <a:pt x="1955409" y="211015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9461" y="2307104"/>
              <a:ext cx="92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M(r)</a:t>
              </a:r>
              <a:endParaRPr lang="en-IN" sz="24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27241" y="324432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4112971" y="3666479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659145" y="354882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24402" y="371153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7446" y="323323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3815521" y="516647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4101251" y="5546425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647425" y="547097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712682" y="563368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26" y="515538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9214928" y="4801772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146782" y="465782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1789460" y="4677000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Straight Arrow Connector 9"/>
          <p:cNvSpPr>
            <a:spLocks noChangeShapeType="1"/>
          </p:cNvSpPr>
          <p:nvPr/>
        </p:nvSpPr>
        <p:spPr bwMode="auto">
          <a:xfrm>
            <a:off x="1378634" y="4943636"/>
            <a:ext cx="422063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Arrow Connector 29"/>
          <p:cNvCxnSpPr>
            <a:stCxn id="28" idx="7"/>
            <a:endCxn id="14" idx="2"/>
          </p:cNvCxnSpPr>
          <p:nvPr/>
        </p:nvCxnSpPr>
        <p:spPr>
          <a:xfrm flipV="1">
            <a:off x="2347233" y="4030636"/>
            <a:ext cx="1765738" cy="753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  <a:endCxn id="21" idx="2"/>
          </p:cNvCxnSpPr>
          <p:nvPr/>
        </p:nvCxnSpPr>
        <p:spPr>
          <a:xfrm>
            <a:off x="2347233" y="5298654"/>
            <a:ext cx="1754018" cy="611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</p:cNvCxnSpPr>
          <p:nvPr/>
        </p:nvCxnSpPr>
        <p:spPr>
          <a:xfrm>
            <a:off x="7324493" y="3918563"/>
            <a:ext cx="1822289" cy="94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12773" y="5155382"/>
            <a:ext cx="1834009" cy="82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41675" y="4106176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2937803" y="55246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7929495" y="5648924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8081895" y="40428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68"/>
            <a:ext cx="10515600" cy="71745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52" y="914399"/>
            <a:ext cx="11567160" cy="62601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iii) 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 smtClean="0"/>
              <a:t>.r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iii) 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/>
              <a:t>*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68242" y="1558857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776295" y="1938808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30275" y="1863353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221504" y="2026063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451" y="1547765"/>
            <a:ext cx="89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7202906" y="1556510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10958" y="1936461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264938" y="186100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856168" y="2023716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7115" y="1545418"/>
            <a:ext cx="89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586365" y="1936460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0488336" y="187272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553736" y="1990897"/>
            <a:ext cx="36485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62186" y="2300617"/>
            <a:ext cx="71410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>
          <a:xfrm>
            <a:off x="6114744" y="2274918"/>
            <a:ext cx="1296214" cy="25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22" idx="2"/>
          </p:cNvCxnSpPr>
          <p:nvPr/>
        </p:nvCxnSpPr>
        <p:spPr>
          <a:xfrm>
            <a:off x="9749407" y="2230749"/>
            <a:ext cx="738929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96086" y="2252789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65232" y="229144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567274" y="3794344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10053718" y="2216413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74841" y="4428341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960571" y="480829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6506745" y="473283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572002" y="4895547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5046" y="4417249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8825572" y="4730489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907785" y="4846313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2326366" y="482001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rc 455"/>
          <p:cNvSpPr>
            <a:spLocks/>
          </p:cNvSpPr>
          <p:nvPr/>
        </p:nvSpPr>
        <p:spPr bwMode="auto">
          <a:xfrm rot="5400000" flipH="1">
            <a:off x="4495285" y="3650567"/>
            <a:ext cx="2060547" cy="278681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6" name="Straight Arrow Connector 65"/>
          <p:cNvCxnSpPr>
            <a:stCxn id="62" idx="6"/>
            <a:endCxn id="55" idx="2"/>
          </p:cNvCxnSpPr>
          <p:nvPr/>
        </p:nvCxnSpPr>
        <p:spPr>
          <a:xfrm flipV="1">
            <a:off x="2979838" y="5172449"/>
            <a:ext cx="980733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60" idx="2"/>
          </p:cNvCxnSpPr>
          <p:nvPr/>
        </p:nvCxnSpPr>
        <p:spPr>
          <a:xfrm flipV="1">
            <a:off x="7172093" y="5100232"/>
            <a:ext cx="165347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826461" y="5162463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455"/>
          <p:cNvSpPr>
            <a:spLocks/>
          </p:cNvSpPr>
          <p:nvPr/>
        </p:nvSpPr>
        <p:spPr bwMode="auto">
          <a:xfrm rot="16200000" flipH="1">
            <a:off x="3937452" y="1645332"/>
            <a:ext cx="3855899" cy="655807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816953" y="473452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493439" y="642030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101932" y="4872855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4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81592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The set of integers</a:t>
            </a:r>
          </a:p>
          <a:p>
            <a:pPr marL="0" indent="0">
              <a:buNone/>
            </a:pPr>
            <a:r>
              <a:rPr lang="en-IN" dirty="0" smtClean="0"/>
              <a:t>         (1+2+. . . +9)(0+1+. . . +9)*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2)The set of decimal numbers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(1+2+. . . +9)(0+1+. . . +9</a:t>
            </a:r>
            <a:r>
              <a:rPr lang="en-IN" dirty="0" smtClean="0"/>
              <a:t>)*</a:t>
            </a:r>
            <a:r>
              <a:rPr lang="en-IN" sz="4800" dirty="0" smtClean="0"/>
              <a:t>.</a:t>
            </a:r>
            <a:r>
              <a:rPr lang="en-IN" dirty="0"/>
              <a:t> (0+1+. . . +9</a:t>
            </a:r>
            <a:r>
              <a:rPr lang="en-IN" dirty="0" smtClean="0"/>
              <a:t>)*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3) Strings over {a, b} and length multiple of 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[(a + b)(a + b)(a + b)]*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66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7"/>
            <a:ext cx="10515600" cy="388267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(0 + 01)*</a:t>
            </a:r>
          </a:p>
          <a:p>
            <a:pPr marL="514350" indent="-514350">
              <a:buAutoNum type="arabicParenR"/>
            </a:pPr>
            <a:r>
              <a:rPr lang="en-IN" dirty="0" smtClean="0"/>
              <a:t>(a + b)*b(a + bb)*</a:t>
            </a:r>
          </a:p>
          <a:p>
            <a:pPr marL="514350" indent="-514350">
              <a:buAutoNum type="arabicParenR"/>
            </a:pPr>
            <a:r>
              <a:rPr lang="en-IN" dirty="0" smtClean="0"/>
              <a:t>(</a:t>
            </a:r>
            <a:r>
              <a:rPr lang="en-IN" dirty="0" err="1" smtClean="0"/>
              <a:t>a+b</a:t>
            </a:r>
            <a:r>
              <a:rPr lang="en-IN" dirty="0" smtClean="0"/>
              <a:t>)*</a:t>
            </a:r>
            <a:r>
              <a:rPr lang="en-IN" dirty="0" err="1" smtClean="0"/>
              <a:t>abb</a:t>
            </a: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/>
              <a:t>a</a:t>
            </a:r>
            <a:r>
              <a:rPr lang="en-IN" dirty="0" smtClean="0"/>
              <a:t>a* + ab a*b*</a:t>
            </a:r>
          </a:p>
          <a:p>
            <a:pPr marL="514350" indent="-514350">
              <a:buAutoNum type="arabicParenR"/>
            </a:pPr>
            <a:r>
              <a:rPr lang="en-IN" dirty="0" smtClean="0"/>
              <a:t>(</a:t>
            </a:r>
            <a:r>
              <a:rPr lang="en-IN" dirty="0" err="1" smtClean="0"/>
              <a:t>abab</a:t>
            </a:r>
            <a:r>
              <a:rPr lang="en-IN" dirty="0" smtClean="0"/>
              <a:t>)* + (aa*+ b)*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 smtClean="0"/>
              <a:t> ((00*)*1)*</a:t>
            </a:r>
          </a:p>
          <a:p>
            <a:pPr marL="514350" indent="-514350">
              <a:buAutoNum type="arabicParenR"/>
            </a:pPr>
            <a:r>
              <a:rPr lang="en-IN" dirty="0"/>
              <a:t> </a:t>
            </a:r>
            <a:r>
              <a:rPr lang="en-IN" dirty="0" smtClean="0"/>
              <a:t>(01)* + 1(01)* + (01)*0 + 1(01)*0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0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10988"/>
            <a:ext cx="10551459" cy="566597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(0 + 01</a:t>
            </a:r>
            <a:r>
              <a:rPr lang="en-IN" dirty="0" smtClean="0"/>
              <a:t>)*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01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886403" y="1273851"/>
            <a:ext cx="2133854" cy="745224"/>
            <a:chOff x="2886403" y="1273851"/>
            <a:chExt cx="2133854" cy="74522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8121" y="2824739"/>
            <a:ext cx="2133854" cy="745224"/>
            <a:chOff x="2886403" y="1273851"/>
            <a:chExt cx="2133854" cy="745224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9144" y="4415979"/>
            <a:ext cx="5244600" cy="772107"/>
            <a:chOff x="3079144" y="4415979"/>
            <a:chExt cx="5244600" cy="772107"/>
          </a:xfrm>
        </p:grpSpPr>
        <p:grpSp>
          <p:nvGrpSpPr>
            <p:cNvPr id="19" name="Group 18"/>
            <p:cNvGrpSpPr/>
            <p:nvPr/>
          </p:nvGrpSpPr>
          <p:grpSpPr>
            <a:xfrm>
              <a:off x="3079144" y="4424941"/>
              <a:ext cx="2133854" cy="745224"/>
              <a:chOff x="2886403" y="1273851"/>
              <a:chExt cx="2133854" cy="745224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189890" y="4442862"/>
              <a:ext cx="2133854" cy="745224"/>
              <a:chOff x="2886403" y="1273851"/>
              <a:chExt cx="2133854" cy="745224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1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232601" y="4812616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5474688" y="4415979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9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0 + 01</a:t>
            </a:r>
            <a:r>
              <a:rPr lang="en-IN" dirty="0" smtClean="0"/>
              <a:t>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0 + 01)*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endParaRPr lang="en-IN" dirty="0"/>
          </a:p>
        </p:txBody>
      </p:sp>
      <p:grpSp>
        <p:nvGrpSpPr>
          <p:cNvPr id="47" name="Group 46"/>
          <p:cNvGrpSpPr/>
          <p:nvPr/>
        </p:nvGrpSpPr>
        <p:grpSpPr>
          <a:xfrm>
            <a:off x="3361764" y="3550892"/>
            <a:ext cx="6521824" cy="1922064"/>
            <a:chOff x="1635832" y="1610026"/>
            <a:chExt cx="8256574" cy="2354377"/>
          </a:xfrm>
        </p:grpSpPr>
        <p:grpSp>
          <p:nvGrpSpPr>
            <p:cNvPr id="48" name="Group 47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72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6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6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>
              <a:endCxn id="60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Straight Arrow Connector 55"/>
            <p:cNvCxnSpPr>
              <a:endCxn id="55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5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99012" y="475994"/>
            <a:ext cx="6521824" cy="1922064"/>
            <a:chOff x="1635832" y="1610026"/>
            <a:chExt cx="8256574" cy="2354377"/>
          </a:xfrm>
        </p:grpSpPr>
        <p:grpSp>
          <p:nvGrpSpPr>
            <p:cNvPr id="77" name="Group 76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101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9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95" name="Straight Arrow Connector 94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89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Straight Arrow Connector 81"/>
            <p:cNvCxnSpPr>
              <a:endCxn id="89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Straight Arrow Connector 84"/>
            <p:cNvCxnSpPr>
              <a:endCxn id="84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4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5" name="Oval 4"/>
          <p:cNvSpPr>
            <a:spLocks noChangeArrowheads="1"/>
          </p:cNvSpPr>
          <p:nvPr/>
        </p:nvSpPr>
        <p:spPr bwMode="auto">
          <a:xfrm>
            <a:off x="1889526" y="4091837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426646" y="4440573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2668733" y="4043936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Oval 4"/>
          <p:cNvSpPr>
            <a:spLocks noChangeArrowheads="1"/>
          </p:cNvSpPr>
          <p:nvPr/>
        </p:nvSpPr>
        <p:spPr bwMode="auto">
          <a:xfrm>
            <a:off x="10822870" y="4136661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9894253" y="4445056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0163234" y="4048419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rc 455"/>
          <p:cNvSpPr>
            <a:spLocks/>
          </p:cNvSpPr>
          <p:nvPr/>
        </p:nvSpPr>
        <p:spPr bwMode="auto">
          <a:xfrm rot="16352731" flipH="1">
            <a:off x="4839960" y="-229943"/>
            <a:ext cx="3503178" cy="907024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Text Box 3"/>
          <p:cNvSpPr txBox="1">
            <a:spLocks noChangeArrowheads="1"/>
          </p:cNvSpPr>
          <p:nvPr/>
        </p:nvSpPr>
        <p:spPr bwMode="auto">
          <a:xfrm>
            <a:off x="8894098" y="546711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2821133" y="4196336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rc 455"/>
          <p:cNvSpPr>
            <a:spLocks/>
          </p:cNvSpPr>
          <p:nvPr/>
        </p:nvSpPr>
        <p:spPr bwMode="auto">
          <a:xfrm rot="5566518" flipH="1">
            <a:off x="5300890" y="1532304"/>
            <a:ext cx="2682328" cy="597195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4259329" y="3100932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4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1"/>
            <a:ext cx="8915400" cy="5580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Q = {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</a:t>
            </a:r>
            <a:r>
              <a:rPr lang="en-US" altLang="en-US" dirty="0"/>
              <a:t>, q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} , </a:t>
            </a:r>
            <a:r>
              <a:rPr lang="el-GR" altLang="en-US" sz="3200" dirty="0"/>
              <a:t>Σ</a:t>
            </a:r>
            <a:r>
              <a:rPr lang="en-US" altLang="en-US" dirty="0" smtClean="0"/>
              <a:t> = { a, b} </a:t>
            </a:r>
            <a:endParaRPr lang="en-IN" altLang="en-US" dirty="0"/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n(Q) = 2  ,  n(</a:t>
            </a:r>
            <a:r>
              <a:rPr lang="el-GR" altLang="en-US" dirty="0" smtClean="0"/>
              <a:t>Σ</a:t>
            </a:r>
            <a:r>
              <a:rPr lang="en-IN" altLang="en-US" dirty="0" smtClean="0"/>
              <a:t>) =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altLang="en-US" dirty="0" smtClean="0">
                <a:solidFill>
                  <a:srgbClr val="FF0000"/>
                </a:solidFill>
              </a:rPr>
              <a:t>  A x B = { (x, y) / x 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A , y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B }  -  </a:t>
            </a:r>
            <a:r>
              <a:rPr lang="en-US" altLang="en-US" dirty="0" smtClean="0">
                <a:sym typeface="Symbol" pitchFamily="18" charset="2"/>
              </a:rPr>
              <a:t>Cartesian Product of A and B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sym typeface="Symbol" pitchFamily="18" charset="2"/>
              </a:rPr>
              <a:t>     n(</a:t>
            </a:r>
            <a:r>
              <a:rPr lang="en-IN" altLang="en-US" dirty="0">
                <a:solidFill>
                  <a:srgbClr val="FF0000"/>
                </a:solidFill>
              </a:rPr>
              <a:t>A x </a:t>
            </a:r>
            <a:r>
              <a:rPr lang="en-IN" altLang="en-US" dirty="0" smtClean="0">
                <a:solidFill>
                  <a:srgbClr val="FF0000"/>
                </a:solidFill>
              </a:rPr>
              <a:t>B) = n(A) . n(B)</a:t>
            </a:r>
            <a:endParaRPr lang="en-IN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endParaRPr lang="en-IN" altLang="en-US" dirty="0">
              <a:sym typeface="Symbol" pitchFamily="18" charset="2"/>
            </a:endParaRPr>
          </a:p>
          <a:p>
            <a:pPr marL="0" indent="0">
              <a:buNone/>
            </a:pPr>
            <a:r>
              <a:rPr lang="en-IN" altLang="en-US" dirty="0" smtClean="0"/>
              <a:t> Q </a:t>
            </a:r>
            <a:r>
              <a:rPr lang="en-IN" altLang="en-US" dirty="0"/>
              <a:t>x </a:t>
            </a:r>
            <a:r>
              <a:rPr lang="el-GR" altLang="en-US" dirty="0"/>
              <a:t>Σ</a:t>
            </a:r>
            <a:r>
              <a:rPr lang="en-IN" altLang="en-US" dirty="0"/>
              <a:t> = { </a:t>
            </a:r>
            <a:r>
              <a:rPr lang="en-IN" altLang="en-US" dirty="0" smtClean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 smtClean="0"/>
              <a:t>, a), </a:t>
            </a:r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</a:t>
            </a:r>
            <a:r>
              <a:rPr lang="en-IN" altLang="en-US" dirty="0" smtClean="0"/>
              <a:t>b), </a:t>
            </a:r>
            <a:r>
              <a:rPr lang="en-IN" altLang="en-US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</a:t>
            </a:r>
            <a:r>
              <a:rPr lang="en-IN" altLang="en-US" dirty="0"/>
              <a:t>a</a:t>
            </a:r>
            <a:r>
              <a:rPr lang="en-IN" altLang="en-US" dirty="0" smtClean="0"/>
              <a:t>), </a:t>
            </a:r>
            <a:r>
              <a:rPr lang="en-IN" altLang="en-US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b) </a:t>
            </a:r>
            <a:r>
              <a:rPr lang="en-US" altLang="en-US" dirty="0" smtClean="0">
                <a:sym typeface="Symbol" pitchFamily="18" charset="2"/>
              </a:rPr>
              <a:t> }     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    </a:t>
            </a:r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 n(</a:t>
            </a:r>
            <a:r>
              <a:rPr lang="en-IN" altLang="en-US" dirty="0" smtClean="0"/>
              <a:t>Q </a:t>
            </a:r>
            <a:r>
              <a:rPr lang="en-IN" altLang="en-US" dirty="0"/>
              <a:t>x </a:t>
            </a:r>
            <a:r>
              <a:rPr lang="el-GR" altLang="en-US" dirty="0" smtClean="0"/>
              <a:t>Σ</a:t>
            </a:r>
            <a:r>
              <a:rPr lang="en-IN" altLang="en-US" dirty="0" smtClean="0"/>
              <a:t>) =</a:t>
            </a:r>
            <a:r>
              <a:rPr lang="en-IN" dirty="0"/>
              <a:t> n(Q</a:t>
            </a:r>
            <a:r>
              <a:rPr lang="en-IN" dirty="0" smtClean="0"/>
              <a:t>). n(</a:t>
            </a:r>
            <a:r>
              <a:rPr lang="el-GR" altLang="en-US" dirty="0"/>
              <a:t>Σ</a:t>
            </a:r>
            <a:r>
              <a:rPr lang="en-IN" dirty="0" smtClean="0"/>
              <a:t>)</a:t>
            </a:r>
            <a:r>
              <a:rPr lang="en-IN" altLang="en-US" dirty="0" smtClean="0"/>
              <a:t> = 2 . 2 = 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                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</a:rPr>
              <a:t>: Q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l-GR" altLang="en-US" b="1" dirty="0">
                <a:solidFill>
                  <a:srgbClr val="0000CC"/>
                </a:solidFill>
              </a:rPr>
              <a:t>Σ</a:t>
            </a:r>
            <a:r>
              <a:rPr lang="en-US" altLang="en-US" b="1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</a:rPr>
              <a:t>→ 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5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arenR" startAt="2"/>
            </a:pPr>
            <a:r>
              <a:rPr lang="en-IN" dirty="0" smtClean="0"/>
              <a:t>(a </a:t>
            </a:r>
            <a:r>
              <a:rPr lang="en-IN" dirty="0"/>
              <a:t>+ b)*b(a + b</a:t>
            </a:r>
            <a:r>
              <a:rPr lang="en-IN" dirty="0" smtClean="0"/>
              <a:t>)*</a:t>
            </a:r>
          </a:p>
          <a:p>
            <a:pPr marL="514350" indent="-514350">
              <a:buAutoNum type="arabicParenR" startAt="2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 + b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886403" y="1273851"/>
            <a:ext cx="2133854" cy="745224"/>
            <a:chOff x="2886403" y="1273851"/>
            <a:chExt cx="2133854" cy="74522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407503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400" dirty="0">
                  <a:cs typeface="Tahoma" panose="020B0604030504040204" pitchFamily="34" charset="0"/>
                  <a:sym typeface="Symbol" panose="05050102010706020507" pitchFamily="18" charset="2"/>
                </a:rPr>
                <a:t>a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8121" y="2745533"/>
            <a:ext cx="2133854" cy="743748"/>
            <a:chOff x="2886403" y="1275327"/>
            <a:chExt cx="2133854" cy="743748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85437" y="127532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400" dirty="0">
                  <a:cs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379461" y="3864590"/>
            <a:ext cx="4773775" cy="2049637"/>
            <a:chOff x="3379461" y="3864590"/>
            <a:chExt cx="4773775" cy="2049637"/>
          </a:xfrm>
        </p:grpSpPr>
        <p:grpSp>
          <p:nvGrpSpPr>
            <p:cNvPr id="14" name="Group 13"/>
            <p:cNvGrpSpPr/>
            <p:nvPr/>
          </p:nvGrpSpPr>
          <p:grpSpPr>
            <a:xfrm>
              <a:off x="4625550" y="3864590"/>
              <a:ext cx="2133854" cy="713905"/>
              <a:chOff x="2886403" y="1273851"/>
              <a:chExt cx="2133854" cy="745224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407503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400" dirty="0">
                    <a:cs typeface="Tahoma" panose="020B0604030504040204" pitchFamily="34" charset="0"/>
                    <a:sym typeface="Symbol" panose="05050102010706020507" pitchFamily="18" charset="2"/>
                  </a:rPr>
                  <a:t>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670374" y="5201736"/>
              <a:ext cx="2133854" cy="712491"/>
              <a:chOff x="2886403" y="1275327"/>
              <a:chExt cx="2133854" cy="743748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785437" y="1275327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400" dirty="0">
                    <a:cs typeface="Tahoma" panose="020B0604030504040204" pitchFamily="34" charset="0"/>
                    <a:sym typeface="Symbol" panose="05050102010706020507" pitchFamily="18" charset="2"/>
                  </a:rPr>
                  <a:t>b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379461" y="4594411"/>
              <a:ext cx="614149" cy="687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7539087" y="4558553"/>
              <a:ext cx="614149" cy="687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928230" y="4313399"/>
              <a:ext cx="742144" cy="4050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5"/>
            </p:cNvCxnSpPr>
            <p:nvPr/>
          </p:nvCxnSpPr>
          <p:spPr>
            <a:xfrm>
              <a:off x="3903670" y="5181495"/>
              <a:ext cx="796065" cy="3105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59404" y="4313398"/>
              <a:ext cx="806577" cy="4050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31122" y="5077422"/>
              <a:ext cx="761753" cy="4579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004561" y="4175647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036362" y="5268983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7030074" y="4116244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7107126" y="5227187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1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 err="1" smtClean="0"/>
              <a:t>a+b</a:t>
            </a:r>
            <a:r>
              <a:rPr lang="en-IN" dirty="0" smtClean="0"/>
              <a:t>)*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</a:t>
            </a:r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2306384" y="1196791"/>
            <a:ext cx="6180628" cy="3509683"/>
            <a:chOff x="2306383" y="-1219046"/>
            <a:chExt cx="7707053" cy="5629681"/>
          </a:xfrm>
        </p:grpSpPr>
        <p:grpSp>
          <p:nvGrpSpPr>
            <p:cNvPr id="4" name="Group 3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1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2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(a + b)*b(a + b)*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69260" y="1196791"/>
            <a:ext cx="4551616" cy="3509683"/>
            <a:chOff x="2306383" y="-1219046"/>
            <a:chExt cx="7707053" cy="5629681"/>
          </a:xfrm>
        </p:grpSpPr>
        <p:grpSp>
          <p:nvGrpSpPr>
            <p:cNvPr id="5" name="Group 4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2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12225" y="1160933"/>
            <a:ext cx="4551616" cy="3509683"/>
            <a:chOff x="2306383" y="-1219046"/>
            <a:chExt cx="7707053" cy="5629681"/>
          </a:xfrm>
        </p:grpSpPr>
        <p:grpSp>
          <p:nvGrpSpPr>
            <p:cNvPr id="37" name="Group 36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60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0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>
            <a:off x="5650701" y="3173915"/>
            <a:ext cx="808157" cy="392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5836627" y="270992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IN" sz="20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012" y="1358153"/>
            <a:ext cx="6925235" cy="41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3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7167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DFA to Regular Expressions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18"/>
            <a:ext cx="10515600" cy="556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Theorem: If L = L(A) for some DFA A, then there is a regular expression r such that L = L(r)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Theorem</a:t>
            </a:r>
            <a:r>
              <a:rPr lang="en-IN" sz="3200" dirty="0" smtClean="0">
                <a:sym typeface="Wingdings" panose="05000000000000000000" pitchFamily="2" charset="2"/>
              </a:rPr>
              <a:t>: (</a:t>
            </a:r>
            <a:r>
              <a:rPr lang="en-IN" sz="3200" dirty="0" smtClean="0">
                <a:solidFill>
                  <a:srgbClr val="0000CC"/>
                </a:solidFill>
                <a:sym typeface="Wingdings" panose="05000000000000000000" pitchFamily="2" charset="2"/>
              </a:rPr>
              <a:t>Arden’s Theorem</a:t>
            </a:r>
            <a:r>
              <a:rPr lang="en-IN" sz="32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IN" sz="3200" dirty="0" smtClean="0">
                <a:sym typeface="Wingdings" panose="05000000000000000000" pitchFamily="2" charset="2"/>
              </a:rPr>
              <a:t>Let P and Q be two regular expressions over </a:t>
            </a:r>
            <a:r>
              <a:rPr lang="en-US" altLang="en-US" sz="3200" dirty="0" smtClean="0">
                <a:sym typeface="Symbol" panose="05050102010706020507" pitchFamily="18" charset="2"/>
              </a:rPr>
              <a:t>. If P does not contain , then the following equation in R,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smtClean="0">
                <a:sym typeface="Symbol" panose="05050102010706020507" pitchFamily="18" charset="2"/>
              </a:rPr>
              <a:t>               R = RP + Q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h</a:t>
            </a:r>
            <a:r>
              <a:rPr lang="en-US" sz="3200" dirty="0" smtClean="0">
                <a:sym typeface="Symbol" panose="05050102010706020507" pitchFamily="18" charset="2"/>
              </a:rPr>
              <a:t>as unique solution, given by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smtClean="0">
                <a:sym typeface="Symbol" panose="05050102010706020507" pitchFamily="18" charset="2"/>
              </a:rPr>
              <a:t>               R = P*Q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92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858367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Algebraic Method using Arden’s Theorem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81825"/>
            <a:ext cx="10714149" cy="453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The following method is an extension of Arden’s theorem. It is used to find </a:t>
            </a:r>
            <a:r>
              <a:rPr lang="en-IN" dirty="0" err="1" smtClean="0"/>
              <a:t>r.e</a:t>
            </a:r>
            <a:r>
              <a:rPr lang="en-IN" dirty="0" smtClean="0"/>
              <a:t> recognized by the transition system.</a:t>
            </a:r>
          </a:p>
          <a:p>
            <a:pPr marL="0" indent="0">
              <a:buNone/>
            </a:pPr>
            <a:r>
              <a:rPr lang="en-IN" dirty="0" smtClean="0"/>
              <a:t>The following assumptions are made regarding the transition system:</a:t>
            </a:r>
          </a:p>
          <a:p>
            <a:pPr marL="0" indent="0">
              <a:buNone/>
            </a:pPr>
            <a:r>
              <a:rPr lang="en-IN" dirty="0" smtClean="0"/>
              <a:t>1) The transition system does not have </a:t>
            </a:r>
            <a:r>
              <a:rPr lang="en-US" altLang="en-US" dirty="0" smtClean="0">
                <a:sym typeface="Symbol" panose="05050102010706020507" pitchFamily="18" charset="2"/>
              </a:rPr>
              <a:t>-moves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2) It has one initial state say v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3) Its vertices are v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, v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, . . .,</a:t>
            </a:r>
            <a:r>
              <a:rPr lang="en-US" dirty="0" err="1" smtClean="0"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aseline="-25000" dirty="0" smtClean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4) </a:t>
            </a:r>
            <a:r>
              <a:rPr lang="el-GR" dirty="0" smtClean="0"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ym typeface="Symbol" panose="05050102010706020507" pitchFamily="18" charset="2"/>
              </a:rPr>
              <a:t>ij</a:t>
            </a:r>
            <a:r>
              <a:rPr lang="en-IN" baseline="-25000" dirty="0" smtClean="0">
                <a:sym typeface="Symbol" panose="05050102010706020507" pitchFamily="18" charset="2"/>
              </a:rPr>
              <a:t>  </a:t>
            </a:r>
            <a:r>
              <a:rPr lang="en-IN" dirty="0" smtClean="0">
                <a:sym typeface="Symbol" panose="05050102010706020507" pitchFamily="18" charset="2"/>
              </a:rPr>
              <a:t>denotes the </a:t>
            </a:r>
            <a:r>
              <a:rPr lang="en-IN" dirty="0" err="1" smtClean="0">
                <a:sym typeface="Symbol" panose="05050102010706020507" pitchFamily="18" charset="2"/>
              </a:rPr>
              <a:t>r.e</a:t>
            </a:r>
            <a:r>
              <a:rPr lang="en-IN" dirty="0" smtClean="0">
                <a:sym typeface="Symbol" panose="05050102010706020507" pitchFamily="18" charset="2"/>
              </a:rPr>
              <a:t> representing the set of labels of edges from </a:t>
            </a:r>
            <a:r>
              <a:rPr lang="en-US" dirty="0" smtClean="0"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to </a:t>
            </a:r>
            <a:r>
              <a:rPr lang="en-US" dirty="0" err="1" smtClean="0"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, when there is no edge,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ym typeface="Symbol" panose="05050102010706020507" pitchFamily="18" charset="2"/>
              </a:rPr>
              <a:t>ij</a:t>
            </a:r>
            <a:r>
              <a:rPr lang="en-IN" baseline="-25000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. Consequently, we can get the following set of equations in </a:t>
            </a:r>
            <a:r>
              <a:rPr lang="en-US" dirty="0">
                <a:sym typeface="Symbol" panose="05050102010706020507" pitchFamily="18" charset="2"/>
              </a:rPr>
              <a:t>v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, v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, . . .,</a:t>
            </a:r>
            <a:r>
              <a:rPr lang="en-US" dirty="0" err="1"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baseline="-25000" dirty="0" smtClean="0">
                <a:sym typeface="Symbol" panose="05050102010706020507" pitchFamily="18" charset="2"/>
              </a:rPr>
              <a:t> 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aseline="-25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aseline="-25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9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76821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Algebraic Method using Arden’s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53060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               </a:t>
            </a:r>
            <a:r>
              <a:rPr lang="en-US" sz="36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               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endParaRPr lang="en-US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.  .  .  .  .  .  .  .  .  .  .  .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.  .  .  .  .  .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.  .  . 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.  .  .  .  .  .  .  .  .  .  .  .  .  .  .  .  .  .  .  .  .  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endParaRPr lang="en-US" baseline="-25000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.  .  .  .  .  .  .  .  .  .  .  .  .  .  .  .  .  .  .  .  . 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.  .  .  .  .  .  .  .  .  .  .  .  .  .  .  .  .  .  .  .  .  .</a:t>
            </a:r>
            <a:endParaRPr lang="en-IN" dirty="0"/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n1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n2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 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</a:t>
            </a:r>
            <a:endParaRPr lang="en-US" baseline="-25000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By repeatedly applying substitutions and Arden’s theorem, we can express v</a:t>
            </a:r>
            <a:r>
              <a:rPr lang="en-US" baseline="-25000" dirty="0" smtClean="0">
                <a:sym typeface="Symbol" panose="05050102010706020507" pitchFamily="18" charset="2"/>
              </a:rPr>
              <a:t>i </a:t>
            </a:r>
            <a:r>
              <a:rPr lang="en-US" dirty="0" smtClean="0">
                <a:sym typeface="Symbol" panose="05050102010706020507" pitchFamily="18" charset="2"/>
              </a:rPr>
              <a:t> in terms of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ym typeface="Symbol" panose="05050102010706020507" pitchFamily="18" charset="2"/>
              </a:rPr>
              <a:t>ij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755337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6" y="1026645"/>
            <a:ext cx="10539044" cy="51858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 smtClean="0"/>
              <a:t>1)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80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sz="8000" dirty="0" smtClean="0"/>
              <a:t>Since there are 4 states namely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8000" baseline="-25000" dirty="0" smtClean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8000" baseline="-25000" dirty="0" smtClean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8000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Arial" pitchFamily="34" charset="0"/>
              </a:rPr>
              <a:t> and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8000" dirty="0" smtClean="0">
                <a:latin typeface="Times New Roman" pitchFamily="18" charset="0"/>
                <a:cs typeface="Arial" pitchFamily="34" charset="0"/>
              </a:rPr>
              <a:t> , therefore we have 4 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8000" baseline="-250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baseline="-250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9600" dirty="0" smtClean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9600" b="1" dirty="0">
                <a:sym typeface="Symbol" panose="05050102010706020507" pitchFamily="18" charset="2"/>
              </a:rPr>
              <a:t> </a:t>
            </a:r>
            <a:r>
              <a:rPr lang="en-US" altLang="en-US" sz="9600" b="1" dirty="0" smtClean="0">
                <a:sym typeface="Symbol" panose="05050102010706020507" pitchFamily="18" charset="2"/>
              </a:rPr>
              <a:t>+ a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9600" b="1" dirty="0" smtClean="0">
                <a:sym typeface="Symbol" panose="05050102010706020507" pitchFamily="18" charset="2"/>
              </a:rPr>
              <a:t>  + b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2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----------- (1)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sz="9600" b="1" dirty="0" smtClean="0">
                <a:sym typeface="Symbol" panose="05050102010706020507" pitchFamily="18" charset="2"/>
              </a:rPr>
              <a:t> b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sz="9600" b="1" dirty="0" smtClean="0">
                <a:sym typeface="Symbol" panose="05050102010706020507" pitchFamily="18" charset="2"/>
              </a:rPr>
              <a:t>  </a:t>
            </a:r>
            <a:r>
              <a:rPr lang="en-US" altLang="en-US" sz="9600" b="1" dirty="0">
                <a:sym typeface="Symbol" panose="05050102010706020507" pitchFamily="18" charset="2"/>
              </a:rPr>
              <a:t>+ </a:t>
            </a:r>
            <a:r>
              <a:rPr lang="en-US" altLang="en-US" sz="9600" b="1" dirty="0" smtClean="0">
                <a:sym typeface="Symbol" panose="05050102010706020507" pitchFamily="18" charset="2"/>
              </a:rPr>
              <a:t>a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3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(2)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sz="9600" b="1" dirty="0">
                <a:sym typeface="Symbol" panose="05050102010706020507" pitchFamily="18" charset="2"/>
              </a:rPr>
              <a:t> </a:t>
            </a:r>
            <a:r>
              <a:rPr lang="en-US" altLang="en-US" sz="9600" b="1" dirty="0" smtClean="0">
                <a:sym typeface="Symbol" panose="05050102010706020507" pitchFamily="18" charset="2"/>
              </a:rPr>
              <a:t>a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sz="9600" b="1" dirty="0">
                <a:sym typeface="Symbol" panose="05050102010706020507" pitchFamily="18" charset="2"/>
              </a:rPr>
              <a:t>  + </a:t>
            </a:r>
            <a:r>
              <a:rPr lang="en-US" altLang="en-US" sz="9600" b="1" dirty="0" smtClean="0">
                <a:sym typeface="Symbol" panose="05050102010706020507" pitchFamily="18" charset="2"/>
              </a:rPr>
              <a:t>b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>
                <a:latin typeface="Times New Roman" pitchFamily="18" charset="0"/>
                <a:cs typeface="Arial" pitchFamily="34" charset="0"/>
              </a:rPr>
              <a:t>3       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 -----------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(3)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  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sz="9600" b="1" dirty="0">
                <a:sym typeface="Symbol" panose="05050102010706020507" pitchFamily="18" charset="2"/>
              </a:rPr>
              <a:t> a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altLang="en-US" sz="9600" b="1" dirty="0" smtClean="0">
                <a:sym typeface="Symbol" panose="05050102010706020507" pitchFamily="18" charset="2"/>
              </a:rPr>
              <a:t>  </a:t>
            </a:r>
            <a:r>
              <a:rPr lang="en-US" altLang="en-US" sz="9600" b="1" dirty="0">
                <a:sym typeface="Symbol" panose="05050102010706020507" pitchFamily="18" charset="2"/>
              </a:rPr>
              <a:t>+ b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>
                <a:latin typeface="Times New Roman" pitchFamily="18" charset="0"/>
                <a:cs typeface="Arial" pitchFamily="34" charset="0"/>
              </a:rPr>
              <a:t>3       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 -----------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(4)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053103" y="818208"/>
            <a:ext cx="4734854" cy="2193933"/>
            <a:chOff x="2053103" y="1096758"/>
            <a:chExt cx="4734854" cy="3052335"/>
          </a:xfrm>
        </p:grpSpPr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053103" y="2911469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2646522" y="2056537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535440" y="1992142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600163" y="2071802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4703917" y="2004962"/>
              <a:ext cx="614149" cy="6444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rc 455"/>
            <p:cNvSpPr>
              <a:spLocks/>
            </p:cNvSpPr>
            <p:nvPr/>
          </p:nvSpPr>
          <p:spPr bwMode="auto">
            <a:xfrm rot="16200000">
              <a:off x="3209974" y="1342076"/>
              <a:ext cx="1288042" cy="1808626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rc 455"/>
            <p:cNvSpPr>
              <a:spLocks/>
            </p:cNvSpPr>
            <p:nvPr/>
          </p:nvSpPr>
          <p:spPr bwMode="auto">
            <a:xfrm rot="5202754">
              <a:off x="3544934" y="1530689"/>
              <a:ext cx="864426" cy="1702723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800297" y="2059055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2632525" y="3480353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2718025" y="358771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4727527" y="3495580"/>
              <a:ext cx="614149" cy="6444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Arc 455"/>
            <p:cNvSpPr>
              <a:spLocks/>
            </p:cNvSpPr>
            <p:nvPr/>
          </p:nvSpPr>
          <p:spPr bwMode="auto">
            <a:xfrm rot="21142901">
              <a:off x="2731896" y="2572140"/>
              <a:ext cx="625860" cy="107958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rc 455"/>
            <p:cNvSpPr>
              <a:spLocks/>
            </p:cNvSpPr>
            <p:nvPr/>
          </p:nvSpPr>
          <p:spPr bwMode="auto">
            <a:xfrm rot="10495425">
              <a:off x="2317125" y="2448722"/>
              <a:ext cx="775365" cy="138737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981002" y="2636532"/>
              <a:ext cx="23610" cy="8602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260742" y="3828791"/>
              <a:ext cx="1480853" cy="30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21"/>
            <p:cNvSpPr>
              <a:spLocks/>
            </p:cNvSpPr>
            <p:nvPr/>
          </p:nvSpPr>
          <p:spPr bwMode="auto">
            <a:xfrm rot="20696736">
              <a:off x="5261995" y="3306354"/>
              <a:ext cx="7879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3587980" y="1096758"/>
              <a:ext cx="301850" cy="35595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3740379" y="2653642"/>
              <a:ext cx="335785" cy="31035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3301938" y="2963750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4002975" y="3720477"/>
              <a:ext cx="335785" cy="31035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4964270" y="276914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 Box 3"/>
            <p:cNvSpPr txBox="1">
              <a:spLocks noChangeArrowheads="1"/>
            </p:cNvSpPr>
            <p:nvPr/>
          </p:nvSpPr>
          <p:spPr bwMode="auto">
            <a:xfrm>
              <a:off x="5983918" y="3227264"/>
              <a:ext cx="804039" cy="2971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Times New Roman" pitchFamily="18" charset="0"/>
                  <a:cs typeface="Arial" pitchFamily="34" charset="0"/>
                </a:rPr>
                <a:t>a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, 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2054343" y="2309332"/>
              <a:ext cx="490279" cy="140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4811764" y="3557235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4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6091517"/>
          </a:xfrm>
          <a:noFill/>
          <a:ln w="2540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From (4),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(a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smtClean="0">
                <a:sym typeface="Symbol" panose="05050102010706020507" pitchFamily="18" charset="2"/>
              </a:rPr>
              <a:t>b) +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By applying Arden’s theorem,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(a + b</a:t>
            </a:r>
            <a:r>
              <a:rPr lang="en-US" altLang="en-US" b="1" dirty="0" smtClean="0">
                <a:sym typeface="Symbol" panose="05050102010706020507" pitchFamily="18" charset="2"/>
              </a:rPr>
              <a:t>)*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 = </a:t>
            </a:r>
            <a:r>
              <a:rPr lang="en-US" altLang="en-US" dirty="0" smtClean="0">
                <a:sym typeface="Symbol" panose="05050102010706020507" pitchFamily="18" charset="2"/>
              </a:rPr>
              <a:t>  -----------(5)               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a.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 =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Sub. (5) in (3) and (4), we get</a:t>
            </a:r>
            <a:r>
              <a:rPr lang="en-IN" dirty="0" smtClean="0">
                <a:solidFill>
                  <a:srgbClr val="FF0000"/>
                </a:solidFill>
              </a:rPr>
              <a:t>                                       a.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  =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a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                                </a:t>
            </a:r>
            <a:r>
              <a:rPr lang="en-US" altLang="en-US" dirty="0" smtClean="0">
                <a:sym typeface="Symbol" panose="05050102010706020507" pitchFamily="18" charset="2"/>
              </a:rPr>
              <a:t>-----------(6)</a:t>
            </a:r>
            <a:endParaRPr lang="en-US" b="1" baseline="-25000" dirty="0" smtClean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b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                               </a:t>
            </a:r>
            <a:r>
              <a:rPr lang="en-US" altLang="en-US" dirty="0" smtClean="0">
                <a:sym typeface="Symbol" panose="05050102010706020507" pitchFamily="18" charset="2"/>
              </a:rPr>
              <a:t>-----------(7)</a:t>
            </a: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(6) </a:t>
            </a:r>
            <a:r>
              <a:rPr lang="en-IN" dirty="0"/>
              <a:t>and </a:t>
            </a:r>
            <a:r>
              <a:rPr lang="en-IN" dirty="0" smtClean="0"/>
              <a:t>(7) in (1), </a:t>
            </a:r>
            <a:r>
              <a:rPr lang="en-IN" dirty="0"/>
              <a:t>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 + </a:t>
            </a:r>
            <a:r>
              <a:rPr lang="en-US" altLang="en-US" b="1" dirty="0" smtClean="0">
                <a:sym typeface="Symbol" panose="05050102010706020507" pitchFamily="18" charset="2"/>
              </a:rPr>
              <a:t>ab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b="1" dirty="0" smtClean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err="1" smtClean="0">
                <a:sym typeface="Symbol" panose="05050102010706020507" pitchFamily="18" charset="2"/>
              </a:rPr>
              <a:t>ba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</a:p>
          <a:p>
            <a:pPr marL="0" indent="0">
              <a:buNone/>
            </a:pPr>
            <a:endParaRPr lang="en-US" b="1" baseline="-25000" dirty="0" smtClean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       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(ab + </a:t>
            </a:r>
            <a:r>
              <a:rPr lang="en-US" altLang="en-US" b="1" dirty="0" err="1" smtClean="0">
                <a:sym typeface="Symbol" panose="05050102010706020507" pitchFamily="18" charset="2"/>
              </a:rPr>
              <a:t>ba</a:t>
            </a:r>
            <a:r>
              <a:rPr lang="en-US" altLang="en-US" b="1" dirty="0" smtClean="0">
                <a:sym typeface="Symbol" panose="05050102010706020507" pitchFamily="18" charset="2"/>
              </a:rPr>
              <a:t>)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 </a:t>
            </a:r>
            <a:r>
              <a:rPr lang="en-US" altLang="en-US" b="1" dirty="0" smtClean="0">
                <a:sym typeface="Symbol" panose="05050102010706020507" pitchFamily="18" charset="2"/>
              </a:rPr>
              <a:t>+ </a:t>
            </a:r>
            <a:r>
              <a:rPr lang="en-US" altLang="en-US" b="1" dirty="0">
                <a:sym typeface="Symbol" panose="05050102010706020507" pitchFamily="18" charset="2"/>
              </a:rPr>
              <a:t>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By applying </a:t>
            </a:r>
            <a:r>
              <a:rPr lang="en-IN" dirty="0" smtClean="0"/>
              <a:t>Arden’s </a:t>
            </a:r>
            <a:r>
              <a:rPr lang="en-IN" dirty="0"/>
              <a:t>theorem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(ab + </a:t>
            </a:r>
            <a:r>
              <a:rPr lang="en-US" altLang="en-US" b="1" dirty="0" err="1">
                <a:sym typeface="Symbol" panose="05050102010706020507" pitchFamily="18" charset="2"/>
              </a:rPr>
              <a:t>ba</a:t>
            </a:r>
            <a:r>
              <a:rPr lang="en-US" altLang="en-US" b="1" dirty="0" smtClean="0">
                <a:sym typeface="Symbol" panose="05050102010706020507" pitchFamily="18" charset="2"/>
              </a:rPr>
              <a:t>)* </a:t>
            </a:r>
            <a:r>
              <a:rPr lang="en-US" altLang="en-US" b="1" dirty="0">
                <a:sym typeface="Symbol" panose="05050102010706020507" pitchFamily="18" charset="2"/>
              </a:rPr>
              <a:t> </a:t>
            </a:r>
            <a:r>
              <a:rPr lang="en-US" altLang="en-US" b="1" dirty="0" smtClean="0">
                <a:sym typeface="Symbol" panose="05050102010706020507" pitchFamily="18" charset="2"/>
              </a:rPr>
              <a:t> =   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ab +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ba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)*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2318" y="5778500"/>
            <a:ext cx="1949823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6173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1)</a:t>
            </a:r>
            <a:r>
              <a:rPr lang="en-IN" sz="2000" dirty="0"/>
              <a:t> </a:t>
            </a:r>
            <a:r>
              <a:rPr lang="en-IN" sz="2000" dirty="0" smtClean="0"/>
              <a:t>Construct the regular expression for the following FSA: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sz="2400" dirty="0"/>
              <a:t>Since there are </a:t>
            </a:r>
            <a:r>
              <a:rPr lang="en-IN" sz="2400" dirty="0" smtClean="0"/>
              <a:t>3 </a:t>
            </a:r>
            <a:r>
              <a:rPr lang="en-IN" sz="2400" dirty="0"/>
              <a:t>states namely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400" baseline="-25000" dirty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400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pitchFamily="34" charset="0"/>
              </a:rPr>
              <a:t> and </a:t>
            </a:r>
            <a:r>
              <a:rPr lang="en-US" sz="2400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400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therefore we have </a:t>
            </a:r>
            <a:r>
              <a:rPr lang="en-US" sz="2400" dirty="0" smtClean="0">
                <a:latin typeface="Times New Roman" pitchFamily="18" charset="0"/>
                <a:cs typeface="Arial" pitchFamily="34" charset="0"/>
              </a:rPr>
              <a:t>3 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             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1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0 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+ 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0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      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(1)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1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sz="2000" b="1" dirty="0">
                <a:sym typeface="Symbol" panose="05050102010706020507" pitchFamily="18" charset="2"/>
              </a:rPr>
              <a:t>  + </a:t>
            </a:r>
            <a:r>
              <a:rPr lang="en-US" altLang="en-US" sz="2000" b="1" dirty="0" smtClean="0">
                <a:sym typeface="Symbol" panose="05050102010706020507" pitchFamily="18" charset="2"/>
              </a:rPr>
              <a:t>1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      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2)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000" b="1" dirty="0" smtClean="0">
                <a:sym typeface="Symbol" panose="05050102010706020507" pitchFamily="18" charset="2"/>
              </a:rPr>
              <a:t> + 0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000" b="1" dirty="0" smtClean="0">
                <a:sym typeface="Symbol" panose="05050102010706020507" pitchFamily="18" charset="2"/>
              </a:rPr>
              <a:t>        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   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3)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                  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19200"/>
            <a:ext cx="7505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2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US" altLang="en-US" b="1" dirty="0">
                <a:cs typeface="Arial" charset="0"/>
              </a:rPr>
              <a:t> : Q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</a:t>
            </a:r>
            <a:r>
              <a:rPr lang="en-US" altLang="en-US" b="1" dirty="0">
                <a:cs typeface="Arial" charset="0"/>
              </a:rPr>
              <a:t> </a:t>
            </a:r>
            <a:r>
              <a:rPr lang="el-GR" altLang="en-US" b="1" dirty="0"/>
              <a:t>Σ</a:t>
            </a:r>
            <a:r>
              <a:rPr lang="en-US" altLang="en-US" b="1" dirty="0"/>
              <a:t> </a:t>
            </a:r>
            <a:r>
              <a:rPr lang="en-US" altLang="en-US" b="1" dirty="0">
                <a:cs typeface="Arial" charset="0"/>
              </a:rPr>
              <a:t>→ Q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IN" altLang="en-US" dirty="0">
                <a:solidFill>
                  <a:srgbClr val="FF0000"/>
                </a:solidFill>
              </a:rPr>
              <a:t>, a </a:t>
            </a:r>
            <a:r>
              <a:rPr lang="en-IN" dirty="0">
                <a:solidFill>
                  <a:srgbClr val="FF0000"/>
                </a:solidFill>
              </a:rPr>
              <a:t>) = </a:t>
            </a:r>
            <a:r>
              <a:rPr lang="en-US" altLang="en-US" dirty="0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1          </a:t>
            </a:r>
            <a:endParaRPr lang="en-IN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942488" y="1641233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861535" y="1617788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70028" y="1207475"/>
            <a:ext cx="80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cs typeface="Arial" charset="0"/>
              </a:rPr>
              <a:t> </a:t>
            </a:r>
            <a:r>
              <a:rPr lang="en-US" altLang="en-US" b="1" dirty="0">
                <a:cs typeface="Arial" charset="0"/>
              </a:rPr>
              <a:t>Q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</a:t>
            </a:r>
            <a:r>
              <a:rPr lang="en-US" altLang="en-US" b="1" dirty="0">
                <a:cs typeface="Arial" charset="0"/>
              </a:rPr>
              <a:t> </a:t>
            </a:r>
            <a:r>
              <a:rPr lang="el-GR" altLang="en-US" b="1" dirty="0"/>
              <a:t>Σ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46978" y="1254368"/>
            <a:ext cx="3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cs typeface="Arial" charset="0"/>
              </a:rPr>
              <a:t>Q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411414" y="2010561"/>
            <a:ext cx="105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</a:t>
            </a:r>
            <a:r>
              <a:rPr lang="en-IN" altLang="en-US" dirty="0" smtClean="0"/>
              <a:t>a)</a:t>
            </a:r>
            <a:endParaRPr lang="en-IN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7969" y="2467759"/>
            <a:ext cx="1043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</a:t>
            </a:r>
            <a:r>
              <a:rPr lang="en-IN" altLang="en-US" dirty="0" smtClean="0"/>
              <a:t>b)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9694" y="2913234"/>
            <a:ext cx="973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</a:t>
            </a:r>
            <a:r>
              <a:rPr lang="en-IN" altLang="en-US" dirty="0"/>
              <a:t>a)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34863" y="3370432"/>
            <a:ext cx="83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b)</a:t>
            </a:r>
            <a:endParaRPr lang="en-IN" baseline="-25000" dirty="0"/>
          </a:p>
          <a:p>
            <a:endParaRPr lang="en-IN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377355" y="1975393"/>
            <a:ext cx="15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 smtClean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a </a:t>
            </a:r>
            <a:r>
              <a:rPr lang="en-IN" dirty="0" smtClean="0"/>
              <a:t>) = 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endParaRPr lang="en-IN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5636" y="2702222"/>
            <a:ext cx="1535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IN" altLang="en-US" dirty="0" smtClean="0"/>
              <a:t>, b </a:t>
            </a:r>
            <a:r>
              <a:rPr lang="en-IN" dirty="0"/>
              <a:t>) = 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endParaRPr lang="en-IN" baseline="-25000" dirty="0"/>
          </a:p>
          <a:p>
            <a:endParaRPr lang="en-IN" b="1" baseline="-25000" dirty="0"/>
          </a:p>
          <a:p>
            <a:endParaRPr lang="en-IN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50317" y="2160059"/>
            <a:ext cx="2409099" cy="3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38235" y="2977391"/>
            <a:ext cx="2209804" cy="636607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14790" y="2340115"/>
            <a:ext cx="2344626" cy="722904"/>
          </a:xfrm>
          <a:prstGeom prst="straightConnector1">
            <a:avLst/>
          </a:prstGeom>
          <a:ln w="254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44448" y="2633620"/>
            <a:ext cx="2335823" cy="24740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45" y="4435175"/>
            <a:ext cx="1657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6172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(3</a:t>
            </a:r>
            <a:r>
              <a:rPr lang="en-IN" smtClean="0"/>
              <a:t>)  </a:t>
            </a:r>
            <a:r>
              <a:rPr lang="en-IN" dirty="0"/>
              <a:t>in </a:t>
            </a:r>
            <a:r>
              <a:rPr lang="en-IN" dirty="0" smtClean="0"/>
              <a:t>(2), </a:t>
            </a:r>
            <a:r>
              <a:rPr lang="en-IN" dirty="0"/>
              <a:t>we get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1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+ 1 (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smtClean="0">
                <a:sym typeface="Symbol" panose="05050102010706020507" pitchFamily="18" charset="2"/>
              </a:rPr>
              <a:t>0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b="1" dirty="0" smtClean="0">
                <a:sym typeface="Symbol" panose="05050102010706020507" pitchFamily="18" charset="2"/>
              </a:rPr>
              <a:t>)  </a:t>
            </a:r>
            <a:endParaRPr lang="en-US" b="1" baseline="-25000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                          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1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 + 1 </a:t>
            </a:r>
            <a:r>
              <a:rPr lang="en-US" altLang="en-US" b="1" dirty="0" smtClean="0">
                <a:sym typeface="Symbol" panose="05050102010706020507" pitchFamily="18" charset="2"/>
              </a:rPr>
              <a:t>+ 10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endParaRPr lang="en-US" b="1" baseline="-25000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                         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10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dirty="0" smtClean="0">
                <a:sym typeface="Symbol" panose="05050102010706020507" pitchFamily="18" charset="2"/>
              </a:rPr>
              <a:t>(1 + 1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/>
              <a:t>By applying Arden’s theorem, 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(10)* </a:t>
            </a:r>
            <a:r>
              <a:rPr lang="en-US" altLang="en-US" b="1" dirty="0">
                <a:sym typeface="Symbol" panose="05050102010706020507" pitchFamily="18" charset="2"/>
              </a:rPr>
              <a:t>(1 + 1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 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                = </a:t>
            </a:r>
            <a:r>
              <a:rPr lang="en-US" altLang="en-US" b="1" dirty="0" smtClean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Symbol" panose="05050102010706020507" pitchFamily="18" charset="2"/>
              </a:rPr>
              <a:t>(10)* </a:t>
            </a:r>
            <a:r>
              <a:rPr lang="en-US" altLang="en-US" b="1" dirty="0" smtClean="0">
                <a:sym typeface="Symbol" panose="05050102010706020507" pitchFamily="18" charset="2"/>
              </a:rPr>
              <a:t>1 </a:t>
            </a:r>
            <a:r>
              <a:rPr lang="en-US" altLang="en-US" b="1" dirty="0">
                <a:sym typeface="Symbol" panose="05050102010706020507" pitchFamily="18" charset="2"/>
              </a:rPr>
              <a:t>+ (10)* </a:t>
            </a:r>
            <a:r>
              <a:rPr lang="en-US" altLang="en-US" b="1" dirty="0" smtClean="0">
                <a:sym typeface="Symbol" panose="05050102010706020507" pitchFamily="18" charset="2"/>
              </a:rPr>
              <a:t>1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</a:t>
            </a:r>
            <a:r>
              <a:rPr lang="en-US" altLang="en-US" dirty="0" smtClean="0">
                <a:sym typeface="Symbol" panose="05050102010706020507" pitchFamily="18" charset="2"/>
              </a:rPr>
              <a:t> -----------(4)               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(4) in (1), </a:t>
            </a:r>
            <a:r>
              <a:rPr lang="en-IN" dirty="0"/>
              <a:t>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 </a:t>
            </a:r>
            <a:r>
              <a:rPr lang="en-US" altLang="en-US" b="1" dirty="0">
                <a:sym typeface="Symbol" panose="05050102010706020507" pitchFamily="18" charset="2"/>
              </a:rPr>
              <a:t>1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 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0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[ 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10)* 1 + (10)* 1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[</a:t>
            </a:r>
            <a:r>
              <a:rPr lang="en-US" altLang="en-US" b="1" dirty="0" smtClean="0">
                <a:sym typeface="Symbol" panose="05050102010706020507" pitchFamily="18" charset="2"/>
              </a:rPr>
              <a:t>1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smtClean="0">
                <a:sym typeface="Symbol" panose="05050102010706020507" pitchFamily="18" charset="2"/>
              </a:rPr>
              <a:t>0(10</a:t>
            </a:r>
            <a:r>
              <a:rPr lang="en-US" altLang="en-US" b="1" dirty="0">
                <a:sym typeface="Symbol" panose="05050102010706020507" pitchFamily="18" charset="2"/>
              </a:rPr>
              <a:t>)* </a:t>
            </a:r>
            <a:r>
              <a:rPr lang="en-US" altLang="en-US" b="1" dirty="0" smtClean="0">
                <a:sym typeface="Symbol" panose="05050102010706020507" pitchFamily="18" charset="2"/>
              </a:rPr>
              <a:t>1]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 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0(10</a:t>
            </a:r>
            <a:r>
              <a:rPr lang="en-US" altLang="en-US" b="1" dirty="0">
                <a:sym typeface="Symbol" panose="05050102010706020507" pitchFamily="18" charset="2"/>
              </a:rPr>
              <a:t>)* </a:t>
            </a:r>
            <a:r>
              <a:rPr lang="en-US" altLang="en-US" b="1" dirty="0" smtClean="0">
                <a:sym typeface="Symbol" panose="05050102010706020507" pitchFamily="18" charset="2"/>
              </a:rPr>
              <a:t>1</a:t>
            </a:r>
            <a:endParaRPr lang="en-US" b="1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/>
              <a:t>By applying Arden’s theorem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[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1 + 0(10)* 1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]*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0(10)*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 smtClean="0">
                <a:sym typeface="Symbol" panose="05050102010706020507" pitchFamily="18" charset="2"/>
              </a:rPr>
              <a:t> 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4245" y="5993652"/>
            <a:ext cx="3585873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8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dirty="0"/>
              <a:t>Since there are 3 states namely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and 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, therefore we have 3 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400" b="1" dirty="0">
                <a:latin typeface="Times New Roman" pitchFamily="18" charset="0"/>
                <a:cs typeface="Arial" pitchFamily="34" charset="0"/>
              </a:rPr>
              <a:t>              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 =  </a:t>
            </a:r>
            <a:r>
              <a:rPr lang="en-US" sz="2400" b="1" dirty="0" smtClean="0">
                <a:sym typeface="Symbol" panose="05050102010706020507" pitchFamily="18" charset="2"/>
              </a:rPr>
              <a:t>a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                  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(1)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4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sym typeface="Symbol" panose="05050102010706020507" pitchFamily="18" charset="2"/>
              </a:rPr>
              <a:t>+ </a:t>
            </a:r>
            <a:r>
              <a:rPr lang="en-US" altLang="en-US" sz="2400" b="1" dirty="0" smtClean="0">
                <a:sym typeface="Symbol" panose="05050102010706020507" pitchFamily="18" charset="2"/>
              </a:rPr>
              <a:t>b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2      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-----------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(2)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4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4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400" b="1" dirty="0">
                <a:sym typeface="Symbol" panose="05050102010706020507" pitchFamily="18" charset="2"/>
              </a:rPr>
              <a:t> + </a:t>
            </a:r>
            <a:r>
              <a:rPr lang="en-US" altLang="en-US" sz="2400" b="1" dirty="0" smtClean="0">
                <a:sym typeface="Symbol" panose="05050102010706020507" pitchFamily="18" charset="2"/>
              </a:rPr>
              <a:t>b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     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      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-----------  (3)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400" b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570052"/>
            <a:ext cx="565532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smtClean="0"/>
              <a:t>(3),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b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 </a:t>
            </a:r>
            <a:r>
              <a:rPr lang="en-US" altLang="en-US" b="1" dirty="0" smtClean="0">
                <a:sym typeface="Symbol" panose="05050102010706020507" pitchFamily="18" charset="2"/>
              </a:rPr>
              <a:t>+ </a:t>
            </a:r>
          </a:p>
          <a:p>
            <a:pPr marL="0" indent="0">
              <a:buNone/>
            </a:pPr>
            <a:r>
              <a:rPr lang="en-IN" dirty="0" smtClean="0"/>
              <a:t>By applying Arden’s theorem,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b*   =  b*      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-----------(4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(4) </a:t>
            </a:r>
            <a:r>
              <a:rPr lang="en-IN" dirty="0"/>
              <a:t>in (2), 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US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a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b="1" dirty="0">
                <a:sym typeface="Symbol" panose="05050102010706020507" pitchFamily="18" charset="2"/>
              </a:rPr>
              <a:t>  + b b*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By applying Arden’s theorem,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a* b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b="1" dirty="0" smtClean="0">
                <a:sym typeface="Symbol" panose="05050102010706020507" pitchFamily="18" charset="2"/>
              </a:rPr>
              <a:t>*           </a:t>
            </a:r>
            <a:r>
              <a:rPr lang="en-US" altLang="en-US" dirty="0" smtClean="0">
                <a:sym typeface="Symbol" panose="05050102010706020507" pitchFamily="18" charset="2"/>
              </a:rPr>
              <a:t>-----------(5)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(5) </a:t>
            </a:r>
            <a:r>
              <a:rPr lang="en-IN" dirty="0"/>
              <a:t>in </a:t>
            </a:r>
            <a:r>
              <a:rPr lang="en-IN" dirty="0" smtClean="0"/>
              <a:t>(1), </a:t>
            </a:r>
            <a:r>
              <a:rPr lang="en-IN" dirty="0"/>
              <a:t>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= 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a* b b*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75965" y="4985127"/>
            <a:ext cx="1613648" cy="514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8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Find regular expressions for the languages accepted by the following automata:-</a:t>
            </a:r>
          </a:p>
          <a:p>
            <a:pPr marL="0" indent="0">
              <a:buNone/>
            </a:pPr>
            <a:r>
              <a:rPr lang="en-IN" dirty="0" smtClean="0"/>
              <a:t>1)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2)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0" y="1290920"/>
            <a:ext cx="6441141" cy="213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5" y="3422279"/>
            <a:ext cx="6571136" cy="28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14" y="885371"/>
            <a:ext cx="9535886" cy="51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819731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Minimization of Automata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56216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Example-1</a:t>
            </a:r>
            <a:endParaRPr lang="en-I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37045" y="320768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140467" y="2356835"/>
            <a:ext cx="624714" cy="4728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055146" y="2288354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32751" y="3861962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223623" y="2301174"/>
            <a:ext cx="614149" cy="64445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c 455"/>
          <p:cNvSpPr>
            <a:spLocks/>
          </p:cNvSpPr>
          <p:nvPr/>
        </p:nvSpPr>
        <p:spPr bwMode="auto">
          <a:xfrm rot="16200000">
            <a:off x="4729680" y="1638288"/>
            <a:ext cx="1288042" cy="180862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rc 455"/>
          <p:cNvSpPr>
            <a:spLocks/>
          </p:cNvSpPr>
          <p:nvPr/>
        </p:nvSpPr>
        <p:spPr bwMode="auto">
          <a:xfrm rot="5202754">
            <a:off x="5038882" y="1839780"/>
            <a:ext cx="864426" cy="1702723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307125" y="2355267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4074957" y="3776565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149970" y="3858173"/>
            <a:ext cx="67136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247233" y="3791792"/>
            <a:ext cx="614149" cy="64445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500708" y="2932744"/>
            <a:ext cx="23610" cy="8602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21"/>
          <p:cNvSpPr>
            <a:spLocks/>
          </p:cNvSpPr>
          <p:nvPr/>
        </p:nvSpPr>
        <p:spPr bwMode="auto">
          <a:xfrm rot="9978062">
            <a:off x="3378704" y="5459500"/>
            <a:ext cx="7879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107685" y="153432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260085" y="272773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522681" y="379219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6483976" y="3065356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74049" y="2605544"/>
            <a:ext cx="490279" cy="140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331470" y="3853447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3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305941" y="3873882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7" idx="4"/>
            <a:endCxn id="13" idx="0"/>
          </p:cNvCxnSpPr>
          <p:nvPr/>
        </p:nvCxnSpPr>
        <p:spPr>
          <a:xfrm>
            <a:off x="4362221" y="2957094"/>
            <a:ext cx="19811" cy="8194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524674" y="465430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4086677" y="5152856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173366" y="5262606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144471" y="5252321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6264828" y="5178659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6365581" y="5246190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5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>
            <a:endCxn id="39" idx="0"/>
          </p:cNvCxnSpPr>
          <p:nvPr/>
        </p:nvCxnSpPr>
        <p:spPr>
          <a:xfrm>
            <a:off x="4393751" y="4445305"/>
            <a:ext cx="1" cy="7075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4"/>
            <a:endCxn id="42" idx="0"/>
          </p:cNvCxnSpPr>
          <p:nvPr/>
        </p:nvCxnSpPr>
        <p:spPr>
          <a:xfrm>
            <a:off x="6554308" y="4436244"/>
            <a:ext cx="17595" cy="7424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2" idx="2"/>
          </p:cNvCxnSpPr>
          <p:nvPr/>
        </p:nvCxnSpPr>
        <p:spPr>
          <a:xfrm>
            <a:off x="4692374" y="5501089"/>
            <a:ext cx="1572454" cy="11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7298" y="4322034"/>
            <a:ext cx="1725266" cy="1024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" idx="3"/>
          </p:cNvCxnSpPr>
          <p:nvPr/>
        </p:nvCxnSpPr>
        <p:spPr>
          <a:xfrm flipH="1">
            <a:off x="4596349" y="4341866"/>
            <a:ext cx="1740824" cy="9207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c 21"/>
          <p:cNvSpPr>
            <a:spLocks/>
          </p:cNvSpPr>
          <p:nvPr/>
        </p:nvSpPr>
        <p:spPr bwMode="auto">
          <a:xfrm rot="20696736">
            <a:off x="6794807" y="5006989"/>
            <a:ext cx="7879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6480122" y="3160787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5453182" y="5467886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4104190" y="4596388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4903698" y="498794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5833015" y="476450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3088973" y="5606912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7515246" y="4938876"/>
            <a:ext cx="72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0 , 1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8683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946"/>
            <a:ext cx="10515600" cy="78842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Minimum State Automaton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652" y="646795"/>
            <a:ext cx="10515600" cy="586654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</a:t>
            </a:r>
            <a:endParaRPr lang="en-IN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6495816" y="2815327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5311790" y="3530437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265918" y="1167648"/>
            <a:ext cx="8705610" cy="1785698"/>
            <a:chOff x="1197920" y="4264887"/>
            <a:chExt cx="8705610" cy="1785698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2840562" y="4646468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Oval 4"/>
            <p:cNvSpPr>
              <a:spLocks noChangeArrowheads="1"/>
            </p:cNvSpPr>
            <p:nvPr/>
          </p:nvSpPr>
          <p:spPr bwMode="auto">
            <a:xfrm>
              <a:off x="4861860" y="5227471"/>
              <a:ext cx="2127529" cy="823114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5270403" y="5431232"/>
              <a:ext cx="1594218" cy="51940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/>
                <a:t>J</a:t>
              </a:r>
              <a:r>
                <a:rPr lang="en-US" sz="2000" b="1" baseline="-25000" dirty="0" smtClean="0"/>
                <a:t>2 </a:t>
              </a:r>
              <a:r>
                <a:rPr lang="en-IN" altLang="en-US" sz="2000" b="1" dirty="0">
                  <a:sym typeface="Symbol" panose="05050102010706020507" pitchFamily="18" charset="2"/>
                </a:rPr>
                <a:t>U </a:t>
              </a:r>
              <a:r>
                <a:rPr lang="en-US" sz="2000" b="1" dirty="0"/>
                <a:t>J</a:t>
              </a:r>
              <a:r>
                <a:rPr lang="en-US" sz="2000" b="1" baseline="-25000" dirty="0"/>
                <a:t>3 </a:t>
              </a:r>
              <a:r>
                <a:rPr lang="en-IN" altLang="en-US" sz="2000" b="1" dirty="0">
                  <a:sym typeface="Symbol" panose="05050102010706020507" pitchFamily="18" charset="2"/>
                </a:rPr>
                <a:t>U </a:t>
              </a:r>
              <a:r>
                <a:rPr lang="en-US" sz="2000" b="1" dirty="0" smtClean="0"/>
                <a:t>J</a:t>
              </a:r>
              <a:r>
                <a:rPr lang="en-US" sz="2000" b="1" baseline="-25000" dirty="0" smtClean="0"/>
                <a:t>4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5055540" y="5325823"/>
              <a:ext cx="1704672" cy="670296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1803367" y="5237653"/>
              <a:ext cx="1704672" cy="670296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40739" y="5317586"/>
              <a:ext cx="856855" cy="46423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/>
                <a:t>J</a:t>
              </a:r>
              <a:r>
                <a:rPr lang="en-US" sz="2000" b="1" baseline="-25000" dirty="0"/>
                <a:t>0 </a:t>
              </a:r>
              <a:r>
                <a:rPr lang="en-IN" altLang="en-US" sz="2000" b="1" dirty="0">
                  <a:sym typeface="Symbol" panose="05050102010706020507" pitchFamily="18" charset="2"/>
                </a:rPr>
                <a:t>U </a:t>
              </a:r>
              <a:r>
                <a:rPr lang="en-US" sz="2000" b="1" dirty="0"/>
                <a:t>J</a:t>
              </a:r>
              <a:r>
                <a:rPr lang="en-US" sz="2000" b="1" baseline="-25000" dirty="0"/>
                <a:t>1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197920" y="5570814"/>
              <a:ext cx="612539" cy="11524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476133" y="5607670"/>
              <a:ext cx="1390874" cy="3195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21"/>
            <p:cNvSpPr>
              <a:spLocks/>
            </p:cNvSpPr>
            <p:nvPr/>
          </p:nvSpPr>
          <p:spPr bwMode="auto">
            <a:xfrm rot="16537665">
              <a:off x="2065947" y="4492427"/>
              <a:ext cx="10067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Text Box 3"/>
            <p:cNvSpPr txBox="1">
              <a:spLocks noChangeArrowheads="1"/>
            </p:cNvSpPr>
            <p:nvPr/>
          </p:nvSpPr>
          <p:spPr bwMode="auto">
            <a:xfrm>
              <a:off x="3893295" y="5220902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Oval 4"/>
            <p:cNvSpPr>
              <a:spLocks noChangeArrowheads="1"/>
            </p:cNvSpPr>
            <p:nvPr/>
          </p:nvSpPr>
          <p:spPr bwMode="auto">
            <a:xfrm>
              <a:off x="8178034" y="5277135"/>
              <a:ext cx="614149" cy="668740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6989389" y="5608356"/>
              <a:ext cx="1188645" cy="30672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flipH="1">
              <a:off x="8317524" y="5406126"/>
              <a:ext cx="58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</a:t>
              </a:r>
              <a:r>
                <a:rPr lang="en-US" sz="2000" b="1" baseline="-25000" dirty="0"/>
                <a:t>5</a:t>
              </a:r>
              <a:endParaRPr lang="en-IN" sz="2000" b="1" dirty="0"/>
            </a:p>
          </p:txBody>
        </p:sp>
        <p:sp>
          <p:nvSpPr>
            <p:cNvPr id="71" name="Arc 21"/>
            <p:cNvSpPr>
              <a:spLocks/>
            </p:cNvSpPr>
            <p:nvPr/>
          </p:nvSpPr>
          <p:spPr bwMode="auto">
            <a:xfrm rot="16537665">
              <a:off x="5538323" y="4490079"/>
              <a:ext cx="10067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Text Box 3"/>
            <p:cNvSpPr txBox="1">
              <a:spLocks noChangeArrowheads="1"/>
            </p:cNvSpPr>
            <p:nvPr/>
          </p:nvSpPr>
          <p:spPr bwMode="auto">
            <a:xfrm>
              <a:off x="6312934" y="4531582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 Box 3"/>
            <p:cNvSpPr txBox="1">
              <a:spLocks noChangeArrowheads="1"/>
            </p:cNvSpPr>
            <p:nvPr/>
          </p:nvSpPr>
          <p:spPr bwMode="auto">
            <a:xfrm>
              <a:off x="7351606" y="5232622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Arc 21"/>
            <p:cNvSpPr>
              <a:spLocks/>
            </p:cNvSpPr>
            <p:nvPr/>
          </p:nvSpPr>
          <p:spPr bwMode="auto">
            <a:xfrm rot="16788788">
              <a:off x="8025963" y="4572139"/>
              <a:ext cx="10067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798738" y="4304716"/>
              <a:ext cx="1104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0 , 1</a:t>
              </a:r>
              <a:endPara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Oval 4"/>
          <p:cNvSpPr>
            <a:spLocks noChangeArrowheads="1"/>
          </p:cNvSpPr>
          <p:nvPr/>
        </p:nvSpPr>
        <p:spPr bwMode="auto">
          <a:xfrm>
            <a:off x="3214649" y="4143109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815960" y="4251532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620506" y="3275563"/>
            <a:ext cx="5890445" cy="1599524"/>
            <a:chOff x="1748312" y="4267235"/>
            <a:chExt cx="5805920" cy="159952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854630" y="4646468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411352" y="5310864"/>
              <a:ext cx="856855" cy="46423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/>
                <a:t>[</a:t>
              </a:r>
              <a:r>
                <a:rPr lang="th-TH" altLang="en-US" sz="2000" b="1" dirty="0" smtClean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r>
                <a:rPr lang="en-IN" altLang="en-US" sz="2000" b="1" dirty="0" smtClean="0">
                  <a:cs typeface="Tahoma" panose="020B0604030504040204" pitchFamily="34" charset="0"/>
                  <a:sym typeface="Symbol" panose="05050102010706020507" pitchFamily="18" charset="2"/>
                </a:rPr>
                <a:t>]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48312" y="5500839"/>
              <a:ext cx="612539" cy="115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21"/>
            <p:cNvSpPr>
              <a:spLocks/>
            </p:cNvSpPr>
            <p:nvPr/>
          </p:nvSpPr>
          <p:spPr bwMode="auto">
            <a:xfrm rot="16537665">
              <a:off x="2080015" y="4492427"/>
              <a:ext cx="10067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561446" y="5178659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Arc 21"/>
            <p:cNvSpPr>
              <a:spLocks/>
            </p:cNvSpPr>
            <p:nvPr/>
          </p:nvSpPr>
          <p:spPr bwMode="auto">
            <a:xfrm rot="17133084">
              <a:off x="3836137" y="4518215"/>
              <a:ext cx="10067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4667011" y="4531582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4875688" y="5162282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Arc 21"/>
            <p:cNvSpPr>
              <a:spLocks/>
            </p:cNvSpPr>
            <p:nvPr/>
          </p:nvSpPr>
          <p:spPr bwMode="auto">
            <a:xfrm rot="17662492">
              <a:off x="5592256" y="4501799"/>
              <a:ext cx="10067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49440" y="4304716"/>
              <a:ext cx="1104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0 , 1</a:t>
              </a:r>
              <a:endPara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3855855" y="5198019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3914251" y="5308516"/>
              <a:ext cx="856855" cy="50144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/>
                <a:t>[</a:t>
              </a:r>
              <a:r>
                <a:rPr lang="en-IN" sz="2000" b="1" dirty="0">
                  <a:cs typeface="Tahoma" panose="020B0604030504040204" pitchFamily="34" charset="0"/>
                  <a:sym typeface="Symbol" panose="05050102010706020507" pitchFamily="18" charset="2"/>
                </a:rPr>
                <a:t>1</a:t>
              </a:r>
              <a:r>
                <a:rPr lang="en-IN" altLang="en-US" sz="2000" b="1" dirty="0" smtClean="0">
                  <a:cs typeface="Tahoma" panose="020B0604030504040204" pitchFamily="34" charset="0"/>
                  <a:sym typeface="Symbol" panose="05050102010706020507" pitchFamily="18" charset="2"/>
                </a:rPr>
                <a:t>]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Arrow Connector 79"/>
            <p:cNvCxnSpPr>
              <a:stCxn id="76" idx="6"/>
              <a:endCxn id="77" idx="2"/>
            </p:cNvCxnSpPr>
            <p:nvPr/>
          </p:nvCxnSpPr>
          <p:spPr>
            <a:xfrm>
              <a:off x="2939266" y="5507787"/>
              <a:ext cx="916589" cy="246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14"/>
            <p:cNvSpPr txBox="1">
              <a:spLocks noChangeArrowheads="1"/>
            </p:cNvSpPr>
            <p:nvPr/>
          </p:nvSpPr>
          <p:spPr bwMode="auto">
            <a:xfrm>
              <a:off x="5560167" y="5294452"/>
              <a:ext cx="856855" cy="43109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 smtClean="0"/>
                <a:t>[</a:t>
              </a:r>
              <a:r>
                <a:rPr lang="en-IN" sz="2000" b="1" dirty="0" smtClean="0">
                  <a:cs typeface="Tahoma" panose="020B0604030504040204" pitchFamily="34" charset="0"/>
                  <a:sym typeface="Symbol" panose="05050102010706020507" pitchFamily="18" charset="2"/>
                </a:rPr>
                <a:t>11</a:t>
              </a:r>
              <a:r>
                <a:rPr lang="en-IN" altLang="en-US" sz="2000" b="1" dirty="0" smtClean="0">
                  <a:cs typeface="Tahoma" panose="020B0604030504040204" pitchFamily="34" charset="0"/>
                  <a:sym typeface="Symbol" panose="05050102010706020507" pitchFamily="18" charset="2"/>
                </a:rPr>
                <a:t>]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4456120" y="5542980"/>
              <a:ext cx="1116541" cy="270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3157094" y="5145866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84416" y="5539654"/>
            <a:ext cx="691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The minimum state automaton accepting L is unique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060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2"/>
            <a:ext cx="10515600" cy="62076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Let M be a DFA. Let ≡ be the equivalence relation on the states of M such that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p is</a:t>
            </a:r>
            <a:r>
              <a:rPr lang="en-IN" dirty="0" smtClean="0">
                <a:solidFill>
                  <a:srgbClr val="FF0000"/>
                </a:solidFill>
              </a:rPr>
              <a:t> equivalent </a:t>
            </a:r>
            <a:r>
              <a:rPr lang="en-IN" dirty="0" smtClean="0"/>
              <a:t>to q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p ≡ q  if for any   x in </a:t>
            </a:r>
            <a:r>
              <a:rPr lang="el-GR" altLang="en-US" dirty="0"/>
              <a:t>Σ</a:t>
            </a:r>
            <a:r>
              <a:rPr lang="en-US" altLang="en-US" dirty="0" smtClean="0"/>
              <a:t>*</a:t>
            </a:r>
          </a:p>
          <a:p>
            <a:pPr marL="0" indent="0">
              <a:buNone/>
            </a:pPr>
            <a:r>
              <a:rPr lang="en-US" altLang="en-US" dirty="0" smtClean="0"/>
              <a:t>            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(p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x)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and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(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x)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are both in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F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or both not in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F</a:t>
            </a:r>
          </a:p>
          <a:p>
            <a:pPr marL="0" indent="0">
              <a:buNone/>
            </a:pPr>
            <a:endParaRPr lang="en-US" alt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 smtClean="0">
                <a:cs typeface="Arial" charset="0"/>
                <a:sym typeface="Symbol" pitchFamily="18" charset="2"/>
              </a:rPr>
              <a:t>                          </a:t>
            </a:r>
            <a:r>
              <a:rPr lang="en-IN" dirty="0"/>
              <a:t>p </a:t>
            </a:r>
            <a:r>
              <a:rPr lang="en-IN" dirty="0" smtClean="0"/>
              <a:t>and q are</a:t>
            </a:r>
            <a:r>
              <a:rPr lang="en-IN" dirty="0" smtClean="0">
                <a:solidFill>
                  <a:srgbClr val="FF0000"/>
                </a:solidFill>
              </a:rPr>
              <a:t> distinguishable </a:t>
            </a:r>
            <a:r>
              <a:rPr lang="en-IN" dirty="0" smtClean="0"/>
              <a:t>if there exists x</a:t>
            </a:r>
            <a:r>
              <a:rPr lang="en-IN" dirty="0"/>
              <a:t> </a:t>
            </a:r>
            <a:r>
              <a:rPr lang="en-IN" dirty="0" smtClean="0"/>
              <a:t> in </a:t>
            </a:r>
            <a:r>
              <a:rPr lang="el-GR" altLang="en-US" dirty="0"/>
              <a:t>Σ</a:t>
            </a:r>
            <a:r>
              <a:rPr lang="en-US" altLang="en-US" dirty="0" smtClean="0"/>
              <a:t>*</a:t>
            </a:r>
          </a:p>
          <a:p>
            <a:pPr marL="0" indent="0">
              <a:buNone/>
            </a:pPr>
            <a:r>
              <a:rPr lang="en-US" altLang="en-US" dirty="0" smtClean="0"/>
              <a:t>                  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(p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, x) </a:t>
            </a:r>
            <a:r>
              <a:rPr lang="en-US" altLang="en-US" b="1" dirty="0">
                <a:sym typeface="Symbol" pitchFamily="18" charset="2"/>
              </a:rPr>
              <a:t>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F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(q</a:t>
            </a:r>
            <a:r>
              <a:rPr lang="en-US" altLang="en-US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, x)     F </a:t>
            </a:r>
          </a:p>
          <a:p>
            <a:pPr marL="0" indent="0">
              <a:buNone/>
            </a:pPr>
            <a:r>
              <a:rPr lang="en-US" altLang="en-US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                                 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or</a:t>
            </a:r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               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(p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x)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     </a:t>
            </a:r>
            <a:r>
              <a:rPr lang="en-US" altLang="en-US" b="1" dirty="0">
                <a:cs typeface="Arial" charset="0"/>
                <a:sym typeface="Symbol" pitchFamily="18" charset="2"/>
              </a:rPr>
              <a:t>F </a:t>
            </a:r>
            <a:r>
              <a:rPr lang="en-US" altLang="en-US" dirty="0">
                <a:cs typeface="Arial" charset="0"/>
                <a:sym typeface="Symbol" pitchFamily="18" charset="2"/>
              </a:rPr>
              <a:t>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x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F </a:t>
            </a:r>
          </a:p>
          <a:p>
            <a:pPr marL="0" indent="0">
              <a:buNone/>
            </a:pPr>
            <a:endParaRPr lang="en-US" altLang="en-US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   </a:t>
            </a:r>
            <a:r>
              <a:rPr lang="en-US" altLang="en-US" sz="3000" b="1" dirty="0" smtClean="0">
                <a:cs typeface="Arial" charset="0"/>
                <a:sym typeface="Symbol" pitchFamily="18" charset="2"/>
              </a:rPr>
              <a:t>x</a:t>
            </a:r>
            <a:r>
              <a:rPr lang="en-US" altLang="en-US" sz="3000" dirty="0" smtClean="0">
                <a:cs typeface="Arial" charset="0"/>
                <a:sym typeface="Symbol" pitchFamily="18" charset="2"/>
              </a:rPr>
              <a:t>    is called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the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distinguishable sequence.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              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84881" y="4241663"/>
          <a:ext cx="759852" cy="50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881" y="4241663"/>
                        <a:ext cx="759852" cy="5096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430332" y="3377587"/>
          <a:ext cx="77916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332" y="3377587"/>
                        <a:ext cx="77916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832446" y="4268382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446" y="4268382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096000" y="3377587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77587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7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819731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Minimization of Automata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56216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Example-1</a:t>
            </a:r>
            <a:endParaRPr lang="en-I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37045" y="320768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140467" y="2356835"/>
            <a:ext cx="624714" cy="4728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055146" y="2288354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32751" y="3861962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223623" y="2301174"/>
            <a:ext cx="614149" cy="64445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c 455"/>
          <p:cNvSpPr>
            <a:spLocks/>
          </p:cNvSpPr>
          <p:nvPr/>
        </p:nvSpPr>
        <p:spPr bwMode="auto">
          <a:xfrm rot="16200000">
            <a:off x="4729680" y="1638288"/>
            <a:ext cx="1288042" cy="180862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rc 455"/>
          <p:cNvSpPr>
            <a:spLocks/>
          </p:cNvSpPr>
          <p:nvPr/>
        </p:nvSpPr>
        <p:spPr bwMode="auto">
          <a:xfrm rot="5202754">
            <a:off x="5038882" y="1839780"/>
            <a:ext cx="864426" cy="1702723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307125" y="2355267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4074957" y="3776565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149970" y="3858173"/>
            <a:ext cx="67136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247233" y="3791792"/>
            <a:ext cx="614149" cy="64445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500708" y="2932744"/>
            <a:ext cx="23610" cy="8602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21"/>
          <p:cNvSpPr>
            <a:spLocks/>
          </p:cNvSpPr>
          <p:nvPr/>
        </p:nvSpPr>
        <p:spPr bwMode="auto">
          <a:xfrm rot="9978062">
            <a:off x="3378704" y="5459500"/>
            <a:ext cx="7879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107685" y="1534321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260085" y="272773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522681" y="379219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6483976" y="3065356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74049" y="2605544"/>
            <a:ext cx="490279" cy="140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331470" y="3853447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3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305941" y="3873882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7" idx="4"/>
            <a:endCxn id="13" idx="0"/>
          </p:cNvCxnSpPr>
          <p:nvPr/>
        </p:nvCxnSpPr>
        <p:spPr>
          <a:xfrm>
            <a:off x="4362221" y="2957094"/>
            <a:ext cx="19811" cy="8194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524674" y="465430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4086677" y="5152856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173366" y="5262606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4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144471" y="5252321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6264828" y="5178659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6365581" y="5246190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5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>
            <a:endCxn id="39" idx="0"/>
          </p:cNvCxnSpPr>
          <p:nvPr/>
        </p:nvCxnSpPr>
        <p:spPr>
          <a:xfrm>
            <a:off x="4393751" y="4445305"/>
            <a:ext cx="1" cy="7075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4"/>
            <a:endCxn id="42" idx="0"/>
          </p:cNvCxnSpPr>
          <p:nvPr/>
        </p:nvCxnSpPr>
        <p:spPr>
          <a:xfrm>
            <a:off x="6554308" y="4436244"/>
            <a:ext cx="17595" cy="7424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2" idx="2"/>
          </p:cNvCxnSpPr>
          <p:nvPr/>
        </p:nvCxnSpPr>
        <p:spPr>
          <a:xfrm>
            <a:off x="4692374" y="5501089"/>
            <a:ext cx="1572454" cy="11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7298" y="4322034"/>
            <a:ext cx="1725266" cy="1024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" idx="3"/>
          </p:cNvCxnSpPr>
          <p:nvPr/>
        </p:nvCxnSpPr>
        <p:spPr>
          <a:xfrm flipH="1">
            <a:off x="4596349" y="4341866"/>
            <a:ext cx="1740824" cy="9207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c 21"/>
          <p:cNvSpPr>
            <a:spLocks/>
          </p:cNvSpPr>
          <p:nvPr/>
        </p:nvSpPr>
        <p:spPr bwMode="auto">
          <a:xfrm rot="20696736">
            <a:off x="6794807" y="5006989"/>
            <a:ext cx="7879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6480122" y="3160787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5453182" y="5467886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4104190" y="4596388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4903698" y="4987944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5833015" y="4764500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3088973" y="5606912"/>
            <a:ext cx="335785" cy="31035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7515246" y="4938876"/>
            <a:ext cx="72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0 , 1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370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040487" y="787401"/>
          <a:ext cx="5897451" cy="127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Equation" r:id="rId3" imgW="799920" imgH="253800" progId="Equation.3">
                  <p:embed/>
                </p:oleObj>
              </mc:Choice>
              <mc:Fallback>
                <p:oleObj name="Equation" r:id="rId3" imgW="7999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0487" y="787401"/>
                        <a:ext cx="5897451" cy="1273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2368886" y="2768579"/>
          <a:ext cx="308768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Equation" r:id="rId5" imgW="419040" imgH="253800" progId="Equation.3">
                  <p:embed/>
                </p:oleObj>
              </mc:Choice>
              <mc:Fallback>
                <p:oleObj name="Equation" r:id="rId5" imgW="4190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8886" y="2768579"/>
                        <a:ext cx="308768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6382466" y="2768578"/>
          <a:ext cx="32766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Equation" r:id="rId7" imgW="444240" imgH="253800" progId="Equation.3">
                  <p:embed/>
                </p:oleObj>
              </mc:Choice>
              <mc:Fallback>
                <p:oleObj name="Equation" r:id="rId7" imgW="4442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82466" y="2768578"/>
                        <a:ext cx="327660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1668004" y="4556528"/>
          <a:ext cx="22447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9" imgW="304560" imgH="253800" progId="Equation.3">
                  <p:embed/>
                </p:oleObj>
              </mc:Choice>
              <mc:Fallback>
                <p:oleObj name="Equation" r:id="rId9" imgW="304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8004" y="4556528"/>
                        <a:ext cx="2244725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4800935" y="4556527"/>
          <a:ext cx="13112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Equation" r:id="rId11" imgW="177480" imgH="253800" progId="Equation.3">
                  <p:embed/>
                </p:oleObj>
              </mc:Choice>
              <mc:Fallback>
                <p:oleObj name="Equation" r:id="rId11" imgW="1774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0935" y="4556527"/>
                        <a:ext cx="1311275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6534866" y="4556597"/>
          <a:ext cx="32766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Equation" r:id="rId13" imgW="444240" imgH="253800" progId="Equation.3">
                  <p:embed/>
                </p:oleObj>
              </mc:Choice>
              <mc:Fallback>
                <p:oleObj name="Equation" r:id="rId13" imgW="4442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34866" y="4556597"/>
                        <a:ext cx="327660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2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087" y="1173918"/>
            <a:ext cx="10515600" cy="524074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M = ( {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, 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, q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, D } , {a, b} , q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 ,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</a:t>
            </a:r>
            <a:r>
              <a:rPr lang="en-US" altLang="en-US" dirty="0" smtClean="0"/>
              <a:t> , {q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} )                          </a:t>
            </a:r>
            <a:r>
              <a:rPr lang="en-US" altLang="en-US" sz="2000" b="1" dirty="0" smtClean="0"/>
              <a:t>a  </a:t>
            </a:r>
            <a:r>
              <a:rPr lang="en-US" altLang="en-US" dirty="0" smtClean="0"/>
              <a:t>         </a:t>
            </a:r>
            <a:r>
              <a:rPr lang="en-US" altLang="en-US" sz="2000" b="1" dirty="0" smtClean="0"/>
              <a:t>b</a:t>
            </a:r>
          </a:p>
          <a:p>
            <a:pPr>
              <a:buNone/>
            </a:pPr>
            <a:r>
              <a:rPr lang="en-US" altLang="en-US" dirty="0" smtClean="0"/>
              <a:t> where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 , a) =  q</a:t>
            </a:r>
            <a:r>
              <a:rPr lang="en-US" altLang="en-US" baseline="-25000" dirty="0" smtClean="0"/>
              <a:t>1    </a:t>
            </a:r>
            <a:r>
              <a:rPr lang="en-US" altLang="en-US" dirty="0" smtClean="0"/>
              <a:t>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 , b) =  D                       </a:t>
            </a:r>
            <a:r>
              <a:rPr lang="en-US" altLang="en-US" sz="2000" b="1" dirty="0" smtClean="0"/>
              <a:t>q</a:t>
            </a:r>
            <a:r>
              <a:rPr lang="en-US" altLang="en-US" sz="2000" b="1" baseline="-25000" dirty="0" smtClean="0"/>
              <a:t>0</a:t>
            </a:r>
            <a:r>
              <a:rPr lang="en-US" altLang="en-US" dirty="0" smtClean="0"/>
              <a:t>  </a:t>
            </a:r>
            <a:endParaRPr lang="en-US" altLang="en-US" baseline="-25000" dirty="0" smtClean="0"/>
          </a:p>
          <a:p>
            <a:pPr>
              <a:buNone/>
            </a:pPr>
            <a:r>
              <a:rPr lang="en-US" altLang="en-US" dirty="0" smtClean="0"/>
              <a:t>        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 </a:t>
            </a:r>
            <a:r>
              <a:rPr lang="en-US" altLang="en-US" dirty="0" smtClean="0"/>
              <a:t> , a) =  q</a:t>
            </a:r>
            <a:r>
              <a:rPr lang="en-US" altLang="en-US" baseline="-25000" dirty="0" smtClean="0"/>
              <a:t>1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 </a:t>
            </a:r>
            <a:r>
              <a:rPr lang="en-US" altLang="en-US" dirty="0" smtClean="0"/>
              <a:t> , b) =  q</a:t>
            </a:r>
            <a:r>
              <a:rPr lang="en-US" altLang="en-US" baseline="-25000" dirty="0" smtClean="0"/>
              <a:t>2                                </a:t>
            </a:r>
            <a:r>
              <a:rPr lang="en-US" altLang="en-US" sz="2000" b="1" dirty="0" smtClean="0"/>
              <a:t>q</a:t>
            </a:r>
            <a:r>
              <a:rPr lang="en-US" altLang="en-US" sz="2000" b="1" baseline="-25000" dirty="0" smtClean="0"/>
              <a:t>1</a:t>
            </a:r>
            <a:r>
              <a:rPr lang="en-US" altLang="en-US" dirty="0" smtClean="0"/>
              <a:t> </a:t>
            </a:r>
            <a:endParaRPr lang="en-US" altLang="en-US" baseline="-25000" dirty="0" smtClean="0"/>
          </a:p>
          <a:p>
            <a:pPr>
              <a:buNone/>
            </a:pPr>
            <a:r>
              <a:rPr lang="en-US" altLang="en-US" dirty="0" smtClean="0"/>
              <a:t>        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 , a) =  D</a:t>
            </a:r>
            <a:r>
              <a:rPr lang="en-US" altLang="en-US" baseline="-25000" dirty="0" smtClean="0"/>
              <a:t>  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 , b) =  q</a:t>
            </a:r>
            <a:r>
              <a:rPr lang="en-US" altLang="en-US" baseline="-25000" dirty="0" smtClean="0"/>
              <a:t>2                                </a:t>
            </a:r>
            <a:r>
              <a:rPr lang="en-US" altLang="en-US" sz="2000" b="1" dirty="0" err="1" smtClean="0"/>
              <a:t>q</a:t>
            </a:r>
            <a:r>
              <a:rPr lang="en-US" altLang="en-US" sz="2000" b="1" baseline="-25000" dirty="0" err="1" smtClean="0"/>
              <a:t>2</a:t>
            </a:r>
            <a:endParaRPr lang="en-US" altLang="en-US" sz="2000" dirty="0" smtClean="0"/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           (D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, a) =  D</a:t>
            </a:r>
            <a:r>
              <a:rPr lang="en-US" altLang="en-US" baseline="-25000" dirty="0" smtClean="0"/>
              <a:t>   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(D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, b) =  D                        </a:t>
            </a:r>
            <a:r>
              <a:rPr lang="en-US" altLang="en-US" sz="2000" b="1" dirty="0" err="1" smtClean="0"/>
              <a:t>D</a:t>
            </a:r>
            <a:endParaRPr lang="en-US" altLang="en-US" sz="2000" dirty="0" smtClean="0"/>
          </a:p>
          <a:p>
            <a:pPr>
              <a:buNone/>
            </a:pPr>
            <a:endParaRPr lang="en-US" altLang="en-US" baseline="-25000" dirty="0" smtClean="0"/>
          </a:p>
          <a:p>
            <a:pPr>
              <a:buNone/>
            </a:pPr>
            <a:r>
              <a:rPr lang="en-US" altLang="en-US" baseline="-25000" dirty="0" smtClean="0"/>
              <a:t>     </a:t>
            </a:r>
          </a:p>
          <a:p>
            <a:pPr>
              <a:buNone/>
            </a:pPr>
            <a:r>
              <a:rPr lang="en-US" baseline="-25000" dirty="0" smtClean="0"/>
              <a:t>            </a:t>
            </a:r>
          </a:p>
          <a:p>
            <a:pPr>
              <a:buNone/>
            </a:pPr>
            <a:r>
              <a:rPr lang="en-US" baseline="-25000" dirty="0" smtClean="0"/>
              <a:t>             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8720918" y="1569493"/>
          <a:ext cx="2169996" cy="2033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36"/>
                <a:gridCol w="1160060"/>
              </a:tblGrid>
              <a:tr h="49137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en-US" sz="1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490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altLang="en-US" sz="1800" b="1" dirty="0" smtClean="0"/>
                        <a:t>q</a:t>
                      </a:r>
                      <a:r>
                        <a:rPr lang="en-US" altLang="en-US" sz="1800" b="1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altLang="en-US" sz="1800" b="1" dirty="0" smtClean="0"/>
                        <a:t>q</a:t>
                      </a:r>
                      <a:r>
                        <a:rPr lang="en-US" altLang="en-US" sz="1800" b="1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578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altLang="en-US" sz="1800" b="1" dirty="0" smtClean="0"/>
                        <a:t>q</a:t>
                      </a:r>
                      <a:r>
                        <a:rPr lang="en-US" altLang="en-US" sz="1800" b="1" baseline="-25000" dirty="0" smtClean="0"/>
                        <a:t>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altLang="en-US" sz="1800" b="1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altLang="en-US" sz="1800" b="1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66078" y="3821420"/>
            <a:ext cx="304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Transition Table or State Table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442950" y="3472858"/>
            <a:ext cx="4003532" cy="2695929"/>
            <a:chOff x="1787874" y="3704875"/>
            <a:chExt cx="3539471" cy="2422970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2086227" y="4638520"/>
              <a:ext cx="398587" cy="3523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787874" y="3704875"/>
              <a:ext cx="3539471" cy="2422970"/>
              <a:chOff x="1801522" y="3704875"/>
              <a:chExt cx="3539471" cy="2422970"/>
            </a:xfrm>
          </p:grpSpPr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3074002" y="5626573"/>
                <a:ext cx="398587" cy="35233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1801522" y="3704875"/>
                <a:ext cx="3539471" cy="2422970"/>
                <a:chOff x="1801522" y="3704875"/>
                <a:chExt cx="3539471" cy="2422970"/>
              </a:xfrm>
            </p:grpSpPr>
            <p:sp>
              <p:nvSpPr>
                <p:cNvPr id="17" name="Oval 4"/>
                <p:cNvSpPr>
                  <a:spLocks noChangeArrowheads="1"/>
                </p:cNvSpPr>
                <p:nvPr/>
              </p:nvSpPr>
              <p:spPr bwMode="auto">
                <a:xfrm>
                  <a:off x="2987793" y="4638520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8D0C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Oval 7"/>
                <p:cNvSpPr>
                  <a:spLocks noChangeArrowheads="1"/>
                </p:cNvSpPr>
                <p:nvPr/>
              </p:nvSpPr>
              <p:spPr bwMode="auto">
                <a:xfrm>
                  <a:off x="4064520" y="4679463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Straight Arrow Connector 9"/>
                <p:cNvSpPr>
                  <a:spLocks noChangeShapeType="1"/>
                </p:cNvSpPr>
                <p:nvPr/>
              </p:nvSpPr>
              <p:spPr bwMode="auto">
                <a:xfrm flipV="1">
                  <a:off x="1801522" y="4783894"/>
                  <a:ext cx="284705" cy="9522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Arc 22"/>
                <p:cNvSpPr>
                  <a:spLocks/>
                </p:cNvSpPr>
                <p:nvPr/>
              </p:nvSpPr>
              <p:spPr bwMode="auto">
                <a:xfrm rot="1121665">
                  <a:off x="3430329" y="5693552"/>
                  <a:ext cx="456444" cy="398587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88084" y="454470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77476" y="456062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1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Oval 8"/>
                <p:cNvSpPr>
                  <a:spLocks noChangeArrowheads="1"/>
                </p:cNvSpPr>
                <p:nvPr/>
              </p:nvSpPr>
              <p:spPr bwMode="auto">
                <a:xfrm>
                  <a:off x="4007562" y="4574716"/>
                  <a:ext cx="521959" cy="542781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Straight Arrow Connector 12"/>
                <p:cNvSpPr>
                  <a:spLocks noChangeShapeType="1"/>
                </p:cNvSpPr>
                <p:nvPr/>
              </p:nvSpPr>
              <p:spPr bwMode="auto">
                <a:xfrm>
                  <a:off x="3390701" y="4807065"/>
                  <a:ext cx="616861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Arc 21"/>
                <p:cNvSpPr>
                  <a:spLocks/>
                </p:cNvSpPr>
                <p:nvPr/>
              </p:nvSpPr>
              <p:spPr bwMode="auto">
                <a:xfrm rot="20942295">
                  <a:off x="4463090" y="4498536"/>
                  <a:ext cx="654821" cy="399944"/>
                </a:xfrm>
                <a:custGeom>
                  <a:avLst/>
                  <a:gdLst>
                    <a:gd name="T0" fmla="*/ 11666 w 657225"/>
                    <a:gd name="T1" fmla="*/ 147201 h 400050"/>
                    <a:gd name="T2" fmla="*/ 338306 w 657225"/>
                    <a:gd name="T3" fmla="*/ 87 h 400050"/>
                    <a:gd name="T4" fmla="*/ 655172 w 657225"/>
                    <a:gd name="T5" fmla="*/ 177700 h 400050"/>
                    <a:gd name="T6" fmla="*/ 365797 w 657225"/>
                    <a:gd name="T7" fmla="*/ 398765 h 400050"/>
                    <a:gd name="T8" fmla="*/ 36014 w 657225"/>
                    <a:gd name="T9" fmla="*/ 291070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7225" h="400050" stroke="0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  <a:lnTo>
                        <a:pt x="328613" y="200025"/>
                      </a:lnTo>
                      <a:lnTo>
                        <a:pt x="11666" y="147201"/>
                      </a:lnTo>
                      <a:close/>
                    </a:path>
                    <a:path w="657225" h="400050" fill="none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57940" y="4603841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2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04852" y="5575121"/>
                  <a:ext cx="388938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D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497537" y="4804023"/>
                  <a:ext cx="507231" cy="1189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rot="16200000" flipH="1">
                  <a:off x="2404791" y="4943274"/>
                  <a:ext cx="690442" cy="75065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20" idx="3"/>
                </p:cNvCxnSpPr>
                <p:nvPr/>
              </p:nvCxnSpPr>
              <p:spPr>
                <a:xfrm rot="5400000">
                  <a:off x="3421417" y="5014885"/>
                  <a:ext cx="639460" cy="68570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1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80674" y="4466891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432818" y="513791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b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Arc 22"/>
                <p:cNvSpPr>
                  <a:spLocks/>
                </p:cNvSpPr>
                <p:nvPr/>
              </p:nvSpPr>
              <p:spPr bwMode="auto">
                <a:xfrm rot="16880857">
                  <a:off x="2862547" y="4093354"/>
                  <a:ext cx="642583" cy="495234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115218" y="370487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513282" y="447143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b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15730" y="5178859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44130" y="4432763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b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909073" y="5713403"/>
                  <a:ext cx="676575" cy="4144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 , b 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61" name="TextBox 60"/>
          <p:cNvSpPr txBox="1"/>
          <p:nvPr/>
        </p:nvSpPr>
        <p:spPr>
          <a:xfrm>
            <a:off x="6375742" y="4806348"/>
            <a:ext cx="36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Transition diagram or State diagram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Example-2</a:t>
            </a:r>
            <a:endParaRPr lang="en-IN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5" y="1436914"/>
            <a:ext cx="7997372" cy="43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627243" y="808529"/>
          <a:ext cx="26717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4" name="Equation" r:id="rId3" imgW="1066680" imgH="253800" progId="Equation.3">
                  <p:embed/>
                </p:oleObj>
              </mc:Choice>
              <mc:Fallback>
                <p:oleObj name="Equation" r:id="rId3" imgW="10666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243" y="808529"/>
                        <a:ext cx="2671763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1905079" y="1832545"/>
          <a:ext cx="23542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5" name="Equation" r:id="rId5" imgW="939600" imgH="253800" progId="Equation.3">
                  <p:embed/>
                </p:oleObj>
              </mc:Choice>
              <mc:Fallback>
                <p:oleObj name="Equation" r:id="rId5" imgW="9396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79" y="1832545"/>
                        <a:ext cx="2354262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5356304" y="1864295"/>
          <a:ext cx="4778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6" name="Equation" r:id="rId7" imgW="190440" imgH="241200" progId="Equation.3">
                  <p:embed/>
                </p:oleObj>
              </mc:Choice>
              <mc:Fallback>
                <p:oleObj name="Equation" r:id="rId7" imgW="190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56304" y="1864295"/>
                        <a:ext cx="477837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1757363" y="3079750"/>
          <a:ext cx="17176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7" name="Equation" r:id="rId9" imgW="685800" imgH="253800" progId="Equation.3">
                  <p:embed/>
                </p:oleObj>
              </mc:Choice>
              <mc:Fallback>
                <p:oleObj name="Equation" r:id="rId9" imgW="6858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7363" y="3079750"/>
                        <a:ext cx="1717675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5341277" y="3047003"/>
          <a:ext cx="4778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8" name="Equation" r:id="rId11" imgW="190440" imgH="241200" progId="Equation.3">
                  <p:embed/>
                </p:oleObj>
              </mc:Choice>
              <mc:Fallback>
                <p:oleObj name="Equation" r:id="rId11" imgW="190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41277" y="3047003"/>
                        <a:ext cx="477837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3855279" y="3064747"/>
          <a:ext cx="7635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Equation" r:id="rId13" imgW="304560" imgH="253800" progId="Equation.3">
                  <p:embed/>
                </p:oleObj>
              </mc:Choice>
              <mc:Fallback>
                <p:oleObj name="Equation" r:id="rId13" imgW="304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55279" y="3064747"/>
                        <a:ext cx="763587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1464143" y="4232921"/>
          <a:ext cx="7953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Equation" r:id="rId15" imgW="317160" imgH="253800" progId="Equation.3">
                  <p:embed/>
                </p:oleObj>
              </mc:Choice>
              <mc:Fallback>
                <p:oleObj name="Equation" r:id="rId15" imgW="3171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64143" y="4232921"/>
                        <a:ext cx="795338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2526301" y="4232576"/>
          <a:ext cx="7635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Equation" r:id="rId17" imgW="304560" imgH="253800" progId="Equation.3">
                  <p:embed/>
                </p:oleObj>
              </mc:Choice>
              <mc:Fallback>
                <p:oleObj name="Equation" r:id="rId17" imgW="304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26301" y="4232576"/>
                        <a:ext cx="763588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3703209" y="4232554"/>
          <a:ext cx="4762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2" name="Equation" r:id="rId19" imgW="190440" imgH="253800" progId="Equation.3">
                  <p:embed/>
                </p:oleObj>
              </mc:Choice>
              <mc:Fallback>
                <p:oleObj name="Equation" r:id="rId19" imgW="1904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03209" y="4232554"/>
                        <a:ext cx="476250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4455406" y="4219676"/>
          <a:ext cx="7635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Equation" r:id="rId21" imgW="304560" imgH="253800" progId="Equation.3">
                  <p:embed/>
                </p:oleObj>
              </mc:Choice>
              <mc:Fallback>
                <p:oleObj name="Equation" r:id="rId21" imgW="304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55406" y="4219676"/>
                        <a:ext cx="763587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5623187" y="4225668"/>
          <a:ext cx="4778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Equation" r:id="rId23" imgW="190440" imgH="241200" progId="Equation.3">
                  <p:embed/>
                </p:oleObj>
              </mc:Choice>
              <mc:Fallback>
                <p:oleObj name="Equation" r:id="rId23" imgW="190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23187" y="4225668"/>
                        <a:ext cx="477837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4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6" y="1103086"/>
            <a:ext cx="8374743" cy="45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24" y="1694329"/>
            <a:ext cx="7933764" cy="385012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833438"/>
            <a:ext cx="18614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Example-3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18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862729" y="542646"/>
          <a:ext cx="22701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Equation" r:id="rId3" imgW="609480" imgH="241200" progId="Equation.3">
                  <p:embed/>
                </p:oleObj>
              </mc:Choice>
              <mc:Fallback>
                <p:oleObj name="Equation" r:id="rId3" imgW="6094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2729" y="542646"/>
                        <a:ext cx="227012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3003550" y="1973263"/>
          <a:ext cx="19859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5" imgW="533160" imgH="241200" progId="Equation.3">
                  <p:embed/>
                </p:oleObj>
              </mc:Choice>
              <mc:Fallback>
                <p:oleObj name="Equation" r:id="rId5" imgW="5331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3550" y="1973263"/>
                        <a:ext cx="1985963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6499225" y="2019300"/>
          <a:ext cx="520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7" imgW="139680" imgH="215640" progId="Equation.3">
                  <p:embed/>
                </p:oleObj>
              </mc:Choice>
              <mc:Fallback>
                <p:oleObj name="Equation" r:id="rId7" imgW="139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9225" y="2019300"/>
                        <a:ext cx="520700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2281238" y="3175000"/>
          <a:ext cx="8032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1238" y="3175000"/>
                        <a:ext cx="8032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3872987" y="3127697"/>
          <a:ext cx="1371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Equation" r:id="rId11" imgW="368280" imgH="241200" progId="Equation.3">
                  <p:embed/>
                </p:oleObj>
              </mc:Choice>
              <mc:Fallback>
                <p:oleObj name="Equation" r:id="rId11" imgW="368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72987" y="3127697"/>
                        <a:ext cx="13716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6499225" y="3174527"/>
          <a:ext cx="520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13" imgW="139680" imgH="215640" progId="Equation.3">
                  <p:embed/>
                </p:oleObj>
              </mc:Choice>
              <mc:Fallback>
                <p:oleObj name="Equation" r:id="rId13" imgW="139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9225" y="3174527"/>
                        <a:ext cx="520700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2200275" y="4497294"/>
          <a:ext cx="8032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0" name="Equation" r:id="rId14" imgW="215640" imgH="241200" progId="Equation.3">
                  <p:embed/>
                </p:oleObj>
              </mc:Choice>
              <mc:Fallback>
                <p:oleObj name="Equation" r:id="rId14" imgW="215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0275" y="4497294"/>
                        <a:ext cx="8032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3462080" y="4497294"/>
          <a:ext cx="661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1" name="Equation" r:id="rId15" imgW="177480" imgH="215640" progId="Equation.3">
                  <p:embed/>
                </p:oleObj>
              </mc:Choice>
              <mc:Fallback>
                <p:oleObj name="Equation" r:id="rId15" imgW="177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2080" y="4497294"/>
                        <a:ext cx="661988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4795324" y="4497293"/>
          <a:ext cx="8985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Equation" r:id="rId17" imgW="241200" imgH="241200" progId="Equation.3">
                  <p:embed/>
                </p:oleObj>
              </mc:Choice>
              <mc:Fallback>
                <p:oleObj name="Equation" r:id="rId17" imgW="2412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95324" y="4497293"/>
                        <a:ext cx="89852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6499225" y="4590955"/>
          <a:ext cx="520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19" imgW="139680" imgH="215640" progId="Equation.3">
                  <p:embed/>
                </p:oleObj>
              </mc:Choice>
              <mc:Fallback>
                <p:oleObj name="Equation" r:id="rId19" imgW="139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9225" y="4590955"/>
                        <a:ext cx="520700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2200275" y="5395818"/>
          <a:ext cx="8032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4" name="Equation" r:id="rId20" imgW="215640" imgH="241200" progId="Equation.3">
                  <p:embed/>
                </p:oleObj>
              </mc:Choice>
              <mc:Fallback>
                <p:oleObj name="Equation" r:id="rId20" imgW="215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0275" y="5395818"/>
                        <a:ext cx="8032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3462080" y="5491068"/>
          <a:ext cx="661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Equation" r:id="rId21" imgW="177480" imgH="215640" progId="Equation.3">
                  <p:embed/>
                </p:oleObj>
              </mc:Choice>
              <mc:Fallback>
                <p:oleObj name="Equation" r:id="rId21" imgW="177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62080" y="5491068"/>
                        <a:ext cx="661988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877538"/>
              </p:ext>
            </p:extLst>
          </p:nvPr>
        </p:nvGraphicFramePr>
        <p:xfrm>
          <a:off x="4865688" y="5491163"/>
          <a:ext cx="7572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6" name="Equation" r:id="rId23" imgW="203040" imgH="241200" progId="Equation.3">
                  <p:embed/>
                </p:oleObj>
              </mc:Choice>
              <mc:Fallback>
                <p:oleObj name="Equation" r:id="rId23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65688" y="5491163"/>
                        <a:ext cx="757237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6499225" y="5442648"/>
          <a:ext cx="520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7" name="Equation" r:id="rId25" imgW="139680" imgH="215640" progId="Equation.3">
                  <p:embed/>
                </p:oleObj>
              </mc:Choice>
              <mc:Fallback>
                <p:oleObj name="Equation" r:id="rId25" imgW="139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9225" y="5442648"/>
                        <a:ext cx="520700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7832725" y="5441950"/>
          <a:ext cx="4730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8" name="Equation" r:id="rId26" imgW="126720" imgH="215640" progId="Equation.3">
                  <p:embed/>
                </p:oleObj>
              </mc:Choice>
              <mc:Fallback>
                <p:oleObj name="Equation" r:id="rId26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832725" y="5441950"/>
                        <a:ext cx="473075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1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06" y="1102659"/>
            <a:ext cx="7342094" cy="36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6064</TotalTime>
  <Words>6045</Words>
  <Application>Microsoft Office PowerPoint</Application>
  <PresentationFormat>Widescreen</PresentationFormat>
  <Paragraphs>1210</Paragraphs>
  <Slides>95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7" baseType="lpstr">
      <vt:lpstr>Angsana New</vt:lpstr>
      <vt:lpstr>Arial</vt:lpstr>
      <vt:lpstr>Calibri</vt:lpstr>
      <vt:lpstr>Calibri Light</vt:lpstr>
      <vt:lpstr>Cordia New</vt:lpstr>
      <vt:lpstr>Symbol</vt:lpstr>
      <vt:lpstr>Tahoma</vt:lpstr>
      <vt:lpstr>Times New Roman</vt:lpstr>
      <vt:lpstr>Wingdings</vt:lpstr>
      <vt:lpstr>Office Theme</vt:lpstr>
      <vt:lpstr>Equation</vt:lpstr>
      <vt:lpstr>Microsoft Equation 3.0</vt:lpstr>
      <vt:lpstr>CSI1003 Formal  Languages and Automata Theory </vt:lpstr>
      <vt:lpstr>Module -2</vt:lpstr>
      <vt:lpstr>Finite State Automata (FA)</vt:lpstr>
      <vt:lpstr>FSA Applications</vt:lpstr>
      <vt:lpstr>Deterministic Finite State Automata (DFA)</vt:lpstr>
      <vt:lpstr>PowerPoint Presentation</vt:lpstr>
      <vt:lpstr>PowerPoint Presentation</vt:lpstr>
      <vt:lpstr>PowerPoint Presentation</vt:lpstr>
      <vt:lpstr>Examples</vt:lpstr>
      <vt:lpstr>Extended Transition Function</vt:lpstr>
      <vt:lpstr>Grammar and Automata</vt:lpstr>
      <vt:lpstr>Examples</vt:lpstr>
      <vt:lpstr>PowerPoint Presentation</vt:lpstr>
      <vt:lpstr>PowerPoint Presentation</vt:lpstr>
      <vt:lpstr>PowerPoint Presentation</vt:lpstr>
      <vt:lpstr>PowerPoint Presentation</vt:lpstr>
      <vt:lpstr>DFA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Non-deterministic Finite Automata (NFA)</vt:lpstr>
      <vt:lpstr>PowerPoint Presentation</vt:lpstr>
      <vt:lpstr>PowerPoint Presentation</vt:lpstr>
      <vt:lpstr>Example - 1</vt:lpstr>
      <vt:lpstr>Example - 2</vt:lpstr>
      <vt:lpstr>NFA to DFA  (Procedure)</vt:lpstr>
      <vt:lpstr>NFA to DFA  (Procedure)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NFA with  moves (-NFA)</vt:lpstr>
      <vt:lpstr>-closure</vt:lpstr>
      <vt:lpstr>PowerPoint Presentation</vt:lpstr>
      <vt:lpstr>PowerPoint Presentation</vt:lpstr>
      <vt:lpstr>Eliminating -transitions (Procedure)</vt:lpstr>
      <vt:lpstr>Example-1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Example-2</vt:lpstr>
      <vt:lpstr>PowerPoint Presentation</vt:lpstr>
      <vt:lpstr>PowerPoint Presentation</vt:lpstr>
      <vt:lpstr>PowerPoint Presentation</vt:lpstr>
      <vt:lpstr>Regular Expression</vt:lpstr>
      <vt:lpstr>Regular Expression</vt:lpstr>
      <vt:lpstr>Languages associated with regular expressions</vt:lpstr>
      <vt:lpstr>Languages associated with regular expressions</vt:lpstr>
      <vt:lpstr>Languages associated with regular expressions</vt:lpstr>
      <vt:lpstr>Examples</vt:lpstr>
      <vt:lpstr>Examples</vt:lpstr>
      <vt:lpstr>Regular expression to -NFA </vt:lpstr>
      <vt:lpstr>Regular expression to -NFA </vt:lpstr>
      <vt:lpstr>Regular expression to -NFA 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DFA to Regular Expressions</vt:lpstr>
      <vt:lpstr>Algebraic Method using Arden’s Theorem</vt:lpstr>
      <vt:lpstr>Algebraic Method using Arden’s Theorem</vt:lpstr>
      <vt:lpstr>Examples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Minimization of Automata</vt:lpstr>
      <vt:lpstr>Minimum State Automaton</vt:lpstr>
      <vt:lpstr>PowerPoint Presentation</vt:lpstr>
      <vt:lpstr>Minimization of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520</cp:revision>
  <dcterms:created xsi:type="dcterms:W3CDTF">2018-07-03T04:52:28Z</dcterms:created>
  <dcterms:modified xsi:type="dcterms:W3CDTF">2020-08-05T03:28:43Z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