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5"/>
  </p:notesMasterIdLst>
  <p:handoutMasterIdLst>
    <p:handoutMasterId r:id="rId56"/>
  </p:handoutMasterIdLst>
  <p:sldIdLst>
    <p:sldId id="295" r:id="rId2"/>
    <p:sldId id="271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CC0099"/>
    <a:srgbClr val="008000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16.wmf"/><Relationship Id="rId4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3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2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image" Target="../media/image1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11" Type="http://schemas.openxmlformats.org/officeDocument/2006/relationships/image" Target="../media/image30.wmf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16.wmf"/><Relationship Id="rId9" Type="http://schemas.openxmlformats.org/officeDocument/2006/relationships/image" Target="../media/image29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4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6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3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CSI1003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Formal  Languages and Automata Theory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2702257"/>
            <a:ext cx="9144000" cy="3466723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sz="4300" b="1" dirty="0" smtClean="0">
                <a:solidFill>
                  <a:schemeClr val="accent4">
                    <a:lumMod val="75000"/>
                  </a:schemeClr>
                </a:solidFill>
              </a:rPr>
              <a:t>MODULE - 3</a:t>
            </a:r>
          </a:p>
          <a:p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Dr. WI. </a:t>
            </a:r>
            <a:r>
              <a:rPr lang="en-US" b="1" dirty="0" err="1" smtClean="0">
                <a:solidFill>
                  <a:srgbClr val="0000CC"/>
                </a:solidFill>
              </a:rPr>
              <a:t>Sureshkumar</a:t>
            </a: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Associate Professor </a:t>
            </a:r>
          </a:p>
          <a:p>
            <a:r>
              <a:rPr lang="en-US" dirty="0" smtClean="0"/>
              <a:t>School of Computer Science and Engineering (SCOPE)</a:t>
            </a:r>
          </a:p>
          <a:p>
            <a:r>
              <a:rPr lang="en-US" dirty="0" smtClean="0"/>
              <a:t>VIT Vellore</a:t>
            </a:r>
          </a:p>
          <a:p>
            <a:r>
              <a:rPr lang="en-US" dirty="0" smtClean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SJT413A34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4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793974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Regular expression to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-NFA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5250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Theorem: Let r be a regular expression, then there exists some NFA with </a:t>
            </a:r>
            <a:r>
              <a:rPr lang="en-US" altLang="en-US" dirty="0" smtClean="0">
                <a:sym typeface="Symbol" panose="05050102010706020507" pitchFamily="18" charset="2"/>
              </a:rPr>
              <a:t>-moves that accept L(r). Consequently, L(r) is a regular language.</a:t>
            </a:r>
          </a:p>
          <a:p>
            <a:pPr marL="0" indent="0">
              <a:buNone/>
            </a:pPr>
            <a:r>
              <a:rPr lang="en-US" i="1" dirty="0" smtClean="0">
                <a:sym typeface="Symbol" panose="05050102010706020507" pitchFamily="18" charset="2"/>
              </a:rPr>
              <a:t>Proof</a:t>
            </a:r>
            <a:r>
              <a:rPr lang="en-US" dirty="0" smtClean="0">
                <a:sym typeface="Symbol" panose="05050102010706020507" pitchFamily="18" charset="2"/>
              </a:rPr>
              <a:t>:  We begin with automata that accepts the language for primitive regular expressions </a:t>
            </a:r>
            <a:r>
              <a:rPr lang="en-US" altLang="en-US" dirty="0">
                <a:sym typeface="Symbol" panose="05050102010706020507" pitchFamily="18" charset="2"/>
              </a:rPr>
              <a:t> ,  , and </a:t>
            </a:r>
            <a:r>
              <a:rPr lang="en-US" altLang="en-US" dirty="0"/>
              <a:t>any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 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marL="571500" indent="-571500">
              <a:buAutoNum type="romanLcParenR"/>
            </a:pPr>
            <a:r>
              <a:rPr lang="en-US" dirty="0" smtClean="0">
                <a:sym typeface="Symbol" panose="05050102010706020507" pitchFamily="18" charset="2"/>
              </a:rPr>
              <a:t>a) NFA accepts </a:t>
            </a:r>
            <a:r>
              <a:rPr lang="en-US" altLang="en-US" dirty="0">
                <a:sym typeface="Symbol" panose="05050102010706020507" pitchFamily="18" charset="2"/>
              </a:rPr>
              <a:t>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marL="571500" indent="-571500">
              <a:buAutoNum type="romanLcParenR"/>
            </a:pP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     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       b) </a:t>
            </a:r>
            <a:r>
              <a:rPr lang="en-US" dirty="0">
                <a:sym typeface="Symbol" panose="05050102010706020507" pitchFamily="18" charset="2"/>
              </a:rPr>
              <a:t>NFA </a:t>
            </a:r>
            <a:r>
              <a:rPr lang="en-US" dirty="0" smtClean="0">
                <a:sym typeface="Symbol" panose="05050102010706020507" pitchFamily="18" charset="2"/>
              </a:rPr>
              <a:t>accepts 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r>
              <a:rPr lang="en-US" dirty="0" smtClean="0">
                <a:sym typeface="Symbol" panose="05050102010706020507" pitchFamily="18" charset="2"/>
              </a:rPr>
              <a:t>                                  c) </a:t>
            </a:r>
            <a:r>
              <a:rPr lang="en-US" dirty="0">
                <a:sym typeface="Symbol" panose="05050102010706020507" pitchFamily="18" charset="2"/>
              </a:rPr>
              <a:t>NFA accepts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</a:t>
            </a:r>
            <a:endParaRPr lang="en-US" dirty="0">
              <a:sym typeface="Symbol" panose="05050102010706020507" pitchFamily="18" charset="2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092814" y="3459047"/>
            <a:ext cx="2443163" cy="617538"/>
            <a:chOff x="864" y="1392"/>
            <a:chExt cx="1539" cy="389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864" y="1584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800">
                <a:solidFill>
                  <a:srgbClr val="000000"/>
                </a:solidFill>
                <a:latin typeface="Arial" pitchFamily="34" charset="0"/>
                <a:cs typeface="Angsana New" pitchFamily="18" charset="-34"/>
              </a:endParaRPr>
            </a:p>
          </p:txBody>
        </p: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2016" y="1392"/>
              <a:ext cx="387" cy="389"/>
              <a:chOff x="755" y="1461"/>
              <a:chExt cx="446" cy="434"/>
            </a:xfrm>
          </p:grpSpPr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793" y="1500"/>
                <a:ext cx="371" cy="3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en-US" sz="2000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755" y="1461"/>
                <a:ext cx="446" cy="43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itchFamily="18" charset="0"/>
                  <a:cs typeface="Angsana New" pitchFamily="18" charset="-34"/>
                </a:endParaRPr>
              </a:p>
            </p:txBody>
          </p:sp>
        </p:grp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1200" y="1392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6881618" y="5187498"/>
            <a:ext cx="2443163" cy="655638"/>
            <a:chOff x="960" y="3576"/>
            <a:chExt cx="1539" cy="413"/>
          </a:xfrm>
        </p:grpSpPr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960" y="3600"/>
              <a:ext cx="1539" cy="389"/>
              <a:chOff x="864" y="1392"/>
              <a:chExt cx="1539" cy="389"/>
            </a:xfrm>
          </p:grpSpPr>
          <p:sp>
            <p:nvSpPr>
              <p:cNvPr id="15" name="Line 20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sz="2800">
                  <a:solidFill>
                    <a:srgbClr val="000000"/>
                  </a:solidFill>
                  <a:latin typeface="Arial" pitchFamily="34" charset="0"/>
                  <a:cs typeface="Angsana New" pitchFamily="18" charset="-34"/>
                </a:endParaRPr>
              </a:p>
            </p:txBody>
          </p:sp>
          <p:grpSp>
            <p:nvGrpSpPr>
              <p:cNvPr id="16" name="Group 21"/>
              <p:cNvGrpSpPr>
                <a:grpSpLocks/>
              </p:cNvGrpSpPr>
              <p:nvPr/>
            </p:nvGrpSpPr>
            <p:grpSpPr bwMode="auto">
              <a:xfrm>
                <a:off x="2016" y="1392"/>
                <a:ext cx="387" cy="389"/>
                <a:chOff x="755" y="1461"/>
                <a:chExt cx="446" cy="434"/>
              </a:xfrm>
            </p:grpSpPr>
            <p:sp>
              <p:nvSpPr>
                <p:cNvPr id="18" name="Oval 22"/>
                <p:cNvSpPr>
                  <a:spLocks noChangeArrowheads="1"/>
                </p:cNvSpPr>
                <p:nvPr/>
              </p:nvSpPr>
              <p:spPr bwMode="auto"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95000"/>
                    </a:lnSpc>
                    <a:spcBef>
                      <a:spcPct val="50000"/>
                    </a:spcBef>
                    <a:buClr>
                      <a:srgbClr val="FF6600"/>
                    </a:buClr>
                    <a:buSzPct val="11000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1pPr>
                  <a:lvl2pPr marL="742950" indent="-28575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2pPr>
                  <a:lvl3pPr marL="1143000" indent="-22860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SzPct val="7000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3pPr>
                  <a:lvl4pPr marL="1600200" indent="-22860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SzPct val="100000"/>
                    <a:buChar char="-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spcBef>
                      <a:spcPct val="10000"/>
                    </a:spcBef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9pPr>
                </a:lstStyle>
                <a:p>
                  <a:pPr algn="ctr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  <a:r>
                    <a:rPr lang="en-US" altLang="en-US" sz="2000" baseline="-250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f</a:t>
                  </a:r>
                </a:p>
              </p:txBody>
            </p:sp>
            <p:sp>
              <p:nvSpPr>
                <p:cNvPr id="19" name="Oval 23"/>
                <p:cNvSpPr>
                  <a:spLocks noChangeArrowheads="1"/>
                </p:cNvSpPr>
                <p:nvPr/>
              </p:nvSpPr>
              <p:spPr bwMode="auto"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95000"/>
                    </a:lnSpc>
                    <a:spcBef>
                      <a:spcPct val="50000"/>
                    </a:spcBef>
                    <a:buClr>
                      <a:srgbClr val="FF6600"/>
                    </a:buClr>
                    <a:buSzPct val="11000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1pPr>
                  <a:lvl2pPr marL="742950" indent="-28575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2pPr>
                  <a:lvl3pPr marL="1143000" indent="-22860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SzPct val="7000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3pPr>
                  <a:lvl4pPr marL="1600200" indent="-22860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SzPct val="100000"/>
                    <a:buChar char="-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spcBef>
                      <a:spcPct val="10000"/>
                    </a:spcBef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9pPr>
                </a:lstStyle>
                <a:p>
                  <a:pPr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rgbClr val="000000"/>
                    </a:solidFill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</p:grpSp>
          <p:sp>
            <p:nvSpPr>
              <p:cNvPr id="17" name="Oval 24"/>
              <p:cNvSpPr>
                <a:spLocks noChangeArrowheads="1"/>
              </p:cNvSpPr>
              <p:nvPr/>
            </p:nvSpPr>
            <p:spPr bwMode="auto">
              <a:xfrm>
                <a:off x="1200" y="1392"/>
                <a:ext cx="387" cy="3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en-US" sz="2000" baseline="-25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1680" y="37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800">
                <a:solidFill>
                  <a:srgbClr val="000000"/>
                </a:solidFill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1814" y="357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 New Roman" pitchFamily="18" charset="0"/>
                  <a:cs typeface="Angsana New" pitchFamily="18" charset="-34"/>
                </a:rPr>
                <a:t>a</a:t>
              </a: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1744561" y="5349862"/>
            <a:ext cx="2443163" cy="617538"/>
            <a:chOff x="864" y="1392"/>
            <a:chExt cx="1539" cy="389"/>
          </a:xfrm>
        </p:grpSpPr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64" y="1584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800">
                <a:solidFill>
                  <a:srgbClr val="000000"/>
                </a:solidFill>
                <a:latin typeface="Arial" pitchFamily="34" charset="0"/>
                <a:cs typeface="Angsana New" pitchFamily="18" charset="-34"/>
              </a:endParaRPr>
            </a:p>
          </p:txBody>
        </p:sp>
        <p:grpSp>
          <p:nvGrpSpPr>
            <p:cNvPr id="25" name="Group 21"/>
            <p:cNvGrpSpPr>
              <a:grpSpLocks/>
            </p:cNvGrpSpPr>
            <p:nvPr/>
          </p:nvGrpSpPr>
          <p:grpSpPr bwMode="auto">
            <a:xfrm>
              <a:off x="2016" y="1392"/>
              <a:ext cx="387" cy="389"/>
              <a:chOff x="755" y="1461"/>
              <a:chExt cx="446" cy="434"/>
            </a:xfrm>
          </p:grpSpPr>
          <p:sp>
            <p:nvSpPr>
              <p:cNvPr id="27" name="Oval 22"/>
              <p:cNvSpPr>
                <a:spLocks noChangeArrowheads="1"/>
              </p:cNvSpPr>
              <p:nvPr/>
            </p:nvSpPr>
            <p:spPr bwMode="auto">
              <a:xfrm>
                <a:off x="793" y="1500"/>
                <a:ext cx="371" cy="3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en-US" sz="2000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</a:p>
            </p:txBody>
          </p:sp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755" y="1461"/>
                <a:ext cx="446" cy="43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itchFamily="18" charset="0"/>
                  <a:cs typeface="Angsana New" pitchFamily="18" charset="-34"/>
                </a:endParaRPr>
              </a:p>
            </p:txBody>
          </p:sp>
        </p:grp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1200" y="1392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887561" y="565466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800">
              <a:solidFill>
                <a:srgbClr val="000000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3001810" y="5311762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ym typeface="Symbol" panose="05050102010706020507" pitchFamily="18" charset="2"/>
              </a:rPr>
              <a:t> </a:t>
            </a:r>
            <a:endParaRPr lang="en-US" altLang="en-US" sz="1800" dirty="0">
              <a:solidFill>
                <a:srgbClr val="000000"/>
              </a:solidFill>
              <a:latin typeface="Times New Roman" pitchFamily="18" charset="0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070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51314"/>
            <a:ext cx="11567160" cy="875764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Regular expression to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-NFA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938170"/>
            <a:ext cx="11567160" cy="591983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ii) NFA accepts L(r)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iii) </a:t>
            </a:r>
            <a:r>
              <a:rPr lang="en-IN" dirty="0"/>
              <a:t>NFA accepts </a:t>
            </a:r>
            <a:r>
              <a:rPr lang="en-IN" dirty="0" smtClean="0"/>
              <a:t>L(r</a:t>
            </a:r>
            <a:r>
              <a:rPr lang="en-IN" baseline="-25000" dirty="0" smtClean="0"/>
              <a:t>1</a:t>
            </a:r>
            <a:r>
              <a:rPr lang="en-IN" dirty="0" smtClean="0"/>
              <a:t>+r</a:t>
            </a:r>
            <a:r>
              <a:rPr lang="en-IN" baseline="-25000" dirty="0" smtClean="0"/>
              <a:t>2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674841" y="1195753"/>
            <a:ext cx="3837905" cy="1632149"/>
            <a:chOff x="2099256" y="2307104"/>
            <a:chExt cx="3837905" cy="1632149"/>
          </a:xfrm>
        </p:grpSpPr>
        <p:sp>
          <p:nvSpPr>
            <p:cNvPr id="5" name="Rectangle 4"/>
            <p:cNvSpPr/>
            <p:nvPr/>
          </p:nvSpPr>
          <p:spPr>
            <a:xfrm>
              <a:off x="2099256" y="2318196"/>
              <a:ext cx="3837905" cy="162105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384986" y="2698147"/>
              <a:ext cx="653472" cy="72831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931160" y="2622692"/>
              <a:ext cx="665348" cy="7394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5011028" y="2736168"/>
              <a:ext cx="501072" cy="50486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996417" y="2785402"/>
              <a:ext cx="1955409" cy="380479"/>
            </a:xfrm>
            <a:custGeom>
              <a:avLst/>
              <a:gdLst>
                <a:gd name="connsiteX0" fmla="*/ 0 w 1955409"/>
                <a:gd name="connsiteY0" fmla="*/ 365760 h 365760"/>
                <a:gd name="connsiteX1" fmla="*/ 56270 w 1955409"/>
                <a:gd name="connsiteY1" fmla="*/ 281354 h 365760"/>
                <a:gd name="connsiteX2" fmla="*/ 126609 w 1955409"/>
                <a:gd name="connsiteY2" fmla="*/ 168812 h 365760"/>
                <a:gd name="connsiteX3" fmla="*/ 154744 w 1955409"/>
                <a:gd name="connsiteY3" fmla="*/ 126609 h 365760"/>
                <a:gd name="connsiteX4" fmla="*/ 225083 w 1955409"/>
                <a:gd name="connsiteY4" fmla="*/ 70339 h 365760"/>
                <a:gd name="connsiteX5" fmla="*/ 267286 w 1955409"/>
                <a:gd name="connsiteY5" fmla="*/ 56271 h 365760"/>
                <a:gd name="connsiteX6" fmla="*/ 295421 w 1955409"/>
                <a:gd name="connsiteY6" fmla="*/ 28135 h 365760"/>
                <a:gd name="connsiteX7" fmla="*/ 379827 w 1955409"/>
                <a:gd name="connsiteY7" fmla="*/ 0 h 365760"/>
                <a:gd name="connsiteX8" fmla="*/ 450166 w 1955409"/>
                <a:gd name="connsiteY8" fmla="*/ 14068 h 365760"/>
                <a:gd name="connsiteX9" fmla="*/ 464233 w 1955409"/>
                <a:gd name="connsiteY9" fmla="*/ 56271 h 365760"/>
                <a:gd name="connsiteX10" fmla="*/ 478301 w 1955409"/>
                <a:gd name="connsiteY10" fmla="*/ 126609 h 365760"/>
                <a:gd name="connsiteX11" fmla="*/ 492369 w 1955409"/>
                <a:gd name="connsiteY11" fmla="*/ 295422 h 365760"/>
                <a:gd name="connsiteX12" fmla="*/ 534572 w 1955409"/>
                <a:gd name="connsiteY12" fmla="*/ 323557 h 365760"/>
                <a:gd name="connsiteX13" fmla="*/ 548640 w 1955409"/>
                <a:gd name="connsiteY13" fmla="*/ 365760 h 365760"/>
                <a:gd name="connsiteX14" fmla="*/ 647113 w 1955409"/>
                <a:gd name="connsiteY14" fmla="*/ 351692 h 365760"/>
                <a:gd name="connsiteX15" fmla="*/ 703384 w 1955409"/>
                <a:gd name="connsiteY15" fmla="*/ 239151 h 365760"/>
                <a:gd name="connsiteX16" fmla="*/ 717452 w 1955409"/>
                <a:gd name="connsiteY16" fmla="*/ 196948 h 365760"/>
                <a:gd name="connsiteX17" fmla="*/ 773723 w 1955409"/>
                <a:gd name="connsiteY17" fmla="*/ 140677 h 365760"/>
                <a:gd name="connsiteX18" fmla="*/ 858129 w 1955409"/>
                <a:gd name="connsiteY18" fmla="*/ 28135 h 365760"/>
                <a:gd name="connsiteX19" fmla="*/ 942535 w 1955409"/>
                <a:gd name="connsiteY19" fmla="*/ 0 h 365760"/>
                <a:gd name="connsiteX20" fmla="*/ 1026941 w 1955409"/>
                <a:gd name="connsiteY20" fmla="*/ 14068 h 365760"/>
                <a:gd name="connsiteX21" fmla="*/ 1041009 w 1955409"/>
                <a:gd name="connsiteY21" fmla="*/ 239151 h 365760"/>
                <a:gd name="connsiteX22" fmla="*/ 1055077 w 1955409"/>
                <a:gd name="connsiteY22" fmla="*/ 281354 h 365760"/>
                <a:gd name="connsiteX23" fmla="*/ 1139483 w 1955409"/>
                <a:gd name="connsiteY23" fmla="*/ 323557 h 365760"/>
                <a:gd name="connsiteX24" fmla="*/ 1237957 w 1955409"/>
                <a:gd name="connsiteY24" fmla="*/ 365760 h 365760"/>
                <a:gd name="connsiteX25" fmla="*/ 1280160 w 1955409"/>
                <a:gd name="connsiteY25" fmla="*/ 351692 h 365760"/>
                <a:gd name="connsiteX26" fmla="*/ 1294227 w 1955409"/>
                <a:gd name="connsiteY26" fmla="*/ 309489 h 365760"/>
                <a:gd name="connsiteX27" fmla="*/ 1322363 w 1955409"/>
                <a:gd name="connsiteY27" fmla="*/ 267286 h 365760"/>
                <a:gd name="connsiteX28" fmla="*/ 1336430 w 1955409"/>
                <a:gd name="connsiteY28" fmla="*/ 196948 h 365760"/>
                <a:gd name="connsiteX29" fmla="*/ 1378633 w 1955409"/>
                <a:gd name="connsiteY29" fmla="*/ 98474 h 365760"/>
                <a:gd name="connsiteX30" fmla="*/ 1420837 w 1955409"/>
                <a:gd name="connsiteY30" fmla="*/ 84406 h 365760"/>
                <a:gd name="connsiteX31" fmla="*/ 1491175 w 1955409"/>
                <a:gd name="connsiteY31" fmla="*/ 28135 h 365760"/>
                <a:gd name="connsiteX32" fmla="*/ 1589649 w 1955409"/>
                <a:gd name="connsiteY32" fmla="*/ 42203 h 365760"/>
                <a:gd name="connsiteX33" fmla="*/ 1631852 w 1955409"/>
                <a:gd name="connsiteY33" fmla="*/ 56271 h 365760"/>
                <a:gd name="connsiteX34" fmla="*/ 1645920 w 1955409"/>
                <a:gd name="connsiteY34" fmla="*/ 98474 h 365760"/>
                <a:gd name="connsiteX35" fmla="*/ 1659987 w 1955409"/>
                <a:gd name="connsiteY35" fmla="*/ 211015 h 365760"/>
                <a:gd name="connsiteX36" fmla="*/ 1674055 w 1955409"/>
                <a:gd name="connsiteY36" fmla="*/ 253219 h 365760"/>
                <a:gd name="connsiteX37" fmla="*/ 1730326 w 1955409"/>
                <a:gd name="connsiteY37" fmla="*/ 281354 h 365760"/>
                <a:gd name="connsiteX38" fmla="*/ 1913206 w 1955409"/>
                <a:gd name="connsiteY38" fmla="*/ 253219 h 365760"/>
                <a:gd name="connsiteX39" fmla="*/ 1941341 w 1955409"/>
                <a:gd name="connsiteY39" fmla="*/ 225083 h 365760"/>
                <a:gd name="connsiteX40" fmla="*/ 1955409 w 1955409"/>
                <a:gd name="connsiteY40" fmla="*/ 211015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55409" h="365760">
                  <a:moveTo>
                    <a:pt x="0" y="365760"/>
                  </a:moveTo>
                  <a:cubicBezTo>
                    <a:pt x="18757" y="337625"/>
                    <a:pt x="41148" y="311598"/>
                    <a:pt x="56270" y="281354"/>
                  </a:cubicBezTo>
                  <a:cubicBezTo>
                    <a:pt x="114863" y="164168"/>
                    <a:pt x="45415" y="222943"/>
                    <a:pt x="126609" y="168812"/>
                  </a:cubicBezTo>
                  <a:cubicBezTo>
                    <a:pt x="135987" y="154744"/>
                    <a:pt x="144182" y="139811"/>
                    <a:pt x="154744" y="126609"/>
                  </a:cubicBezTo>
                  <a:cubicBezTo>
                    <a:pt x="172189" y="104802"/>
                    <a:pt x="200712" y="82525"/>
                    <a:pt x="225083" y="70339"/>
                  </a:cubicBezTo>
                  <a:cubicBezTo>
                    <a:pt x="238346" y="63707"/>
                    <a:pt x="253218" y="60960"/>
                    <a:pt x="267286" y="56271"/>
                  </a:cubicBezTo>
                  <a:cubicBezTo>
                    <a:pt x="276664" y="46892"/>
                    <a:pt x="283558" y="34067"/>
                    <a:pt x="295421" y="28135"/>
                  </a:cubicBezTo>
                  <a:cubicBezTo>
                    <a:pt x="321947" y="14872"/>
                    <a:pt x="379827" y="0"/>
                    <a:pt x="379827" y="0"/>
                  </a:cubicBezTo>
                  <a:cubicBezTo>
                    <a:pt x="403273" y="4689"/>
                    <a:pt x="430271" y="805"/>
                    <a:pt x="450166" y="14068"/>
                  </a:cubicBezTo>
                  <a:cubicBezTo>
                    <a:pt x="462504" y="22293"/>
                    <a:pt x="460637" y="41885"/>
                    <a:pt x="464233" y="56271"/>
                  </a:cubicBezTo>
                  <a:cubicBezTo>
                    <a:pt x="470032" y="79467"/>
                    <a:pt x="473612" y="103163"/>
                    <a:pt x="478301" y="126609"/>
                  </a:cubicBezTo>
                  <a:cubicBezTo>
                    <a:pt x="482990" y="182880"/>
                    <a:pt x="476857" y="241129"/>
                    <a:pt x="492369" y="295422"/>
                  </a:cubicBezTo>
                  <a:cubicBezTo>
                    <a:pt x="497014" y="311679"/>
                    <a:pt x="524010" y="310355"/>
                    <a:pt x="534572" y="323557"/>
                  </a:cubicBezTo>
                  <a:cubicBezTo>
                    <a:pt x="543835" y="335136"/>
                    <a:pt x="543951" y="351692"/>
                    <a:pt x="548640" y="365760"/>
                  </a:cubicBezTo>
                  <a:cubicBezTo>
                    <a:pt x="581464" y="361071"/>
                    <a:pt x="615657" y="362177"/>
                    <a:pt x="647113" y="351692"/>
                  </a:cubicBezTo>
                  <a:cubicBezTo>
                    <a:pt x="683944" y="339415"/>
                    <a:pt x="698505" y="253789"/>
                    <a:pt x="703384" y="239151"/>
                  </a:cubicBezTo>
                  <a:cubicBezTo>
                    <a:pt x="708073" y="225083"/>
                    <a:pt x="706967" y="207433"/>
                    <a:pt x="717452" y="196948"/>
                  </a:cubicBezTo>
                  <a:lnTo>
                    <a:pt x="773723" y="140677"/>
                  </a:lnTo>
                  <a:cubicBezTo>
                    <a:pt x="789239" y="94126"/>
                    <a:pt x="797510" y="48341"/>
                    <a:pt x="858129" y="28135"/>
                  </a:cubicBezTo>
                  <a:lnTo>
                    <a:pt x="942535" y="0"/>
                  </a:lnTo>
                  <a:lnTo>
                    <a:pt x="1026941" y="14068"/>
                  </a:lnTo>
                  <a:cubicBezTo>
                    <a:pt x="1055564" y="83580"/>
                    <a:pt x="1033139" y="164390"/>
                    <a:pt x="1041009" y="239151"/>
                  </a:cubicBezTo>
                  <a:cubicBezTo>
                    <a:pt x="1042561" y="253898"/>
                    <a:pt x="1045814" y="269775"/>
                    <a:pt x="1055077" y="281354"/>
                  </a:cubicBezTo>
                  <a:cubicBezTo>
                    <a:pt x="1081953" y="314949"/>
                    <a:pt x="1105504" y="306568"/>
                    <a:pt x="1139483" y="323557"/>
                  </a:cubicBezTo>
                  <a:cubicBezTo>
                    <a:pt x="1236632" y="372132"/>
                    <a:pt x="1120846" y="336482"/>
                    <a:pt x="1237957" y="365760"/>
                  </a:cubicBezTo>
                  <a:cubicBezTo>
                    <a:pt x="1252025" y="361071"/>
                    <a:pt x="1269675" y="362178"/>
                    <a:pt x="1280160" y="351692"/>
                  </a:cubicBezTo>
                  <a:cubicBezTo>
                    <a:pt x="1290645" y="341207"/>
                    <a:pt x="1287595" y="322752"/>
                    <a:pt x="1294227" y="309489"/>
                  </a:cubicBezTo>
                  <a:cubicBezTo>
                    <a:pt x="1301788" y="294367"/>
                    <a:pt x="1312984" y="281354"/>
                    <a:pt x="1322363" y="267286"/>
                  </a:cubicBezTo>
                  <a:cubicBezTo>
                    <a:pt x="1327052" y="243840"/>
                    <a:pt x="1331243" y="220289"/>
                    <a:pt x="1336430" y="196948"/>
                  </a:cubicBezTo>
                  <a:cubicBezTo>
                    <a:pt x="1343736" y="164073"/>
                    <a:pt x="1349273" y="121962"/>
                    <a:pt x="1378633" y="98474"/>
                  </a:cubicBezTo>
                  <a:cubicBezTo>
                    <a:pt x="1390212" y="89210"/>
                    <a:pt x="1407574" y="91038"/>
                    <a:pt x="1420837" y="84406"/>
                  </a:cubicBezTo>
                  <a:cubicBezTo>
                    <a:pt x="1456331" y="66659"/>
                    <a:pt x="1465005" y="54306"/>
                    <a:pt x="1491175" y="28135"/>
                  </a:cubicBezTo>
                  <a:cubicBezTo>
                    <a:pt x="1524000" y="32824"/>
                    <a:pt x="1557135" y="35700"/>
                    <a:pt x="1589649" y="42203"/>
                  </a:cubicBezTo>
                  <a:cubicBezTo>
                    <a:pt x="1604190" y="45111"/>
                    <a:pt x="1621367" y="45786"/>
                    <a:pt x="1631852" y="56271"/>
                  </a:cubicBezTo>
                  <a:cubicBezTo>
                    <a:pt x="1642337" y="66756"/>
                    <a:pt x="1641231" y="84406"/>
                    <a:pt x="1645920" y="98474"/>
                  </a:cubicBezTo>
                  <a:cubicBezTo>
                    <a:pt x="1650609" y="135988"/>
                    <a:pt x="1653224" y="173819"/>
                    <a:pt x="1659987" y="211015"/>
                  </a:cubicBezTo>
                  <a:cubicBezTo>
                    <a:pt x="1662640" y="225605"/>
                    <a:pt x="1663569" y="242733"/>
                    <a:pt x="1674055" y="253219"/>
                  </a:cubicBezTo>
                  <a:cubicBezTo>
                    <a:pt x="1688884" y="268048"/>
                    <a:pt x="1711569" y="271976"/>
                    <a:pt x="1730326" y="281354"/>
                  </a:cubicBezTo>
                  <a:cubicBezTo>
                    <a:pt x="1738436" y="280543"/>
                    <a:pt x="1872651" y="277552"/>
                    <a:pt x="1913206" y="253219"/>
                  </a:cubicBezTo>
                  <a:cubicBezTo>
                    <a:pt x="1924579" y="246395"/>
                    <a:pt x="1931963" y="234462"/>
                    <a:pt x="1941341" y="225083"/>
                  </a:cubicBezTo>
                  <a:lnTo>
                    <a:pt x="1955409" y="211015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29461" y="2307104"/>
              <a:ext cx="92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M(r)</a:t>
              </a:r>
              <a:endParaRPr lang="en-IN" sz="24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827241" y="3244324"/>
            <a:ext cx="3837905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4112971" y="3666479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659145" y="3548820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724402" y="3711530"/>
            <a:ext cx="1955409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57446" y="3233232"/>
            <a:ext cx="92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M(r</a:t>
            </a:r>
            <a:r>
              <a:rPr lang="en-IN" sz="2400" baseline="-25000" dirty="0" smtClean="0"/>
              <a:t>1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20" name="Rectangle 19"/>
          <p:cNvSpPr/>
          <p:nvPr/>
        </p:nvSpPr>
        <p:spPr>
          <a:xfrm>
            <a:off x="3815521" y="5166474"/>
            <a:ext cx="3837905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4101251" y="5546425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647425" y="5470970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712682" y="5633680"/>
            <a:ext cx="1955409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45726" y="5155382"/>
            <a:ext cx="92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M(r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9214928" y="4801772"/>
            <a:ext cx="501072" cy="50486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146782" y="4657827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1789460" y="4677000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Straight Arrow Connector 9"/>
          <p:cNvSpPr>
            <a:spLocks noChangeShapeType="1"/>
          </p:cNvSpPr>
          <p:nvPr/>
        </p:nvSpPr>
        <p:spPr bwMode="auto">
          <a:xfrm>
            <a:off x="1378634" y="4943636"/>
            <a:ext cx="422063" cy="45719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0" name="Straight Arrow Connector 29"/>
          <p:cNvCxnSpPr>
            <a:stCxn id="28" idx="7"/>
            <a:endCxn id="14" idx="2"/>
          </p:cNvCxnSpPr>
          <p:nvPr/>
        </p:nvCxnSpPr>
        <p:spPr>
          <a:xfrm flipV="1">
            <a:off x="2347233" y="4030636"/>
            <a:ext cx="1765738" cy="753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5"/>
            <a:endCxn id="21" idx="2"/>
          </p:cNvCxnSpPr>
          <p:nvPr/>
        </p:nvCxnSpPr>
        <p:spPr>
          <a:xfrm>
            <a:off x="2347233" y="5298654"/>
            <a:ext cx="1754018" cy="6119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6"/>
          </p:cNvCxnSpPr>
          <p:nvPr/>
        </p:nvCxnSpPr>
        <p:spPr>
          <a:xfrm>
            <a:off x="7324493" y="3918563"/>
            <a:ext cx="1822289" cy="9468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312773" y="5155382"/>
            <a:ext cx="1834009" cy="821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841675" y="4106176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2937803" y="5524660"/>
            <a:ext cx="379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7929495" y="5648924"/>
            <a:ext cx="379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8081895" y="4042860"/>
            <a:ext cx="379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9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68"/>
            <a:ext cx="10515600" cy="71745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Regular expression to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-NFA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52" y="914399"/>
            <a:ext cx="11567160" cy="626012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iii) NFA accepts </a:t>
            </a:r>
            <a:r>
              <a:rPr lang="en-IN" dirty="0" smtClean="0"/>
              <a:t>L(r</a:t>
            </a:r>
            <a:r>
              <a:rPr lang="en-IN" baseline="-25000" dirty="0" smtClean="0"/>
              <a:t>1</a:t>
            </a:r>
            <a:r>
              <a:rPr lang="en-IN" dirty="0" smtClean="0"/>
              <a:t>.r</a:t>
            </a:r>
            <a:r>
              <a:rPr lang="en-IN" baseline="-25000" dirty="0" smtClean="0"/>
              <a:t>2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iii) NFA accepts </a:t>
            </a:r>
            <a:r>
              <a:rPr lang="en-IN" dirty="0" smtClean="0"/>
              <a:t>L(r</a:t>
            </a:r>
            <a:r>
              <a:rPr lang="en-IN" baseline="-25000" dirty="0" smtClean="0"/>
              <a:t>1</a:t>
            </a:r>
            <a:r>
              <a:rPr lang="en-IN" dirty="0"/>
              <a:t>*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68242" y="1558857"/>
            <a:ext cx="2794546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776295" y="1938808"/>
            <a:ext cx="475821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630275" y="1863353"/>
            <a:ext cx="484469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221504" y="2026063"/>
            <a:ext cx="1423818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2451" y="1547765"/>
            <a:ext cx="89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M(r</a:t>
            </a:r>
            <a:r>
              <a:rPr lang="en-IN" sz="2400" baseline="-25000" dirty="0" smtClean="0"/>
              <a:t>1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7202906" y="1556510"/>
            <a:ext cx="2794546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410958" y="1936461"/>
            <a:ext cx="475821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9264938" y="1861006"/>
            <a:ext cx="484469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7856168" y="2023716"/>
            <a:ext cx="1423818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17115" y="1545418"/>
            <a:ext cx="89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M(r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2586365" y="1936460"/>
            <a:ext cx="475821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10488336" y="1872726"/>
            <a:ext cx="484469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553736" y="1990897"/>
            <a:ext cx="364852" cy="50486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062186" y="2300617"/>
            <a:ext cx="714109" cy="2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2"/>
          </p:cNvCxnSpPr>
          <p:nvPr/>
        </p:nvCxnSpPr>
        <p:spPr>
          <a:xfrm>
            <a:off x="6114744" y="2274918"/>
            <a:ext cx="1296214" cy="25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6"/>
            <a:endCxn id="22" idx="2"/>
          </p:cNvCxnSpPr>
          <p:nvPr/>
        </p:nvCxnSpPr>
        <p:spPr>
          <a:xfrm>
            <a:off x="9749407" y="2230749"/>
            <a:ext cx="738929" cy="11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096086" y="2252789"/>
            <a:ext cx="490279" cy="14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165232" y="2291449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6567274" y="3794344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10053718" y="2216413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3674841" y="4428341"/>
            <a:ext cx="3837905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4"/>
          <p:cNvSpPr>
            <a:spLocks noChangeArrowheads="1"/>
          </p:cNvSpPr>
          <p:nvPr/>
        </p:nvSpPr>
        <p:spPr bwMode="auto">
          <a:xfrm>
            <a:off x="3960571" y="4808292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6506745" y="4732837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4572002" y="4895547"/>
            <a:ext cx="1955409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05046" y="4417249"/>
            <a:ext cx="92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M(r</a:t>
            </a:r>
            <a:r>
              <a:rPr lang="en-IN" sz="2400" baseline="-25000" dirty="0"/>
              <a:t>1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8825572" y="4730489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Oval 4"/>
          <p:cNvSpPr>
            <a:spLocks noChangeArrowheads="1"/>
          </p:cNvSpPr>
          <p:nvPr/>
        </p:nvSpPr>
        <p:spPr bwMode="auto">
          <a:xfrm>
            <a:off x="8907785" y="4846313"/>
            <a:ext cx="501072" cy="50486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Oval 4"/>
          <p:cNvSpPr>
            <a:spLocks noChangeArrowheads="1"/>
          </p:cNvSpPr>
          <p:nvPr/>
        </p:nvSpPr>
        <p:spPr bwMode="auto">
          <a:xfrm>
            <a:off x="2326366" y="4820012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Arc 455"/>
          <p:cNvSpPr>
            <a:spLocks/>
          </p:cNvSpPr>
          <p:nvPr/>
        </p:nvSpPr>
        <p:spPr bwMode="auto">
          <a:xfrm rot="5400000" flipH="1">
            <a:off x="4495285" y="3650567"/>
            <a:ext cx="2060547" cy="2786812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6" name="Straight Arrow Connector 65"/>
          <p:cNvCxnSpPr>
            <a:stCxn id="62" idx="6"/>
            <a:endCxn id="55" idx="2"/>
          </p:cNvCxnSpPr>
          <p:nvPr/>
        </p:nvCxnSpPr>
        <p:spPr>
          <a:xfrm flipV="1">
            <a:off x="2979838" y="5172449"/>
            <a:ext cx="980733" cy="11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6" idx="6"/>
            <a:endCxn id="60" idx="2"/>
          </p:cNvCxnSpPr>
          <p:nvPr/>
        </p:nvCxnSpPr>
        <p:spPr>
          <a:xfrm flipV="1">
            <a:off x="7172093" y="5100232"/>
            <a:ext cx="1653479" cy="2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826461" y="5162463"/>
            <a:ext cx="490279" cy="14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455"/>
          <p:cNvSpPr>
            <a:spLocks/>
          </p:cNvSpPr>
          <p:nvPr/>
        </p:nvSpPr>
        <p:spPr bwMode="auto">
          <a:xfrm rot="16200000" flipH="1">
            <a:off x="3937452" y="1645332"/>
            <a:ext cx="3855899" cy="6558071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816953" y="4734529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5493439" y="6420309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3101932" y="4872855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2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81592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3551"/>
            <a:ext cx="10515600" cy="5023412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 smtClean="0"/>
              <a:t>The set of integers</a:t>
            </a:r>
          </a:p>
          <a:p>
            <a:pPr marL="0" indent="0">
              <a:buNone/>
            </a:pPr>
            <a:r>
              <a:rPr lang="en-IN" dirty="0" smtClean="0"/>
              <a:t>         (1+2+. . . +9)(0+1+. . . +9)*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2)The set of decimal numbers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/>
              <a:t>(1+2+. . . +9)(0+1+. . . +9</a:t>
            </a:r>
            <a:r>
              <a:rPr lang="en-IN" dirty="0" smtClean="0"/>
              <a:t>)*</a:t>
            </a:r>
            <a:r>
              <a:rPr lang="en-IN" sz="4800" dirty="0" smtClean="0"/>
              <a:t>.</a:t>
            </a:r>
            <a:r>
              <a:rPr lang="en-IN" dirty="0"/>
              <a:t> (0+1+. . . +9</a:t>
            </a:r>
            <a:r>
              <a:rPr lang="en-IN" dirty="0" smtClean="0"/>
              <a:t>)*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3) Strings over {a, b} and length multiple of 3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[(a + b)(a + b)(a + b)]*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17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097"/>
            <a:ext cx="10515600" cy="388267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 smtClean="0"/>
              <a:t>(0 + 01)*</a:t>
            </a:r>
          </a:p>
          <a:p>
            <a:pPr marL="514350" indent="-514350">
              <a:buAutoNum type="arabicParenR"/>
            </a:pPr>
            <a:r>
              <a:rPr lang="en-IN" dirty="0" smtClean="0"/>
              <a:t>(a + b)*b(a + bb)*</a:t>
            </a:r>
          </a:p>
          <a:p>
            <a:pPr marL="514350" indent="-514350">
              <a:buAutoNum type="arabicParenR"/>
            </a:pPr>
            <a:r>
              <a:rPr lang="en-IN" dirty="0" smtClean="0"/>
              <a:t>(</a:t>
            </a:r>
            <a:r>
              <a:rPr lang="en-IN" dirty="0" err="1" smtClean="0"/>
              <a:t>a+b</a:t>
            </a:r>
            <a:r>
              <a:rPr lang="en-IN" dirty="0" smtClean="0"/>
              <a:t>)*</a:t>
            </a:r>
            <a:r>
              <a:rPr lang="en-IN" dirty="0" err="1" smtClean="0"/>
              <a:t>abb</a:t>
            </a:r>
            <a:endParaRPr lang="en-IN" dirty="0" smtClean="0"/>
          </a:p>
          <a:p>
            <a:pPr marL="514350" indent="-514350">
              <a:buAutoNum type="arabicParenR"/>
            </a:pPr>
            <a:r>
              <a:rPr lang="en-IN" dirty="0"/>
              <a:t>a</a:t>
            </a:r>
            <a:r>
              <a:rPr lang="en-IN" dirty="0" smtClean="0"/>
              <a:t>a* + ab a*b*</a:t>
            </a:r>
          </a:p>
          <a:p>
            <a:pPr marL="514350" indent="-514350">
              <a:buAutoNum type="arabicParenR"/>
            </a:pPr>
            <a:r>
              <a:rPr lang="en-IN" dirty="0" smtClean="0"/>
              <a:t>(</a:t>
            </a:r>
            <a:r>
              <a:rPr lang="en-IN" dirty="0" err="1" smtClean="0"/>
              <a:t>abab</a:t>
            </a:r>
            <a:r>
              <a:rPr lang="en-IN" dirty="0" smtClean="0"/>
              <a:t>)* + (aa*+ b)*</a:t>
            </a:r>
            <a:endParaRPr lang="en-IN" dirty="0"/>
          </a:p>
          <a:p>
            <a:pPr marL="514350" indent="-514350">
              <a:buAutoNum type="arabicParenR"/>
            </a:pPr>
            <a:r>
              <a:rPr lang="en-IN" dirty="0" smtClean="0"/>
              <a:t> ((00*)*1)*</a:t>
            </a:r>
          </a:p>
          <a:p>
            <a:pPr marL="514350" indent="-514350">
              <a:buAutoNum type="arabicParenR"/>
            </a:pPr>
            <a:r>
              <a:rPr lang="en-IN" dirty="0"/>
              <a:t> </a:t>
            </a:r>
            <a:r>
              <a:rPr lang="en-IN" dirty="0" smtClean="0"/>
              <a:t>(01)* + 1(01)* + (01)*0 + 1(01)*0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81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10988"/>
            <a:ext cx="10551459" cy="5665975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(0 + 01</a:t>
            </a:r>
            <a:r>
              <a:rPr lang="en-IN" dirty="0" smtClean="0"/>
              <a:t>)*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0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1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01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2886403" y="1273851"/>
            <a:ext cx="2133854" cy="745224"/>
            <a:chOff x="2886403" y="1273851"/>
            <a:chExt cx="2133854" cy="745224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886403" y="1301089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406108" y="1275327"/>
              <a:ext cx="614149" cy="72969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88959" y="1670488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3731046" y="1273851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2000" dirty="0">
                  <a:cs typeface="Tahoma" panose="020B0604030504040204" pitchFamily="34" charset="0"/>
                  <a:sym typeface="Symbol" panose="05050102010706020507" pitchFamily="18" charset="2"/>
                </a:rPr>
                <a:t>0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58121" y="2824739"/>
            <a:ext cx="2133854" cy="745224"/>
            <a:chOff x="2886403" y="1273851"/>
            <a:chExt cx="2133854" cy="745224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886403" y="1301089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406108" y="1275327"/>
              <a:ext cx="614149" cy="72969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488959" y="1670488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3731046" y="1273851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2000" dirty="0">
                  <a:cs typeface="Tahoma" panose="020B0604030504040204" pitchFamily="34" charset="0"/>
                  <a:sym typeface="Symbol" panose="05050102010706020507" pitchFamily="18" charset="2"/>
                </a:rPr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79144" y="4415979"/>
            <a:ext cx="5244600" cy="772107"/>
            <a:chOff x="3079144" y="4415979"/>
            <a:chExt cx="5244600" cy="772107"/>
          </a:xfrm>
        </p:grpSpPr>
        <p:grpSp>
          <p:nvGrpSpPr>
            <p:cNvPr id="19" name="Group 18"/>
            <p:cNvGrpSpPr/>
            <p:nvPr/>
          </p:nvGrpSpPr>
          <p:grpSpPr>
            <a:xfrm>
              <a:off x="3079144" y="4424941"/>
              <a:ext cx="2133854" cy="745224"/>
              <a:chOff x="2886403" y="1273851"/>
              <a:chExt cx="2133854" cy="745224"/>
            </a:xfrm>
          </p:grpSpPr>
          <p:sp>
            <p:nvSpPr>
              <p:cNvPr id="20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0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189890" y="4442862"/>
              <a:ext cx="2133854" cy="745224"/>
              <a:chOff x="2886403" y="1273851"/>
              <a:chExt cx="2133854" cy="745224"/>
            </a:xfrm>
          </p:grpSpPr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1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5232601" y="4812616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5474688" y="4415979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0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0 + 01</a:t>
            </a:r>
            <a:r>
              <a:rPr lang="en-IN" dirty="0" smtClean="0"/>
              <a:t>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(</a:t>
            </a:r>
            <a:r>
              <a:rPr lang="en-IN" dirty="0"/>
              <a:t>0 + 01)*</a:t>
            </a:r>
          </a:p>
          <a:p>
            <a:pPr marL="0" indent="0">
              <a:buNone/>
            </a:pPr>
            <a:r>
              <a:rPr lang="en-IN" dirty="0" smtClean="0"/>
              <a:t>             </a:t>
            </a:r>
            <a:endParaRPr lang="en-IN" dirty="0"/>
          </a:p>
        </p:txBody>
      </p:sp>
      <p:grpSp>
        <p:nvGrpSpPr>
          <p:cNvPr id="47" name="Group 46"/>
          <p:cNvGrpSpPr/>
          <p:nvPr/>
        </p:nvGrpSpPr>
        <p:grpSpPr>
          <a:xfrm>
            <a:off x="3361764" y="3550892"/>
            <a:ext cx="6521824" cy="1922064"/>
            <a:chOff x="1635832" y="1610026"/>
            <a:chExt cx="8256574" cy="2354377"/>
          </a:xfrm>
        </p:grpSpPr>
        <p:grpSp>
          <p:nvGrpSpPr>
            <p:cNvPr id="48" name="Group 47"/>
            <p:cNvGrpSpPr/>
            <p:nvPr/>
          </p:nvGrpSpPr>
          <p:grpSpPr>
            <a:xfrm>
              <a:off x="3146379" y="3192296"/>
              <a:ext cx="5217706" cy="772107"/>
              <a:chOff x="3146379" y="3609153"/>
              <a:chExt cx="5217706" cy="772107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146379" y="3618115"/>
                <a:ext cx="2133854" cy="745224"/>
                <a:chOff x="2886403" y="1273851"/>
                <a:chExt cx="2133854" cy="745224"/>
              </a:xfrm>
            </p:grpSpPr>
            <p:sp>
              <p:nvSpPr>
                <p:cNvPr id="72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3" name="Oval 72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273851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0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0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6230231" y="3636036"/>
                <a:ext cx="2133854" cy="745224"/>
                <a:chOff x="2886403" y="1273851"/>
                <a:chExt cx="2133854" cy="745224"/>
              </a:xfrm>
            </p:grpSpPr>
            <p:sp>
              <p:nvSpPr>
                <p:cNvPr id="68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9" name="Oval 68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273851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0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1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66" name="Straight Arrow Connector 65"/>
              <p:cNvCxnSpPr/>
              <p:nvPr/>
            </p:nvCxnSpPr>
            <p:spPr>
              <a:xfrm>
                <a:off x="5272942" y="4005790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 Box 3"/>
              <p:cNvSpPr txBox="1">
                <a:spLocks noChangeArrowheads="1"/>
              </p:cNvSpPr>
              <p:nvPr/>
            </p:nvSpPr>
            <p:spPr bwMode="auto">
              <a:xfrm>
                <a:off x="5515029" y="3609153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580728" y="1610026"/>
              <a:ext cx="2133854" cy="745224"/>
              <a:chOff x="2886403" y="1273851"/>
              <a:chExt cx="2133854" cy="745224"/>
            </a:xfrm>
          </p:grpSpPr>
          <p:sp>
            <p:nvSpPr>
              <p:cNvPr id="60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Oval 60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0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0" name="Oval 4"/>
            <p:cNvSpPr>
              <a:spLocks noChangeArrowheads="1"/>
            </p:cNvSpPr>
            <p:nvPr/>
          </p:nvSpPr>
          <p:spPr bwMode="auto">
            <a:xfrm>
              <a:off x="1635832" y="2336508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2211494" y="2880718"/>
              <a:ext cx="1001647" cy="5524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2833026" y="186323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3" name="Straight Arrow Connector 52"/>
            <p:cNvCxnSpPr>
              <a:endCxn id="60" idx="2"/>
            </p:cNvCxnSpPr>
            <p:nvPr/>
          </p:nvCxnSpPr>
          <p:spPr>
            <a:xfrm flipV="1">
              <a:off x="2215977" y="1996257"/>
              <a:ext cx="2364751" cy="55276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 Box 3"/>
            <p:cNvSpPr txBox="1">
              <a:spLocks noChangeArrowheads="1"/>
            </p:cNvSpPr>
            <p:nvPr/>
          </p:nvSpPr>
          <p:spPr bwMode="auto">
            <a:xfrm>
              <a:off x="2640667" y="2795197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Oval 4"/>
            <p:cNvSpPr>
              <a:spLocks noChangeArrowheads="1"/>
            </p:cNvSpPr>
            <p:nvPr/>
          </p:nvSpPr>
          <p:spPr bwMode="auto">
            <a:xfrm>
              <a:off x="9278257" y="2367885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6" name="Straight Arrow Connector 55"/>
            <p:cNvCxnSpPr>
              <a:endCxn id="55" idx="2"/>
            </p:cNvCxnSpPr>
            <p:nvPr/>
          </p:nvCxnSpPr>
          <p:spPr>
            <a:xfrm>
              <a:off x="6707297" y="2091828"/>
              <a:ext cx="2570960" cy="6350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55" idx="3"/>
            </p:cNvCxnSpPr>
            <p:nvPr/>
          </p:nvCxnSpPr>
          <p:spPr>
            <a:xfrm flipV="1">
              <a:off x="8349778" y="2980724"/>
              <a:ext cx="1018419" cy="4523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"/>
            <p:cNvSpPr txBox="1">
              <a:spLocks noChangeArrowheads="1"/>
            </p:cNvSpPr>
            <p:nvPr/>
          </p:nvSpPr>
          <p:spPr bwMode="auto">
            <a:xfrm>
              <a:off x="7701052" y="1933991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 Box 3"/>
            <p:cNvSpPr txBox="1">
              <a:spLocks noChangeArrowheads="1"/>
            </p:cNvSpPr>
            <p:nvPr/>
          </p:nvSpPr>
          <p:spPr bwMode="auto">
            <a:xfrm>
              <a:off x="8471828" y="2853646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299012" y="475994"/>
            <a:ext cx="6521824" cy="1922064"/>
            <a:chOff x="1635832" y="1610026"/>
            <a:chExt cx="8256574" cy="2354377"/>
          </a:xfrm>
        </p:grpSpPr>
        <p:grpSp>
          <p:nvGrpSpPr>
            <p:cNvPr id="77" name="Group 76"/>
            <p:cNvGrpSpPr/>
            <p:nvPr/>
          </p:nvGrpSpPr>
          <p:grpSpPr>
            <a:xfrm>
              <a:off x="3146379" y="3192296"/>
              <a:ext cx="5217706" cy="772107"/>
              <a:chOff x="3146379" y="3609153"/>
              <a:chExt cx="5217706" cy="772107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3146379" y="3618115"/>
                <a:ext cx="2133854" cy="745224"/>
                <a:chOff x="2886403" y="1273851"/>
                <a:chExt cx="2133854" cy="745224"/>
              </a:xfrm>
            </p:grpSpPr>
            <p:sp>
              <p:nvSpPr>
                <p:cNvPr id="101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2" name="Oval 101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273851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0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0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6230231" y="3636036"/>
                <a:ext cx="2133854" cy="745224"/>
                <a:chOff x="2886403" y="1273851"/>
                <a:chExt cx="2133854" cy="745224"/>
              </a:xfrm>
            </p:grpSpPr>
            <p:sp>
              <p:nvSpPr>
                <p:cNvPr id="97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8" name="Oval 97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273851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0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1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95" name="Straight Arrow Connector 94"/>
              <p:cNvCxnSpPr/>
              <p:nvPr/>
            </p:nvCxnSpPr>
            <p:spPr>
              <a:xfrm>
                <a:off x="5272942" y="4005790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 Box 3"/>
              <p:cNvSpPr txBox="1">
                <a:spLocks noChangeArrowheads="1"/>
              </p:cNvSpPr>
              <p:nvPr/>
            </p:nvSpPr>
            <p:spPr bwMode="auto">
              <a:xfrm>
                <a:off x="5515029" y="3609153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580728" y="1610026"/>
              <a:ext cx="2133854" cy="745224"/>
              <a:chOff x="2886403" y="1273851"/>
              <a:chExt cx="2133854" cy="745224"/>
            </a:xfrm>
          </p:grpSpPr>
          <p:sp>
            <p:nvSpPr>
              <p:cNvPr id="89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Oval 89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0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9" name="Oval 4"/>
            <p:cNvSpPr>
              <a:spLocks noChangeArrowheads="1"/>
            </p:cNvSpPr>
            <p:nvPr/>
          </p:nvSpPr>
          <p:spPr bwMode="auto">
            <a:xfrm>
              <a:off x="1635832" y="2336508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2211494" y="2880718"/>
              <a:ext cx="1001647" cy="5524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 Box 3"/>
            <p:cNvSpPr txBox="1">
              <a:spLocks noChangeArrowheads="1"/>
            </p:cNvSpPr>
            <p:nvPr/>
          </p:nvSpPr>
          <p:spPr bwMode="auto">
            <a:xfrm>
              <a:off x="2833026" y="186323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2" name="Straight Arrow Connector 81"/>
            <p:cNvCxnSpPr>
              <a:endCxn id="89" idx="2"/>
            </p:cNvCxnSpPr>
            <p:nvPr/>
          </p:nvCxnSpPr>
          <p:spPr>
            <a:xfrm flipV="1">
              <a:off x="2215977" y="1996257"/>
              <a:ext cx="2364751" cy="55276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 Box 3"/>
            <p:cNvSpPr txBox="1">
              <a:spLocks noChangeArrowheads="1"/>
            </p:cNvSpPr>
            <p:nvPr/>
          </p:nvSpPr>
          <p:spPr bwMode="auto">
            <a:xfrm>
              <a:off x="2640667" y="2795197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Oval 4"/>
            <p:cNvSpPr>
              <a:spLocks noChangeArrowheads="1"/>
            </p:cNvSpPr>
            <p:nvPr/>
          </p:nvSpPr>
          <p:spPr bwMode="auto">
            <a:xfrm>
              <a:off x="9278257" y="2367885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5" name="Straight Arrow Connector 84"/>
            <p:cNvCxnSpPr>
              <a:endCxn id="84" idx="2"/>
            </p:cNvCxnSpPr>
            <p:nvPr/>
          </p:nvCxnSpPr>
          <p:spPr>
            <a:xfrm>
              <a:off x="6707297" y="2091828"/>
              <a:ext cx="2570960" cy="6350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84" idx="3"/>
            </p:cNvCxnSpPr>
            <p:nvPr/>
          </p:nvCxnSpPr>
          <p:spPr>
            <a:xfrm flipV="1">
              <a:off x="8349778" y="2980724"/>
              <a:ext cx="1018419" cy="4523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 Box 3"/>
            <p:cNvSpPr txBox="1">
              <a:spLocks noChangeArrowheads="1"/>
            </p:cNvSpPr>
            <p:nvPr/>
          </p:nvSpPr>
          <p:spPr bwMode="auto">
            <a:xfrm>
              <a:off x="7701052" y="1933991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 Box 3"/>
            <p:cNvSpPr txBox="1">
              <a:spLocks noChangeArrowheads="1"/>
            </p:cNvSpPr>
            <p:nvPr/>
          </p:nvSpPr>
          <p:spPr bwMode="auto">
            <a:xfrm>
              <a:off x="8471828" y="2853646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5" name="Oval 4"/>
          <p:cNvSpPr>
            <a:spLocks noChangeArrowheads="1"/>
          </p:cNvSpPr>
          <p:nvPr/>
        </p:nvSpPr>
        <p:spPr bwMode="auto">
          <a:xfrm>
            <a:off x="1889526" y="4091837"/>
            <a:ext cx="548713" cy="63829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2426646" y="4440573"/>
            <a:ext cx="941592" cy="259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3"/>
          <p:cNvSpPr txBox="1">
            <a:spLocks noChangeArrowheads="1"/>
          </p:cNvSpPr>
          <p:nvPr/>
        </p:nvSpPr>
        <p:spPr bwMode="auto">
          <a:xfrm>
            <a:off x="2668733" y="4043936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Oval 4"/>
          <p:cNvSpPr>
            <a:spLocks noChangeArrowheads="1"/>
          </p:cNvSpPr>
          <p:nvPr/>
        </p:nvSpPr>
        <p:spPr bwMode="auto">
          <a:xfrm>
            <a:off x="10822870" y="4136661"/>
            <a:ext cx="548713" cy="63829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9894253" y="4445056"/>
            <a:ext cx="941592" cy="259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3"/>
          <p:cNvSpPr txBox="1">
            <a:spLocks noChangeArrowheads="1"/>
          </p:cNvSpPr>
          <p:nvPr/>
        </p:nvSpPr>
        <p:spPr bwMode="auto">
          <a:xfrm>
            <a:off x="10163234" y="4048419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Arc 455"/>
          <p:cNvSpPr>
            <a:spLocks/>
          </p:cNvSpPr>
          <p:nvPr/>
        </p:nvSpPr>
        <p:spPr bwMode="auto">
          <a:xfrm rot="16352731" flipH="1">
            <a:off x="4839960" y="-229943"/>
            <a:ext cx="3503178" cy="9070245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Text Box 3"/>
          <p:cNvSpPr txBox="1">
            <a:spLocks noChangeArrowheads="1"/>
          </p:cNvSpPr>
          <p:nvPr/>
        </p:nvSpPr>
        <p:spPr bwMode="auto">
          <a:xfrm>
            <a:off x="8894098" y="5467113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ext Box 3"/>
          <p:cNvSpPr txBox="1">
            <a:spLocks noChangeArrowheads="1"/>
          </p:cNvSpPr>
          <p:nvPr/>
        </p:nvSpPr>
        <p:spPr bwMode="auto">
          <a:xfrm>
            <a:off x="2821133" y="4196336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Arc 455"/>
          <p:cNvSpPr>
            <a:spLocks/>
          </p:cNvSpPr>
          <p:nvPr/>
        </p:nvSpPr>
        <p:spPr bwMode="auto">
          <a:xfrm rot="5566518" flipH="1">
            <a:off x="5300890" y="1532304"/>
            <a:ext cx="2682328" cy="5971956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Text Box 3"/>
          <p:cNvSpPr txBox="1">
            <a:spLocks noChangeArrowheads="1"/>
          </p:cNvSpPr>
          <p:nvPr/>
        </p:nvSpPr>
        <p:spPr bwMode="auto">
          <a:xfrm>
            <a:off x="4259329" y="3100932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7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7882"/>
            <a:ext cx="10515600" cy="563908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arenR" startAt="2"/>
            </a:pPr>
            <a:r>
              <a:rPr lang="en-IN" dirty="0" smtClean="0"/>
              <a:t>(a </a:t>
            </a:r>
            <a:r>
              <a:rPr lang="en-IN" dirty="0"/>
              <a:t>+ b)*b(a + b</a:t>
            </a:r>
            <a:r>
              <a:rPr lang="en-IN" dirty="0" smtClean="0"/>
              <a:t>)*</a:t>
            </a:r>
          </a:p>
          <a:p>
            <a:pPr marL="514350" indent="-514350">
              <a:buAutoNum type="arabicParenR" startAt="2"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b</a:t>
            </a:r>
            <a:r>
              <a:rPr lang="en-IN" dirty="0" smtClean="0"/>
              <a:t>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 + b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2886403" y="1273851"/>
            <a:ext cx="2133854" cy="745224"/>
            <a:chOff x="2886403" y="1273851"/>
            <a:chExt cx="2133854" cy="745224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886403" y="1301089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406108" y="1275327"/>
              <a:ext cx="614149" cy="72969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488959" y="1670488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731046" y="1273851"/>
              <a:ext cx="407503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2400" dirty="0">
                  <a:cs typeface="Tahoma" panose="020B0604030504040204" pitchFamily="34" charset="0"/>
                  <a:sym typeface="Symbol" panose="05050102010706020507" pitchFamily="18" charset="2"/>
                </a:rPr>
                <a:t>a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58121" y="2745533"/>
            <a:ext cx="2133854" cy="743748"/>
            <a:chOff x="2886403" y="1275327"/>
            <a:chExt cx="2133854" cy="743748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886403" y="1301089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406108" y="1275327"/>
              <a:ext cx="614149" cy="72969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488959" y="1670488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3785437" y="1275327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2400" dirty="0">
                  <a:cs typeface="Tahoma" panose="020B0604030504040204" pitchFamily="34" charset="0"/>
                  <a:sym typeface="Symbol" panose="05050102010706020507" pitchFamily="18" charset="2"/>
                </a:rPr>
                <a:t>b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379461" y="3864590"/>
            <a:ext cx="4773775" cy="2049637"/>
            <a:chOff x="3379461" y="3864590"/>
            <a:chExt cx="4773775" cy="2049637"/>
          </a:xfrm>
        </p:grpSpPr>
        <p:grpSp>
          <p:nvGrpSpPr>
            <p:cNvPr id="14" name="Group 13"/>
            <p:cNvGrpSpPr/>
            <p:nvPr/>
          </p:nvGrpSpPr>
          <p:grpSpPr>
            <a:xfrm>
              <a:off x="4625550" y="3864590"/>
              <a:ext cx="2133854" cy="713905"/>
              <a:chOff x="2886403" y="1273851"/>
              <a:chExt cx="2133854" cy="745224"/>
            </a:xfrm>
          </p:grpSpPr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407503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400" dirty="0">
                    <a:cs typeface="Tahoma" panose="020B0604030504040204" pitchFamily="34" charset="0"/>
                    <a:sym typeface="Symbol" panose="05050102010706020507" pitchFamily="18" charset="2"/>
                  </a:rPr>
                  <a:t>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670374" y="5201736"/>
              <a:ext cx="2133854" cy="712491"/>
              <a:chOff x="2886403" y="1275327"/>
              <a:chExt cx="2133854" cy="743748"/>
            </a:xfrm>
          </p:grpSpPr>
          <p:sp>
            <p:nvSpPr>
              <p:cNvPr id="20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 Box 3"/>
              <p:cNvSpPr txBox="1">
                <a:spLocks noChangeArrowheads="1"/>
              </p:cNvSpPr>
              <p:nvPr/>
            </p:nvSpPr>
            <p:spPr bwMode="auto">
              <a:xfrm>
                <a:off x="3785437" y="1275327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400" dirty="0">
                    <a:cs typeface="Tahoma" panose="020B0604030504040204" pitchFamily="34" charset="0"/>
                    <a:sym typeface="Symbol" panose="05050102010706020507" pitchFamily="18" charset="2"/>
                  </a:rPr>
                  <a:t>b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3379461" y="4594411"/>
              <a:ext cx="614149" cy="68781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7539087" y="4558553"/>
              <a:ext cx="614149" cy="68781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3928230" y="4313399"/>
              <a:ext cx="742144" cy="4050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5"/>
            </p:cNvCxnSpPr>
            <p:nvPr/>
          </p:nvCxnSpPr>
          <p:spPr>
            <a:xfrm>
              <a:off x="3903670" y="5181495"/>
              <a:ext cx="796065" cy="31054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759404" y="4313398"/>
              <a:ext cx="806577" cy="4050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831122" y="5077422"/>
              <a:ext cx="761753" cy="45790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4004561" y="4175647"/>
              <a:ext cx="265235" cy="26484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4036362" y="5268983"/>
              <a:ext cx="265235" cy="26484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 Box 3"/>
            <p:cNvSpPr txBox="1">
              <a:spLocks noChangeArrowheads="1"/>
            </p:cNvSpPr>
            <p:nvPr/>
          </p:nvSpPr>
          <p:spPr bwMode="auto">
            <a:xfrm>
              <a:off x="7030074" y="4116244"/>
              <a:ext cx="265235" cy="26484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 Box 3"/>
            <p:cNvSpPr txBox="1">
              <a:spLocks noChangeArrowheads="1"/>
            </p:cNvSpPr>
            <p:nvPr/>
          </p:nvSpPr>
          <p:spPr bwMode="auto">
            <a:xfrm>
              <a:off x="7107126" y="5227187"/>
              <a:ext cx="265235" cy="26484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2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5773551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(</a:t>
            </a:r>
            <a:r>
              <a:rPr lang="en-IN" dirty="0" err="1" smtClean="0"/>
              <a:t>a+b</a:t>
            </a:r>
            <a:r>
              <a:rPr lang="en-IN" dirty="0" smtClean="0"/>
              <a:t>)*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</a:t>
            </a:r>
            <a:endParaRPr lang="en-IN" dirty="0"/>
          </a:p>
        </p:txBody>
      </p:sp>
      <p:grpSp>
        <p:nvGrpSpPr>
          <p:cNvPr id="37" name="Group 36"/>
          <p:cNvGrpSpPr/>
          <p:nvPr/>
        </p:nvGrpSpPr>
        <p:grpSpPr>
          <a:xfrm>
            <a:off x="2306384" y="1196791"/>
            <a:ext cx="6180628" cy="3509683"/>
            <a:chOff x="2306383" y="-1219046"/>
            <a:chExt cx="7707053" cy="5629681"/>
          </a:xfrm>
        </p:grpSpPr>
        <p:grpSp>
          <p:nvGrpSpPr>
            <p:cNvPr id="4" name="Group 3"/>
            <p:cNvGrpSpPr/>
            <p:nvPr/>
          </p:nvGrpSpPr>
          <p:grpSpPr>
            <a:xfrm>
              <a:off x="3755977" y="680149"/>
              <a:ext cx="4773775" cy="2275727"/>
              <a:chOff x="3379461" y="3638500"/>
              <a:chExt cx="4773775" cy="22757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625550" y="3638500"/>
                <a:ext cx="2133854" cy="939995"/>
                <a:chOff x="2886403" y="1037841"/>
                <a:chExt cx="2133854" cy="981234"/>
              </a:xfrm>
            </p:grpSpPr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037841"/>
                  <a:ext cx="407503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a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670374" y="5201736"/>
                <a:ext cx="2133854" cy="712491"/>
                <a:chOff x="2886403" y="1275327"/>
                <a:chExt cx="2133854" cy="743748"/>
              </a:xfrm>
            </p:grpSpPr>
            <p:sp>
              <p:nvSpPr>
                <p:cNvPr id="17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" name="Oval 17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85437" y="1464134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b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3379461" y="4594411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7539087" y="4558553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3928230" y="4313399"/>
                <a:ext cx="742144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7" idx="5"/>
              </p:cNvCxnSpPr>
              <p:nvPr/>
            </p:nvCxnSpPr>
            <p:spPr>
              <a:xfrm>
                <a:off x="3903670" y="5181495"/>
                <a:ext cx="796065" cy="31054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6759404" y="4313398"/>
                <a:ext cx="806577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6831122" y="5077422"/>
                <a:ext cx="761753" cy="45790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4004560" y="3994774"/>
                <a:ext cx="247417" cy="32197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 Box 3"/>
              <p:cNvSpPr txBox="1">
                <a:spLocks noChangeArrowheads="1"/>
              </p:cNvSpPr>
              <p:nvPr/>
            </p:nvSpPr>
            <p:spPr bwMode="auto">
              <a:xfrm>
                <a:off x="3952522" y="5178547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Text Box 3"/>
              <p:cNvSpPr txBox="1">
                <a:spLocks noChangeArrowheads="1"/>
              </p:cNvSpPr>
              <p:nvPr/>
            </p:nvSpPr>
            <p:spPr bwMode="auto">
              <a:xfrm>
                <a:off x="7030075" y="3935371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Text Box 3"/>
              <p:cNvSpPr txBox="1">
                <a:spLocks noChangeArrowheads="1"/>
              </p:cNvSpPr>
              <p:nvPr/>
            </p:nvSpPr>
            <p:spPr bwMode="auto">
              <a:xfrm>
                <a:off x="7107126" y="5227187"/>
                <a:ext cx="265235" cy="26484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5" name="Oval 4"/>
            <p:cNvSpPr>
              <a:spLocks noChangeArrowheads="1"/>
            </p:cNvSpPr>
            <p:nvPr/>
          </p:nvSpPr>
          <p:spPr bwMode="auto">
            <a:xfrm>
              <a:off x="2306383" y="1657923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43503" y="2006659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3085590" y="1429150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9464723" y="1635512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536106" y="1943907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8753396" y="138244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Arc 455"/>
            <p:cNvSpPr>
              <a:spLocks/>
            </p:cNvSpPr>
            <p:nvPr/>
          </p:nvSpPr>
          <p:spPr bwMode="auto">
            <a:xfrm rot="5652013" flipH="1">
              <a:off x="4096538" y="-17163"/>
              <a:ext cx="3967079" cy="4267145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4477582" y="-104282"/>
              <a:ext cx="213581" cy="5583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rc 455"/>
            <p:cNvSpPr>
              <a:spLocks/>
            </p:cNvSpPr>
            <p:nvPr/>
          </p:nvSpPr>
          <p:spPr bwMode="auto">
            <a:xfrm rot="16396460" flipH="1">
              <a:off x="3382998" y="-2092825"/>
              <a:ext cx="5629681" cy="737724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Text Box 3"/>
            <p:cNvSpPr txBox="1">
              <a:spLocks noChangeArrowheads="1"/>
            </p:cNvSpPr>
            <p:nvPr/>
          </p:nvSpPr>
          <p:spPr bwMode="auto">
            <a:xfrm rot="21447269">
              <a:off x="8498977" y="3099261"/>
              <a:ext cx="245144" cy="54422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37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4435"/>
            <a:ext cx="10515600" cy="565252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(a + b)*b(a + b)*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69260" y="1196791"/>
            <a:ext cx="4551616" cy="3509683"/>
            <a:chOff x="2306383" y="-1219046"/>
            <a:chExt cx="7707053" cy="5629681"/>
          </a:xfrm>
        </p:grpSpPr>
        <p:grpSp>
          <p:nvGrpSpPr>
            <p:cNvPr id="5" name="Group 4"/>
            <p:cNvGrpSpPr/>
            <p:nvPr/>
          </p:nvGrpSpPr>
          <p:grpSpPr>
            <a:xfrm>
              <a:off x="3755977" y="680149"/>
              <a:ext cx="4773775" cy="2275727"/>
              <a:chOff x="3379461" y="3638500"/>
              <a:chExt cx="4773775" cy="2275727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625550" y="3638500"/>
                <a:ext cx="2133854" cy="939995"/>
                <a:chOff x="2886403" y="1037841"/>
                <a:chExt cx="2133854" cy="981234"/>
              </a:xfrm>
            </p:grpSpPr>
            <p:sp>
              <p:nvSpPr>
                <p:cNvPr id="32" name="Oval 31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Oval 32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037841"/>
                  <a:ext cx="407503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a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670374" y="5201736"/>
                <a:ext cx="2133854" cy="712491"/>
                <a:chOff x="2886403" y="1275327"/>
                <a:chExt cx="2133854" cy="743748"/>
              </a:xfrm>
            </p:grpSpPr>
            <p:sp>
              <p:nvSpPr>
                <p:cNvPr id="28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" name="Oval 28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85437" y="1464134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b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8" name="Oval 17"/>
              <p:cNvSpPr>
                <a:spLocks noChangeArrowheads="1"/>
              </p:cNvSpPr>
              <p:nvPr/>
            </p:nvSpPr>
            <p:spPr bwMode="auto">
              <a:xfrm>
                <a:off x="3379461" y="4594411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7539087" y="4558553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3928230" y="4313399"/>
                <a:ext cx="742144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8" idx="5"/>
              </p:cNvCxnSpPr>
              <p:nvPr/>
            </p:nvCxnSpPr>
            <p:spPr>
              <a:xfrm>
                <a:off x="3903670" y="5181495"/>
                <a:ext cx="796065" cy="31054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6759404" y="4313398"/>
                <a:ext cx="806577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6831122" y="5077422"/>
                <a:ext cx="761753" cy="45790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 Box 3"/>
              <p:cNvSpPr txBox="1">
                <a:spLocks noChangeArrowheads="1"/>
              </p:cNvSpPr>
              <p:nvPr/>
            </p:nvSpPr>
            <p:spPr bwMode="auto">
              <a:xfrm>
                <a:off x="4004560" y="3994774"/>
                <a:ext cx="247417" cy="32197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Text Box 3"/>
              <p:cNvSpPr txBox="1">
                <a:spLocks noChangeArrowheads="1"/>
              </p:cNvSpPr>
              <p:nvPr/>
            </p:nvSpPr>
            <p:spPr bwMode="auto">
              <a:xfrm>
                <a:off x="3952522" y="5178547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Text Box 3"/>
              <p:cNvSpPr txBox="1">
                <a:spLocks noChangeArrowheads="1"/>
              </p:cNvSpPr>
              <p:nvPr/>
            </p:nvSpPr>
            <p:spPr bwMode="auto">
              <a:xfrm>
                <a:off x="7030075" y="3935371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7107126" y="5227187"/>
                <a:ext cx="265235" cy="26484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306383" y="1657923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843503" y="2006659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085590" y="1429150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9464723" y="1635512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536106" y="1943907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8753396" y="138244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Arc 455"/>
            <p:cNvSpPr>
              <a:spLocks/>
            </p:cNvSpPr>
            <p:nvPr/>
          </p:nvSpPr>
          <p:spPr bwMode="auto">
            <a:xfrm rot="5652013" flipH="1">
              <a:off x="4096538" y="-17163"/>
              <a:ext cx="3967079" cy="4267145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4477582" y="-104282"/>
              <a:ext cx="213581" cy="5583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Arc 455"/>
            <p:cNvSpPr>
              <a:spLocks/>
            </p:cNvSpPr>
            <p:nvPr/>
          </p:nvSpPr>
          <p:spPr bwMode="auto">
            <a:xfrm rot="16396460" flipH="1">
              <a:off x="3382998" y="-2092825"/>
              <a:ext cx="5629681" cy="737724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 rot="21447269">
              <a:off x="8498977" y="3099261"/>
              <a:ext cx="245144" cy="54422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412225" y="1160933"/>
            <a:ext cx="4551616" cy="3509683"/>
            <a:chOff x="2306383" y="-1219046"/>
            <a:chExt cx="7707053" cy="5629681"/>
          </a:xfrm>
        </p:grpSpPr>
        <p:grpSp>
          <p:nvGrpSpPr>
            <p:cNvPr id="37" name="Group 36"/>
            <p:cNvGrpSpPr/>
            <p:nvPr/>
          </p:nvGrpSpPr>
          <p:grpSpPr>
            <a:xfrm>
              <a:off x="3755977" y="680149"/>
              <a:ext cx="4773775" cy="2275727"/>
              <a:chOff x="3379461" y="3638500"/>
              <a:chExt cx="4773775" cy="2275727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625550" y="3638500"/>
                <a:ext cx="2133854" cy="939995"/>
                <a:chOff x="2886403" y="1037841"/>
                <a:chExt cx="2133854" cy="981234"/>
              </a:xfrm>
            </p:grpSpPr>
            <p:sp>
              <p:nvSpPr>
                <p:cNvPr id="64" name="Oval 63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5" name="Oval 64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037841"/>
                  <a:ext cx="407503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a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670374" y="5201736"/>
                <a:ext cx="2133854" cy="712491"/>
                <a:chOff x="2886403" y="1275327"/>
                <a:chExt cx="2133854" cy="743748"/>
              </a:xfrm>
            </p:grpSpPr>
            <p:sp>
              <p:nvSpPr>
                <p:cNvPr id="60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1" name="Oval 60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85437" y="1464134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b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50" name="Oval 49"/>
              <p:cNvSpPr>
                <a:spLocks noChangeArrowheads="1"/>
              </p:cNvSpPr>
              <p:nvPr/>
            </p:nvSpPr>
            <p:spPr bwMode="auto">
              <a:xfrm>
                <a:off x="3379461" y="4594411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7539087" y="4558553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3928230" y="4313399"/>
                <a:ext cx="742144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50" idx="5"/>
              </p:cNvCxnSpPr>
              <p:nvPr/>
            </p:nvCxnSpPr>
            <p:spPr>
              <a:xfrm>
                <a:off x="3903670" y="5181495"/>
                <a:ext cx="796065" cy="31054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6759404" y="4313398"/>
                <a:ext cx="806577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6831122" y="5077422"/>
                <a:ext cx="761753" cy="45790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 Box 3"/>
              <p:cNvSpPr txBox="1">
                <a:spLocks noChangeArrowheads="1"/>
              </p:cNvSpPr>
              <p:nvPr/>
            </p:nvSpPr>
            <p:spPr bwMode="auto">
              <a:xfrm>
                <a:off x="4004560" y="3994774"/>
                <a:ext cx="247417" cy="32197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Text Box 3"/>
              <p:cNvSpPr txBox="1">
                <a:spLocks noChangeArrowheads="1"/>
              </p:cNvSpPr>
              <p:nvPr/>
            </p:nvSpPr>
            <p:spPr bwMode="auto">
              <a:xfrm>
                <a:off x="3952522" y="5178547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Text Box 3"/>
              <p:cNvSpPr txBox="1">
                <a:spLocks noChangeArrowheads="1"/>
              </p:cNvSpPr>
              <p:nvPr/>
            </p:nvSpPr>
            <p:spPr bwMode="auto">
              <a:xfrm>
                <a:off x="7030075" y="3935371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Text Box 3"/>
              <p:cNvSpPr txBox="1">
                <a:spLocks noChangeArrowheads="1"/>
              </p:cNvSpPr>
              <p:nvPr/>
            </p:nvSpPr>
            <p:spPr bwMode="auto">
              <a:xfrm>
                <a:off x="7107126" y="5227187"/>
                <a:ext cx="265235" cy="26484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2306383" y="1657923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843503" y="2006659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 Box 3"/>
            <p:cNvSpPr txBox="1">
              <a:spLocks noChangeArrowheads="1"/>
            </p:cNvSpPr>
            <p:nvPr/>
          </p:nvSpPr>
          <p:spPr bwMode="auto">
            <a:xfrm>
              <a:off x="3085590" y="1429150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9464723" y="1635512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8536106" y="1943907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 Box 3"/>
            <p:cNvSpPr txBox="1">
              <a:spLocks noChangeArrowheads="1"/>
            </p:cNvSpPr>
            <p:nvPr/>
          </p:nvSpPr>
          <p:spPr bwMode="auto">
            <a:xfrm>
              <a:off x="8753396" y="138244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Arc 455"/>
            <p:cNvSpPr>
              <a:spLocks/>
            </p:cNvSpPr>
            <p:nvPr/>
          </p:nvSpPr>
          <p:spPr bwMode="auto">
            <a:xfrm rot="5652013" flipH="1">
              <a:off x="4096538" y="-17163"/>
              <a:ext cx="3967079" cy="4267145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4477582" y="-104282"/>
              <a:ext cx="213581" cy="5583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Arc 455"/>
            <p:cNvSpPr>
              <a:spLocks/>
            </p:cNvSpPr>
            <p:nvPr/>
          </p:nvSpPr>
          <p:spPr bwMode="auto">
            <a:xfrm rot="16396460" flipH="1">
              <a:off x="3382998" y="-2092825"/>
              <a:ext cx="5629681" cy="737724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Text Box 3"/>
            <p:cNvSpPr txBox="1">
              <a:spLocks noChangeArrowheads="1"/>
            </p:cNvSpPr>
            <p:nvPr/>
          </p:nvSpPr>
          <p:spPr bwMode="auto">
            <a:xfrm rot="21447269">
              <a:off x="8498977" y="3099261"/>
              <a:ext cx="245144" cy="54422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0" name="Straight Arrow Connector 99"/>
          <p:cNvCxnSpPr/>
          <p:nvPr/>
        </p:nvCxnSpPr>
        <p:spPr>
          <a:xfrm>
            <a:off x="5650701" y="3173915"/>
            <a:ext cx="808157" cy="3922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3"/>
          <p:cNvSpPr txBox="1">
            <a:spLocks noChangeArrowheads="1"/>
          </p:cNvSpPr>
          <p:nvPr/>
        </p:nvSpPr>
        <p:spPr bwMode="auto">
          <a:xfrm>
            <a:off x="5836627" y="2709923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IN" sz="2000" dirty="0">
                <a:cs typeface="Tahoma" panose="020B0604030504040204" pitchFamily="34" charset="0"/>
                <a:sym typeface="Symbol" panose="05050102010706020507" pitchFamily="18" charset="2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9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Module -3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6"/>
            <a:ext cx="10515600" cy="4454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Regular </a:t>
            </a:r>
            <a:r>
              <a:rPr lang="en-IN" b="1" dirty="0"/>
              <a:t>Expressions and Languages:</a:t>
            </a:r>
            <a:endParaRPr lang="en-IN" dirty="0"/>
          </a:p>
          <a:p>
            <a:r>
              <a:rPr lang="en-IN" dirty="0"/>
              <a:t>Regular Expression </a:t>
            </a:r>
          </a:p>
          <a:p>
            <a:r>
              <a:rPr lang="en-IN" dirty="0" smtClean="0"/>
              <a:t>FA </a:t>
            </a:r>
            <a:r>
              <a:rPr lang="en-IN" dirty="0"/>
              <a:t>and Regular Expressions: FA to regular expression and regular expression to </a:t>
            </a:r>
            <a:r>
              <a:rPr lang="en-IN" dirty="0" smtClean="0"/>
              <a:t>FA</a:t>
            </a:r>
          </a:p>
          <a:p>
            <a:r>
              <a:rPr lang="en-IN" dirty="0" smtClean="0"/>
              <a:t>Pattern </a:t>
            </a:r>
            <a:r>
              <a:rPr lang="en-IN" dirty="0"/>
              <a:t>matching and regular expressions </a:t>
            </a:r>
            <a:endParaRPr lang="en-IN" dirty="0" smtClean="0"/>
          </a:p>
          <a:p>
            <a:r>
              <a:rPr lang="en-IN" dirty="0" smtClean="0"/>
              <a:t>Regular </a:t>
            </a:r>
            <a:r>
              <a:rPr lang="en-IN" dirty="0"/>
              <a:t>grammar and </a:t>
            </a:r>
            <a:r>
              <a:rPr lang="en-IN" dirty="0" smtClean="0"/>
              <a:t>FA</a:t>
            </a:r>
          </a:p>
          <a:p>
            <a:r>
              <a:rPr lang="en-IN" dirty="0" smtClean="0"/>
              <a:t>Pumping </a:t>
            </a:r>
            <a:r>
              <a:rPr lang="en-IN" dirty="0"/>
              <a:t>lemma for regular languages </a:t>
            </a:r>
            <a:endParaRPr lang="en-IN" dirty="0" smtClean="0"/>
          </a:p>
          <a:p>
            <a:r>
              <a:rPr lang="en-IN" dirty="0" smtClean="0"/>
              <a:t>Closure </a:t>
            </a:r>
            <a:r>
              <a:rPr lang="en-IN" dirty="0"/>
              <a:t>properties of regular </a:t>
            </a:r>
            <a:r>
              <a:rPr lang="en-IN" dirty="0" smtClean="0"/>
              <a:t>languages</a:t>
            </a:r>
          </a:p>
          <a:p>
            <a:r>
              <a:rPr lang="en-IN" dirty="0" smtClean="0"/>
              <a:t>Linear </a:t>
            </a:r>
            <a:r>
              <a:rPr lang="en-IN" dirty="0"/>
              <a:t>grammars and linear languages.</a:t>
            </a:r>
          </a:p>
        </p:txBody>
      </p:sp>
    </p:spTree>
    <p:extLst>
      <p:ext uri="{BB962C8B-B14F-4D97-AF65-F5344CB8AC3E}">
        <p14:creationId xmlns:p14="http://schemas.microsoft.com/office/powerpoint/2010/main" val="25240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012" y="1358153"/>
            <a:ext cx="6925235" cy="41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7167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DFA to Regular Expressions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1518"/>
            <a:ext cx="10515600" cy="5563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/>
              <a:t>Theorem: If L = L(A) for some DFA A, then there is a regular expression r such that L = L(r)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 smtClean="0"/>
              <a:t>Theorem</a:t>
            </a:r>
            <a:r>
              <a:rPr lang="en-IN" sz="3200" dirty="0" smtClean="0">
                <a:sym typeface="Wingdings" panose="05000000000000000000" pitchFamily="2" charset="2"/>
              </a:rPr>
              <a:t>: (</a:t>
            </a:r>
            <a:r>
              <a:rPr lang="en-IN" sz="3200" dirty="0" smtClean="0">
                <a:solidFill>
                  <a:srgbClr val="0000CC"/>
                </a:solidFill>
                <a:sym typeface="Wingdings" panose="05000000000000000000" pitchFamily="2" charset="2"/>
              </a:rPr>
              <a:t>Arden’s Theorem</a:t>
            </a:r>
            <a:r>
              <a:rPr lang="en-IN" sz="3200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IN" sz="3200" dirty="0" smtClean="0">
                <a:sym typeface="Wingdings" panose="05000000000000000000" pitchFamily="2" charset="2"/>
              </a:rPr>
              <a:t>Let P and Q be two regular expressions over </a:t>
            </a:r>
            <a:r>
              <a:rPr lang="en-US" altLang="en-US" sz="3200" dirty="0" smtClean="0">
                <a:sym typeface="Symbol" panose="05050102010706020507" pitchFamily="18" charset="2"/>
              </a:rPr>
              <a:t>. If P does not contain , then the following equation in R,</a:t>
            </a:r>
          </a:p>
          <a:p>
            <a:pPr marL="0" indent="0">
              <a:buNone/>
            </a:pPr>
            <a:r>
              <a:rPr lang="en-US" sz="3200" dirty="0">
                <a:sym typeface="Symbol" panose="05050102010706020507" pitchFamily="18" charset="2"/>
              </a:rPr>
              <a:t> </a:t>
            </a:r>
            <a:r>
              <a:rPr lang="en-US" sz="3200" dirty="0" smtClean="0">
                <a:sym typeface="Symbol" panose="05050102010706020507" pitchFamily="18" charset="2"/>
              </a:rPr>
              <a:t>               R = RP + Q</a:t>
            </a:r>
          </a:p>
          <a:p>
            <a:pPr marL="0" indent="0">
              <a:buNone/>
            </a:pPr>
            <a:r>
              <a:rPr lang="en-US" sz="3200" dirty="0">
                <a:sym typeface="Symbol" panose="05050102010706020507" pitchFamily="18" charset="2"/>
              </a:rPr>
              <a:t>h</a:t>
            </a:r>
            <a:r>
              <a:rPr lang="en-US" sz="3200" dirty="0" smtClean="0">
                <a:sym typeface="Symbol" panose="05050102010706020507" pitchFamily="18" charset="2"/>
              </a:rPr>
              <a:t>as unique solution, given by</a:t>
            </a:r>
          </a:p>
          <a:p>
            <a:pPr marL="0" indent="0">
              <a:buNone/>
            </a:pPr>
            <a:r>
              <a:rPr lang="en-US" sz="3200" dirty="0">
                <a:sym typeface="Symbol" panose="05050102010706020507" pitchFamily="18" charset="2"/>
              </a:rPr>
              <a:t> </a:t>
            </a:r>
            <a:r>
              <a:rPr lang="en-US" sz="3200" dirty="0" smtClean="0">
                <a:sym typeface="Symbol" panose="05050102010706020507" pitchFamily="18" charset="2"/>
              </a:rPr>
              <a:t>               R = P*Q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3337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8"/>
            <a:ext cx="10515600" cy="858367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Algebraic Method using Arden’s Theorem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81825"/>
            <a:ext cx="10714149" cy="4533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/>
              <a:t>The following method is an extension of Arden’s theorem. It is used to find </a:t>
            </a:r>
            <a:r>
              <a:rPr lang="en-IN" dirty="0" err="1" smtClean="0"/>
              <a:t>r.e</a:t>
            </a:r>
            <a:r>
              <a:rPr lang="en-IN" dirty="0" smtClean="0"/>
              <a:t> recognized by the transition system.</a:t>
            </a:r>
          </a:p>
          <a:p>
            <a:pPr marL="0" indent="0">
              <a:buNone/>
            </a:pPr>
            <a:r>
              <a:rPr lang="en-IN" dirty="0" smtClean="0"/>
              <a:t>The following assumptions are made regarding the transition system:</a:t>
            </a:r>
          </a:p>
          <a:p>
            <a:pPr marL="0" indent="0">
              <a:buNone/>
            </a:pPr>
            <a:r>
              <a:rPr lang="en-IN" dirty="0" smtClean="0"/>
              <a:t>1) The transition system does not have </a:t>
            </a:r>
            <a:r>
              <a:rPr lang="en-US" altLang="en-US" dirty="0" smtClean="0">
                <a:sym typeface="Symbol" panose="05050102010706020507" pitchFamily="18" charset="2"/>
              </a:rPr>
              <a:t>-moves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2) It has one initial state say v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3) Its vertices are v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, v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 , . . .,</a:t>
            </a:r>
            <a:r>
              <a:rPr lang="en-US" dirty="0" err="1" smtClean="0">
                <a:sym typeface="Symbol" panose="05050102010706020507" pitchFamily="18" charset="2"/>
              </a:rPr>
              <a:t>v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baseline="-25000" dirty="0" smtClean="0">
                <a:sym typeface="Symbol" panose="05050102010706020507" pitchFamily="18" charset="2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4) </a:t>
            </a:r>
            <a:r>
              <a:rPr lang="el-GR" dirty="0" smtClean="0">
                <a:sym typeface="Symbol" panose="05050102010706020507" pitchFamily="18" charset="2"/>
              </a:rPr>
              <a:t>α</a:t>
            </a:r>
            <a:r>
              <a:rPr lang="en-IN" baseline="-25000" dirty="0" err="1" smtClean="0">
                <a:sym typeface="Symbol" panose="05050102010706020507" pitchFamily="18" charset="2"/>
              </a:rPr>
              <a:t>ij</a:t>
            </a:r>
            <a:r>
              <a:rPr lang="en-IN" baseline="-25000" dirty="0" smtClean="0">
                <a:sym typeface="Symbol" panose="05050102010706020507" pitchFamily="18" charset="2"/>
              </a:rPr>
              <a:t>  </a:t>
            </a:r>
            <a:r>
              <a:rPr lang="en-IN" dirty="0" smtClean="0">
                <a:sym typeface="Symbol" panose="05050102010706020507" pitchFamily="18" charset="2"/>
              </a:rPr>
              <a:t>denotes the </a:t>
            </a:r>
            <a:r>
              <a:rPr lang="en-IN" dirty="0" err="1" smtClean="0">
                <a:sym typeface="Symbol" panose="05050102010706020507" pitchFamily="18" charset="2"/>
              </a:rPr>
              <a:t>r.e</a:t>
            </a:r>
            <a:r>
              <a:rPr lang="en-IN" dirty="0" smtClean="0">
                <a:sym typeface="Symbol" panose="05050102010706020507" pitchFamily="18" charset="2"/>
              </a:rPr>
              <a:t> representing the set of labels of edges from </a:t>
            </a:r>
            <a:r>
              <a:rPr lang="en-US" dirty="0" smtClean="0">
                <a:sym typeface="Symbol" panose="05050102010706020507" pitchFamily="18" charset="2"/>
              </a:rPr>
              <a:t>v</a:t>
            </a:r>
            <a:r>
              <a:rPr lang="en-US" baseline="-25000" dirty="0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to </a:t>
            </a:r>
            <a:r>
              <a:rPr lang="en-US" dirty="0" err="1" smtClean="0">
                <a:sym typeface="Symbol" panose="05050102010706020507" pitchFamily="18" charset="2"/>
              </a:rPr>
              <a:t>v</a:t>
            </a:r>
            <a:r>
              <a:rPr lang="en-US" baseline="-25000" dirty="0" err="1" smtClean="0">
                <a:sym typeface="Symbol" panose="05050102010706020507" pitchFamily="18" charset="2"/>
              </a:rPr>
              <a:t>j</a:t>
            </a:r>
            <a:r>
              <a:rPr lang="en-US" dirty="0" smtClean="0">
                <a:sym typeface="Symbol" panose="05050102010706020507" pitchFamily="18" charset="2"/>
              </a:rPr>
              <a:t>, when there is no edge, </a:t>
            </a:r>
            <a:r>
              <a:rPr lang="el-GR" dirty="0">
                <a:sym typeface="Symbol" panose="05050102010706020507" pitchFamily="18" charset="2"/>
              </a:rPr>
              <a:t>α</a:t>
            </a:r>
            <a:r>
              <a:rPr lang="en-IN" baseline="-25000" dirty="0" err="1" smtClean="0">
                <a:sym typeface="Symbol" panose="05050102010706020507" pitchFamily="18" charset="2"/>
              </a:rPr>
              <a:t>ij</a:t>
            </a:r>
            <a:r>
              <a:rPr lang="en-IN" baseline="-25000" dirty="0"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. Consequently, we can get the following set of equations in </a:t>
            </a:r>
            <a:r>
              <a:rPr lang="en-US" dirty="0">
                <a:sym typeface="Symbol" panose="05050102010706020507" pitchFamily="18" charset="2"/>
              </a:rPr>
              <a:t>v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, v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, . . .,</a:t>
            </a:r>
            <a:r>
              <a:rPr lang="en-US" dirty="0" err="1">
                <a:sym typeface="Symbol" panose="05050102010706020507" pitchFamily="18" charset="2"/>
              </a:rPr>
              <a:t>v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baseline="-25000" dirty="0" smtClean="0">
                <a:sym typeface="Symbol" panose="05050102010706020507" pitchFamily="18" charset="2"/>
              </a:rPr>
              <a:t>  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aseline="-25000" dirty="0" smtClean="0">
                <a:sym typeface="Symbol" panose="05050102010706020507" pitchFamily="18" charset="2"/>
              </a:rPr>
              <a:t> 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baseline="-250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baseline="-250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aseline="-25000" dirty="0">
                <a:sym typeface="Symbol" panose="05050102010706020507" pitchFamily="18" charset="2"/>
              </a:rPr>
              <a:t> </a:t>
            </a:r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6449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73"/>
            <a:ext cx="10515600" cy="76821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Algebraic Method using Arden’s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614"/>
            <a:ext cx="10515600" cy="53060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                      </a:t>
            </a:r>
            <a:r>
              <a:rPr lang="en-US" sz="3600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=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11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+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12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v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+ . . . .+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 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1n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n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                     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2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=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21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+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22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+ . . . .+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2n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err="1">
                <a:solidFill>
                  <a:srgbClr val="0000CC"/>
                </a:solidFill>
                <a:sym typeface="Symbol" panose="05050102010706020507" pitchFamily="18" charset="2"/>
              </a:rPr>
              <a:t>n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endParaRPr lang="en-US" dirty="0" smtClean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                       .  .  .  .  .  .  .  .  .  .  .  .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.  .  .  .  .  .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.  .  .  .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                      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.  .  .  .  .  .  .  .  .  .  .  .  .  .  .  .  .  .  .  .  .  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i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=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i1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+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i2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+ . . . .+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in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n</a:t>
            </a:r>
            <a:endParaRPr lang="en-US" baseline="-25000" dirty="0" smtClean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                       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.  .  .  .  .  .  .  .  .  .  .  .  .  .  .  .  .  .  .  .  .  .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                        .  .  .  .  .  .  .  .  .  .  .  .  .  .  .  .  .  .  .  .  .  .</a:t>
            </a:r>
            <a:endParaRPr lang="en-IN" dirty="0"/>
          </a:p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                       </a:t>
            </a:r>
            <a:r>
              <a:rPr lang="en-US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=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n1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+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n2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+ . . . .+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nn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+ </a:t>
            </a:r>
            <a:r>
              <a:rPr lang="en-US" altLang="en-US" dirty="0">
                <a:solidFill>
                  <a:srgbClr val="0000CC"/>
                </a:solidFill>
                <a:sym typeface="Symbol" panose="05050102010706020507" pitchFamily="18" charset="2"/>
              </a:rPr>
              <a:t> </a:t>
            </a:r>
            <a:endParaRPr lang="en-US" baseline="-25000" dirty="0" smtClean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By repeatedly applying substitutions and Arden’s theorem, we can express v</a:t>
            </a:r>
            <a:r>
              <a:rPr lang="en-US" baseline="-25000" dirty="0" smtClean="0">
                <a:sym typeface="Symbol" panose="05050102010706020507" pitchFamily="18" charset="2"/>
              </a:rPr>
              <a:t>i </a:t>
            </a:r>
            <a:r>
              <a:rPr lang="en-US" dirty="0" smtClean="0">
                <a:sym typeface="Symbol" panose="05050102010706020507" pitchFamily="18" charset="2"/>
              </a:rPr>
              <a:t> in terms of </a:t>
            </a:r>
            <a:r>
              <a:rPr lang="el-GR" dirty="0">
                <a:sym typeface="Symbol" panose="05050102010706020507" pitchFamily="18" charset="2"/>
              </a:rPr>
              <a:t>α</a:t>
            </a:r>
            <a:r>
              <a:rPr lang="en-IN" baseline="-25000" dirty="0" err="1" smtClean="0">
                <a:sym typeface="Symbol" panose="05050102010706020507" pitchFamily="18" charset="2"/>
              </a:rPr>
              <a:t>ij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58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336"/>
            <a:ext cx="10515600" cy="755337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Examples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756" y="1026645"/>
            <a:ext cx="10539044" cy="518589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dirty="0" smtClean="0"/>
              <a:t>1) 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IN" dirty="0" smtClean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IN" dirty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IN" sz="4200" dirty="0" smtClean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IN" sz="4200" dirty="0" smtClean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IN" sz="4200" dirty="0" smtClean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IN" sz="8000" dirty="0" smtClean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IN" sz="8000" dirty="0" smtClean="0"/>
              <a:t>Since there are 4 states namely </a:t>
            </a:r>
            <a:r>
              <a:rPr lang="en-US" sz="8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8000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sz="8000" baseline="-25000" dirty="0" smtClean="0"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8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8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8000" baseline="-25000" dirty="0" smtClean="0"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8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80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8000" baseline="-25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8000" dirty="0" smtClean="0">
                <a:latin typeface="Times New Roman" pitchFamily="18" charset="0"/>
                <a:cs typeface="Arial" pitchFamily="34" charset="0"/>
              </a:rPr>
              <a:t> and </a:t>
            </a:r>
            <a:r>
              <a:rPr lang="en-US" sz="8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8000" b="1" baseline="-25000" dirty="0" smtClean="0">
                <a:latin typeface="Times New Roman" pitchFamily="18" charset="0"/>
                <a:cs typeface="Arial" pitchFamily="34" charset="0"/>
              </a:rPr>
              <a:t>3</a:t>
            </a:r>
            <a:r>
              <a:rPr lang="en-US" sz="8000" dirty="0" smtClean="0">
                <a:latin typeface="Times New Roman" pitchFamily="18" charset="0"/>
                <a:cs typeface="Arial" pitchFamily="34" charset="0"/>
              </a:rPr>
              <a:t> , therefore we have 4 equations,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8000" baseline="-25000" dirty="0" smtClean="0">
                <a:latin typeface="Arial" pitchFamily="34" charset="0"/>
                <a:cs typeface="Arial" pitchFamily="34" charset="0"/>
              </a:rPr>
              <a:t>          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96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baseline="-25000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sz="9600" dirty="0" smtClean="0">
                <a:latin typeface="Times New Roman" pitchFamily="18" charset="0"/>
                <a:cs typeface="Arial" pitchFamily="34" charset="0"/>
              </a:rPr>
              <a:t> = </a:t>
            </a:r>
            <a:r>
              <a:rPr lang="en-US" altLang="en-US" sz="9600" b="1" dirty="0">
                <a:sym typeface="Symbol" panose="05050102010706020507" pitchFamily="18" charset="2"/>
              </a:rPr>
              <a:t> </a:t>
            </a:r>
            <a:r>
              <a:rPr lang="en-US" altLang="en-US" sz="9600" b="1" dirty="0" smtClean="0">
                <a:sym typeface="Symbol" panose="05050102010706020507" pitchFamily="18" charset="2"/>
              </a:rPr>
              <a:t>+ a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en-US" sz="9600" b="1" dirty="0" smtClean="0">
                <a:sym typeface="Symbol" panose="05050102010706020507" pitchFamily="18" charset="2"/>
              </a:rPr>
              <a:t>  + b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2 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 ----------- (1)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 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9600" b="1" baseline="-25000" dirty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                   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sz="9600" b="1" dirty="0" smtClean="0">
                <a:sym typeface="Symbol" panose="05050102010706020507" pitchFamily="18" charset="2"/>
              </a:rPr>
              <a:t> b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altLang="en-US" sz="9600" b="1" dirty="0" smtClean="0">
                <a:sym typeface="Symbol" panose="05050102010706020507" pitchFamily="18" charset="2"/>
              </a:rPr>
              <a:t>  </a:t>
            </a:r>
            <a:r>
              <a:rPr lang="en-US" altLang="en-US" sz="9600" b="1" dirty="0">
                <a:sym typeface="Symbol" panose="05050102010706020507" pitchFamily="18" charset="2"/>
              </a:rPr>
              <a:t>+ </a:t>
            </a:r>
            <a:r>
              <a:rPr lang="en-US" altLang="en-US" sz="9600" b="1" dirty="0" smtClean="0">
                <a:sym typeface="Symbol" panose="05050102010706020507" pitchFamily="18" charset="2"/>
              </a:rPr>
              <a:t>a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3       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-----------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(2)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  </a:t>
            </a:r>
            <a:endParaRPr lang="en-US" sz="9600" b="1" baseline="-25000" dirty="0">
              <a:sym typeface="Symbol" panose="05050102010706020507" pitchFamily="18" charset="2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9600" b="1" baseline="-25000" dirty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                   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sz="9600" b="1" dirty="0">
                <a:sym typeface="Symbol" panose="05050102010706020507" pitchFamily="18" charset="2"/>
              </a:rPr>
              <a:t> </a:t>
            </a:r>
            <a:r>
              <a:rPr lang="en-US" altLang="en-US" sz="9600" b="1" dirty="0" smtClean="0">
                <a:sym typeface="Symbol" panose="05050102010706020507" pitchFamily="18" charset="2"/>
              </a:rPr>
              <a:t>a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altLang="en-US" sz="9600" b="1" dirty="0">
                <a:sym typeface="Symbol" panose="05050102010706020507" pitchFamily="18" charset="2"/>
              </a:rPr>
              <a:t>  + </a:t>
            </a:r>
            <a:r>
              <a:rPr lang="en-US" altLang="en-US" sz="9600" b="1" dirty="0" smtClean="0">
                <a:sym typeface="Symbol" panose="05050102010706020507" pitchFamily="18" charset="2"/>
              </a:rPr>
              <a:t>b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>
                <a:latin typeface="Times New Roman" pitchFamily="18" charset="0"/>
                <a:cs typeface="Arial" pitchFamily="34" charset="0"/>
              </a:rPr>
              <a:t>3       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 -----------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(3)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  </a:t>
            </a:r>
            <a:endParaRPr lang="en-US" sz="9600" b="1" baseline="-25000" dirty="0">
              <a:sym typeface="Symbol" panose="05050102010706020507" pitchFamily="18" charset="2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                     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3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sz="9600" b="1" dirty="0">
                <a:sym typeface="Symbol" panose="05050102010706020507" pitchFamily="18" charset="2"/>
              </a:rPr>
              <a:t> a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3</a:t>
            </a:r>
            <a:r>
              <a:rPr lang="en-US" altLang="en-US" sz="9600" b="1" dirty="0" smtClean="0">
                <a:sym typeface="Symbol" panose="05050102010706020507" pitchFamily="18" charset="2"/>
              </a:rPr>
              <a:t>  </a:t>
            </a:r>
            <a:r>
              <a:rPr lang="en-US" altLang="en-US" sz="9600" b="1" dirty="0">
                <a:sym typeface="Symbol" panose="05050102010706020507" pitchFamily="18" charset="2"/>
              </a:rPr>
              <a:t>+ b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>
                <a:latin typeface="Times New Roman" pitchFamily="18" charset="0"/>
                <a:cs typeface="Arial" pitchFamily="34" charset="0"/>
              </a:rPr>
              <a:t>3       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 -----------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(4)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  </a:t>
            </a:r>
            <a:endParaRPr lang="en-US" sz="9600" b="1" baseline="-25000" dirty="0">
              <a:sym typeface="Symbol" panose="05050102010706020507" pitchFamily="18" charset="2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US" baseline="-25000" dirty="0">
              <a:latin typeface="Arial" pitchFamily="34" charset="0"/>
              <a:cs typeface="Arial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US" baseline="-25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dirty="0" smtClean="0"/>
              <a:t>  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2053103" y="818208"/>
            <a:ext cx="4734854" cy="2193933"/>
            <a:chOff x="2053103" y="1096758"/>
            <a:chExt cx="4734854" cy="3052335"/>
          </a:xfrm>
        </p:grpSpPr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2053103" y="2911469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2646522" y="2056537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lang="en-US" sz="2000" b="1" baseline="-25000" dirty="0"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2535440" y="1992142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2600163" y="2071802"/>
              <a:ext cx="485031" cy="50319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4703917" y="2004962"/>
              <a:ext cx="614149" cy="64445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Arc 455"/>
            <p:cNvSpPr>
              <a:spLocks/>
            </p:cNvSpPr>
            <p:nvPr/>
          </p:nvSpPr>
          <p:spPr bwMode="auto">
            <a:xfrm rot="16200000">
              <a:off x="3209974" y="1342076"/>
              <a:ext cx="1288042" cy="1808626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Arc 455"/>
            <p:cNvSpPr>
              <a:spLocks/>
            </p:cNvSpPr>
            <p:nvPr/>
          </p:nvSpPr>
          <p:spPr bwMode="auto">
            <a:xfrm rot="5202754">
              <a:off x="3544934" y="1530689"/>
              <a:ext cx="864426" cy="1702723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4800297" y="2059055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Oval 4"/>
            <p:cNvSpPr>
              <a:spLocks noChangeArrowheads="1"/>
            </p:cNvSpPr>
            <p:nvPr/>
          </p:nvSpPr>
          <p:spPr bwMode="auto">
            <a:xfrm>
              <a:off x="2632525" y="3480353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2718025" y="3587719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4727527" y="3495580"/>
              <a:ext cx="614149" cy="64445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Arc 455"/>
            <p:cNvSpPr>
              <a:spLocks/>
            </p:cNvSpPr>
            <p:nvPr/>
          </p:nvSpPr>
          <p:spPr bwMode="auto">
            <a:xfrm rot="21142901">
              <a:off x="2731896" y="2572140"/>
              <a:ext cx="625860" cy="107958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Arc 455"/>
            <p:cNvSpPr>
              <a:spLocks/>
            </p:cNvSpPr>
            <p:nvPr/>
          </p:nvSpPr>
          <p:spPr bwMode="auto">
            <a:xfrm rot="10495425">
              <a:off x="2317125" y="2448722"/>
              <a:ext cx="775365" cy="138737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981002" y="2636532"/>
              <a:ext cx="23610" cy="8602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260742" y="3828791"/>
              <a:ext cx="1480853" cy="308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21"/>
            <p:cNvSpPr>
              <a:spLocks/>
            </p:cNvSpPr>
            <p:nvPr/>
          </p:nvSpPr>
          <p:spPr bwMode="auto">
            <a:xfrm rot="20696736">
              <a:off x="5261995" y="3306354"/>
              <a:ext cx="787932" cy="55634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Text Box 3"/>
            <p:cNvSpPr txBox="1">
              <a:spLocks noChangeArrowheads="1"/>
            </p:cNvSpPr>
            <p:nvPr/>
          </p:nvSpPr>
          <p:spPr bwMode="auto">
            <a:xfrm>
              <a:off x="3587980" y="1096758"/>
              <a:ext cx="301850" cy="35595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 Box 3"/>
            <p:cNvSpPr txBox="1">
              <a:spLocks noChangeArrowheads="1"/>
            </p:cNvSpPr>
            <p:nvPr/>
          </p:nvSpPr>
          <p:spPr bwMode="auto">
            <a:xfrm>
              <a:off x="3740379" y="2653642"/>
              <a:ext cx="335785" cy="31035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b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 Box 3"/>
            <p:cNvSpPr txBox="1">
              <a:spLocks noChangeArrowheads="1"/>
            </p:cNvSpPr>
            <p:nvPr/>
          </p:nvSpPr>
          <p:spPr bwMode="auto">
            <a:xfrm>
              <a:off x="3301938" y="2963750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b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ext Box 3"/>
            <p:cNvSpPr txBox="1">
              <a:spLocks noChangeArrowheads="1"/>
            </p:cNvSpPr>
            <p:nvPr/>
          </p:nvSpPr>
          <p:spPr bwMode="auto">
            <a:xfrm>
              <a:off x="4002975" y="3720477"/>
              <a:ext cx="335785" cy="31035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b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 Box 3"/>
            <p:cNvSpPr txBox="1">
              <a:spLocks noChangeArrowheads="1"/>
            </p:cNvSpPr>
            <p:nvPr/>
          </p:nvSpPr>
          <p:spPr bwMode="auto">
            <a:xfrm>
              <a:off x="4964270" y="2769144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 Box 3"/>
            <p:cNvSpPr txBox="1">
              <a:spLocks noChangeArrowheads="1"/>
            </p:cNvSpPr>
            <p:nvPr/>
          </p:nvSpPr>
          <p:spPr bwMode="auto">
            <a:xfrm>
              <a:off x="5983918" y="3227264"/>
              <a:ext cx="804039" cy="29717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Times New Roman" pitchFamily="18" charset="0"/>
                  <a:cs typeface="Arial" pitchFamily="34" charset="0"/>
                </a:rPr>
                <a:t>a</a:t>
              </a: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, b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2054343" y="2309332"/>
              <a:ext cx="490279" cy="140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14"/>
            <p:cNvSpPr txBox="1">
              <a:spLocks noChangeArrowheads="1"/>
            </p:cNvSpPr>
            <p:nvPr/>
          </p:nvSpPr>
          <p:spPr bwMode="auto">
            <a:xfrm>
              <a:off x="4811764" y="3557235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lang="en-US" sz="2000" b="1" baseline="-25000" dirty="0"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06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9624"/>
            <a:ext cx="10515600" cy="6091517"/>
          </a:xfrm>
          <a:noFill/>
          <a:ln w="25400"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From (4),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3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3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(a </a:t>
            </a:r>
            <a:r>
              <a:rPr lang="en-US" altLang="en-US" b="1" dirty="0">
                <a:sym typeface="Symbol" panose="05050102010706020507" pitchFamily="18" charset="2"/>
              </a:rPr>
              <a:t>+ </a:t>
            </a:r>
            <a:r>
              <a:rPr lang="en-US" altLang="en-US" b="1" dirty="0" smtClean="0">
                <a:sym typeface="Symbol" panose="05050102010706020507" pitchFamily="18" charset="2"/>
              </a:rPr>
              <a:t>b) + </a:t>
            </a:r>
            <a:r>
              <a:rPr lang="en-US" altLang="en-US" dirty="0">
                <a:sym typeface="Symbol" panose="05050102010706020507" pitchFamily="18" charset="2"/>
              </a:rPr>
              <a:t>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By applying Arden’s theorem,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3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 = 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(a + b</a:t>
            </a:r>
            <a:r>
              <a:rPr lang="en-US" altLang="en-US" b="1" dirty="0" smtClean="0">
                <a:sym typeface="Symbol" panose="05050102010706020507" pitchFamily="18" charset="2"/>
              </a:rPr>
              <a:t>)* </a:t>
            </a:r>
            <a:r>
              <a:rPr lang="en-US" altLang="en-US" dirty="0">
                <a:sym typeface="Symbol" panose="05050102010706020507" pitchFamily="18" charset="2"/>
              </a:rPr>
              <a:t>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 = </a:t>
            </a:r>
            <a:r>
              <a:rPr lang="en-US" altLang="en-US" dirty="0" smtClean="0">
                <a:sym typeface="Symbol" panose="05050102010706020507" pitchFamily="18" charset="2"/>
              </a:rPr>
              <a:t>  -----------(5)               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a.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 =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                                 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Sub. (5) in (3) and (4), we get</a:t>
            </a:r>
            <a:r>
              <a:rPr lang="en-IN" dirty="0" smtClean="0">
                <a:solidFill>
                  <a:srgbClr val="FF0000"/>
                </a:solidFill>
              </a:rPr>
              <a:t>                                       a. 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  = 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   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 a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                                </a:t>
            </a:r>
            <a:r>
              <a:rPr lang="en-US" altLang="en-US" dirty="0" smtClean="0">
                <a:sym typeface="Symbol" panose="05050102010706020507" pitchFamily="18" charset="2"/>
              </a:rPr>
              <a:t>-----------(6)</a:t>
            </a:r>
            <a:endParaRPr lang="en-US" b="1" baseline="-25000" dirty="0" smtClean="0">
              <a:latin typeface="Times New Roman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                  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b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                               </a:t>
            </a:r>
            <a:r>
              <a:rPr lang="en-US" altLang="en-US" dirty="0" smtClean="0">
                <a:sym typeface="Symbol" panose="05050102010706020507" pitchFamily="18" charset="2"/>
              </a:rPr>
              <a:t>-----------(7)</a:t>
            </a:r>
          </a:p>
          <a:p>
            <a:pPr marL="0" indent="0">
              <a:buNone/>
            </a:pPr>
            <a:r>
              <a:rPr lang="en-IN" dirty="0"/>
              <a:t>Sub. </a:t>
            </a:r>
            <a:r>
              <a:rPr lang="en-IN" dirty="0" smtClean="0"/>
              <a:t>(6) </a:t>
            </a:r>
            <a:r>
              <a:rPr lang="en-IN" dirty="0"/>
              <a:t>and </a:t>
            </a:r>
            <a:r>
              <a:rPr lang="en-IN" dirty="0" smtClean="0"/>
              <a:t>(7) in (1), </a:t>
            </a:r>
            <a:r>
              <a:rPr lang="en-IN" dirty="0"/>
              <a:t>we </a:t>
            </a:r>
            <a:r>
              <a:rPr lang="en-IN" dirty="0" smtClean="0"/>
              <a:t>get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     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 + </a:t>
            </a:r>
            <a:r>
              <a:rPr lang="en-US" altLang="en-US" b="1" dirty="0" smtClean="0">
                <a:sym typeface="Symbol" panose="05050102010706020507" pitchFamily="18" charset="2"/>
              </a:rPr>
              <a:t>ab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altLang="en-US" b="1" dirty="0" smtClean="0">
                <a:sym typeface="Symbol" panose="05050102010706020507" pitchFamily="18" charset="2"/>
              </a:rPr>
              <a:t>  </a:t>
            </a:r>
            <a:r>
              <a:rPr lang="en-US" altLang="en-US" b="1" dirty="0">
                <a:sym typeface="Symbol" panose="05050102010706020507" pitchFamily="18" charset="2"/>
              </a:rPr>
              <a:t>+ </a:t>
            </a:r>
            <a:r>
              <a:rPr lang="en-US" altLang="en-US" b="1" dirty="0" err="1" smtClean="0">
                <a:sym typeface="Symbol" panose="05050102010706020507" pitchFamily="18" charset="2"/>
              </a:rPr>
              <a:t>ba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</a:p>
          <a:p>
            <a:pPr marL="0" indent="0">
              <a:buNone/>
            </a:pPr>
            <a:endParaRPr lang="en-US" b="1" baseline="-25000" dirty="0" smtClean="0">
              <a:latin typeface="Times New Roman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                        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 smtClean="0">
                <a:sym typeface="Symbol" panose="05050102010706020507" pitchFamily="18" charset="2"/>
              </a:rPr>
              <a:t>(ab + </a:t>
            </a:r>
            <a:r>
              <a:rPr lang="en-US" altLang="en-US" b="1" dirty="0" err="1" smtClean="0">
                <a:sym typeface="Symbol" panose="05050102010706020507" pitchFamily="18" charset="2"/>
              </a:rPr>
              <a:t>ba</a:t>
            </a:r>
            <a:r>
              <a:rPr lang="en-US" altLang="en-US" b="1" dirty="0" smtClean="0">
                <a:sym typeface="Symbol" panose="05050102010706020507" pitchFamily="18" charset="2"/>
              </a:rPr>
              <a:t>)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 </a:t>
            </a:r>
            <a:r>
              <a:rPr lang="en-US" altLang="en-US" b="1" dirty="0" smtClean="0">
                <a:sym typeface="Symbol" panose="05050102010706020507" pitchFamily="18" charset="2"/>
              </a:rPr>
              <a:t>+ </a:t>
            </a:r>
            <a:r>
              <a:rPr lang="en-US" altLang="en-US" b="1" dirty="0">
                <a:sym typeface="Symbol" panose="05050102010706020507" pitchFamily="18" charset="2"/>
              </a:rPr>
              <a:t> 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By applying </a:t>
            </a:r>
            <a:r>
              <a:rPr lang="en-IN" dirty="0" smtClean="0"/>
              <a:t>Arden’s </a:t>
            </a:r>
            <a:r>
              <a:rPr lang="en-IN" dirty="0"/>
              <a:t>theorem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                 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(ab + </a:t>
            </a:r>
            <a:r>
              <a:rPr lang="en-US" altLang="en-US" b="1" dirty="0" err="1">
                <a:sym typeface="Symbol" panose="05050102010706020507" pitchFamily="18" charset="2"/>
              </a:rPr>
              <a:t>ba</a:t>
            </a:r>
            <a:r>
              <a:rPr lang="en-US" altLang="en-US" b="1" dirty="0" smtClean="0">
                <a:sym typeface="Symbol" panose="05050102010706020507" pitchFamily="18" charset="2"/>
              </a:rPr>
              <a:t>)* </a:t>
            </a:r>
            <a:r>
              <a:rPr lang="en-US" altLang="en-US" b="1" dirty="0">
                <a:sym typeface="Symbol" panose="05050102010706020507" pitchFamily="18" charset="2"/>
              </a:rPr>
              <a:t> </a:t>
            </a:r>
            <a:r>
              <a:rPr lang="en-US" altLang="en-US" b="1" dirty="0" smtClean="0">
                <a:sym typeface="Symbol" panose="05050102010706020507" pitchFamily="18" charset="2"/>
              </a:rPr>
              <a:t> =    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ab + </a:t>
            </a:r>
            <a:r>
              <a:rPr lang="en-US" altLang="en-US" b="1" dirty="0" err="1">
                <a:solidFill>
                  <a:srgbClr val="FF0000"/>
                </a:solidFill>
                <a:sym typeface="Symbol" panose="05050102010706020507" pitchFamily="18" charset="2"/>
              </a:rPr>
              <a:t>ba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)*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2318" y="5778500"/>
            <a:ext cx="1949823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8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2600"/>
            <a:ext cx="10515600" cy="61736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/>
              <a:t>1)</a:t>
            </a:r>
            <a:r>
              <a:rPr lang="en-IN" sz="2000" dirty="0"/>
              <a:t> </a:t>
            </a:r>
            <a:r>
              <a:rPr lang="en-IN" sz="2000" dirty="0" smtClean="0"/>
              <a:t>Construct the regular expression for the following FSA: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IN" sz="2400" dirty="0"/>
              <a:t>Since there are </a:t>
            </a:r>
            <a:r>
              <a:rPr lang="en-IN" sz="2400" dirty="0" smtClean="0"/>
              <a:t>3 </a:t>
            </a:r>
            <a:r>
              <a:rPr lang="en-IN" sz="2400" dirty="0"/>
              <a:t>states namely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sz="2400" baseline="-25000" dirty="0"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400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pitchFamily="34" charset="0"/>
              </a:rPr>
              <a:t> and </a:t>
            </a:r>
            <a:r>
              <a:rPr lang="en-US" sz="2400" baseline="-25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400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pitchFamily="34" charset="0"/>
              </a:rPr>
              <a:t>, </a:t>
            </a:r>
            <a:r>
              <a:rPr lang="en-US" sz="2400" dirty="0">
                <a:latin typeface="Times New Roman" pitchFamily="18" charset="0"/>
                <a:cs typeface="Arial" pitchFamily="34" charset="0"/>
              </a:rPr>
              <a:t>therefore we have </a:t>
            </a:r>
            <a:r>
              <a:rPr lang="en-US" sz="2400" dirty="0" smtClean="0">
                <a:latin typeface="Times New Roman" pitchFamily="18" charset="0"/>
                <a:cs typeface="Arial" pitchFamily="34" charset="0"/>
              </a:rPr>
              <a:t>3 </a:t>
            </a:r>
            <a:r>
              <a:rPr lang="en-US" sz="2400" dirty="0">
                <a:latin typeface="Times New Roman" pitchFamily="18" charset="0"/>
                <a:cs typeface="Arial" pitchFamily="34" charset="0"/>
              </a:rPr>
              <a:t>equations,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             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sz="2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sz="2000" b="1" dirty="0" smtClean="0">
                <a:sym typeface="Symbol" panose="05050102010706020507" pitchFamily="18" charset="2"/>
              </a:rPr>
              <a:t>1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0 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sz="2000" b="1" dirty="0" smtClean="0">
                <a:sym typeface="Symbol" panose="05050102010706020507" pitchFamily="18" charset="2"/>
              </a:rPr>
              <a:t>+ 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sz="2000" b="1" dirty="0" smtClean="0">
                <a:sym typeface="Symbol" panose="05050102010706020507" pitchFamily="18" charset="2"/>
              </a:rPr>
              <a:t>0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b="1" dirty="0" smtClean="0">
                <a:sym typeface="Symbol" panose="05050102010706020507" pitchFamily="18" charset="2"/>
              </a:rPr>
              <a:t>       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-----------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(1)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 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000" b="1" baseline="-25000" dirty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                    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 = 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b="1" dirty="0" smtClean="0">
                <a:sym typeface="Symbol" panose="05050102010706020507" pitchFamily="18" charset="2"/>
              </a:rPr>
              <a:t>1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altLang="en-US" sz="2000" b="1" dirty="0">
                <a:sym typeface="Symbol" panose="05050102010706020507" pitchFamily="18" charset="2"/>
              </a:rPr>
              <a:t>  + </a:t>
            </a:r>
            <a:r>
              <a:rPr lang="en-US" altLang="en-US" sz="2000" b="1" dirty="0" smtClean="0">
                <a:sym typeface="Symbol" panose="05050102010706020507" pitchFamily="18" charset="2"/>
              </a:rPr>
              <a:t>1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2       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-----------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(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2)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  </a:t>
            </a:r>
            <a:endParaRPr lang="en-US" sz="2000" b="1" baseline="-25000" dirty="0">
              <a:sym typeface="Symbol" panose="05050102010706020507" pitchFamily="18" charset="2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000" b="1" baseline="-25000" dirty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                    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 = </a:t>
            </a:r>
            <a:r>
              <a:rPr lang="en-US" altLang="en-US" sz="2000" b="1" dirty="0" smtClean="0">
                <a:sym typeface="Symbol" panose="05050102010706020507" pitchFamily="18" charset="2"/>
              </a:rPr>
              <a:t> + 0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en-US" sz="2000" b="1" dirty="0" smtClean="0">
                <a:sym typeface="Symbol" panose="05050102010706020507" pitchFamily="18" charset="2"/>
              </a:rPr>
              <a:t>        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     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-----------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(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3)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  </a:t>
            </a:r>
            <a:endParaRPr lang="en-US" sz="2000" b="1" baseline="-25000" dirty="0">
              <a:sym typeface="Symbol" panose="05050102010706020507" pitchFamily="18" charset="2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                      </a:t>
            </a:r>
            <a:endParaRPr lang="en-US" sz="2000" b="1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 </a:t>
            </a:r>
          </a:p>
          <a:p>
            <a:pPr marL="0" indent="0">
              <a:buNone/>
            </a:pPr>
            <a:r>
              <a:rPr lang="en-IN" sz="16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219200"/>
            <a:ext cx="7505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3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61722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Sub. </a:t>
            </a:r>
            <a:r>
              <a:rPr lang="en-IN" dirty="0" smtClean="0"/>
              <a:t>(3</a:t>
            </a:r>
            <a:r>
              <a:rPr lang="en-IN" smtClean="0"/>
              <a:t>)  </a:t>
            </a:r>
            <a:r>
              <a:rPr lang="en-IN" dirty="0"/>
              <a:t>in </a:t>
            </a:r>
            <a:r>
              <a:rPr lang="en-IN" dirty="0" smtClean="0"/>
              <a:t>(2), </a:t>
            </a:r>
            <a:r>
              <a:rPr lang="en-IN" dirty="0"/>
              <a:t>we get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 smtClean="0">
                <a:sym typeface="Symbol" panose="05050102010706020507" pitchFamily="18" charset="2"/>
              </a:rPr>
              <a:t>1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altLang="en-US" b="1" dirty="0">
                <a:sym typeface="Symbol" panose="05050102010706020507" pitchFamily="18" charset="2"/>
              </a:rPr>
              <a:t>  </a:t>
            </a:r>
            <a:r>
              <a:rPr lang="en-US" altLang="en-US" b="1" dirty="0" smtClean="0">
                <a:sym typeface="Symbol" panose="05050102010706020507" pitchFamily="18" charset="2"/>
              </a:rPr>
              <a:t>+ 1 ( </a:t>
            </a:r>
            <a:r>
              <a:rPr lang="en-US" altLang="en-US" b="1" dirty="0">
                <a:sym typeface="Symbol" panose="05050102010706020507" pitchFamily="18" charset="2"/>
              </a:rPr>
              <a:t>+ </a:t>
            </a:r>
            <a:r>
              <a:rPr lang="en-US" altLang="en-US" b="1" dirty="0" smtClean="0">
                <a:sym typeface="Symbol" panose="05050102010706020507" pitchFamily="18" charset="2"/>
              </a:rPr>
              <a:t>0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en-US" b="1" dirty="0" smtClean="0">
                <a:sym typeface="Symbol" panose="05050102010706020507" pitchFamily="18" charset="2"/>
              </a:rPr>
              <a:t>)  </a:t>
            </a:r>
            <a:endParaRPr lang="en-US" b="1" baseline="-25000" dirty="0">
              <a:latin typeface="Times New Roman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                            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1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altLang="en-US" b="1" dirty="0">
                <a:sym typeface="Symbol" panose="05050102010706020507" pitchFamily="18" charset="2"/>
              </a:rPr>
              <a:t>  + 1 </a:t>
            </a:r>
            <a:r>
              <a:rPr lang="en-US" altLang="en-US" b="1" dirty="0" smtClean="0">
                <a:sym typeface="Symbol" panose="05050102010706020507" pitchFamily="18" charset="2"/>
              </a:rPr>
              <a:t>+ 10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endParaRPr lang="en-US" b="1" baseline="-25000" dirty="0">
              <a:latin typeface="Times New Roman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                           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10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dirty="0" smtClean="0">
                <a:sym typeface="Symbol" panose="05050102010706020507" pitchFamily="18" charset="2"/>
              </a:rPr>
              <a:t>(1 + 1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IN" dirty="0"/>
              <a:t>By applying Arden’s theorem, 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  </a:t>
            </a:r>
            <a:r>
              <a:rPr lang="en-US" altLang="en-US" b="1" dirty="0" smtClean="0">
                <a:sym typeface="Symbol" panose="05050102010706020507" pitchFamily="18" charset="2"/>
              </a:rPr>
              <a:t>(10)* </a:t>
            </a:r>
            <a:r>
              <a:rPr lang="en-US" altLang="en-US" b="1" dirty="0">
                <a:sym typeface="Symbol" panose="05050102010706020507" pitchFamily="18" charset="2"/>
              </a:rPr>
              <a:t>(1 + 1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 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                 = </a:t>
            </a:r>
            <a:r>
              <a:rPr lang="en-US" altLang="en-US" b="1" dirty="0" smtClean="0">
                <a:sym typeface="Symbol" panose="05050102010706020507" pitchFamily="18" charset="2"/>
              </a:rPr>
              <a:t>  </a:t>
            </a:r>
            <a:r>
              <a:rPr lang="en-US" altLang="en-US" b="1" dirty="0">
                <a:sym typeface="Symbol" panose="05050102010706020507" pitchFamily="18" charset="2"/>
              </a:rPr>
              <a:t>(10)* </a:t>
            </a:r>
            <a:r>
              <a:rPr lang="en-US" altLang="en-US" b="1" dirty="0" smtClean="0">
                <a:sym typeface="Symbol" panose="05050102010706020507" pitchFamily="18" charset="2"/>
              </a:rPr>
              <a:t>1 </a:t>
            </a:r>
            <a:r>
              <a:rPr lang="en-US" altLang="en-US" b="1" dirty="0">
                <a:sym typeface="Symbol" panose="05050102010706020507" pitchFamily="18" charset="2"/>
              </a:rPr>
              <a:t>+ (10)* </a:t>
            </a:r>
            <a:r>
              <a:rPr lang="en-US" altLang="en-US" b="1" dirty="0" smtClean="0">
                <a:sym typeface="Symbol" panose="05050102010706020507" pitchFamily="18" charset="2"/>
              </a:rPr>
              <a:t>1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   </a:t>
            </a:r>
            <a:r>
              <a:rPr lang="en-US" altLang="en-US" dirty="0" smtClean="0">
                <a:sym typeface="Symbol" panose="05050102010706020507" pitchFamily="18" charset="2"/>
              </a:rPr>
              <a:t> -----------(4)               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                                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Sub. </a:t>
            </a:r>
            <a:r>
              <a:rPr lang="en-IN" dirty="0" smtClean="0"/>
              <a:t>(4) in (1), </a:t>
            </a:r>
            <a:r>
              <a:rPr lang="en-IN" dirty="0"/>
              <a:t>we </a:t>
            </a:r>
            <a:r>
              <a:rPr lang="en-IN" dirty="0" smtClean="0"/>
              <a:t>get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             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=  </a:t>
            </a:r>
            <a:r>
              <a:rPr lang="en-US" altLang="en-US" b="1" dirty="0">
                <a:sym typeface="Symbol" panose="05050102010706020507" pitchFamily="18" charset="2"/>
              </a:rPr>
              <a:t>1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0  </a:t>
            </a:r>
            <a:r>
              <a:rPr lang="en-US" altLang="en-US" b="1" dirty="0">
                <a:sym typeface="Symbol" panose="05050102010706020507" pitchFamily="18" charset="2"/>
              </a:rPr>
              <a:t>+ 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0 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[ (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10)* 1 + (10)* 1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                 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[</a:t>
            </a:r>
            <a:r>
              <a:rPr lang="en-US" altLang="en-US" b="1" dirty="0" smtClean="0">
                <a:sym typeface="Symbol" panose="05050102010706020507" pitchFamily="18" charset="2"/>
              </a:rPr>
              <a:t>1 </a:t>
            </a:r>
            <a:r>
              <a:rPr lang="en-US" altLang="en-US" b="1" dirty="0">
                <a:sym typeface="Symbol" panose="05050102010706020507" pitchFamily="18" charset="2"/>
              </a:rPr>
              <a:t>+ </a:t>
            </a:r>
            <a:r>
              <a:rPr lang="en-US" altLang="en-US" b="1" dirty="0" smtClean="0">
                <a:sym typeface="Symbol" panose="05050102010706020507" pitchFamily="18" charset="2"/>
              </a:rPr>
              <a:t>0(10</a:t>
            </a:r>
            <a:r>
              <a:rPr lang="en-US" altLang="en-US" b="1" dirty="0">
                <a:sym typeface="Symbol" panose="05050102010706020507" pitchFamily="18" charset="2"/>
              </a:rPr>
              <a:t>)* </a:t>
            </a:r>
            <a:r>
              <a:rPr lang="en-US" altLang="en-US" b="1" dirty="0" smtClean="0">
                <a:sym typeface="Symbol" panose="05050102010706020507" pitchFamily="18" charset="2"/>
              </a:rPr>
              <a:t>1]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0  </a:t>
            </a:r>
            <a:r>
              <a:rPr lang="en-US" altLang="en-US" b="1" dirty="0">
                <a:sym typeface="Symbol" panose="05050102010706020507" pitchFamily="18" charset="2"/>
              </a:rPr>
              <a:t>+ 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0(10</a:t>
            </a:r>
            <a:r>
              <a:rPr lang="en-US" altLang="en-US" b="1" dirty="0">
                <a:sym typeface="Symbol" panose="05050102010706020507" pitchFamily="18" charset="2"/>
              </a:rPr>
              <a:t>)* </a:t>
            </a:r>
            <a:r>
              <a:rPr lang="en-US" altLang="en-US" b="1" dirty="0" smtClean="0">
                <a:sym typeface="Symbol" panose="05050102010706020507" pitchFamily="18" charset="2"/>
              </a:rPr>
              <a:t>1</a:t>
            </a:r>
            <a:endParaRPr lang="en-US" b="1" dirty="0">
              <a:latin typeface="Times New Roman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dirty="0"/>
              <a:t>By applying Arden’s theorem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            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[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1 + 0(10)* 1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]*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0(10)* 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b="1" dirty="0" smtClean="0">
                <a:sym typeface="Symbol" panose="05050102010706020507" pitchFamily="18" charset="2"/>
              </a:rPr>
              <a:t>  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34245" y="5993652"/>
            <a:ext cx="3585873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3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2)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IN" dirty="0"/>
              <a:t>Since there are 3 states namely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baseline="-25000" dirty="0">
                <a:latin typeface="Times New Roman" pitchFamily="18" charset="0"/>
                <a:cs typeface="Arial" pitchFamily="34" charset="0"/>
              </a:rPr>
              <a:t> ,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 and </a:t>
            </a:r>
            <a:r>
              <a:rPr lang="en-US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, therefore we have 3 equations,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400" b="1" dirty="0">
                <a:latin typeface="Times New Roman" pitchFamily="18" charset="0"/>
                <a:cs typeface="Arial" pitchFamily="34" charset="0"/>
              </a:rPr>
              <a:t>              q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sz="2400" dirty="0">
                <a:latin typeface="Times New Roman" pitchFamily="18" charset="0"/>
                <a:cs typeface="Arial" pitchFamily="34" charset="0"/>
              </a:rPr>
              <a:t> =  </a:t>
            </a:r>
            <a:r>
              <a:rPr lang="en-US" sz="2400" b="1" dirty="0" smtClean="0">
                <a:sym typeface="Symbol" panose="05050102010706020507" pitchFamily="18" charset="2"/>
              </a:rPr>
              <a:t>a</a:t>
            </a:r>
            <a:r>
              <a:rPr lang="en-US" sz="24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en-US" sz="2400" b="1" dirty="0" smtClean="0">
                <a:sym typeface="Symbol" panose="05050102010706020507" pitchFamily="18" charset="2"/>
              </a:rPr>
              <a:t>                      </a:t>
            </a:r>
            <a:r>
              <a:rPr lang="en-US" sz="2400" b="1" dirty="0" smtClean="0">
                <a:latin typeface="Times New Roman" pitchFamily="18" charset="0"/>
                <a:cs typeface="Arial" pitchFamily="34" charset="0"/>
              </a:rPr>
              <a:t>-----------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(1)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 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400" b="1" baseline="-25000" dirty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                    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 = </a:t>
            </a:r>
            <a:r>
              <a:rPr lang="en-US" altLang="en-US" sz="2400" b="1" dirty="0">
                <a:sym typeface="Symbol" panose="05050102010706020507" pitchFamily="18" charset="2"/>
              </a:rPr>
              <a:t> </a:t>
            </a:r>
            <a:r>
              <a:rPr lang="en-US" altLang="en-US" sz="2400" b="1" dirty="0" smtClean="0">
                <a:sym typeface="Symbol" panose="05050102010706020507" pitchFamily="18" charset="2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en-US" sz="2400" b="1" dirty="0" smtClean="0">
                <a:sym typeface="Symbol" panose="05050102010706020507" pitchFamily="18" charset="2"/>
              </a:rPr>
              <a:t>  </a:t>
            </a:r>
            <a:r>
              <a:rPr lang="en-US" altLang="en-US" sz="2400" b="1" dirty="0">
                <a:sym typeface="Symbol" panose="05050102010706020507" pitchFamily="18" charset="2"/>
              </a:rPr>
              <a:t>+ </a:t>
            </a:r>
            <a:r>
              <a:rPr lang="en-US" altLang="en-US" sz="2400" b="1" dirty="0" smtClean="0">
                <a:sym typeface="Symbol" panose="05050102010706020507" pitchFamily="18" charset="2"/>
              </a:rPr>
              <a:t>b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2       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Arial" pitchFamily="34" charset="0"/>
              </a:rPr>
              <a:t>----------- 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(2)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  </a:t>
            </a:r>
            <a:endParaRPr lang="en-US" sz="2400" b="1" baseline="-25000" dirty="0">
              <a:sym typeface="Symbol" panose="05050102010706020507" pitchFamily="18" charset="2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400" b="1" baseline="-25000" dirty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                    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 = </a:t>
            </a:r>
            <a:r>
              <a:rPr lang="en-US" altLang="en-US" sz="2400" b="1" dirty="0">
                <a:sym typeface="Symbol" panose="05050102010706020507" pitchFamily="18" charset="2"/>
              </a:rPr>
              <a:t> + </a:t>
            </a:r>
            <a:r>
              <a:rPr lang="en-US" altLang="en-US" sz="2400" b="1" dirty="0" smtClean="0">
                <a:sym typeface="Symbol" panose="05050102010706020507" pitchFamily="18" charset="2"/>
              </a:rPr>
              <a:t>b </a:t>
            </a:r>
            <a:r>
              <a:rPr lang="en-US" sz="24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altLang="en-US" sz="2400" b="1" dirty="0" smtClean="0">
                <a:sym typeface="Symbol" panose="05050102010706020507" pitchFamily="18" charset="2"/>
              </a:rPr>
              <a:t>        </a:t>
            </a:r>
            <a:r>
              <a:rPr lang="en-US" sz="2400" b="1" baseline="-25000" dirty="0" smtClean="0">
                <a:latin typeface="Times New Roman" pitchFamily="18" charset="0"/>
                <a:cs typeface="Arial" pitchFamily="34" charset="0"/>
              </a:rPr>
              <a:t>       </a:t>
            </a:r>
            <a:r>
              <a:rPr lang="en-US" sz="24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-----------  (3)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  </a:t>
            </a:r>
            <a:endParaRPr lang="en-US" sz="2400" b="1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1" y="570052"/>
            <a:ext cx="5655328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7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smtClean="0"/>
              <a:t>(3),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 smtClean="0">
                <a:sym typeface="Symbol" panose="05050102010706020507" pitchFamily="18" charset="2"/>
              </a:rPr>
              <a:t>b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2 </a:t>
            </a:r>
            <a:r>
              <a:rPr lang="en-US" altLang="en-US" b="1" dirty="0" smtClean="0">
                <a:sym typeface="Symbol" panose="05050102010706020507" pitchFamily="18" charset="2"/>
              </a:rPr>
              <a:t>+ </a:t>
            </a:r>
          </a:p>
          <a:p>
            <a:pPr marL="0" indent="0">
              <a:buNone/>
            </a:pPr>
            <a:r>
              <a:rPr lang="en-IN" dirty="0" smtClean="0"/>
              <a:t>By applying Arden’s theorem,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            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 smtClean="0">
                <a:sym typeface="Symbol" panose="05050102010706020507" pitchFamily="18" charset="2"/>
              </a:rPr>
              <a:t>b*   =  b*       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-----------(4</a:t>
            </a:r>
            <a:r>
              <a:rPr lang="en-US" altLang="en-US" dirty="0" smtClean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IN" dirty="0"/>
              <a:t>Sub. </a:t>
            </a:r>
            <a:r>
              <a:rPr lang="en-IN" dirty="0" smtClean="0"/>
              <a:t>(4) </a:t>
            </a:r>
            <a:r>
              <a:rPr lang="en-IN" dirty="0"/>
              <a:t>in (2), we </a:t>
            </a:r>
            <a:r>
              <a:rPr lang="en-IN" dirty="0" smtClean="0"/>
              <a:t>get</a:t>
            </a:r>
          </a:p>
          <a:p>
            <a:pPr marL="0" indent="0">
              <a:buNone/>
            </a:pPr>
            <a:r>
              <a:rPr lang="en-US" b="1" baseline="-25000" dirty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                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 a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en-US" b="1" dirty="0">
                <a:sym typeface="Symbol" panose="05050102010706020507" pitchFamily="18" charset="2"/>
              </a:rPr>
              <a:t>  + b b*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By applying Arden’s theorem,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            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a* b </a:t>
            </a:r>
            <a:r>
              <a:rPr lang="en-US" altLang="en-US" b="1" dirty="0">
                <a:sym typeface="Symbol" panose="05050102010706020507" pitchFamily="18" charset="2"/>
              </a:rPr>
              <a:t>b</a:t>
            </a:r>
            <a:r>
              <a:rPr lang="en-US" altLang="en-US" b="1" dirty="0" smtClean="0">
                <a:sym typeface="Symbol" panose="05050102010706020507" pitchFamily="18" charset="2"/>
              </a:rPr>
              <a:t>*           </a:t>
            </a:r>
            <a:r>
              <a:rPr lang="en-US" altLang="en-US" dirty="0" smtClean="0">
                <a:sym typeface="Symbol" panose="05050102010706020507" pitchFamily="18" charset="2"/>
              </a:rPr>
              <a:t>-----------(5)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/>
              <a:t>Sub. </a:t>
            </a:r>
            <a:r>
              <a:rPr lang="en-IN" dirty="0" smtClean="0"/>
              <a:t>(5) </a:t>
            </a:r>
            <a:r>
              <a:rPr lang="en-IN" dirty="0"/>
              <a:t>in </a:t>
            </a:r>
            <a:r>
              <a:rPr lang="en-IN" dirty="0" smtClean="0"/>
              <a:t>(1), </a:t>
            </a:r>
            <a:r>
              <a:rPr lang="en-IN" dirty="0"/>
              <a:t>we </a:t>
            </a:r>
            <a:r>
              <a:rPr lang="en-IN" dirty="0" smtClean="0"/>
              <a:t>get</a:t>
            </a:r>
          </a:p>
          <a:p>
            <a:pPr marL="0" indent="0">
              <a:buNone/>
            </a:pPr>
            <a:r>
              <a:rPr lang="en-IN" dirty="0" smtClean="0"/>
              <a:t>            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 =  </a:t>
            </a:r>
            <a:r>
              <a:rPr 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a* b b*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675965" y="4985127"/>
            <a:ext cx="1613648" cy="514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23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8154"/>
            <a:ext cx="10515600" cy="85837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Regular Expression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50613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Let </a:t>
            </a:r>
            <a:r>
              <a:rPr lang="en-US" altLang="en-US" dirty="0" smtClean="0">
                <a:sym typeface="Symbol" panose="05050102010706020507" pitchFamily="18" charset="2"/>
              </a:rPr>
              <a:t> be a given alphabet. Then</a:t>
            </a:r>
          </a:p>
          <a:p>
            <a:pPr marL="514350" indent="-514350">
              <a:buAutoNum type="arabicParenR"/>
            </a:pPr>
            <a:r>
              <a:rPr lang="en-US" altLang="en-US" dirty="0" smtClean="0">
                <a:sym typeface="Symbol" panose="05050102010706020507" pitchFamily="18" charset="2"/>
              </a:rPr>
              <a:t> ,  , and </a:t>
            </a:r>
            <a:r>
              <a:rPr lang="en-US" altLang="en-US" dirty="0"/>
              <a:t>any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  are all</a:t>
            </a:r>
            <a:r>
              <a:rPr lang="en-US" altLang="en-US" dirty="0" smtClean="0"/>
              <a:t> regular expressions. These are called     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</a:t>
            </a:r>
            <a:r>
              <a:rPr lang="en-US" altLang="en-US" dirty="0" smtClean="0">
                <a:solidFill>
                  <a:srgbClr val="0000CC"/>
                </a:solidFill>
              </a:rPr>
              <a:t>primitive regular expressions</a:t>
            </a:r>
            <a:r>
              <a:rPr lang="en-US" alt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altLang="en-US" dirty="0"/>
              <a:t>If 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/>
              <a:t> and 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/>
              <a:t> are regular expressions, </a:t>
            </a:r>
            <a:r>
              <a:rPr lang="en-US" altLang="en-US" dirty="0" smtClean="0"/>
              <a:t>then</a:t>
            </a:r>
          </a:p>
          <a:p>
            <a:pPr marL="457200" lvl="1" indent="0">
              <a:buNone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-  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+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2 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/>
              <a:t>is a regular expression. </a:t>
            </a:r>
          </a:p>
          <a:p>
            <a:pPr marL="457200" lvl="1" indent="0"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-  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</a:t>
            </a:r>
            <a:r>
              <a:rPr lang="en-US" altLang="en-US" sz="2800" dirty="0"/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800" dirty="0"/>
              <a:t> is a regular expression.</a:t>
            </a:r>
            <a:endParaRPr lang="th-TH" altLang="en-US" sz="2800" dirty="0"/>
          </a:p>
          <a:p>
            <a:pPr lvl="1">
              <a:buFontTx/>
              <a:buChar char="-"/>
            </a:pPr>
            <a:r>
              <a:rPr lang="en-US" altLang="en-US" sz="2800" i="1" dirty="0">
                <a:latin typeface="Times New Roman" panose="02020603050405020304" pitchFamily="18" charset="0"/>
              </a:rPr>
              <a:t>  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baseline="30000" dirty="0"/>
              <a:t>* </a:t>
            </a:r>
            <a:r>
              <a:rPr lang="en-US" altLang="en-US" sz="2800" dirty="0"/>
              <a:t> is a regular expression.</a:t>
            </a:r>
          </a:p>
          <a:p>
            <a:pPr lvl="1">
              <a:buFontTx/>
              <a:buChar char="-"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 (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baseline="30000" dirty="0"/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  <a:r>
              <a:rPr lang="en-US" altLang="en-US" sz="2800" dirty="0"/>
              <a:t> is a regular expression</a:t>
            </a:r>
            <a:r>
              <a:rPr lang="en-US" altLang="en-US" sz="2800" dirty="0" smtClean="0"/>
              <a:t>.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3) A string is a regular expression, if and only if it can be derived from the primitive regular expressions by a finite number of applications of rules in (2).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sz="3300" dirty="0"/>
          </a:p>
          <a:p>
            <a:pPr marL="457200" lvl="1" indent="0">
              <a:buNone/>
            </a:pPr>
            <a:endParaRPr lang="th-TH" altLang="en-US" sz="33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34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2729"/>
            <a:ext cx="10515600" cy="585423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Find regular expressions for the languages accepted by the following automata:-</a:t>
            </a:r>
          </a:p>
          <a:p>
            <a:pPr marL="0" indent="0">
              <a:buNone/>
            </a:pPr>
            <a:r>
              <a:rPr lang="en-IN" dirty="0" smtClean="0"/>
              <a:t>1)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2)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80" y="1290920"/>
            <a:ext cx="6441141" cy="2131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165" y="3422279"/>
            <a:ext cx="6571136" cy="288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0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314" y="885371"/>
            <a:ext cx="9535886" cy="51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Pumping lemma for regular languages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101"/>
            <a:ext cx="10515600" cy="501786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Let L be an infinite regular language. Then there exists a positive integer n such that for any w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altLang="en-US" dirty="0" smtClean="0">
                <a:sym typeface="Symbol" pitchFamily="18" charset="2"/>
              </a:rPr>
              <a:t>L  with </a:t>
            </a:r>
            <a:r>
              <a:rPr lang="en-US" altLang="en-US" dirty="0" smtClean="0">
                <a:solidFill>
                  <a:srgbClr val="0000CC"/>
                </a:solidFill>
                <a:sym typeface="Symbol" pitchFamily="18" charset="2"/>
              </a:rPr>
              <a:t>|w|</a:t>
            </a:r>
            <a:r>
              <a:rPr lang="en-IN" dirty="0" smtClean="0">
                <a:solidFill>
                  <a:srgbClr val="0000CC"/>
                </a:solidFill>
              </a:rPr>
              <a:t>≥ n</a:t>
            </a:r>
            <a:r>
              <a:rPr lang="en-IN" dirty="0" smtClean="0"/>
              <a:t> can be decomposed as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</a:t>
            </a:r>
            <a:r>
              <a:rPr lang="en-IN" dirty="0" smtClean="0">
                <a:solidFill>
                  <a:srgbClr val="0000CC"/>
                </a:solidFill>
              </a:rPr>
              <a:t>w = xyz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with    </a:t>
            </a:r>
            <a:r>
              <a:rPr lang="en-IN" dirty="0" smtClean="0">
                <a:solidFill>
                  <a:srgbClr val="FF0000"/>
                </a:solidFill>
              </a:rPr>
              <a:t>|</a:t>
            </a:r>
            <a:r>
              <a:rPr lang="en-IN" dirty="0" err="1" smtClean="0">
                <a:solidFill>
                  <a:srgbClr val="FF0000"/>
                </a:solidFill>
              </a:rPr>
              <a:t>xy</a:t>
            </a:r>
            <a:r>
              <a:rPr lang="en-IN" dirty="0" smtClean="0">
                <a:solidFill>
                  <a:srgbClr val="FF0000"/>
                </a:solidFill>
              </a:rPr>
              <a:t>|</a:t>
            </a:r>
            <a:r>
              <a:rPr lang="en-IN" dirty="0">
                <a:solidFill>
                  <a:srgbClr val="FF0000"/>
                </a:solidFill>
              </a:rPr>
              <a:t> ≤ </a:t>
            </a:r>
            <a:r>
              <a:rPr lang="en-IN" dirty="0" smtClean="0">
                <a:solidFill>
                  <a:srgbClr val="FF0000"/>
                </a:solidFill>
              </a:rPr>
              <a:t>n  </a:t>
            </a:r>
            <a:r>
              <a:rPr lang="en-IN" dirty="0" smtClean="0"/>
              <a:t>    and   </a:t>
            </a:r>
            <a:r>
              <a:rPr lang="en-IN" dirty="0" smtClean="0">
                <a:solidFill>
                  <a:srgbClr val="FF0000"/>
                </a:solidFill>
              </a:rPr>
              <a:t>|y|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≥ 1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such that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</a:t>
            </a:r>
            <a:r>
              <a:rPr lang="en-IN" dirty="0" smtClean="0">
                <a:solidFill>
                  <a:srgbClr val="CC0099"/>
                </a:solidFill>
              </a:rPr>
              <a:t>w</a:t>
            </a:r>
            <a:r>
              <a:rPr lang="en-IN" baseline="-25000" dirty="0" smtClean="0">
                <a:solidFill>
                  <a:srgbClr val="CC0099"/>
                </a:solidFill>
              </a:rPr>
              <a:t>i </a:t>
            </a:r>
            <a:r>
              <a:rPr lang="en-IN" dirty="0" smtClean="0">
                <a:solidFill>
                  <a:srgbClr val="CC0099"/>
                </a:solidFill>
              </a:rPr>
              <a:t> = xy</a:t>
            </a:r>
            <a:r>
              <a:rPr lang="en-IN" sz="3000" baseline="30000" dirty="0" smtClean="0">
                <a:solidFill>
                  <a:srgbClr val="CC0099"/>
                </a:solidFill>
              </a:rPr>
              <a:t>i</a:t>
            </a:r>
            <a:r>
              <a:rPr lang="en-IN" dirty="0" smtClean="0">
                <a:solidFill>
                  <a:srgbClr val="CC0099"/>
                </a:solidFill>
              </a:rPr>
              <a:t>z</a:t>
            </a:r>
            <a:r>
              <a:rPr lang="en-IN" baseline="-25000" dirty="0" smtClean="0"/>
              <a:t>   </a:t>
            </a:r>
            <a:r>
              <a:rPr lang="en-IN" dirty="0" smtClean="0"/>
              <a:t>is also in L for </a:t>
            </a:r>
            <a:r>
              <a:rPr lang="en-IN" dirty="0" err="1" smtClean="0"/>
              <a:t>i</a:t>
            </a:r>
            <a:r>
              <a:rPr lang="en-IN" dirty="0" smtClean="0"/>
              <a:t> = 0, 1, 2, . . .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3256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7"/>
            <a:ext cx="10515600" cy="772732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Problems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79"/>
            <a:ext cx="10515600" cy="55250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Show that the following languages are not regular</a:t>
            </a:r>
          </a:p>
          <a:p>
            <a:pPr marL="0" indent="0">
              <a:buNone/>
            </a:pPr>
            <a:r>
              <a:rPr lang="en-IN" dirty="0" smtClean="0"/>
              <a:t>1)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2)  </a:t>
            </a:r>
          </a:p>
          <a:p>
            <a:pPr marL="0" indent="0">
              <a:buNone/>
            </a:pPr>
            <a:r>
              <a:rPr lang="en-IN" dirty="0" smtClean="0"/>
              <a:t>3) </a:t>
            </a:r>
          </a:p>
          <a:p>
            <a:pPr marL="0" indent="0">
              <a:buNone/>
            </a:pPr>
            <a:r>
              <a:rPr lang="en-IN" dirty="0" smtClean="0"/>
              <a:t>4)</a:t>
            </a:r>
          </a:p>
          <a:p>
            <a:pPr marL="514350" indent="-514350">
              <a:buAutoNum type="arabicParenR" startAt="5"/>
            </a:pPr>
            <a:r>
              <a:rPr lang="en-IN" dirty="0" smtClean="0"/>
              <a:t>                               is prime }</a:t>
            </a:r>
          </a:p>
          <a:p>
            <a:pPr marL="514350" indent="-514350">
              <a:buAutoNum type="arabicParenR" startAt="5"/>
            </a:pP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7)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648488"/>
              </p:ext>
            </p:extLst>
          </p:nvPr>
        </p:nvGraphicFramePr>
        <p:xfrm>
          <a:off x="1262130" y="1336642"/>
          <a:ext cx="4833870" cy="62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77" name="Equation" r:id="rId3" imgW="1054080" imgH="228600" progId="Equation.3">
                  <p:embed/>
                </p:oleObj>
              </mc:Choice>
              <mc:Fallback>
                <p:oleObj name="Equation" r:id="rId3" imgW="1054080" imgH="228600" progId="Equation.3">
                  <p:embed/>
                  <p:pic>
                    <p:nvPicPr>
                      <p:cNvPr id="0" name="Picture 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130" y="1336642"/>
                        <a:ext cx="4833870" cy="6209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829879"/>
              </p:ext>
            </p:extLst>
          </p:nvPr>
        </p:nvGraphicFramePr>
        <p:xfrm>
          <a:off x="1262130" y="1827034"/>
          <a:ext cx="4011075" cy="632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78" name="Equation" r:id="rId5" imgW="965160" imgH="253800" progId="Equation.3">
                  <p:embed/>
                </p:oleObj>
              </mc:Choice>
              <mc:Fallback>
                <p:oleObj name="Equation" r:id="rId5" imgW="965160" imgH="253800" progId="Equation.3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130" y="1827034"/>
                        <a:ext cx="4011075" cy="6328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780749"/>
              </p:ext>
            </p:extLst>
          </p:nvPr>
        </p:nvGraphicFramePr>
        <p:xfrm>
          <a:off x="1274763" y="2327275"/>
          <a:ext cx="39560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79" name="Equation" r:id="rId7" imgW="952200" imgH="253800" progId="Equation.3">
                  <p:embed/>
                </p:oleObj>
              </mc:Choice>
              <mc:Fallback>
                <p:oleObj name="Equation" r:id="rId7" imgW="952200" imgH="253800" progId="Equation.3">
                  <p:embed/>
                  <p:pic>
                    <p:nvPicPr>
                      <p:cNvPr id="0" name="Picture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327275"/>
                        <a:ext cx="3956050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733595"/>
              </p:ext>
            </p:extLst>
          </p:nvPr>
        </p:nvGraphicFramePr>
        <p:xfrm>
          <a:off x="1274763" y="2829550"/>
          <a:ext cx="411321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80" name="Equation" r:id="rId9" imgW="990360" imgH="253800" progId="Equation.3">
                  <p:embed/>
                </p:oleObj>
              </mc:Choice>
              <mc:Fallback>
                <p:oleObj name="Equation" r:id="rId9" imgW="990360" imgH="253800" progId="Equation.3">
                  <p:embed/>
                  <p:pic>
                    <p:nvPicPr>
                      <p:cNvPr id="0" name="Picture 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829550"/>
                        <a:ext cx="4113212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72747"/>
              </p:ext>
            </p:extLst>
          </p:nvPr>
        </p:nvGraphicFramePr>
        <p:xfrm>
          <a:off x="1262130" y="3404841"/>
          <a:ext cx="2755251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81" name="Equation" r:id="rId11" imgW="698400" imgH="228600" progId="Equation.3">
                  <p:embed/>
                </p:oleObj>
              </mc:Choice>
              <mc:Fallback>
                <p:oleObj name="Equation" r:id="rId11" imgW="698400" imgH="228600" progId="Equation.3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130" y="3404841"/>
                        <a:ext cx="2755251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016781"/>
              </p:ext>
            </p:extLst>
          </p:nvPr>
        </p:nvGraphicFramePr>
        <p:xfrm>
          <a:off x="1304232" y="3905541"/>
          <a:ext cx="4125845" cy="599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82" name="Equation" r:id="rId13" imgW="1434960" imgH="228600" progId="Equation.3">
                  <p:embed/>
                </p:oleObj>
              </mc:Choice>
              <mc:Fallback>
                <p:oleObj name="Equation" r:id="rId13" imgW="1434960" imgH="228600" progId="Equation.3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232" y="3905541"/>
                        <a:ext cx="4125845" cy="5993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353277"/>
              </p:ext>
            </p:extLst>
          </p:nvPr>
        </p:nvGraphicFramePr>
        <p:xfrm>
          <a:off x="1262130" y="4420694"/>
          <a:ext cx="38084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83" name="Equation" r:id="rId15" imgW="965160" imgH="228600" progId="Equation.3">
                  <p:embed/>
                </p:oleObj>
              </mc:Choice>
              <mc:Fallback>
                <p:oleObj name="Equation" r:id="rId15" imgW="965160" imgH="228600" progId="Equation.3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130" y="4420694"/>
                        <a:ext cx="3808412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62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699"/>
            <a:ext cx="10515600" cy="768216"/>
          </a:xfrm>
        </p:spPr>
        <p:txBody>
          <a:bodyPr/>
          <a:lstStyle/>
          <a:p>
            <a:r>
              <a:rPr lang="en-IN" sz="2800" dirty="0" smtClean="0"/>
              <a:t>1)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1"/>
            <a:ext cx="10515600" cy="572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Assume that L is regular.</a:t>
            </a:r>
          </a:p>
          <a:p>
            <a:pPr marL="0" indent="0">
              <a:buNone/>
            </a:pPr>
            <a:r>
              <a:rPr lang="en-IN" dirty="0" smtClean="0"/>
              <a:t>Let n be a positive integer.</a:t>
            </a:r>
          </a:p>
          <a:p>
            <a:pPr marL="0" indent="0">
              <a:buNone/>
            </a:pPr>
            <a:r>
              <a:rPr lang="en-IN" dirty="0" smtClean="0"/>
              <a:t>Let                    . Then |w| = 2n </a:t>
            </a:r>
            <a:r>
              <a:rPr lang="en-IN" dirty="0"/>
              <a:t>≥</a:t>
            </a:r>
            <a:r>
              <a:rPr lang="en-IN" dirty="0" smtClean="0"/>
              <a:t> n</a:t>
            </a:r>
          </a:p>
          <a:p>
            <a:pPr marL="0" indent="0">
              <a:buNone/>
            </a:pPr>
            <a:r>
              <a:rPr lang="en-IN" dirty="0" smtClean="0"/>
              <a:t>Therefore, by pumping lemma w can be decomposed as</a:t>
            </a:r>
          </a:p>
          <a:p>
            <a:pPr marL="0" indent="0">
              <a:buNone/>
            </a:pPr>
            <a:r>
              <a:rPr lang="en-IN" dirty="0" smtClean="0"/>
              <a:t>    w = xyz   with    |</a:t>
            </a:r>
            <a:r>
              <a:rPr lang="en-IN" dirty="0" err="1" smtClean="0"/>
              <a:t>xy</a:t>
            </a:r>
            <a:r>
              <a:rPr lang="en-IN" dirty="0" smtClean="0"/>
              <a:t>|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≤  n          and      |y|</a:t>
            </a:r>
            <a:r>
              <a:rPr lang="en-IN" dirty="0"/>
              <a:t> ≥ </a:t>
            </a:r>
            <a:r>
              <a:rPr lang="en-IN" dirty="0" smtClean="0"/>
              <a:t>1</a:t>
            </a:r>
          </a:p>
          <a:p>
            <a:pPr marL="0" indent="0">
              <a:buNone/>
            </a:pPr>
            <a:r>
              <a:rPr lang="en-IN" dirty="0" smtClean="0"/>
              <a:t>     |</a:t>
            </a:r>
            <a:r>
              <a:rPr lang="en-IN" dirty="0" err="1" smtClean="0"/>
              <a:t>xy</a:t>
            </a:r>
            <a:r>
              <a:rPr lang="en-IN" dirty="0" smtClean="0"/>
              <a:t>|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≤  n            </a:t>
            </a:r>
            <a:r>
              <a:rPr lang="en-IN" dirty="0" err="1" smtClean="0"/>
              <a:t>xy</a:t>
            </a:r>
            <a:r>
              <a:rPr lang="en-IN" dirty="0" smtClean="0"/>
              <a:t> contains only a’s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|</a:t>
            </a:r>
            <a:r>
              <a:rPr lang="en-IN" dirty="0"/>
              <a:t>y| ≥ </a:t>
            </a:r>
            <a:r>
              <a:rPr lang="en-IN" dirty="0" smtClean="0"/>
              <a:t>1             y = a</a:t>
            </a:r>
            <a:r>
              <a:rPr lang="en-IN" baseline="30000" dirty="0" smtClean="0"/>
              <a:t>k </a:t>
            </a:r>
            <a:r>
              <a:rPr lang="en-IN" dirty="0" smtClean="0"/>
              <a:t> ,  1</a:t>
            </a:r>
            <a:r>
              <a:rPr lang="en-IN" baseline="30000" dirty="0" smtClean="0"/>
              <a:t>  </a:t>
            </a:r>
            <a:r>
              <a:rPr lang="en-IN" dirty="0" smtClean="0"/>
              <a:t>≤ k </a:t>
            </a:r>
            <a:r>
              <a:rPr lang="en-IN" dirty="0"/>
              <a:t>≤</a:t>
            </a:r>
            <a:r>
              <a:rPr lang="en-IN" dirty="0" smtClean="0"/>
              <a:t> </a:t>
            </a:r>
            <a:r>
              <a:rPr lang="en-IN" dirty="0"/>
              <a:t>n 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Consider,  w</a:t>
            </a:r>
            <a:r>
              <a:rPr lang="en-IN" baseline="-25000" dirty="0" smtClean="0"/>
              <a:t>0</a:t>
            </a:r>
            <a:r>
              <a:rPr lang="en-IN" dirty="0" smtClean="0"/>
              <a:t> = xy</a:t>
            </a:r>
            <a:r>
              <a:rPr lang="en-IN" sz="3000" baseline="30000" dirty="0" smtClean="0"/>
              <a:t>0</a:t>
            </a:r>
            <a:r>
              <a:rPr lang="en-IN" dirty="0" smtClean="0"/>
              <a:t>z = </a:t>
            </a:r>
            <a:r>
              <a:rPr lang="en-IN" dirty="0" err="1" smtClean="0"/>
              <a:t>xz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But     w = xyz  = a</a:t>
            </a:r>
            <a:r>
              <a:rPr lang="en-IN" baseline="30000" dirty="0" smtClean="0"/>
              <a:t>n-k</a:t>
            </a:r>
            <a:r>
              <a:rPr lang="en-IN" dirty="0" smtClean="0"/>
              <a:t> a</a:t>
            </a:r>
            <a:r>
              <a:rPr lang="en-IN" baseline="30000" dirty="0" smtClean="0"/>
              <a:t>k</a:t>
            </a:r>
            <a:r>
              <a:rPr lang="en-IN" dirty="0" smtClean="0"/>
              <a:t> b</a:t>
            </a:r>
            <a:r>
              <a:rPr lang="en-IN" baseline="30000" dirty="0" smtClean="0"/>
              <a:t>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So, </a:t>
            </a:r>
            <a:r>
              <a:rPr lang="en-IN" dirty="0" err="1" smtClean="0"/>
              <a:t>xz</a:t>
            </a:r>
            <a:r>
              <a:rPr lang="en-IN" dirty="0" smtClean="0"/>
              <a:t> = </a:t>
            </a:r>
            <a:r>
              <a:rPr lang="en-IN" dirty="0"/>
              <a:t>a</a:t>
            </a:r>
            <a:r>
              <a:rPr lang="en-IN" baseline="30000" dirty="0"/>
              <a:t>n-k</a:t>
            </a:r>
            <a:r>
              <a:rPr lang="en-IN" dirty="0"/>
              <a:t> </a:t>
            </a:r>
            <a:r>
              <a:rPr lang="en-IN" dirty="0" smtClean="0"/>
              <a:t>b</a:t>
            </a:r>
            <a:r>
              <a:rPr lang="en-IN" baseline="30000" dirty="0" smtClean="0"/>
              <a:t>n </a:t>
            </a:r>
            <a:r>
              <a:rPr lang="en-IN" dirty="0" smtClean="0"/>
              <a:t>, </a:t>
            </a:r>
            <a:r>
              <a:rPr lang="en-IN" dirty="0"/>
              <a:t>1</a:t>
            </a:r>
            <a:r>
              <a:rPr lang="en-IN" baseline="30000" dirty="0"/>
              <a:t>  </a:t>
            </a:r>
            <a:r>
              <a:rPr lang="en-IN" dirty="0"/>
              <a:t>≤ k ≤ n</a:t>
            </a:r>
            <a:r>
              <a:rPr lang="en-IN" dirty="0" smtClean="0"/>
              <a:t>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Therefore</a:t>
            </a:r>
            <a:r>
              <a:rPr lang="en-IN" dirty="0" smtClean="0"/>
              <a:t>, </a:t>
            </a:r>
            <a:r>
              <a:rPr lang="en-IN" dirty="0"/>
              <a:t>w</a:t>
            </a:r>
            <a:r>
              <a:rPr lang="en-IN" baseline="-25000" dirty="0"/>
              <a:t>0</a:t>
            </a:r>
            <a:r>
              <a:rPr lang="en-IN" dirty="0"/>
              <a:t> = </a:t>
            </a:r>
            <a:r>
              <a:rPr lang="en-IN" dirty="0" err="1" smtClean="0"/>
              <a:t>xz</a:t>
            </a:r>
            <a:r>
              <a:rPr lang="en-IN" dirty="0" smtClean="0"/>
              <a:t> = </a:t>
            </a:r>
            <a:r>
              <a:rPr lang="en-IN" dirty="0"/>
              <a:t>a</a:t>
            </a:r>
            <a:r>
              <a:rPr lang="en-IN" baseline="30000" dirty="0"/>
              <a:t>n-k</a:t>
            </a:r>
            <a:r>
              <a:rPr lang="en-IN" dirty="0"/>
              <a:t> </a:t>
            </a:r>
            <a:r>
              <a:rPr lang="en-IN" dirty="0" smtClean="0"/>
              <a:t>b</a:t>
            </a:r>
            <a:r>
              <a:rPr lang="en-IN" baseline="30000" dirty="0" smtClean="0"/>
              <a:t>n</a:t>
            </a:r>
            <a:r>
              <a:rPr lang="en-IN" dirty="0" smtClean="0"/>
              <a:t>      L , a contradiction. Hence L is not regular.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924756"/>
              </p:ext>
            </p:extLst>
          </p:nvPr>
        </p:nvGraphicFramePr>
        <p:xfrm>
          <a:off x="1365161" y="240909"/>
          <a:ext cx="3490174" cy="62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88" name="Equation" r:id="rId3" imgW="1054080" imgH="228600" progId="Equation.3">
                  <p:embed/>
                </p:oleObj>
              </mc:Choice>
              <mc:Fallback>
                <p:oleObj name="Equation" r:id="rId3" imgW="1054080" imgH="228600" progId="Equation.3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161" y="240909"/>
                        <a:ext cx="3490174" cy="6209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618127"/>
              </p:ext>
            </p:extLst>
          </p:nvPr>
        </p:nvGraphicFramePr>
        <p:xfrm>
          <a:off x="1455313" y="1934066"/>
          <a:ext cx="155834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89" name="Equation" r:id="rId5" imgW="571320" imgH="203040" progId="Equation.3">
                  <p:embed/>
                </p:oleObj>
              </mc:Choice>
              <mc:Fallback>
                <p:oleObj name="Equation" r:id="rId5" imgW="571320" imgH="203040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313" y="1934066"/>
                        <a:ext cx="1558343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744723"/>
              </p:ext>
            </p:extLst>
          </p:nvPr>
        </p:nvGraphicFramePr>
        <p:xfrm>
          <a:off x="2749641" y="3567446"/>
          <a:ext cx="708335" cy="53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90"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641" y="3567446"/>
                        <a:ext cx="708335" cy="537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755584"/>
              </p:ext>
            </p:extLst>
          </p:nvPr>
        </p:nvGraphicFramePr>
        <p:xfrm>
          <a:off x="2805449" y="4069721"/>
          <a:ext cx="708335" cy="487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91" name="Equation" r:id="rId9" imgW="190440" imgH="152280" progId="Equation.3">
                  <p:embed/>
                </p:oleObj>
              </mc:Choice>
              <mc:Fallback>
                <p:oleObj name="Equation" r:id="rId9" imgW="190440" imgH="152280" progId="Equation.3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449" y="4069721"/>
                        <a:ext cx="708335" cy="4872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421748"/>
              </p:ext>
            </p:extLst>
          </p:nvPr>
        </p:nvGraphicFramePr>
        <p:xfrm>
          <a:off x="4759727" y="6136780"/>
          <a:ext cx="507732" cy="41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92" name="Equation" r:id="rId11" imgW="126720" imgH="152280" progId="Equation.3">
                  <p:embed/>
                </p:oleObj>
              </mc:Choice>
              <mc:Fallback>
                <p:oleObj name="Equation" r:id="rId11" imgW="126720" imgH="152280" progId="Equation.3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727" y="6136780"/>
                        <a:ext cx="507732" cy="41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86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063"/>
            <a:ext cx="10515600" cy="690942"/>
          </a:xfrm>
        </p:spPr>
        <p:txBody>
          <a:bodyPr/>
          <a:lstStyle/>
          <a:p>
            <a:r>
              <a:rPr lang="en-IN" sz="2800" dirty="0" smtClean="0"/>
              <a:t>2)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0005"/>
            <a:ext cx="10515600" cy="58727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Assume that L is regular.</a:t>
            </a:r>
          </a:p>
          <a:p>
            <a:pPr marL="0" indent="0">
              <a:buNone/>
            </a:pPr>
            <a:r>
              <a:rPr lang="en-IN" dirty="0"/>
              <a:t>Let n be a positive integer.</a:t>
            </a:r>
          </a:p>
          <a:p>
            <a:pPr marL="0" indent="0">
              <a:buNone/>
            </a:pPr>
            <a:r>
              <a:rPr lang="en-IN" dirty="0"/>
              <a:t>Let              </a:t>
            </a:r>
            <a:r>
              <a:rPr lang="en-IN" dirty="0" smtClean="0"/>
              <a:t> </a:t>
            </a:r>
            <a:r>
              <a:rPr lang="en-IN" dirty="0"/>
              <a:t>. </a:t>
            </a:r>
            <a:r>
              <a:rPr lang="en-IN" dirty="0" smtClean="0"/>
              <a:t>   Then </a:t>
            </a:r>
            <a:r>
              <a:rPr lang="en-IN" dirty="0"/>
              <a:t>|w| = </a:t>
            </a:r>
            <a:r>
              <a:rPr lang="en-IN" dirty="0" smtClean="0"/>
              <a:t>n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≥ n</a:t>
            </a:r>
          </a:p>
          <a:p>
            <a:pPr marL="0" indent="0">
              <a:buNone/>
            </a:pPr>
            <a:r>
              <a:rPr lang="en-IN" dirty="0"/>
              <a:t>Therefore, by pumping lemma w can be decomposed as</a:t>
            </a:r>
          </a:p>
          <a:p>
            <a:pPr marL="0" indent="0">
              <a:buNone/>
            </a:pPr>
            <a:r>
              <a:rPr lang="en-IN" dirty="0"/>
              <a:t>    w = xyz   with    |</a:t>
            </a:r>
            <a:r>
              <a:rPr lang="en-IN" dirty="0" err="1"/>
              <a:t>xy</a:t>
            </a:r>
            <a:r>
              <a:rPr lang="en-IN" dirty="0"/>
              <a:t>|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≤  n          and      |y| ≥ </a:t>
            </a:r>
            <a:r>
              <a:rPr lang="en-IN" dirty="0" smtClean="0"/>
              <a:t>1</a:t>
            </a:r>
          </a:p>
          <a:p>
            <a:pPr marL="0" indent="0">
              <a:buNone/>
            </a:pPr>
            <a:r>
              <a:rPr lang="en-IN" dirty="0" smtClean="0"/>
              <a:t>Consider xy</a:t>
            </a:r>
            <a:r>
              <a:rPr lang="en-IN" sz="3000" baseline="30000" dirty="0" smtClean="0"/>
              <a:t>2</a:t>
            </a:r>
            <a:r>
              <a:rPr lang="en-IN" dirty="0" smtClean="0"/>
              <a:t>z ,</a:t>
            </a:r>
          </a:p>
          <a:p>
            <a:pPr marL="0" indent="0">
              <a:buNone/>
            </a:pPr>
            <a:r>
              <a:rPr lang="en-IN" dirty="0" smtClean="0"/>
              <a:t>   n</a:t>
            </a:r>
            <a:r>
              <a:rPr lang="en-IN" baseline="30000" dirty="0" smtClean="0"/>
              <a:t>2 </a:t>
            </a:r>
            <a:r>
              <a:rPr lang="en-IN" dirty="0" smtClean="0"/>
              <a:t>= |xyz| </a:t>
            </a:r>
            <a:r>
              <a:rPr lang="en-IN" dirty="0"/>
              <a:t>˂ </a:t>
            </a:r>
            <a:r>
              <a:rPr lang="en-IN" dirty="0" smtClean="0"/>
              <a:t>|x</a:t>
            </a:r>
            <a:r>
              <a:rPr lang="en-IN" dirty="0"/>
              <a:t>y</a:t>
            </a:r>
            <a:r>
              <a:rPr lang="en-IN" sz="3000" baseline="30000" dirty="0"/>
              <a:t>2</a:t>
            </a:r>
            <a:r>
              <a:rPr lang="en-IN" dirty="0" smtClean="0"/>
              <a:t>z|= </a:t>
            </a:r>
            <a:r>
              <a:rPr lang="en-IN" dirty="0"/>
              <a:t>|xyz</a:t>
            </a:r>
            <a:r>
              <a:rPr lang="en-IN" dirty="0" smtClean="0"/>
              <a:t>|+|y| </a:t>
            </a:r>
            <a:r>
              <a:rPr lang="en-IN" dirty="0"/>
              <a:t>≤ </a:t>
            </a:r>
            <a:r>
              <a:rPr lang="en-IN" dirty="0" smtClean="0"/>
              <a:t>n</a:t>
            </a:r>
            <a:r>
              <a:rPr lang="en-IN" baseline="30000" dirty="0" smtClean="0"/>
              <a:t>2</a:t>
            </a:r>
            <a:r>
              <a:rPr lang="en-IN" dirty="0" smtClean="0"/>
              <a:t> +</a:t>
            </a:r>
            <a:r>
              <a:rPr lang="en-IN" baseline="30000" dirty="0" smtClean="0"/>
              <a:t>  </a:t>
            </a:r>
            <a:r>
              <a:rPr lang="en-IN" dirty="0" smtClean="0"/>
              <a:t>n ˂ </a:t>
            </a:r>
            <a:r>
              <a:rPr lang="en-IN" dirty="0"/>
              <a:t>n</a:t>
            </a:r>
            <a:r>
              <a:rPr lang="en-IN" baseline="30000" dirty="0"/>
              <a:t>2</a:t>
            </a:r>
            <a:r>
              <a:rPr lang="en-IN" dirty="0"/>
              <a:t> +</a:t>
            </a:r>
            <a:r>
              <a:rPr lang="en-IN" baseline="30000" dirty="0"/>
              <a:t>  </a:t>
            </a:r>
            <a:r>
              <a:rPr lang="en-IN" dirty="0" smtClean="0"/>
              <a:t>n + (n + 1) = (n+1)</a:t>
            </a:r>
            <a:r>
              <a:rPr lang="en-IN" baseline="30000" dirty="0" smtClean="0"/>
              <a:t>2</a:t>
            </a:r>
          </a:p>
          <a:p>
            <a:pPr marL="0" indent="0">
              <a:buNone/>
            </a:pPr>
            <a:r>
              <a:rPr lang="en-IN" dirty="0" smtClean="0"/>
              <a:t>                                   n</a:t>
            </a:r>
            <a:r>
              <a:rPr lang="en-IN" baseline="30000" dirty="0" smtClean="0"/>
              <a:t>2  </a:t>
            </a:r>
            <a:r>
              <a:rPr lang="en-IN" dirty="0" smtClean="0"/>
              <a:t>˂ </a:t>
            </a:r>
            <a:r>
              <a:rPr lang="en-IN" dirty="0"/>
              <a:t>|</a:t>
            </a:r>
            <a:r>
              <a:rPr lang="en-IN" dirty="0" smtClean="0"/>
              <a:t>xy</a:t>
            </a:r>
            <a:r>
              <a:rPr lang="en-IN" sz="3000" baseline="30000" dirty="0" smtClean="0"/>
              <a:t>2</a:t>
            </a:r>
            <a:r>
              <a:rPr lang="en-IN" dirty="0" smtClean="0"/>
              <a:t>z| ˂ (n+1)</a:t>
            </a:r>
            <a:r>
              <a:rPr lang="en-IN" baseline="30000" dirty="0" smtClean="0"/>
              <a:t>2</a:t>
            </a:r>
          </a:p>
          <a:p>
            <a:pPr marL="0" indent="0">
              <a:buNone/>
            </a:pPr>
            <a:r>
              <a:rPr lang="en-IN" dirty="0" smtClean="0"/>
              <a:t>Hence, </a:t>
            </a:r>
            <a:r>
              <a:rPr lang="en-IN" dirty="0"/>
              <a:t>|xy</a:t>
            </a:r>
            <a:r>
              <a:rPr lang="en-IN" sz="3000" baseline="30000" dirty="0"/>
              <a:t>2</a:t>
            </a:r>
            <a:r>
              <a:rPr lang="en-IN" dirty="0"/>
              <a:t>z</a:t>
            </a:r>
            <a:r>
              <a:rPr lang="en-IN" dirty="0" smtClean="0"/>
              <a:t>| is strictly lies between </a:t>
            </a:r>
            <a:r>
              <a:rPr lang="en-IN" dirty="0"/>
              <a:t>n</a:t>
            </a:r>
            <a:r>
              <a:rPr lang="en-IN" baseline="30000" dirty="0"/>
              <a:t>2  </a:t>
            </a:r>
            <a:r>
              <a:rPr lang="en-IN" dirty="0" smtClean="0"/>
              <a:t>and  </a:t>
            </a:r>
            <a:r>
              <a:rPr lang="en-IN" dirty="0"/>
              <a:t>(</a:t>
            </a:r>
            <a:r>
              <a:rPr lang="en-IN" dirty="0" smtClean="0"/>
              <a:t>n+1)</a:t>
            </a:r>
            <a:r>
              <a:rPr lang="en-IN" baseline="30000" dirty="0" smtClean="0"/>
              <a:t>2 </a:t>
            </a:r>
            <a:r>
              <a:rPr lang="en-IN" dirty="0" smtClean="0"/>
              <a:t>but it is not equal to any one of them. Hence </a:t>
            </a:r>
            <a:r>
              <a:rPr lang="en-IN" dirty="0"/>
              <a:t>|xy</a:t>
            </a:r>
            <a:r>
              <a:rPr lang="en-IN" sz="3000" baseline="30000" dirty="0"/>
              <a:t>2</a:t>
            </a:r>
            <a:r>
              <a:rPr lang="en-IN" dirty="0"/>
              <a:t>z</a:t>
            </a:r>
            <a:r>
              <a:rPr lang="en-IN" dirty="0" smtClean="0"/>
              <a:t>| is not a perfect square.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Therefore, </a:t>
            </a:r>
            <a:r>
              <a:rPr lang="en-IN" dirty="0" smtClean="0"/>
              <a:t>w</a:t>
            </a:r>
            <a:r>
              <a:rPr lang="en-IN" baseline="-25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xy</a:t>
            </a:r>
            <a:r>
              <a:rPr lang="en-IN" sz="3000" baseline="30000" dirty="0" smtClean="0"/>
              <a:t>2</a:t>
            </a:r>
            <a:r>
              <a:rPr lang="en-IN" dirty="0" smtClean="0"/>
              <a:t>z      </a:t>
            </a:r>
            <a:r>
              <a:rPr lang="en-IN" dirty="0"/>
              <a:t>L , a contradiction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Thus L </a:t>
            </a:r>
            <a:r>
              <a:rPr lang="en-IN" dirty="0"/>
              <a:t>is not regular.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330750"/>
              </p:ext>
            </p:extLst>
          </p:nvPr>
        </p:nvGraphicFramePr>
        <p:xfrm>
          <a:off x="1378042" y="191413"/>
          <a:ext cx="3181078" cy="542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7" name="Equation" r:id="rId3" imgW="965160" imgH="253800" progId="Equation.3">
                  <p:embed/>
                </p:oleObj>
              </mc:Choice>
              <mc:Fallback>
                <p:oleObj name="Equation" r:id="rId3" imgW="965160" imgH="2538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042" y="191413"/>
                        <a:ext cx="3181078" cy="5426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209899"/>
              </p:ext>
            </p:extLst>
          </p:nvPr>
        </p:nvGraphicFramePr>
        <p:xfrm>
          <a:off x="1378042" y="1633047"/>
          <a:ext cx="1318810" cy="710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8" name="Equation" r:id="rId5" imgW="482400" imgH="228600" progId="Equation.3">
                  <p:embed/>
                </p:oleObj>
              </mc:Choice>
              <mc:Fallback>
                <p:oleObj name="Equation" r:id="rId5" imgW="482400" imgH="2286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042" y="1633047"/>
                        <a:ext cx="1318810" cy="7109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958497"/>
              </p:ext>
            </p:extLst>
          </p:nvPr>
        </p:nvGraphicFramePr>
        <p:xfrm>
          <a:off x="3858206" y="5840563"/>
          <a:ext cx="507732" cy="41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9"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8206" y="5840563"/>
                        <a:ext cx="507732" cy="41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23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7"/>
            <a:ext cx="10515600" cy="523517"/>
          </a:xfrm>
        </p:spPr>
        <p:txBody>
          <a:bodyPr>
            <a:normAutofit/>
          </a:bodyPr>
          <a:lstStyle/>
          <a:p>
            <a:r>
              <a:rPr lang="en-IN" sz="2800" dirty="0" smtClean="0"/>
              <a:t>3)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79"/>
            <a:ext cx="10515600" cy="52496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Assume that L is regular.</a:t>
            </a:r>
          </a:p>
          <a:p>
            <a:pPr marL="0" indent="0">
              <a:buNone/>
            </a:pPr>
            <a:r>
              <a:rPr lang="en-IN" dirty="0"/>
              <a:t>Let n be a positive integer.</a:t>
            </a:r>
          </a:p>
          <a:p>
            <a:pPr marL="0" indent="0">
              <a:buNone/>
            </a:pPr>
            <a:r>
              <a:rPr lang="en-IN" dirty="0"/>
              <a:t>Let             </a:t>
            </a:r>
            <a:r>
              <a:rPr lang="en-IN" dirty="0" smtClean="0"/>
              <a:t>.    </a:t>
            </a:r>
            <a:r>
              <a:rPr lang="en-IN" dirty="0"/>
              <a:t>Then |w| = </a:t>
            </a:r>
            <a:r>
              <a:rPr lang="en-IN" dirty="0" smtClean="0"/>
              <a:t>n</a:t>
            </a:r>
            <a:r>
              <a:rPr lang="en-IN" baseline="30000" dirty="0" smtClean="0"/>
              <a:t>3</a:t>
            </a:r>
            <a:r>
              <a:rPr lang="en-IN" dirty="0" smtClean="0"/>
              <a:t> </a:t>
            </a:r>
            <a:r>
              <a:rPr lang="en-IN" dirty="0"/>
              <a:t>≥ n</a:t>
            </a:r>
          </a:p>
          <a:p>
            <a:pPr marL="0" indent="0">
              <a:buNone/>
            </a:pPr>
            <a:r>
              <a:rPr lang="en-IN" dirty="0"/>
              <a:t>Therefore, by pumping lemma w can be decomposed as</a:t>
            </a:r>
          </a:p>
          <a:p>
            <a:pPr marL="0" indent="0">
              <a:buNone/>
            </a:pPr>
            <a:r>
              <a:rPr lang="en-IN" dirty="0"/>
              <a:t>    w = xyz   with    |</a:t>
            </a:r>
            <a:r>
              <a:rPr lang="en-IN" dirty="0" err="1"/>
              <a:t>xy</a:t>
            </a:r>
            <a:r>
              <a:rPr lang="en-IN" dirty="0"/>
              <a:t>|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≤  n          and      |y| ≥ 1</a:t>
            </a:r>
          </a:p>
          <a:p>
            <a:pPr marL="0" indent="0">
              <a:buNone/>
            </a:pPr>
            <a:r>
              <a:rPr lang="en-IN" dirty="0"/>
              <a:t>Consider </a:t>
            </a:r>
            <a:r>
              <a:rPr lang="en-IN" dirty="0" smtClean="0"/>
              <a:t>xy</a:t>
            </a:r>
            <a:r>
              <a:rPr lang="en-IN" sz="3000" baseline="30000" dirty="0" smtClean="0"/>
              <a:t>3</a:t>
            </a:r>
            <a:r>
              <a:rPr lang="en-IN" dirty="0" smtClean="0"/>
              <a:t>z 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n</a:t>
            </a:r>
            <a:r>
              <a:rPr lang="en-IN" baseline="30000" dirty="0" smtClean="0"/>
              <a:t>3 </a:t>
            </a:r>
            <a:r>
              <a:rPr lang="en-IN" dirty="0" smtClean="0"/>
              <a:t>=|</a:t>
            </a:r>
            <a:r>
              <a:rPr lang="en-IN" dirty="0"/>
              <a:t>xyz| ˂ |</a:t>
            </a:r>
            <a:r>
              <a:rPr lang="en-IN" dirty="0" smtClean="0"/>
              <a:t>xy</a:t>
            </a:r>
            <a:r>
              <a:rPr lang="en-IN" sz="3000" baseline="30000" dirty="0" smtClean="0"/>
              <a:t>3</a:t>
            </a:r>
            <a:r>
              <a:rPr lang="en-IN" dirty="0" smtClean="0"/>
              <a:t>z</a:t>
            </a:r>
            <a:r>
              <a:rPr lang="en-IN" dirty="0"/>
              <a:t>|= |xyz</a:t>
            </a:r>
            <a:r>
              <a:rPr lang="en-IN" dirty="0" smtClean="0"/>
              <a:t>|+|y</a:t>
            </a:r>
            <a:r>
              <a:rPr lang="en-IN" sz="3000" baseline="30000" dirty="0" smtClean="0"/>
              <a:t>2</a:t>
            </a:r>
            <a:r>
              <a:rPr lang="en-IN" dirty="0" smtClean="0"/>
              <a:t>| </a:t>
            </a:r>
            <a:r>
              <a:rPr lang="en-IN" dirty="0"/>
              <a:t>≤ </a:t>
            </a:r>
            <a:r>
              <a:rPr lang="en-IN" dirty="0" smtClean="0"/>
              <a:t>n</a:t>
            </a:r>
            <a:r>
              <a:rPr lang="en-IN" baseline="30000" dirty="0" smtClean="0"/>
              <a:t>3</a:t>
            </a:r>
            <a:r>
              <a:rPr lang="en-IN" dirty="0" smtClean="0"/>
              <a:t> </a:t>
            </a:r>
            <a:r>
              <a:rPr lang="en-IN" dirty="0"/>
              <a:t>+</a:t>
            </a:r>
            <a:r>
              <a:rPr lang="en-IN" baseline="30000" dirty="0"/>
              <a:t> </a:t>
            </a:r>
            <a:r>
              <a:rPr lang="en-IN" dirty="0" smtClean="0"/>
              <a:t>n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˂ n</a:t>
            </a:r>
            <a:r>
              <a:rPr lang="en-IN" baseline="30000" dirty="0"/>
              <a:t>3</a:t>
            </a:r>
            <a:r>
              <a:rPr lang="en-IN" dirty="0"/>
              <a:t> +</a:t>
            </a:r>
            <a:r>
              <a:rPr lang="en-IN" baseline="30000" dirty="0"/>
              <a:t> </a:t>
            </a:r>
            <a:r>
              <a:rPr lang="en-IN" dirty="0"/>
              <a:t>n</a:t>
            </a:r>
            <a:r>
              <a:rPr lang="en-IN" baseline="30000" dirty="0"/>
              <a:t>2 </a:t>
            </a:r>
            <a:r>
              <a:rPr lang="en-IN" dirty="0" smtClean="0"/>
              <a:t> </a:t>
            </a:r>
            <a:r>
              <a:rPr lang="en-IN" dirty="0"/>
              <a:t>+ </a:t>
            </a:r>
            <a:r>
              <a:rPr lang="en-IN" dirty="0" smtClean="0"/>
              <a:t>(2n</a:t>
            </a:r>
            <a:r>
              <a:rPr lang="en-IN" baseline="30000" dirty="0" smtClean="0"/>
              <a:t>2</a:t>
            </a:r>
            <a:r>
              <a:rPr lang="en-IN" dirty="0" smtClean="0"/>
              <a:t> + 3</a:t>
            </a:r>
            <a:r>
              <a:rPr lang="en-IN" baseline="30000" dirty="0" smtClean="0"/>
              <a:t> </a:t>
            </a:r>
            <a:r>
              <a:rPr lang="en-IN" dirty="0" smtClean="0"/>
              <a:t>n </a:t>
            </a:r>
            <a:r>
              <a:rPr lang="en-IN" dirty="0"/>
              <a:t>+ 1) = (</a:t>
            </a:r>
            <a:r>
              <a:rPr lang="en-IN" dirty="0" smtClean="0"/>
              <a:t>n+1)</a:t>
            </a:r>
            <a:r>
              <a:rPr lang="en-IN" baseline="30000" dirty="0" smtClean="0"/>
              <a:t>3</a:t>
            </a:r>
            <a:endParaRPr lang="en-IN" baseline="30000" dirty="0"/>
          </a:p>
          <a:p>
            <a:pPr marL="0" indent="0">
              <a:buNone/>
            </a:pPr>
            <a:r>
              <a:rPr lang="en-IN" dirty="0"/>
              <a:t>                                   </a:t>
            </a:r>
            <a:r>
              <a:rPr lang="en-IN" dirty="0" smtClean="0"/>
              <a:t>n</a:t>
            </a:r>
            <a:r>
              <a:rPr lang="en-IN" baseline="30000" dirty="0" smtClean="0"/>
              <a:t>3  </a:t>
            </a:r>
            <a:r>
              <a:rPr lang="en-IN" dirty="0"/>
              <a:t>˂ |</a:t>
            </a:r>
            <a:r>
              <a:rPr lang="en-IN" dirty="0" smtClean="0"/>
              <a:t>xy</a:t>
            </a:r>
            <a:r>
              <a:rPr lang="en-IN" sz="3000" baseline="30000" dirty="0" smtClean="0"/>
              <a:t>3</a:t>
            </a:r>
            <a:r>
              <a:rPr lang="en-IN" dirty="0" smtClean="0"/>
              <a:t>z</a:t>
            </a:r>
            <a:r>
              <a:rPr lang="en-IN" dirty="0"/>
              <a:t>| ˂ (</a:t>
            </a:r>
            <a:r>
              <a:rPr lang="en-IN" dirty="0" smtClean="0"/>
              <a:t>n+1)</a:t>
            </a:r>
            <a:r>
              <a:rPr lang="en-IN" baseline="30000" dirty="0" smtClean="0"/>
              <a:t>3</a:t>
            </a:r>
            <a:endParaRPr lang="en-IN" baseline="30000" dirty="0"/>
          </a:p>
          <a:p>
            <a:pPr marL="0" indent="0">
              <a:buNone/>
            </a:pPr>
            <a:r>
              <a:rPr lang="en-IN" dirty="0"/>
              <a:t>Hence, |</a:t>
            </a:r>
            <a:r>
              <a:rPr lang="en-IN" dirty="0" smtClean="0"/>
              <a:t>xy</a:t>
            </a:r>
            <a:r>
              <a:rPr lang="en-IN" sz="3000" baseline="30000" dirty="0" smtClean="0"/>
              <a:t>3</a:t>
            </a:r>
            <a:r>
              <a:rPr lang="en-IN" dirty="0" smtClean="0"/>
              <a:t>z</a:t>
            </a:r>
            <a:r>
              <a:rPr lang="en-IN" dirty="0"/>
              <a:t>| is strictly lies between </a:t>
            </a:r>
            <a:r>
              <a:rPr lang="en-IN" dirty="0" smtClean="0"/>
              <a:t>n</a:t>
            </a:r>
            <a:r>
              <a:rPr lang="en-IN" baseline="30000" dirty="0" smtClean="0"/>
              <a:t>3  </a:t>
            </a:r>
            <a:r>
              <a:rPr lang="en-IN" dirty="0"/>
              <a:t>and  (</a:t>
            </a:r>
            <a:r>
              <a:rPr lang="en-IN" dirty="0" smtClean="0"/>
              <a:t>n+1)</a:t>
            </a:r>
            <a:r>
              <a:rPr lang="en-IN" baseline="30000" dirty="0" smtClean="0"/>
              <a:t>3 </a:t>
            </a:r>
            <a:r>
              <a:rPr lang="en-IN" dirty="0"/>
              <a:t>but it is not equal to any one of them. Hence |</a:t>
            </a:r>
            <a:r>
              <a:rPr lang="en-IN" dirty="0" smtClean="0"/>
              <a:t>xy</a:t>
            </a:r>
            <a:r>
              <a:rPr lang="en-IN" sz="3000" baseline="30000" dirty="0" smtClean="0"/>
              <a:t>3</a:t>
            </a:r>
            <a:r>
              <a:rPr lang="en-IN" dirty="0" smtClean="0"/>
              <a:t>z</a:t>
            </a:r>
            <a:r>
              <a:rPr lang="en-IN" dirty="0"/>
              <a:t>| is not a perfect </a:t>
            </a:r>
            <a:r>
              <a:rPr lang="en-IN" dirty="0" smtClean="0"/>
              <a:t>cube.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Therefore, </a:t>
            </a:r>
            <a:r>
              <a:rPr lang="en-IN" dirty="0" smtClean="0"/>
              <a:t>w</a:t>
            </a:r>
            <a:r>
              <a:rPr lang="en-IN" baseline="-25000" dirty="0" smtClean="0"/>
              <a:t>3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xy</a:t>
            </a:r>
            <a:r>
              <a:rPr lang="en-IN" sz="3000" baseline="30000" dirty="0" smtClean="0"/>
              <a:t>3</a:t>
            </a:r>
            <a:r>
              <a:rPr lang="en-IN" dirty="0" smtClean="0"/>
              <a:t>z     </a:t>
            </a:r>
            <a:r>
              <a:rPr lang="en-IN" dirty="0"/>
              <a:t>L , a contradiction.</a:t>
            </a:r>
          </a:p>
          <a:p>
            <a:pPr marL="0" indent="0">
              <a:buNone/>
            </a:pPr>
            <a:r>
              <a:rPr lang="en-IN" dirty="0"/>
              <a:t>Thus L is not regular.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497285"/>
              </p:ext>
            </p:extLst>
          </p:nvPr>
        </p:nvGraphicFramePr>
        <p:xfrm>
          <a:off x="1210368" y="150741"/>
          <a:ext cx="3284359" cy="596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33" name="Equation" r:id="rId3" imgW="952200" imgH="253800" progId="Equation.3">
                  <p:embed/>
                </p:oleObj>
              </mc:Choice>
              <mc:Fallback>
                <p:oleObj name="Equation" r:id="rId3" imgW="952200" imgH="2538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368" y="150741"/>
                        <a:ext cx="3284359" cy="596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451090"/>
              </p:ext>
            </p:extLst>
          </p:nvPr>
        </p:nvGraphicFramePr>
        <p:xfrm>
          <a:off x="1395414" y="1674253"/>
          <a:ext cx="1012936" cy="528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34" name="Equation" r:id="rId5" imgW="469800" imgH="228600" progId="Equation.3">
                  <p:embed/>
                </p:oleObj>
              </mc:Choice>
              <mc:Fallback>
                <p:oleObj name="Equation" r:id="rId5" imgW="469800" imgH="22860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4" y="1674253"/>
                        <a:ext cx="1012936" cy="5280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47407"/>
              </p:ext>
            </p:extLst>
          </p:nvPr>
        </p:nvGraphicFramePr>
        <p:xfrm>
          <a:off x="3587747" y="5235256"/>
          <a:ext cx="507732" cy="41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35"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47" y="5235256"/>
                        <a:ext cx="507732" cy="41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3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36"/>
            <a:ext cx="10515600" cy="759852"/>
          </a:xfrm>
        </p:spPr>
        <p:txBody>
          <a:bodyPr/>
          <a:lstStyle/>
          <a:p>
            <a:r>
              <a:rPr lang="en-IN" sz="2800" dirty="0" smtClean="0"/>
              <a:t>4)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887185"/>
            <a:ext cx="10515600" cy="58098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Assume that L is regular.</a:t>
            </a:r>
          </a:p>
          <a:p>
            <a:pPr marL="0" indent="0">
              <a:buNone/>
            </a:pPr>
            <a:r>
              <a:rPr lang="en-IN" dirty="0"/>
              <a:t>Let n be a positive integer.</a:t>
            </a:r>
          </a:p>
          <a:p>
            <a:pPr marL="0" indent="0">
              <a:buNone/>
            </a:pPr>
            <a:r>
              <a:rPr lang="en-IN" dirty="0"/>
              <a:t>Let             .    Then |w| = </a:t>
            </a:r>
            <a:r>
              <a:rPr lang="en-IN" dirty="0" smtClean="0"/>
              <a:t>2</a:t>
            </a:r>
            <a:r>
              <a:rPr lang="en-IN" baseline="30000" dirty="0" smtClean="0"/>
              <a:t>n</a:t>
            </a:r>
            <a:r>
              <a:rPr lang="en-IN" dirty="0" smtClean="0"/>
              <a:t> ˃ </a:t>
            </a:r>
            <a:r>
              <a:rPr lang="en-IN" dirty="0"/>
              <a:t>n</a:t>
            </a:r>
          </a:p>
          <a:p>
            <a:pPr marL="0" indent="0">
              <a:buNone/>
            </a:pPr>
            <a:r>
              <a:rPr lang="en-IN" dirty="0"/>
              <a:t>Therefore, by pumping lemma w can be decomposed as</a:t>
            </a:r>
          </a:p>
          <a:p>
            <a:pPr marL="0" indent="0">
              <a:buNone/>
            </a:pPr>
            <a:r>
              <a:rPr lang="en-IN" dirty="0"/>
              <a:t>    w = xyz   with    |</a:t>
            </a:r>
            <a:r>
              <a:rPr lang="en-IN" dirty="0" err="1"/>
              <a:t>xy</a:t>
            </a:r>
            <a:r>
              <a:rPr lang="en-IN" dirty="0"/>
              <a:t>|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≤  n          and      |y| ≥ 1</a:t>
            </a:r>
          </a:p>
          <a:p>
            <a:pPr marL="0" indent="0">
              <a:buNone/>
            </a:pPr>
            <a:r>
              <a:rPr lang="en-IN" dirty="0"/>
              <a:t>Consider </a:t>
            </a:r>
            <a:r>
              <a:rPr lang="en-IN" dirty="0" smtClean="0"/>
              <a:t>xy</a:t>
            </a:r>
            <a:r>
              <a:rPr lang="en-IN" sz="3000" baseline="30000" dirty="0" smtClean="0"/>
              <a:t>2</a:t>
            </a:r>
            <a:r>
              <a:rPr lang="en-IN" dirty="0" smtClean="0"/>
              <a:t>z 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2</a:t>
            </a:r>
            <a:r>
              <a:rPr lang="en-IN" baseline="30000" dirty="0" smtClean="0"/>
              <a:t>n </a:t>
            </a:r>
            <a:r>
              <a:rPr lang="en-IN" dirty="0"/>
              <a:t>=|xyz| ˂ |</a:t>
            </a:r>
            <a:r>
              <a:rPr lang="en-IN" dirty="0" smtClean="0"/>
              <a:t>xy</a:t>
            </a:r>
            <a:r>
              <a:rPr lang="en-IN" sz="3000" baseline="30000" dirty="0" smtClean="0"/>
              <a:t>2</a:t>
            </a:r>
            <a:r>
              <a:rPr lang="en-IN" dirty="0" smtClean="0"/>
              <a:t>z</a:t>
            </a:r>
            <a:r>
              <a:rPr lang="en-IN" dirty="0"/>
              <a:t>|= |xyz|+|</a:t>
            </a:r>
            <a:r>
              <a:rPr lang="en-IN" dirty="0" smtClean="0"/>
              <a:t>y| </a:t>
            </a:r>
            <a:r>
              <a:rPr lang="en-IN" dirty="0"/>
              <a:t>≤ 2</a:t>
            </a:r>
            <a:r>
              <a:rPr lang="en-IN" baseline="30000" dirty="0"/>
              <a:t>n</a:t>
            </a:r>
            <a:r>
              <a:rPr lang="en-IN" dirty="0" smtClean="0"/>
              <a:t> </a:t>
            </a:r>
            <a:r>
              <a:rPr lang="en-IN" dirty="0"/>
              <a:t>+</a:t>
            </a:r>
            <a:r>
              <a:rPr lang="en-IN" baseline="30000" dirty="0"/>
              <a:t> </a:t>
            </a:r>
            <a:r>
              <a:rPr lang="en-IN" dirty="0" smtClean="0"/>
              <a:t>n </a:t>
            </a:r>
            <a:r>
              <a:rPr lang="en-IN" dirty="0"/>
              <a:t>˂ </a:t>
            </a:r>
            <a:r>
              <a:rPr lang="en-IN" dirty="0" smtClean="0"/>
              <a:t>2</a:t>
            </a:r>
            <a:r>
              <a:rPr lang="en-IN" baseline="30000" dirty="0" smtClean="0"/>
              <a:t>n+1 </a:t>
            </a:r>
            <a:endParaRPr lang="en-IN" baseline="30000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2</a:t>
            </a:r>
            <a:r>
              <a:rPr lang="en-IN" baseline="30000" dirty="0" smtClean="0"/>
              <a:t>n  </a:t>
            </a:r>
            <a:r>
              <a:rPr lang="en-IN" dirty="0"/>
              <a:t>˂ </a:t>
            </a:r>
            <a:r>
              <a:rPr lang="en-IN"/>
              <a:t>|</a:t>
            </a:r>
            <a:r>
              <a:rPr lang="en-IN" smtClean="0"/>
              <a:t>xy</a:t>
            </a:r>
            <a:r>
              <a:rPr lang="en-IN" sz="3000" baseline="30000" smtClean="0"/>
              <a:t>2</a:t>
            </a:r>
            <a:r>
              <a:rPr lang="en-IN" smtClean="0"/>
              <a:t>z</a:t>
            </a:r>
            <a:r>
              <a:rPr lang="en-IN" dirty="0"/>
              <a:t>| ˂ 2</a:t>
            </a:r>
            <a:r>
              <a:rPr lang="en-IN" baseline="30000" dirty="0"/>
              <a:t>n+1</a:t>
            </a:r>
          </a:p>
          <a:p>
            <a:pPr marL="0" indent="0">
              <a:buNone/>
            </a:pPr>
            <a:r>
              <a:rPr lang="en-IN" dirty="0"/>
              <a:t>Hence, |</a:t>
            </a:r>
            <a:r>
              <a:rPr lang="en-IN" dirty="0" smtClean="0"/>
              <a:t>xy</a:t>
            </a:r>
            <a:r>
              <a:rPr lang="en-IN" sz="3000" baseline="30000" dirty="0" smtClean="0"/>
              <a:t>2</a:t>
            </a:r>
            <a:r>
              <a:rPr lang="en-IN" dirty="0" smtClean="0"/>
              <a:t>z</a:t>
            </a:r>
            <a:r>
              <a:rPr lang="en-IN" dirty="0"/>
              <a:t>| is strictly lies between 2</a:t>
            </a:r>
            <a:r>
              <a:rPr lang="en-IN" baseline="30000" dirty="0"/>
              <a:t>n</a:t>
            </a:r>
            <a:r>
              <a:rPr lang="en-IN" baseline="30000" dirty="0" smtClean="0"/>
              <a:t>  </a:t>
            </a:r>
            <a:r>
              <a:rPr lang="en-IN" dirty="0"/>
              <a:t>and 2</a:t>
            </a:r>
            <a:r>
              <a:rPr lang="en-IN" baseline="30000" dirty="0"/>
              <a:t>n+1</a:t>
            </a:r>
            <a:r>
              <a:rPr lang="en-IN" baseline="30000" dirty="0" smtClean="0"/>
              <a:t> </a:t>
            </a:r>
            <a:r>
              <a:rPr lang="en-IN" dirty="0"/>
              <a:t>but it is not equal to any one of them. Hence |</a:t>
            </a:r>
            <a:r>
              <a:rPr lang="en-IN" dirty="0" smtClean="0"/>
              <a:t>xy</a:t>
            </a:r>
            <a:r>
              <a:rPr lang="en-IN" sz="3000" baseline="30000" dirty="0" smtClean="0"/>
              <a:t>2</a:t>
            </a:r>
            <a:r>
              <a:rPr lang="en-IN" dirty="0" smtClean="0"/>
              <a:t>z</a:t>
            </a:r>
            <a:r>
              <a:rPr lang="en-IN" dirty="0"/>
              <a:t>| is not a </a:t>
            </a:r>
            <a:r>
              <a:rPr lang="en-IN" dirty="0" smtClean="0"/>
              <a:t>power of 2.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Therefore, </a:t>
            </a:r>
            <a:r>
              <a:rPr lang="en-IN" dirty="0" smtClean="0"/>
              <a:t>w</a:t>
            </a:r>
            <a:r>
              <a:rPr lang="en-IN" baseline="-25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xy</a:t>
            </a:r>
            <a:r>
              <a:rPr lang="en-IN" sz="3000" baseline="30000" dirty="0" smtClean="0"/>
              <a:t>2</a:t>
            </a:r>
            <a:r>
              <a:rPr lang="en-IN" dirty="0" smtClean="0"/>
              <a:t>z     </a:t>
            </a:r>
            <a:r>
              <a:rPr lang="en-IN" dirty="0"/>
              <a:t>L , a contradiction.</a:t>
            </a:r>
          </a:p>
          <a:p>
            <a:pPr marL="0" indent="0">
              <a:buNone/>
            </a:pPr>
            <a:r>
              <a:rPr lang="en-IN" dirty="0"/>
              <a:t>Thus L is not regular.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400345"/>
              </p:ext>
            </p:extLst>
          </p:nvPr>
        </p:nvGraphicFramePr>
        <p:xfrm>
          <a:off x="1287642" y="60587"/>
          <a:ext cx="306541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7" name="Equation" r:id="rId3" imgW="990360" imgH="253800" progId="Equation.3">
                  <p:embed/>
                </p:oleObj>
              </mc:Choice>
              <mc:Fallback>
                <p:oleObj name="Equation" r:id="rId3" imgW="990360" imgH="2538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642" y="60587"/>
                        <a:ext cx="3065417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036460"/>
              </p:ext>
            </p:extLst>
          </p:nvPr>
        </p:nvGraphicFramePr>
        <p:xfrm>
          <a:off x="1331913" y="1687847"/>
          <a:ext cx="10398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8" name="Equation" r:id="rId5" imgW="482400" imgH="228600" progId="Equation.3">
                  <p:embed/>
                </p:oleObj>
              </mc:Choice>
              <mc:Fallback>
                <p:oleObj name="Equation" r:id="rId5" imgW="482400" imgH="2286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687847"/>
                        <a:ext cx="1039812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247128"/>
              </p:ext>
            </p:extLst>
          </p:nvPr>
        </p:nvGraphicFramePr>
        <p:xfrm>
          <a:off x="3703657" y="5428439"/>
          <a:ext cx="507732" cy="41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9"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57" y="5428439"/>
                        <a:ext cx="507732" cy="41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726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546"/>
            <a:ext cx="10515600" cy="678064"/>
          </a:xfrm>
        </p:spPr>
        <p:txBody>
          <a:bodyPr/>
          <a:lstStyle/>
          <a:p>
            <a:r>
              <a:rPr lang="en-IN" sz="2800" dirty="0" smtClean="0"/>
              <a:t>5)                        is </a:t>
            </a:r>
            <a:r>
              <a:rPr lang="en-IN" sz="2800" dirty="0"/>
              <a:t>prime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036"/>
            <a:ext cx="10515600" cy="59049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Assume that L is regular.</a:t>
            </a:r>
          </a:p>
          <a:p>
            <a:pPr marL="0" indent="0">
              <a:buNone/>
            </a:pPr>
            <a:r>
              <a:rPr lang="en-IN" dirty="0" smtClean="0"/>
              <a:t>Let n be a positive integer. Let p be a prime number greater than n i.e. </a:t>
            </a:r>
            <a:r>
              <a:rPr lang="en-IN" dirty="0"/>
              <a:t>p </a:t>
            </a:r>
            <a:r>
              <a:rPr lang="en-IN" dirty="0" smtClean="0"/>
              <a:t>˃ n .</a:t>
            </a:r>
          </a:p>
          <a:p>
            <a:pPr marL="0" indent="0">
              <a:buNone/>
            </a:pPr>
            <a:r>
              <a:rPr lang="en-IN" dirty="0" smtClean="0"/>
              <a:t>Let             </a:t>
            </a:r>
            <a:r>
              <a:rPr lang="en-IN" dirty="0"/>
              <a:t>.    Then |w| = </a:t>
            </a:r>
            <a:r>
              <a:rPr lang="en-IN" dirty="0" smtClean="0"/>
              <a:t>p </a:t>
            </a:r>
            <a:r>
              <a:rPr lang="en-IN" dirty="0"/>
              <a:t>˃ n</a:t>
            </a:r>
          </a:p>
          <a:p>
            <a:pPr marL="0" indent="0">
              <a:buNone/>
            </a:pPr>
            <a:r>
              <a:rPr lang="en-IN" dirty="0"/>
              <a:t>Therefore, by pumping lemma w can be decomposed as</a:t>
            </a:r>
          </a:p>
          <a:p>
            <a:pPr marL="0" indent="0">
              <a:buNone/>
            </a:pPr>
            <a:r>
              <a:rPr lang="en-IN" dirty="0"/>
              <a:t>    w = xyz   with    |</a:t>
            </a:r>
            <a:r>
              <a:rPr lang="en-IN" dirty="0" err="1"/>
              <a:t>xy</a:t>
            </a:r>
            <a:r>
              <a:rPr lang="en-IN" dirty="0"/>
              <a:t>|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≤  n          and      |y| ≥ </a:t>
            </a:r>
            <a:r>
              <a:rPr lang="en-IN" dirty="0" smtClean="0"/>
              <a:t>1</a:t>
            </a:r>
          </a:p>
          <a:p>
            <a:pPr marL="0" indent="0">
              <a:buNone/>
            </a:pPr>
            <a:r>
              <a:rPr lang="en-IN" dirty="0" smtClean="0"/>
              <a:t> x, y, z are simple strings of a’s.</a:t>
            </a:r>
          </a:p>
          <a:p>
            <a:pPr marL="0" indent="0">
              <a:buNone/>
            </a:pPr>
            <a:r>
              <a:rPr lang="en-IN" dirty="0" smtClean="0"/>
              <a:t>                           y </a:t>
            </a:r>
            <a:r>
              <a:rPr lang="en-IN" dirty="0"/>
              <a:t>= </a:t>
            </a:r>
            <a:r>
              <a:rPr lang="en-IN" dirty="0" smtClean="0"/>
              <a:t>a</a:t>
            </a:r>
            <a:r>
              <a:rPr lang="en-IN" baseline="30000" dirty="0" smtClean="0"/>
              <a:t>m </a:t>
            </a:r>
            <a:r>
              <a:rPr lang="en-IN" dirty="0" smtClean="0"/>
              <a:t> </a:t>
            </a:r>
            <a:r>
              <a:rPr lang="en-IN" dirty="0"/>
              <a:t>,  1</a:t>
            </a:r>
            <a:r>
              <a:rPr lang="en-IN" baseline="30000" dirty="0"/>
              <a:t>  </a:t>
            </a:r>
            <a:r>
              <a:rPr lang="en-IN" dirty="0"/>
              <a:t>≤ </a:t>
            </a:r>
            <a:r>
              <a:rPr lang="en-IN" dirty="0" smtClean="0"/>
              <a:t>m </a:t>
            </a:r>
            <a:r>
              <a:rPr lang="en-IN" dirty="0"/>
              <a:t>≤ </a:t>
            </a:r>
            <a:r>
              <a:rPr lang="en-IN" dirty="0" smtClean="0"/>
              <a:t>n</a:t>
            </a:r>
          </a:p>
          <a:p>
            <a:pPr marL="0" indent="0">
              <a:buNone/>
            </a:pPr>
            <a:r>
              <a:rPr lang="en-IN" dirty="0" smtClean="0"/>
              <a:t>Let  </a:t>
            </a:r>
            <a:r>
              <a:rPr lang="en-IN" dirty="0" err="1" smtClean="0"/>
              <a:t>i</a:t>
            </a:r>
            <a:r>
              <a:rPr lang="en-IN" dirty="0" smtClean="0"/>
              <a:t> = p +1            p = </a:t>
            </a:r>
            <a:r>
              <a:rPr lang="en-IN" dirty="0" err="1" smtClean="0"/>
              <a:t>i</a:t>
            </a:r>
            <a:r>
              <a:rPr lang="en-IN" dirty="0" smtClean="0"/>
              <a:t> -1 </a:t>
            </a:r>
          </a:p>
          <a:p>
            <a:pPr marL="0" indent="0">
              <a:buNone/>
            </a:pPr>
            <a:r>
              <a:rPr lang="en-IN" dirty="0" smtClean="0"/>
              <a:t>Consider   </a:t>
            </a:r>
          </a:p>
          <a:p>
            <a:pPr marL="0" indent="0">
              <a:buNone/>
            </a:pPr>
            <a:r>
              <a:rPr lang="en-IN" dirty="0" smtClean="0"/>
              <a:t>|xy</a:t>
            </a:r>
            <a:r>
              <a:rPr lang="en-IN" sz="3000" baseline="30000" dirty="0" smtClean="0"/>
              <a:t>i</a:t>
            </a:r>
            <a:r>
              <a:rPr lang="en-IN" dirty="0" smtClean="0"/>
              <a:t>z| = </a:t>
            </a:r>
            <a:r>
              <a:rPr lang="en-IN" dirty="0"/>
              <a:t>|</a:t>
            </a:r>
            <a:r>
              <a:rPr lang="en-IN" dirty="0" smtClean="0"/>
              <a:t>xyz| + |</a:t>
            </a:r>
            <a:r>
              <a:rPr lang="en-IN" dirty="0" err="1" smtClean="0"/>
              <a:t>y</a:t>
            </a:r>
            <a:r>
              <a:rPr lang="en-IN" sz="3000" baseline="30000" dirty="0" err="1" smtClean="0"/>
              <a:t>i</a:t>
            </a:r>
            <a:r>
              <a:rPr lang="en-IN" sz="3000" baseline="30000" dirty="0" smtClean="0"/>
              <a:t> - 1</a:t>
            </a:r>
            <a:r>
              <a:rPr lang="en-IN" dirty="0" smtClean="0"/>
              <a:t>| = |</a:t>
            </a:r>
            <a:r>
              <a:rPr lang="en-IN" dirty="0"/>
              <a:t>xyz| + |</a:t>
            </a:r>
            <a:r>
              <a:rPr lang="en-IN" dirty="0" smtClean="0"/>
              <a:t>y|(</a:t>
            </a:r>
            <a:r>
              <a:rPr lang="en-IN" dirty="0" err="1" smtClean="0"/>
              <a:t>i</a:t>
            </a:r>
            <a:r>
              <a:rPr lang="en-IN" dirty="0" smtClean="0"/>
              <a:t> -1)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         = p </a:t>
            </a:r>
            <a:r>
              <a:rPr lang="en-IN" dirty="0"/>
              <a:t>+ </a:t>
            </a:r>
            <a:r>
              <a:rPr lang="en-IN" dirty="0" smtClean="0"/>
              <a:t>m(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-1</a:t>
            </a:r>
            <a:r>
              <a:rPr lang="en-IN" dirty="0" smtClean="0"/>
              <a:t>) = </a:t>
            </a:r>
            <a:r>
              <a:rPr lang="en-IN" dirty="0"/>
              <a:t>p + </a:t>
            </a:r>
            <a:r>
              <a:rPr lang="en-IN" dirty="0" err="1" smtClean="0"/>
              <a:t>mp</a:t>
            </a:r>
            <a:r>
              <a:rPr lang="en-IN" dirty="0" smtClean="0"/>
              <a:t> = (m+1)p , is not prime.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Therefore,        xy</a:t>
            </a:r>
            <a:r>
              <a:rPr lang="en-IN" sz="3000" baseline="30000" dirty="0" smtClean="0"/>
              <a:t>i</a:t>
            </a:r>
            <a:r>
              <a:rPr lang="en-IN" dirty="0" smtClean="0"/>
              <a:t>z     L , a contradiction.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Thus L is not regular.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993640"/>
              </p:ext>
            </p:extLst>
          </p:nvPr>
        </p:nvGraphicFramePr>
        <p:xfrm>
          <a:off x="1275010" y="191409"/>
          <a:ext cx="1764407" cy="458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23" name="Equation" r:id="rId3" imgW="698400" imgH="228600" progId="Equation.3">
                  <p:embed/>
                </p:oleObj>
              </mc:Choice>
              <mc:Fallback>
                <p:oleObj name="Equation" r:id="rId3" imgW="698400" imgH="2286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010" y="191409"/>
                        <a:ext cx="1764407" cy="4588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392780"/>
              </p:ext>
            </p:extLst>
          </p:nvPr>
        </p:nvGraphicFramePr>
        <p:xfrm>
          <a:off x="1411825" y="1741846"/>
          <a:ext cx="9572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24" name="Equation" r:id="rId5" imgW="444240" imgH="203040" progId="Equation.3">
                  <p:embed/>
                </p:oleObj>
              </mc:Choice>
              <mc:Fallback>
                <p:oleObj name="Equation" r:id="rId5" imgW="444240" imgH="20304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825" y="1741846"/>
                        <a:ext cx="957262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886947"/>
              </p:ext>
            </p:extLst>
          </p:nvPr>
        </p:nvGraphicFramePr>
        <p:xfrm>
          <a:off x="2582213" y="4043967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25"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213" y="4043967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798194"/>
              </p:ext>
            </p:extLst>
          </p:nvPr>
        </p:nvGraphicFramePr>
        <p:xfrm>
          <a:off x="3407443" y="5853442"/>
          <a:ext cx="507732" cy="41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26" name="Equation" r:id="rId9" imgW="126720" imgH="152280" progId="Equation.3">
                  <p:embed/>
                </p:oleObj>
              </mc:Choice>
              <mc:Fallback>
                <p:oleObj name="Equation" r:id="rId9" imgW="126720" imgH="15228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443" y="5853442"/>
                        <a:ext cx="507732" cy="41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877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510"/>
            <a:ext cx="10515600" cy="703821"/>
          </a:xfrm>
        </p:spPr>
        <p:txBody>
          <a:bodyPr/>
          <a:lstStyle/>
          <a:p>
            <a:r>
              <a:rPr lang="en-IN" sz="2800" dirty="0" smtClean="0"/>
              <a:t>6)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7330"/>
            <a:ext cx="10515600" cy="56078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824638"/>
              </p:ext>
            </p:extLst>
          </p:nvPr>
        </p:nvGraphicFramePr>
        <p:xfrm>
          <a:off x="1304232" y="170662"/>
          <a:ext cx="4125845" cy="599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8" name="Equation" r:id="rId3" imgW="1434960" imgH="228600" progId="Equation.3">
                  <p:embed/>
                </p:oleObj>
              </mc:Choice>
              <mc:Fallback>
                <p:oleObj name="Equation" r:id="rId3" imgW="1434960" imgH="2286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232" y="170662"/>
                        <a:ext cx="4125845" cy="5993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497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699"/>
            <a:ext cx="10515600" cy="80685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Regular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1"/>
            <a:ext cx="10515600" cy="57311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Check whether the given string is a regular expression,</a:t>
            </a:r>
          </a:p>
          <a:p>
            <a:pPr>
              <a:buFont typeface="Symbol" panose="05050102010706020507" pitchFamily="18" charset="2"/>
              <a:buChar char="S"/>
            </a:pPr>
            <a:r>
              <a:rPr lang="en-US" altLang="en-US" dirty="0" smtClean="0">
                <a:sym typeface="Symbol" panose="05050102010706020507" pitchFamily="18" charset="2"/>
              </a:rPr>
              <a:t>={ a, b, c}, the string (a + b . c)* . (c +  )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 a ,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b ,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c 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.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 b . c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5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+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a + b </a:t>
            </a:r>
            <a:r>
              <a:rPr lang="en-US" altLang="en-US" i="1" dirty="0">
                <a:latin typeface="Times New Roman" panose="02020603050405020304" pitchFamily="18" charset="0"/>
              </a:rPr>
              <a:t>. c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6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(r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5</a:t>
            </a:r>
            <a:r>
              <a:rPr lang="en-US" altLang="en-US" i="1" dirty="0" smtClean="0">
                <a:latin typeface="Times New Roman" panose="02020603050405020304" pitchFamily="18" charset="0"/>
              </a:rPr>
              <a:t>)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(a </a:t>
            </a:r>
            <a:r>
              <a:rPr lang="en-US" altLang="en-US" i="1" dirty="0">
                <a:latin typeface="Times New Roman" panose="02020603050405020304" pitchFamily="18" charset="0"/>
              </a:rPr>
              <a:t>+ b . c</a:t>
            </a:r>
            <a:r>
              <a:rPr lang="en-US" altLang="en-US" i="1" dirty="0" smtClean="0">
                <a:latin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7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6</a:t>
            </a:r>
            <a:r>
              <a:rPr lang="en-US" altLang="en-US" i="1" dirty="0" smtClean="0">
                <a:latin typeface="Times New Roman" panose="02020603050405020304" pitchFamily="18" charset="0"/>
              </a:rPr>
              <a:t>* = (a + b . c)*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8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</a:t>
            </a:r>
            <a:r>
              <a:rPr lang="en-US" altLang="en-US" dirty="0" smtClean="0">
                <a:sym typeface="Symbol" panose="05050102010706020507" pitchFamily="18" charset="2"/>
              </a:rPr>
              <a:t> 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9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+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8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 c + </a:t>
            </a:r>
            <a:r>
              <a:rPr lang="en-US" altLang="en-US" dirty="0" smtClean="0">
                <a:sym typeface="Symbol" panose="05050102010706020507" pitchFamily="18" charset="2"/>
              </a:rPr>
              <a:t>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10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(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9</a:t>
            </a:r>
            <a:r>
              <a:rPr lang="en-US" altLang="en-US" i="1" dirty="0" smtClean="0">
                <a:latin typeface="Times New Roman" panose="02020603050405020304" pitchFamily="18" charset="0"/>
              </a:rPr>
              <a:t>)= (</a:t>
            </a:r>
            <a:r>
              <a:rPr lang="en-US" altLang="en-US" i="1" dirty="0">
                <a:latin typeface="Times New Roman" panose="02020603050405020304" pitchFamily="18" charset="0"/>
              </a:rPr>
              <a:t>c + </a:t>
            </a:r>
            <a:r>
              <a:rPr lang="en-US" altLang="en-US" dirty="0" smtClean="0">
                <a:sym typeface="Symbol" panose="05050102010706020507" pitchFamily="18" charset="2"/>
              </a:rPr>
              <a:t>)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11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7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.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10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 </a:t>
            </a:r>
            <a:r>
              <a:rPr lang="en-US" altLang="en-US" b="1" i="1" dirty="0">
                <a:latin typeface="Times New Roman" panose="02020603050405020304" pitchFamily="18" charset="0"/>
              </a:rPr>
              <a:t>(a + b . c</a:t>
            </a:r>
            <a:r>
              <a:rPr lang="en-US" altLang="en-US" b="1" i="1" dirty="0" smtClean="0">
                <a:latin typeface="Times New Roman" panose="02020603050405020304" pitchFamily="18" charset="0"/>
              </a:rPr>
              <a:t>)* . </a:t>
            </a:r>
            <a:r>
              <a:rPr lang="en-US" altLang="en-US" b="1" i="1" dirty="0">
                <a:latin typeface="Times New Roman" panose="02020603050405020304" pitchFamily="18" charset="0"/>
              </a:rPr>
              <a:t>(c + </a:t>
            </a:r>
            <a:r>
              <a:rPr lang="en-US" altLang="en-US" b="1" dirty="0">
                <a:sym typeface="Symbol" panose="05050102010706020507" pitchFamily="18" charset="2"/>
              </a:rPr>
              <a:t>)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85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524"/>
            <a:ext cx="10515600" cy="759844"/>
          </a:xfrm>
        </p:spPr>
        <p:txBody>
          <a:bodyPr/>
          <a:lstStyle/>
          <a:p>
            <a:r>
              <a:rPr lang="en-IN" sz="2800" dirty="0" smtClean="0"/>
              <a:t>7)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3532"/>
            <a:ext cx="10515600" cy="5824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Assume that L is regular</a:t>
            </a:r>
            <a:r>
              <a:rPr lang="en-IN" dirty="0" smtClean="0"/>
              <a:t>. Let </a:t>
            </a:r>
            <a:r>
              <a:rPr lang="en-IN" dirty="0"/>
              <a:t>n be a positive </a:t>
            </a:r>
            <a:r>
              <a:rPr lang="en-IN" dirty="0" smtClean="0"/>
              <a:t>integer with n ˃ 2.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Let             .    Then |w| = </a:t>
            </a:r>
            <a:r>
              <a:rPr lang="en-IN" dirty="0" smtClean="0"/>
              <a:t>n! </a:t>
            </a:r>
            <a:r>
              <a:rPr lang="en-IN" dirty="0"/>
              <a:t>≥ n</a:t>
            </a:r>
          </a:p>
          <a:p>
            <a:pPr marL="0" indent="0">
              <a:buNone/>
            </a:pPr>
            <a:r>
              <a:rPr lang="en-IN" dirty="0"/>
              <a:t>Therefore, by pumping lemma w can be decomposed as</a:t>
            </a:r>
          </a:p>
          <a:p>
            <a:pPr marL="0" indent="0">
              <a:buNone/>
            </a:pPr>
            <a:r>
              <a:rPr lang="en-IN" dirty="0"/>
              <a:t>    w = xyz   with    |</a:t>
            </a:r>
            <a:r>
              <a:rPr lang="en-IN" dirty="0" err="1"/>
              <a:t>xy</a:t>
            </a:r>
            <a:r>
              <a:rPr lang="en-IN" dirty="0"/>
              <a:t>|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≤  n          and      |y| ≥ 1</a:t>
            </a:r>
          </a:p>
          <a:p>
            <a:pPr marL="0" indent="0">
              <a:buNone/>
            </a:pPr>
            <a:r>
              <a:rPr lang="en-IN" dirty="0"/>
              <a:t> x, y, z are simple strings of a’s.</a:t>
            </a:r>
          </a:p>
          <a:p>
            <a:pPr marL="0" indent="0">
              <a:buNone/>
            </a:pPr>
            <a:r>
              <a:rPr lang="en-IN" dirty="0"/>
              <a:t>                           y = </a:t>
            </a:r>
            <a:r>
              <a:rPr lang="en-IN" dirty="0" smtClean="0"/>
              <a:t>a</a:t>
            </a:r>
            <a:r>
              <a:rPr lang="en-IN" baseline="30000" dirty="0" smtClean="0"/>
              <a:t>k </a:t>
            </a:r>
            <a:r>
              <a:rPr lang="en-IN" dirty="0" smtClean="0"/>
              <a:t> </a:t>
            </a:r>
            <a:r>
              <a:rPr lang="en-IN" dirty="0"/>
              <a:t>,  1</a:t>
            </a:r>
            <a:r>
              <a:rPr lang="en-IN" baseline="30000" dirty="0"/>
              <a:t>  </a:t>
            </a:r>
            <a:r>
              <a:rPr lang="en-IN" dirty="0"/>
              <a:t>≤ </a:t>
            </a:r>
            <a:r>
              <a:rPr lang="en-IN" dirty="0" smtClean="0"/>
              <a:t>k </a:t>
            </a:r>
            <a:r>
              <a:rPr lang="en-IN" dirty="0"/>
              <a:t>≤ </a:t>
            </a:r>
            <a:r>
              <a:rPr lang="en-IN" dirty="0" smtClean="0"/>
              <a:t>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|y| = k , </a:t>
            </a:r>
            <a:r>
              <a:rPr lang="en-IN" dirty="0"/>
              <a:t>1</a:t>
            </a:r>
            <a:r>
              <a:rPr lang="en-IN" baseline="30000" dirty="0"/>
              <a:t>  </a:t>
            </a:r>
            <a:r>
              <a:rPr lang="en-IN" dirty="0"/>
              <a:t>≤ k ≤ </a:t>
            </a:r>
            <a:r>
              <a:rPr lang="en-IN" dirty="0" smtClean="0"/>
              <a:t>n</a:t>
            </a:r>
          </a:p>
          <a:p>
            <a:pPr marL="0" indent="0">
              <a:buNone/>
            </a:pPr>
            <a:r>
              <a:rPr lang="en-IN" dirty="0" smtClean="0"/>
              <a:t>Consider </a:t>
            </a:r>
            <a:r>
              <a:rPr lang="en-IN" dirty="0"/>
              <a:t>w</a:t>
            </a:r>
            <a:r>
              <a:rPr lang="en-IN" baseline="-25000" dirty="0"/>
              <a:t>0</a:t>
            </a:r>
            <a:r>
              <a:rPr lang="en-IN" dirty="0"/>
              <a:t> = xy</a:t>
            </a:r>
            <a:r>
              <a:rPr lang="en-IN" sz="3200" baseline="30000" dirty="0"/>
              <a:t>0</a:t>
            </a:r>
            <a:r>
              <a:rPr lang="en-IN" dirty="0"/>
              <a:t>z = </a:t>
            </a:r>
            <a:r>
              <a:rPr lang="en-IN" dirty="0" err="1" smtClean="0"/>
              <a:t>xz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|</a:t>
            </a:r>
            <a:r>
              <a:rPr lang="en-IN" dirty="0"/>
              <a:t> w</a:t>
            </a:r>
            <a:r>
              <a:rPr lang="en-IN" baseline="-25000" dirty="0"/>
              <a:t>0 </a:t>
            </a:r>
            <a:r>
              <a:rPr lang="en-IN" dirty="0" smtClean="0"/>
              <a:t>| = </a:t>
            </a:r>
            <a:r>
              <a:rPr lang="en-IN" dirty="0"/>
              <a:t>n</a:t>
            </a:r>
            <a:r>
              <a:rPr lang="en-IN" dirty="0" smtClean="0"/>
              <a:t>! – k</a:t>
            </a:r>
          </a:p>
          <a:p>
            <a:pPr marL="0" indent="0">
              <a:buNone/>
            </a:pPr>
            <a:r>
              <a:rPr lang="en-IN" dirty="0" smtClean="0"/>
              <a:t>The string </a:t>
            </a:r>
            <a:r>
              <a:rPr lang="en-IN" dirty="0" err="1" smtClean="0"/>
              <a:t>xz</a:t>
            </a:r>
            <a:r>
              <a:rPr lang="en-IN" dirty="0" smtClean="0"/>
              <a:t> </a:t>
            </a:r>
            <a:r>
              <a:rPr lang="en-US" altLang="en-US" b="1" dirty="0">
                <a:sym typeface="Symbol" pitchFamily="18" charset="2"/>
              </a:rPr>
              <a:t></a:t>
            </a:r>
            <a:r>
              <a:rPr lang="en-US" altLang="en-US" dirty="0" smtClean="0">
                <a:sym typeface="Symbol" pitchFamily="18" charset="2"/>
              </a:rPr>
              <a:t>L  if and only if there exists a j such that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 n! – k = j!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790687"/>
              </p:ext>
            </p:extLst>
          </p:nvPr>
        </p:nvGraphicFramePr>
        <p:xfrm>
          <a:off x="1287888" y="144897"/>
          <a:ext cx="2846231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4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888" y="144897"/>
                        <a:ext cx="2846231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256182"/>
              </p:ext>
            </p:extLst>
          </p:nvPr>
        </p:nvGraphicFramePr>
        <p:xfrm>
          <a:off x="1461396" y="1496789"/>
          <a:ext cx="9858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5" name="Equation" r:id="rId5" imgW="457200" imgH="203040" progId="Equation.3">
                  <p:embed/>
                </p:oleObj>
              </mc:Choice>
              <mc:Fallback>
                <p:oleObj name="Equation" r:id="rId5" imgW="457200" imgH="20304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396" y="1496789"/>
                        <a:ext cx="985838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076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But this is impossible, since n ˃ 2  and k ≤ n we have</a:t>
            </a:r>
          </a:p>
          <a:p>
            <a:pPr marL="0" indent="0">
              <a:buNone/>
            </a:pPr>
            <a:r>
              <a:rPr lang="en-IN" dirty="0"/>
              <a:t>                                  n! – k ˃ (n-1)!</a:t>
            </a:r>
          </a:p>
          <a:p>
            <a:pPr marL="0" indent="0">
              <a:buNone/>
            </a:pPr>
            <a:r>
              <a:rPr lang="en-IN" dirty="0"/>
              <a:t>The existence of such  j is </a:t>
            </a:r>
            <a:r>
              <a:rPr lang="en-IN" dirty="0" smtClean="0"/>
              <a:t>impossible,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w</a:t>
            </a:r>
            <a:r>
              <a:rPr lang="en-IN" baseline="-25000" dirty="0" smtClean="0"/>
              <a:t>0</a:t>
            </a:r>
            <a:r>
              <a:rPr lang="en-IN" dirty="0" smtClean="0"/>
              <a:t>     </a:t>
            </a:r>
            <a:r>
              <a:rPr lang="en-IN" dirty="0"/>
              <a:t>L , a contradiction.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Hence </a:t>
            </a:r>
            <a:r>
              <a:rPr lang="en-IN" dirty="0"/>
              <a:t>L is not regular.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470026"/>
              </p:ext>
            </p:extLst>
          </p:nvPr>
        </p:nvGraphicFramePr>
        <p:xfrm>
          <a:off x="3304410" y="3393574"/>
          <a:ext cx="507732" cy="41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3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4410" y="3393574"/>
                        <a:ext cx="507732" cy="41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54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2"/>
            <a:ext cx="10515600" cy="72669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Myhill - Nerode Theorem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5"/>
            <a:ext cx="10515600" cy="372583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following three statements are equivalent: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The set </a:t>
            </a:r>
            <a:r>
              <a:rPr lang="en-US" dirty="0" smtClean="0">
                <a:solidFill>
                  <a:srgbClr val="0000CC"/>
                </a:solidFill>
              </a:rPr>
              <a:t>L</a:t>
            </a:r>
            <a:r>
              <a:rPr lang="en-US" altLang="en-US" b="1" dirty="0" smtClean="0">
                <a:solidFill>
                  <a:srgbClr val="0000CC"/>
                </a:solidFill>
                <a:sym typeface="Symbol" pitchFamily="18" charset="2"/>
              </a:rPr>
              <a:t>  </a:t>
            </a:r>
            <a:r>
              <a:rPr lang="el-GR" altLang="en-US" dirty="0" smtClean="0">
                <a:solidFill>
                  <a:srgbClr val="0000CC"/>
                </a:solidFill>
              </a:rPr>
              <a:t>Σ</a:t>
            </a:r>
            <a:r>
              <a:rPr lang="en-US" altLang="en-US" dirty="0" smtClean="0">
                <a:solidFill>
                  <a:srgbClr val="0000CC"/>
                </a:solidFill>
              </a:rPr>
              <a:t>* </a:t>
            </a:r>
            <a:r>
              <a:rPr lang="en-US" altLang="en-US" dirty="0" smtClean="0"/>
              <a:t>is accepted by some FSA.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L is the union of some of the equivalence classes of a right invariant equivalence relation of finite index on </a:t>
            </a:r>
            <a:r>
              <a:rPr lang="el-GR" altLang="en-US" dirty="0" smtClean="0"/>
              <a:t>Σ</a:t>
            </a:r>
            <a:r>
              <a:rPr lang="en-US" altLang="en-US" dirty="0" smtClean="0"/>
              <a:t>*.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Let equivalence relation </a:t>
            </a:r>
            <a:r>
              <a:rPr lang="en-US" dirty="0" smtClean="0">
                <a:solidFill>
                  <a:srgbClr val="0000CC"/>
                </a:solidFill>
              </a:rPr>
              <a:t>R</a:t>
            </a:r>
            <a:r>
              <a:rPr lang="en-US" baseline="-25000" dirty="0" smtClean="0">
                <a:solidFill>
                  <a:srgbClr val="0000CC"/>
                </a:solidFill>
              </a:rPr>
              <a:t>L</a:t>
            </a:r>
            <a:r>
              <a:rPr lang="en-US" baseline="-25000" dirty="0" smtClean="0"/>
              <a:t> </a:t>
            </a:r>
            <a:r>
              <a:rPr lang="en-US" dirty="0" smtClean="0"/>
              <a:t> be defined by: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00CC"/>
                </a:solidFill>
              </a:rPr>
              <a:t>        x R</a:t>
            </a:r>
            <a:r>
              <a:rPr lang="en-US" baseline="-25000" dirty="0" smtClean="0">
                <a:solidFill>
                  <a:srgbClr val="0000CC"/>
                </a:solidFill>
              </a:rPr>
              <a:t>L </a:t>
            </a:r>
            <a:r>
              <a:rPr lang="en-US" dirty="0" smtClean="0">
                <a:solidFill>
                  <a:srgbClr val="0000CC"/>
                </a:solidFill>
              </a:rPr>
              <a:t>y </a:t>
            </a:r>
            <a:r>
              <a:rPr lang="en-US" dirty="0" smtClean="0"/>
              <a:t>if and only if for all z in </a:t>
            </a:r>
            <a:r>
              <a:rPr lang="el-GR" altLang="en-US" dirty="0" smtClean="0"/>
              <a:t>Σ</a:t>
            </a:r>
            <a:r>
              <a:rPr lang="en-US" altLang="en-US" dirty="0" smtClean="0"/>
              <a:t>*, xz is in L exactly when yz is in L.</a:t>
            </a:r>
          </a:p>
          <a:p>
            <a:pPr marL="514350" indent="-514350">
              <a:buNone/>
            </a:pPr>
            <a:r>
              <a:rPr lang="en-US" altLang="en-US" dirty="0" smtClean="0"/>
              <a:t>        The </a:t>
            </a:r>
            <a:r>
              <a:rPr lang="en-US" dirty="0" smtClean="0"/>
              <a:t>R</a:t>
            </a:r>
            <a:r>
              <a:rPr lang="en-US" baseline="-25000" dirty="0" smtClean="0"/>
              <a:t>L </a:t>
            </a:r>
            <a:r>
              <a:rPr lang="en-US" dirty="0" smtClean="0"/>
              <a:t> is of finite index.</a:t>
            </a:r>
            <a:endParaRPr lang="en-US" altLang="en-US" dirty="0" smtClean="0"/>
          </a:p>
          <a:p>
            <a:pPr marL="514350" indent="-514350">
              <a:buNone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5923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39" y="296212"/>
            <a:ext cx="10515600" cy="48755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Proof: (1)       (2)     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29"/>
            <a:ext cx="10515600" cy="5628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Assume that L is accepted by a DFA   </a:t>
            </a:r>
            <a:r>
              <a:rPr lang="en-US" altLang="en-US" b="1" dirty="0"/>
              <a:t>M = (Q, </a:t>
            </a:r>
            <a:r>
              <a:rPr lang="el-GR" altLang="en-US" b="1" dirty="0">
                <a:cs typeface="Arial" charset="0"/>
              </a:rPr>
              <a:t>Σ</a:t>
            </a:r>
            <a:r>
              <a:rPr lang="en-US" altLang="en-US" b="1" dirty="0">
                <a:cs typeface="Arial" charset="0"/>
              </a:rPr>
              <a:t>,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, q</a:t>
            </a:r>
            <a:r>
              <a:rPr lang="en-US" altLang="en-US" b="1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F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).</a:t>
            </a:r>
          </a:p>
          <a:p>
            <a:pPr marL="0" indent="0">
              <a:buNone/>
            </a:pPr>
            <a:r>
              <a:rPr lang="en-US" dirty="0" smtClean="0">
                <a:cs typeface="Arial" charset="0"/>
                <a:sym typeface="Symbol" pitchFamily="18" charset="2"/>
              </a:rPr>
              <a:t>Define 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M</a:t>
            </a:r>
            <a:r>
              <a:rPr lang="en-US" dirty="0" smtClean="0">
                <a:cs typeface="Arial" charset="0"/>
                <a:sym typeface="Symbol" pitchFamily="18" charset="2"/>
              </a:rPr>
              <a:t> on </a:t>
            </a:r>
            <a:r>
              <a:rPr lang="el-GR" altLang="en-US" dirty="0"/>
              <a:t>Σ</a:t>
            </a:r>
            <a:r>
              <a:rPr lang="en-US" altLang="en-US" dirty="0" smtClean="0"/>
              <a:t>*, as follows:</a:t>
            </a:r>
          </a:p>
          <a:p>
            <a:pPr marL="0" indent="0">
              <a:buNone/>
            </a:pPr>
            <a:r>
              <a:rPr lang="en-US" baseline="-25000" dirty="0"/>
              <a:t> </a:t>
            </a:r>
            <a:r>
              <a:rPr lang="en-US" baseline="-25000" dirty="0" smtClean="0"/>
              <a:t>   </a:t>
            </a:r>
            <a:r>
              <a:rPr lang="en-US" dirty="0" smtClean="0"/>
              <a:t>x </a:t>
            </a:r>
            <a:r>
              <a:rPr lang="en-US" dirty="0">
                <a:cs typeface="Arial" charset="0"/>
                <a:sym typeface="Symbol" pitchFamily="18" charset="2"/>
              </a:rPr>
              <a:t>R</a:t>
            </a:r>
            <a:r>
              <a:rPr lang="en-US" baseline="-25000" dirty="0">
                <a:cs typeface="Arial" charset="0"/>
                <a:sym typeface="Symbol" pitchFamily="18" charset="2"/>
              </a:rPr>
              <a:t>M</a:t>
            </a:r>
            <a:r>
              <a:rPr lang="en-US" dirty="0" smtClean="0"/>
              <a:t> y     if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x)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=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</a:t>
            </a:r>
          </a:p>
          <a:p>
            <a:pPr marL="514350" indent="-514350">
              <a:buAutoNum type="arabicParenR"/>
            </a:pPr>
            <a:r>
              <a:rPr lang="en-US" dirty="0" smtClean="0"/>
              <a:t>x </a:t>
            </a:r>
            <a:r>
              <a:rPr lang="en-US" dirty="0">
                <a:cs typeface="Arial" charset="0"/>
                <a:sym typeface="Symbol" pitchFamily="18" charset="2"/>
              </a:rPr>
              <a:t>R</a:t>
            </a:r>
            <a:r>
              <a:rPr lang="en-US" baseline="-25000" dirty="0">
                <a:cs typeface="Arial" charset="0"/>
                <a:sym typeface="Symbol" pitchFamily="18" charset="2"/>
              </a:rPr>
              <a:t>M</a:t>
            </a:r>
            <a:r>
              <a:rPr lang="en-US" dirty="0"/>
              <a:t> x</a:t>
            </a:r>
            <a:r>
              <a:rPr lang="en-US" dirty="0" smtClean="0"/>
              <a:t>    if 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x)</a:t>
            </a:r>
            <a:r>
              <a:rPr lang="en-US" altLang="en-US" b="1" dirty="0">
                <a:cs typeface="Arial" charset="0"/>
                <a:sym typeface="Symbol" pitchFamily="18" charset="2"/>
              </a:rPr>
              <a:t> =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    (reflexive)</a:t>
            </a:r>
          </a:p>
          <a:p>
            <a:pPr marL="514350" indent="-514350">
              <a:buAutoNum type="arabicParenR"/>
            </a:pPr>
            <a:r>
              <a:rPr lang="en-US" dirty="0" smtClean="0"/>
              <a:t>x </a:t>
            </a:r>
            <a:r>
              <a:rPr lang="en-US" dirty="0">
                <a:cs typeface="Arial" charset="0"/>
                <a:sym typeface="Symbol" pitchFamily="18" charset="2"/>
              </a:rPr>
              <a:t>R</a:t>
            </a:r>
            <a:r>
              <a:rPr lang="en-US" baseline="-25000" dirty="0">
                <a:cs typeface="Arial" charset="0"/>
                <a:sym typeface="Symbol" pitchFamily="18" charset="2"/>
              </a:rPr>
              <a:t>M</a:t>
            </a:r>
            <a:r>
              <a:rPr lang="en-US" dirty="0"/>
              <a:t> </a:t>
            </a:r>
            <a:r>
              <a:rPr lang="en-US" dirty="0" smtClean="0"/>
              <a:t>y    </a:t>
            </a:r>
            <a:r>
              <a:rPr lang="en-US" dirty="0"/>
              <a:t>if 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x)</a:t>
            </a:r>
            <a:r>
              <a:rPr lang="en-US" altLang="en-US" b="1" dirty="0">
                <a:cs typeface="Arial" charset="0"/>
                <a:sym typeface="Symbol" pitchFamily="18" charset="2"/>
              </a:rPr>
              <a:t> =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y)</a:t>
            </a:r>
          </a:p>
          <a:p>
            <a:pPr marL="0" indent="0">
              <a:buNone/>
            </a:pPr>
            <a:r>
              <a:rPr lang="en-US" altLang="en-US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                    if  </a:t>
            </a:r>
            <a:r>
              <a:rPr lang="en-US" altLang="en-US" dirty="0">
                <a:cs typeface="Arial" charset="0"/>
                <a:sym typeface="Symbol" pitchFamily="18" charset="2"/>
              </a:rPr>
              <a:t>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y)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=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x)    </a:t>
            </a:r>
          </a:p>
          <a:p>
            <a:pPr marL="0" indent="0">
              <a:buNone/>
            </a:pPr>
            <a:r>
              <a:rPr lang="en-US" baseline="-25000" dirty="0" smtClean="0">
                <a:cs typeface="Arial" charset="0"/>
                <a:sym typeface="Symbol" pitchFamily="18" charset="2"/>
              </a:rPr>
              <a:t>                                           </a:t>
            </a:r>
            <a:r>
              <a:rPr lang="en-US" dirty="0" smtClean="0"/>
              <a:t>y </a:t>
            </a:r>
            <a:r>
              <a:rPr lang="en-US" dirty="0">
                <a:cs typeface="Arial" charset="0"/>
                <a:sym typeface="Symbol" pitchFamily="18" charset="2"/>
              </a:rPr>
              <a:t>R</a:t>
            </a:r>
            <a:r>
              <a:rPr lang="en-US" baseline="-25000" dirty="0">
                <a:cs typeface="Arial" charset="0"/>
                <a:sym typeface="Symbol" pitchFamily="18" charset="2"/>
              </a:rPr>
              <a:t>M</a:t>
            </a:r>
            <a:r>
              <a:rPr lang="en-US" dirty="0"/>
              <a:t> </a:t>
            </a:r>
            <a:r>
              <a:rPr lang="en-US" dirty="0" smtClean="0"/>
              <a:t>x                     (symmetric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3) </a:t>
            </a:r>
            <a:r>
              <a:rPr lang="en-US" dirty="0"/>
              <a:t>x </a:t>
            </a:r>
            <a:r>
              <a:rPr lang="en-US" dirty="0">
                <a:cs typeface="Arial" charset="0"/>
                <a:sym typeface="Symbol" pitchFamily="18" charset="2"/>
              </a:rPr>
              <a:t>R</a:t>
            </a:r>
            <a:r>
              <a:rPr lang="en-US" baseline="-25000" dirty="0">
                <a:cs typeface="Arial" charset="0"/>
                <a:sym typeface="Symbol" pitchFamily="18" charset="2"/>
              </a:rPr>
              <a:t>M</a:t>
            </a:r>
            <a:r>
              <a:rPr lang="en-US" dirty="0"/>
              <a:t> </a:t>
            </a:r>
            <a:r>
              <a:rPr lang="en-US" dirty="0" smtClean="0"/>
              <a:t>y ,   y </a:t>
            </a:r>
            <a:r>
              <a:rPr lang="en-US" dirty="0">
                <a:cs typeface="Arial" charset="0"/>
                <a:sym typeface="Symbol" pitchFamily="18" charset="2"/>
              </a:rPr>
              <a:t>R</a:t>
            </a:r>
            <a:r>
              <a:rPr lang="en-US" baseline="-25000" dirty="0">
                <a:cs typeface="Arial" charset="0"/>
                <a:sym typeface="Symbol" pitchFamily="18" charset="2"/>
              </a:rPr>
              <a:t>M</a:t>
            </a:r>
            <a:r>
              <a:rPr lang="en-US" dirty="0"/>
              <a:t> </a:t>
            </a:r>
            <a:r>
              <a:rPr lang="en-US" dirty="0" smtClean="0"/>
              <a:t>z          if 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x)</a:t>
            </a:r>
            <a:r>
              <a:rPr lang="en-US" altLang="en-US" b="1" dirty="0">
                <a:cs typeface="Arial" charset="0"/>
                <a:sym typeface="Symbol" pitchFamily="18" charset="2"/>
              </a:rPr>
              <a:t> =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y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and </a:t>
            </a:r>
            <a:r>
              <a:rPr lang="en-US" dirty="0"/>
              <a:t>if 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y)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=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z)</a:t>
            </a:r>
            <a:endParaRPr lang="en-US" altLang="en-US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baseline="-25000" dirty="0" smtClean="0">
                <a:cs typeface="Arial" charset="0"/>
                <a:sym typeface="Symbol" pitchFamily="18" charset="2"/>
              </a:rPr>
              <a:t>                       </a:t>
            </a:r>
            <a:r>
              <a:rPr lang="en-US" dirty="0" smtClean="0">
                <a:cs typeface="Arial" charset="0"/>
                <a:sym typeface="Symbol" pitchFamily="18" charset="2"/>
              </a:rPr>
              <a:t>                          if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x)</a:t>
            </a:r>
            <a:r>
              <a:rPr lang="en-US" altLang="en-US" b="1" dirty="0">
                <a:cs typeface="Arial" charset="0"/>
                <a:sym typeface="Symbol" pitchFamily="18" charset="2"/>
              </a:rPr>
              <a:t> =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z)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 </a:t>
            </a:r>
          </a:p>
          <a:p>
            <a:pPr marL="0" indent="0">
              <a:buNone/>
            </a:pPr>
            <a:r>
              <a:rPr 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                                                                  </a:t>
            </a:r>
            <a:r>
              <a:rPr lang="en-US" dirty="0" smtClean="0"/>
              <a:t> x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M</a:t>
            </a:r>
            <a:r>
              <a:rPr lang="en-US" dirty="0" smtClean="0"/>
              <a:t> z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    </a:t>
            </a:r>
          </a:p>
          <a:p>
            <a:pPr marL="0" indent="0">
              <a:buNone/>
            </a:pPr>
            <a:r>
              <a:rPr lang="en-US" baseline="-25000" dirty="0" smtClean="0">
                <a:cs typeface="Arial" charset="0"/>
                <a:sym typeface="Symbol" pitchFamily="18" charset="2"/>
              </a:rPr>
              <a:t>     </a:t>
            </a:r>
            <a:r>
              <a:rPr lang="en-US" dirty="0" smtClean="0">
                <a:cs typeface="Arial" charset="0"/>
                <a:sym typeface="Symbol" pitchFamily="18" charset="2"/>
              </a:rPr>
              <a:t>This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 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M</a:t>
            </a:r>
            <a:r>
              <a:rPr lang="en-US" dirty="0" smtClean="0">
                <a:cs typeface="Arial" charset="0"/>
                <a:sym typeface="Symbol" pitchFamily="18" charset="2"/>
              </a:rPr>
              <a:t> is an equivalence relation on </a:t>
            </a:r>
            <a:r>
              <a:rPr lang="en-US" dirty="0" smtClean="0"/>
              <a:t> </a:t>
            </a:r>
            <a:r>
              <a:rPr lang="el-GR" altLang="en-US" dirty="0"/>
              <a:t>Σ</a:t>
            </a:r>
            <a:r>
              <a:rPr lang="en-US" altLang="en-US" dirty="0" smtClean="0"/>
              <a:t>*.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                     </a:t>
            </a:r>
            <a:endParaRPr lang="en-US" baseline="-25000" dirty="0">
              <a:cs typeface="Arial" charset="0"/>
              <a:sym typeface="Symbol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471519"/>
              </p:ext>
            </p:extLst>
          </p:nvPr>
        </p:nvGraphicFramePr>
        <p:xfrm>
          <a:off x="2908739" y="282751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5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739" y="282751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8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79549"/>
            <a:ext cx="10585361" cy="57697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So,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M</a:t>
            </a:r>
            <a:r>
              <a:rPr lang="en-US" dirty="0" smtClean="0"/>
              <a:t> divides  </a:t>
            </a:r>
            <a:r>
              <a:rPr lang="el-GR" altLang="en-US" dirty="0" smtClean="0"/>
              <a:t>Σ</a:t>
            </a:r>
            <a:r>
              <a:rPr lang="en-US" altLang="en-US" dirty="0" smtClean="0"/>
              <a:t>* into equivalence classes. The set of strings which take the machine from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to a particular state 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i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are in one equivalence class. The number of equivalence classes is therefore equivalent to the number of states in M. (assume every state is reachable from 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)</a:t>
            </a:r>
          </a:p>
          <a:p>
            <a:pPr marL="0" indent="0">
              <a:buNone/>
            </a:pP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The index of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M</a:t>
            </a:r>
            <a:r>
              <a:rPr lang="en-US" dirty="0" smtClean="0">
                <a:cs typeface="Arial" charset="0"/>
                <a:sym typeface="Symbol" pitchFamily="18" charset="2"/>
              </a:rPr>
              <a:t> is at most the number of states of M. It can be easily seen that this equivalence relation </a:t>
            </a:r>
            <a:r>
              <a:rPr lang="en-US" dirty="0">
                <a:cs typeface="Arial" charset="0"/>
                <a:sym typeface="Symbol" pitchFamily="18" charset="2"/>
              </a:rPr>
              <a:t>R</a:t>
            </a:r>
            <a:r>
              <a:rPr lang="en-US" baseline="-25000" dirty="0">
                <a:cs typeface="Arial" charset="0"/>
                <a:sym typeface="Symbol" pitchFamily="18" charset="2"/>
              </a:rPr>
              <a:t>M</a:t>
            </a:r>
            <a:r>
              <a:rPr lang="en-US" dirty="0" smtClean="0">
                <a:cs typeface="Arial" charset="0"/>
                <a:sym typeface="Symbol" pitchFamily="18" charset="2"/>
              </a:rPr>
              <a:t> is right invariant. </a:t>
            </a:r>
          </a:p>
          <a:p>
            <a:pPr marL="0" indent="0">
              <a:buNone/>
            </a:pPr>
            <a:r>
              <a:rPr lang="en-US" dirty="0" smtClean="0"/>
              <a:t>  x </a:t>
            </a:r>
            <a:r>
              <a:rPr lang="en-US" dirty="0">
                <a:cs typeface="Arial" charset="0"/>
                <a:sym typeface="Symbol" pitchFamily="18" charset="2"/>
              </a:rPr>
              <a:t>R</a:t>
            </a:r>
            <a:r>
              <a:rPr lang="en-US" baseline="-25000" dirty="0">
                <a:cs typeface="Arial" charset="0"/>
                <a:sym typeface="Symbol" pitchFamily="18" charset="2"/>
              </a:rPr>
              <a:t>M</a:t>
            </a:r>
            <a:r>
              <a:rPr lang="en-US" dirty="0"/>
              <a:t> </a:t>
            </a:r>
            <a:r>
              <a:rPr lang="en-US" dirty="0" smtClean="0"/>
              <a:t>y          </a:t>
            </a:r>
            <a:r>
              <a:rPr lang="en-US" dirty="0" err="1" smtClean="0"/>
              <a:t>xz</a:t>
            </a:r>
            <a:r>
              <a:rPr lang="en-US" dirty="0" smtClean="0"/>
              <a:t> </a:t>
            </a:r>
            <a:r>
              <a:rPr lang="en-US" dirty="0">
                <a:cs typeface="Arial" charset="0"/>
                <a:sym typeface="Symbol" pitchFamily="18" charset="2"/>
              </a:rPr>
              <a:t>R</a:t>
            </a:r>
            <a:r>
              <a:rPr lang="en-US" baseline="-25000" dirty="0">
                <a:cs typeface="Arial" charset="0"/>
                <a:sym typeface="Symbol" pitchFamily="18" charset="2"/>
              </a:rPr>
              <a:t>M</a:t>
            </a:r>
            <a:r>
              <a:rPr lang="en-US" dirty="0"/>
              <a:t> </a:t>
            </a:r>
            <a:r>
              <a:rPr lang="en-US" dirty="0" err="1" smtClean="0"/>
              <a:t>yz</a:t>
            </a:r>
            <a:r>
              <a:rPr lang="en-US" dirty="0" smtClean="0"/>
              <a:t>   for some z </a:t>
            </a:r>
            <a:r>
              <a:rPr lang="en-US" altLang="en-US" b="1" dirty="0">
                <a:sym typeface="Symbol" pitchFamily="18" charset="2"/>
              </a:rPr>
              <a:t></a:t>
            </a:r>
            <a:r>
              <a:rPr lang="en-US" altLang="en-US" b="1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l-GR" altLang="en-US" dirty="0" smtClean="0"/>
              <a:t>Σ</a:t>
            </a:r>
            <a:r>
              <a:rPr lang="en-US" altLang="en-US" dirty="0"/>
              <a:t>*</a:t>
            </a:r>
            <a:endParaRPr lang="en-US" dirty="0" smtClean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           </a:t>
            </a:r>
            <a:r>
              <a:rPr lang="en-US" dirty="0" smtClean="0"/>
              <a:t>x </a:t>
            </a:r>
            <a:r>
              <a:rPr lang="en-US" dirty="0">
                <a:cs typeface="Arial" charset="0"/>
                <a:sym typeface="Symbol" pitchFamily="18" charset="2"/>
              </a:rPr>
              <a:t>R</a:t>
            </a:r>
            <a:r>
              <a:rPr lang="en-US" baseline="-25000" dirty="0">
                <a:cs typeface="Arial" charset="0"/>
                <a:sym typeface="Symbol" pitchFamily="18" charset="2"/>
              </a:rPr>
              <a:t>M</a:t>
            </a:r>
            <a:r>
              <a:rPr lang="en-US" dirty="0"/>
              <a:t> </a:t>
            </a:r>
            <a:r>
              <a:rPr lang="en-US" dirty="0" smtClean="0"/>
              <a:t>y        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x)</a:t>
            </a:r>
            <a:r>
              <a:rPr lang="en-US" altLang="en-US" b="1" dirty="0">
                <a:cs typeface="Arial" charset="0"/>
                <a:sym typeface="Symbol" pitchFamily="18" charset="2"/>
              </a:rPr>
              <a:t> =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y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endParaRPr lang="en-US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      </a:t>
            </a:r>
            <a:r>
              <a:rPr lang="en-US" altLang="en-US" dirty="0">
                <a:cs typeface="Arial" charset="0"/>
                <a:sym typeface="Symbol" pitchFamily="18" charset="2"/>
              </a:rPr>
              <a:t>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err="1" smtClean="0">
                <a:cs typeface="Arial" charset="0"/>
                <a:sym typeface="Symbol" pitchFamily="18" charset="2"/>
              </a:rPr>
              <a:t>xz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= </a:t>
            </a:r>
            <a:r>
              <a:rPr lang="en-US" altLang="en-US" dirty="0">
                <a:cs typeface="Arial" charset="0"/>
                <a:sym typeface="Symbol" pitchFamily="18" charset="2"/>
              </a:rPr>
              <a:t>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(</a:t>
            </a:r>
            <a:r>
              <a:rPr lang="en-US" altLang="en-US" dirty="0">
                <a:cs typeface="Arial" charset="0"/>
                <a:sym typeface="Symbol" pitchFamily="18" charset="2"/>
              </a:rPr>
              <a:t>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x), z)</a:t>
            </a:r>
          </a:p>
          <a:p>
            <a:pPr marL="0" indent="0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                    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= </a:t>
            </a:r>
            <a:r>
              <a:rPr lang="en-US" altLang="en-US" dirty="0">
                <a:cs typeface="Arial" charset="0"/>
                <a:sym typeface="Symbol" pitchFamily="18" charset="2"/>
              </a:rPr>
              <a:t> ((q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y), 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                     =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err="1" smtClean="0">
                <a:cs typeface="Arial" charset="0"/>
                <a:sym typeface="Symbol" pitchFamily="18" charset="2"/>
              </a:rPr>
              <a:t>yz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            </a:t>
            </a:r>
            <a:r>
              <a:rPr lang="en-US" dirty="0" err="1" smtClean="0"/>
              <a:t>xz</a:t>
            </a:r>
            <a:r>
              <a:rPr lang="en-US" dirty="0" smtClean="0"/>
              <a:t> </a:t>
            </a:r>
            <a:r>
              <a:rPr lang="en-US" dirty="0">
                <a:cs typeface="Arial" charset="0"/>
                <a:sym typeface="Symbol" pitchFamily="18" charset="2"/>
              </a:rPr>
              <a:t>R</a:t>
            </a:r>
            <a:r>
              <a:rPr lang="en-US" baseline="-25000" dirty="0">
                <a:cs typeface="Arial" charset="0"/>
                <a:sym typeface="Symbol" pitchFamily="18" charset="2"/>
              </a:rPr>
              <a:t>M</a:t>
            </a:r>
            <a:r>
              <a:rPr lang="en-US" dirty="0"/>
              <a:t> </a:t>
            </a:r>
            <a:r>
              <a:rPr lang="en-US" dirty="0" err="1"/>
              <a:t>yz</a:t>
            </a: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942023"/>
              </p:ext>
            </p:extLst>
          </p:nvPr>
        </p:nvGraphicFramePr>
        <p:xfrm>
          <a:off x="2079934" y="3194729"/>
          <a:ext cx="708335" cy="36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9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934" y="3194729"/>
                        <a:ext cx="708335" cy="367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635173"/>
              </p:ext>
            </p:extLst>
          </p:nvPr>
        </p:nvGraphicFramePr>
        <p:xfrm>
          <a:off x="2541428" y="3746376"/>
          <a:ext cx="708335" cy="36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40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428" y="3746376"/>
                        <a:ext cx="708335" cy="367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133610"/>
              </p:ext>
            </p:extLst>
          </p:nvPr>
        </p:nvGraphicFramePr>
        <p:xfrm>
          <a:off x="4602048" y="5809909"/>
          <a:ext cx="708335" cy="36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41" name="Equation" r:id="rId6" imgW="190440" imgH="152280" progId="Equation.3">
                  <p:embed/>
                </p:oleObj>
              </mc:Choice>
              <mc:Fallback>
                <p:oleObj name="Equation" r:id="rId6" imgW="190440" imgH="15228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048" y="5809909"/>
                        <a:ext cx="708335" cy="367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67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736017"/>
          </a:xfrm>
        </p:spPr>
        <p:txBody>
          <a:bodyPr/>
          <a:lstStyle/>
          <a:p>
            <a:r>
              <a:rPr lang="en-IN" dirty="0"/>
              <a:t>Proof: </a:t>
            </a:r>
            <a:r>
              <a:rPr lang="en-IN" dirty="0" smtClean="0"/>
              <a:t>2    3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0835"/>
            <a:ext cx="10515600" cy="549284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Assume E be an equivalence relation as defined in (2).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( E is an equivalence relation on </a:t>
            </a:r>
            <a:r>
              <a:rPr lang="el-GR" altLang="en-US" dirty="0"/>
              <a:t>Σ</a:t>
            </a:r>
            <a:r>
              <a:rPr lang="en-US" altLang="en-US" dirty="0" smtClean="0"/>
              <a:t>* with a finite index right invariant and L is union of some of the equivalence classes)</a:t>
            </a:r>
          </a:p>
          <a:p>
            <a:pPr marL="0" indent="0">
              <a:buNone/>
            </a:pPr>
            <a:r>
              <a:rPr lang="en-US" dirty="0" smtClean="0"/>
              <a:t>To show E is a refinement of R</a:t>
            </a:r>
            <a:r>
              <a:rPr lang="en-US" baseline="-25000" dirty="0" smtClean="0"/>
              <a:t>L</a:t>
            </a:r>
          </a:p>
          <a:p>
            <a:pPr marL="0" indent="0">
              <a:buNone/>
            </a:pPr>
            <a:r>
              <a:rPr lang="en-US" baseline="-25000" dirty="0"/>
              <a:t> </a:t>
            </a:r>
            <a:r>
              <a:rPr lang="en-US" dirty="0" smtClean="0"/>
              <a:t>if    x E y  then   </a:t>
            </a:r>
            <a:r>
              <a:rPr lang="en-US" dirty="0" err="1" smtClean="0"/>
              <a:t>xz</a:t>
            </a:r>
            <a:r>
              <a:rPr lang="en-US" dirty="0" smtClean="0"/>
              <a:t> E </a:t>
            </a:r>
            <a:r>
              <a:rPr lang="en-US" dirty="0" err="1" smtClean="0"/>
              <a:t>yz</a:t>
            </a:r>
            <a:r>
              <a:rPr lang="en-US" dirty="0" smtClean="0"/>
              <a:t>  for any z</a:t>
            </a:r>
            <a:r>
              <a:rPr lang="en-US" altLang="en-US" b="1" dirty="0">
                <a:sym typeface="Symbol" pitchFamily="18" charset="2"/>
              </a:rPr>
              <a:t> </a:t>
            </a:r>
            <a:r>
              <a:rPr lang="en-US" altLang="en-US" b="1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l-GR" altLang="en-US" dirty="0"/>
              <a:t>Σ</a:t>
            </a:r>
            <a:r>
              <a:rPr lang="en-US" altLang="en-US" dirty="0" smtClean="0"/>
              <a:t>*</a:t>
            </a:r>
          </a:p>
          <a:p>
            <a:pPr marL="0" indent="0">
              <a:buNone/>
            </a:pPr>
            <a:r>
              <a:rPr lang="en-IN" dirty="0" err="1" smtClean="0"/>
              <a:t>xz</a:t>
            </a:r>
            <a:r>
              <a:rPr lang="en-IN" dirty="0" smtClean="0"/>
              <a:t> and </a:t>
            </a:r>
            <a:r>
              <a:rPr lang="en-IN" dirty="0" err="1" smtClean="0"/>
              <a:t>yz</a:t>
            </a:r>
            <a:r>
              <a:rPr lang="en-IN" dirty="0" smtClean="0"/>
              <a:t> are in same equivalence class of E. Hence </a:t>
            </a:r>
            <a:r>
              <a:rPr lang="en-IN" dirty="0" err="1" smtClean="0"/>
              <a:t>xz</a:t>
            </a:r>
            <a:r>
              <a:rPr lang="en-IN" dirty="0" smtClean="0"/>
              <a:t> and </a:t>
            </a:r>
            <a:r>
              <a:rPr lang="en-IN" dirty="0" err="1" smtClean="0"/>
              <a:t>yz</a:t>
            </a:r>
            <a:r>
              <a:rPr lang="en-IN" dirty="0" smtClean="0"/>
              <a:t> are both in L or both not in L as L is the union of some of the equivalence classes of E.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Hence x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L</a:t>
            </a:r>
            <a:r>
              <a:rPr lang="en-US" dirty="0" smtClean="0"/>
              <a:t> </a:t>
            </a:r>
            <a:r>
              <a:rPr lang="en-US" dirty="0"/>
              <a:t>y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Hence, any equivalence class of E is completely contained in an equivalence class of </a:t>
            </a:r>
            <a:r>
              <a:rPr lang="en-US" dirty="0">
                <a:cs typeface="Arial" charset="0"/>
                <a:sym typeface="Symbol" pitchFamily="18" charset="2"/>
              </a:rPr>
              <a:t>R</a:t>
            </a:r>
            <a:r>
              <a:rPr lang="en-US" baseline="-25000" dirty="0">
                <a:cs typeface="Arial" charset="0"/>
                <a:sym typeface="Symbol" pitchFamily="18" charset="2"/>
              </a:rPr>
              <a:t>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240740"/>
              </p:ext>
            </p:extLst>
          </p:nvPr>
        </p:nvGraphicFramePr>
        <p:xfrm>
          <a:off x="2646605" y="301688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7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605" y="301688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020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670"/>
            <a:ext cx="10515600" cy="561029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Therefore, E is a refinement of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L</a:t>
            </a:r>
            <a:r>
              <a:rPr lang="en-US" dirty="0" smtClean="0">
                <a:cs typeface="Arial" charset="0"/>
                <a:sym typeface="Symbol" pitchFamily="18" charset="2"/>
              </a:rPr>
              <a:t> and so the index of 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L</a:t>
            </a:r>
            <a:r>
              <a:rPr lang="en-US" dirty="0" smtClean="0">
                <a:cs typeface="Arial" charset="0"/>
                <a:sym typeface="Symbol" pitchFamily="18" charset="2"/>
              </a:rPr>
              <a:t> is less than or equal to the index of E and hence finite.</a:t>
            </a:r>
          </a:p>
          <a:p>
            <a:pPr marL="0" indent="0">
              <a:buNone/>
            </a:pPr>
            <a:r>
              <a:rPr 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                      </a:t>
            </a:r>
            <a:r>
              <a:rPr lang="en-US" dirty="0" smtClean="0">
                <a:cs typeface="Arial" charset="0"/>
                <a:sym typeface="Symbol" pitchFamily="18" charset="2"/>
              </a:rPr>
              <a:t> index of 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L</a:t>
            </a:r>
            <a:r>
              <a:rPr lang="en-US" dirty="0" smtClean="0">
                <a:cs typeface="Arial" charset="0"/>
                <a:sym typeface="Symbol" pitchFamily="18" charset="2"/>
              </a:rPr>
              <a:t> ≤  index of E</a:t>
            </a:r>
          </a:p>
          <a:p>
            <a:pPr marL="0" indent="0">
              <a:buNone/>
            </a:pPr>
            <a:r>
              <a:rPr lang="en-IN" dirty="0" smtClean="0"/>
              <a:t>(3)         (1)</a:t>
            </a:r>
            <a:r>
              <a:rPr 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  </a:t>
            </a:r>
          </a:p>
          <a:p>
            <a:pPr marL="0" indent="0">
              <a:buNone/>
            </a:pPr>
            <a:r>
              <a:rPr lang="en-US" baseline="-25000" dirty="0" smtClean="0">
                <a:cs typeface="Arial" charset="0"/>
                <a:sym typeface="Symbol" pitchFamily="18" charset="2"/>
              </a:rPr>
              <a:t>  </a:t>
            </a:r>
            <a:r>
              <a:rPr lang="en-US" dirty="0" smtClean="0">
                <a:cs typeface="Arial" charset="0"/>
                <a:sym typeface="Symbol" pitchFamily="18" charset="2"/>
              </a:rPr>
              <a:t>First, we show 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L </a:t>
            </a:r>
            <a:r>
              <a:rPr lang="en-US" dirty="0" smtClean="0">
                <a:cs typeface="Arial" charset="0"/>
                <a:sym typeface="Symbol" pitchFamily="18" charset="2"/>
              </a:rPr>
              <a:t>is right invariant </a:t>
            </a:r>
          </a:p>
          <a:p>
            <a:pPr marL="0" indent="0">
              <a:buNone/>
            </a:pPr>
            <a:r>
              <a:rPr lang="en-US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IN" dirty="0" smtClean="0"/>
              <a:t>x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L</a:t>
            </a:r>
            <a:r>
              <a:rPr lang="en-US" dirty="0" smtClean="0"/>
              <a:t> y  if  </a:t>
            </a:r>
            <a:r>
              <a:rPr lang="en-US" dirty="0" err="1" smtClean="0"/>
              <a:t>xz</a:t>
            </a:r>
            <a:r>
              <a:rPr lang="en-US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altLang="en-US" dirty="0" smtClean="0">
                <a:sym typeface="Symbol" pitchFamily="18" charset="2"/>
              </a:rPr>
              <a:t> L        </a:t>
            </a:r>
            <a:r>
              <a:rPr lang="en-US" dirty="0" smtClean="0"/>
              <a:t> </a:t>
            </a:r>
            <a:r>
              <a:rPr lang="en-US" dirty="0" err="1" smtClean="0"/>
              <a:t>yz</a:t>
            </a:r>
            <a:r>
              <a:rPr lang="en-US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altLang="en-US" dirty="0" smtClean="0">
                <a:sym typeface="Symbol" pitchFamily="18" charset="2"/>
              </a:rPr>
              <a:t> L</a:t>
            </a:r>
          </a:p>
          <a:p>
            <a:pPr marL="0" indent="0">
              <a:buNone/>
            </a:pPr>
            <a:r>
              <a:rPr lang="en-US" dirty="0" smtClean="0">
                <a:sym typeface="Symbol" pitchFamily="18" charset="2"/>
              </a:rPr>
              <a:t>                </a:t>
            </a:r>
            <a:r>
              <a:rPr lang="en-US" dirty="0" err="1" smtClean="0"/>
              <a:t>xwz</a:t>
            </a:r>
            <a:r>
              <a:rPr lang="en-US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altLang="en-US" dirty="0" smtClean="0">
                <a:sym typeface="Symbol" pitchFamily="18" charset="2"/>
              </a:rPr>
              <a:t> L        </a:t>
            </a:r>
            <a:r>
              <a:rPr lang="en-US" dirty="0" smtClean="0"/>
              <a:t> </a:t>
            </a:r>
            <a:r>
              <a:rPr lang="en-US" dirty="0" err="1" smtClean="0"/>
              <a:t>ywz</a:t>
            </a:r>
            <a:r>
              <a:rPr lang="en-US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altLang="en-US" dirty="0" smtClean="0">
                <a:sym typeface="Symbol" pitchFamily="18" charset="2"/>
              </a:rPr>
              <a:t> L  ,      w,     z</a:t>
            </a:r>
          </a:p>
          <a:p>
            <a:pPr marL="0" indent="0">
              <a:buNone/>
            </a:pPr>
            <a:r>
              <a:rPr lang="en-US" dirty="0" smtClean="0">
                <a:sym typeface="Symbol" pitchFamily="18" charset="2"/>
              </a:rPr>
              <a:t>                          </a:t>
            </a:r>
            <a:r>
              <a:rPr lang="en-IN" dirty="0" smtClean="0"/>
              <a:t>xw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L</a:t>
            </a:r>
            <a:r>
              <a:rPr lang="en-US" dirty="0" smtClean="0"/>
              <a:t> yw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L</a:t>
            </a:r>
            <a:r>
              <a:rPr lang="en-US" dirty="0" smtClean="0">
                <a:cs typeface="Arial" charset="0"/>
                <a:sym typeface="Symbol" pitchFamily="18" charset="2"/>
              </a:rPr>
              <a:t> is right invariant.</a:t>
            </a:r>
          </a:p>
          <a:p>
            <a:pPr marL="0" indent="0">
              <a:buNone/>
            </a:pPr>
            <a:r>
              <a:rPr lang="en-US" dirty="0" smtClean="0">
                <a:cs typeface="Arial" charset="0"/>
                <a:sym typeface="Symbol" pitchFamily="18" charset="2"/>
              </a:rPr>
              <a:t>Define </a:t>
            </a:r>
            <a:r>
              <a:rPr lang="en-US" altLang="en-US" dirty="0" smtClean="0"/>
              <a:t>M’ = (Q’, </a:t>
            </a:r>
            <a:r>
              <a:rPr lang="el-GR" altLang="en-US" dirty="0" smtClean="0">
                <a:cs typeface="Arial" charset="0"/>
              </a:rPr>
              <a:t>Σ</a:t>
            </a:r>
            <a:r>
              <a:rPr lang="en-US" altLang="en-US" dirty="0" smtClean="0">
                <a:cs typeface="Arial" charset="0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’, 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’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F’) as follows: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635870"/>
              </p:ext>
            </p:extLst>
          </p:nvPr>
        </p:nvGraphicFramePr>
        <p:xfrm>
          <a:off x="1365161" y="1975942"/>
          <a:ext cx="77916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49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161" y="1975942"/>
                        <a:ext cx="77916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3144839" y="2982913"/>
          <a:ext cx="760956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50" name="Equation" r:id="rId5" imgW="215640" imgH="152280" progId="Equation.3">
                  <p:embed/>
                </p:oleObj>
              </mc:Choice>
              <mc:Fallback>
                <p:oleObj name="Equation" r:id="rId5" imgW="215640" imgH="152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9" y="2982913"/>
                        <a:ext cx="760956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3362553" y="3527203"/>
          <a:ext cx="7604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51" name="Equation" r:id="rId7" imgW="215640" imgH="152280" progId="Equation.3">
                  <p:embed/>
                </p:oleObj>
              </mc:Choice>
              <mc:Fallback>
                <p:oleObj name="Equation" r:id="rId7" imgW="215640" imgH="1522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553" y="3527203"/>
                        <a:ext cx="76041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5546091" y="3554548"/>
          <a:ext cx="371384" cy="403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52" name="Equation" r:id="rId8" imgW="152280" imgH="164880" progId="Equation.3">
                  <p:embed/>
                </p:oleObj>
              </mc:Choice>
              <mc:Fallback>
                <p:oleObj name="Equation" r:id="rId8" imgW="152280" imgH="1648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091" y="3554548"/>
                        <a:ext cx="371384" cy="4034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6286960" y="3550057"/>
          <a:ext cx="3714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53" name="Equation" r:id="rId10" imgW="152280" imgH="164880" progId="Equation.3">
                  <p:embed/>
                </p:oleObj>
              </mc:Choice>
              <mc:Fallback>
                <p:oleObj name="Equation" r:id="rId10" imgW="152280" imgH="1648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960" y="3550057"/>
                        <a:ext cx="3714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3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3326"/>
            <a:ext cx="10515600" cy="58521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For each equivalence class of 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L</a:t>
            </a:r>
            <a:r>
              <a:rPr lang="en-US" dirty="0" smtClean="0"/>
              <a:t> , we have a state in </a:t>
            </a:r>
            <a:r>
              <a:rPr lang="en-US" altLang="en-US" dirty="0" smtClean="0"/>
              <a:t>Q’</a:t>
            </a:r>
            <a:r>
              <a:rPr lang="en-US" alt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         </a:t>
            </a:r>
            <a:r>
              <a:rPr lang="en-US" dirty="0" smtClean="0"/>
              <a:t>|</a:t>
            </a:r>
            <a:r>
              <a:rPr lang="en-US" altLang="en-US" dirty="0" smtClean="0"/>
              <a:t>Q’</a:t>
            </a:r>
            <a:r>
              <a:rPr lang="en-US" dirty="0" smtClean="0"/>
              <a:t>| = index of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L</a:t>
            </a:r>
          </a:p>
          <a:p>
            <a:pPr>
              <a:buNone/>
            </a:pPr>
            <a:r>
              <a:rPr lang="en-US" dirty="0" smtClean="0"/>
              <a:t>x 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altLang="en-US" b="1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l-GR" altLang="en-US" dirty="0" smtClean="0"/>
              <a:t>Σ</a:t>
            </a:r>
            <a:r>
              <a:rPr lang="en-US" altLang="en-US" dirty="0" smtClean="0"/>
              <a:t>*, [x] denote the equivalence class of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L </a:t>
            </a:r>
            <a:r>
              <a:rPr lang="en-US" dirty="0" smtClean="0">
                <a:cs typeface="Arial" charset="0"/>
                <a:sym typeface="Symbol" pitchFamily="18" charset="2"/>
              </a:rPr>
              <a:t>to which x belongs to [x].</a:t>
            </a:r>
          </a:p>
          <a:p>
            <a:pPr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       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’ = [</a:t>
            </a:r>
            <a:r>
              <a:rPr lang="th-TH" altLang="en-US" dirty="0" smtClean="0">
                <a:sym typeface="Symbol" panose="05050102010706020507" pitchFamily="18" charset="2"/>
              </a:rPr>
              <a:t></a:t>
            </a:r>
            <a:r>
              <a:rPr lang="en-US" altLang="en-US" dirty="0" smtClean="0">
                <a:sym typeface="Symbol" panose="05050102010706020507" pitchFamily="18" charset="2"/>
              </a:rPr>
              <a:t>]</a:t>
            </a:r>
          </a:p>
          <a:p>
            <a:pPr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’([x], a) = [</a:t>
            </a:r>
            <a:r>
              <a:rPr lang="en-US" altLang="en-US" dirty="0" err="1" smtClean="0">
                <a:cs typeface="Arial" charset="0"/>
                <a:sym typeface="Symbol" pitchFamily="18" charset="2"/>
              </a:rPr>
              <a:t>xa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]</a:t>
            </a:r>
          </a:p>
          <a:p>
            <a:pPr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This definition is consistent because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L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right invariant.</a:t>
            </a:r>
          </a:p>
          <a:p>
            <a:pPr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   F’ = { [x] /  x </a:t>
            </a:r>
            <a:r>
              <a:rPr lang="en-US" altLang="en-US" b="1" dirty="0" smtClean="0">
                <a:sym typeface="Symbol" pitchFamily="18" charset="2"/>
              </a:rPr>
              <a:t> </a:t>
            </a:r>
            <a:r>
              <a:rPr lang="en-US" altLang="en-US" dirty="0" smtClean="0">
                <a:sym typeface="Symbol" pitchFamily="18" charset="2"/>
              </a:rPr>
              <a:t>L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} </a:t>
            </a:r>
          </a:p>
          <a:p>
            <a:pPr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Therefore, this automation </a:t>
            </a:r>
            <a:r>
              <a:rPr lang="en-US" altLang="en-US" dirty="0" smtClean="0"/>
              <a:t>M’ accepts L.</a:t>
            </a:r>
            <a:endParaRPr lang="en-US" altLang="en-US" dirty="0" smtClean="0">
              <a:cs typeface="Arial" charset="0"/>
              <a:sym typeface="Symbol" pitchFamily="18" charset="2"/>
            </a:endParaRPr>
          </a:p>
          <a:p>
            <a:pPr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     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dirty="0" smtClean="0">
                <a:cs typeface="Arial" charset="0"/>
                <a:sym typeface="Symbol" panose="05050102010706020507" pitchFamily="18" charset="2"/>
              </a:rPr>
              <a:t>    </a:t>
            </a:r>
          </a:p>
          <a:p>
            <a:pPr>
              <a:buNone/>
            </a:pPr>
            <a:r>
              <a:rPr lang="en-US" baseline="-25000" dirty="0" smtClean="0">
                <a:cs typeface="Arial" charset="0"/>
                <a:sym typeface="Symbol" pitchFamily="18" charset="2"/>
              </a:rPr>
              <a:t>   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447"/>
            <a:ext cx="10515600" cy="6400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93224"/>
            <a:ext cx="10515600" cy="23121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1) L = {a</a:t>
            </a:r>
            <a:r>
              <a:rPr lang="en-US" baseline="30000" dirty="0" smtClean="0"/>
              <a:t>n</a:t>
            </a:r>
            <a:r>
              <a:rPr lang="en-US" dirty="0" smtClean="0"/>
              <a:t>b</a:t>
            </a:r>
            <a:r>
              <a:rPr lang="en-US" baseline="30000" dirty="0" smtClean="0"/>
              <a:t>n</a:t>
            </a:r>
            <a:r>
              <a:rPr lang="en-US" dirty="0" smtClean="0"/>
              <a:t> / n </a:t>
            </a:r>
            <a:r>
              <a:rPr lang="en-IN" dirty="0" smtClean="0"/>
              <a:t>≥ 1}</a:t>
            </a:r>
          </a:p>
          <a:p>
            <a:pPr>
              <a:buNone/>
            </a:pPr>
            <a:r>
              <a:rPr lang="en-IN" dirty="0" smtClean="0"/>
              <a:t>2) </a:t>
            </a:r>
            <a:r>
              <a:rPr lang="en-US" dirty="0" smtClean="0"/>
              <a:t>L = {ww</a:t>
            </a:r>
            <a:r>
              <a:rPr lang="en-US" baseline="30000" dirty="0" smtClean="0"/>
              <a:t>R</a:t>
            </a:r>
            <a:r>
              <a:rPr lang="en-US" dirty="0" smtClean="0"/>
              <a:t>u / u, w 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altLang="en-US" dirty="0" smtClean="0">
                <a:sym typeface="Symbol" pitchFamily="18" charset="2"/>
              </a:rPr>
              <a:t>{0, 1</a:t>
            </a:r>
            <a:r>
              <a:rPr lang="en-IN" dirty="0" smtClean="0"/>
              <a:t>}* }</a:t>
            </a:r>
          </a:p>
          <a:p>
            <a:pPr>
              <a:buNone/>
            </a:pPr>
            <a:r>
              <a:rPr lang="en-IN" dirty="0" smtClean="0"/>
              <a:t>3) </a:t>
            </a:r>
            <a:r>
              <a:rPr lang="en-US" dirty="0" smtClean="0"/>
              <a:t>L = {0</a:t>
            </a:r>
            <a:r>
              <a:rPr lang="en-US" baseline="30000" dirty="0" smtClean="0"/>
              <a:t>i</a:t>
            </a:r>
            <a:r>
              <a:rPr lang="en-US" dirty="0" smtClean="0"/>
              <a:t>1</a:t>
            </a:r>
            <a:r>
              <a:rPr lang="en-US" baseline="30000" dirty="0" smtClean="0"/>
              <a:t>j</a:t>
            </a:r>
            <a:r>
              <a:rPr lang="en-US" dirty="0" smtClean="0"/>
              <a:t> / gcd(</a:t>
            </a:r>
            <a:r>
              <a:rPr lang="en-US" dirty="0" err="1" smtClean="0"/>
              <a:t>i</a:t>
            </a:r>
            <a:r>
              <a:rPr lang="en-IN" dirty="0" smtClean="0"/>
              <a:t> , j) = 1}</a:t>
            </a:r>
          </a:p>
          <a:p>
            <a:pPr>
              <a:buNone/>
            </a:pPr>
            <a:r>
              <a:rPr lang="en-IN" dirty="0" smtClean="0"/>
              <a:t>4) </a:t>
            </a:r>
            <a:r>
              <a:rPr lang="en-US" dirty="0" smtClean="0"/>
              <a:t>L = {a</a:t>
            </a:r>
            <a:r>
              <a:rPr lang="en-US" baseline="30000" dirty="0" smtClean="0"/>
              <a:t>n</a:t>
            </a:r>
            <a:r>
              <a:rPr lang="en-US" dirty="0" smtClean="0"/>
              <a:t>ba</a:t>
            </a:r>
            <a:r>
              <a:rPr lang="en-US" baseline="30000" dirty="0" smtClean="0"/>
              <a:t>n</a:t>
            </a:r>
            <a:r>
              <a:rPr lang="en-US" dirty="0" smtClean="0"/>
              <a:t> / n </a:t>
            </a:r>
            <a:r>
              <a:rPr lang="en-IN" dirty="0" smtClean="0"/>
              <a:t>≥ 1}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0" y="117567"/>
            <a:ext cx="10515600" cy="74458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1) L = {a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n</a:t>
            </a:r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n</a:t>
            </a:r>
            <a:r>
              <a:rPr lang="en-US" sz="3200" b="1" dirty="0" smtClean="0">
                <a:solidFill>
                  <a:srgbClr val="FF0000"/>
                </a:solidFill>
              </a:rPr>
              <a:t> / n </a:t>
            </a:r>
            <a:r>
              <a:rPr lang="en-IN" sz="3200" b="1" dirty="0" smtClean="0">
                <a:solidFill>
                  <a:srgbClr val="FF0000"/>
                </a:solidFill>
              </a:rPr>
              <a:t>≥ 1}</a:t>
            </a:r>
            <a:br>
              <a:rPr lang="en-IN" sz="3200" b="1" dirty="0" smtClean="0">
                <a:solidFill>
                  <a:srgbClr val="FF0000"/>
                </a:solidFill>
              </a:rPr>
            </a:b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888274"/>
            <a:ext cx="10622280" cy="572153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Assume that L is regular.</a:t>
            </a:r>
          </a:p>
          <a:p>
            <a:pPr>
              <a:buNone/>
            </a:pPr>
            <a:r>
              <a:rPr lang="en-US" sz="2400" dirty="0" smtClean="0"/>
              <a:t>Then by Myhill-Nerode theorem, L is a union of some of the equivalence classes of a right invariant equivalence relation of finite index on </a:t>
            </a:r>
            <a:r>
              <a:rPr lang="el-GR" altLang="en-US" sz="2400" dirty="0" smtClean="0"/>
              <a:t>Σ</a:t>
            </a:r>
            <a:r>
              <a:rPr lang="en-US" altLang="en-US" sz="2400" dirty="0" smtClean="0"/>
              <a:t>*.</a:t>
            </a:r>
          </a:p>
          <a:p>
            <a:pPr>
              <a:buNone/>
            </a:pPr>
            <a:r>
              <a:rPr lang="en-US" sz="2400" dirty="0" smtClean="0"/>
              <a:t>Consider,</a:t>
            </a:r>
          </a:p>
          <a:p>
            <a:pPr>
              <a:buNone/>
            </a:pPr>
            <a:r>
              <a:rPr lang="en-US" sz="2400" dirty="0" smtClean="0"/>
              <a:t>       a,  a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, a</a:t>
            </a:r>
            <a:r>
              <a:rPr lang="en-US" sz="2400" baseline="30000" dirty="0" smtClean="0"/>
              <a:t>3 </a:t>
            </a:r>
            <a:r>
              <a:rPr lang="en-US" sz="2400" dirty="0" smtClean="0"/>
              <a:t>, a</a:t>
            </a:r>
            <a:r>
              <a:rPr lang="en-US" sz="2400" baseline="30000" dirty="0" smtClean="0"/>
              <a:t>4 </a:t>
            </a:r>
            <a:r>
              <a:rPr lang="en-US" sz="2400" dirty="0" smtClean="0"/>
              <a:t>, . . . .</a:t>
            </a:r>
          </a:p>
          <a:p>
            <a:pPr>
              <a:buNone/>
            </a:pPr>
            <a:r>
              <a:rPr lang="en-US" sz="2400" dirty="0" smtClean="0"/>
              <a:t>each one cannot be in different equivalence class.</a:t>
            </a:r>
          </a:p>
          <a:p>
            <a:pPr>
              <a:buNone/>
            </a:pPr>
            <a:r>
              <a:rPr lang="en-US" sz="2400" dirty="0" smtClean="0"/>
              <a:t>               a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    a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 , m ≠ n</a:t>
            </a:r>
            <a:r>
              <a:rPr lang="en-US" sz="2400" baseline="30000" dirty="0" smtClean="0"/>
              <a:t>              </a:t>
            </a:r>
            <a:r>
              <a:rPr lang="en-US" sz="2400" dirty="0" smtClean="0"/>
              <a:t>      - belongs to same equivalence class</a:t>
            </a:r>
            <a:r>
              <a:rPr lang="en-US" sz="2400" baseline="30000" dirty="0" smtClean="0"/>
              <a:t>  </a:t>
            </a:r>
          </a:p>
          <a:p>
            <a:pPr>
              <a:buNone/>
            </a:pPr>
            <a:r>
              <a:rPr lang="en-US" sz="2400" dirty="0" smtClean="0"/>
              <a:t>Because of right invariance,</a:t>
            </a:r>
          </a:p>
          <a:p>
            <a:pPr>
              <a:buNone/>
            </a:pPr>
            <a:r>
              <a:rPr lang="en-US" sz="2400" dirty="0" smtClean="0"/>
              <a:t>            a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b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    a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b</a:t>
            </a:r>
            <a:r>
              <a:rPr lang="en-US" sz="2400" baseline="30000" dirty="0" smtClean="0"/>
              <a:t>n   </a:t>
            </a:r>
          </a:p>
          <a:p>
            <a:pPr>
              <a:buNone/>
            </a:pPr>
            <a:r>
              <a:rPr lang="en-US" sz="2400" dirty="0" smtClean="0"/>
              <a:t>This implies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baseline="30000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baseline="30000" dirty="0" smtClean="0">
                <a:solidFill>
                  <a:srgbClr val="FF0000"/>
                </a:solidFill>
              </a:rPr>
              <a:t>n </a:t>
            </a:r>
            <a:r>
              <a:rPr lang="en-US" sz="2400" dirty="0" smtClean="0"/>
              <a:t>and</a:t>
            </a:r>
            <a:r>
              <a:rPr lang="en-US" sz="2400" baseline="300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baseline="30000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baseline="30000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both in same equivalence class 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or not both in same equivalence class.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But 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baseline="30000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baseline="30000" dirty="0" smtClean="0">
                <a:solidFill>
                  <a:srgbClr val="FF0000"/>
                </a:solidFill>
              </a:rPr>
              <a:t>n</a:t>
            </a:r>
            <a:r>
              <a:rPr lang="en-US" sz="2400" baseline="30000" dirty="0" smtClean="0"/>
              <a:t> </a:t>
            </a:r>
            <a:r>
              <a:rPr lang="en-US" altLang="en-US" sz="2400" b="1" dirty="0" smtClean="0">
                <a:sym typeface="Symbol" pitchFamily="18" charset="2"/>
              </a:rPr>
              <a:t></a:t>
            </a:r>
            <a:r>
              <a:rPr lang="en-US" altLang="en-US" sz="2400" dirty="0" smtClean="0">
                <a:sym typeface="Symbol" pitchFamily="18" charset="2"/>
              </a:rPr>
              <a:t> L , L should contain the whole equivalence class.</a:t>
            </a:r>
          </a:p>
          <a:p>
            <a:pPr>
              <a:buNone/>
            </a:pPr>
            <a:r>
              <a:rPr lang="en-US" sz="2400" dirty="0" smtClean="0">
                <a:sym typeface="Symbol" pitchFamily="18" charset="2"/>
              </a:rPr>
              <a:t>          </a:t>
            </a:r>
            <a:r>
              <a:rPr lang="en-US" sz="2400" dirty="0" smtClean="0"/>
              <a:t>a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b</a:t>
            </a:r>
            <a:r>
              <a:rPr lang="en-US" sz="2400" baseline="30000" dirty="0" smtClean="0"/>
              <a:t>n</a:t>
            </a:r>
            <a:r>
              <a:rPr lang="en-US" altLang="en-US" b="1" dirty="0" smtClean="0">
                <a:sym typeface="Symbol" pitchFamily="18" charset="2"/>
              </a:rPr>
              <a:t> </a:t>
            </a:r>
            <a:r>
              <a:rPr lang="en-US" altLang="en-US" dirty="0" smtClean="0">
                <a:sym typeface="Symbol" pitchFamily="18" charset="2"/>
              </a:rPr>
              <a:t> L, </a:t>
            </a:r>
            <a:r>
              <a:rPr lang="en-US" sz="2400" dirty="0" smtClean="0"/>
              <a:t>m ≠ n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 , this is a contradiction. Hence L is not regular.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48329" y="3311660"/>
          <a:ext cx="407488" cy="359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5" name="Equation" r:id="rId3" imgW="126720" imgH="126720" progId="Equation.3">
                  <p:embed/>
                </p:oleObj>
              </mc:Choice>
              <mc:Fallback>
                <p:oleObj name="Equation" r:id="rId3" imgW="126720" imgH="126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8329" y="3311660"/>
                        <a:ext cx="407488" cy="3590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4317147" y="3306624"/>
          <a:ext cx="4079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6" name="Equation" r:id="rId5" imgW="126720" imgH="126720" progId="Equation.3">
                  <p:embed/>
                </p:oleObj>
              </mc:Choice>
              <mc:Fallback>
                <p:oleObj name="Equation" r:id="rId5" imgW="126720" imgH="126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147" y="3306624"/>
                        <a:ext cx="407987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2122577" y="4129599"/>
          <a:ext cx="4079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7" name="Equation" r:id="rId7" imgW="126720" imgH="126720" progId="Equation.3">
                  <p:embed/>
                </p:oleObj>
              </mc:Choice>
              <mc:Fallback>
                <p:oleObj name="Equation" r:id="rId7" imgW="126720" imgH="126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577" y="4129599"/>
                        <a:ext cx="407987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86" y="236338"/>
            <a:ext cx="10735614" cy="793972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Languages associated with regular expressions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520306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language L(r) denoted by a regular expression r is defined by the following rules,</a:t>
            </a:r>
          </a:p>
          <a:p>
            <a:pPr marL="514350" indent="-514350">
              <a:buAutoNum type="arabicParenR"/>
            </a:pPr>
            <a:r>
              <a:rPr lang="en-US" altLang="en-US" dirty="0" smtClean="0">
                <a:sym typeface="Symbol" panose="05050102010706020507" pitchFamily="18" charset="2"/>
              </a:rPr>
              <a:t> is a </a:t>
            </a:r>
            <a:r>
              <a:rPr lang="en-US" altLang="en-US" dirty="0" err="1" smtClean="0">
                <a:sym typeface="Symbol" panose="05050102010706020507" pitchFamily="18" charset="2"/>
              </a:rPr>
              <a:t>r.e</a:t>
            </a:r>
            <a:r>
              <a:rPr lang="en-US" altLang="en-US" dirty="0" smtClean="0">
                <a:sym typeface="Symbol" panose="05050102010706020507" pitchFamily="18" charset="2"/>
              </a:rPr>
              <a:t> denoting the empty set  L () = {}</a:t>
            </a:r>
          </a:p>
          <a:p>
            <a:pPr marL="514350" indent="-514350">
              <a:buAutoNum type="arabicParenR"/>
            </a:pPr>
            <a:r>
              <a:rPr lang="en-US" altLang="en-US" dirty="0">
                <a:sym typeface="Symbol" panose="05050102010706020507" pitchFamily="18" charset="2"/>
              </a:rPr>
              <a:t>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a </a:t>
            </a:r>
            <a:r>
              <a:rPr lang="en-US" altLang="en-US" dirty="0" err="1">
                <a:sym typeface="Symbol" panose="05050102010706020507" pitchFamily="18" charset="2"/>
              </a:rPr>
              <a:t>r.e</a:t>
            </a:r>
            <a:r>
              <a:rPr lang="en-US" altLang="en-US" dirty="0">
                <a:sym typeface="Symbol" panose="05050102010706020507" pitchFamily="18" charset="2"/>
              </a:rPr>
              <a:t> denoting the empty set  L 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r>
              <a:rPr lang="en-US" altLang="en-US" dirty="0" smtClean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{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r>
              <a:rPr lang="en-US" altLang="en-US" dirty="0" smtClean="0">
                <a:sym typeface="Symbol" panose="05050102010706020507" pitchFamily="18" charset="2"/>
              </a:rPr>
              <a:t>}</a:t>
            </a:r>
          </a:p>
          <a:p>
            <a:pPr marL="514350" indent="-514350">
              <a:buAutoNum type="arabicParenR"/>
            </a:pPr>
            <a:r>
              <a:rPr lang="en-US" altLang="en-US" dirty="0" smtClean="0">
                <a:sym typeface="Symbol" panose="05050102010706020507" pitchFamily="18" charset="2"/>
              </a:rPr>
              <a:t>For any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 is a </a:t>
            </a:r>
            <a:r>
              <a:rPr lang="en-US" altLang="en-US" dirty="0" err="1" smtClean="0">
                <a:sym typeface="Symbol" panose="05050102010706020507" pitchFamily="18" charset="2"/>
              </a:rPr>
              <a:t>r.e</a:t>
            </a:r>
            <a:r>
              <a:rPr lang="en-US" altLang="en-US" dirty="0" smtClean="0">
                <a:sym typeface="Symbol" panose="05050102010706020507" pitchFamily="18" charset="2"/>
              </a:rPr>
              <a:t> denoting the set </a:t>
            </a:r>
            <a:r>
              <a:rPr lang="en-US" altLang="en-US" dirty="0">
                <a:sym typeface="Symbol" panose="05050102010706020507" pitchFamily="18" charset="2"/>
              </a:rPr>
              <a:t>L </a:t>
            </a:r>
            <a:r>
              <a:rPr lang="en-US" altLang="en-US" dirty="0" smtClean="0">
                <a:sym typeface="Symbol" panose="05050102010706020507" pitchFamily="18" charset="2"/>
              </a:rPr>
              <a:t>(a)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{a}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If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are regular expressions, then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4) </a:t>
            </a:r>
            <a:r>
              <a:rPr lang="en-US" altLang="en-US" dirty="0">
                <a:sym typeface="Symbol" panose="05050102010706020507" pitchFamily="18" charset="2"/>
              </a:rPr>
              <a:t>L 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+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dirty="0" smtClean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L{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}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U </a:t>
            </a:r>
            <a:r>
              <a:rPr lang="en-US" altLang="en-US" dirty="0" smtClean="0">
                <a:sym typeface="Symbol" panose="05050102010706020507" pitchFamily="18" charset="2"/>
              </a:rPr>
              <a:t>L{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 smtClean="0">
                <a:latin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5) </a:t>
            </a:r>
            <a:r>
              <a:rPr lang="en-US" altLang="en-US" dirty="0">
                <a:sym typeface="Symbol" panose="05050102010706020507" pitchFamily="18" charset="2"/>
              </a:rPr>
              <a:t>L (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. 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 = L{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 smtClean="0">
                <a:latin typeface="Times New Roman" panose="02020603050405020304" pitchFamily="18" charset="0"/>
              </a:rPr>
              <a:t>}</a:t>
            </a:r>
            <a:r>
              <a:rPr lang="en-US" altLang="en-US" i="1" dirty="0" smtClean="0">
                <a:latin typeface="Times New Roman" panose="02020603050405020304" pitchFamily="18" charset="0"/>
              </a:rPr>
              <a:t>.</a:t>
            </a:r>
            <a:r>
              <a:rPr lang="en-US" altLang="en-US" dirty="0" smtClean="0">
                <a:sym typeface="Symbol" panose="05050102010706020507" pitchFamily="18" charset="2"/>
              </a:rPr>
              <a:t>L{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 smtClean="0">
                <a:latin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6) </a:t>
            </a:r>
            <a:r>
              <a:rPr lang="en-US" altLang="en-US" dirty="0">
                <a:sym typeface="Symbol" panose="05050102010706020507" pitchFamily="18" charset="2"/>
              </a:rPr>
              <a:t>L </a:t>
            </a:r>
            <a:r>
              <a:rPr lang="en-US" altLang="en-US" dirty="0" smtClean="0">
                <a:sym typeface="Symbol" panose="05050102010706020507" pitchFamily="18" charset="2"/>
              </a:rPr>
              <a:t>((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))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L(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dirty="0" smtClean="0">
                <a:latin typeface="Times New Roman" panose="02020603050405020304" pitchFamily="18" charset="0"/>
              </a:rPr>
              <a:t>)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7)</a:t>
            </a:r>
            <a:r>
              <a:rPr lang="en-US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L 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*) = (L (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))*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65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4"/>
            <a:ext cx="10515600" cy="640714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/>
            </a:r>
            <a:br>
              <a:rPr lang="en-IN" sz="3200" dirty="0" smtClean="0">
                <a:solidFill>
                  <a:srgbClr val="FF0000"/>
                </a:solidFill>
              </a:rPr>
            </a:br>
            <a:r>
              <a:rPr lang="en-IN" sz="3200" b="1" dirty="0" smtClean="0">
                <a:solidFill>
                  <a:srgbClr val="FF0000"/>
                </a:solidFill>
              </a:rPr>
              <a:t>2) </a:t>
            </a:r>
            <a:r>
              <a:rPr lang="en-US" sz="3200" b="1" dirty="0" smtClean="0">
                <a:solidFill>
                  <a:srgbClr val="FF0000"/>
                </a:solidFill>
              </a:rPr>
              <a:t>L = {ww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R</a:t>
            </a:r>
            <a:r>
              <a:rPr lang="en-US" sz="3200" b="1" dirty="0" smtClean="0">
                <a:solidFill>
                  <a:srgbClr val="FF0000"/>
                </a:solidFill>
              </a:rPr>
              <a:t>u / u, w </a:t>
            </a:r>
            <a:r>
              <a:rPr lang="en-US" altLang="en-US" sz="3200" b="1" dirty="0" smtClean="0">
                <a:solidFill>
                  <a:srgbClr val="FF0000"/>
                </a:solidFill>
                <a:sym typeface="Symbol" pitchFamily="18" charset="2"/>
              </a:rPr>
              <a:t>{0, 1</a:t>
            </a:r>
            <a:r>
              <a:rPr lang="en-IN" sz="3200" b="1" dirty="0" smtClean="0">
                <a:solidFill>
                  <a:srgbClr val="FF0000"/>
                </a:solidFill>
              </a:rPr>
              <a:t>}* }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526"/>
            <a:ext cx="10515600" cy="50161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Assume that L is regular.</a:t>
            </a:r>
          </a:p>
          <a:p>
            <a:pPr>
              <a:buNone/>
            </a:pPr>
            <a:r>
              <a:rPr lang="en-US" sz="2400" dirty="0" smtClean="0"/>
              <a:t>Then by Myhill-Nerode theorem, L is a union of some of the equivalence classes of a right invariant equivalence relation of finite index on </a:t>
            </a:r>
            <a:r>
              <a:rPr lang="el-GR" altLang="en-US" sz="2400" dirty="0" smtClean="0"/>
              <a:t>Σ</a:t>
            </a:r>
            <a:r>
              <a:rPr lang="en-US" altLang="en-US" sz="2400" dirty="0" smtClean="0"/>
              <a:t>*.</a:t>
            </a:r>
          </a:p>
          <a:p>
            <a:pPr>
              <a:buNone/>
            </a:pPr>
            <a:r>
              <a:rPr lang="en-US" sz="2400" dirty="0" smtClean="0"/>
              <a:t>Consider,</a:t>
            </a:r>
          </a:p>
          <a:p>
            <a:pPr>
              <a:buNone/>
            </a:pPr>
            <a:r>
              <a:rPr lang="en-US" sz="2400" dirty="0" smtClean="0"/>
              <a:t>       (01),  (01)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, (01)</a:t>
            </a:r>
            <a:r>
              <a:rPr lang="en-US" sz="2400" baseline="30000" dirty="0" smtClean="0"/>
              <a:t>3 </a:t>
            </a:r>
            <a:r>
              <a:rPr lang="en-US" sz="2400" dirty="0" smtClean="0"/>
              <a:t>, (01)</a:t>
            </a:r>
            <a:r>
              <a:rPr lang="en-US" sz="2400" baseline="30000" dirty="0" smtClean="0"/>
              <a:t>4 </a:t>
            </a:r>
            <a:r>
              <a:rPr lang="en-US" sz="2400" dirty="0" smtClean="0"/>
              <a:t>, . . . .</a:t>
            </a:r>
          </a:p>
          <a:p>
            <a:pPr>
              <a:buNone/>
            </a:pPr>
            <a:r>
              <a:rPr lang="en-US" sz="2400" dirty="0" smtClean="0"/>
              <a:t>each one cannot be in different equivalence class.</a:t>
            </a:r>
          </a:p>
          <a:p>
            <a:pPr>
              <a:buNone/>
            </a:pPr>
            <a:r>
              <a:rPr lang="en-US" sz="2400" dirty="0" smtClean="0"/>
              <a:t>   For some m, n with m ≠ n</a:t>
            </a:r>
          </a:p>
          <a:p>
            <a:pPr>
              <a:buNone/>
            </a:pPr>
            <a:r>
              <a:rPr lang="en-US" sz="2400" dirty="0" smtClean="0"/>
              <a:t>               (01)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  and   (01)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  belongs to same equivalence class, we write this as</a:t>
            </a:r>
          </a:p>
          <a:p>
            <a:pPr>
              <a:buNone/>
            </a:pPr>
            <a:r>
              <a:rPr lang="en-US" sz="2400" dirty="0" smtClean="0"/>
              <a:t>                   (01)</a:t>
            </a:r>
            <a:r>
              <a:rPr lang="en-US" sz="2400" baseline="30000" dirty="0" smtClean="0"/>
              <a:t>n       </a:t>
            </a:r>
            <a:r>
              <a:rPr lang="en-US" sz="2400" dirty="0" smtClean="0"/>
              <a:t>(01)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  </a:t>
            </a:r>
          </a:p>
          <a:p>
            <a:pPr>
              <a:buNone/>
            </a:pPr>
            <a:r>
              <a:rPr lang="en-US" sz="2400" dirty="0" smtClean="0"/>
              <a:t>Let  n &lt; m , because of right invariance</a:t>
            </a:r>
          </a:p>
          <a:p>
            <a:pPr>
              <a:buNone/>
            </a:pPr>
            <a:r>
              <a:rPr lang="en-US" sz="2400" dirty="0" smtClean="0"/>
              <a:t>                 (01)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(10)</a:t>
            </a:r>
            <a:r>
              <a:rPr lang="en-US" sz="2400" baseline="30000" dirty="0" smtClean="0"/>
              <a:t>n </a:t>
            </a:r>
            <a:r>
              <a:rPr lang="en-US" sz="2400" dirty="0" smtClean="0"/>
              <a:t>0 </a:t>
            </a:r>
            <a:r>
              <a:rPr lang="en-US" sz="2400" baseline="30000" dirty="0" smtClean="0"/>
              <a:t>       </a:t>
            </a:r>
            <a:r>
              <a:rPr lang="en-US" sz="2400" dirty="0" smtClean="0"/>
              <a:t>(01)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 (10)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0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95451" y="4519749"/>
          <a:ext cx="352697" cy="30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4" name="Equation" r:id="rId3" imgW="126720" imgH="126720" progId="Equation.3">
                  <p:embed/>
                </p:oleObj>
              </mc:Choice>
              <mc:Fallback>
                <p:oleObj name="Equation" r:id="rId3" imgW="126720" imgH="1267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451" y="4519749"/>
                        <a:ext cx="352697" cy="3004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3535817" y="5429658"/>
          <a:ext cx="35242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5" name="Equation" r:id="rId5" imgW="126720" imgH="126720" progId="Equation.3">
                  <p:embed/>
                </p:oleObj>
              </mc:Choice>
              <mc:Fallback>
                <p:oleObj name="Equation" r:id="rId5" imgW="126720" imgH="1267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817" y="5429658"/>
                        <a:ext cx="352425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274"/>
            <a:ext cx="10515600" cy="23251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Since (01)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(10)</a:t>
            </a:r>
            <a:r>
              <a:rPr lang="en-US" sz="2400" baseline="30000" dirty="0" smtClean="0"/>
              <a:t>n </a:t>
            </a:r>
            <a:r>
              <a:rPr lang="en-US" sz="2400" dirty="0" smtClean="0"/>
              <a:t>0</a:t>
            </a:r>
            <a:r>
              <a:rPr lang="en-US" altLang="en-US" sz="2400" b="1" dirty="0" smtClean="0">
                <a:sym typeface="Symbol" pitchFamily="18" charset="2"/>
              </a:rPr>
              <a:t> </a:t>
            </a:r>
            <a:r>
              <a:rPr lang="en-US" altLang="en-US" sz="2400" dirty="0" smtClean="0">
                <a:sym typeface="Symbol" pitchFamily="18" charset="2"/>
              </a:rPr>
              <a:t> L ,  we conclude that </a:t>
            </a:r>
            <a:r>
              <a:rPr lang="en-US" sz="2400" dirty="0" smtClean="0"/>
              <a:t>(01)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 (10)</a:t>
            </a:r>
            <a:r>
              <a:rPr lang="en-US" sz="2400" baseline="30000" dirty="0" smtClean="0"/>
              <a:t>n </a:t>
            </a:r>
            <a:r>
              <a:rPr lang="en-US" sz="2400" dirty="0" smtClean="0"/>
              <a:t>0</a:t>
            </a:r>
            <a:r>
              <a:rPr lang="en-US" altLang="en-US" sz="2400" b="1" dirty="0" smtClean="0">
                <a:sym typeface="Symbol" pitchFamily="18" charset="2"/>
              </a:rPr>
              <a:t> </a:t>
            </a:r>
            <a:r>
              <a:rPr lang="en-US" altLang="en-US" sz="2400" dirty="0" smtClean="0">
                <a:sym typeface="Symbol" pitchFamily="18" charset="2"/>
              </a:rPr>
              <a:t> L .</a:t>
            </a:r>
          </a:p>
          <a:p>
            <a:pPr>
              <a:buNone/>
            </a:pPr>
            <a:r>
              <a:rPr lang="en-US" sz="2400" dirty="0" smtClean="0">
                <a:sym typeface="Symbol" pitchFamily="18" charset="2"/>
              </a:rPr>
              <a:t>But </a:t>
            </a:r>
            <a:r>
              <a:rPr lang="en-US" sz="2400" dirty="0" smtClean="0"/>
              <a:t>(01)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 (10)</a:t>
            </a:r>
            <a:r>
              <a:rPr lang="en-US" sz="2400" baseline="30000" dirty="0" smtClean="0"/>
              <a:t>n </a:t>
            </a:r>
            <a:r>
              <a:rPr lang="en-US" sz="2400" dirty="0" smtClean="0"/>
              <a:t>0  is not of the form ww</a:t>
            </a:r>
            <a:r>
              <a:rPr lang="en-US" sz="2400" baseline="30000" dirty="0" smtClean="0"/>
              <a:t>R</a:t>
            </a:r>
            <a:r>
              <a:rPr lang="en-US" sz="2400" dirty="0" smtClean="0"/>
              <a:t>u , a contradiction.</a:t>
            </a:r>
          </a:p>
          <a:p>
            <a:pPr>
              <a:buNone/>
            </a:pPr>
            <a:r>
              <a:rPr lang="en-US" sz="2400" dirty="0" smtClean="0"/>
              <a:t>Therefore, L is not regular.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7384"/>
            <a:ext cx="10515600" cy="666206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/>
            </a:r>
            <a:br>
              <a:rPr lang="en-IN" sz="3200" dirty="0" smtClean="0">
                <a:solidFill>
                  <a:srgbClr val="FF0000"/>
                </a:solidFill>
              </a:rPr>
            </a:br>
            <a:r>
              <a:rPr lang="en-IN" sz="3200" b="1" dirty="0" smtClean="0">
                <a:solidFill>
                  <a:srgbClr val="FF0000"/>
                </a:solidFill>
              </a:rPr>
              <a:t>3) </a:t>
            </a:r>
            <a:r>
              <a:rPr lang="en-US" sz="3200" b="1" dirty="0" smtClean="0">
                <a:solidFill>
                  <a:srgbClr val="FF0000"/>
                </a:solidFill>
              </a:rPr>
              <a:t>L = {0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i</a:t>
            </a:r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j</a:t>
            </a:r>
            <a:r>
              <a:rPr lang="en-US" sz="3200" b="1" dirty="0" smtClean="0">
                <a:solidFill>
                  <a:srgbClr val="FF0000"/>
                </a:solidFill>
              </a:rPr>
              <a:t> / gcd(</a:t>
            </a:r>
            <a:r>
              <a:rPr lang="en-US" sz="3200" b="1" dirty="0" err="1" smtClean="0">
                <a:solidFill>
                  <a:srgbClr val="FF0000"/>
                </a:solidFill>
              </a:rPr>
              <a:t>i</a:t>
            </a:r>
            <a:r>
              <a:rPr lang="en-IN" sz="3200" b="1" dirty="0" smtClean="0">
                <a:solidFill>
                  <a:srgbClr val="FF0000"/>
                </a:solidFill>
              </a:rPr>
              <a:t> , j) = 1}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3165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Suppose L is regular.</a:t>
            </a:r>
          </a:p>
          <a:p>
            <a:pPr>
              <a:buNone/>
            </a:pPr>
            <a:r>
              <a:rPr lang="en-US" sz="2400" dirty="0" smtClean="0"/>
              <a:t>Consider the set of primes {p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p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. . . . } , this is an infinite set. </a:t>
            </a:r>
          </a:p>
          <a:p>
            <a:pPr>
              <a:buNone/>
            </a:pPr>
            <a:r>
              <a:rPr lang="en-US" sz="2400" dirty="0" smtClean="0"/>
              <a:t>Consider the set of strings  0</a:t>
            </a:r>
            <a:r>
              <a:rPr lang="en-US" sz="2400" baseline="30000" dirty="0" smtClean="0"/>
              <a:t>p1</a:t>
            </a:r>
            <a:r>
              <a:rPr lang="en-US" sz="2400" dirty="0" smtClean="0"/>
              <a:t>, 0</a:t>
            </a:r>
            <a:r>
              <a:rPr lang="en-US" sz="2400" baseline="30000" dirty="0" smtClean="0"/>
              <a:t>p2</a:t>
            </a:r>
            <a:r>
              <a:rPr lang="en-US" sz="2400" dirty="0" smtClean="0"/>
              <a:t>, 0</a:t>
            </a:r>
            <a:r>
              <a:rPr lang="en-US" sz="2400" baseline="30000" dirty="0" smtClean="0"/>
              <a:t>p3</a:t>
            </a:r>
            <a:r>
              <a:rPr lang="en-US" sz="2400" dirty="0" smtClean="0"/>
              <a:t>, . . . . By Myhill-Nerode theorem, all of them cannot be in different equivalence classes.</a:t>
            </a:r>
          </a:p>
          <a:p>
            <a:pPr>
              <a:buNone/>
            </a:pPr>
            <a:r>
              <a:rPr lang="en-US" sz="2400" dirty="0" smtClean="0"/>
              <a:t>For some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and p</a:t>
            </a:r>
            <a:r>
              <a:rPr lang="en-US" sz="2400" baseline="-25000" dirty="0" smtClean="0"/>
              <a:t>j </a:t>
            </a:r>
            <a:r>
              <a:rPr lang="en-US" sz="2400" dirty="0" smtClean="0"/>
              <a:t> ,  0</a:t>
            </a:r>
            <a:r>
              <a:rPr lang="en-US" sz="2400" baseline="30000" dirty="0" smtClean="0"/>
              <a:t>pi </a:t>
            </a:r>
            <a:r>
              <a:rPr lang="en-US" sz="2400" dirty="0" smtClean="0"/>
              <a:t> and 0</a:t>
            </a:r>
            <a:r>
              <a:rPr lang="en-US" sz="2400" baseline="30000" dirty="0" smtClean="0"/>
              <a:t>pj </a:t>
            </a:r>
            <a:r>
              <a:rPr lang="en-US" sz="2400" dirty="0" smtClean="0"/>
              <a:t> must be in the same equivalence class.</a:t>
            </a:r>
          </a:p>
          <a:p>
            <a:pPr>
              <a:buNone/>
            </a:pPr>
            <a:endParaRPr lang="en-US" sz="2400" baseline="30000" dirty="0" smtClean="0"/>
          </a:p>
          <a:p>
            <a:pPr>
              <a:buNone/>
            </a:pPr>
            <a:r>
              <a:rPr lang="en-US" sz="2400" baseline="30000" dirty="0" smtClean="0"/>
              <a:t>                                           </a:t>
            </a:r>
            <a:r>
              <a:rPr lang="en-US" sz="2400" dirty="0" smtClean="0"/>
              <a:t>0</a:t>
            </a:r>
            <a:r>
              <a:rPr lang="en-US" sz="2400" baseline="30000" dirty="0" smtClean="0"/>
              <a:t>pi           </a:t>
            </a:r>
            <a:r>
              <a:rPr lang="en-US" sz="2400" dirty="0" smtClean="0"/>
              <a:t>0</a:t>
            </a:r>
            <a:r>
              <a:rPr lang="en-US" sz="2400" baseline="30000" dirty="0" smtClean="0"/>
              <a:t>pj     </a:t>
            </a:r>
          </a:p>
          <a:p>
            <a:pPr>
              <a:buNone/>
            </a:pPr>
            <a:r>
              <a:rPr lang="en-US" sz="2400" baseline="30000" dirty="0" smtClean="0"/>
              <a:t>                                     </a:t>
            </a:r>
            <a:r>
              <a:rPr lang="en-US" sz="2400" dirty="0" smtClean="0"/>
              <a:t>0</a:t>
            </a:r>
            <a:r>
              <a:rPr lang="en-US" sz="2400" baseline="30000" dirty="0" smtClean="0"/>
              <a:t>pi </a:t>
            </a:r>
            <a:r>
              <a:rPr lang="en-US" sz="2400" dirty="0" smtClean="0"/>
              <a:t>1</a:t>
            </a:r>
            <a:r>
              <a:rPr lang="en-US" sz="2400" baseline="30000" dirty="0" smtClean="0"/>
              <a:t>pj          </a:t>
            </a:r>
            <a:r>
              <a:rPr lang="en-US" sz="2400" dirty="0" smtClean="0"/>
              <a:t> 0</a:t>
            </a:r>
            <a:r>
              <a:rPr lang="en-US" sz="2400" baseline="30000" dirty="0" smtClean="0"/>
              <a:t>pj </a:t>
            </a:r>
            <a:r>
              <a:rPr lang="en-US" sz="2400" dirty="0" smtClean="0"/>
              <a:t>1</a:t>
            </a:r>
            <a:r>
              <a:rPr lang="en-US" sz="2400" baseline="30000" dirty="0" smtClean="0"/>
              <a:t>pj</a:t>
            </a:r>
            <a:r>
              <a:rPr lang="en-US" sz="2400" dirty="0" smtClean="0"/>
              <a:t> </a:t>
            </a:r>
          </a:p>
          <a:p>
            <a:pPr>
              <a:buNone/>
            </a:pPr>
            <a:endParaRPr lang="en-US" sz="2400" baseline="30000" dirty="0" smtClean="0"/>
          </a:p>
          <a:p>
            <a:pPr>
              <a:buNone/>
            </a:pPr>
            <a:r>
              <a:rPr lang="en-US" sz="2400" baseline="30000" dirty="0" smtClean="0"/>
              <a:t>                 </a:t>
            </a:r>
            <a:r>
              <a:rPr lang="en-US" sz="2400" dirty="0" smtClean="0"/>
              <a:t>0</a:t>
            </a:r>
            <a:r>
              <a:rPr lang="en-US" sz="2400" baseline="30000" dirty="0" smtClean="0"/>
              <a:t>pi </a:t>
            </a:r>
            <a:r>
              <a:rPr lang="en-US" sz="2400" dirty="0" smtClean="0"/>
              <a:t>1</a:t>
            </a:r>
            <a:r>
              <a:rPr lang="en-US" sz="2400" baseline="30000" dirty="0" smtClean="0"/>
              <a:t>pj </a:t>
            </a:r>
            <a:r>
              <a:rPr lang="en-US" altLang="en-US" sz="2400" b="1" dirty="0" smtClean="0">
                <a:sym typeface="Symbol" pitchFamily="18" charset="2"/>
              </a:rPr>
              <a:t></a:t>
            </a:r>
            <a:r>
              <a:rPr lang="en-US" altLang="en-US" sz="2400" dirty="0" smtClean="0">
                <a:sym typeface="Symbol" pitchFamily="18" charset="2"/>
              </a:rPr>
              <a:t> L     where as     </a:t>
            </a:r>
            <a:r>
              <a:rPr lang="en-US" sz="2400" dirty="0" smtClean="0"/>
              <a:t>0</a:t>
            </a:r>
            <a:r>
              <a:rPr lang="en-US" sz="2400" baseline="30000" dirty="0" smtClean="0"/>
              <a:t>pj </a:t>
            </a:r>
            <a:r>
              <a:rPr lang="en-US" sz="2400" dirty="0" smtClean="0"/>
              <a:t>1</a:t>
            </a:r>
            <a:r>
              <a:rPr lang="en-US" sz="2400" baseline="30000" dirty="0" smtClean="0"/>
              <a:t>pj        </a:t>
            </a:r>
            <a:r>
              <a:rPr lang="en-US" sz="2400" dirty="0" smtClean="0"/>
              <a:t>L  , a contradiction.</a:t>
            </a:r>
          </a:p>
          <a:p>
            <a:pPr>
              <a:buNone/>
            </a:pPr>
            <a:r>
              <a:rPr lang="en-US" sz="2400" dirty="0" smtClean="0"/>
              <a:t>        Hence L is not regular.</a:t>
            </a:r>
            <a:endParaRPr lang="en-US" sz="2400" baseline="30000" dirty="0" smtClean="0"/>
          </a:p>
          <a:p>
            <a:pPr>
              <a:buNone/>
            </a:pPr>
            <a:r>
              <a:rPr lang="en-US" sz="2400" baseline="30000" dirty="0" smtClean="0"/>
              <a:t>                                      </a:t>
            </a:r>
          </a:p>
          <a:p>
            <a:pPr>
              <a:buNone/>
            </a:pPr>
            <a:endParaRPr lang="en-US" sz="2400" baseline="-25000" dirty="0" smtClean="0"/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65714" y="3533730"/>
          <a:ext cx="339634" cy="241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5" name="Equation" r:id="rId3" imgW="126720" imgH="126720" progId="Equation.3">
                  <p:embed/>
                </p:oleObj>
              </mc:Choice>
              <mc:Fallback>
                <p:oleObj name="Equation" r:id="rId3" imgW="126720" imgH="126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714" y="3533730"/>
                        <a:ext cx="339634" cy="2414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3417888" y="3986624"/>
          <a:ext cx="3397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6" name="Equation" r:id="rId5" imgW="126720" imgH="126720" progId="Equation.3">
                  <p:embed/>
                </p:oleObj>
              </mc:Choice>
              <mc:Fallback>
                <p:oleObj name="Equation" r:id="rId5" imgW="126720" imgH="126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3986624"/>
                        <a:ext cx="339725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327103" y="4762000"/>
          <a:ext cx="28992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7" name="Equation" r:id="rId6" imgW="126720" imgH="152280" progId="Equation.3">
                  <p:embed/>
                </p:oleObj>
              </mc:Choice>
              <mc:Fallback>
                <p:oleObj name="Equation" r:id="rId6" imgW="126720" imgH="1522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103" y="4762000"/>
                        <a:ext cx="289923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575402"/>
          </a:xfrm>
        </p:spPr>
        <p:txBody>
          <a:bodyPr>
            <a:noAutofit/>
          </a:bodyPr>
          <a:lstStyle/>
          <a:p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b="1" dirty="0" smtClean="0">
                <a:solidFill>
                  <a:srgbClr val="FF0000"/>
                </a:solidFill>
              </a:rPr>
              <a:t>4) </a:t>
            </a:r>
            <a:r>
              <a:rPr lang="en-US" sz="3200" b="1" dirty="0" smtClean="0">
                <a:solidFill>
                  <a:srgbClr val="FF0000"/>
                </a:solidFill>
              </a:rPr>
              <a:t>L = {a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n</a:t>
            </a:r>
            <a:r>
              <a:rPr lang="en-US" sz="3200" b="1" dirty="0" smtClean="0">
                <a:solidFill>
                  <a:srgbClr val="FF0000"/>
                </a:solidFill>
              </a:rPr>
              <a:t>ba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n</a:t>
            </a:r>
            <a:r>
              <a:rPr lang="en-US" sz="3200" b="1" dirty="0" smtClean="0">
                <a:solidFill>
                  <a:srgbClr val="FF0000"/>
                </a:solidFill>
              </a:rPr>
              <a:t> / n </a:t>
            </a:r>
            <a:r>
              <a:rPr lang="en-IN" sz="3200" b="1" dirty="0" smtClean="0">
                <a:solidFill>
                  <a:srgbClr val="FF0000"/>
                </a:solidFill>
              </a:rPr>
              <a:t>≥ 1}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526"/>
            <a:ext cx="10515600" cy="535577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Assume that L is regular.</a:t>
            </a:r>
          </a:p>
          <a:p>
            <a:pPr>
              <a:buNone/>
            </a:pPr>
            <a:r>
              <a:rPr lang="en-US" dirty="0" smtClean="0"/>
              <a:t>Then by Myhill-Nerode theorem, L is a union of some of the equivalence classes of a right invariant equivalence relation of finite index on </a:t>
            </a:r>
            <a:r>
              <a:rPr lang="el-GR" altLang="en-US" dirty="0" smtClean="0"/>
              <a:t>Σ</a:t>
            </a:r>
            <a:r>
              <a:rPr lang="en-US" altLang="en-US" dirty="0" smtClean="0"/>
              <a:t>*.</a:t>
            </a:r>
          </a:p>
          <a:p>
            <a:pPr>
              <a:buNone/>
            </a:pPr>
            <a:r>
              <a:rPr lang="en-US" dirty="0" smtClean="0"/>
              <a:t>Consider,</a:t>
            </a:r>
          </a:p>
          <a:p>
            <a:pPr>
              <a:buNone/>
            </a:pPr>
            <a:r>
              <a:rPr lang="en-US" dirty="0" smtClean="0"/>
              <a:t>       a,  a</a:t>
            </a:r>
            <a:r>
              <a:rPr lang="en-US" baseline="30000" dirty="0" smtClean="0"/>
              <a:t>2</a:t>
            </a:r>
            <a:r>
              <a:rPr lang="en-US" dirty="0" smtClean="0"/>
              <a:t> , a</a:t>
            </a:r>
            <a:r>
              <a:rPr lang="en-US" baseline="30000" dirty="0" smtClean="0"/>
              <a:t>3 </a:t>
            </a:r>
            <a:r>
              <a:rPr lang="en-US" dirty="0" smtClean="0"/>
              <a:t>, a</a:t>
            </a:r>
            <a:r>
              <a:rPr lang="en-US" baseline="30000" dirty="0" smtClean="0"/>
              <a:t>4 </a:t>
            </a:r>
            <a:r>
              <a:rPr lang="en-US" dirty="0" smtClean="0"/>
              <a:t>, . . . .</a:t>
            </a:r>
          </a:p>
          <a:p>
            <a:pPr>
              <a:buNone/>
            </a:pPr>
            <a:r>
              <a:rPr lang="en-US" dirty="0" smtClean="0"/>
              <a:t>each one cannot be in different equivalence class.</a:t>
            </a:r>
          </a:p>
          <a:p>
            <a:pPr>
              <a:buNone/>
            </a:pPr>
            <a:r>
              <a:rPr lang="en-US" dirty="0" smtClean="0"/>
              <a:t>               a</a:t>
            </a:r>
            <a:r>
              <a:rPr lang="en-US" baseline="30000" dirty="0" smtClean="0"/>
              <a:t>n</a:t>
            </a:r>
            <a:r>
              <a:rPr lang="en-US" dirty="0" smtClean="0"/>
              <a:t>     a</a:t>
            </a:r>
            <a:r>
              <a:rPr lang="en-US" baseline="30000" dirty="0" smtClean="0"/>
              <a:t>m</a:t>
            </a:r>
            <a:r>
              <a:rPr lang="en-US" dirty="0" smtClean="0"/>
              <a:t> , m ≠ n</a:t>
            </a:r>
            <a:r>
              <a:rPr lang="en-US" baseline="30000" dirty="0" smtClean="0"/>
              <a:t>              </a:t>
            </a:r>
            <a:r>
              <a:rPr lang="en-US" dirty="0" smtClean="0"/>
              <a:t>      - belongs to same equivalence class</a:t>
            </a:r>
            <a:r>
              <a:rPr lang="en-US" baseline="30000" dirty="0" smtClean="0"/>
              <a:t>  </a:t>
            </a:r>
          </a:p>
          <a:p>
            <a:pPr>
              <a:buNone/>
            </a:pPr>
            <a:r>
              <a:rPr lang="en-US" dirty="0" smtClean="0"/>
              <a:t>Because of right invariance,</a:t>
            </a:r>
          </a:p>
          <a:p>
            <a:pPr>
              <a:buNone/>
            </a:pPr>
            <a:r>
              <a:rPr lang="en-US" dirty="0" smtClean="0"/>
              <a:t>            a</a:t>
            </a:r>
            <a:r>
              <a:rPr lang="en-US" baseline="30000" dirty="0" smtClean="0"/>
              <a:t>n</a:t>
            </a:r>
            <a:r>
              <a:rPr lang="en-US" dirty="0" smtClean="0"/>
              <a:t>ba</a:t>
            </a:r>
            <a:r>
              <a:rPr lang="en-US" baseline="30000" dirty="0" smtClean="0"/>
              <a:t>n</a:t>
            </a:r>
            <a:r>
              <a:rPr lang="en-US" dirty="0" smtClean="0"/>
              <a:t>      a</a:t>
            </a:r>
            <a:r>
              <a:rPr lang="en-US" baseline="30000" dirty="0" smtClean="0"/>
              <a:t>m</a:t>
            </a:r>
            <a:r>
              <a:rPr lang="en-US" dirty="0" smtClean="0"/>
              <a:t>ba</a:t>
            </a:r>
            <a:r>
              <a:rPr lang="en-US" baseline="30000" dirty="0" smtClean="0"/>
              <a:t>n   </a:t>
            </a:r>
          </a:p>
          <a:p>
            <a:pPr>
              <a:buNone/>
            </a:pPr>
            <a:r>
              <a:rPr lang="en-US" dirty="0" smtClean="0"/>
              <a:t>This implies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ba</a:t>
            </a:r>
            <a:r>
              <a:rPr lang="en-US" baseline="30000" dirty="0" smtClean="0">
                <a:solidFill>
                  <a:srgbClr val="FF0000"/>
                </a:solidFill>
              </a:rPr>
              <a:t>n </a:t>
            </a:r>
            <a:r>
              <a:rPr lang="en-US" dirty="0" smtClean="0"/>
              <a:t>and</a:t>
            </a:r>
            <a:r>
              <a:rPr lang="en-US" baseline="30000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ba</a:t>
            </a:r>
            <a:r>
              <a:rPr lang="en-US" baseline="30000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both in same equivalence class </a:t>
            </a:r>
            <a:r>
              <a:rPr lang="en-US" baseline="30000" dirty="0" smtClean="0"/>
              <a:t> </a:t>
            </a:r>
            <a:r>
              <a:rPr lang="en-US" dirty="0" smtClean="0"/>
              <a:t>or not both in same equivalence class.</a:t>
            </a:r>
          </a:p>
          <a:p>
            <a:pPr>
              <a:buNone/>
            </a:pPr>
            <a:r>
              <a:rPr lang="en-US" dirty="0" smtClean="0"/>
              <a:t>   But 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ba</a:t>
            </a:r>
            <a:r>
              <a:rPr lang="en-US" baseline="30000" dirty="0" smtClean="0">
                <a:solidFill>
                  <a:srgbClr val="FF0000"/>
                </a:solidFill>
              </a:rPr>
              <a:t>n</a:t>
            </a:r>
            <a:r>
              <a:rPr lang="en-US" baseline="30000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altLang="en-US" dirty="0" smtClean="0">
                <a:sym typeface="Symbol" pitchFamily="18" charset="2"/>
              </a:rPr>
              <a:t> L , L should contain the whole equivalence class.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          </a:t>
            </a:r>
            <a:r>
              <a:rPr lang="en-US" dirty="0" smtClean="0"/>
              <a:t>a</a:t>
            </a:r>
            <a:r>
              <a:rPr lang="en-US" baseline="30000" dirty="0" smtClean="0"/>
              <a:t>m</a:t>
            </a:r>
            <a:r>
              <a:rPr lang="en-US" dirty="0" smtClean="0"/>
              <a:t>ba</a:t>
            </a:r>
            <a:r>
              <a:rPr lang="en-US" baseline="30000" dirty="0" smtClean="0"/>
              <a:t>n</a:t>
            </a:r>
            <a:r>
              <a:rPr lang="en-US" altLang="en-US" b="1" dirty="0" smtClean="0">
                <a:sym typeface="Symbol" pitchFamily="18" charset="2"/>
              </a:rPr>
              <a:t> </a:t>
            </a:r>
            <a:r>
              <a:rPr lang="en-US" altLang="en-US" dirty="0" smtClean="0">
                <a:sym typeface="Symbol" pitchFamily="18" charset="2"/>
              </a:rPr>
              <a:t> L, </a:t>
            </a:r>
            <a:r>
              <a:rPr lang="en-US" dirty="0" smtClean="0"/>
              <a:t>m ≠ n</a:t>
            </a:r>
            <a:r>
              <a:rPr lang="en-US" baseline="30000" dirty="0" smtClean="0"/>
              <a:t> </a:t>
            </a:r>
            <a:r>
              <a:rPr lang="en-US" dirty="0" smtClean="0"/>
              <a:t> , this is a contradiction. Hence L is not regular.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09587" y="3278776"/>
          <a:ext cx="342174" cy="290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8" name="Equation" r:id="rId3" imgW="126720" imgH="126720" progId="Equation.3">
                  <p:embed/>
                </p:oleObj>
              </mc:Choice>
              <mc:Fallback>
                <p:oleObj name="Equation" r:id="rId3" imgW="126720" imgH="126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587" y="3278776"/>
                        <a:ext cx="342174" cy="2905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2605905" y="4057605"/>
          <a:ext cx="341312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9" name="Equation" r:id="rId5" imgW="126720" imgH="126720" progId="Equation.3">
                  <p:embed/>
                </p:oleObj>
              </mc:Choice>
              <mc:Fallback>
                <p:oleObj name="Equation" r:id="rId5" imgW="126720" imgH="126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905" y="4057605"/>
                        <a:ext cx="341312" cy="29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59" y="365125"/>
            <a:ext cx="10658341" cy="72957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Languages associated with regular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735"/>
            <a:ext cx="10515600" cy="392805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Exhibit the language L(a* . (a + b)) in set notation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L(a* . (a + b</a:t>
            </a:r>
            <a:r>
              <a:rPr lang="en-IN" dirty="0" smtClean="0"/>
              <a:t>)) = </a:t>
            </a:r>
            <a:r>
              <a:rPr lang="en-IN" dirty="0"/>
              <a:t>L(a</a:t>
            </a:r>
            <a:r>
              <a:rPr lang="en-IN" dirty="0" smtClean="0"/>
              <a:t>*) . L( (</a:t>
            </a:r>
            <a:r>
              <a:rPr lang="en-IN" dirty="0"/>
              <a:t>a + b</a:t>
            </a:r>
            <a:r>
              <a:rPr lang="en-IN" dirty="0" smtClean="0"/>
              <a:t>))</a:t>
            </a:r>
          </a:p>
          <a:p>
            <a:pPr marL="0" indent="0">
              <a:buNone/>
            </a:pPr>
            <a:r>
              <a:rPr lang="en-IN" dirty="0" smtClean="0"/>
              <a:t>                        </a:t>
            </a:r>
            <a:r>
              <a:rPr lang="en-IN" dirty="0"/>
              <a:t>= </a:t>
            </a:r>
            <a:r>
              <a:rPr lang="en-IN" dirty="0" smtClean="0"/>
              <a:t>(L(a))*. L(a </a:t>
            </a:r>
            <a:r>
              <a:rPr lang="en-IN" dirty="0"/>
              <a:t>+ </a:t>
            </a:r>
            <a:r>
              <a:rPr lang="en-IN" dirty="0" smtClean="0"/>
              <a:t>b))</a:t>
            </a:r>
          </a:p>
          <a:p>
            <a:pPr marL="0" indent="0">
              <a:buNone/>
            </a:pPr>
            <a:r>
              <a:rPr lang="en-IN" dirty="0" smtClean="0"/>
              <a:t>                        </a:t>
            </a:r>
            <a:r>
              <a:rPr lang="en-IN" dirty="0"/>
              <a:t>= (L(a))*. </a:t>
            </a:r>
            <a:r>
              <a:rPr lang="en-IN" dirty="0" smtClean="0"/>
              <a:t>L(a) </a:t>
            </a:r>
            <a:r>
              <a:rPr lang="en-IN" altLang="en-US" dirty="0" smtClean="0">
                <a:sym typeface="Symbol" panose="05050102010706020507" pitchFamily="18" charset="2"/>
              </a:rPr>
              <a:t>U L(</a:t>
            </a:r>
            <a:r>
              <a:rPr lang="en-IN" dirty="0" smtClean="0"/>
              <a:t>b)</a:t>
            </a:r>
          </a:p>
          <a:p>
            <a:pPr marL="0" indent="0">
              <a:buNone/>
            </a:pPr>
            <a:r>
              <a:rPr lang="en-IN" dirty="0" smtClean="0"/>
              <a:t>                        = { a }*. </a:t>
            </a:r>
            <a:r>
              <a:rPr lang="en-IN" dirty="0"/>
              <a:t>{ a }</a:t>
            </a:r>
            <a:r>
              <a:rPr lang="en-IN" dirty="0" smtClean="0"/>
              <a:t>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dirty="0"/>
              <a:t>{ </a:t>
            </a:r>
            <a:r>
              <a:rPr lang="en-IN" dirty="0" smtClean="0"/>
              <a:t>b </a:t>
            </a: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= {</a:t>
            </a:r>
            <a:r>
              <a:rPr lang="en-US" altLang="en-US" dirty="0" smtClean="0">
                <a:sym typeface="Symbol" panose="05050102010706020507" pitchFamily="18" charset="2"/>
              </a:rPr>
              <a:t>, </a:t>
            </a:r>
            <a:r>
              <a:rPr lang="en-IN" dirty="0" smtClean="0"/>
              <a:t>a, aa, </a:t>
            </a:r>
            <a:r>
              <a:rPr lang="en-IN" dirty="0" err="1" smtClean="0"/>
              <a:t>aaa</a:t>
            </a:r>
            <a:r>
              <a:rPr lang="en-IN" dirty="0" smtClean="0"/>
              <a:t>,. . .  }. </a:t>
            </a:r>
            <a:r>
              <a:rPr lang="en-IN" dirty="0"/>
              <a:t>{ </a:t>
            </a:r>
            <a:r>
              <a:rPr lang="en-IN" dirty="0" smtClean="0"/>
              <a:t>a, b}</a:t>
            </a:r>
          </a:p>
          <a:p>
            <a:pPr marL="0" indent="0">
              <a:buNone/>
            </a:pPr>
            <a:r>
              <a:rPr lang="en-IN" dirty="0" smtClean="0"/>
              <a:t>                        = </a:t>
            </a:r>
            <a:r>
              <a:rPr lang="en-IN" dirty="0" smtClean="0">
                <a:solidFill>
                  <a:srgbClr val="0000CC"/>
                </a:solidFill>
              </a:rPr>
              <a:t>{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, </a:t>
            </a:r>
            <a:r>
              <a:rPr lang="en-IN" dirty="0" smtClean="0">
                <a:solidFill>
                  <a:srgbClr val="0000CC"/>
                </a:solidFill>
              </a:rPr>
              <a:t>aa, </a:t>
            </a:r>
            <a:r>
              <a:rPr lang="en-IN" dirty="0" err="1" smtClean="0">
                <a:solidFill>
                  <a:srgbClr val="0000CC"/>
                </a:solidFill>
              </a:rPr>
              <a:t>aaa</a:t>
            </a:r>
            <a:r>
              <a:rPr lang="en-IN" dirty="0" smtClean="0">
                <a:solidFill>
                  <a:srgbClr val="0000CC"/>
                </a:solidFill>
              </a:rPr>
              <a:t>, </a:t>
            </a:r>
            <a:r>
              <a:rPr lang="en-IN" dirty="0" err="1" smtClean="0">
                <a:solidFill>
                  <a:srgbClr val="0000CC"/>
                </a:solidFill>
              </a:rPr>
              <a:t>aaaa</a:t>
            </a:r>
            <a:r>
              <a:rPr lang="en-IN" dirty="0" smtClean="0">
                <a:solidFill>
                  <a:srgbClr val="0000CC"/>
                </a:solidFill>
              </a:rPr>
              <a:t>,. </a:t>
            </a:r>
            <a:r>
              <a:rPr lang="en-IN" dirty="0">
                <a:solidFill>
                  <a:srgbClr val="0000CC"/>
                </a:solidFill>
              </a:rPr>
              <a:t>. . </a:t>
            </a:r>
            <a:r>
              <a:rPr lang="en-IN" dirty="0" smtClean="0">
                <a:solidFill>
                  <a:srgbClr val="0000CC"/>
                </a:solidFill>
              </a:rPr>
              <a:t>,b, ab, </a:t>
            </a:r>
            <a:r>
              <a:rPr lang="en-IN" dirty="0" err="1" smtClean="0">
                <a:solidFill>
                  <a:srgbClr val="0000CC"/>
                </a:solidFill>
              </a:rPr>
              <a:t>aab</a:t>
            </a:r>
            <a:r>
              <a:rPr lang="en-IN" dirty="0" smtClean="0">
                <a:solidFill>
                  <a:srgbClr val="0000CC"/>
                </a:solidFill>
              </a:rPr>
              <a:t>, </a:t>
            </a:r>
            <a:r>
              <a:rPr lang="en-IN" dirty="0" err="1" smtClean="0">
                <a:solidFill>
                  <a:srgbClr val="0000CC"/>
                </a:solidFill>
              </a:rPr>
              <a:t>aaab</a:t>
            </a:r>
            <a:r>
              <a:rPr lang="en-IN" dirty="0" smtClean="0">
                <a:solidFill>
                  <a:srgbClr val="0000CC"/>
                </a:solidFill>
              </a:rPr>
              <a:t>,. . . }</a:t>
            </a: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09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4" y="365126"/>
            <a:ext cx="10709856" cy="74245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Languages associated with regular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5280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r = (a + b)*. (a + bb), find L(r)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L(r) = L(</a:t>
            </a:r>
            <a:r>
              <a:rPr lang="en-IN" dirty="0"/>
              <a:t>(a + b)*. (a + bb</a:t>
            </a:r>
            <a:r>
              <a:rPr lang="en-IN" dirty="0" smtClean="0"/>
              <a:t>))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= </a:t>
            </a:r>
            <a:r>
              <a:rPr lang="en-IN" dirty="0"/>
              <a:t>L((a + b</a:t>
            </a:r>
            <a:r>
              <a:rPr lang="en-IN" dirty="0" smtClean="0"/>
              <a:t>)*).  </a:t>
            </a:r>
            <a:r>
              <a:rPr lang="en-IN" dirty="0"/>
              <a:t>L</a:t>
            </a:r>
            <a:r>
              <a:rPr lang="en-IN" dirty="0" smtClean="0"/>
              <a:t>(a </a:t>
            </a:r>
            <a:r>
              <a:rPr lang="en-IN" dirty="0"/>
              <a:t>+ bb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= (L(a </a:t>
            </a:r>
            <a:r>
              <a:rPr lang="en-IN" dirty="0"/>
              <a:t>+ b</a:t>
            </a:r>
            <a:r>
              <a:rPr lang="en-IN" dirty="0" smtClean="0"/>
              <a:t>))*.  </a:t>
            </a:r>
            <a:r>
              <a:rPr lang="en-IN" dirty="0"/>
              <a:t>L(a + bb)</a:t>
            </a:r>
          </a:p>
          <a:p>
            <a:pPr marL="0" indent="0">
              <a:buNone/>
            </a:pPr>
            <a:r>
              <a:rPr lang="en-IN" dirty="0" smtClean="0"/>
              <a:t>       = (L(a) </a:t>
            </a:r>
            <a:r>
              <a:rPr lang="en-IN" altLang="en-US" dirty="0" smtClean="0">
                <a:sym typeface="Symbol" panose="05050102010706020507" pitchFamily="18" charset="2"/>
              </a:rPr>
              <a:t>U L(</a:t>
            </a:r>
            <a:r>
              <a:rPr lang="en-IN" dirty="0" smtClean="0"/>
              <a:t>b))* . L(a)</a:t>
            </a:r>
            <a:r>
              <a:rPr lang="en-IN" altLang="en-US" dirty="0">
                <a:sym typeface="Symbol" panose="05050102010706020507" pitchFamily="18" charset="2"/>
              </a:rPr>
              <a:t> U </a:t>
            </a:r>
            <a:r>
              <a:rPr lang="en-IN" altLang="en-US" dirty="0" smtClean="0">
                <a:sym typeface="Symbol" panose="05050102010706020507" pitchFamily="18" charset="2"/>
              </a:rPr>
              <a:t>L(</a:t>
            </a:r>
            <a:r>
              <a:rPr lang="en-IN" dirty="0" smtClean="0"/>
              <a:t>bb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smtClean="0"/>
              <a:t>       = {a, b}* . {a}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altLang="en-US" dirty="0" smtClean="0">
                <a:sym typeface="Symbol" panose="05050102010706020507" pitchFamily="18" charset="2"/>
              </a:rPr>
              <a:t>{</a:t>
            </a:r>
            <a:r>
              <a:rPr lang="en-IN" dirty="0" smtClean="0"/>
              <a:t>b}.{b}</a:t>
            </a:r>
          </a:p>
          <a:p>
            <a:pPr marL="0" indent="0">
              <a:buNone/>
            </a:pPr>
            <a:r>
              <a:rPr lang="en-IN" dirty="0" smtClean="0"/>
              <a:t>       = </a:t>
            </a:r>
            <a:r>
              <a:rPr lang="en-IN" dirty="0"/>
              <a:t>{a, b}* . {a} </a:t>
            </a:r>
            <a:r>
              <a:rPr lang="en-IN" altLang="en-US" dirty="0">
                <a:sym typeface="Symbol" panose="05050102010706020507" pitchFamily="18" charset="2"/>
              </a:rPr>
              <a:t>U {</a:t>
            </a:r>
            <a:r>
              <a:rPr lang="en-IN" dirty="0" smtClean="0"/>
              <a:t>bb}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dirty="0"/>
              <a:t>= {a, b}* . {</a:t>
            </a:r>
            <a:r>
              <a:rPr lang="en-IN" dirty="0" smtClean="0"/>
              <a:t>a, bb}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= {</a:t>
            </a:r>
            <a:r>
              <a:rPr lang="en-US" altLang="en-US" dirty="0" smtClean="0">
                <a:sym typeface="Symbol" panose="05050102010706020507" pitchFamily="18" charset="2"/>
              </a:rPr>
              <a:t>, </a:t>
            </a:r>
            <a:r>
              <a:rPr lang="en-IN" dirty="0" smtClean="0"/>
              <a:t>a</a:t>
            </a:r>
            <a:r>
              <a:rPr lang="en-IN" dirty="0"/>
              <a:t>, </a:t>
            </a:r>
            <a:r>
              <a:rPr lang="en-IN" dirty="0" smtClean="0"/>
              <a:t>b, aa, ab, </a:t>
            </a:r>
            <a:r>
              <a:rPr lang="en-IN" dirty="0" err="1" smtClean="0"/>
              <a:t>ba</a:t>
            </a:r>
            <a:r>
              <a:rPr lang="en-IN" dirty="0" smtClean="0"/>
              <a:t>, bb,. . .} </a:t>
            </a:r>
            <a:r>
              <a:rPr lang="en-IN" dirty="0"/>
              <a:t>. {a, bb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/>
              <a:t>= </a:t>
            </a:r>
            <a:r>
              <a:rPr lang="en-IN" dirty="0" smtClean="0"/>
              <a:t>{</a:t>
            </a:r>
            <a:r>
              <a:rPr lang="en-US" dirty="0" smtClean="0"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, a</a:t>
            </a:r>
            <a:r>
              <a:rPr lang="en-IN" dirty="0" smtClean="0"/>
              <a:t>a</a:t>
            </a:r>
            <a:r>
              <a:rPr lang="en-IN" dirty="0"/>
              <a:t>, </a:t>
            </a:r>
            <a:r>
              <a:rPr lang="en-IN" dirty="0" err="1" smtClean="0"/>
              <a:t>ba</a:t>
            </a:r>
            <a:r>
              <a:rPr lang="en-IN" dirty="0" smtClean="0"/>
              <a:t>, </a:t>
            </a:r>
            <a:r>
              <a:rPr lang="en-IN" dirty="0" err="1" smtClean="0"/>
              <a:t>aaa</a:t>
            </a:r>
            <a:r>
              <a:rPr lang="en-IN" dirty="0" smtClean="0"/>
              <a:t>, aba, baa, </a:t>
            </a:r>
            <a:r>
              <a:rPr lang="en-IN" dirty="0" err="1" smtClean="0"/>
              <a:t>bba</a:t>
            </a:r>
            <a:r>
              <a:rPr lang="en-IN" dirty="0" smtClean="0"/>
              <a:t>,. </a:t>
            </a:r>
            <a:r>
              <a:rPr lang="en-IN" dirty="0"/>
              <a:t>. </a:t>
            </a:r>
            <a:r>
              <a:rPr lang="en-IN" dirty="0" smtClean="0"/>
              <a:t>.,bb, </a:t>
            </a:r>
            <a:r>
              <a:rPr lang="en-IN" dirty="0" err="1" smtClean="0"/>
              <a:t>abb</a:t>
            </a:r>
            <a:r>
              <a:rPr lang="en-IN" dirty="0" smtClean="0"/>
              <a:t>, </a:t>
            </a:r>
            <a:r>
              <a:rPr lang="en-IN" dirty="0" err="1" smtClean="0"/>
              <a:t>bbb</a:t>
            </a:r>
            <a:r>
              <a:rPr lang="en-IN" dirty="0" smtClean="0"/>
              <a:t>, </a:t>
            </a:r>
            <a:r>
              <a:rPr lang="en-IN" dirty="0" err="1" smtClean="0"/>
              <a:t>aabb</a:t>
            </a:r>
            <a:r>
              <a:rPr lang="en-IN" dirty="0" smtClean="0"/>
              <a:t>, </a:t>
            </a:r>
            <a:r>
              <a:rPr lang="en-IN" dirty="0" err="1" smtClean="0"/>
              <a:t>abbb</a:t>
            </a:r>
            <a:r>
              <a:rPr lang="en-IN" dirty="0" smtClean="0"/>
              <a:t>, . . .}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90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821"/>
            <a:ext cx="10515600" cy="79849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311"/>
            <a:ext cx="10855817" cy="553791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Describe the following sets by regular expressions</a:t>
            </a:r>
          </a:p>
          <a:p>
            <a:pPr marL="514350" indent="-514350">
              <a:buAutoNum type="arabicParenR"/>
            </a:pPr>
            <a:r>
              <a:rPr lang="en-IN" dirty="0" smtClean="0"/>
              <a:t>L</a:t>
            </a:r>
            <a:r>
              <a:rPr lang="en-IN" baseline="-25000" dirty="0" smtClean="0"/>
              <a:t>1</a:t>
            </a:r>
            <a:r>
              <a:rPr lang="en-IN" dirty="0" smtClean="0"/>
              <a:t> = the set of all strings of 0’s and 1’s ending with 00</a:t>
            </a:r>
          </a:p>
          <a:p>
            <a:pPr marL="514350" indent="-514350">
              <a:buAutoNum type="arabicParenR"/>
            </a:pPr>
            <a:r>
              <a:rPr lang="en-IN" dirty="0" smtClean="0"/>
              <a:t>L</a:t>
            </a:r>
            <a:r>
              <a:rPr lang="en-IN" baseline="-25000" dirty="0" smtClean="0"/>
              <a:t>2</a:t>
            </a:r>
            <a:r>
              <a:rPr lang="en-IN" dirty="0" smtClean="0"/>
              <a:t> = </a:t>
            </a:r>
            <a:r>
              <a:rPr lang="en-IN" dirty="0"/>
              <a:t>the set of all strings of 0’s and </a:t>
            </a:r>
            <a:r>
              <a:rPr lang="en-IN" dirty="0" smtClean="0"/>
              <a:t>1’s and beginning with 0 and ending with 1</a:t>
            </a:r>
          </a:p>
          <a:p>
            <a:pPr marL="514350" indent="-514350">
              <a:buAutoNum type="arabicParenR"/>
            </a:pPr>
            <a:r>
              <a:rPr lang="en-IN" baseline="-25000" dirty="0" smtClean="0"/>
              <a:t> </a:t>
            </a:r>
            <a:r>
              <a:rPr lang="en-IN" dirty="0" smtClean="0"/>
              <a:t>L</a:t>
            </a:r>
            <a:r>
              <a:rPr lang="en-IN" baseline="-25000" dirty="0" smtClean="0"/>
              <a:t>3</a:t>
            </a:r>
            <a:r>
              <a:rPr lang="en-IN" dirty="0" smtClean="0"/>
              <a:t> = {</a:t>
            </a:r>
            <a:r>
              <a:rPr lang="en-US" altLang="en-US" dirty="0" smtClean="0">
                <a:sym typeface="Symbol" panose="05050102010706020507" pitchFamily="18" charset="2"/>
              </a:rPr>
              <a:t>, aa, </a:t>
            </a:r>
            <a:r>
              <a:rPr lang="en-US" altLang="en-US" dirty="0" err="1" smtClean="0">
                <a:sym typeface="Symbol" panose="05050102010706020507" pitchFamily="18" charset="2"/>
              </a:rPr>
              <a:t>aaaa</a:t>
            </a:r>
            <a:r>
              <a:rPr lang="en-US" altLang="en-US" dirty="0" smtClean="0">
                <a:sym typeface="Symbol" panose="05050102010706020507" pitchFamily="18" charset="2"/>
              </a:rPr>
              <a:t>, . . . }</a:t>
            </a:r>
          </a:p>
          <a:p>
            <a:pPr marL="514350" indent="-514350">
              <a:buAutoNum type="arabicParenR"/>
            </a:pPr>
            <a:r>
              <a:rPr lang="en-US" dirty="0" smtClean="0">
                <a:sym typeface="Symbol" panose="05050102010706020507" pitchFamily="18" charset="2"/>
              </a:rPr>
              <a:t>The set of all strings of 0’s and 1’s with at least two consecutive zeros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>
                <a:sym typeface="Symbol" panose="05050102010706020507" pitchFamily="18" charset="2"/>
              </a:rPr>
              <a:t>The set of all strings of a’s and b’s whose length is divisible by 6</a:t>
            </a:r>
          </a:p>
          <a:p>
            <a:pPr marL="514350" indent="-514350">
              <a:buAutoNum type="arabicParenR"/>
            </a:pPr>
            <a:r>
              <a:rPr lang="en-IN" baseline="-25000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The set of all strings of a’s and b’s </a:t>
            </a:r>
            <a:r>
              <a:rPr lang="en-US" dirty="0" smtClean="0">
                <a:sym typeface="Symbol" panose="05050102010706020507" pitchFamily="18" charset="2"/>
              </a:rPr>
              <a:t>whose 5</a:t>
            </a:r>
            <a:r>
              <a:rPr lang="en-US" baseline="30000" dirty="0" smtClean="0">
                <a:sym typeface="Symbol" panose="05050102010706020507" pitchFamily="18" charset="2"/>
              </a:rPr>
              <a:t>th</a:t>
            </a:r>
            <a:r>
              <a:rPr lang="en-US" dirty="0" smtClean="0">
                <a:sym typeface="Symbol" panose="05050102010706020507" pitchFamily="18" charset="2"/>
              </a:rPr>
              <a:t> last symbol is b</a:t>
            </a:r>
            <a:endParaRPr lang="en-IN" baseline="-25000" dirty="0" smtClean="0">
              <a:sym typeface="Symbol" panose="05050102010706020507" pitchFamily="18" charset="2"/>
            </a:endParaRPr>
          </a:p>
          <a:p>
            <a:pPr marL="514350" indent="-514350">
              <a:buAutoNum type="arabicParenR"/>
            </a:pPr>
            <a:r>
              <a:rPr lang="en-US" dirty="0" smtClean="0">
                <a:sym typeface="Symbol" panose="05050102010706020507" pitchFamily="18" charset="2"/>
              </a:rPr>
              <a:t>The expression r = (aa)* (bb)*b denotes the set of strings with an even number of a’s followed by an odd number of b’s</a:t>
            </a:r>
          </a:p>
          <a:p>
            <a:pPr marL="514350" indent="-514350">
              <a:buAutoNum type="arabicParenR"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IN" dirty="0" smtClean="0"/>
              <a:t>L</a:t>
            </a:r>
            <a:r>
              <a:rPr lang="en-IN" baseline="-25000" dirty="0" smtClean="0"/>
              <a:t>4</a:t>
            </a:r>
            <a:r>
              <a:rPr lang="en-IN" dirty="0" smtClean="0"/>
              <a:t> = {a</a:t>
            </a:r>
            <a:r>
              <a:rPr lang="en-IN" baseline="30000" dirty="0" smtClean="0"/>
              <a:t>n</a:t>
            </a:r>
            <a:r>
              <a:rPr lang="en-IN" dirty="0" smtClean="0"/>
              <a:t> </a:t>
            </a:r>
            <a:r>
              <a:rPr lang="en-IN" dirty="0" err="1" smtClean="0"/>
              <a:t>b</a:t>
            </a:r>
            <a:r>
              <a:rPr lang="en-IN" baseline="30000" dirty="0" err="1" smtClean="0"/>
              <a:t>m</a:t>
            </a:r>
            <a:r>
              <a:rPr lang="en-IN" dirty="0" smtClean="0"/>
              <a:t>  / n ≥ 4 , m ≤ 3}</a:t>
            </a:r>
            <a:endParaRPr lang="en-US" dirty="0" smtClean="0">
              <a:sym typeface="Symbol" panose="05050102010706020507" pitchFamily="18" charset="2"/>
            </a:endParaRPr>
          </a:p>
          <a:p>
            <a:pPr marL="514350" indent="-514350">
              <a:buAutoNum type="arabicParenR"/>
            </a:pPr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064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54"/>
            <a:ext cx="10515600" cy="432730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0000CC"/>
                </a:solidFill>
              </a:rPr>
              <a:t>1)  (0 + 1)*00</a:t>
            </a:r>
            <a:endParaRPr lang="en-IN" dirty="0">
              <a:solidFill>
                <a:srgbClr val="0000CC"/>
              </a:solidFill>
            </a:endParaRPr>
          </a:p>
          <a:p>
            <a:pPr marL="514350" indent="-514350">
              <a:buAutoNum type="arabicParenR" startAt="2"/>
            </a:pPr>
            <a:r>
              <a:rPr lang="en-IN" dirty="0" smtClean="0">
                <a:solidFill>
                  <a:srgbClr val="0000CC"/>
                </a:solidFill>
              </a:rPr>
              <a:t>0(0 + 1)*1</a:t>
            </a:r>
          </a:p>
          <a:p>
            <a:pPr marL="514350" indent="-514350">
              <a:buAutoNum type="arabicParenR" startAt="2"/>
            </a:pPr>
            <a:r>
              <a:rPr lang="en-IN" dirty="0" smtClean="0">
                <a:solidFill>
                  <a:srgbClr val="0000CC"/>
                </a:solidFill>
              </a:rPr>
              <a:t> (aa)*</a:t>
            </a:r>
          </a:p>
          <a:p>
            <a:pPr marL="514350" indent="-514350">
              <a:buAutoNum type="arabicParenR" startAt="2"/>
            </a:pPr>
            <a:r>
              <a:rPr lang="en-IN" dirty="0" smtClean="0">
                <a:solidFill>
                  <a:srgbClr val="0000CC"/>
                </a:solidFill>
              </a:rPr>
              <a:t> </a:t>
            </a:r>
            <a:r>
              <a:rPr lang="en-IN" dirty="0">
                <a:solidFill>
                  <a:srgbClr val="0000CC"/>
                </a:solidFill>
              </a:rPr>
              <a:t>(0 + 1)*</a:t>
            </a:r>
            <a:r>
              <a:rPr lang="en-IN" dirty="0" smtClean="0">
                <a:solidFill>
                  <a:srgbClr val="0000CC"/>
                </a:solidFill>
              </a:rPr>
              <a:t>00(0 + 1)*</a:t>
            </a:r>
          </a:p>
          <a:p>
            <a:pPr marL="514350" indent="-514350">
              <a:buAutoNum type="arabicParenR" startAt="2"/>
            </a:pPr>
            <a:r>
              <a:rPr lang="en-IN" dirty="0">
                <a:solidFill>
                  <a:srgbClr val="0000CC"/>
                </a:solidFill>
              </a:rPr>
              <a:t> </a:t>
            </a:r>
            <a:r>
              <a:rPr lang="en-IN" dirty="0" smtClean="0">
                <a:solidFill>
                  <a:srgbClr val="0000CC"/>
                </a:solidFill>
              </a:rPr>
              <a:t>[(a + b)</a:t>
            </a:r>
            <a:r>
              <a:rPr lang="en-IN" baseline="30000" dirty="0" smtClean="0">
                <a:solidFill>
                  <a:srgbClr val="0000CC"/>
                </a:solidFill>
              </a:rPr>
              <a:t>6</a:t>
            </a:r>
            <a:r>
              <a:rPr lang="en-IN" dirty="0" smtClean="0">
                <a:solidFill>
                  <a:srgbClr val="0000CC"/>
                </a:solidFill>
              </a:rPr>
              <a:t>]*</a:t>
            </a:r>
          </a:p>
          <a:p>
            <a:pPr marL="514350" indent="-514350">
              <a:buAutoNum type="arabicParenR" startAt="2"/>
            </a:pPr>
            <a:r>
              <a:rPr lang="en-IN" dirty="0">
                <a:solidFill>
                  <a:srgbClr val="0000CC"/>
                </a:solidFill>
              </a:rPr>
              <a:t> </a:t>
            </a:r>
            <a:r>
              <a:rPr lang="en-IN" dirty="0" smtClean="0">
                <a:solidFill>
                  <a:srgbClr val="0000CC"/>
                </a:solidFill>
              </a:rPr>
              <a:t>(a + b)*b(a + b)</a:t>
            </a:r>
            <a:r>
              <a:rPr lang="en-IN" baseline="30000" dirty="0" smtClean="0">
                <a:solidFill>
                  <a:srgbClr val="0000CC"/>
                </a:solidFill>
              </a:rPr>
              <a:t>4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00CC"/>
                </a:solidFill>
              </a:rPr>
              <a:t>7)   L(r) = {a</a:t>
            </a:r>
            <a:r>
              <a:rPr lang="en-IN" baseline="30000" dirty="0" smtClean="0">
                <a:solidFill>
                  <a:srgbClr val="0000CC"/>
                </a:solidFill>
              </a:rPr>
              <a:t>2n</a:t>
            </a:r>
            <a:r>
              <a:rPr lang="en-IN" dirty="0" smtClean="0">
                <a:solidFill>
                  <a:srgbClr val="0000CC"/>
                </a:solidFill>
              </a:rPr>
              <a:t> b</a:t>
            </a:r>
            <a:r>
              <a:rPr lang="en-IN" baseline="30000" dirty="0" smtClean="0">
                <a:solidFill>
                  <a:srgbClr val="0000CC"/>
                </a:solidFill>
              </a:rPr>
              <a:t>2m+1</a:t>
            </a:r>
            <a:r>
              <a:rPr lang="en-IN" dirty="0" smtClean="0">
                <a:solidFill>
                  <a:srgbClr val="0000CC"/>
                </a:solidFill>
              </a:rPr>
              <a:t>  </a:t>
            </a:r>
            <a:r>
              <a:rPr lang="en-IN" dirty="0">
                <a:solidFill>
                  <a:srgbClr val="0000CC"/>
                </a:solidFill>
              </a:rPr>
              <a:t>/ n ≥ </a:t>
            </a:r>
            <a:r>
              <a:rPr lang="en-IN" dirty="0" smtClean="0">
                <a:solidFill>
                  <a:srgbClr val="0000CC"/>
                </a:solidFill>
              </a:rPr>
              <a:t>0 </a:t>
            </a:r>
            <a:r>
              <a:rPr lang="en-IN" dirty="0">
                <a:solidFill>
                  <a:srgbClr val="0000CC"/>
                </a:solidFill>
              </a:rPr>
              <a:t>, </a:t>
            </a:r>
            <a:r>
              <a:rPr lang="en-IN" dirty="0" smtClean="0">
                <a:solidFill>
                  <a:srgbClr val="0000CC"/>
                </a:solidFill>
              </a:rPr>
              <a:t>m</a:t>
            </a:r>
            <a:r>
              <a:rPr lang="en-IN" dirty="0">
                <a:solidFill>
                  <a:srgbClr val="0000CC"/>
                </a:solidFill>
              </a:rPr>
              <a:t> ≥ 0</a:t>
            </a:r>
            <a:r>
              <a:rPr lang="en-IN" dirty="0" smtClean="0">
                <a:solidFill>
                  <a:srgbClr val="0000CC"/>
                </a:solidFill>
              </a:rPr>
              <a:t> }</a:t>
            </a:r>
            <a:endParaRPr lang="en-US" dirty="0" smtClean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8)    </a:t>
            </a:r>
            <a:r>
              <a:rPr lang="en-US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aaaaa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*(</a:t>
            </a:r>
            <a:r>
              <a:rPr lang="en-US" altLang="en-US" dirty="0">
                <a:solidFill>
                  <a:srgbClr val="0000CC"/>
                </a:solidFill>
                <a:sym typeface="Symbol" panose="05050102010706020507" pitchFamily="18" charset="2"/>
              </a:rPr>
              <a:t> </a:t>
            </a:r>
            <a:r>
              <a:rPr lang="en-US" alt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+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b + bb + </a:t>
            </a:r>
            <a:r>
              <a:rPr lang="en-US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bbb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)</a:t>
            </a:r>
            <a:endParaRPr lang="en-US" dirty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514350" indent="-514350">
              <a:buAutoNum type="arabicParenR" startAt="2"/>
            </a:pPr>
            <a:endParaRPr lang="en-I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3969</TotalTime>
  <Words>4608</Words>
  <Application>Microsoft Office PowerPoint</Application>
  <PresentationFormat>Widescreen</PresentationFormat>
  <Paragraphs>593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Angsana New</vt:lpstr>
      <vt:lpstr>Arial</vt:lpstr>
      <vt:lpstr>Calibri</vt:lpstr>
      <vt:lpstr>Calibri Light</vt:lpstr>
      <vt:lpstr>Cordia New</vt:lpstr>
      <vt:lpstr>Symbol</vt:lpstr>
      <vt:lpstr>Tahoma</vt:lpstr>
      <vt:lpstr>Times New Roman</vt:lpstr>
      <vt:lpstr>Wingdings</vt:lpstr>
      <vt:lpstr>Office Theme</vt:lpstr>
      <vt:lpstr>Equation</vt:lpstr>
      <vt:lpstr>CSI1003 Formal  Languages and Automata Theory </vt:lpstr>
      <vt:lpstr>Module -3</vt:lpstr>
      <vt:lpstr>Regular Expression</vt:lpstr>
      <vt:lpstr>Regular Expression</vt:lpstr>
      <vt:lpstr>Languages associated with regular expressions</vt:lpstr>
      <vt:lpstr>Languages associated with regular expressions</vt:lpstr>
      <vt:lpstr>Languages associated with regular expressions</vt:lpstr>
      <vt:lpstr>Examples</vt:lpstr>
      <vt:lpstr>Examples</vt:lpstr>
      <vt:lpstr>Regular expression to -NFA </vt:lpstr>
      <vt:lpstr>Regular expression to -NFA </vt:lpstr>
      <vt:lpstr>Regular expression to -NFA </vt:lpstr>
      <vt:lpstr>Examples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DFA to Regular Expressions</vt:lpstr>
      <vt:lpstr>Algebraic Method using Arden’s Theorem</vt:lpstr>
      <vt:lpstr>Algebraic Method using Arden’s Theorem</vt:lpstr>
      <vt:lpstr>Examples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Pumping lemma for regular languages</vt:lpstr>
      <vt:lpstr>Problems</vt:lpstr>
      <vt:lpstr>1)</vt:lpstr>
      <vt:lpstr>2)</vt:lpstr>
      <vt:lpstr>3)</vt:lpstr>
      <vt:lpstr>4) </vt:lpstr>
      <vt:lpstr>5)                        is prime }</vt:lpstr>
      <vt:lpstr>6)</vt:lpstr>
      <vt:lpstr>7) </vt:lpstr>
      <vt:lpstr>PowerPoint Presentation</vt:lpstr>
      <vt:lpstr>Myhill - Nerode Theorem</vt:lpstr>
      <vt:lpstr>Proof: (1)       (2)        </vt:lpstr>
      <vt:lpstr>PowerPoint Presentation</vt:lpstr>
      <vt:lpstr>Proof: 2    3</vt:lpstr>
      <vt:lpstr>PowerPoint Presentation</vt:lpstr>
      <vt:lpstr>PowerPoint Presentation</vt:lpstr>
      <vt:lpstr>Problems</vt:lpstr>
      <vt:lpstr> 1) L = {anbn / n ≥ 1} </vt:lpstr>
      <vt:lpstr> 2) L = {wwRu / u, w {0, 1}* } </vt:lpstr>
      <vt:lpstr>PowerPoint Presentation</vt:lpstr>
      <vt:lpstr> 3) L = {0i1j / gcd(i , j) = 1} </vt:lpstr>
      <vt:lpstr> 4) L = {anban / n ≥ 1}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Admin</cp:lastModifiedBy>
  <cp:revision>492</cp:revision>
  <dcterms:created xsi:type="dcterms:W3CDTF">2018-07-03T04:52:28Z</dcterms:created>
  <dcterms:modified xsi:type="dcterms:W3CDTF">2020-08-05T08:57:15Z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