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1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82623" y="2938081"/>
            <a:ext cx="6693153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B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B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B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52954" y="918781"/>
            <a:ext cx="5944234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B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139" y="1586585"/>
            <a:ext cx="8135620" cy="3733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47911" y="6920928"/>
            <a:ext cx="1282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2623" y="2938081"/>
            <a:ext cx="668400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400" spc="-240" dirty="0" smtClean="0">
                <a:solidFill>
                  <a:srgbClr val="BF0000"/>
                </a:solidFill>
                <a:latin typeface="Arial"/>
                <a:cs typeface="Arial"/>
              </a:rPr>
              <a:t>Scheduling</a:t>
            </a:r>
            <a:r>
              <a:rPr sz="4400" spc="-425" dirty="0" smtClean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4400" spc="-235" dirty="0">
                <a:solidFill>
                  <a:srgbClr val="BF0000"/>
                </a:solidFill>
                <a:latin typeface="Arial"/>
                <a:cs typeface="Arial"/>
              </a:rPr>
              <a:t>Policies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2856" y="918781"/>
            <a:ext cx="64039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What </a:t>
            </a:r>
            <a:r>
              <a:rPr spc="-225" dirty="0"/>
              <a:t>is </a:t>
            </a:r>
            <a:r>
              <a:rPr spc="-340" dirty="0"/>
              <a:t>a </a:t>
            </a:r>
            <a:r>
              <a:rPr spc="-195" dirty="0"/>
              <a:t>scheduling</a:t>
            </a:r>
            <a:r>
              <a:rPr spc="-330" dirty="0"/>
              <a:t> </a:t>
            </a:r>
            <a:r>
              <a:rPr spc="-170" dirty="0"/>
              <a:t>policy?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2064512"/>
            <a:ext cx="7975600" cy="3954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17475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35" dirty="0">
                <a:latin typeface="Arial"/>
                <a:cs typeface="Arial"/>
              </a:rPr>
              <a:t>On </a:t>
            </a:r>
            <a:r>
              <a:rPr sz="3200" spc="-90" dirty="0">
                <a:latin typeface="Arial"/>
                <a:cs typeface="Arial"/>
              </a:rPr>
              <a:t>context </a:t>
            </a:r>
            <a:r>
              <a:rPr sz="3200" spc="-100" dirty="0">
                <a:latin typeface="Arial"/>
                <a:cs typeface="Arial"/>
              </a:rPr>
              <a:t>switch, </a:t>
            </a:r>
            <a:r>
              <a:rPr sz="3200" spc="-95" dirty="0">
                <a:latin typeface="Arial"/>
                <a:cs typeface="Arial"/>
              </a:rPr>
              <a:t>which </a:t>
            </a:r>
            <a:r>
              <a:rPr sz="3200" spc="-195" dirty="0">
                <a:latin typeface="Arial"/>
                <a:cs typeface="Arial"/>
              </a:rPr>
              <a:t>process </a:t>
            </a:r>
            <a:r>
              <a:rPr sz="3200" spc="20" dirty="0">
                <a:latin typeface="Arial"/>
                <a:cs typeface="Arial"/>
              </a:rPr>
              <a:t>to </a:t>
            </a:r>
            <a:r>
              <a:rPr sz="3200" spc="-55" dirty="0">
                <a:latin typeface="Arial"/>
                <a:cs typeface="Arial"/>
              </a:rPr>
              <a:t>run</a:t>
            </a:r>
            <a:r>
              <a:rPr sz="3200" spc="-500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next,  </a:t>
            </a:r>
            <a:r>
              <a:rPr sz="3200" spc="-35" dirty="0">
                <a:latin typeface="Arial"/>
                <a:cs typeface="Arial"/>
              </a:rPr>
              <a:t>from </a:t>
            </a:r>
            <a:r>
              <a:rPr sz="3200" spc="-125" dirty="0">
                <a:latin typeface="Arial"/>
                <a:cs typeface="Arial"/>
              </a:rPr>
              <a:t>set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140" dirty="0">
                <a:latin typeface="Arial"/>
                <a:cs typeface="Arial"/>
              </a:rPr>
              <a:t>ready</a:t>
            </a:r>
            <a:r>
              <a:rPr sz="3200" spc="-560" dirty="0">
                <a:latin typeface="Arial"/>
                <a:cs typeface="Arial"/>
              </a:rPr>
              <a:t> </a:t>
            </a:r>
            <a:r>
              <a:rPr sz="3200" spc="-220" dirty="0">
                <a:latin typeface="Arial"/>
                <a:cs typeface="Arial"/>
              </a:rPr>
              <a:t>processes?</a:t>
            </a:r>
            <a:endParaRPr sz="3200" dirty="0">
              <a:latin typeface="Arial"/>
              <a:cs typeface="Arial"/>
            </a:endParaRPr>
          </a:p>
          <a:p>
            <a:pPr marL="355600" marR="805815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20" dirty="0">
                <a:latin typeface="Arial"/>
                <a:cs typeface="Arial"/>
              </a:rPr>
              <a:t>OS </a:t>
            </a:r>
            <a:r>
              <a:rPr sz="3200" spc="-140" dirty="0">
                <a:latin typeface="Arial"/>
                <a:cs typeface="Arial"/>
              </a:rPr>
              <a:t>scheduler </a:t>
            </a:r>
            <a:r>
              <a:rPr sz="3200" spc="-180" dirty="0">
                <a:latin typeface="Arial"/>
                <a:cs typeface="Arial"/>
              </a:rPr>
              <a:t>schedules </a:t>
            </a:r>
            <a:r>
              <a:rPr sz="3200" spc="-40" dirty="0">
                <a:latin typeface="Arial"/>
                <a:cs typeface="Arial"/>
              </a:rPr>
              <a:t>the </a:t>
            </a:r>
            <a:r>
              <a:rPr sz="3200" spc="-450" dirty="0">
                <a:latin typeface="Arial"/>
                <a:cs typeface="Arial"/>
              </a:rPr>
              <a:t>CPU </a:t>
            </a:r>
            <a:r>
              <a:rPr sz="3200" spc="-145" dirty="0">
                <a:latin typeface="Arial"/>
                <a:cs typeface="Arial"/>
              </a:rPr>
              <a:t>requests  </a:t>
            </a:r>
            <a:r>
              <a:rPr sz="3200" spc="-125" dirty="0">
                <a:latin typeface="Arial"/>
                <a:cs typeface="Arial"/>
              </a:rPr>
              <a:t>(bursts)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-210" dirty="0">
                <a:latin typeface="Arial"/>
                <a:cs typeface="Arial"/>
              </a:rPr>
              <a:t>processes</a:t>
            </a:r>
            <a:endParaRPr sz="3200" dirty="0">
              <a:latin typeface="Arial"/>
              <a:cs typeface="Arial"/>
            </a:endParaRPr>
          </a:p>
          <a:p>
            <a:pPr marL="756285" marR="31305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400" dirty="0">
                <a:latin typeface="Arial"/>
                <a:cs typeface="Arial"/>
              </a:rPr>
              <a:t>CPU </a:t>
            </a:r>
            <a:r>
              <a:rPr sz="2800" spc="-80" dirty="0">
                <a:latin typeface="Arial"/>
                <a:cs typeface="Arial"/>
              </a:rPr>
              <a:t>burst </a:t>
            </a:r>
            <a:r>
              <a:rPr sz="2800" spc="-245" dirty="0">
                <a:latin typeface="Arial"/>
                <a:cs typeface="Arial"/>
              </a:rPr>
              <a:t>=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400" dirty="0">
                <a:latin typeface="Arial"/>
                <a:cs typeface="Arial"/>
              </a:rPr>
              <a:t>CPU </a:t>
            </a:r>
            <a:r>
              <a:rPr sz="2800" spc="-30" dirty="0">
                <a:latin typeface="Arial"/>
                <a:cs typeface="Arial"/>
              </a:rPr>
              <a:t>time </a:t>
            </a:r>
            <a:r>
              <a:rPr sz="2800" spc="-170" dirty="0">
                <a:latin typeface="Arial"/>
                <a:cs typeface="Arial"/>
              </a:rPr>
              <a:t>used </a:t>
            </a:r>
            <a:r>
              <a:rPr sz="2800" spc="-125" dirty="0">
                <a:latin typeface="Arial"/>
                <a:cs typeface="Arial"/>
              </a:rPr>
              <a:t>by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75" dirty="0">
                <a:latin typeface="Arial"/>
                <a:cs typeface="Arial"/>
              </a:rPr>
              <a:t>process </a:t>
            </a:r>
            <a:r>
              <a:rPr sz="2800" spc="-40" dirty="0">
                <a:latin typeface="Arial"/>
                <a:cs typeface="Arial"/>
              </a:rPr>
              <a:t>in </a:t>
            </a:r>
            <a:r>
              <a:rPr sz="2800" spc="-220" dirty="0">
                <a:latin typeface="Arial"/>
                <a:cs typeface="Arial"/>
              </a:rPr>
              <a:t>a  </a:t>
            </a:r>
            <a:r>
              <a:rPr sz="2800" spc="-100" dirty="0">
                <a:latin typeface="Arial"/>
                <a:cs typeface="Arial"/>
              </a:rPr>
              <a:t>continuous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stretch</a:t>
            </a:r>
            <a:endParaRPr sz="2800" dirty="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If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75" dirty="0">
                <a:latin typeface="Arial"/>
                <a:cs typeface="Arial"/>
              </a:rPr>
              <a:t>process </a:t>
            </a:r>
            <a:r>
              <a:rPr sz="2800" spc="-185" dirty="0">
                <a:latin typeface="Arial"/>
                <a:cs typeface="Arial"/>
              </a:rPr>
              <a:t>comes </a:t>
            </a:r>
            <a:r>
              <a:rPr sz="2800" spc="-165" dirty="0">
                <a:latin typeface="Arial"/>
                <a:cs typeface="Arial"/>
              </a:rPr>
              <a:t>back </a:t>
            </a:r>
            <a:r>
              <a:rPr sz="2800" spc="-35" dirty="0">
                <a:latin typeface="Arial"/>
                <a:cs typeface="Arial"/>
              </a:rPr>
              <a:t>after I/O </a:t>
            </a:r>
            <a:r>
              <a:rPr sz="2800" spc="-40" dirty="0">
                <a:latin typeface="Arial"/>
                <a:cs typeface="Arial"/>
              </a:rPr>
              <a:t>wait, </a:t>
            </a:r>
            <a:r>
              <a:rPr sz="2800" spc="80" dirty="0">
                <a:latin typeface="Arial"/>
                <a:cs typeface="Arial"/>
              </a:rPr>
              <a:t>it</a:t>
            </a:r>
            <a:r>
              <a:rPr sz="2800" spc="-455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counts </a:t>
            </a:r>
            <a:r>
              <a:rPr sz="2800" spc="-265" dirty="0">
                <a:latin typeface="Arial"/>
                <a:cs typeface="Arial"/>
              </a:rPr>
              <a:t>as 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00" dirty="0">
                <a:latin typeface="Arial"/>
                <a:cs typeface="Arial"/>
              </a:rPr>
              <a:t>fresh </a:t>
            </a:r>
            <a:r>
              <a:rPr sz="2800" spc="-400" dirty="0">
                <a:latin typeface="Arial"/>
                <a:cs typeface="Arial"/>
              </a:rPr>
              <a:t>CPU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burst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2608" y="918781"/>
            <a:ext cx="73215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What </a:t>
            </a:r>
            <a:r>
              <a:rPr spc="-195" dirty="0"/>
              <a:t>are </a:t>
            </a:r>
            <a:r>
              <a:rPr spc="-170" dirty="0"/>
              <a:t>we </a:t>
            </a:r>
            <a:r>
              <a:rPr spc="-65" dirty="0"/>
              <a:t>trying </a:t>
            </a:r>
            <a:r>
              <a:rPr spc="35" dirty="0"/>
              <a:t>to</a:t>
            </a:r>
            <a:r>
              <a:rPr spc="-690" dirty="0"/>
              <a:t> </a:t>
            </a:r>
            <a:r>
              <a:rPr spc="-150" dirty="0"/>
              <a:t>optimize?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09927" y="2286000"/>
            <a:ext cx="7929245" cy="414020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551815" indent="-342900">
              <a:lnSpc>
                <a:spcPts val="3240"/>
              </a:lnSpc>
              <a:spcBef>
                <a:spcPts val="50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30" dirty="0">
                <a:latin typeface="Arial"/>
                <a:cs typeface="Arial"/>
              </a:rPr>
              <a:t>Maximize </a:t>
            </a:r>
            <a:r>
              <a:rPr sz="3000" spc="-50" dirty="0">
                <a:latin typeface="Arial"/>
                <a:cs typeface="Arial"/>
              </a:rPr>
              <a:t>(utilization </a:t>
            </a:r>
            <a:r>
              <a:rPr sz="3000" spc="-260" dirty="0">
                <a:latin typeface="Arial"/>
                <a:cs typeface="Arial"/>
              </a:rPr>
              <a:t>= </a:t>
            </a:r>
            <a:r>
              <a:rPr sz="3000" spc="-50" dirty="0">
                <a:latin typeface="Arial"/>
                <a:cs typeface="Arial"/>
              </a:rPr>
              <a:t>fraction </a:t>
            </a:r>
            <a:r>
              <a:rPr sz="3000" spc="-5" dirty="0">
                <a:latin typeface="Arial"/>
                <a:cs typeface="Arial"/>
              </a:rPr>
              <a:t>of </a:t>
            </a:r>
            <a:r>
              <a:rPr sz="3000" spc="-25" dirty="0">
                <a:latin typeface="Arial"/>
                <a:cs typeface="Arial"/>
              </a:rPr>
              <a:t>time</a:t>
            </a:r>
            <a:r>
              <a:rPr sz="3000" spc="-305" dirty="0">
                <a:latin typeface="Arial"/>
                <a:cs typeface="Arial"/>
              </a:rPr>
              <a:t> </a:t>
            </a:r>
            <a:r>
              <a:rPr sz="3000" spc="-425" dirty="0">
                <a:latin typeface="Arial"/>
                <a:cs typeface="Arial"/>
              </a:rPr>
              <a:t>CPU </a:t>
            </a:r>
            <a:r>
              <a:rPr sz="3000" spc="-155" dirty="0">
                <a:latin typeface="Arial"/>
                <a:cs typeface="Arial"/>
              </a:rPr>
              <a:t>is  </a:t>
            </a:r>
            <a:r>
              <a:rPr sz="3000" spc="-160" dirty="0">
                <a:latin typeface="Arial"/>
                <a:cs typeface="Arial"/>
              </a:rPr>
              <a:t>used)</a:t>
            </a:r>
            <a:endParaRPr sz="3000" dirty="0">
              <a:latin typeface="Arial"/>
              <a:cs typeface="Arial"/>
            </a:endParaRPr>
          </a:p>
          <a:p>
            <a:pPr marL="355600" marR="185420" indent="-342900">
              <a:lnSpc>
                <a:spcPts val="324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85" dirty="0">
                <a:latin typeface="Arial"/>
                <a:cs typeface="Arial"/>
              </a:rPr>
              <a:t>Minimize </a:t>
            </a:r>
            <a:r>
              <a:rPr sz="3000" spc="-190" dirty="0">
                <a:latin typeface="Arial"/>
                <a:cs typeface="Arial"/>
              </a:rPr>
              <a:t>average </a:t>
            </a:r>
            <a:r>
              <a:rPr sz="3000" spc="-65" dirty="0">
                <a:latin typeface="Arial"/>
                <a:cs typeface="Arial"/>
              </a:rPr>
              <a:t>(turnaround </a:t>
            </a:r>
            <a:r>
              <a:rPr sz="3000" spc="-25" dirty="0">
                <a:latin typeface="Arial"/>
                <a:cs typeface="Arial"/>
              </a:rPr>
              <a:t>time </a:t>
            </a:r>
            <a:r>
              <a:rPr sz="3000" spc="-260" dirty="0">
                <a:latin typeface="Arial"/>
                <a:cs typeface="Arial"/>
              </a:rPr>
              <a:t>= </a:t>
            </a:r>
            <a:r>
              <a:rPr sz="3000" spc="-25" dirty="0">
                <a:latin typeface="Arial"/>
                <a:cs typeface="Arial"/>
              </a:rPr>
              <a:t>time</a:t>
            </a:r>
            <a:r>
              <a:rPr sz="3000" spc="-370" dirty="0">
                <a:latin typeface="Arial"/>
                <a:cs typeface="Arial"/>
              </a:rPr>
              <a:t> </a:t>
            </a:r>
            <a:r>
              <a:rPr sz="3000" spc="-35" dirty="0">
                <a:latin typeface="Arial"/>
                <a:cs typeface="Arial"/>
              </a:rPr>
              <a:t>from  </a:t>
            </a:r>
            <a:r>
              <a:rPr sz="3000" spc="-185" dirty="0">
                <a:latin typeface="Arial"/>
                <a:cs typeface="Arial"/>
              </a:rPr>
              <a:t>process </a:t>
            </a:r>
            <a:r>
              <a:rPr sz="3000" spc="-75" dirty="0">
                <a:latin typeface="Arial"/>
                <a:cs typeface="Arial"/>
              </a:rPr>
              <a:t>arrival </a:t>
            </a:r>
            <a:r>
              <a:rPr sz="3000" spc="30" dirty="0">
                <a:latin typeface="Arial"/>
                <a:cs typeface="Arial"/>
              </a:rPr>
              <a:t>to</a:t>
            </a:r>
            <a:r>
              <a:rPr sz="3000" spc="-245" dirty="0">
                <a:latin typeface="Arial"/>
                <a:cs typeface="Arial"/>
              </a:rPr>
              <a:t> </a:t>
            </a:r>
            <a:r>
              <a:rPr sz="3000" spc="-75" dirty="0">
                <a:latin typeface="Arial"/>
                <a:cs typeface="Arial"/>
              </a:rPr>
              <a:t>completion)</a:t>
            </a:r>
            <a:endParaRPr sz="3000" dirty="0">
              <a:latin typeface="Arial"/>
              <a:cs typeface="Arial"/>
            </a:endParaRPr>
          </a:p>
          <a:p>
            <a:pPr marL="355600" marR="551180" indent="-342900">
              <a:lnSpc>
                <a:spcPts val="324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85" dirty="0">
                <a:latin typeface="Arial"/>
                <a:cs typeface="Arial"/>
              </a:rPr>
              <a:t>Minimize </a:t>
            </a:r>
            <a:r>
              <a:rPr sz="3000" spc="-190" dirty="0">
                <a:latin typeface="Arial"/>
                <a:cs typeface="Arial"/>
              </a:rPr>
              <a:t>average </a:t>
            </a:r>
            <a:r>
              <a:rPr sz="3000" spc="-155" dirty="0">
                <a:latin typeface="Arial"/>
                <a:cs typeface="Arial"/>
              </a:rPr>
              <a:t>(response </a:t>
            </a:r>
            <a:r>
              <a:rPr sz="3000" spc="-25" dirty="0">
                <a:latin typeface="Arial"/>
                <a:cs typeface="Arial"/>
              </a:rPr>
              <a:t>time </a:t>
            </a:r>
            <a:r>
              <a:rPr sz="3000" spc="-260" dirty="0">
                <a:latin typeface="Arial"/>
                <a:cs typeface="Arial"/>
              </a:rPr>
              <a:t>= </a:t>
            </a:r>
            <a:r>
              <a:rPr sz="3000" spc="-25" dirty="0">
                <a:latin typeface="Arial"/>
                <a:cs typeface="Arial"/>
              </a:rPr>
              <a:t>time</a:t>
            </a:r>
            <a:r>
              <a:rPr sz="3000" spc="-320" dirty="0">
                <a:latin typeface="Arial"/>
                <a:cs typeface="Arial"/>
              </a:rPr>
              <a:t> </a:t>
            </a:r>
            <a:r>
              <a:rPr sz="3000" spc="-35" dirty="0">
                <a:latin typeface="Arial"/>
                <a:cs typeface="Arial"/>
              </a:rPr>
              <a:t>from  </a:t>
            </a:r>
            <a:r>
              <a:rPr sz="3000" spc="-185" dirty="0">
                <a:latin typeface="Arial"/>
                <a:cs typeface="Arial"/>
              </a:rPr>
              <a:t>process </a:t>
            </a:r>
            <a:r>
              <a:rPr sz="3000" spc="-75" dirty="0">
                <a:latin typeface="Arial"/>
                <a:cs typeface="Arial"/>
              </a:rPr>
              <a:t>arrival </a:t>
            </a:r>
            <a:r>
              <a:rPr sz="3000" spc="30" dirty="0">
                <a:latin typeface="Arial"/>
                <a:cs typeface="Arial"/>
              </a:rPr>
              <a:t>to </a:t>
            </a:r>
            <a:r>
              <a:rPr sz="3000" spc="-20" dirty="0">
                <a:latin typeface="Arial"/>
                <a:cs typeface="Arial"/>
              </a:rPr>
              <a:t>first</a:t>
            </a:r>
            <a:r>
              <a:rPr sz="3000" spc="-440" dirty="0">
                <a:latin typeface="Arial"/>
                <a:cs typeface="Arial"/>
              </a:rPr>
              <a:t> </a:t>
            </a:r>
            <a:r>
              <a:rPr sz="3000" spc="-135" dirty="0">
                <a:latin typeface="Arial"/>
                <a:cs typeface="Arial"/>
              </a:rPr>
              <a:t>scheduling)</a:t>
            </a:r>
            <a:endParaRPr sz="3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90" dirty="0">
                <a:latin typeface="Arial"/>
                <a:cs typeface="Arial"/>
              </a:rPr>
              <a:t>Fairness: </a:t>
            </a:r>
            <a:r>
              <a:rPr sz="3000" spc="-65" dirty="0">
                <a:latin typeface="Arial"/>
                <a:cs typeface="Arial"/>
              </a:rPr>
              <a:t>all </a:t>
            </a:r>
            <a:r>
              <a:rPr sz="3000" spc="-200" dirty="0">
                <a:latin typeface="Arial"/>
                <a:cs typeface="Arial"/>
              </a:rPr>
              <a:t>processes </a:t>
            </a:r>
            <a:r>
              <a:rPr sz="3000" spc="-100" dirty="0">
                <a:latin typeface="Arial"/>
                <a:cs typeface="Arial"/>
              </a:rPr>
              <a:t>must </a:t>
            </a:r>
            <a:r>
              <a:rPr sz="3000" spc="-140" dirty="0">
                <a:latin typeface="Arial"/>
                <a:cs typeface="Arial"/>
              </a:rPr>
              <a:t>be </a:t>
            </a:r>
            <a:r>
              <a:rPr sz="3000" spc="-60" dirty="0">
                <a:latin typeface="Arial"/>
                <a:cs typeface="Arial"/>
              </a:rPr>
              <a:t>treated</a:t>
            </a:r>
            <a:r>
              <a:rPr sz="3000" spc="-305" dirty="0">
                <a:latin typeface="Arial"/>
                <a:cs typeface="Arial"/>
              </a:rPr>
              <a:t> </a:t>
            </a:r>
            <a:r>
              <a:rPr sz="3000" spc="-105" dirty="0">
                <a:latin typeface="Arial"/>
                <a:cs typeface="Arial"/>
              </a:rPr>
              <a:t>equally</a:t>
            </a:r>
            <a:endParaRPr sz="3000" dirty="0">
              <a:latin typeface="Arial"/>
              <a:cs typeface="Arial"/>
            </a:endParaRPr>
          </a:p>
          <a:p>
            <a:pPr marL="355600" marR="5080" indent="-342900">
              <a:lnSpc>
                <a:spcPts val="324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85" dirty="0">
                <a:latin typeface="Arial"/>
                <a:cs typeface="Arial"/>
              </a:rPr>
              <a:t>Minimize </a:t>
            </a:r>
            <a:r>
              <a:rPr sz="3000" spc="-120" dirty="0">
                <a:latin typeface="Arial"/>
                <a:cs typeface="Arial"/>
              </a:rPr>
              <a:t>overhead: </a:t>
            </a:r>
            <a:r>
              <a:rPr sz="3000" spc="-50" dirty="0">
                <a:latin typeface="Arial"/>
                <a:cs typeface="Arial"/>
              </a:rPr>
              <a:t>run </a:t>
            </a:r>
            <a:r>
              <a:rPr sz="3000" spc="-185" dirty="0">
                <a:latin typeface="Arial"/>
                <a:cs typeface="Arial"/>
              </a:rPr>
              <a:t>process </a:t>
            </a:r>
            <a:r>
              <a:rPr sz="3000" spc="-110" dirty="0">
                <a:latin typeface="Arial"/>
                <a:cs typeface="Arial"/>
              </a:rPr>
              <a:t>long </a:t>
            </a:r>
            <a:r>
              <a:rPr sz="3000" spc="-140" dirty="0">
                <a:latin typeface="Arial"/>
                <a:cs typeface="Arial"/>
              </a:rPr>
              <a:t>enough </a:t>
            </a:r>
            <a:r>
              <a:rPr sz="3000" spc="30" dirty="0">
                <a:latin typeface="Arial"/>
                <a:cs typeface="Arial"/>
              </a:rPr>
              <a:t>to  </a:t>
            </a:r>
            <a:r>
              <a:rPr sz="3000" spc="-95" dirty="0">
                <a:latin typeface="Arial"/>
                <a:cs typeface="Arial"/>
              </a:rPr>
              <a:t>amortize </a:t>
            </a:r>
            <a:r>
              <a:rPr sz="3000" spc="-135" dirty="0">
                <a:latin typeface="Arial"/>
                <a:cs typeface="Arial"/>
              </a:rPr>
              <a:t>cost </a:t>
            </a:r>
            <a:r>
              <a:rPr sz="3000" spc="-5" dirty="0">
                <a:latin typeface="Arial"/>
                <a:cs typeface="Arial"/>
              </a:rPr>
              <a:t>of </a:t>
            </a:r>
            <a:r>
              <a:rPr sz="3000" spc="-85" dirty="0">
                <a:latin typeface="Arial"/>
                <a:cs typeface="Arial"/>
              </a:rPr>
              <a:t>context </a:t>
            </a:r>
            <a:r>
              <a:rPr sz="3000" spc="-90" dirty="0">
                <a:latin typeface="Arial"/>
                <a:cs typeface="Arial"/>
              </a:rPr>
              <a:t>switch</a:t>
            </a:r>
            <a:r>
              <a:rPr sz="3000" spc="-600" dirty="0">
                <a:latin typeface="Arial"/>
                <a:cs typeface="Arial"/>
              </a:rPr>
              <a:t> </a:t>
            </a:r>
            <a:r>
              <a:rPr sz="3000" spc="-170" dirty="0">
                <a:latin typeface="Arial"/>
                <a:cs typeface="Arial"/>
              </a:rPr>
              <a:t>(~1 </a:t>
            </a:r>
            <a:r>
              <a:rPr sz="3000" spc="-130" dirty="0">
                <a:latin typeface="Arial"/>
                <a:cs typeface="Arial"/>
              </a:rPr>
              <a:t>microsecond)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3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1976" y="918781"/>
            <a:ext cx="52533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First-In-First-Out</a:t>
            </a:r>
            <a:r>
              <a:rPr spc="-265" dirty="0"/>
              <a:t> </a:t>
            </a:r>
            <a:r>
              <a:rPr spc="-380" dirty="0"/>
              <a:t>(FIFO)</a:t>
            </a:r>
          </a:p>
        </p:txBody>
      </p:sp>
      <p:sp>
        <p:nvSpPr>
          <p:cNvPr id="3" name="object 3"/>
          <p:cNvSpPr/>
          <p:nvPr/>
        </p:nvSpPr>
        <p:spPr>
          <a:xfrm>
            <a:off x="4705577" y="2174748"/>
            <a:ext cx="4594096" cy="1712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6"/>
                </a:moveTo>
                <a:lnTo>
                  <a:pt x="9142476" y="3427476"/>
                </a:lnTo>
                <a:lnTo>
                  <a:pt x="9142476" y="0"/>
                </a:lnTo>
                <a:lnTo>
                  <a:pt x="0" y="0"/>
                </a:lnTo>
                <a:lnTo>
                  <a:pt x="0" y="34274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93139" y="2214181"/>
            <a:ext cx="3375660" cy="431800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2900">
              <a:lnSpc>
                <a:spcPts val="3460"/>
              </a:lnSpc>
              <a:spcBef>
                <a:spcPts val="53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90" dirty="0">
                <a:latin typeface="Arial"/>
                <a:cs typeface="Arial"/>
              </a:rPr>
              <a:t>Example: </a:t>
            </a:r>
            <a:r>
              <a:rPr sz="3200" spc="-60" dirty="0">
                <a:latin typeface="Arial"/>
                <a:cs typeface="Arial"/>
              </a:rPr>
              <a:t>three  </a:t>
            </a:r>
            <a:r>
              <a:rPr sz="3200" spc="-210" dirty="0">
                <a:latin typeface="Arial"/>
                <a:cs typeface="Arial"/>
              </a:rPr>
              <a:t>processes </a:t>
            </a:r>
            <a:r>
              <a:rPr sz="3200" spc="-85" dirty="0">
                <a:latin typeface="Arial"/>
                <a:cs typeface="Arial"/>
              </a:rPr>
              <a:t>arrive  </a:t>
            </a:r>
            <a:r>
              <a:rPr sz="3200" spc="-45" dirty="0">
                <a:latin typeface="Arial"/>
                <a:cs typeface="Arial"/>
              </a:rPr>
              <a:t>at </a:t>
            </a:r>
            <a:r>
              <a:rPr sz="3200" spc="-90" dirty="0">
                <a:latin typeface="Arial"/>
                <a:cs typeface="Arial"/>
              </a:rPr>
              <a:t>t=0 </a:t>
            </a:r>
            <a:r>
              <a:rPr sz="3200" spc="-40" dirty="0">
                <a:latin typeface="Arial"/>
                <a:cs typeface="Arial"/>
              </a:rPr>
              <a:t>in the</a:t>
            </a:r>
            <a:r>
              <a:rPr sz="3200" spc="-550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order  </a:t>
            </a:r>
            <a:r>
              <a:rPr sz="3200" spc="-300" dirty="0">
                <a:latin typeface="Arial"/>
                <a:cs typeface="Arial"/>
              </a:rPr>
              <a:t>A,B,C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300">
              <a:latin typeface="Times New Roman"/>
              <a:cs typeface="Times New Roman"/>
            </a:endParaRPr>
          </a:p>
          <a:p>
            <a:pPr marL="355600" marR="249554" indent="-342900">
              <a:lnSpc>
                <a:spcPts val="346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spc="-125" dirty="0">
                <a:latin typeface="Arial"/>
                <a:cs typeface="Arial"/>
              </a:rPr>
              <a:t>Problem: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160" dirty="0">
                <a:latin typeface="Arial"/>
                <a:cs typeface="Arial"/>
              </a:rPr>
              <a:t>convoy  </a:t>
            </a:r>
            <a:r>
              <a:rPr sz="3200" spc="-75" dirty="0">
                <a:latin typeface="Arial"/>
                <a:cs typeface="Arial"/>
              </a:rPr>
              <a:t>effect</a:t>
            </a:r>
            <a:endParaRPr sz="3200">
              <a:latin typeface="Arial"/>
              <a:cs typeface="Arial"/>
            </a:endParaRPr>
          </a:p>
          <a:p>
            <a:pPr marL="355600" marR="78740" indent="-342900">
              <a:lnSpc>
                <a:spcPts val="346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45" dirty="0">
                <a:latin typeface="Arial"/>
                <a:cs typeface="Arial"/>
              </a:rPr>
              <a:t>Turnaround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times  </a:t>
            </a:r>
            <a:r>
              <a:rPr sz="3200" spc="-65" dirty="0">
                <a:latin typeface="Arial"/>
                <a:cs typeface="Arial"/>
              </a:rPr>
              <a:t>tend </a:t>
            </a:r>
            <a:r>
              <a:rPr sz="3200" spc="20" dirty="0">
                <a:latin typeface="Arial"/>
                <a:cs typeface="Arial"/>
              </a:rPr>
              <a:t>to </a:t>
            </a:r>
            <a:r>
              <a:rPr sz="3200" spc="-145" dirty="0">
                <a:latin typeface="Arial"/>
                <a:cs typeface="Arial"/>
              </a:rPr>
              <a:t>be</a:t>
            </a:r>
            <a:r>
              <a:rPr sz="3200" spc="-490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high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19600" y="3886200"/>
            <a:ext cx="5027676" cy="751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39411" y="4572000"/>
            <a:ext cx="5160264" cy="25892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4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1867" y="918781"/>
            <a:ext cx="50673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Shortest </a:t>
            </a:r>
            <a:r>
              <a:rPr spc="-355" dirty="0"/>
              <a:t>Job </a:t>
            </a:r>
            <a:r>
              <a:rPr spc="-185" dirty="0"/>
              <a:t>First</a:t>
            </a:r>
            <a:r>
              <a:rPr spc="-270" dirty="0"/>
              <a:t> </a:t>
            </a:r>
            <a:r>
              <a:rPr spc="-535" dirty="0"/>
              <a:t>(SJF)</a:t>
            </a:r>
          </a:p>
        </p:txBody>
      </p:sp>
      <p:sp>
        <p:nvSpPr>
          <p:cNvPr id="4" name="object 4"/>
          <p:cNvSpPr/>
          <p:nvPr/>
        </p:nvSpPr>
        <p:spPr>
          <a:xfrm>
            <a:off x="4495777" y="1981200"/>
            <a:ext cx="4742734" cy="2513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1000" y="1981200"/>
            <a:ext cx="3269615" cy="446024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5080" indent="-342900">
              <a:lnSpc>
                <a:spcPts val="3240"/>
              </a:lnSpc>
              <a:spcBef>
                <a:spcPts val="50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55" dirty="0">
                <a:latin typeface="Arial"/>
                <a:cs typeface="Arial"/>
              </a:rPr>
              <a:t>Provably </a:t>
            </a:r>
            <a:r>
              <a:rPr sz="3000" spc="-50" dirty="0">
                <a:latin typeface="Arial"/>
                <a:cs typeface="Arial"/>
              </a:rPr>
              <a:t>optimal  </a:t>
            </a:r>
            <a:r>
              <a:rPr sz="3000" spc="-100" dirty="0">
                <a:latin typeface="Arial"/>
                <a:cs typeface="Arial"/>
              </a:rPr>
              <a:t>when </a:t>
            </a:r>
            <a:r>
              <a:rPr sz="3000" spc="-65" dirty="0">
                <a:latin typeface="Arial"/>
                <a:cs typeface="Arial"/>
              </a:rPr>
              <a:t>all</a:t>
            </a:r>
            <a:r>
              <a:rPr sz="3000" spc="-305" dirty="0">
                <a:latin typeface="Arial"/>
                <a:cs typeface="Arial"/>
              </a:rPr>
              <a:t> </a:t>
            </a:r>
            <a:r>
              <a:rPr sz="3000" spc="-200" dirty="0">
                <a:latin typeface="Arial"/>
                <a:cs typeface="Arial"/>
              </a:rPr>
              <a:t>processes  </a:t>
            </a:r>
            <a:r>
              <a:rPr sz="3000" spc="-80" dirty="0">
                <a:latin typeface="Arial"/>
                <a:cs typeface="Arial"/>
              </a:rPr>
              <a:t>arrive</a:t>
            </a:r>
            <a:r>
              <a:rPr sz="3000" spc="-190" dirty="0">
                <a:latin typeface="Arial"/>
                <a:cs typeface="Arial"/>
              </a:rPr>
              <a:t> </a:t>
            </a:r>
            <a:r>
              <a:rPr sz="3000" spc="-100" dirty="0">
                <a:latin typeface="Arial"/>
                <a:cs typeface="Arial"/>
              </a:rPr>
              <a:t>together.</a:t>
            </a:r>
            <a:endParaRPr sz="3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000" dirty="0">
              <a:latin typeface="Times New Roman"/>
              <a:cs typeface="Times New Roman"/>
            </a:endParaRPr>
          </a:p>
          <a:p>
            <a:pPr marL="355600" marR="128270" indent="-342900">
              <a:lnSpc>
                <a:spcPts val="3240"/>
              </a:lnSpc>
              <a:spcBef>
                <a:spcPts val="1739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45" dirty="0">
                <a:latin typeface="Arial"/>
                <a:cs typeface="Arial"/>
              </a:rPr>
              <a:t>SJF </a:t>
            </a:r>
            <a:r>
              <a:rPr sz="3000" spc="-155" dirty="0">
                <a:latin typeface="Arial"/>
                <a:cs typeface="Arial"/>
              </a:rPr>
              <a:t>is </a:t>
            </a:r>
            <a:r>
              <a:rPr sz="3000" spc="-90" dirty="0">
                <a:latin typeface="Arial"/>
                <a:cs typeface="Arial"/>
              </a:rPr>
              <a:t>non-  </a:t>
            </a:r>
            <a:r>
              <a:rPr sz="3000" spc="-85" dirty="0">
                <a:latin typeface="Arial"/>
                <a:cs typeface="Arial"/>
              </a:rPr>
              <a:t>preemptive, </a:t>
            </a:r>
            <a:r>
              <a:rPr sz="3000" spc="-215" dirty="0">
                <a:latin typeface="Arial"/>
                <a:cs typeface="Arial"/>
              </a:rPr>
              <a:t>so  </a:t>
            </a:r>
            <a:r>
              <a:rPr sz="3000" spc="-65" dirty="0">
                <a:latin typeface="Arial"/>
                <a:cs typeface="Arial"/>
              </a:rPr>
              <a:t>short </a:t>
            </a:r>
            <a:r>
              <a:rPr sz="3000" spc="-125" dirty="0">
                <a:latin typeface="Arial"/>
                <a:cs typeface="Arial"/>
              </a:rPr>
              <a:t>jobs </a:t>
            </a:r>
            <a:r>
              <a:rPr sz="3000" spc="-195" dirty="0">
                <a:latin typeface="Arial"/>
                <a:cs typeface="Arial"/>
              </a:rPr>
              <a:t>can</a:t>
            </a:r>
            <a:r>
              <a:rPr sz="3000" spc="-355" dirty="0">
                <a:latin typeface="Arial"/>
                <a:cs typeface="Arial"/>
              </a:rPr>
              <a:t> </a:t>
            </a:r>
            <a:r>
              <a:rPr sz="3000" spc="-30" dirty="0">
                <a:latin typeface="Arial"/>
                <a:cs typeface="Arial"/>
              </a:rPr>
              <a:t>still  </a:t>
            </a:r>
            <a:r>
              <a:rPr sz="3000" spc="-105" dirty="0">
                <a:latin typeface="Arial"/>
                <a:cs typeface="Arial"/>
              </a:rPr>
              <a:t>get </a:t>
            </a:r>
            <a:r>
              <a:rPr sz="3000" spc="-135" dirty="0">
                <a:latin typeface="Arial"/>
                <a:cs typeface="Arial"/>
              </a:rPr>
              <a:t>stuck </a:t>
            </a:r>
            <a:r>
              <a:rPr sz="3000" spc="-95" dirty="0">
                <a:latin typeface="Arial"/>
                <a:cs typeface="Arial"/>
              </a:rPr>
              <a:t>behind  </a:t>
            </a:r>
            <a:r>
              <a:rPr sz="3000" spc="-110" dirty="0">
                <a:latin typeface="Arial"/>
                <a:cs typeface="Arial"/>
              </a:rPr>
              <a:t>long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-160" dirty="0">
                <a:latin typeface="Arial"/>
                <a:cs typeface="Arial"/>
              </a:rPr>
              <a:t>ones.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77055" y="4572000"/>
            <a:ext cx="5725668" cy="23896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5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6532" y="649033"/>
            <a:ext cx="701929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2740" marR="5080" indent="-2860675">
              <a:lnSpc>
                <a:spcPct val="100000"/>
              </a:lnSpc>
              <a:spcBef>
                <a:spcPts val="95"/>
              </a:spcBef>
            </a:pPr>
            <a:r>
              <a:rPr sz="4000" spc="-170" dirty="0"/>
              <a:t>Shortest </a:t>
            </a:r>
            <a:r>
              <a:rPr sz="4000" spc="-135" dirty="0"/>
              <a:t>Time-to-Completion</a:t>
            </a:r>
            <a:r>
              <a:rPr sz="4000" spc="-290" dirty="0"/>
              <a:t> </a:t>
            </a:r>
            <a:r>
              <a:rPr sz="4000" spc="-175" dirty="0"/>
              <a:t>First  </a:t>
            </a:r>
            <a:r>
              <a:rPr sz="4000" spc="-515" dirty="0"/>
              <a:t>(STCF)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505288" y="2352804"/>
            <a:ext cx="4789992" cy="1534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139" y="2020315"/>
            <a:ext cx="3131185" cy="436880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287655" indent="-342900">
              <a:lnSpc>
                <a:spcPts val="3240"/>
              </a:lnSpc>
              <a:spcBef>
                <a:spcPts val="50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70" dirty="0">
                <a:latin typeface="Arial"/>
                <a:cs typeface="Arial"/>
              </a:rPr>
              <a:t>Also </a:t>
            </a:r>
            <a:r>
              <a:rPr sz="3000" spc="-125" dirty="0">
                <a:latin typeface="Arial"/>
                <a:cs typeface="Arial"/>
              </a:rPr>
              <a:t>called  </a:t>
            </a:r>
            <a:r>
              <a:rPr sz="3000" spc="-130" dirty="0">
                <a:latin typeface="Arial"/>
                <a:cs typeface="Arial"/>
              </a:rPr>
              <a:t>Shortest  </a:t>
            </a:r>
            <a:r>
              <a:rPr sz="3000" spc="-170" dirty="0">
                <a:latin typeface="Arial"/>
                <a:cs typeface="Arial"/>
              </a:rPr>
              <a:t>Remaining</a:t>
            </a:r>
            <a:r>
              <a:rPr sz="3000" spc="-254" dirty="0">
                <a:latin typeface="Arial"/>
                <a:cs typeface="Arial"/>
              </a:rPr>
              <a:t> </a:t>
            </a:r>
            <a:r>
              <a:rPr sz="3000" spc="-160" dirty="0">
                <a:latin typeface="Arial"/>
                <a:cs typeface="Arial"/>
              </a:rPr>
              <a:t>Time  </a:t>
            </a:r>
            <a:r>
              <a:rPr sz="3000" spc="-130" dirty="0">
                <a:latin typeface="Arial"/>
                <a:cs typeface="Arial"/>
              </a:rPr>
              <a:t>First</a:t>
            </a:r>
            <a:r>
              <a:rPr sz="3000" spc="-185" dirty="0">
                <a:latin typeface="Arial"/>
                <a:cs typeface="Arial"/>
              </a:rPr>
              <a:t> </a:t>
            </a:r>
            <a:r>
              <a:rPr sz="3000" spc="-370" dirty="0">
                <a:latin typeface="Arial"/>
                <a:cs typeface="Arial"/>
              </a:rPr>
              <a:t>(SRTF)</a:t>
            </a:r>
            <a:endParaRPr sz="3000">
              <a:latin typeface="Arial"/>
              <a:cs typeface="Arial"/>
            </a:endParaRPr>
          </a:p>
          <a:p>
            <a:pPr marL="355600" marR="989330" indent="-342900">
              <a:lnSpc>
                <a:spcPts val="324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275" dirty="0">
                <a:latin typeface="Arial"/>
                <a:cs typeface="Arial"/>
              </a:rPr>
              <a:t>P</a:t>
            </a:r>
            <a:r>
              <a:rPr sz="3000" spc="-175" dirty="0">
                <a:latin typeface="Arial"/>
                <a:cs typeface="Arial"/>
              </a:rPr>
              <a:t>r</a:t>
            </a:r>
            <a:r>
              <a:rPr sz="3000" spc="-185" dirty="0">
                <a:latin typeface="Arial"/>
                <a:cs typeface="Arial"/>
              </a:rPr>
              <a:t>ee</a:t>
            </a:r>
            <a:r>
              <a:rPr sz="3000" spc="-105" dirty="0">
                <a:latin typeface="Arial"/>
                <a:cs typeface="Arial"/>
              </a:rPr>
              <a:t>m</a:t>
            </a:r>
            <a:r>
              <a:rPr sz="3000" spc="-114" dirty="0">
                <a:latin typeface="Arial"/>
                <a:cs typeface="Arial"/>
              </a:rPr>
              <a:t>p</a:t>
            </a:r>
            <a:r>
              <a:rPr sz="3000" spc="170" dirty="0">
                <a:latin typeface="Arial"/>
                <a:cs typeface="Arial"/>
              </a:rPr>
              <a:t>t</a:t>
            </a:r>
            <a:r>
              <a:rPr sz="3000" spc="15" dirty="0">
                <a:latin typeface="Arial"/>
                <a:cs typeface="Arial"/>
              </a:rPr>
              <a:t>i</a:t>
            </a:r>
            <a:r>
              <a:rPr sz="3000" spc="-170" dirty="0">
                <a:latin typeface="Arial"/>
                <a:cs typeface="Arial"/>
              </a:rPr>
              <a:t>v</a:t>
            </a:r>
            <a:r>
              <a:rPr sz="3000" spc="-120" dirty="0">
                <a:latin typeface="Arial"/>
                <a:cs typeface="Arial"/>
              </a:rPr>
              <a:t>e  </a:t>
            </a:r>
            <a:r>
              <a:rPr sz="3000" spc="-130" dirty="0">
                <a:latin typeface="Arial"/>
                <a:cs typeface="Arial"/>
              </a:rPr>
              <a:t>scheduler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ts val="324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50" dirty="0">
                <a:latin typeface="Arial"/>
                <a:cs typeface="Arial"/>
              </a:rPr>
              <a:t>Preempts</a:t>
            </a:r>
            <a:r>
              <a:rPr sz="3000" spc="-245" dirty="0">
                <a:latin typeface="Arial"/>
                <a:cs typeface="Arial"/>
              </a:rPr>
              <a:t> </a:t>
            </a:r>
            <a:r>
              <a:rPr sz="3000" spc="-85" dirty="0">
                <a:latin typeface="Arial"/>
                <a:cs typeface="Arial"/>
              </a:rPr>
              <a:t>running  </a:t>
            </a:r>
            <a:r>
              <a:rPr sz="3000" spc="-140" dirty="0">
                <a:latin typeface="Arial"/>
                <a:cs typeface="Arial"/>
              </a:rPr>
              <a:t>task </a:t>
            </a:r>
            <a:r>
              <a:rPr sz="3000" spc="45" dirty="0">
                <a:latin typeface="Arial"/>
                <a:cs typeface="Arial"/>
              </a:rPr>
              <a:t>if </a:t>
            </a:r>
            <a:r>
              <a:rPr sz="3000" spc="-25" dirty="0">
                <a:latin typeface="Arial"/>
                <a:cs typeface="Arial"/>
              </a:rPr>
              <a:t>time </a:t>
            </a:r>
            <a:r>
              <a:rPr sz="3000" spc="10" dirty="0">
                <a:latin typeface="Arial"/>
                <a:cs typeface="Arial"/>
              </a:rPr>
              <a:t>left </a:t>
            </a:r>
            <a:r>
              <a:rPr sz="3000" spc="-155" dirty="0">
                <a:latin typeface="Arial"/>
                <a:cs typeface="Arial"/>
              </a:rPr>
              <a:t>is  </a:t>
            </a:r>
            <a:r>
              <a:rPr sz="3000" spc="-95" dirty="0">
                <a:latin typeface="Arial"/>
                <a:cs typeface="Arial"/>
              </a:rPr>
              <a:t>more </a:t>
            </a:r>
            <a:r>
              <a:rPr sz="3000" spc="-65" dirty="0">
                <a:latin typeface="Arial"/>
                <a:cs typeface="Arial"/>
              </a:rPr>
              <a:t>than </a:t>
            </a:r>
            <a:r>
              <a:rPr sz="3000" spc="-5" dirty="0">
                <a:latin typeface="Arial"/>
                <a:cs typeface="Arial"/>
              </a:rPr>
              <a:t>that</a:t>
            </a:r>
            <a:r>
              <a:rPr sz="3000" spc="-42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of  </a:t>
            </a:r>
            <a:r>
              <a:rPr sz="3000" spc="-105" dirty="0">
                <a:latin typeface="Arial"/>
                <a:cs typeface="Arial"/>
              </a:rPr>
              <a:t>new</a:t>
            </a:r>
            <a:r>
              <a:rPr sz="3000" spc="-185" dirty="0">
                <a:latin typeface="Arial"/>
                <a:cs typeface="Arial"/>
              </a:rPr>
              <a:t> </a:t>
            </a:r>
            <a:r>
              <a:rPr sz="3000" spc="-75" dirty="0">
                <a:latin typeface="Arial"/>
                <a:cs typeface="Arial"/>
              </a:rPr>
              <a:t>arrival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56550" y="4075571"/>
            <a:ext cx="4887468" cy="913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6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1363" y="918781"/>
            <a:ext cx="39903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Round </a:t>
            </a:r>
            <a:r>
              <a:rPr spc="-250" dirty="0"/>
              <a:t>Robin</a:t>
            </a:r>
            <a:r>
              <a:rPr spc="-275" dirty="0"/>
              <a:t> </a:t>
            </a:r>
            <a:r>
              <a:rPr spc="-465" dirty="0"/>
              <a:t>(RR)</a:t>
            </a:r>
          </a:p>
        </p:txBody>
      </p:sp>
      <p:sp>
        <p:nvSpPr>
          <p:cNvPr id="3" name="object 3"/>
          <p:cNvSpPr/>
          <p:nvPr/>
        </p:nvSpPr>
        <p:spPr>
          <a:xfrm>
            <a:off x="4586158" y="2031020"/>
            <a:ext cx="4840398" cy="1856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6"/>
                </a:moveTo>
                <a:lnTo>
                  <a:pt x="9142476" y="3427476"/>
                </a:lnTo>
                <a:lnTo>
                  <a:pt x="9142476" y="0"/>
                </a:lnTo>
                <a:lnTo>
                  <a:pt x="0" y="0"/>
                </a:lnTo>
                <a:lnTo>
                  <a:pt x="0" y="34274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49267" y="3886200"/>
            <a:ext cx="5553456" cy="2220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0677" y="1752600"/>
            <a:ext cx="3342004" cy="49631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5080" indent="-342900">
              <a:lnSpc>
                <a:spcPts val="3240"/>
              </a:lnSpc>
              <a:spcBef>
                <a:spcPts val="50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215" dirty="0">
                <a:latin typeface="Arial"/>
                <a:cs typeface="Arial"/>
              </a:rPr>
              <a:t>Every </a:t>
            </a:r>
            <a:r>
              <a:rPr sz="3000" spc="-185" dirty="0">
                <a:latin typeface="Arial"/>
                <a:cs typeface="Arial"/>
              </a:rPr>
              <a:t>process  </a:t>
            </a:r>
            <a:r>
              <a:rPr sz="3000" spc="-180" dirty="0">
                <a:latin typeface="Arial"/>
                <a:cs typeface="Arial"/>
              </a:rPr>
              <a:t>executes </a:t>
            </a:r>
            <a:r>
              <a:rPr sz="3000" spc="-10" dirty="0">
                <a:latin typeface="Arial"/>
                <a:cs typeface="Arial"/>
              </a:rPr>
              <a:t>for </a:t>
            </a:r>
            <a:r>
              <a:rPr sz="3000" spc="-235" dirty="0">
                <a:latin typeface="Arial"/>
                <a:cs typeface="Arial"/>
              </a:rPr>
              <a:t>a</a:t>
            </a:r>
            <a:r>
              <a:rPr sz="3000" spc="-355" dirty="0">
                <a:latin typeface="Arial"/>
                <a:cs typeface="Arial"/>
              </a:rPr>
              <a:t> </a:t>
            </a:r>
            <a:r>
              <a:rPr sz="3000" spc="-95" dirty="0">
                <a:latin typeface="Arial"/>
                <a:cs typeface="Arial"/>
              </a:rPr>
              <a:t>fixed  </a:t>
            </a:r>
            <a:r>
              <a:rPr sz="3000" spc="-85" dirty="0">
                <a:latin typeface="Arial"/>
                <a:cs typeface="Arial"/>
              </a:rPr>
              <a:t>quantum</a:t>
            </a:r>
            <a:r>
              <a:rPr sz="3000" spc="-185" dirty="0">
                <a:latin typeface="Arial"/>
                <a:cs typeface="Arial"/>
              </a:rPr>
              <a:t> </a:t>
            </a:r>
            <a:r>
              <a:rPr sz="3000" spc="-145" dirty="0">
                <a:latin typeface="Arial"/>
                <a:cs typeface="Arial"/>
              </a:rPr>
              <a:t>slice</a:t>
            </a:r>
            <a:endParaRPr sz="3000" dirty="0">
              <a:latin typeface="Arial"/>
              <a:cs typeface="Arial"/>
            </a:endParaRPr>
          </a:p>
          <a:p>
            <a:pPr marL="355600" marR="63500" indent="-342900">
              <a:lnSpc>
                <a:spcPts val="324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204" dirty="0">
                <a:latin typeface="Arial"/>
                <a:cs typeface="Arial"/>
              </a:rPr>
              <a:t>Slice </a:t>
            </a:r>
            <a:r>
              <a:rPr sz="3000" spc="-114" dirty="0">
                <a:latin typeface="Arial"/>
                <a:cs typeface="Arial"/>
              </a:rPr>
              <a:t>big </a:t>
            </a:r>
            <a:r>
              <a:rPr sz="3000" spc="-140" dirty="0">
                <a:latin typeface="Arial"/>
                <a:cs typeface="Arial"/>
              </a:rPr>
              <a:t>enough</a:t>
            </a:r>
            <a:r>
              <a:rPr sz="3000" spc="-229" dirty="0">
                <a:latin typeface="Arial"/>
                <a:cs typeface="Arial"/>
              </a:rPr>
              <a:t> </a:t>
            </a:r>
            <a:r>
              <a:rPr sz="3000" spc="30" dirty="0">
                <a:latin typeface="Arial"/>
                <a:cs typeface="Arial"/>
              </a:rPr>
              <a:t>to  </a:t>
            </a:r>
            <a:r>
              <a:rPr sz="3000" spc="-95" dirty="0">
                <a:latin typeface="Arial"/>
                <a:cs typeface="Arial"/>
              </a:rPr>
              <a:t>amortize </a:t>
            </a:r>
            <a:r>
              <a:rPr sz="3000" spc="-135" dirty="0">
                <a:latin typeface="Arial"/>
                <a:cs typeface="Arial"/>
              </a:rPr>
              <a:t>cost </a:t>
            </a:r>
            <a:r>
              <a:rPr sz="3000" spc="-10" dirty="0">
                <a:latin typeface="Arial"/>
                <a:cs typeface="Arial"/>
              </a:rPr>
              <a:t>of  </a:t>
            </a:r>
            <a:r>
              <a:rPr sz="3000" spc="-85" dirty="0">
                <a:latin typeface="Arial"/>
                <a:cs typeface="Arial"/>
              </a:rPr>
              <a:t>context</a:t>
            </a:r>
            <a:r>
              <a:rPr sz="3000" spc="-200" dirty="0">
                <a:latin typeface="Arial"/>
                <a:cs typeface="Arial"/>
              </a:rPr>
              <a:t> </a:t>
            </a:r>
            <a:r>
              <a:rPr sz="3000" spc="-90" dirty="0">
                <a:latin typeface="Arial"/>
                <a:cs typeface="Arial"/>
              </a:rPr>
              <a:t>switch</a:t>
            </a:r>
            <a:endParaRPr sz="3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20" dirty="0">
                <a:latin typeface="Arial"/>
                <a:cs typeface="Arial"/>
              </a:rPr>
              <a:t>Preemptive</a:t>
            </a:r>
            <a:endParaRPr sz="3000" dirty="0">
              <a:latin typeface="Arial"/>
              <a:cs typeface="Arial"/>
            </a:endParaRPr>
          </a:p>
          <a:p>
            <a:pPr marL="355600" marR="120014" indent="-342900">
              <a:lnSpc>
                <a:spcPts val="324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80" dirty="0">
                <a:latin typeface="Arial"/>
                <a:cs typeface="Arial"/>
              </a:rPr>
              <a:t>Good </a:t>
            </a:r>
            <a:r>
              <a:rPr sz="3000" spc="-10" dirty="0">
                <a:latin typeface="Arial"/>
                <a:cs typeface="Arial"/>
              </a:rPr>
              <a:t>for</a:t>
            </a:r>
            <a:r>
              <a:rPr sz="3000" spc="-229" dirty="0">
                <a:latin typeface="Arial"/>
                <a:cs typeface="Arial"/>
              </a:rPr>
              <a:t> </a:t>
            </a:r>
            <a:r>
              <a:rPr sz="3000" spc="-165" dirty="0">
                <a:latin typeface="Arial"/>
                <a:cs typeface="Arial"/>
              </a:rPr>
              <a:t>response  </a:t>
            </a:r>
            <a:r>
              <a:rPr sz="3000" spc="-25" dirty="0">
                <a:latin typeface="Arial"/>
                <a:cs typeface="Arial"/>
              </a:rPr>
              <a:t>time </a:t>
            </a:r>
            <a:r>
              <a:rPr sz="3000" spc="-145" dirty="0">
                <a:latin typeface="Arial"/>
                <a:cs typeface="Arial"/>
              </a:rPr>
              <a:t>and</a:t>
            </a:r>
            <a:r>
              <a:rPr sz="3000" spc="-350" dirty="0">
                <a:latin typeface="Arial"/>
                <a:cs typeface="Arial"/>
              </a:rPr>
              <a:t> </a:t>
            </a:r>
            <a:r>
              <a:rPr sz="3000" spc="-140" dirty="0">
                <a:latin typeface="Arial"/>
                <a:cs typeface="Arial"/>
              </a:rPr>
              <a:t>fairness</a:t>
            </a:r>
            <a:endParaRPr sz="3000" dirty="0">
              <a:latin typeface="Arial"/>
              <a:cs typeface="Arial"/>
            </a:endParaRPr>
          </a:p>
          <a:p>
            <a:pPr marL="355600" marR="7620" indent="-342900">
              <a:lnSpc>
                <a:spcPts val="324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235" dirty="0">
                <a:latin typeface="Arial"/>
                <a:cs typeface="Arial"/>
              </a:rPr>
              <a:t>Bad </a:t>
            </a:r>
            <a:r>
              <a:rPr sz="3000" spc="-10" dirty="0">
                <a:latin typeface="Arial"/>
                <a:cs typeface="Arial"/>
              </a:rPr>
              <a:t>for</a:t>
            </a:r>
            <a:r>
              <a:rPr sz="3000" spc="-180" dirty="0">
                <a:latin typeface="Arial"/>
                <a:cs typeface="Arial"/>
              </a:rPr>
              <a:t> </a:t>
            </a:r>
            <a:r>
              <a:rPr sz="3000" spc="-60" dirty="0">
                <a:latin typeface="Arial"/>
                <a:cs typeface="Arial"/>
              </a:rPr>
              <a:t>turnaround  </a:t>
            </a:r>
            <a:r>
              <a:rPr sz="3000" spc="-25" dirty="0">
                <a:latin typeface="Arial"/>
                <a:cs typeface="Arial"/>
              </a:rPr>
              <a:t>time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7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Schedulers </a:t>
            </a:r>
            <a:r>
              <a:rPr spc="-55" dirty="0"/>
              <a:t>in </a:t>
            </a:r>
            <a:r>
              <a:rPr spc="-140" dirty="0"/>
              <a:t>real</a:t>
            </a:r>
            <a:r>
              <a:rPr spc="-450" dirty="0"/>
              <a:t> </a:t>
            </a:r>
            <a:r>
              <a:rPr spc="-290" dirty="0"/>
              <a:t>systems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143000" y="2514600"/>
            <a:ext cx="8135620" cy="373380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spc="-265" dirty="0"/>
              <a:t>Real </a:t>
            </a:r>
            <a:r>
              <a:rPr spc="-165" dirty="0"/>
              <a:t>schedulers </a:t>
            </a:r>
            <a:r>
              <a:rPr spc="-140" dirty="0"/>
              <a:t>are </a:t>
            </a:r>
            <a:r>
              <a:rPr spc="-100" dirty="0"/>
              <a:t>more</a:t>
            </a:r>
            <a:r>
              <a:rPr spc="-150" dirty="0"/>
              <a:t> </a:t>
            </a:r>
            <a:r>
              <a:rPr spc="-145" dirty="0"/>
              <a:t>complex</a:t>
            </a: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pc="-195" dirty="0"/>
              <a:t>For </a:t>
            </a:r>
            <a:r>
              <a:rPr spc="-155" dirty="0"/>
              <a:t>example, </a:t>
            </a:r>
            <a:r>
              <a:rPr spc="-170" dirty="0"/>
              <a:t>Linux </a:t>
            </a:r>
            <a:r>
              <a:rPr spc="-250" dirty="0"/>
              <a:t>uses </a:t>
            </a:r>
            <a:r>
              <a:rPr spc="-245" dirty="0"/>
              <a:t>a </a:t>
            </a:r>
            <a:r>
              <a:rPr spc="35" dirty="0"/>
              <a:t>Multi </a:t>
            </a:r>
            <a:r>
              <a:rPr spc="-200" dirty="0"/>
              <a:t>Level </a:t>
            </a:r>
            <a:r>
              <a:rPr spc="-220" dirty="0"/>
              <a:t>Feedback  </a:t>
            </a:r>
            <a:r>
              <a:rPr spc="-185" dirty="0"/>
              <a:t>Queue</a:t>
            </a:r>
            <a:r>
              <a:rPr spc="-200" dirty="0"/>
              <a:t> </a:t>
            </a:r>
            <a:r>
              <a:rPr spc="-229" dirty="0"/>
              <a:t>(MLFQ)</a:t>
            </a: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Char char="–"/>
              <a:tabLst>
                <a:tab pos="756920" algn="l"/>
              </a:tabLst>
            </a:pPr>
            <a:r>
              <a:rPr sz="2800" spc="-114" dirty="0">
                <a:latin typeface="Arial"/>
                <a:cs typeface="Arial"/>
              </a:rPr>
              <a:t>Many </a:t>
            </a:r>
            <a:r>
              <a:rPr sz="2800" spc="-145" dirty="0">
                <a:latin typeface="Arial"/>
                <a:cs typeface="Arial"/>
              </a:rPr>
              <a:t>queues, </a:t>
            </a:r>
            <a:r>
              <a:rPr sz="2800" spc="-40" dirty="0">
                <a:latin typeface="Arial"/>
                <a:cs typeface="Arial"/>
              </a:rPr>
              <a:t>in </a:t>
            </a:r>
            <a:r>
              <a:rPr sz="2800" spc="-65" dirty="0">
                <a:latin typeface="Arial"/>
                <a:cs typeface="Arial"/>
              </a:rPr>
              <a:t>order </a:t>
            </a:r>
            <a:r>
              <a:rPr sz="2800" spc="-10" dirty="0">
                <a:latin typeface="Arial"/>
                <a:cs typeface="Arial"/>
              </a:rPr>
              <a:t>of</a:t>
            </a:r>
            <a:r>
              <a:rPr sz="2800" spc="-33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priority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220" dirty="0">
                <a:latin typeface="Arial"/>
                <a:cs typeface="Arial"/>
              </a:rPr>
              <a:t>Process </a:t>
            </a:r>
            <a:r>
              <a:rPr sz="2800" spc="-35" dirty="0">
                <a:latin typeface="Arial"/>
                <a:cs typeface="Arial"/>
              </a:rPr>
              <a:t>from </a:t>
            </a:r>
            <a:r>
              <a:rPr sz="2800" spc="-114" dirty="0">
                <a:latin typeface="Arial"/>
                <a:cs typeface="Arial"/>
              </a:rPr>
              <a:t>highest </a:t>
            </a:r>
            <a:r>
              <a:rPr sz="2800" spc="-10" dirty="0">
                <a:latin typeface="Arial"/>
                <a:cs typeface="Arial"/>
              </a:rPr>
              <a:t>priority </a:t>
            </a:r>
            <a:r>
              <a:rPr sz="2800" spc="-125" dirty="0">
                <a:latin typeface="Arial"/>
                <a:cs typeface="Arial"/>
              </a:rPr>
              <a:t>queue </a:t>
            </a:r>
            <a:r>
              <a:rPr sz="2800" spc="-140" dirty="0">
                <a:latin typeface="Arial"/>
                <a:cs typeface="Arial"/>
              </a:rPr>
              <a:t>scheduled</a:t>
            </a:r>
            <a:r>
              <a:rPr sz="2800" spc="-254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first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30" dirty="0">
                <a:latin typeface="Arial"/>
                <a:cs typeface="Arial"/>
              </a:rPr>
              <a:t>Within </a:t>
            </a:r>
            <a:r>
              <a:rPr sz="2800" spc="-200" dirty="0">
                <a:latin typeface="Arial"/>
                <a:cs typeface="Arial"/>
              </a:rPr>
              <a:t>same </a:t>
            </a:r>
            <a:r>
              <a:rPr sz="2800" spc="-40" dirty="0">
                <a:latin typeface="Arial"/>
                <a:cs typeface="Arial"/>
              </a:rPr>
              <a:t>priority, </a:t>
            </a:r>
            <a:r>
              <a:rPr sz="2800" spc="-170" dirty="0">
                <a:latin typeface="Arial"/>
                <a:cs typeface="Arial"/>
              </a:rPr>
              <a:t>any </a:t>
            </a:r>
            <a:r>
              <a:rPr sz="2800" spc="-65" dirty="0">
                <a:latin typeface="Arial"/>
                <a:cs typeface="Arial"/>
              </a:rPr>
              <a:t>algorithm </a:t>
            </a:r>
            <a:r>
              <a:rPr sz="2800" spc="-95" dirty="0">
                <a:latin typeface="Arial"/>
                <a:cs typeface="Arial"/>
              </a:rPr>
              <a:t>like</a:t>
            </a:r>
            <a:r>
              <a:rPr sz="2800" spc="-330" dirty="0">
                <a:latin typeface="Arial"/>
                <a:cs typeface="Arial"/>
              </a:rPr>
              <a:t> </a:t>
            </a:r>
            <a:r>
              <a:rPr sz="2800" spc="-505" dirty="0">
                <a:latin typeface="Arial"/>
                <a:cs typeface="Arial"/>
              </a:rPr>
              <a:t>RR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5" dirty="0">
                <a:latin typeface="Arial"/>
                <a:cs typeface="Arial"/>
              </a:rPr>
              <a:t>Priority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175" dirty="0">
                <a:latin typeface="Arial"/>
                <a:cs typeface="Arial"/>
              </a:rPr>
              <a:t>process </a:t>
            </a:r>
            <a:r>
              <a:rPr sz="2800" spc="-210" dirty="0">
                <a:latin typeface="Arial"/>
                <a:cs typeface="Arial"/>
              </a:rPr>
              <a:t>decays </a:t>
            </a:r>
            <a:r>
              <a:rPr sz="2800" spc="10" dirty="0">
                <a:latin typeface="Arial"/>
                <a:cs typeface="Arial"/>
              </a:rPr>
              <a:t>with </a:t>
            </a:r>
            <a:r>
              <a:rPr sz="2800" spc="-50" dirty="0">
                <a:latin typeface="Arial"/>
                <a:cs typeface="Arial"/>
              </a:rPr>
              <a:t>its</a:t>
            </a:r>
            <a:r>
              <a:rPr sz="2800" spc="-390" dirty="0">
                <a:latin typeface="Arial"/>
                <a:cs typeface="Arial"/>
              </a:rPr>
              <a:t> </a:t>
            </a:r>
            <a:r>
              <a:rPr sz="2800" spc="-220" dirty="0">
                <a:latin typeface="Arial"/>
                <a:cs typeface="Arial"/>
              </a:rPr>
              <a:t>age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8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311</Words>
  <Application>Microsoft Office PowerPoint</Application>
  <PresentationFormat>Custom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PowerPoint Presentation</vt:lpstr>
      <vt:lpstr>What is a scheduling policy?</vt:lpstr>
      <vt:lpstr>What are we trying to optimize?</vt:lpstr>
      <vt:lpstr>First-In-First-Out (FIFO)</vt:lpstr>
      <vt:lpstr>Shortest Job First (SJF)</vt:lpstr>
      <vt:lpstr>Shortest Time-to-Completion First  (STCF)</vt:lpstr>
      <vt:lpstr>Round Robin (RR)</vt:lpstr>
      <vt:lpstr>Schedulers in real systems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lingam</dc:creator>
  <cp:lastModifiedBy>Admin</cp:lastModifiedBy>
  <cp:revision>3</cp:revision>
  <dcterms:created xsi:type="dcterms:W3CDTF">2019-07-31T00:19:47Z</dcterms:created>
  <dcterms:modified xsi:type="dcterms:W3CDTF">2020-07-23T16:31:49Z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2018-02-27T00:00:00Z</vt:filetime>
  </property>
  <property fmtid="{D5CDD505-2E9C-101B-9397-08002B2CF9AE}" pid="3" name="Creator">
    <vt:lpwstr>Nitro Pro 7  (7. 4. 1. 4)</vt:lpwstr>
  </property>
  <property fmtid="{D5CDD505-2E9C-101B-9397-08002B2CF9AE}" pid="4" name="LastSaved">
    <vt:filetime>2019-07-31T00:00:00Z</vt:filetime>
  </property>
</Properties>
</file>