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75" r:id="rId4"/>
    <p:sldId id="280" r:id="rId5"/>
    <p:sldId id="282" r:id="rId6"/>
    <p:sldId id="281" r:id="rId7"/>
    <p:sldId id="285" r:id="rId8"/>
    <p:sldId id="286" r:id="rId9"/>
    <p:sldId id="293" r:id="rId10"/>
    <p:sldId id="294" r:id="rId11"/>
    <p:sldId id="257" r:id="rId12"/>
    <p:sldId id="258" r:id="rId13"/>
    <p:sldId id="259"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6" r:id="rId29"/>
    <p:sldId id="277" r:id="rId30"/>
    <p:sldId id="278" r:id="rId31"/>
    <p:sldId id="279"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06" autoAdjust="0"/>
    <p:restoredTop sz="94660"/>
  </p:normalViewPr>
  <p:slideViewPr>
    <p:cSldViewPr>
      <p:cViewPr varScale="1">
        <p:scale>
          <a:sx n="63" d="100"/>
          <a:sy n="63" d="100"/>
        </p:scale>
        <p:origin x="10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Functional Dependency</a:t>
            </a:r>
          </a:p>
        </p:txBody>
      </p:sp>
      <p:sp>
        <p:nvSpPr>
          <p:cNvPr id="3" name="Subtitle 2"/>
          <p:cNvSpPr>
            <a:spLocks noGrp="1"/>
          </p:cNvSpPr>
          <p:nvPr>
            <p:ph type="subTitle" idx="1"/>
          </p:nvPr>
        </p:nvSpPr>
        <p:spPr/>
        <p:txBody>
          <a:bodyPr/>
          <a:lstStyle/>
          <a:p>
            <a:pPr marL="514350" indent="-514350" algn="l">
              <a:buAutoNum type="arabicPeriod"/>
            </a:pPr>
            <a:r>
              <a:rPr lang="en-US" dirty="0"/>
              <a:t>Closure</a:t>
            </a:r>
          </a:p>
          <a:p>
            <a:pPr marL="514350" indent="-514350" algn="l">
              <a:buAutoNum type="arabicPeriod"/>
            </a:pPr>
            <a:r>
              <a:rPr lang="en-US" dirty="0"/>
              <a:t>Minimal Cover on FD</a:t>
            </a:r>
          </a:p>
          <a:p>
            <a:pPr marL="514350" indent="-514350" algn="l">
              <a:buAutoNum type="arabicPeriod"/>
            </a:pPr>
            <a:r>
              <a:rPr lang="en-US" dirty="0"/>
              <a:t>Equivalence of FD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a:t>
            </a:r>
          </a:p>
        </p:txBody>
      </p:sp>
      <p:sp>
        <p:nvSpPr>
          <p:cNvPr id="3" name="Content Placeholder 2"/>
          <p:cNvSpPr>
            <a:spLocks noGrp="1"/>
          </p:cNvSpPr>
          <p:nvPr>
            <p:ph idx="1"/>
          </p:nvPr>
        </p:nvSpPr>
        <p:spPr/>
        <p:txBody>
          <a:bodyPr>
            <a:normAutofit fontScale="92500" lnSpcReduction="20000"/>
          </a:bodyPr>
          <a:lstStyle/>
          <a:p>
            <a:r>
              <a:rPr lang="en-IN" dirty="0"/>
              <a:t>If K is a key of R, then K functionally determines all attributes in R. </a:t>
            </a:r>
          </a:p>
          <a:p>
            <a:pPr marL="0" indent="0">
              <a:buNone/>
            </a:pPr>
            <a:r>
              <a:rPr lang="en-IN" dirty="0"/>
              <a:t>(A)+={A,B,C} </a:t>
            </a:r>
          </a:p>
          <a:p>
            <a:pPr marL="0" indent="0">
              <a:buNone/>
            </a:pPr>
            <a:r>
              <a:rPr lang="en-IN" dirty="0"/>
              <a:t>(B)+={B} </a:t>
            </a:r>
          </a:p>
          <a:p>
            <a:pPr marL="0" indent="0">
              <a:buNone/>
            </a:pPr>
            <a:r>
              <a:rPr lang="en-IN" dirty="0"/>
              <a:t>(C)+={C} </a:t>
            </a:r>
          </a:p>
          <a:p>
            <a:pPr marL="0" indent="0">
              <a:buNone/>
            </a:pPr>
            <a:r>
              <a:rPr lang="en-IN" dirty="0"/>
              <a:t>(D)+={D,A,E,H,B,C} </a:t>
            </a:r>
          </a:p>
          <a:p>
            <a:pPr marL="0" indent="0">
              <a:buNone/>
            </a:pPr>
            <a:r>
              <a:rPr lang="en-IN" dirty="0"/>
              <a:t>(E)+={E,C} </a:t>
            </a:r>
          </a:p>
          <a:p>
            <a:pPr marL="0" indent="0">
              <a:buNone/>
            </a:pPr>
            <a:r>
              <a:rPr lang="en-IN" dirty="0"/>
              <a:t>(H)+={H} </a:t>
            </a:r>
          </a:p>
          <a:p>
            <a:pPr marL="0" indent="0">
              <a:buNone/>
            </a:pPr>
            <a:r>
              <a:rPr lang="en-IN" dirty="0"/>
              <a:t>AH+ = ABCHDE </a:t>
            </a:r>
          </a:p>
          <a:p>
            <a:pPr marL="0" indent="0">
              <a:buNone/>
            </a:pPr>
            <a:r>
              <a:rPr lang="en-IN" dirty="0"/>
              <a:t>The keys for relation R is D and AH+. </a:t>
            </a:r>
          </a:p>
        </p:txBody>
      </p:sp>
    </p:spTree>
    <p:extLst>
      <p:ext uri="{BB962C8B-B14F-4D97-AF65-F5344CB8AC3E}">
        <p14:creationId xmlns:p14="http://schemas.microsoft.com/office/powerpoint/2010/main" val="1927219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Minimal cover on Functional Dependency</a:t>
            </a:r>
          </a:p>
        </p:txBody>
      </p:sp>
      <p:sp>
        <p:nvSpPr>
          <p:cNvPr id="3" name="Content Placeholder 2"/>
          <p:cNvSpPr>
            <a:spLocks noGrp="1"/>
          </p:cNvSpPr>
          <p:nvPr>
            <p:ph idx="1"/>
          </p:nvPr>
        </p:nvSpPr>
        <p:spPr/>
        <p:txBody>
          <a:bodyPr/>
          <a:lstStyle/>
          <a:p>
            <a:r>
              <a:rPr lang="en-US" dirty="0"/>
              <a:t>Step-1: In RHS , should have single attribute</a:t>
            </a:r>
          </a:p>
          <a:p>
            <a:r>
              <a:rPr lang="en-US" dirty="0"/>
              <a:t>Step-2: In LHS, remove extraneous attributes</a:t>
            </a:r>
          </a:p>
          <a:p>
            <a:r>
              <a:rPr lang="en-US" dirty="0"/>
              <a:t>Step-3: Eliminate the redundancy in FD, if so.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Minimal cover on Functional Dependency- Problems</a:t>
            </a:r>
          </a:p>
        </p:txBody>
      </p:sp>
      <p:sp>
        <p:nvSpPr>
          <p:cNvPr id="3" name="Content Placeholder 2"/>
          <p:cNvSpPr>
            <a:spLocks noGrp="1"/>
          </p:cNvSpPr>
          <p:nvPr>
            <p:ph idx="1"/>
          </p:nvPr>
        </p:nvSpPr>
        <p:spPr/>
        <p:txBody>
          <a:bodyPr>
            <a:normAutofit fontScale="92500" lnSpcReduction="20000"/>
          </a:bodyPr>
          <a:lstStyle/>
          <a:p>
            <a:pPr marL="514350" indent="-514350">
              <a:buAutoNum type="arabicParenR"/>
            </a:pPr>
            <a:r>
              <a:rPr lang="en-US" dirty="0"/>
              <a:t>R={ A,B,C,D,E,F}</a:t>
            </a:r>
          </a:p>
          <a:p>
            <a:pPr marL="514350" indent="-514350">
              <a:buNone/>
            </a:pPr>
            <a:r>
              <a:rPr lang="en-US" dirty="0"/>
              <a:t>		FD={ AB-&gt;D, B-&gt;C, AE-&gt;B, A-&gt;D, D-&gt;EF}</a:t>
            </a:r>
          </a:p>
          <a:p>
            <a:pPr marL="514350" indent="-514350">
              <a:buNone/>
            </a:pPr>
            <a:r>
              <a:rPr lang="en-US" dirty="0"/>
              <a:t>Step-1: </a:t>
            </a:r>
          </a:p>
          <a:p>
            <a:pPr marL="514350" indent="-514350">
              <a:buNone/>
            </a:pPr>
            <a:r>
              <a:rPr lang="en-US" dirty="0"/>
              <a:t>	AB-&gt;D</a:t>
            </a:r>
          </a:p>
          <a:p>
            <a:pPr marL="514350" indent="-514350">
              <a:buNone/>
            </a:pPr>
            <a:r>
              <a:rPr lang="en-US" dirty="0"/>
              <a:t>	B-&gt;C</a:t>
            </a:r>
          </a:p>
          <a:p>
            <a:pPr marL="514350" indent="-514350">
              <a:buNone/>
            </a:pPr>
            <a:r>
              <a:rPr lang="en-US" dirty="0"/>
              <a:t>	AE-&gt;B</a:t>
            </a:r>
          </a:p>
          <a:p>
            <a:pPr marL="514350" indent="-514350">
              <a:buNone/>
            </a:pPr>
            <a:r>
              <a:rPr lang="en-US" dirty="0"/>
              <a:t>	A-&gt;D</a:t>
            </a:r>
          </a:p>
          <a:p>
            <a:pPr marL="514350" indent="-514350">
              <a:buNone/>
            </a:pPr>
            <a:r>
              <a:rPr lang="en-US" dirty="0"/>
              <a:t>	D-&gt;E</a:t>
            </a:r>
          </a:p>
          <a:p>
            <a:pPr marL="514350" indent="-514350">
              <a:buNone/>
            </a:pPr>
            <a:r>
              <a:rPr lang="en-US" dirty="0"/>
              <a:t>	D-&gt;F</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Minimal cover on Functional Dependency- Problems</a:t>
            </a:r>
          </a:p>
        </p:txBody>
      </p:sp>
      <p:sp>
        <p:nvSpPr>
          <p:cNvPr id="3" name="Content Placeholder 2"/>
          <p:cNvSpPr>
            <a:spLocks noGrp="1"/>
          </p:cNvSpPr>
          <p:nvPr>
            <p:ph idx="1"/>
          </p:nvPr>
        </p:nvSpPr>
        <p:spPr/>
        <p:txBody>
          <a:bodyPr>
            <a:normAutofit fontScale="92500" lnSpcReduction="20000"/>
          </a:bodyPr>
          <a:lstStyle/>
          <a:p>
            <a:pPr marL="514350" indent="-514350">
              <a:buAutoNum type="arabicParenR"/>
            </a:pPr>
            <a:r>
              <a:rPr lang="en-US" dirty="0"/>
              <a:t>R={ A,B,C,D,E,F}</a:t>
            </a:r>
          </a:p>
          <a:p>
            <a:pPr marL="514350" indent="-514350">
              <a:buNone/>
            </a:pPr>
            <a:r>
              <a:rPr lang="en-US" dirty="0"/>
              <a:t>		FD={ AB-&gt;D, B-&gt;C, AE-&gt;B, A-&gt;D, D-&gt;EF}</a:t>
            </a:r>
          </a:p>
          <a:p>
            <a:pPr marL="514350" indent="-514350">
              <a:buNone/>
            </a:pPr>
            <a:r>
              <a:rPr lang="en-US" dirty="0"/>
              <a:t>Step-2: </a:t>
            </a:r>
          </a:p>
          <a:p>
            <a:pPr marL="514350" indent="-514350">
              <a:buNone/>
            </a:pPr>
            <a:r>
              <a:rPr lang="en-US" dirty="0"/>
              <a:t>	AB-&gt;D==========</a:t>
            </a:r>
            <a:r>
              <a:rPr lang="en-US" dirty="0">
                <a:sym typeface="Wingdings" pitchFamily="2" charset="2"/>
              </a:rPr>
              <a:t> A+, B+</a:t>
            </a:r>
          </a:p>
          <a:p>
            <a:pPr marL="514350" indent="-514350">
              <a:buNone/>
            </a:pPr>
            <a:r>
              <a:rPr lang="en-US" dirty="0">
                <a:sym typeface="Wingdings" pitchFamily="2" charset="2"/>
              </a:rPr>
              <a:t>	A+={A,D,E,F,B,C}</a:t>
            </a:r>
          </a:p>
          <a:p>
            <a:pPr marL="514350" indent="-514350">
              <a:buNone/>
            </a:pPr>
            <a:r>
              <a:rPr lang="en-US" dirty="0">
                <a:sym typeface="Wingdings" pitchFamily="2" charset="2"/>
              </a:rPr>
              <a:t>	B+={B,C}</a:t>
            </a:r>
          </a:p>
          <a:p>
            <a:pPr marL="514350" indent="-514350">
              <a:buNone/>
            </a:pPr>
            <a:r>
              <a:rPr lang="en-US" dirty="0">
                <a:sym typeface="Wingdings" pitchFamily="2" charset="2"/>
              </a:rPr>
              <a:t>	remove B in the above FD</a:t>
            </a:r>
          </a:p>
          <a:p>
            <a:pPr marL="514350" indent="-514350">
              <a:buNone/>
            </a:pPr>
            <a:r>
              <a:rPr lang="en-US" dirty="0">
                <a:sym typeface="Wingdings" pitchFamily="2" charset="2"/>
              </a:rPr>
              <a:t>	i.e.,  A-&gt;D</a:t>
            </a:r>
            <a:endParaRPr lang="en-US" dirty="0"/>
          </a:p>
          <a:p>
            <a:pPr marL="514350" indent="-514350">
              <a:buNone/>
            </a:pPr>
            <a:r>
              <a:rPr lang="en-US"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Minimal cover on Functional Dependency- Problems</a:t>
            </a:r>
          </a:p>
        </p:txBody>
      </p:sp>
      <p:sp>
        <p:nvSpPr>
          <p:cNvPr id="3" name="Content Placeholder 2"/>
          <p:cNvSpPr>
            <a:spLocks noGrp="1"/>
          </p:cNvSpPr>
          <p:nvPr>
            <p:ph idx="1"/>
          </p:nvPr>
        </p:nvSpPr>
        <p:spPr/>
        <p:txBody>
          <a:bodyPr>
            <a:normAutofit fontScale="92500" lnSpcReduction="20000"/>
          </a:bodyPr>
          <a:lstStyle/>
          <a:p>
            <a:pPr marL="514350" indent="-514350">
              <a:buAutoNum type="arabicParenR"/>
            </a:pPr>
            <a:r>
              <a:rPr lang="en-US" dirty="0"/>
              <a:t>R={ A,B,C,D,E,F}</a:t>
            </a:r>
          </a:p>
          <a:p>
            <a:pPr marL="514350" indent="-514350">
              <a:buNone/>
            </a:pPr>
            <a:r>
              <a:rPr lang="en-US" dirty="0"/>
              <a:t>		FD={ AB-&gt;D, B-&gt;C, AE-&gt;B, A-&gt;D, D-&gt;EF}</a:t>
            </a:r>
          </a:p>
          <a:p>
            <a:pPr marL="514350" indent="-514350">
              <a:buNone/>
            </a:pPr>
            <a:r>
              <a:rPr lang="en-US" dirty="0"/>
              <a:t>Step-2: </a:t>
            </a:r>
          </a:p>
          <a:p>
            <a:pPr marL="514350" indent="-514350">
              <a:buNone/>
            </a:pPr>
            <a:r>
              <a:rPr lang="en-US" dirty="0"/>
              <a:t>	AE-&gt;B==========</a:t>
            </a:r>
            <a:r>
              <a:rPr lang="en-US" dirty="0">
                <a:sym typeface="Wingdings" pitchFamily="2" charset="2"/>
              </a:rPr>
              <a:t> A+, E+</a:t>
            </a:r>
          </a:p>
          <a:p>
            <a:pPr marL="514350" indent="-514350">
              <a:buNone/>
            </a:pPr>
            <a:r>
              <a:rPr lang="en-US" dirty="0">
                <a:sym typeface="Wingdings" pitchFamily="2" charset="2"/>
              </a:rPr>
              <a:t>	A+={A,D,E,F,B,C}</a:t>
            </a:r>
          </a:p>
          <a:p>
            <a:pPr marL="514350" indent="-514350">
              <a:buNone/>
            </a:pPr>
            <a:r>
              <a:rPr lang="en-US" dirty="0">
                <a:sym typeface="Wingdings" pitchFamily="2" charset="2"/>
              </a:rPr>
              <a:t>	E+={E}</a:t>
            </a:r>
          </a:p>
          <a:p>
            <a:pPr marL="514350" indent="-514350">
              <a:buNone/>
            </a:pPr>
            <a:r>
              <a:rPr lang="en-US" dirty="0">
                <a:sym typeface="Wingdings" pitchFamily="2" charset="2"/>
              </a:rPr>
              <a:t>	remove E in the above FD</a:t>
            </a:r>
          </a:p>
          <a:p>
            <a:pPr marL="514350" indent="-514350">
              <a:buNone/>
            </a:pPr>
            <a:r>
              <a:rPr lang="en-US" dirty="0">
                <a:sym typeface="Wingdings" pitchFamily="2" charset="2"/>
              </a:rPr>
              <a:t>	i.e.,  A-&gt;B</a:t>
            </a:r>
            <a:endParaRPr lang="en-US" dirty="0"/>
          </a:p>
          <a:p>
            <a:pPr marL="514350" indent="-514350">
              <a:buNone/>
            </a:pPr>
            <a:r>
              <a:rPr lang="en-US"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Minimal cover on Functional Dependency- Problems</a:t>
            </a:r>
          </a:p>
        </p:txBody>
      </p:sp>
      <p:sp>
        <p:nvSpPr>
          <p:cNvPr id="3" name="Content Placeholder 2"/>
          <p:cNvSpPr>
            <a:spLocks noGrp="1"/>
          </p:cNvSpPr>
          <p:nvPr>
            <p:ph idx="1"/>
          </p:nvPr>
        </p:nvSpPr>
        <p:spPr/>
        <p:txBody>
          <a:bodyPr>
            <a:normAutofit fontScale="92500" lnSpcReduction="20000"/>
          </a:bodyPr>
          <a:lstStyle/>
          <a:p>
            <a:pPr marL="514350" indent="-514350">
              <a:buAutoNum type="arabicParenR"/>
            </a:pPr>
            <a:r>
              <a:rPr lang="en-US" dirty="0"/>
              <a:t>R={ A,B,C,D,E,F}</a:t>
            </a:r>
          </a:p>
          <a:p>
            <a:pPr marL="514350" indent="-514350">
              <a:buNone/>
            </a:pPr>
            <a:r>
              <a:rPr lang="en-US" dirty="0"/>
              <a:t>		FD={ AB-&gt;D, B-&gt;C, AE-&gt;B, A-&gt;D, D-&gt;EF}</a:t>
            </a:r>
          </a:p>
          <a:p>
            <a:pPr marL="514350" indent="-514350">
              <a:buNone/>
            </a:pPr>
            <a:r>
              <a:rPr lang="en-US" dirty="0"/>
              <a:t>Step-2: </a:t>
            </a:r>
          </a:p>
          <a:p>
            <a:pPr marL="514350" indent="-514350">
              <a:buNone/>
            </a:pPr>
            <a:r>
              <a:rPr lang="en-US" dirty="0"/>
              <a:t>	A-&gt;D</a:t>
            </a:r>
          </a:p>
          <a:p>
            <a:pPr marL="514350" indent="-514350">
              <a:buNone/>
            </a:pPr>
            <a:r>
              <a:rPr lang="en-US" dirty="0"/>
              <a:t>	B-&gt;C</a:t>
            </a:r>
          </a:p>
          <a:p>
            <a:pPr marL="514350" indent="-514350">
              <a:buNone/>
            </a:pPr>
            <a:r>
              <a:rPr lang="en-US" dirty="0"/>
              <a:t>	A-&gt;B</a:t>
            </a:r>
          </a:p>
          <a:p>
            <a:pPr marL="514350" indent="-514350">
              <a:buNone/>
            </a:pPr>
            <a:r>
              <a:rPr lang="en-US" dirty="0"/>
              <a:t>	</a:t>
            </a:r>
            <a:r>
              <a:rPr lang="en-US" dirty="0">
                <a:solidFill>
                  <a:srgbClr val="FF0000"/>
                </a:solidFill>
              </a:rPr>
              <a:t>A-&gt;D</a:t>
            </a:r>
          </a:p>
          <a:p>
            <a:pPr marL="514350" indent="-514350">
              <a:buNone/>
            </a:pPr>
            <a:r>
              <a:rPr lang="en-US" dirty="0"/>
              <a:t>	D-&gt;E</a:t>
            </a:r>
          </a:p>
          <a:p>
            <a:pPr marL="514350" indent="-514350">
              <a:buNone/>
            </a:pPr>
            <a:r>
              <a:rPr lang="en-US" dirty="0"/>
              <a:t>	D-&gt;F</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Minimal cover on Functional Dependency- Problems</a:t>
            </a:r>
          </a:p>
        </p:txBody>
      </p:sp>
      <p:sp>
        <p:nvSpPr>
          <p:cNvPr id="3" name="Content Placeholder 2"/>
          <p:cNvSpPr>
            <a:spLocks noGrp="1"/>
          </p:cNvSpPr>
          <p:nvPr>
            <p:ph idx="1"/>
          </p:nvPr>
        </p:nvSpPr>
        <p:spPr/>
        <p:txBody>
          <a:bodyPr>
            <a:normAutofit lnSpcReduction="10000"/>
          </a:bodyPr>
          <a:lstStyle/>
          <a:p>
            <a:pPr marL="514350" indent="-514350">
              <a:buAutoNum type="arabicParenR"/>
            </a:pPr>
            <a:r>
              <a:rPr lang="en-US" dirty="0"/>
              <a:t>R={ A,B,C,D,E,F}</a:t>
            </a:r>
          </a:p>
          <a:p>
            <a:pPr marL="514350" indent="-514350">
              <a:buNone/>
            </a:pPr>
            <a:r>
              <a:rPr lang="en-US" dirty="0"/>
              <a:t>		FD={ AB-&gt;D, B-&gt;C, AE-&gt;B, A-&gt;D, D-&gt;EF}</a:t>
            </a:r>
          </a:p>
          <a:p>
            <a:pPr marL="514350" indent="-514350">
              <a:buNone/>
            </a:pPr>
            <a:r>
              <a:rPr lang="en-US" dirty="0"/>
              <a:t>Step-3: </a:t>
            </a:r>
          </a:p>
          <a:p>
            <a:pPr marL="514350" indent="-514350">
              <a:buNone/>
            </a:pPr>
            <a:r>
              <a:rPr lang="en-US" dirty="0"/>
              <a:t>	A-&gt;D</a:t>
            </a:r>
          </a:p>
          <a:p>
            <a:pPr marL="514350" indent="-514350">
              <a:buNone/>
            </a:pPr>
            <a:r>
              <a:rPr lang="en-US" dirty="0"/>
              <a:t>	B-&gt;C</a:t>
            </a:r>
          </a:p>
          <a:p>
            <a:pPr marL="514350" indent="-514350">
              <a:buNone/>
            </a:pPr>
            <a:r>
              <a:rPr lang="en-US" dirty="0"/>
              <a:t>	A-&gt;B</a:t>
            </a:r>
          </a:p>
          <a:p>
            <a:pPr marL="514350" indent="-514350">
              <a:buNone/>
            </a:pPr>
            <a:r>
              <a:rPr lang="en-US" dirty="0"/>
              <a:t>	D-&gt;E</a:t>
            </a:r>
          </a:p>
          <a:p>
            <a:pPr marL="514350" indent="-514350">
              <a:buNone/>
            </a:pPr>
            <a:r>
              <a:rPr lang="en-US" dirty="0"/>
              <a:t>	D-&gt;F</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Minimal cover on Functional Dependency- Problems</a:t>
            </a:r>
          </a:p>
        </p:txBody>
      </p:sp>
      <p:sp>
        <p:nvSpPr>
          <p:cNvPr id="3" name="Content Placeholder 2"/>
          <p:cNvSpPr>
            <a:spLocks noGrp="1"/>
          </p:cNvSpPr>
          <p:nvPr>
            <p:ph idx="1"/>
          </p:nvPr>
        </p:nvSpPr>
        <p:spPr/>
        <p:txBody>
          <a:bodyPr>
            <a:normAutofit fontScale="92500" lnSpcReduction="20000"/>
          </a:bodyPr>
          <a:lstStyle/>
          <a:p>
            <a:pPr marL="514350" indent="-514350">
              <a:buAutoNum type="arabicParenR"/>
            </a:pPr>
            <a:r>
              <a:rPr lang="en-US" dirty="0"/>
              <a:t>R={ A,B,C,D,E,F}</a:t>
            </a:r>
          </a:p>
          <a:p>
            <a:pPr marL="514350" indent="-514350">
              <a:buNone/>
            </a:pPr>
            <a:r>
              <a:rPr lang="en-US" dirty="0"/>
              <a:t>		FD={ AB-&gt;D, B-&gt;C, AE-&gt;B, A-&gt;D, D-&gt;EF}</a:t>
            </a:r>
          </a:p>
          <a:p>
            <a:pPr marL="514350" indent="-514350">
              <a:buNone/>
            </a:pPr>
            <a:r>
              <a:rPr lang="en-US" dirty="0"/>
              <a:t>Step-3: </a:t>
            </a:r>
          </a:p>
          <a:p>
            <a:pPr marL="514350" indent="-514350">
              <a:buNone/>
            </a:pPr>
            <a:r>
              <a:rPr lang="en-US" dirty="0"/>
              <a:t>	A-&gt;D</a:t>
            </a:r>
          </a:p>
          <a:p>
            <a:pPr marL="514350" indent="-514350">
              <a:buNone/>
            </a:pPr>
            <a:r>
              <a:rPr lang="en-US" dirty="0"/>
              <a:t>	B-&gt;C</a:t>
            </a:r>
          </a:p>
          <a:p>
            <a:pPr marL="514350" indent="-514350">
              <a:buNone/>
            </a:pPr>
            <a:r>
              <a:rPr lang="en-US" dirty="0"/>
              <a:t>	A-&gt;B</a:t>
            </a:r>
          </a:p>
          <a:p>
            <a:pPr marL="514350" indent="-514350">
              <a:buNone/>
            </a:pPr>
            <a:r>
              <a:rPr lang="en-US" dirty="0"/>
              <a:t>	D-&gt;E</a:t>
            </a:r>
          </a:p>
          <a:p>
            <a:pPr marL="514350" indent="-514350">
              <a:buNone/>
            </a:pPr>
            <a:r>
              <a:rPr lang="en-US" dirty="0"/>
              <a:t>	D-&gt;F</a:t>
            </a:r>
          </a:p>
          <a:p>
            <a:pPr marL="514350" indent="-514350">
              <a:buNone/>
            </a:pPr>
            <a:r>
              <a:rPr lang="en-US" dirty="0"/>
              <a:t>Find A+ from the above FD except A-&gt;D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Minimal cover on Functional Dependency- Problems</a:t>
            </a:r>
          </a:p>
        </p:txBody>
      </p:sp>
      <p:sp>
        <p:nvSpPr>
          <p:cNvPr id="3" name="Content Placeholder 2"/>
          <p:cNvSpPr>
            <a:spLocks noGrp="1"/>
          </p:cNvSpPr>
          <p:nvPr>
            <p:ph idx="1"/>
          </p:nvPr>
        </p:nvSpPr>
        <p:spPr/>
        <p:txBody>
          <a:bodyPr>
            <a:normAutofit fontScale="92500" lnSpcReduction="20000"/>
          </a:bodyPr>
          <a:lstStyle/>
          <a:p>
            <a:pPr marL="514350" indent="-514350">
              <a:buAutoNum type="arabicParenR"/>
            </a:pPr>
            <a:r>
              <a:rPr lang="en-US" dirty="0"/>
              <a:t>R={ A,B,C,D,E,F}</a:t>
            </a:r>
          </a:p>
          <a:p>
            <a:pPr marL="514350" indent="-514350">
              <a:buNone/>
            </a:pPr>
            <a:r>
              <a:rPr lang="en-US" dirty="0"/>
              <a:t>		FD={ AB-&gt;D, B-&gt;C, AE-&gt;B, A-&gt;D, D-&gt;EF}</a:t>
            </a:r>
          </a:p>
          <a:p>
            <a:pPr marL="514350" indent="-514350">
              <a:buNone/>
            </a:pPr>
            <a:r>
              <a:rPr lang="en-US" dirty="0"/>
              <a:t>Step-3: </a:t>
            </a:r>
          </a:p>
          <a:p>
            <a:pPr marL="514350" indent="-514350">
              <a:buNone/>
            </a:pPr>
            <a:r>
              <a:rPr lang="en-US" dirty="0"/>
              <a:t>	A-&gt;D</a:t>
            </a:r>
          </a:p>
          <a:p>
            <a:pPr marL="514350" indent="-514350">
              <a:buNone/>
            </a:pPr>
            <a:r>
              <a:rPr lang="en-US" dirty="0"/>
              <a:t>	B-&gt;C</a:t>
            </a:r>
          </a:p>
          <a:p>
            <a:pPr marL="514350" indent="-514350">
              <a:buNone/>
            </a:pPr>
            <a:r>
              <a:rPr lang="en-US" dirty="0"/>
              <a:t>	A-&gt;B</a:t>
            </a:r>
          </a:p>
          <a:p>
            <a:pPr marL="514350" indent="-514350">
              <a:buNone/>
            </a:pPr>
            <a:r>
              <a:rPr lang="en-US" dirty="0"/>
              <a:t>	D-&gt;E</a:t>
            </a:r>
          </a:p>
          <a:p>
            <a:pPr marL="514350" indent="-514350">
              <a:buNone/>
            </a:pPr>
            <a:r>
              <a:rPr lang="en-US" dirty="0"/>
              <a:t>	D-&gt;F</a:t>
            </a:r>
          </a:p>
          <a:p>
            <a:pPr marL="514350" indent="-514350">
              <a:buNone/>
            </a:pPr>
            <a:r>
              <a:rPr lang="en-US" dirty="0"/>
              <a:t>Find B+ from the above FD except B-&gt;C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Minimal cover on Functional Dependency- Problems</a:t>
            </a:r>
          </a:p>
        </p:txBody>
      </p:sp>
      <p:sp>
        <p:nvSpPr>
          <p:cNvPr id="3" name="Content Placeholder 2"/>
          <p:cNvSpPr>
            <a:spLocks noGrp="1"/>
          </p:cNvSpPr>
          <p:nvPr>
            <p:ph idx="1"/>
          </p:nvPr>
        </p:nvSpPr>
        <p:spPr/>
        <p:txBody>
          <a:bodyPr>
            <a:normAutofit fontScale="85000" lnSpcReduction="20000"/>
          </a:bodyPr>
          <a:lstStyle/>
          <a:p>
            <a:pPr marL="514350" indent="-514350">
              <a:buAutoNum type="arabicParenR"/>
            </a:pPr>
            <a:r>
              <a:rPr lang="en-US" dirty="0"/>
              <a:t>R={ A,B,C,D,E,F}</a:t>
            </a:r>
          </a:p>
          <a:p>
            <a:pPr marL="514350" indent="-514350">
              <a:buNone/>
            </a:pPr>
            <a:r>
              <a:rPr lang="en-US" dirty="0"/>
              <a:t>		FD={ AB-&gt;D, B-&gt;C, AE-&gt;B, A-&gt;D, D-&gt;EF}</a:t>
            </a:r>
          </a:p>
          <a:p>
            <a:pPr marL="514350" indent="-514350">
              <a:buNone/>
            </a:pPr>
            <a:r>
              <a:rPr lang="en-US" dirty="0"/>
              <a:t>Step-3: </a:t>
            </a:r>
          </a:p>
          <a:p>
            <a:pPr marL="514350" indent="-514350">
              <a:buNone/>
            </a:pPr>
            <a:r>
              <a:rPr lang="en-US" dirty="0"/>
              <a:t>	A-&gt;D</a:t>
            </a:r>
          </a:p>
          <a:p>
            <a:pPr marL="514350" indent="-514350">
              <a:buNone/>
            </a:pPr>
            <a:r>
              <a:rPr lang="en-US" dirty="0"/>
              <a:t>	B-&gt;C</a:t>
            </a:r>
          </a:p>
          <a:p>
            <a:pPr marL="514350" indent="-514350">
              <a:buNone/>
            </a:pPr>
            <a:r>
              <a:rPr lang="en-US" dirty="0"/>
              <a:t>	A-&gt;B</a:t>
            </a:r>
          </a:p>
          <a:p>
            <a:pPr marL="514350" indent="-514350">
              <a:buNone/>
            </a:pPr>
            <a:r>
              <a:rPr lang="en-US" dirty="0"/>
              <a:t>	D-&gt;E</a:t>
            </a:r>
          </a:p>
          <a:p>
            <a:pPr marL="514350" indent="-514350">
              <a:buNone/>
            </a:pPr>
            <a:r>
              <a:rPr lang="en-US" dirty="0"/>
              <a:t>	D-&gt;F</a:t>
            </a:r>
          </a:p>
          <a:p>
            <a:pPr marL="514350" indent="-514350">
              <a:buNone/>
            </a:pPr>
            <a:r>
              <a:rPr lang="en-US" dirty="0"/>
              <a:t>Find A+ from the above FD except A-&gt;B</a:t>
            </a:r>
          </a:p>
          <a:p>
            <a:pPr marL="514350" indent="-514350">
              <a:buNone/>
            </a:pP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Closure</a:t>
            </a:r>
            <a:endParaRPr lang="en-IN" b="1" dirty="0"/>
          </a:p>
        </p:txBody>
      </p:sp>
      <p:sp>
        <p:nvSpPr>
          <p:cNvPr id="3" name="Content Placeholder 2"/>
          <p:cNvSpPr>
            <a:spLocks noGrp="1"/>
          </p:cNvSpPr>
          <p:nvPr>
            <p:ph idx="1"/>
          </p:nvPr>
        </p:nvSpPr>
        <p:spPr/>
        <p:txBody>
          <a:bodyPr>
            <a:normAutofit fontScale="85000" lnSpcReduction="10000"/>
          </a:bodyPr>
          <a:lstStyle/>
          <a:p>
            <a:pPr algn="just"/>
            <a:r>
              <a:rPr lang="en-US" b="1" dirty="0"/>
              <a:t>There are three steps to calculate closure of functional dependency (A-&gt;B). These are:</a:t>
            </a:r>
          </a:p>
          <a:p>
            <a:pPr algn="just"/>
            <a:r>
              <a:rPr lang="en-US" dirty="0"/>
              <a:t>Step-1 : Add the attributes which are present on Left Hand Side in the original functional dependency.</a:t>
            </a:r>
          </a:p>
          <a:p>
            <a:pPr algn="just"/>
            <a:r>
              <a:rPr lang="en-US" dirty="0"/>
              <a:t>Step-2 : Now, add the attributes present on the Right Hand Side of the functional dependency.</a:t>
            </a:r>
          </a:p>
          <a:p>
            <a:pPr algn="just"/>
            <a:r>
              <a:rPr lang="en-US" dirty="0"/>
              <a:t>Step-3 : With the help of attributes present on </a:t>
            </a:r>
            <a:r>
              <a:rPr lang="en-US" b="1" dirty="0"/>
              <a:t>Right Hand Side,</a:t>
            </a:r>
            <a:r>
              <a:rPr lang="en-US" dirty="0"/>
              <a:t> check the other attributes that can be derived from the other given functional dependencies. Repeat this process until all the possible attributes which can be derived are added in the closure.</a:t>
            </a:r>
          </a:p>
        </p:txBody>
      </p:sp>
    </p:spTree>
    <p:extLst>
      <p:ext uri="{BB962C8B-B14F-4D97-AF65-F5344CB8AC3E}">
        <p14:creationId xmlns:p14="http://schemas.microsoft.com/office/powerpoint/2010/main" val="2978613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Minimal cover on Functional Dependency- Problems</a:t>
            </a:r>
          </a:p>
        </p:txBody>
      </p:sp>
      <p:sp>
        <p:nvSpPr>
          <p:cNvPr id="3" name="Content Placeholder 2"/>
          <p:cNvSpPr>
            <a:spLocks noGrp="1"/>
          </p:cNvSpPr>
          <p:nvPr>
            <p:ph idx="1"/>
          </p:nvPr>
        </p:nvSpPr>
        <p:spPr/>
        <p:txBody>
          <a:bodyPr>
            <a:normAutofit/>
          </a:bodyPr>
          <a:lstStyle/>
          <a:p>
            <a:pPr marL="514350" indent="-514350">
              <a:buNone/>
            </a:pPr>
            <a:r>
              <a:rPr lang="en-US" dirty="0"/>
              <a:t>2) R={ A,B,C,D}</a:t>
            </a:r>
          </a:p>
          <a:p>
            <a:pPr marL="514350" indent="-514350">
              <a:buNone/>
            </a:pPr>
            <a:r>
              <a:rPr lang="en-US" dirty="0"/>
              <a:t>		FD={ A-&gt;BC, B-&gt;C, A-&gt;B, AB-&gt;C, AC-&gt;D}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Minimal cover on Functional Dependency- Problems</a:t>
            </a:r>
          </a:p>
        </p:txBody>
      </p:sp>
      <p:sp>
        <p:nvSpPr>
          <p:cNvPr id="3" name="Content Placeholder 2"/>
          <p:cNvSpPr>
            <a:spLocks noGrp="1"/>
          </p:cNvSpPr>
          <p:nvPr>
            <p:ph idx="1"/>
          </p:nvPr>
        </p:nvSpPr>
        <p:spPr/>
        <p:txBody>
          <a:bodyPr>
            <a:normAutofit fontScale="92500" lnSpcReduction="20000"/>
          </a:bodyPr>
          <a:lstStyle/>
          <a:p>
            <a:pPr marL="514350" indent="-514350">
              <a:buNone/>
            </a:pPr>
            <a:r>
              <a:rPr lang="en-US" dirty="0"/>
              <a:t>3) R={ A,B,C,D,E}</a:t>
            </a:r>
          </a:p>
          <a:p>
            <a:pPr marL="514350" indent="-514350">
              <a:buNone/>
            </a:pPr>
            <a:r>
              <a:rPr lang="en-US" dirty="0"/>
              <a:t>		FD={ A-&gt;D, BC-&gt;AD, C-&gt;B, E-&gt;A, E-&gt;D}</a:t>
            </a:r>
          </a:p>
          <a:p>
            <a:pPr marL="514350" indent="-514350">
              <a:buNone/>
            </a:pPr>
            <a:r>
              <a:rPr lang="en-US" dirty="0"/>
              <a:t>Step-1:</a:t>
            </a:r>
          </a:p>
          <a:p>
            <a:pPr marL="514350" indent="-514350">
              <a:buNone/>
            </a:pPr>
            <a:r>
              <a:rPr lang="en-US" dirty="0"/>
              <a:t>	A-&gt;D</a:t>
            </a:r>
          </a:p>
          <a:p>
            <a:pPr marL="514350" indent="-514350">
              <a:buNone/>
            </a:pPr>
            <a:r>
              <a:rPr lang="en-US" dirty="0"/>
              <a:t>	BC-&gt;A</a:t>
            </a:r>
          </a:p>
          <a:p>
            <a:pPr marL="514350" indent="-514350">
              <a:buNone/>
            </a:pPr>
            <a:r>
              <a:rPr lang="en-US" dirty="0"/>
              <a:t>	BC-&gt;D</a:t>
            </a:r>
          </a:p>
          <a:p>
            <a:pPr marL="514350" indent="-514350">
              <a:buNone/>
            </a:pPr>
            <a:r>
              <a:rPr lang="en-US" dirty="0"/>
              <a:t>	C-&gt;B</a:t>
            </a:r>
          </a:p>
          <a:p>
            <a:pPr marL="514350" indent="-514350">
              <a:buNone/>
            </a:pPr>
            <a:r>
              <a:rPr lang="en-US" dirty="0"/>
              <a:t>	E-&gt;A</a:t>
            </a:r>
          </a:p>
          <a:p>
            <a:pPr marL="514350" indent="-514350">
              <a:buNone/>
            </a:pPr>
            <a:r>
              <a:rPr lang="en-US" dirty="0"/>
              <a:t>	E-&gt;D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Minimal cover on Functional Dependency- Problems</a:t>
            </a:r>
          </a:p>
        </p:txBody>
      </p:sp>
      <p:sp>
        <p:nvSpPr>
          <p:cNvPr id="3" name="Content Placeholder 2"/>
          <p:cNvSpPr>
            <a:spLocks noGrp="1"/>
          </p:cNvSpPr>
          <p:nvPr>
            <p:ph idx="1"/>
          </p:nvPr>
        </p:nvSpPr>
        <p:spPr/>
        <p:txBody>
          <a:bodyPr>
            <a:normAutofit/>
          </a:bodyPr>
          <a:lstStyle/>
          <a:p>
            <a:pPr marL="514350" indent="-514350">
              <a:buNone/>
            </a:pPr>
            <a:r>
              <a:rPr lang="en-US" dirty="0"/>
              <a:t>3) R={ A,B,C,D,E}</a:t>
            </a:r>
          </a:p>
          <a:p>
            <a:pPr marL="514350" indent="-514350">
              <a:buNone/>
            </a:pPr>
            <a:r>
              <a:rPr lang="en-US" dirty="0"/>
              <a:t>		FD={ A-&gt;D, BC-&gt;AD, C-&gt;B, E-&gt;A, E-&gt;D}</a:t>
            </a:r>
          </a:p>
          <a:p>
            <a:pPr marL="514350" indent="-514350">
              <a:buNone/>
            </a:pPr>
            <a:r>
              <a:rPr lang="en-US" dirty="0"/>
              <a:t>Step-2:</a:t>
            </a:r>
          </a:p>
          <a:p>
            <a:pPr marL="514350" indent="-514350">
              <a:buNone/>
            </a:pPr>
            <a:endParaRPr lang="en-US" dirty="0"/>
          </a:p>
          <a:p>
            <a:pPr marL="514350" indent="-514350">
              <a:buNone/>
            </a:pPr>
            <a:r>
              <a:rPr lang="en-US" dirty="0"/>
              <a:t>BC-&gt;A============</a:t>
            </a:r>
            <a:r>
              <a:rPr lang="en-US" dirty="0">
                <a:sym typeface="Wingdings" pitchFamily="2" charset="2"/>
              </a:rPr>
              <a:t> B+, C+</a:t>
            </a:r>
          </a:p>
          <a:p>
            <a:pPr marL="514350" indent="-514350">
              <a:buNone/>
            </a:pPr>
            <a:r>
              <a:rPr lang="en-US" dirty="0"/>
              <a:t>BC-&gt;D============</a:t>
            </a:r>
            <a:r>
              <a:rPr lang="en-US" dirty="0">
                <a:sym typeface="Wingdings" pitchFamily="2" charset="2"/>
              </a:rPr>
              <a:t> B+, C+</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Minimal cover on Functional Dependency- Problems</a:t>
            </a:r>
          </a:p>
        </p:txBody>
      </p:sp>
      <p:sp>
        <p:nvSpPr>
          <p:cNvPr id="3" name="Content Placeholder 2"/>
          <p:cNvSpPr>
            <a:spLocks noGrp="1"/>
          </p:cNvSpPr>
          <p:nvPr>
            <p:ph idx="1"/>
          </p:nvPr>
        </p:nvSpPr>
        <p:spPr/>
        <p:txBody>
          <a:bodyPr>
            <a:normAutofit lnSpcReduction="10000"/>
          </a:bodyPr>
          <a:lstStyle/>
          <a:p>
            <a:pPr marL="514350" indent="-514350">
              <a:buNone/>
            </a:pPr>
            <a:r>
              <a:rPr lang="en-US" dirty="0"/>
              <a:t>3) R={ A,B,C,D,E}</a:t>
            </a:r>
          </a:p>
          <a:p>
            <a:pPr marL="514350" indent="-514350">
              <a:buNone/>
            </a:pPr>
            <a:r>
              <a:rPr lang="en-US" dirty="0"/>
              <a:t>		FD={ A-&gt;D, BC-&gt;AD, C-&gt;B, E-&gt;A, E-&gt;D}</a:t>
            </a:r>
          </a:p>
          <a:p>
            <a:pPr marL="514350" indent="-514350">
              <a:buNone/>
            </a:pPr>
            <a:r>
              <a:rPr lang="en-US" dirty="0"/>
              <a:t>Step-2:</a:t>
            </a:r>
          </a:p>
          <a:p>
            <a:pPr marL="514350" indent="-514350">
              <a:buNone/>
            </a:pPr>
            <a:endParaRPr lang="en-US" dirty="0"/>
          </a:p>
          <a:p>
            <a:pPr marL="514350" indent="-514350">
              <a:buNone/>
            </a:pPr>
            <a:r>
              <a:rPr lang="en-US" dirty="0"/>
              <a:t>BC-&gt;A============</a:t>
            </a:r>
            <a:r>
              <a:rPr lang="en-US" dirty="0">
                <a:sym typeface="Wingdings" pitchFamily="2" charset="2"/>
              </a:rPr>
              <a:t> B+, C+</a:t>
            </a:r>
          </a:p>
          <a:p>
            <a:pPr marL="514350" indent="-514350">
              <a:buNone/>
            </a:pPr>
            <a:r>
              <a:rPr lang="en-US" dirty="0">
                <a:sym typeface="Wingdings" pitchFamily="2" charset="2"/>
              </a:rPr>
              <a:t>B+={B}</a:t>
            </a:r>
          </a:p>
          <a:p>
            <a:pPr marL="514350" indent="-514350">
              <a:buNone/>
            </a:pPr>
            <a:r>
              <a:rPr lang="en-US" dirty="0">
                <a:sym typeface="Wingdings" pitchFamily="2" charset="2"/>
              </a:rPr>
              <a:t>C+={C,B,A,D}</a:t>
            </a:r>
          </a:p>
          <a:p>
            <a:pPr marL="514350" indent="-514350">
              <a:buNone/>
            </a:pPr>
            <a:r>
              <a:rPr lang="en-US" dirty="0">
                <a:sym typeface="Wingdings" pitchFamily="2" charset="2"/>
              </a:rPr>
              <a:t>So C-&gt;A</a:t>
            </a:r>
          </a:p>
          <a:p>
            <a:pPr marL="514350" indent="-514350">
              <a:buNone/>
            </a:pPr>
            <a:endParaRPr lang="en-US" dirty="0">
              <a:sym typeface="Wingdings" pitchFamily="2" charset="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Minimal cover on Functional Dependency- Problems</a:t>
            </a:r>
          </a:p>
        </p:txBody>
      </p:sp>
      <p:sp>
        <p:nvSpPr>
          <p:cNvPr id="3" name="Content Placeholder 2"/>
          <p:cNvSpPr>
            <a:spLocks noGrp="1"/>
          </p:cNvSpPr>
          <p:nvPr>
            <p:ph idx="1"/>
          </p:nvPr>
        </p:nvSpPr>
        <p:spPr/>
        <p:txBody>
          <a:bodyPr>
            <a:normAutofit fontScale="85000" lnSpcReduction="20000"/>
          </a:bodyPr>
          <a:lstStyle/>
          <a:p>
            <a:pPr marL="514350" indent="-514350">
              <a:buNone/>
            </a:pPr>
            <a:r>
              <a:rPr lang="en-US" dirty="0"/>
              <a:t>3) R={ A,B,C,D,E}</a:t>
            </a:r>
          </a:p>
          <a:p>
            <a:pPr marL="514350" indent="-514350">
              <a:buNone/>
            </a:pPr>
            <a:r>
              <a:rPr lang="en-US" dirty="0"/>
              <a:t>		FD={ A-&gt;D, BC-&gt;AD, C-&gt;B, E-&gt;A, E-&gt;D}</a:t>
            </a:r>
          </a:p>
          <a:p>
            <a:pPr marL="514350" indent="-514350">
              <a:buNone/>
            </a:pPr>
            <a:r>
              <a:rPr lang="en-US" dirty="0">
                <a:solidFill>
                  <a:srgbClr val="FF0000"/>
                </a:solidFill>
              </a:rPr>
              <a:t>Step-2:</a:t>
            </a:r>
          </a:p>
          <a:p>
            <a:pPr marL="514350" indent="-514350">
              <a:buNone/>
            </a:pPr>
            <a:r>
              <a:rPr lang="en-US" dirty="0"/>
              <a:t>BC-&gt;A============</a:t>
            </a:r>
            <a:r>
              <a:rPr lang="en-US" dirty="0">
                <a:sym typeface="Wingdings" pitchFamily="2" charset="2"/>
              </a:rPr>
              <a:t> B+, C+</a:t>
            </a:r>
          </a:p>
          <a:p>
            <a:pPr marL="514350" indent="-514350">
              <a:buNone/>
            </a:pPr>
            <a:r>
              <a:rPr lang="en-US" dirty="0">
                <a:sym typeface="Wingdings" pitchFamily="2" charset="2"/>
              </a:rPr>
              <a:t>B+={B}</a:t>
            </a:r>
          </a:p>
          <a:p>
            <a:pPr marL="514350" indent="-514350">
              <a:buNone/>
            </a:pPr>
            <a:r>
              <a:rPr lang="en-US" dirty="0">
                <a:sym typeface="Wingdings" pitchFamily="2" charset="2"/>
              </a:rPr>
              <a:t>C+={C,B,A,D}</a:t>
            </a:r>
          </a:p>
          <a:p>
            <a:pPr marL="514350" indent="-514350">
              <a:buNone/>
            </a:pPr>
            <a:r>
              <a:rPr lang="en-US" dirty="0">
                <a:sym typeface="Wingdings" pitchFamily="2" charset="2"/>
              </a:rPr>
              <a:t>So C-&gt;A</a:t>
            </a:r>
          </a:p>
          <a:p>
            <a:pPr marL="514350" indent="-514350">
              <a:buNone/>
            </a:pPr>
            <a:r>
              <a:rPr lang="en-US" dirty="0">
                <a:sym typeface="Wingdings" pitchFamily="2" charset="2"/>
              </a:rPr>
              <a:t>Similarly , </a:t>
            </a:r>
          </a:p>
          <a:p>
            <a:pPr marL="514350" indent="-514350">
              <a:buNone/>
            </a:pPr>
            <a:r>
              <a:rPr lang="en-US" dirty="0"/>
              <a:t>BC-&gt;D============</a:t>
            </a:r>
            <a:r>
              <a:rPr lang="en-US" dirty="0">
                <a:sym typeface="Wingdings" pitchFamily="2" charset="2"/>
              </a:rPr>
              <a:t> B+, C+</a:t>
            </a:r>
          </a:p>
          <a:p>
            <a:pPr marL="514350" indent="-514350">
              <a:buNone/>
            </a:pPr>
            <a:r>
              <a:rPr lang="en-US" dirty="0">
                <a:sym typeface="Wingdings" pitchFamily="2" charset="2"/>
              </a:rPr>
              <a:t>So C-&gt;D</a:t>
            </a:r>
            <a:endParaRPr lang="en-US" dirty="0"/>
          </a:p>
          <a:p>
            <a:pPr marL="514350" indent="-514350">
              <a:buNone/>
            </a:pPr>
            <a:endParaRPr lang="en-US" dirty="0">
              <a:sym typeface="Wingdings" pitchFamily="2" charset="2"/>
            </a:endParaRPr>
          </a:p>
          <a:p>
            <a:pPr marL="514350" indent="-514350">
              <a:buNone/>
            </a:pPr>
            <a:endParaRPr lang="en-US" dirty="0">
              <a:sym typeface="Wingdings" pitchFamily="2" charset="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Minimal cover on Functional Dependency- Problems</a:t>
            </a:r>
          </a:p>
        </p:txBody>
      </p:sp>
      <p:sp>
        <p:nvSpPr>
          <p:cNvPr id="3" name="Content Placeholder 2"/>
          <p:cNvSpPr>
            <a:spLocks noGrp="1"/>
          </p:cNvSpPr>
          <p:nvPr>
            <p:ph idx="1"/>
          </p:nvPr>
        </p:nvSpPr>
        <p:spPr/>
        <p:txBody>
          <a:bodyPr>
            <a:normAutofit fontScale="92500" lnSpcReduction="20000"/>
          </a:bodyPr>
          <a:lstStyle/>
          <a:p>
            <a:pPr marL="514350" indent="-514350">
              <a:buNone/>
            </a:pPr>
            <a:r>
              <a:rPr lang="en-US" dirty="0"/>
              <a:t>3) R={ A,B,C,D,E}</a:t>
            </a:r>
          </a:p>
          <a:p>
            <a:pPr marL="514350" indent="-514350">
              <a:buNone/>
            </a:pPr>
            <a:r>
              <a:rPr lang="en-US" dirty="0"/>
              <a:t>		FD={ A-&gt;D, BC-&gt;AD, C-&gt;B, E-&gt;A, E-&gt;D}</a:t>
            </a:r>
          </a:p>
          <a:p>
            <a:pPr marL="514350" indent="-514350">
              <a:buNone/>
            </a:pPr>
            <a:r>
              <a:rPr lang="en-US" dirty="0">
                <a:solidFill>
                  <a:srgbClr val="FF0000"/>
                </a:solidFill>
                <a:sym typeface="Wingdings" pitchFamily="2" charset="2"/>
              </a:rPr>
              <a:t>Step-3:</a:t>
            </a:r>
          </a:p>
          <a:p>
            <a:pPr marL="514350" indent="-514350">
              <a:buNone/>
            </a:pPr>
            <a:r>
              <a:rPr lang="en-US" dirty="0">
                <a:sym typeface="Wingdings" pitchFamily="2" charset="2"/>
              </a:rPr>
              <a:t>A-&gt;D</a:t>
            </a:r>
          </a:p>
          <a:p>
            <a:pPr marL="514350" indent="-514350">
              <a:buNone/>
            </a:pPr>
            <a:r>
              <a:rPr lang="en-US" dirty="0">
                <a:sym typeface="Wingdings" pitchFamily="2" charset="2"/>
              </a:rPr>
              <a:t>C-&gt;A</a:t>
            </a:r>
          </a:p>
          <a:p>
            <a:pPr marL="514350" indent="-514350">
              <a:buNone/>
            </a:pPr>
            <a:r>
              <a:rPr lang="en-US" dirty="0">
                <a:sym typeface="Wingdings" pitchFamily="2" charset="2"/>
              </a:rPr>
              <a:t>C-&gt;D</a:t>
            </a:r>
          </a:p>
          <a:p>
            <a:pPr marL="514350" indent="-514350">
              <a:buNone/>
            </a:pPr>
            <a:r>
              <a:rPr lang="en-US" dirty="0">
                <a:sym typeface="Wingdings" pitchFamily="2" charset="2"/>
              </a:rPr>
              <a:t>C-&gt;B</a:t>
            </a:r>
          </a:p>
          <a:p>
            <a:pPr marL="514350" indent="-514350">
              <a:buNone/>
            </a:pPr>
            <a:r>
              <a:rPr lang="en-US" dirty="0">
                <a:sym typeface="Wingdings" pitchFamily="2" charset="2"/>
              </a:rPr>
              <a:t>E-&gt;A</a:t>
            </a:r>
          </a:p>
          <a:p>
            <a:pPr marL="514350" indent="-514350">
              <a:buNone/>
            </a:pPr>
            <a:r>
              <a:rPr lang="en-US" dirty="0">
                <a:sym typeface="Wingdings" pitchFamily="2" charset="2"/>
              </a:rPr>
              <a:t>E-&gt;D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Minimal cover on Functional Dependency- Problems</a:t>
            </a:r>
          </a:p>
        </p:txBody>
      </p:sp>
      <p:sp>
        <p:nvSpPr>
          <p:cNvPr id="3" name="Content Placeholder 2"/>
          <p:cNvSpPr>
            <a:spLocks noGrp="1"/>
          </p:cNvSpPr>
          <p:nvPr>
            <p:ph idx="1"/>
          </p:nvPr>
        </p:nvSpPr>
        <p:spPr/>
        <p:txBody>
          <a:bodyPr>
            <a:normAutofit fontScale="92500" lnSpcReduction="20000"/>
          </a:bodyPr>
          <a:lstStyle/>
          <a:p>
            <a:pPr marL="514350" indent="-514350">
              <a:buNone/>
            </a:pPr>
            <a:r>
              <a:rPr lang="en-US" dirty="0"/>
              <a:t>3) R={ A,B,C,D,E}</a:t>
            </a:r>
          </a:p>
          <a:p>
            <a:pPr marL="514350" indent="-514350">
              <a:buNone/>
            </a:pPr>
            <a:r>
              <a:rPr lang="en-US" dirty="0"/>
              <a:t>		FD={ A-&gt;D, BC-&gt;AD, C-&gt;B, E-&gt;A, E-&gt;D}</a:t>
            </a:r>
          </a:p>
          <a:p>
            <a:pPr marL="514350" indent="-514350">
              <a:buNone/>
            </a:pPr>
            <a:r>
              <a:rPr lang="en-US" dirty="0">
                <a:solidFill>
                  <a:srgbClr val="FF0000"/>
                </a:solidFill>
                <a:sym typeface="Wingdings" pitchFamily="2" charset="2"/>
              </a:rPr>
              <a:t>Step-3:</a:t>
            </a:r>
          </a:p>
          <a:p>
            <a:pPr marL="514350" indent="-514350">
              <a:buNone/>
            </a:pPr>
            <a:r>
              <a:rPr lang="en-US" dirty="0">
                <a:sym typeface="Wingdings" pitchFamily="2" charset="2"/>
              </a:rPr>
              <a:t>	A-&gt;D</a:t>
            </a:r>
          </a:p>
          <a:p>
            <a:pPr marL="514350" indent="-514350">
              <a:buNone/>
            </a:pPr>
            <a:r>
              <a:rPr lang="en-US" dirty="0">
                <a:sym typeface="Wingdings" pitchFamily="2" charset="2"/>
              </a:rPr>
              <a:t>	C-&gt;A</a:t>
            </a:r>
          </a:p>
          <a:p>
            <a:pPr marL="514350" indent="-514350">
              <a:buNone/>
            </a:pPr>
            <a:r>
              <a:rPr lang="en-US" dirty="0">
                <a:solidFill>
                  <a:srgbClr val="FF0000"/>
                </a:solidFill>
                <a:sym typeface="Wingdings" pitchFamily="2" charset="2"/>
              </a:rPr>
              <a:t>	C-&gt;D</a:t>
            </a:r>
          </a:p>
          <a:p>
            <a:pPr marL="514350" indent="-514350">
              <a:buNone/>
            </a:pPr>
            <a:r>
              <a:rPr lang="en-US" dirty="0">
                <a:sym typeface="Wingdings" pitchFamily="2" charset="2"/>
              </a:rPr>
              <a:t>	C-&gt;B</a:t>
            </a:r>
          </a:p>
          <a:p>
            <a:pPr marL="514350" indent="-514350">
              <a:buNone/>
            </a:pPr>
            <a:r>
              <a:rPr lang="en-US" dirty="0">
                <a:sym typeface="Wingdings" pitchFamily="2" charset="2"/>
              </a:rPr>
              <a:t>	E-&gt;A</a:t>
            </a:r>
          </a:p>
          <a:p>
            <a:pPr marL="514350" indent="-514350">
              <a:buNone/>
            </a:pPr>
            <a:r>
              <a:rPr lang="en-US" dirty="0">
                <a:solidFill>
                  <a:srgbClr val="FF0000"/>
                </a:solidFill>
                <a:sym typeface="Wingdings" pitchFamily="2" charset="2"/>
              </a:rPr>
              <a:t>	E-&gt;D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Minimal cover on Functional Dependency- Problems</a:t>
            </a:r>
          </a:p>
        </p:txBody>
      </p:sp>
      <p:sp>
        <p:nvSpPr>
          <p:cNvPr id="3" name="Content Placeholder 2"/>
          <p:cNvSpPr>
            <a:spLocks noGrp="1"/>
          </p:cNvSpPr>
          <p:nvPr>
            <p:ph idx="1"/>
          </p:nvPr>
        </p:nvSpPr>
        <p:spPr/>
        <p:txBody>
          <a:bodyPr>
            <a:normAutofit/>
          </a:bodyPr>
          <a:lstStyle/>
          <a:p>
            <a:pPr marL="514350" indent="-514350">
              <a:buNone/>
            </a:pPr>
            <a:r>
              <a:rPr lang="en-US" dirty="0">
                <a:sym typeface="Wingdings" pitchFamily="2" charset="2"/>
              </a:rPr>
              <a:t>4) </a:t>
            </a:r>
            <a:r>
              <a:rPr lang="en-US" dirty="0"/>
              <a:t>F={BC-&gt;ADEF,F-&gt;DE}</a:t>
            </a:r>
          </a:p>
          <a:p>
            <a:pPr marL="514350" indent="-514350">
              <a:buNone/>
            </a:pPr>
            <a:endParaRPr lang="en-US" dirty="0">
              <a:sym typeface="Wingdings" pitchFamily="2" charset="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Equivalence of Functional Dependencies</a:t>
            </a:r>
          </a:p>
        </p:txBody>
      </p:sp>
      <p:sp>
        <p:nvSpPr>
          <p:cNvPr id="3" name="Content Placeholder 2"/>
          <p:cNvSpPr>
            <a:spLocks noGrp="1"/>
          </p:cNvSpPr>
          <p:nvPr>
            <p:ph idx="1"/>
          </p:nvPr>
        </p:nvSpPr>
        <p:spPr/>
        <p:txBody>
          <a:bodyPr>
            <a:normAutofit/>
          </a:bodyPr>
          <a:lstStyle/>
          <a:p>
            <a:pPr marL="514350" indent="-514350"/>
            <a:r>
              <a:rPr lang="en-US" dirty="0">
                <a:sym typeface="Wingdings" pitchFamily="2" charset="2"/>
              </a:rPr>
              <a:t>F and G are two functional dependencies then</a:t>
            </a:r>
          </a:p>
          <a:p>
            <a:pPr marL="914400" lvl="1" indent="-514350">
              <a:buNone/>
            </a:pPr>
            <a:r>
              <a:rPr lang="en-US" dirty="0">
                <a:sym typeface="Wingdings" pitchFamily="2" charset="2"/>
              </a:rPr>
              <a:t>	G is a subset of F+  i.e. F covers G</a:t>
            </a:r>
          </a:p>
          <a:p>
            <a:pPr marL="914400" lvl="1" indent="-514350">
              <a:buNone/>
            </a:pPr>
            <a:r>
              <a:rPr lang="en-US" dirty="0">
                <a:sym typeface="Wingdings" pitchFamily="2" charset="2"/>
              </a:rPr>
              <a:t>	F is a subset of G+  i.e. G covers F</a:t>
            </a:r>
          </a:p>
          <a:p>
            <a:pPr marL="914400" lvl="1" indent="-514350">
              <a:buNone/>
            </a:pPr>
            <a:r>
              <a:rPr lang="en-US" dirty="0">
                <a:sym typeface="Wingdings" pitchFamily="2" charset="2"/>
              </a:rPr>
              <a:t> i.e. F+ = 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Equivalence of Functional Dependencies</a:t>
            </a:r>
          </a:p>
        </p:txBody>
      </p:sp>
      <p:sp>
        <p:nvSpPr>
          <p:cNvPr id="3" name="Content Placeholder 2"/>
          <p:cNvSpPr>
            <a:spLocks noGrp="1"/>
          </p:cNvSpPr>
          <p:nvPr>
            <p:ph idx="1"/>
          </p:nvPr>
        </p:nvSpPr>
        <p:spPr/>
        <p:txBody>
          <a:bodyPr>
            <a:normAutofit/>
          </a:bodyPr>
          <a:lstStyle/>
          <a:p>
            <a:pPr marL="514350" indent="-514350">
              <a:buNone/>
            </a:pPr>
            <a:r>
              <a:rPr lang="en-US" dirty="0">
                <a:sym typeface="Wingdings" pitchFamily="2" charset="2"/>
              </a:rPr>
              <a:t>1)	R	= { A, B, C}</a:t>
            </a:r>
          </a:p>
          <a:p>
            <a:pPr marL="514350" indent="-514350">
              <a:buNone/>
            </a:pPr>
            <a:r>
              <a:rPr lang="en-US" dirty="0">
                <a:sym typeface="Wingdings" pitchFamily="2" charset="2"/>
              </a:rPr>
              <a:t>	F={ A-&gt;B, B-&gt;C, C-&gt;A}</a:t>
            </a:r>
          </a:p>
          <a:p>
            <a:pPr marL="514350" indent="-514350">
              <a:buNone/>
            </a:pPr>
            <a:r>
              <a:rPr lang="en-US" dirty="0">
                <a:sym typeface="Wingdings" pitchFamily="2" charset="2"/>
              </a:rPr>
              <a:t>	G={ C-&gt;B, B-&gt;A, A-&gt;C}</a:t>
            </a:r>
          </a:p>
          <a:p>
            <a:pPr marL="514350" indent="-514350">
              <a:buNone/>
            </a:pPr>
            <a:r>
              <a:rPr lang="en-US" dirty="0">
                <a:sym typeface="Wingdings" pitchFamily="2" charset="2"/>
              </a:rPr>
              <a:t>Check F and G are equivalent</a:t>
            </a:r>
          </a:p>
          <a:p>
            <a:pPr marL="514350" indent="-514350">
              <a:buNone/>
            </a:pPr>
            <a:endParaRPr lang="en-US" dirty="0">
              <a:sym typeface="Wingdings" pitchFamily="2" charset="2"/>
            </a:endParaRPr>
          </a:p>
          <a:p>
            <a:pPr marL="514350" indent="-514350">
              <a:buNone/>
            </a:pPr>
            <a:r>
              <a:rPr lang="en-US" dirty="0">
                <a:sym typeface="Wingdings" pitchFamily="2" charset="2"/>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a:t>
            </a:r>
          </a:p>
        </p:txBody>
      </p:sp>
      <p:sp>
        <p:nvSpPr>
          <p:cNvPr id="3" name="Content Placeholder 2"/>
          <p:cNvSpPr>
            <a:spLocks noGrp="1"/>
          </p:cNvSpPr>
          <p:nvPr>
            <p:ph idx="1"/>
          </p:nvPr>
        </p:nvSpPr>
        <p:spPr/>
        <p:txBody>
          <a:bodyPr>
            <a:normAutofit lnSpcReduction="10000"/>
          </a:bodyPr>
          <a:lstStyle/>
          <a:p>
            <a:pPr>
              <a:buNone/>
            </a:pPr>
            <a:r>
              <a:rPr lang="en-US" dirty="0"/>
              <a:t>1.A→B</a:t>
            </a:r>
          </a:p>
          <a:p>
            <a:pPr>
              <a:buNone/>
            </a:pPr>
            <a:r>
              <a:rPr lang="en-US" dirty="0"/>
              <a:t>2.B→C</a:t>
            </a:r>
          </a:p>
          <a:p>
            <a:pPr>
              <a:buNone/>
            </a:pPr>
            <a:r>
              <a:rPr lang="en-US" dirty="0"/>
              <a:t>3.BC→D</a:t>
            </a:r>
          </a:p>
          <a:p>
            <a:pPr>
              <a:buNone/>
            </a:pPr>
            <a:endParaRPr lang="en-US" dirty="0"/>
          </a:p>
          <a:p>
            <a:pPr>
              <a:buNone/>
            </a:pPr>
            <a:r>
              <a:rPr lang="en-US" dirty="0"/>
              <a:t>A+= 	A (step 1)</a:t>
            </a:r>
          </a:p>
          <a:p>
            <a:pPr>
              <a:buNone/>
            </a:pPr>
            <a:r>
              <a:rPr lang="en-US" dirty="0"/>
              <a:t>		AB (step 2)</a:t>
            </a:r>
          </a:p>
          <a:p>
            <a:pPr>
              <a:buNone/>
            </a:pPr>
            <a:r>
              <a:rPr lang="en-US" dirty="0"/>
              <a:t>		ABC (step 3)</a:t>
            </a:r>
          </a:p>
          <a:p>
            <a:pPr>
              <a:buNone/>
            </a:pPr>
            <a:r>
              <a:rPr lang="en-US" dirty="0"/>
              <a:t>		ABCD		</a:t>
            </a: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Equivalence of Functional Dependencies</a:t>
            </a:r>
          </a:p>
        </p:txBody>
      </p:sp>
      <p:sp>
        <p:nvSpPr>
          <p:cNvPr id="3" name="Content Placeholder 2"/>
          <p:cNvSpPr>
            <a:spLocks noGrp="1"/>
          </p:cNvSpPr>
          <p:nvPr>
            <p:ph idx="1"/>
          </p:nvPr>
        </p:nvSpPr>
        <p:spPr/>
        <p:txBody>
          <a:bodyPr>
            <a:normAutofit fontScale="92500" lnSpcReduction="20000"/>
          </a:bodyPr>
          <a:lstStyle/>
          <a:p>
            <a:pPr marL="514350" indent="-514350">
              <a:buNone/>
            </a:pPr>
            <a:r>
              <a:rPr lang="en-US" dirty="0">
                <a:sym typeface="Wingdings" pitchFamily="2" charset="2"/>
              </a:rPr>
              <a:t>1)	R	= { A, B, C}</a:t>
            </a:r>
          </a:p>
          <a:p>
            <a:pPr marL="514350" indent="-514350">
              <a:buNone/>
            </a:pPr>
            <a:r>
              <a:rPr lang="en-US" dirty="0">
                <a:sym typeface="Wingdings" pitchFamily="2" charset="2"/>
              </a:rPr>
              <a:t>	F={ A-&gt;B, B-&gt;C, C-&gt;A}</a:t>
            </a:r>
          </a:p>
          <a:p>
            <a:pPr marL="514350" indent="-514350">
              <a:buNone/>
            </a:pPr>
            <a:r>
              <a:rPr lang="en-US" dirty="0">
                <a:sym typeface="Wingdings" pitchFamily="2" charset="2"/>
              </a:rPr>
              <a:t>	G={ C-&gt;B, B-&gt;A, A-&gt;C}</a:t>
            </a:r>
          </a:p>
          <a:p>
            <a:pPr marL="514350" indent="-514350">
              <a:buNone/>
            </a:pPr>
            <a:r>
              <a:rPr lang="en-US" dirty="0">
                <a:sym typeface="Wingdings" pitchFamily="2" charset="2"/>
              </a:rPr>
              <a:t>Check F and G are equivalent</a:t>
            </a:r>
          </a:p>
          <a:p>
            <a:pPr marL="514350" indent="-514350">
              <a:buNone/>
            </a:pPr>
            <a:r>
              <a:rPr lang="en-US" dirty="0">
                <a:sym typeface="Wingdings" pitchFamily="2" charset="2"/>
              </a:rPr>
              <a:t>If F covers G:</a:t>
            </a:r>
          </a:p>
          <a:p>
            <a:pPr marL="514350" indent="-514350">
              <a:buNone/>
            </a:pPr>
            <a:r>
              <a:rPr lang="en-US" dirty="0">
                <a:sym typeface="Wingdings" pitchFamily="2" charset="2"/>
              </a:rPr>
              <a:t>	Take C-&gt;B in G</a:t>
            </a:r>
          </a:p>
          <a:p>
            <a:pPr marL="514350" indent="-514350">
              <a:buNone/>
            </a:pPr>
            <a:r>
              <a:rPr lang="en-US" dirty="0">
                <a:sym typeface="Wingdings" pitchFamily="2" charset="2"/>
              </a:rPr>
              <a:t>	C</a:t>
            </a:r>
            <a:r>
              <a:rPr lang="en-US" sz="1900" dirty="0">
                <a:sym typeface="Wingdings" pitchFamily="2" charset="2"/>
              </a:rPr>
              <a:t>F</a:t>
            </a:r>
            <a:r>
              <a:rPr lang="en-US" dirty="0">
                <a:sym typeface="Wingdings" pitchFamily="2" charset="2"/>
              </a:rPr>
              <a:t>+ = { C, A, B } </a:t>
            </a:r>
          </a:p>
          <a:p>
            <a:pPr marL="514350" indent="-514350">
              <a:buNone/>
            </a:pPr>
            <a:r>
              <a:rPr lang="en-US" dirty="0">
                <a:sym typeface="Wingdings" pitchFamily="2" charset="2"/>
              </a:rPr>
              <a:t>	 B</a:t>
            </a:r>
            <a:r>
              <a:rPr lang="en-US" sz="1900" dirty="0">
                <a:sym typeface="Wingdings" pitchFamily="2" charset="2"/>
              </a:rPr>
              <a:t>F</a:t>
            </a:r>
            <a:r>
              <a:rPr lang="en-US" dirty="0">
                <a:sym typeface="Wingdings" pitchFamily="2" charset="2"/>
              </a:rPr>
              <a:t>+ = {B, C, A } </a:t>
            </a:r>
          </a:p>
          <a:p>
            <a:pPr marL="514350" indent="-514350">
              <a:buNone/>
            </a:pPr>
            <a:r>
              <a:rPr lang="en-US" dirty="0">
                <a:sym typeface="Wingdings" pitchFamily="2" charset="2"/>
              </a:rPr>
              <a:t>	A</a:t>
            </a:r>
            <a:r>
              <a:rPr lang="en-US" sz="1900" dirty="0">
                <a:sym typeface="Wingdings" pitchFamily="2" charset="2"/>
              </a:rPr>
              <a:t>F</a:t>
            </a:r>
            <a:r>
              <a:rPr lang="en-US" dirty="0">
                <a:sym typeface="Wingdings" pitchFamily="2" charset="2"/>
              </a:rPr>
              <a:t>+ = { A, B, C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Equivalence of Functional Dependencies</a:t>
            </a:r>
          </a:p>
        </p:txBody>
      </p:sp>
      <p:sp>
        <p:nvSpPr>
          <p:cNvPr id="3" name="Content Placeholder 2"/>
          <p:cNvSpPr>
            <a:spLocks noGrp="1"/>
          </p:cNvSpPr>
          <p:nvPr>
            <p:ph idx="1"/>
          </p:nvPr>
        </p:nvSpPr>
        <p:spPr/>
        <p:txBody>
          <a:bodyPr>
            <a:normAutofit fontScale="92500" lnSpcReduction="20000"/>
          </a:bodyPr>
          <a:lstStyle/>
          <a:p>
            <a:pPr marL="514350" indent="-514350">
              <a:buNone/>
            </a:pPr>
            <a:r>
              <a:rPr lang="en-US" dirty="0">
                <a:sym typeface="Wingdings" pitchFamily="2" charset="2"/>
              </a:rPr>
              <a:t>1)	R	= { A, B, C}</a:t>
            </a:r>
          </a:p>
          <a:p>
            <a:pPr marL="514350" indent="-514350">
              <a:buNone/>
            </a:pPr>
            <a:r>
              <a:rPr lang="en-US" dirty="0">
                <a:sym typeface="Wingdings" pitchFamily="2" charset="2"/>
              </a:rPr>
              <a:t>	F={ A-&gt;B, B-&gt;C, C-&gt;A}</a:t>
            </a:r>
          </a:p>
          <a:p>
            <a:pPr marL="514350" indent="-514350">
              <a:buNone/>
            </a:pPr>
            <a:r>
              <a:rPr lang="en-US" dirty="0">
                <a:sym typeface="Wingdings" pitchFamily="2" charset="2"/>
              </a:rPr>
              <a:t>	G={ C-&gt;B, B-&gt;A, A-&gt;C}</a:t>
            </a:r>
          </a:p>
          <a:p>
            <a:pPr marL="514350" indent="-514350">
              <a:buNone/>
            </a:pPr>
            <a:r>
              <a:rPr lang="en-US" dirty="0">
                <a:sym typeface="Wingdings" pitchFamily="2" charset="2"/>
              </a:rPr>
              <a:t>Check F and G are equivalent</a:t>
            </a:r>
          </a:p>
          <a:p>
            <a:pPr marL="514350" indent="-514350">
              <a:buNone/>
            </a:pPr>
            <a:r>
              <a:rPr lang="en-US" dirty="0">
                <a:sym typeface="Wingdings" pitchFamily="2" charset="2"/>
              </a:rPr>
              <a:t>If G covers F:</a:t>
            </a:r>
          </a:p>
          <a:p>
            <a:pPr marL="514350" indent="-514350">
              <a:buNone/>
            </a:pPr>
            <a:r>
              <a:rPr lang="en-US" dirty="0">
                <a:sym typeface="Wingdings" pitchFamily="2" charset="2"/>
              </a:rPr>
              <a:t>	Take A-&gt;B in F</a:t>
            </a:r>
          </a:p>
          <a:p>
            <a:pPr marL="514350" indent="-514350">
              <a:buNone/>
            </a:pPr>
            <a:r>
              <a:rPr lang="en-US" dirty="0">
                <a:sym typeface="Wingdings" pitchFamily="2" charset="2"/>
              </a:rPr>
              <a:t>	A</a:t>
            </a:r>
            <a:r>
              <a:rPr lang="en-US" sz="1900" dirty="0">
                <a:sym typeface="Wingdings" pitchFamily="2" charset="2"/>
              </a:rPr>
              <a:t>G</a:t>
            </a:r>
            <a:r>
              <a:rPr lang="en-US" dirty="0">
                <a:sym typeface="Wingdings" pitchFamily="2" charset="2"/>
              </a:rPr>
              <a:t>+ = {        } </a:t>
            </a:r>
          </a:p>
          <a:p>
            <a:pPr marL="514350" indent="-514350">
              <a:buNone/>
            </a:pPr>
            <a:r>
              <a:rPr lang="en-US" dirty="0">
                <a:sym typeface="Wingdings" pitchFamily="2" charset="2"/>
              </a:rPr>
              <a:t>	 B</a:t>
            </a:r>
            <a:r>
              <a:rPr lang="en-US" sz="1900" dirty="0">
                <a:sym typeface="Wingdings" pitchFamily="2" charset="2"/>
              </a:rPr>
              <a:t>G</a:t>
            </a:r>
            <a:r>
              <a:rPr lang="en-US" dirty="0">
                <a:sym typeface="Wingdings" pitchFamily="2" charset="2"/>
              </a:rPr>
              <a:t>+ = {       } </a:t>
            </a:r>
          </a:p>
          <a:p>
            <a:pPr marL="514350" indent="-514350">
              <a:buNone/>
            </a:pPr>
            <a:r>
              <a:rPr lang="en-US" dirty="0">
                <a:sym typeface="Wingdings" pitchFamily="2" charset="2"/>
              </a:rPr>
              <a:t>	C</a:t>
            </a:r>
            <a:r>
              <a:rPr lang="en-US" sz="1900" dirty="0">
                <a:sym typeface="Wingdings" pitchFamily="2" charset="2"/>
              </a:rPr>
              <a:t>G</a:t>
            </a:r>
            <a:r>
              <a:rPr lang="en-US" dirty="0">
                <a:sym typeface="Wingdings" pitchFamily="2" charset="2"/>
              </a:rPr>
              <a:t>+ = {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Equivalence of Functional Dependencies</a:t>
            </a:r>
          </a:p>
        </p:txBody>
      </p:sp>
      <p:sp>
        <p:nvSpPr>
          <p:cNvPr id="3" name="Content Placeholder 2"/>
          <p:cNvSpPr>
            <a:spLocks noGrp="1"/>
          </p:cNvSpPr>
          <p:nvPr>
            <p:ph idx="1"/>
          </p:nvPr>
        </p:nvSpPr>
        <p:spPr/>
        <p:txBody>
          <a:bodyPr/>
          <a:lstStyle/>
          <a:p>
            <a:pPr>
              <a:buNone/>
            </a:pPr>
            <a:r>
              <a:rPr lang="en-US" dirty="0">
                <a:latin typeface="Times New Roman" pitchFamily="18" charset="0"/>
                <a:cs typeface="Times New Roman" pitchFamily="18" charset="0"/>
              </a:rPr>
              <a:t>F={B-&gt;CD,AD-&gt;E,B-&gt;A}         </a:t>
            </a:r>
          </a:p>
          <a:p>
            <a:pPr>
              <a:buNone/>
            </a:pPr>
            <a:r>
              <a:rPr lang="en-US" dirty="0">
                <a:latin typeface="Times New Roman" pitchFamily="18" charset="0"/>
                <a:cs typeface="Times New Roman" pitchFamily="18" charset="0"/>
              </a:rPr>
              <a:t>G={B-&gt;CDE,B-&gt;ABC,AD-&gt;E}</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a:t>
            </a:r>
          </a:p>
        </p:txBody>
      </p:sp>
      <p:sp>
        <p:nvSpPr>
          <p:cNvPr id="3" name="Content Placeholder 2"/>
          <p:cNvSpPr>
            <a:spLocks noGrp="1"/>
          </p:cNvSpPr>
          <p:nvPr>
            <p:ph idx="1"/>
          </p:nvPr>
        </p:nvSpPr>
        <p:spPr/>
        <p:txBody>
          <a:bodyPr>
            <a:normAutofit/>
          </a:bodyPr>
          <a:lstStyle/>
          <a:p>
            <a:pPr>
              <a:buNone/>
            </a:pPr>
            <a:r>
              <a:rPr lang="en-US" dirty="0"/>
              <a:t>R={A,B,C,D,E}</a:t>
            </a:r>
          </a:p>
          <a:p>
            <a:pPr>
              <a:buNone/>
            </a:pPr>
            <a:r>
              <a:rPr lang="en-US" dirty="0"/>
              <a:t>FD={ A-&gt;BC, B-&gt;D, CD-&gt;E, E-&gt;A}</a:t>
            </a:r>
          </a:p>
          <a:p>
            <a:pPr>
              <a:buNone/>
            </a:pPr>
            <a:r>
              <a:rPr lang="en-US" dirty="0"/>
              <a:t>A+ = 	A</a:t>
            </a:r>
          </a:p>
          <a:p>
            <a:pPr>
              <a:buNone/>
            </a:pPr>
            <a:r>
              <a:rPr lang="en-US" dirty="0"/>
              <a:t>		ABC</a:t>
            </a:r>
          </a:p>
          <a:p>
            <a:pPr>
              <a:buNone/>
            </a:pPr>
            <a:r>
              <a:rPr lang="en-US" dirty="0"/>
              <a:t>		ABCD</a:t>
            </a:r>
          </a:p>
          <a:p>
            <a:pPr>
              <a:buNone/>
            </a:pPr>
            <a:r>
              <a:rPr lang="en-US" dirty="0"/>
              <a:t>		ABCDE</a:t>
            </a:r>
          </a:p>
          <a:p>
            <a:pPr>
              <a:buNone/>
            </a:pPr>
            <a:endParaRPr lang="en-US" dirty="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a:t>
            </a:r>
          </a:p>
        </p:txBody>
      </p:sp>
      <p:sp>
        <p:nvSpPr>
          <p:cNvPr id="3" name="Content Placeholder 2"/>
          <p:cNvSpPr>
            <a:spLocks noGrp="1"/>
          </p:cNvSpPr>
          <p:nvPr>
            <p:ph idx="1"/>
          </p:nvPr>
        </p:nvSpPr>
        <p:spPr/>
        <p:txBody>
          <a:bodyPr>
            <a:normAutofit/>
          </a:bodyPr>
          <a:lstStyle/>
          <a:p>
            <a:pPr>
              <a:buNone/>
            </a:pPr>
            <a:r>
              <a:rPr lang="en-US" dirty="0"/>
              <a:t>R={A,B,C,D,E}</a:t>
            </a:r>
          </a:p>
          <a:p>
            <a:pPr>
              <a:buNone/>
            </a:pPr>
            <a:r>
              <a:rPr lang="en-US" dirty="0"/>
              <a:t>FD={ A-&gt;BC, B-&gt;D, CD-&gt;E, E-&gt;A}</a:t>
            </a:r>
          </a:p>
          <a:p>
            <a:pPr>
              <a:buNone/>
            </a:pPr>
            <a:r>
              <a:rPr lang="en-US" dirty="0"/>
              <a:t>B+ = 	B</a:t>
            </a:r>
          </a:p>
          <a:p>
            <a:pPr>
              <a:buNone/>
            </a:pPr>
            <a:r>
              <a:rPr lang="en-US" dirty="0"/>
              <a:t>		DB</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a:t>
            </a:r>
          </a:p>
        </p:txBody>
      </p:sp>
      <p:sp>
        <p:nvSpPr>
          <p:cNvPr id="3" name="Content Placeholder 2"/>
          <p:cNvSpPr>
            <a:spLocks noGrp="1"/>
          </p:cNvSpPr>
          <p:nvPr>
            <p:ph idx="1"/>
          </p:nvPr>
        </p:nvSpPr>
        <p:spPr/>
        <p:txBody>
          <a:bodyPr>
            <a:normAutofit/>
          </a:bodyPr>
          <a:lstStyle/>
          <a:p>
            <a:pPr>
              <a:buNone/>
            </a:pPr>
            <a:r>
              <a:rPr lang="en-US" dirty="0"/>
              <a:t>R={A,B,C,D,E}</a:t>
            </a:r>
          </a:p>
          <a:p>
            <a:pPr>
              <a:buNone/>
            </a:pPr>
            <a:r>
              <a:rPr lang="en-US" dirty="0"/>
              <a:t>FD={ A-&gt;BC, B-&gt;D, CD-&gt;E, E-&gt;A}</a:t>
            </a:r>
          </a:p>
          <a:p>
            <a:pPr>
              <a:buNone/>
            </a:pPr>
            <a:r>
              <a:rPr lang="en-US" dirty="0"/>
              <a:t>CD+=	CD (step 1)</a:t>
            </a:r>
          </a:p>
          <a:p>
            <a:pPr>
              <a:buNone/>
            </a:pPr>
            <a:r>
              <a:rPr lang="en-US" dirty="0"/>
              <a:t>		CDE (step 2)</a:t>
            </a:r>
          </a:p>
          <a:p>
            <a:pPr>
              <a:buNone/>
            </a:pPr>
            <a:r>
              <a:rPr lang="en-US" dirty="0"/>
              <a:t>		CDEA	 (step 3)</a:t>
            </a:r>
          </a:p>
          <a:p>
            <a:pPr>
              <a:buNone/>
            </a:pPr>
            <a:r>
              <a:rPr lang="en-US" dirty="0"/>
              <a:t>		CDEAB (step 3)</a:t>
            </a:r>
          </a:p>
          <a:p>
            <a:pPr>
              <a:buNone/>
            </a:pPr>
            <a:endParaRPr lang="en-US" dirty="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a:t>
            </a:r>
          </a:p>
        </p:txBody>
      </p:sp>
      <p:sp>
        <p:nvSpPr>
          <p:cNvPr id="3" name="Content Placeholder 2"/>
          <p:cNvSpPr>
            <a:spLocks noGrp="1"/>
          </p:cNvSpPr>
          <p:nvPr>
            <p:ph idx="1"/>
          </p:nvPr>
        </p:nvSpPr>
        <p:spPr/>
        <p:txBody>
          <a:bodyPr>
            <a:normAutofit lnSpcReduction="10000"/>
          </a:bodyPr>
          <a:lstStyle/>
          <a:p>
            <a:pPr marL="514350" indent="-514350">
              <a:buNone/>
            </a:pPr>
            <a:r>
              <a:rPr lang="en-US" dirty="0">
                <a:latin typeface="Times New Roman" pitchFamily="18" charset="0"/>
                <a:cs typeface="Times New Roman" pitchFamily="18" charset="0"/>
              </a:rPr>
              <a:t>If R= A,B,C,D then compute closure of B for the following FD.</a:t>
            </a:r>
          </a:p>
          <a:p>
            <a:pPr marL="514350" indent="-514350">
              <a:buNone/>
            </a:pPr>
            <a:r>
              <a:rPr lang="en-US" dirty="0">
                <a:latin typeface="Times New Roman" pitchFamily="18" charset="0"/>
                <a:cs typeface="Times New Roman" pitchFamily="18" charset="0"/>
              </a:rPr>
              <a:t>A-&gt;C</a:t>
            </a:r>
          </a:p>
          <a:p>
            <a:pPr marL="514350" indent="-514350">
              <a:buNone/>
            </a:pPr>
            <a:r>
              <a:rPr lang="en-US" dirty="0">
                <a:latin typeface="Times New Roman" pitchFamily="18" charset="0"/>
                <a:cs typeface="Times New Roman" pitchFamily="18" charset="0"/>
              </a:rPr>
              <a:t>B-&gt;D</a:t>
            </a:r>
          </a:p>
          <a:p>
            <a:pPr marL="514350" indent="-514350">
              <a:buNone/>
            </a:pPr>
            <a:r>
              <a:rPr lang="en-US" dirty="0">
                <a:latin typeface="Times New Roman" pitchFamily="18" charset="0"/>
                <a:cs typeface="Times New Roman" pitchFamily="18" charset="0"/>
              </a:rPr>
              <a:t>D-&gt;A</a:t>
            </a:r>
          </a:p>
          <a:p>
            <a:pPr marL="514350" indent="-514350">
              <a:buNone/>
            </a:pPr>
            <a:r>
              <a:rPr lang="en-US" b="1" dirty="0">
                <a:latin typeface="Times New Roman" pitchFamily="18" charset="0"/>
                <a:cs typeface="Times New Roman" pitchFamily="18" charset="0"/>
              </a:rPr>
              <a:t>Solution: </a:t>
            </a:r>
            <a:r>
              <a:rPr lang="en-US" dirty="0">
                <a:latin typeface="Times New Roman" pitchFamily="18" charset="0"/>
                <a:cs typeface="Times New Roman" pitchFamily="18" charset="0"/>
              </a:rPr>
              <a:t>Let X=B</a:t>
            </a:r>
          </a:p>
          <a:p>
            <a:pPr marL="514350" indent="-514350">
              <a:buNone/>
            </a:pPr>
            <a:r>
              <a:rPr lang="en-US" dirty="0">
                <a:latin typeface="Times New Roman" pitchFamily="18" charset="0"/>
                <a:cs typeface="Times New Roman" pitchFamily="18" charset="0"/>
              </a:rPr>
              <a:t>                          =BD</a:t>
            </a:r>
          </a:p>
          <a:p>
            <a:pPr marL="514350" indent="-514350">
              <a:buNone/>
            </a:pPr>
            <a:r>
              <a:rPr lang="en-US" dirty="0">
                <a:latin typeface="Times New Roman" pitchFamily="18" charset="0"/>
                <a:cs typeface="Times New Roman" pitchFamily="18" charset="0"/>
              </a:rPr>
              <a:t>                          =BDA        then B</a:t>
            </a:r>
            <a:r>
              <a:rPr lang="en-US" baseline="30000" dirty="0">
                <a:latin typeface="Times New Roman" pitchFamily="18" charset="0"/>
                <a:cs typeface="Times New Roman" pitchFamily="18" charset="0"/>
              </a:rPr>
              <a:t> +</a:t>
            </a:r>
            <a:r>
              <a:rPr lang="en-US" dirty="0">
                <a:latin typeface="Times New Roman" pitchFamily="18" charset="0"/>
                <a:cs typeface="Times New Roman" pitchFamily="18" charset="0"/>
              </a:rPr>
              <a:t> = BDAC</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a:t>
            </a:r>
          </a:p>
        </p:txBody>
      </p:sp>
      <p:sp>
        <p:nvSpPr>
          <p:cNvPr id="3" name="Content Placeholder 2"/>
          <p:cNvSpPr>
            <a:spLocks noGrp="1"/>
          </p:cNvSpPr>
          <p:nvPr>
            <p:ph idx="1"/>
          </p:nvPr>
        </p:nvSpPr>
        <p:spPr/>
        <p:txBody>
          <a:bodyPr/>
          <a:lstStyle/>
          <a:p>
            <a:pPr marL="514350" indent="-514350">
              <a:buNone/>
            </a:pPr>
            <a:r>
              <a:rPr lang="en-US" dirty="0">
                <a:latin typeface="Times New Roman" pitchFamily="18" charset="0"/>
                <a:cs typeface="Times New Roman" pitchFamily="18" charset="0"/>
              </a:rPr>
              <a:t>If R= A,B,C,D ,E,F then compute closure of AB for the following FD.</a:t>
            </a:r>
          </a:p>
          <a:p>
            <a:pPr marL="514350" indent="-514350">
              <a:buNone/>
            </a:pPr>
            <a:r>
              <a:rPr lang="en-US" dirty="0">
                <a:latin typeface="Times New Roman" pitchFamily="18" charset="0"/>
                <a:cs typeface="Times New Roman" pitchFamily="18" charset="0"/>
              </a:rPr>
              <a:t>AB-&gt;C</a:t>
            </a:r>
          </a:p>
          <a:p>
            <a:pPr marL="514350" indent="-514350">
              <a:buNone/>
            </a:pPr>
            <a:r>
              <a:rPr lang="en-US" dirty="0">
                <a:latin typeface="Times New Roman" pitchFamily="18" charset="0"/>
                <a:cs typeface="Times New Roman" pitchFamily="18" charset="0"/>
              </a:rPr>
              <a:t>BC-&gt;AD</a:t>
            </a:r>
          </a:p>
          <a:p>
            <a:pPr marL="514350" indent="-514350">
              <a:buNone/>
            </a:pPr>
            <a:r>
              <a:rPr lang="en-US" dirty="0">
                <a:latin typeface="Times New Roman" pitchFamily="18" charset="0"/>
                <a:cs typeface="Times New Roman" pitchFamily="18" charset="0"/>
              </a:rPr>
              <a:t>D-&gt;E</a:t>
            </a:r>
          </a:p>
          <a:p>
            <a:pPr marL="514350" indent="-514350">
              <a:buNone/>
            </a:pPr>
            <a:r>
              <a:rPr lang="en-US" dirty="0">
                <a:latin typeface="Times New Roman" pitchFamily="18" charset="0"/>
                <a:cs typeface="Times New Roman" pitchFamily="18" charset="0"/>
              </a:rPr>
              <a:t>C-&gt;F</a:t>
            </a:r>
            <a:endParaRPr lang="en-US" dirty="0"/>
          </a:p>
        </p:txBody>
      </p:sp>
      <p:pic>
        <p:nvPicPr>
          <p:cNvPr id="5" name="Picture 4"/>
          <p:cNvPicPr>
            <a:picLocks noChangeAspect="1"/>
          </p:cNvPicPr>
          <p:nvPr/>
        </p:nvPicPr>
        <p:blipFill>
          <a:blip r:embed="rId2"/>
          <a:stretch>
            <a:fillRect/>
          </a:stretch>
        </p:blipFill>
        <p:spPr>
          <a:xfrm>
            <a:off x="3266986" y="3095212"/>
            <a:ext cx="5419814" cy="377984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a:t>
            </a:r>
          </a:p>
        </p:txBody>
      </p:sp>
      <p:sp>
        <p:nvSpPr>
          <p:cNvPr id="3" name="Content Placeholder 2"/>
          <p:cNvSpPr>
            <a:spLocks noGrp="1"/>
          </p:cNvSpPr>
          <p:nvPr>
            <p:ph idx="1"/>
          </p:nvPr>
        </p:nvSpPr>
        <p:spPr/>
        <p:txBody>
          <a:bodyPr/>
          <a:lstStyle/>
          <a:p>
            <a:r>
              <a:rPr lang="en-IN" dirty="0"/>
              <a:t> A relation R(A,B,C,D,E,H) has the following functional dependencies      </a:t>
            </a:r>
          </a:p>
          <a:p>
            <a:pPr marL="0" indent="0">
              <a:buNone/>
            </a:pPr>
            <a:r>
              <a:rPr lang="en-IN" dirty="0"/>
              <a:t>F= {{A→BC},{CD→E},{E→C}, {D→AEH}, {ABH→BD}, {DH→BC}}. Find the keys. </a:t>
            </a:r>
          </a:p>
        </p:txBody>
      </p:sp>
    </p:spTree>
    <p:extLst>
      <p:ext uri="{BB962C8B-B14F-4D97-AF65-F5344CB8AC3E}">
        <p14:creationId xmlns:p14="http://schemas.microsoft.com/office/powerpoint/2010/main" val="3812391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1986</Words>
  <Application>Microsoft Office PowerPoint</Application>
  <PresentationFormat>On-screen Show (4:3)</PresentationFormat>
  <Paragraphs>245</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Times New Roman</vt:lpstr>
      <vt:lpstr>Office Theme</vt:lpstr>
      <vt:lpstr>Functional Dependency</vt:lpstr>
      <vt:lpstr>Closure</vt:lpstr>
      <vt:lpstr>Closure</vt:lpstr>
      <vt:lpstr>Closure</vt:lpstr>
      <vt:lpstr>Closure</vt:lpstr>
      <vt:lpstr>Closure</vt:lpstr>
      <vt:lpstr>Closure</vt:lpstr>
      <vt:lpstr>Closure</vt:lpstr>
      <vt:lpstr>Problem</vt:lpstr>
      <vt:lpstr>Solution</vt:lpstr>
      <vt:lpstr>Minimal cover on Functional Dependency</vt:lpstr>
      <vt:lpstr>Minimal cover on Functional Dependency- Problems</vt:lpstr>
      <vt:lpstr>Minimal cover on Functional Dependency- Problems</vt:lpstr>
      <vt:lpstr>Minimal cover on Functional Dependency- Problems</vt:lpstr>
      <vt:lpstr>Minimal cover on Functional Dependency- Problems</vt:lpstr>
      <vt:lpstr>Minimal cover on Functional Dependency- Problems</vt:lpstr>
      <vt:lpstr>Minimal cover on Functional Dependency- Problems</vt:lpstr>
      <vt:lpstr>Minimal cover on Functional Dependency- Problems</vt:lpstr>
      <vt:lpstr>Minimal cover on Functional Dependency- Problems</vt:lpstr>
      <vt:lpstr>Minimal cover on Functional Dependency- Problems</vt:lpstr>
      <vt:lpstr>Minimal cover on Functional Dependency- Problems</vt:lpstr>
      <vt:lpstr>Minimal cover on Functional Dependency- Problems</vt:lpstr>
      <vt:lpstr>Minimal cover on Functional Dependency- Problems</vt:lpstr>
      <vt:lpstr>Minimal cover on Functional Dependency- Problems</vt:lpstr>
      <vt:lpstr>Minimal cover on Functional Dependency- Problems</vt:lpstr>
      <vt:lpstr>Minimal cover on Functional Dependency- Problems</vt:lpstr>
      <vt:lpstr>Minimal cover on Functional Dependency- Problems</vt:lpstr>
      <vt:lpstr>Equivalence of Functional Dependencies</vt:lpstr>
      <vt:lpstr>Equivalence of Functional Dependencies</vt:lpstr>
      <vt:lpstr>Equivalence of Functional Dependencies</vt:lpstr>
      <vt:lpstr>Equivalence of Functional Dependencies</vt:lpstr>
      <vt:lpstr>Equivalence of Functional Dependencies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 cover on Functional Dependency</dc:title>
  <dc:creator>VIT-Laptop</dc:creator>
  <cp:lastModifiedBy>Prashanth Singaravelan</cp:lastModifiedBy>
  <cp:revision>35</cp:revision>
  <dcterms:created xsi:type="dcterms:W3CDTF">2006-08-16T00:00:00Z</dcterms:created>
  <dcterms:modified xsi:type="dcterms:W3CDTF">2021-01-23T05:44:52Z</dcterms:modified>
</cp:coreProperties>
</file>