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9"/>
  </p:notesMasterIdLst>
  <p:handoutMasterIdLst>
    <p:handoutMasterId r:id="rId90"/>
  </p:handoutMasterIdLst>
  <p:sldIdLst>
    <p:sldId id="355" r:id="rId2"/>
    <p:sldId id="356" r:id="rId3"/>
    <p:sldId id="301" r:id="rId4"/>
    <p:sldId id="302" r:id="rId5"/>
    <p:sldId id="303" r:id="rId6"/>
    <p:sldId id="304" r:id="rId7"/>
    <p:sldId id="305" r:id="rId8"/>
    <p:sldId id="357" r:id="rId9"/>
    <p:sldId id="358" r:id="rId10"/>
    <p:sldId id="360" r:id="rId11"/>
    <p:sldId id="359" r:id="rId12"/>
    <p:sldId id="361" r:id="rId13"/>
    <p:sldId id="307" r:id="rId14"/>
    <p:sldId id="308" r:id="rId15"/>
    <p:sldId id="338" r:id="rId16"/>
    <p:sldId id="339" r:id="rId17"/>
    <p:sldId id="309" r:id="rId18"/>
    <p:sldId id="340" r:id="rId19"/>
    <p:sldId id="310" r:id="rId20"/>
    <p:sldId id="341" r:id="rId21"/>
    <p:sldId id="342" r:id="rId22"/>
    <p:sldId id="343" r:id="rId23"/>
    <p:sldId id="344" r:id="rId24"/>
    <p:sldId id="354" r:id="rId25"/>
    <p:sldId id="345" r:id="rId26"/>
    <p:sldId id="370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404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9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32" r:id="rId71"/>
    <p:sldId id="433" r:id="rId72"/>
    <p:sldId id="434" r:id="rId73"/>
    <p:sldId id="435" r:id="rId74"/>
    <p:sldId id="436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84" r:id="rId83"/>
    <p:sldId id="385" r:id="rId84"/>
    <p:sldId id="386" r:id="rId85"/>
    <p:sldId id="321" r:id="rId86"/>
    <p:sldId id="437" r:id="rId87"/>
    <p:sldId id="438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90.bin"/><Relationship Id="rId39" Type="http://schemas.openxmlformats.org/officeDocument/2006/relationships/oleObject" Target="../embeddings/oleObject103.bin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85.bin"/><Relationship Id="rId34" Type="http://schemas.openxmlformats.org/officeDocument/2006/relationships/oleObject" Target="../embeddings/oleObject98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7.bin"/><Relationship Id="rId38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4.bin"/><Relationship Id="rId29" Type="http://schemas.openxmlformats.org/officeDocument/2006/relationships/oleObject" Target="../embeddings/oleObject93.bin"/><Relationship Id="rId41" Type="http://schemas.openxmlformats.org/officeDocument/2006/relationships/oleObject" Target="../embeddings/oleObject10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6.bin"/><Relationship Id="rId37" Type="http://schemas.openxmlformats.org/officeDocument/2006/relationships/oleObject" Target="../embeddings/oleObject101.bin"/><Relationship Id="rId40" Type="http://schemas.openxmlformats.org/officeDocument/2006/relationships/oleObject" Target="../embeddings/oleObject104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7.bin"/><Relationship Id="rId28" Type="http://schemas.openxmlformats.org/officeDocument/2006/relationships/oleObject" Target="../embeddings/oleObject92.bin"/><Relationship Id="rId36" Type="http://schemas.openxmlformats.org/officeDocument/2006/relationships/oleObject" Target="../embeddings/oleObject100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6.bin"/><Relationship Id="rId27" Type="http://schemas.openxmlformats.org/officeDocument/2006/relationships/oleObject" Target="../embeddings/oleObject91.bin"/><Relationship Id="rId30" Type="http://schemas.openxmlformats.org/officeDocument/2006/relationships/oleObject" Target="../embeddings/oleObject94.bin"/><Relationship Id="rId35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2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2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6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6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6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6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23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3.bin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5.bin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76.bin"/><Relationship Id="rId18" Type="http://schemas.openxmlformats.org/officeDocument/2006/relationships/oleObject" Target="../embeddings/oleObject181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5.bin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0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8.bin"/><Relationship Id="rId10" Type="http://schemas.openxmlformats.org/officeDocument/2006/relationships/oleObject" Target="../embeddings/oleObject173.bin"/><Relationship Id="rId19" Type="http://schemas.openxmlformats.org/officeDocument/2006/relationships/oleObject" Target="../embeddings/oleObject18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- 4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785"/>
            <a:ext cx="10515600" cy="6030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Parse Trees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1636"/>
                <a:ext cx="10712825" cy="56074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:r>
                  <a:rPr lang="en-US" dirty="0" smtClean="0"/>
                  <a:t>G </a:t>
                </a:r>
                <a:r>
                  <a:rPr lang="en-US" dirty="0"/>
                  <a:t>= (N, T, P, S) be a context-free </a:t>
                </a:r>
                <a:r>
                  <a:rPr lang="en-US" dirty="0" smtClean="0"/>
                  <a:t>grammar. An ordered tree is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derivation tree</a:t>
                </a:r>
                <a:r>
                  <a:rPr lang="en-US" dirty="0" smtClean="0"/>
                  <a:t> (or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Parse tree</a:t>
                </a:r>
                <a:r>
                  <a:rPr lang="en-US" dirty="0" smtClean="0"/>
                  <a:t>) for G if and only if it has the following properties: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The root node labeled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/>
                  <a:t>.</a:t>
                </a:r>
                <a:r>
                  <a:rPr lang="en-IN" dirty="0" smtClean="0"/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IN" dirty="0" smtClean="0"/>
                  <a:t>Every leaf has a label from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TU{</a:t>
                </a:r>
                <a:r>
                  <a:rPr lang="th-TH" altLang="en-US" dirty="0" smtClean="0">
                    <a:solidFill>
                      <a:srgbClr val="FF0000"/>
                    </a:solidFill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IN" altLang="en-US" dirty="0" smtClean="0">
                    <a:solidFill>
                      <a:srgbClr val="FF0000"/>
                    </a:solidFill>
                    <a:cs typeface="Tahoma" panose="020B0604030504040204" pitchFamily="34" charset="0"/>
                    <a:sym typeface="Symbol" panose="05050102010706020507" pitchFamily="18" charset="2"/>
                  </a:rPr>
                  <a:t>}</a:t>
                </a:r>
                <a:r>
                  <a:rPr lang="en-IN" altLang="en-US" dirty="0" smtClean="0">
                    <a:cs typeface="Tahoma" panose="020B0604030504040204" pitchFamily="34" charset="0"/>
                    <a:sym typeface="Symbol" panose="05050102010706020507" pitchFamily="18" charset="2"/>
                  </a:rPr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IN" dirty="0" smtClean="0">
                    <a:cs typeface="Tahoma" panose="020B0604030504040204" pitchFamily="34" charset="0"/>
                    <a:sym typeface="Symbol" panose="05050102010706020507" pitchFamily="18" charset="2"/>
                  </a:rPr>
                  <a:t>Every interior vertex (vertex which is not a leaf) has labelled from </a:t>
                </a:r>
                <a:r>
                  <a:rPr lang="en-IN" dirty="0" smtClean="0">
                    <a:solidFill>
                      <a:srgbClr val="FF0000"/>
                    </a:solidFill>
                    <a:cs typeface="Tahoma" panose="020B060403050404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IN" dirty="0" smtClean="0">
                    <a:cs typeface="Tahoma" panose="020B0604030504040204" pitchFamily="34" charset="0"/>
                    <a:sym typeface="Symbol" panose="05050102010706020507" pitchFamily="18" charset="2"/>
                  </a:rPr>
                  <a:t>.</a:t>
                </a:r>
                <a:r>
                  <a:rPr lang="en-IN" dirty="0" smtClean="0"/>
                  <a:t> </a:t>
                </a:r>
                <a:endParaRPr lang="en-I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IN" dirty="0"/>
                  <a:t> </a:t>
                </a:r>
                <a:r>
                  <a:rPr lang="en-IN" dirty="0" smtClean="0"/>
                  <a:t>If a vertex has label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N</a:t>
                </a:r>
                <a:r>
                  <a:rPr lang="en-IN" dirty="0" smtClean="0"/>
                  <a:t> and its children are labelled (from left to right)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, 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, 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, . . . ,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IN" baseline="-25000" dirty="0" smtClean="0"/>
                  <a:t> </a:t>
                </a:r>
                <a:r>
                  <a:rPr lang="en-IN" dirty="0" smtClean="0"/>
                  <a:t> then P must contain a production of the form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                A </a:t>
                </a:r>
                <a:r>
                  <a:rPr lang="en-US" dirty="0">
                    <a:solidFill>
                      <a:srgbClr val="FF0000"/>
                    </a:solidFill>
                  </a:rPr>
                  <a:t>→</a:t>
                </a:r>
                <a:r>
                  <a:rPr lang="en-US" dirty="0"/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</a:rPr>
                  <a:t>, . . . ,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n</a:t>
                </a:r>
              </a:p>
              <a:p>
                <a:pPr marL="0" indent="0">
                  <a:buNone/>
                </a:pPr>
                <a:r>
                  <a:rPr lang="en-IN" dirty="0" smtClean="0"/>
                  <a:t>5. A leaf labelled </a:t>
                </a:r>
                <a:r>
                  <a:rPr lang="th-TH" altLang="en-US" dirty="0" smtClean="0">
                    <a:solidFill>
                      <a:srgbClr val="FF0000"/>
                    </a:solidFill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IN" altLang="en-US" dirty="0" smtClean="0">
                    <a:solidFill>
                      <a:srgbClr val="FF0000"/>
                    </a:solidFill>
                    <a:cs typeface="Tahoma" panose="020B060403050404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IN" altLang="en-US" dirty="0" smtClean="0">
                    <a:cs typeface="Tahoma" panose="020B0604030504040204" pitchFamily="34" charset="0"/>
                    <a:sym typeface="Symbol" panose="05050102010706020507" pitchFamily="18" charset="2"/>
                  </a:rPr>
                  <a:t>has no siblings, that is, a vertex with a child labelled </a:t>
                </a:r>
                <a:r>
                  <a:rPr lang="th-TH" altLang="en-US" dirty="0" smtClean="0">
                    <a:solidFill>
                      <a:srgbClr val="FF0000"/>
                    </a:solidFill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lang="en-IN" baseline="-25000" dirty="0" smtClean="0"/>
              </a:p>
              <a:p>
                <a:pPr marL="0" indent="0">
                  <a:buNone/>
                </a:pPr>
                <a:r>
                  <a:rPr lang="en-IN" dirty="0" smtClean="0"/>
                  <a:t>    can have no other children.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1636"/>
                <a:ext cx="10712825" cy="5607423"/>
              </a:xfrm>
              <a:blipFill rotWithShape="0">
                <a:blip r:embed="rId2"/>
                <a:stretch>
                  <a:fillRect l="-1138" t="-1739" b="-2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943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200" dirty="0"/>
              <a:t> </a:t>
            </a:r>
            <a:endParaRPr lang="en-IN" sz="128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1200" dirty="0" smtClean="0">
                <a:solidFill>
                  <a:srgbClr val="FF0000"/>
                </a:solidFill>
              </a:rPr>
              <a:t>a = 2 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FF0000"/>
                </a:solidFill>
              </a:rPr>
              <a:t>b = 3</a:t>
            </a:r>
            <a:r>
              <a:rPr lang="en-IN" sz="12800" dirty="0" smtClean="0">
                <a:solidFill>
                  <a:srgbClr val="FF0000"/>
                </a:solidFill>
              </a:rPr>
              <a:t>        </a:t>
            </a:r>
            <a:r>
              <a:rPr lang="en-US" sz="11200" b="1" dirty="0" smtClean="0">
                <a:solidFill>
                  <a:srgbClr val="0000CC"/>
                </a:solidFill>
              </a:rPr>
              <a:t>a </a:t>
            </a:r>
            <a:r>
              <a:rPr lang="en-US" sz="11200" b="1" dirty="0">
                <a:solidFill>
                  <a:srgbClr val="0000CC"/>
                </a:solidFill>
              </a:rPr>
              <a:t>+ b * </a:t>
            </a:r>
            <a:r>
              <a:rPr lang="en-US" sz="11200" b="1" dirty="0" smtClean="0">
                <a:solidFill>
                  <a:srgbClr val="0000CC"/>
                </a:solidFill>
              </a:rPr>
              <a:t>c = 14</a:t>
            </a:r>
            <a:r>
              <a:rPr lang="en-US" sz="112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1200" b="1" dirty="0" smtClean="0">
                <a:solidFill>
                  <a:srgbClr val="008000"/>
                </a:solidFill>
              </a:rPr>
              <a:t>a </a:t>
            </a:r>
            <a:r>
              <a:rPr lang="en-US" sz="11200" b="1" dirty="0">
                <a:solidFill>
                  <a:srgbClr val="008000"/>
                </a:solidFill>
              </a:rPr>
              <a:t>+ b * c = </a:t>
            </a:r>
            <a:r>
              <a:rPr lang="en-US" sz="11200" b="1" dirty="0" smtClean="0">
                <a:solidFill>
                  <a:srgbClr val="008000"/>
                </a:solidFill>
              </a:rPr>
              <a:t>20</a:t>
            </a:r>
            <a:endParaRPr lang="en-IN" sz="11200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sz="11200" dirty="0" smtClean="0">
                <a:solidFill>
                  <a:srgbClr val="FF0000"/>
                </a:solidFill>
              </a:rPr>
              <a:t>c = 4                          </a:t>
            </a:r>
            <a:r>
              <a:rPr lang="en-IN" sz="11200" dirty="0" smtClean="0"/>
              <a:t>yield of the tree </a:t>
            </a:r>
            <a:r>
              <a:rPr lang="en-US" sz="12800" b="1" dirty="0"/>
              <a:t>a + b * c</a:t>
            </a:r>
            <a:endParaRPr lang="en-IN" sz="128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37757" y="77393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33600" y="1213967"/>
            <a:ext cx="469900" cy="89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698750" y="1201267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94000" y="1188567"/>
            <a:ext cx="584574" cy="83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1895" y="201393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7674" y="1964762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+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3440" y="200048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00356" y="2440346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26667" y="324209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850774" y="2455574"/>
            <a:ext cx="469900" cy="89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15924" y="2442874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11174" y="2430174"/>
            <a:ext cx="584574" cy="83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9069" y="325553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4848" y="3287051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*</a:t>
            </a:r>
            <a:endParaRPr lang="en-IN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70614" y="324209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04083" y="3668507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9068" y="4470251"/>
            <a:ext cx="49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139819" y="3632649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1357" y="4447840"/>
            <a:ext cx="49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03459" y="84565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799302" y="1285685"/>
            <a:ext cx="469900" cy="89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364452" y="1272985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59702" y="1260285"/>
            <a:ext cx="584574" cy="83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7597" y="208564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93376" y="2117162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*</a:t>
            </a:r>
            <a:endParaRPr lang="en-IN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19142" y="20722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185212" y="2527292"/>
            <a:ext cx="469900" cy="89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750362" y="2514592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45612" y="2501892"/>
            <a:ext cx="584574" cy="83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3507" y="332725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79286" y="3358769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  <a:endParaRPr lang="en-IN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05052" y="331380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138521" y="3740225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83506" y="4541969"/>
            <a:ext cx="49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474257" y="3704367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5795" y="4492664"/>
            <a:ext cx="49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082361" y="2471437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08672" y="32731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6794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tree that has properties 3, 4 and 5, but in which 1 does not necessarily hold and in which property 2 is replaced by</a:t>
            </a:r>
          </a:p>
          <a:p>
            <a:pPr marL="0" indent="0">
              <a:buNone/>
            </a:pPr>
            <a:r>
              <a:rPr lang="en-IN" dirty="0" smtClean="0"/>
              <a:t>             2a) Every leaf has label from </a:t>
            </a:r>
            <a:r>
              <a:rPr lang="en-IN" dirty="0" smtClean="0">
                <a:solidFill>
                  <a:srgbClr val="FF0000"/>
                </a:solidFill>
              </a:rPr>
              <a:t>NUTU</a:t>
            </a:r>
            <a:r>
              <a:rPr lang="en-IN" dirty="0">
                <a:solidFill>
                  <a:srgbClr val="FF0000"/>
                </a:solidFill>
              </a:rPr>
              <a:t>{</a:t>
            </a: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r>
              <a:rPr lang="en-IN" dirty="0" smtClean="0">
                <a:cs typeface="Tahoma" panose="020B0604030504040204" pitchFamily="34" charset="0"/>
                <a:sym typeface="Symbol" panose="05050102010706020507" pitchFamily="18" charset="2"/>
              </a:rPr>
              <a:t>is said to be a </a:t>
            </a:r>
            <a:r>
              <a:rPr lang="en-IN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Partial derivation tree</a:t>
            </a:r>
            <a:r>
              <a:rPr lang="en-IN" dirty="0" smtClean="0"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IN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dirty="0" smtClean="0">
                <a:cs typeface="Tahoma" panose="020B0604030504040204" pitchFamily="34" charset="0"/>
                <a:sym typeface="Symbol" panose="05050102010706020507" pitchFamily="18" charset="2"/>
              </a:rPr>
              <a:t>   yield of the tree is  </a:t>
            </a:r>
            <a:r>
              <a:rPr lang="en-IN" b="1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 + E</a:t>
            </a:r>
            <a:endParaRPr lang="en-IN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1976" y="252939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549591" y="2971043"/>
            <a:ext cx="469900" cy="89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114741" y="2958343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09991" y="2945643"/>
            <a:ext cx="584574" cy="83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7886" y="377100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3665" y="3802520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9431" y="375755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502900" y="4183976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7885" y="4985720"/>
            <a:ext cx="49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6821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Ambiguity in CFG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493"/>
                <a:ext cx="10515600" cy="39280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:r>
                  <a:rPr lang="en-US" dirty="0"/>
                  <a:t>G = (N, T, P, S</a:t>
                </a:r>
                <a:r>
                  <a:rPr lang="en-US" dirty="0" smtClean="0"/>
                  <a:t>) be a context-free grammar (CFG). A word 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L(G) is said to be ambiguously derivable if there exists more than one derivation tree (or more than one left most derivation or more than one right most derivation) for w in L(G).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CFG G is said to be </a:t>
                </a:r>
                <a:r>
                  <a:rPr lang="en-US" b="1" dirty="0" smtClean="0"/>
                  <a:t>ambiguous</a:t>
                </a:r>
                <a:r>
                  <a:rPr lang="en-US" dirty="0" smtClean="0"/>
                  <a:t> if there is at least one word </a:t>
                </a:r>
                <a:r>
                  <a:rPr lang="en-US" dirty="0"/>
                  <a:t>w in L(G</a:t>
                </a:r>
                <a:r>
                  <a:rPr lang="en-US" dirty="0" smtClean="0"/>
                  <a:t>) which is ambiguously derivable. Otherwise it is said to be </a:t>
                </a:r>
                <a:r>
                  <a:rPr lang="en-US" b="1" dirty="0" smtClean="0"/>
                  <a:t>unambiguous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493"/>
                <a:ext cx="10515600" cy="3928056"/>
              </a:xfrm>
              <a:blipFill rotWithShape="0">
                <a:blip r:embed="rId2"/>
                <a:stretch>
                  <a:fillRect l="-1217" t="-2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4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77273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3979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1) Consider </a:t>
            </a:r>
            <a:r>
              <a:rPr lang="en-IN" dirty="0"/>
              <a:t>grammar G with </a:t>
            </a:r>
            <a:r>
              <a:rPr lang="en-IN" dirty="0" smtClean="0"/>
              <a:t>productions</a:t>
            </a:r>
            <a:r>
              <a:rPr lang="en-US" dirty="0" smtClean="0"/>
              <a:t>   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err="1" smtClean="0"/>
              <a:t>SaSbS</a:t>
            </a:r>
            <a:r>
              <a:rPr lang="en-US" dirty="0" smtClean="0"/>
              <a:t>   (rule 1)</a:t>
            </a:r>
          </a:p>
          <a:p>
            <a:pPr>
              <a:buNone/>
            </a:pPr>
            <a:r>
              <a:rPr lang="en-US" dirty="0" smtClean="0"/>
              <a:t>            S </a:t>
            </a:r>
            <a:r>
              <a:rPr lang="en-US" dirty="0"/>
              <a:t>→ </a:t>
            </a:r>
            <a:r>
              <a:rPr lang="en-US" dirty="0" err="1" smtClean="0"/>
              <a:t>SbSaS</a:t>
            </a:r>
            <a:r>
              <a:rPr lang="en-US" dirty="0" smtClean="0"/>
              <a:t>   (rule 2)</a:t>
            </a:r>
            <a:endParaRPr lang="en-US" dirty="0"/>
          </a:p>
          <a:p>
            <a:pPr>
              <a:buNone/>
            </a:pPr>
            <a:r>
              <a:rPr lang="en-US" dirty="0"/>
              <a:t>            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dirty="0"/>
              <a:t>      </a:t>
            </a:r>
            <a:r>
              <a:rPr lang="en-US" dirty="0" smtClean="0"/>
              <a:t>      (rule 3)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 is ambiguous, since w = </a:t>
            </a:r>
            <a:r>
              <a:rPr lang="en-US" dirty="0" err="1" smtClean="0"/>
              <a:t>aabbab</a:t>
            </a:r>
            <a:r>
              <a:rPr lang="en-US" dirty="0" smtClean="0"/>
              <a:t> has two derivation trees.</a:t>
            </a:r>
            <a:endParaRPr lang="en-US" dirty="0"/>
          </a:p>
          <a:p>
            <a:pPr>
              <a:buNone/>
            </a:pPr>
            <a:r>
              <a:rPr lang="en-US" dirty="0" smtClean="0"/>
              <a:t>S       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aSbS</a:t>
            </a:r>
            <a:r>
              <a:rPr lang="en-US" dirty="0" smtClean="0"/>
              <a:t>        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bS</a:t>
            </a:r>
            <a:r>
              <a:rPr lang="en-US" dirty="0" smtClean="0"/>
              <a:t>       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aSbSbS</a:t>
            </a:r>
            <a:r>
              <a:rPr lang="en-US" dirty="0" smtClean="0"/>
              <a:t>        a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bSbS</a:t>
            </a:r>
            <a:r>
              <a:rPr lang="en-US" dirty="0" smtClean="0"/>
              <a:t>        aa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b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aab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b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aabb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aSbS</a:t>
            </a:r>
            <a:r>
              <a:rPr lang="en-US" dirty="0" smtClean="0"/>
              <a:t>       </a:t>
            </a:r>
            <a:r>
              <a:rPr lang="en-US" dirty="0" err="1" smtClean="0"/>
              <a:t>aabb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bS</a:t>
            </a:r>
            <a:r>
              <a:rPr lang="en-US" dirty="0" smtClean="0"/>
              <a:t>      </a:t>
            </a:r>
            <a:r>
              <a:rPr lang="en-US" dirty="0" err="1" smtClean="0"/>
              <a:t>aabba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b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</a:t>
            </a:r>
            <a:r>
              <a:rPr lang="en-US" dirty="0" err="1" smtClean="0"/>
              <a:t>aabbab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=</a:t>
            </a:r>
            <a:r>
              <a:rPr lang="en-IN" altLang="en-US" b="1" dirty="0" err="1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aabbab</a:t>
            </a:r>
            <a:endParaRPr 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36397"/>
              </p:ext>
            </p:extLst>
          </p:nvPr>
        </p:nvGraphicFramePr>
        <p:xfrm>
          <a:off x="1134414" y="3300513"/>
          <a:ext cx="638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3" name="Equation" r:id="rId3" imgW="2222280" imgH="228600" progId="Equation.3">
                  <p:embed/>
                </p:oleObj>
              </mc:Choice>
              <mc:Fallback>
                <p:oleObj name="Equation" r:id="rId3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14" y="3300513"/>
                        <a:ext cx="6389688" cy="619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068919"/>
              </p:ext>
            </p:extLst>
          </p:nvPr>
        </p:nvGraphicFramePr>
        <p:xfrm>
          <a:off x="1134414" y="462578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4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14" y="462578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15597"/>
              </p:ext>
            </p:extLst>
          </p:nvPr>
        </p:nvGraphicFramePr>
        <p:xfrm>
          <a:off x="2618073" y="463961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073" y="463961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2987"/>
              </p:ext>
            </p:extLst>
          </p:nvPr>
        </p:nvGraphicFramePr>
        <p:xfrm>
          <a:off x="4180517" y="467579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6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517" y="4675797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09389"/>
              </p:ext>
            </p:extLst>
          </p:nvPr>
        </p:nvGraphicFramePr>
        <p:xfrm>
          <a:off x="6190129" y="46520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7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129" y="46520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11332"/>
              </p:ext>
            </p:extLst>
          </p:nvPr>
        </p:nvGraphicFramePr>
        <p:xfrm>
          <a:off x="8175812" y="4644096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8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812" y="4644096"/>
                        <a:ext cx="628906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30565"/>
              </p:ext>
            </p:extLst>
          </p:nvPr>
        </p:nvGraphicFramePr>
        <p:xfrm>
          <a:off x="1134414" y="517295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9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14" y="5172955"/>
                        <a:ext cx="628906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49666"/>
              </p:ext>
            </p:extLst>
          </p:nvPr>
        </p:nvGraphicFramePr>
        <p:xfrm>
          <a:off x="2694189" y="518678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60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189" y="5186785"/>
                        <a:ext cx="628906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992513"/>
              </p:ext>
            </p:extLst>
          </p:nvPr>
        </p:nvGraphicFramePr>
        <p:xfrm>
          <a:off x="4810843" y="518678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61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843" y="5186785"/>
                        <a:ext cx="628906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41126"/>
              </p:ext>
            </p:extLst>
          </p:nvPr>
        </p:nvGraphicFramePr>
        <p:xfrm>
          <a:off x="6895196" y="518678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62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196" y="5186785"/>
                        <a:ext cx="628906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305778"/>
              </p:ext>
            </p:extLst>
          </p:nvPr>
        </p:nvGraphicFramePr>
        <p:xfrm>
          <a:off x="6841408" y="5707058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63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408" y="5707058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>
              <a:buNone/>
            </a:pPr>
            <a:r>
              <a:rPr lang="en-US" dirty="0"/>
              <a:t>S       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</a:t>
            </a:r>
            <a:r>
              <a:rPr lang="en-US" dirty="0"/>
              <a:t>       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r>
              <a:rPr lang="en-US" dirty="0"/>
              <a:t>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aSbSbS</a:t>
            </a:r>
            <a:r>
              <a:rPr lang="en-US" dirty="0"/>
              <a:t>        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bSbS</a:t>
            </a:r>
            <a:r>
              <a:rPr lang="en-US" dirty="0"/>
              <a:t>        aa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aab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/>
              <a:t>aabb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</a:t>
            </a:r>
            <a:r>
              <a:rPr lang="en-US" dirty="0"/>
              <a:t>       </a:t>
            </a:r>
            <a:r>
              <a:rPr lang="en-US" dirty="0" err="1"/>
              <a:t>aabb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r>
              <a:rPr lang="en-US" dirty="0"/>
              <a:t>      </a:t>
            </a:r>
            <a:r>
              <a:rPr lang="en-US" dirty="0" err="1"/>
              <a:t>aabba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                                                                         </a:t>
            </a:r>
            <a:r>
              <a:rPr lang="en-US" dirty="0" err="1"/>
              <a:t>aabbab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=</a:t>
            </a:r>
            <a:r>
              <a:rPr lang="en-IN" altLang="en-US" b="1" dirty="0" err="1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aabbab</a:t>
            </a:r>
            <a:endParaRPr lang="en-IN" altLang="en-US" b="1" dirty="0" smtClean="0">
              <a:solidFill>
                <a:srgbClr val="00800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1      3     1      3       3      3     1      3      3       3</a:t>
            </a:r>
            <a:endParaRPr lang="en-IN" b="1" dirty="0">
              <a:solidFill>
                <a:srgbClr val="00800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/>
              <a:t>S       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</a:t>
            </a:r>
            <a:r>
              <a:rPr lang="en-US" dirty="0"/>
              <a:t>       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r>
              <a:rPr lang="en-US" dirty="0"/>
              <a:t>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aSbSbS</a:t>
            </a:r>
            <a:r>
              <a:rPr lang="en-US" dirty="0"/>
              <a:t>        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bSbS</a:t>
            </a:r>
            <a:r>
              <a:rPr lang="en-US" dirty="0"/>
              <a:t>        aa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 smtClean="0"/>
              <a:t>aab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bSaSbS</a:t>
            </a:r>
            <a:r>
              <a:rPr lang="en-US" dirty="0" smtClean="0"/>
              <a:t>       </a:t>
            </a:r>
            <a:r>
              <a:rPr lang="en-US" dirty="0" err="1" smtClean="0"/>
              <a:t>aab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b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aSbS</a:t>
            </a:r>
            <a:r>
              <a:rPr lang="en-US" dirty="0" smtClean="0"/>
              <a:t>       </a:t>
            </a:r>
            <a:r>
              <a:rPr lang="en-US" dirty="0" err="1" smtClean="0"/>
              <a:t>aabb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bS</a:t>
            </a:r>
            <a:r>
              <a:rPr lang="en-US" dirty="0" smtClean="0"/>
              <a:t>      </a:t>
            </a:r>
            <a:r>
              <a:rPr lang="en-US" dirty="0" err="1"/>
              <a:t>aabba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                                                                         </a:t>
            </a:r>
            <a:r>
              <a:rPr lang="en-US" dirty="0" err="1"/>
              <a:t>aabbab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=</a:t>
            </a:r>
            <a:r>
              <a:rPr lang="en-IN" altLang="en-US" b="1" dirty="0" err="1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aabbab</a:t>
            </a:r>
            <a:endParaRPr lang="en-US" b="1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1      3    1     3    3    2     3      3     3     3</a:t>
            </a: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48997"/>
              </p:ext>
            </p:extLst>
          </p:nvPr>
        </p:nvGraphicFramePr>
        <p:xfrm>
          <a:off x="1139855" y="476152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4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55" y="476152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50288"/>
              </p:ext>
            </p:extLst>
          </p:nvPr>
        </p:nvGraphicFramePr>
        <p:xfrm>
          <a:off x="2610067" y="476152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5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067" y="476152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73379"/>
              </p:ext>
            </p:extLst>
          </p:nvPr>
        </p:nvGraphicFramePr>
        <p:xfrm>
          <a:off x="4105679" y="463452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6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679" y="463452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033218"/>
              </p:ext>
            </p:extLst>
          </p:nvPr>
        </p:nvGraphicFramePr>
        <p:xfrm>
          <a:off x="6159500" y="482040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7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82040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62448"/>
              </p:ext>
            </p:extLst>
          </p:nvPr>
        </p:nvGraphicFramePr>
        <p:xfrm>
          <a:off x="8137121" y="47708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8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121" y="47708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54800"/>
              </p:ext>
            </p:extLst>
          </p:nvPr>
        </p:nvGraphicFramePr>
        <p:xfrm>
          <a:off x="1101755" y="991534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9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55" y="991534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7383"/>
              </p:ext>
            </p:extLst>
          </p:nvPr>
        </p:nvGraphicFramePr>
        <p:xfrm>
          <a:off x="2701955" y="99087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0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55" y="99087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5836"/>
              </p:ext>
            </p:extLst>
          </p:nvPr>
        </p:nvGraphicFramePr>
        <p:xfrm>
          <a:off x="4821518" y="99087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1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518" y="99087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78383"/>
              </p:ext>
            </p:extLst>
          </p:nvPr>
        </p:nvGraphicFramePr>
        <p:xfrm>
          <a:off x="6902981" y="97817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2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981" y="97817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52110"/>
              </p:ext>
            </p:extLst>
          </p:nvPr>
        </p:nvGraphicFramePr>
        <p:xfrm>
          <a:off x="6791747" y="1499152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3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747" y="1499152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69504"/>
              </p:ext>
            </p:extLst>
          </p:nvPr>
        </p:nvGraphicFramePr>
        <p:xfrm>
          <a:off x="1101755" y="248424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4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55" y="248424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83646"/>
              </p:ext>
            </p:extLst>
          </p:nvPr>
        </p:nvGraphicFramePr>
        <p:xfrm>
          <a:off x="2650408" y="2511140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5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408" y="2511140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23499"/>
              </p:ext>
            </p:extLst>
          </p:nvPr>
        </p:nvGraphicFramePr>
        <p:xfrm>
          <a:off x="6191210" y="2511140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6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10" y="2511140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54044"/>
              </p:ext>
            </p:extLst>
          </p:nvPr>
        </p:nvGraphicFramePr>
        <p:xfrm>
          <a:off x="4105679" y="2524587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7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679" y="2524587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51596"/>
              </p:ext>
            </p:extLst>
          </p:nvPr>
        </p:nvGraphicFramePr>
        <p:xfrm>
          <a:off x="8137121" y="250964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8" name="Equation" r:id="rId18" imgW="190440" imgH="152280" progId="Equation.3">
                  <p:embed/>
                </p:oleObj>
              </mc:Choice>
              <mc:Fallback>
                <p:oleObj name="Equation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121" y="250964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120598"/>
              </p:ext>
            </p:extLst>
          </p:nvPr>
        </p:nvGraphicFramePr>
        <p:xfrm>
          <a:off x="987455" y="3039605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9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55" y="3039605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61273"/>
              </p:ext>
            </p:extLst>
          </p:nvPr>
        </p:nvGraphicFramePr>
        <p:xfrm>
          <a:off x="3364753" y="301806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0" name="Equation" r:id="rId20" imgW="190440" imgH="152280" progId="Equation.3">
                  <p:embed/>
                </p:oleObj>
              </mc:Choice>
              <mc:Fallback>
                <p:oleObj name="Equation" r:id="rId2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753" y="301806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47145"/>
              </p:ext>
            </p:extLst>
          </p:nvPr>
        </p:nvGraphicFramePr>
        <p:xfrm>
          <a:off x="5742051" y="3018066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1" name="Equation" r:id="rId21" imgW="190440" imgH="152280" progId="Equation.3">
                  <p:embed/>
                </p:oleObj>
              </mc:Choice>
              <mc:Fallback>
                <p:oleObj name="Equation" r:id="rId2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051" y="3018066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26711"/>
              </p:ext>
            </p:extLst>
          </p:nvPr>
        </p:nvGraphicFramePr>
        <p:xfrm>
          <a:off x="7781600" y="3039605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2" name="Equation" r:id="rId22" imgW="190440" imgH="152280" progId="Equation.3">
                  <p:embed/>
                </p:oleObj>
              </mc:Choice>
              <mc:Fallback>
                <p:oleObj name="Equation" r:id="rId2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600" y="3039605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24575"/>
              </p:ext>
            </p:extLst>
          </p:nvPr>
        </p:nvGraphicFramePr>
        <p:xfrm>
          <a:off x="6821196" y="3577569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3" name="Equation" r:id="rId23" imgW="190440" imgH="152280" progId="Equation.3">
                  <p:embed/>
                </p:oleObj>
              </mc:Choice>
              <mc:Fallback>
                <p:oleObj name="Equation" r:id="rId2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196" y="3577569"/>
                        <a:ext cx="675498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3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309282"/>
            <a:ext cx="10515600" cy="58041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25600" y="876300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97100" y="927100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46350" y="914400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1600" y="901700"/>
            <a:ext cx="5080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889000"/>
            <a:ext cx="1721224" cy="900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2518" y="171076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38618" y="175706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2830" y="176231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60700" y="17503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3994" y="1726445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643530" y="2171695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215030" y="2209048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64280" y="2196348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9530" y="2183648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1130" y="2170948"/>
            <a:ext cx="642470" cy="86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82570" y="2113434"/>
            <a:ext cx="546100" cy="885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88970" y="2164234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738220" y="2151534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33470" y="2138834"/>
            <a:ext cx="5080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35070" y="2126134"/>
            <a:ext cx="857994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3200" y="30224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99130" y="303590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93204" y="305397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37754" y="305655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50030" y="303590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83854" y="299194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79470" y="299194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666442" y="298371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09304" y="29814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79734" y="299866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534460" y="2131713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618130" y="343177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50459" y="343177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383991" y="340808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953810" y="335447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738221" y="335447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831540" y="3365681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354840" y="248921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67" name="Rectangle 66"/>
          <p:cNvSpPr/>
          <p:nvPr/>
        </p:nvSpPr>
        <p:spPr>
          <a:xfrm>
            <a:off x="1448971" y="3753019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2353660" y="3753019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3805196" y="3677633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3224332" y="3765886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5683756" y="372490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4584911" y="3677633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321487" y="492697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7815734" y="826995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87234" y="877795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736484" y="865095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31734" y="852395"/>
            <a:ext cx="5080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933334" y="839695"/>
            <a:ext cx="1721224" cy="900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582652" y="166146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128752" y="170776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82964" y="17130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250834" y="170106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604128" y="1677140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7833664" y="2108943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405164" y="2159743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8754414" y="2147043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49664" y="2134343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951264" y="2121643"/>
            <a:ext cx="642470" cy="86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63334" y="29730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8189264" y="298660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583338" y="30046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9508570" y="298035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9040164" y="298660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7724594" y="2082408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7808264" y="3382467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8753858" y="342601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544974" y="2439912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154" name="Rectangle 153"/>
          <p:cNvSpPr/>
          <p:nvPr/>
        </p:nvSpPr>
        <p:spPr>
          <a:xfrm>
            <a:off x="8580752" y="3756922"/>
            <a:ext cx="319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11621" y="443392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56" name="Rectangle 155"/>
          <p:cNvSpPr/>
          <p:nvPr/>
        </p:nvSpPr>
        <p:spPr>
          <a:xfrm>
            <a:off x="7663334" y="3724904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784746" y="2050296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0631775" y="239747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8774957" y="3440197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9346457" y="3477550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9695707" y="3464850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790957" y="3452150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892557" y="3439450"/>
            <a:ext cx="642470" cy="86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604627" y="429090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9130557" y="43044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524631" y="432247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10369181" y="432505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9981457" y="43044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8749557" y="4700274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9681886" y="4700274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0515418" y="4676584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8580398" y="502152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194" name="Rectangle 193"/>
          <p:cNvSpPr/>
          <p:nvPr/>
        </p:nvSpPr>
        <p:spPr>
          <a:xfrm>
            <a:off x="9485087" y="502152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195" name="Rectangle 194"/>
          <p:cNvSpPr/>
          <p:nvPr/>
        </p:nvSpPr>
        <p:spPr>
          <a:xfrm>
            <a:off x="10355759" y="503438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842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80685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363184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 </a:t>
            </a:r>
            <a:r>
              <a:rPr lang="en-IN" dirty="0"/>
              <a:t>Consider grammar G with productions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err="1" smtClean="0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smtClean="0"/>
              <a:t>SS 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G is ambiguous, since w = </a:t>
            </a:r>
            <a:r>
              <a:rPr lang="en-US" dirty="0" err="1" smtClean="0"/>
              <a:t>aabb</a:t>
            </a:r>
            <a:r>
              <a:rPr lang="en-US" dirty="0" smtClean="0"/>
              <a:t> </a:t>
            </a:r>
            <a:r>
              <a:rPr lang="en-US" dirty="0"/>
              <a:t>has two derivation trees.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4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61722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86051" y="1777249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98798" y="1762308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7757" y="238757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02371" y="240038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78043" y="1366369"/>
            <a:ext cx="3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49500" y="2827610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698750" y="2814910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94000" y="2802210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36544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7674" y="367253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84500" y="36544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362947" y="4118524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712197" y="4105824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07447" y="4093124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047" y="49453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1121" y="496344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97947" y="49453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98376" y="5341248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28471" y="566249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3338494" y="3112294"/>
            <a:ext cx="319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467847" y="2758929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859115" y="1727944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71862" y="1713003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10821" y="233827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475435" y="23510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51107" y="1317064"/>
            <a:ext cx="3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6704740" y="3103330"/>
            <a:ext cx="319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34093" y="274996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302494" y="2764858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651744" y="2752158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46994" y="2739458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594" y="359171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68" y="360978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937494" y="359171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315941" y="4055772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65191" y="4043072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60441" y="4030372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00041" y="488262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94115" y="49006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950941" y="488262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651370" y="5278496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1465" y="5599743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210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814999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3) Consider the grammar G,</a:t>
            </a:r>
          </a:p>
          <a:p>
            <a:pPr>
              <a:buNone/>
            </a:pPr>
            <a:r>
              <a:rPr lang="en-US" dirty="0" smtClean="0"/>
              <a:t>G </a:t>
            </a:r>
            <a:r>
              <a:rPr lang="en-US" dirty="0"/>
              <a:t>= ({S}, {a, b}, P, S), where </a:t>
            </a:r>
          </a:p>
          <a:p>
            <a:pPr>
              <a:buNone/>
            </a:pPr>
            <a:r>
              <a:rPr lang="en-US" dirty="0"/>
              <a:t>       P:  S → </a:t>
            </a:r>
            <a:r>
              <a:rPr lang="en-US" dirty="0" err="1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ab         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smtClean="0"/>
              <a:t>G is </a:t>
            </a:r>
            <a:r>
              <a:rPr lang="en-IN" b="1" dirty="0" smtClean="0"/>
              <a:t>unambiguous</a:t>
            </a:r>
            <a:r>
              <a:rPr lang="en-IN" dirty="0" smtClean="0"/>
              <a:t> grammar.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87984" y="1227412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037234" y="1214712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32484" y="1202012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72084" y="205426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6158" y="207233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22984" y="205426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01431" y="2518326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050681" y="2505626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931" y="2492926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5531" y="334518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9605" y="336325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36431" y="334518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70641" y="8128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732808" y="3786827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77308" y="3761427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6908" y="461368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7808" y="461368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98332" y="533079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477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-4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049"/>
            <a:ext cx="10515600" cy="5741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Context </a:t>
            </a:r>
            <a:r>
              <a:rPr lang="en-IN" b="1" dirty="0"/>
              <a:t>Free Grammars: </a:t>
            </a:r>
            <a:endParaRPr lang="en-IN" dirty="0"/>
          </a:p>
          <a:p>
            <a:r>
              <a:rPr lang="en-IN" dirty="0"/>
              <a:t>Context-Free Grammar (CFG) </a:t>
            </a:r>
            <a:endParaRPr lang="en-IN" dirty="0" smtClean="0"/>
          </a:p>
          <a:p>
            <a:r>
              <a:rPr lang="en-IN" dirty="0" smtClean="0"/>
              <a:t>Derivations - </a:t>
            </a:r>
            <a:r>
              <a:rPr lang="en-IN" dirty="0"/>
              <a:t>Parse Trees </a:t>
            </a:r>
            <a:endParaRPr lang="en-IN" dirty="0" smtClean="0"/>
          </a:p>
          <a:p>
            <a:r>
              <a:rPr lang="en-IN" dirty="0" smtClean="0"/>
              <a:t>Ambiguity </a:t>
            </a:r>
            <a:r>
              <a:rPr lang="en-IN" dirty="0"/>
              <a:t>in CFG </a:t>
            </a:r>
            <a:endParaRPr lang="en-IN" dirty="0" smtClean="0"/>
          </a:p>
          <a:p>
            <a:r>
              <a:rPr lang="en-IN" dirty="0" smtClean="0"/>
              <a:t>CYK algorithm</a:t>
            </a:r>
          </a:p>
          <a:p>
            <a:r>
              <a:rPr lang="en-IN" dirty="0" smtClean="0"/>
              <a:t>Simplification </a:t>
            </a:r>
            <a:r>
              <a:rPr lang="en-IN" dirty="0"/>
              <a:t>of CFG </a:t>
            </a:r>
            <a:endParaRPr lang="en-IN" dirty="0" smtClean="0"/>
          </a:p>
          <a:p>
            <a:r>
              <a:rPr lang="en-IN" dirty="0" smtClean="0"/>
              <a:t>Elimination </a:t>
            </a:r>
            <a:r>
              <a:rPr lang="en-IN" dirty="0"/>
              <a:t>of Useless symbols, Unit productions, </a:t>
            </a:r>
            <a:r>
              <a:rPr lang="en-IN" dirty="0" smtClean="0"/>
              <a:t>Null </a:t>
            </a:r>
            <a:r>
              <a:rPr lang="en-IN" dirty="0"/>
              <a:t>productions </a:t>
            </a:r>
            <a:endParaRPr lang="en-IN" dirty="0" smtClean="0"/>
          </a:p>
          <a:p>
            <a:r>
              <a:rPr lang="en-IN" dirty="0" smtClean="0"/>
              <a:t>Normal </a:t>
            </a:r>
            <a:r>
              <a:rPr lang="en-IN" dirty="0"/>
              <a:t>forms for CFG: CNF and GNF </a:t>
            </a:r>
            <a:endParaRPr lang="en-IN" dirty="0" smtClean="0"/>
          </a:p>
          <a:p>
            <a:r>
              <a:rPr lang="en-IN" dirty="0" smtClean="0"/>
              <a:t>Pumping </a:t>
            </a:r>
            <a:r>
              <a:rPr lang="en-IN" dirty="0"/>
              <a:t>Lemma for </a:t>
            </a:r>
            <a:r>
              <a:rPr lang="en-IN" dirty="0" smtClean="0"/>
              <a:t>CFL</a:t>
            </a:r>
          </a:p>
          <a:p>
            <a:r>
              <a:rPr lang="en-IN" dirty="0" smtClean="0"/>
              <a:t>Closure </a:t>
            </a:r>
            <a:r>
              <a:rPr lang="en-IN" dirty="0"/>
              <a:t>Properties of </a:t>
            </a:r>
            <a:r>
              <a:rPr lang="en-IN" dirty="0" smtClean="0"/>
              <a:t>CFL</a:t>
            </a:r>
          </a:p>
          <a:p>
            <a:r>
              <a:rPr lang="en-IN" dirty="0" smtClean="0"/>
              <a:t>Context-sensitive grammars: Definition </a:t>
            </a:r>
            <a:r>
              <a:rPr lang="en-IN" dirty="0"/>
              <a:t>and </a:t>
            </a:r>
            <a:r>
              <a:rPr lang="en-IN" dirty="0" smtClean="0"/>
              <a:t>Examples 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34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CFL L can be generated by many grammars G</a:t>
            </a:r>
            <a:r>
              <a:rPr lang="en-IN" baseline="-25000" dirty="0" smtClean="0"/>
              <a:t>1</a:t>
            </a:r>
            <a:r>
              <a:rPr lang="en-IN" dirty="0"/>
              <a:t> </a:t>
            </a:r>
            <a:r>
              <a:rPr lang="en-IN" dirty="0" smtClean="0"/>
              <a:t>, G</a:t>
            </a:r>
            <a:r>
              <a:rPr lang="en-IN" baseline="-25000" dirty="0" smtClean="0"/>
              <a:t>2</a:t>
            </a:r>
            <a:r>
              <a:rPr lang="en-IN" dirty="0" smtClean="0"/>
              <a:t> , G</a:t>
            </a:r>
            <a:r>
              <a:rPr lang="en-IN" baseline="-25000" dirty="0" smtClean="0"/>
              <a:t>3 </a:t>
            </a:r>
            <a:r>
              <a:rPr lang="en-IN" dirty="0"/>
              <a:t> </a:t>
            </a:r>
            <a:r>
              <a:rPr lang="en-IN" dirty="0" smtClean="0"/>
              <a:t>, . . .</a:t>
            </a:r>
          </a:p>
          <a:p>
            <a:pPr marL="0" indent="0">
              <a:buNone/>
            </a:pPr>
            <a:r>
              <a:rPr lang="en-IN" dirty="0" smtClean="0"/>
              <a:t>L is said to be </a:t>
            </a:r>
            <a:r>
              <a:rPr lang="en-IN" dirty="0" smtClean="0">
                <a:solidFill>
                  <a:srgbClr val="FF0000"/>
                </a:solidFill>
              </a:rPr>
              <a:t>unambiguous</a:t>
            </a:r>
            <a:r>
              <a:rPr lang="en-IN" dirty="0" smtClean="0"/>
              <a:t> if there is an unambiguous grammar generating L.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all the grammars generating L are ambiguous, i.e. there is no unambiguous grammar generating L, then L is said to be </a:t>
            </a:r>
            <a:r>
              <a:rPr lang="en-IN" dirty="0" smtClean="0">
                <a:solidFill>
                  <a:srgbClr val="FF0000"/>
                </a:solidFill>
              </a:rPr>
              <a:t>inherently ambiguous.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       S </a:t>
            </a:r>
            <a:r>
              <a:rPr lang="en-US" dirty="0"/>
              <a:t>→ </a:t>
            </a:r>
            <a:r>
              <a:rPr lang="en-US" dirty="0" err="1"/>
              <a:t>aS</a:t>
            </a: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a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unambiguous grammar.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886943"/>
            <a:ext cx="288663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L(G) = { a</a:t>
            </a:r>
            <a:r>
              <a:rPr lang="en-US" baseline="30000" dirty="0" smtClean="0"/>
              <a:t>n</a:t>
            </a:r>
            <a:r>
              <a:rPr lang="en-US" dirty="0" smtClean="0"/>
              <a:t> / n ≥ 1 } 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74016" y="2186843"/>
            <a:ext cx="400594" cy="1289579"/>
            <a:chOff x="5917516" y="3444236"/>
            <a:chExt cx="400594" cy="1289579"/>
          </a:xfrm>
        </p:grpSpPr>
        <p:sp>
          <p:nvSpPr>
            <p:cNvPr id="25" name="TextBox 24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56705" y="4210595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53440" y="2169440"/>
            <a:ext cx="1079828" cy="2101947"/>
            <a:chOff x="5098903" y="2595150"/>
            <a:chExt cx="1219207" cy="2150833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5168581" y="3156858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21275" y="2595150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8903" y="3418108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5664969" y="3143794"/>
              <a:ext cx="509454" cy="300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71"/>
            <p:cNvGrpSpPr/>
            <p:nvPr/>
          </p:nvGrpSpPr>
          <p:grpSpPr>
            <a:xfrm>
              <a:off x="5917516" y="3444236"/>
              <a:ext cx="400594" cy="1301747"/>
              <a:chOff x="5917516" y="3444236"/>
              <a:chExt cx="400594" cy="130174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917516" y="3444236"/>
                <a:ext cx="400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</a:t>
                </a:r>
                <a:endParaRPr lang="en-US" sz="2800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5863097" y="4099563"/>
                <a:ext cx="500733" cy="17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956705" y="4210595"/>
                <a:ext cx="326571" cy="535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7282580" y="4223130"/>
            <a:ext cx="34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47369" y="3589144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6522399" y="2146654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6672962" y="2582135"/>
            <a:ext cx="416008" cy="270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9004" y="2839997"/>
            <a:ext cx="360523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7034549" y="3317803"/>
            <a:ext cx="437341" cy="270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0"/>
          <p:cNvGrpSpPr/>
          <p:nvPr/>
        </p:nvGrpSpPr>
        <p:grpSpPr>
          <a:xfrm>
            <a:off x="6140955" y="2521004"/>
            <a:ext cx="438905" cy="725912"/>
            <a:chOff x="6688233" y="3048001"/>
            <a:chExt cx="487688" cy="88897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grpSp>
        <p:nvGrpSpPr>
          <p:cNvPr id="52" name="Group 41"/>
          <p:cNvGrpSpPr/>
          <p:nvPr/>
        </p:nvGrpSpPr>
        <p:grpSpPr>
          <a:xfrm>
            <a:off x="6506474" y="3259478"/>
            <a:ext cx="438905" cy="725912"/>
            <a:chOff x="6688233" y="3048001"/>
            <a:chExt cx="487688" cy="888971"/>
          </a:xfrm>
        </p:grpSpPr>
        <p:cxnSp>
          <p:nvCxnSpPr>
            <p:cNvPr id="53" name="Straight Arrow Connector 52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16200000" flipH="1">
            <a:off x="7228027" y="4184128"/>
            <a:ext cx="408886" cy="15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9209723" y="4584135"/>
            <a:ext cx="366869" cy="135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61149" y="4685043"/>
            <a:ext cx="30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04502" y="3999329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8263768" y="3309319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8897462" y="3351101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 rot="16200000" flipH="1">
            <a:off x="8745523" y="3163000"/>
            <a:ext cx="392400" cy="2344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3"/>
          <p:cNvGrpSpPr/>
          <p:nvPr/>
        </p:nvGrpSpPr>
        <p:grpSpPr>
          <a:xfrm>
            <a:off x="8618895" y="3733160"/>
            <a:ext cx="380484" cy="651316"/>
            <a:chOff x="6688233" y="3048001"/>
            <a:chExt cx="487688" cy="888971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rot="16200000" flipH="1">
            <a:off x="9027753" y="3795504"/>
            <a:ext cx="433863" cy="237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68988" y="2090046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8382795" y="3188846"/>
            <a:ext cx="382824" cy="2445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8393200" y="2550194"/>
            <a:ext cx="373258" cy="23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78129" y="2712141"/>
            <a:ext cx="312535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grpSp>
        <p:nvGrpSpPr>
          <p:cNvPr id="71" name="Group 40"/>
          <p:cNvGrpSpPr/>
          <p:nvPr/>
        </p:nvGrpSpPr>
        <p:grpSpPr>
          <a:xfrm>
            <a:off x="7939464" y="2425027"/>
            <a:ext cx="380484" cy="651316"/>
            <a:chOff x="6688233" y="3048001"/>
            <a:chExt cx="487688" cy="888971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0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L(G) = { a</a:t>
            </a:r>
            <a:r>
              <a:rPr lang="en-US" baseline="30000" dirty="0"/>
              <a:t>n</a:t>
            </a:r>
            <a:r>
              <a:rPr lang="en-US" dirty="0"/>
              <a:t> / n ≥ 1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S </a:t>
            </a:r>
            <a:r>
              <a:rPr lang="en-US" dirty="0"/>
              <a:t>→ </a:t>
            </a:r>
            <a:r>
              <a:rPr lang="en-US" dirty="0" smtClean="0"/>
              <a:t>SS</a:t>
            </a:r>
            <a:endParaRPr lang="en-US" dirty="0"/>
          </a:p>
          <a:p>
            <a:pPr>
              <a:buNone/>
            </a:pPr>
            <a:r>
              <a:rPr lang="en-US" dirty="0"/>
              <a:t>       S → a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ambiguous grammar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03371" y="2186843"/>
            <a:ext cx="400594" cy="1289579"/>
            <a:chOff x="5917516" y="3444236"/>
            <a:chExt cx="400594" cy="1289579"/>
          </a:xfrm>
        </p:grpSpPr>
        <p:sp>
          <p:nvSpPr>
            <p:cNvPr id="5" name="TextBox 4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56705" y="4210595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rot="5400000">
            <a:off x="4730694" y="2710128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7527" y="2169440"/>
            <a:ext cx="289238" cy="5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17459" y="2568388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1"/>
          <p:cNvGrpSpPr/>
          <p:nvPr/>
        </p:nvGrpSpPr>
        <p:grpSpPr>
          <a:xfrm>
            <a:off x="5378470" y="2999227"/>
            <a:ext cx="354798" cy="1272160"/>
            <a:chOff x="5917516" y="3444236"/>
            <a:chExt cx="400594" cy="1301747"/>
          </a:xfrm>
        </p:grpSpPr>
        <p:sp>
          <p:nvSpPr>
            <p:cNvPr id="14" name="TextBox 13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grpSp>
        <p:nvGrpSpPr>
          <p:cNvPr id="17" name="Group 71"/>
          <p:cNvGrpSpPr/>
          <p:nvPr/>
        </p:nvGrpSpPr>
        <p:grpSpPr>
          <a:xfrm>
            <a:off x="4670262" y="3017157"/>
            <a:ext cx="354798" cy="1272160"/>
            <a:chOff x="5917516" y="3444236"/>
            <a:chExt cx="400594" cy="1301747"/>
          </a:xfrm>
        </p:grpSpPr>
        <p:sp>
          <p:nvSpPr>
            <p:cNvPr id="18" name="TextBox 17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8207" y="1981182"/>
            <a:ext cx="925561" cy="2101947"/>
            <a:chOff x="5273082" y="2595150"/>
            <a:chExt cx="1045028" cy="2150833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>
              <a:off x="5168581" y="3156858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21275" y="2595150"/>
              <a:ext cx="326571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664969" y="3143794"/>
              <a:ext cx="509454" cy="300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71"/>
            <p:cNvGrpSpPr/>
            <p:nvPr/>
          </p:nvGrpSpPr>
          <p:grpSpPr>
            <a:xfrm>
              <a:off x="5917516" y="3444236"/>
              <a:ext cx="400594" cy="1301747"/>
              <a:chOff x="5917516" y="3444236"/>
              <a:chExt cx="400594" cy="130174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917516" y="3444236"/>
                <a:ext cx="400594" cy="53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16200000" flipH="1">
                <a:off x="5863097" y="4099563"/>
                <a:ext cx="500733" cy="17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956705" y="4210595"/>
                <a:ext cx="326571" cy="535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</p:grpSp>
      <p:cxnSp>
        <p:nvCxnSpPr>
          <p:cNvPr id="31" name="Straight Arrow Connector 30"/>
          <p:cNvCxnSpPr/>
          <p:nvPr/>
        </p:nvCxnSpPr>
        <p:spPr>
          <a:xfrm rot="5400000">
            <a:off x="6376584" y="3382677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2887" y="2819379"/>
            <a:ext cx="2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902819" y="3218327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71"/>
          <p:cNvGrpSpPr/>
          <p:nvPr/>
        </p:nvGrpSpPr>
        <p:grpSpPr>
          <a:xfrm>
            <a:off x="7063830" y="3649166"/>
            <a:ext cx="354798" cy="1272160"/>
            <a:chOff x="5917516" y="3444236"/>
            <a:chExt cx="400594" cy="1301747"/>
          </a:xfrm>
        </p:grpSpPr>
        <p:sp>
          <p:nvSpPr>
            <p:cNvPr id="35" name="TextBox 34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8" name="Group 71"/>
          <p:cNvGrpSpPr/>
          <p:nvPr/>
        </p:nvGrpSpPr>
        <p:grpSpPr>
          <a:xfrm>
            <a:off x="6355622" y="3667096"/>
            <a:ext cx="354798" cy="1272160"/>
            <a:chOff x="5917516" y="3444236"/>
            <a:chExt cx="400594" cy="1301747"/>
          </a:xfrm>
        </p:grpSpPr>
        <p:sp>
          <p:nvSpPr>
            <p:cNvPr id="39" name="TextBox 38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rot="5400000">
            <a:off x="9173573" y="2589304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9876" y="2026006"/>
            <a:ext cx="2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S</a:t>
            </a:r>
            <a:endParaRPr lang="en-US" sz="2800" dirty="0">
              <a:solidFill>
                <a:srgbClr val="0000CC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9613812" y="2575939"/>
            <a:ext cx="497875" cy="2660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1"/>
          <p:cNvGrpSpPr/>
          <p:nvPr/>
        </p:nvGrpSpPr>
        <p:grpSpPr>
          <a:xfrm>
            <a:off x="9161575" y="2882687"/>
            <a:ext cx="354798" cy="1272160"/>
            <a:chOff x="5917516" y="3444236"/>
            <a:chExt cx="400594" cy="1301747"/>
          </a:xfrm>
        </p:grpSpPr>
        <p:sp>
          <p:nvSpPr>
            <p:cNvPr id="47" name="TextBox 46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S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CC"/>
                  </a:solidFill>
                </a:rPr>
                <a:t>a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rot="5400000">
            <a:off x="9541125" y="3427501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877428" y="2864203"/>
            <a:ext cx="2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S</a:t>
            </a:r>
            <a:endParaRPr lang="en-US" sz="2800" dirty="0">
              <a:solidFill>
                <a:srgbClr val="0000CC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0067360" y="3263151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71"/>
          <p:cNvGrpSpPr/>
          <p:nvPr/>
        </p:nvGrpSpPr>
        <p:grpSpPr>
          <a:xfrm>
            <a:off x="10228371" y="3693990"/>
            <a:ext cx="354798" cy="1272160"/>
            <a:chOff x="5917516" y="3444236"/>
            <a:chExt cx="400594" cy="1301747"/>
          </a:xfrm>
        </p:grpSpPr>
        <p:sp>
          <p:nvSpPr>
            <p:cNvPr id="54" name="TextBox 53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S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CC"/>
                  </a:solidFill>
                </a:rPr>
                <a:t>a</a:t>
              </a:r>
            </a:p>
          </p:txBody>
        </p:sp>
      </p:grpSp>
      <p:grpSp>
        <p:nvGrpSpPr>
          <p:cNvPr id="57" name="Group 71"/>
          <p:cNvGrpSpPr/>
          <p:nvPr/>
        </p:nvGrpSpPr>
        <p:grpSpPr>
          <a:xfrm>
            <a:off x="9520163" y="3711920"/>
            <a:ext cx="354798" cy="1272160"/>
            <a:chOff x="5917516" y="3444236"/>
            <a:chExt cx="400594" cy="1301747"/>
          </a:xfrm>
        </p:grpSpPr>
        <p:sp>
          <p:nvSpPr>
            <p:cNvPr id="58" name="TextBox 57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S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CC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0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835"/>
            <a:ext cx="10515600" cy="58811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 (</a:t>
            </a:r>
            <a:r>
              <a:rPr lang="en-IN" dirty="0" smtClean="0">
                <a:solidFill>
                  <a:srgbClr val="FF0000"/>
                </a:solidFill>
              </a:rPr>
              <a:t>Inherently ambiguous</a:t>
            </a:r>
            <a:r>
              <a:rPr lang="en-IN" dirty="0" smtClean="0"/>
              <a:t>)</a:t>
            </a:r>
          </a:p>
          <a:p>
            <a:pPr>
              <a:buNone/>
              <a:defRPr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 smtClean="0"/>
              <a:t> </a:t>
            </a:r>
            <a:r>
              <a:rPr lang="en-US" dirty="0"/>
              <a:t>/ n, m ≥ 1 </a:t>
            </a:r>
            <a:r>
              <a:rPr lang="en-US" dirty="0" smtClean="0"/>
              <a:t>}</a:t>
            </a:r>
            <a:r>
              <a:rPr lang="en-IN" dirty="0"/>
              <a:t> </a:t>
            </a:r>
            <a:r>
              <a:rPr lang="en-IN" dirty="0" smtClean="0"/>
              <a:t>U </a:t>
            </a:r>
            <a:r>
              <a:rPr lang="en-US" dirty="0"/>
              <a:t>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 smtClean="0"/>
              <a:t>c</a:t>
            </a:r>
            <a:r>
              <a:rPr lang="en-US" baseline="30000" dirty="0" smtClean="0"/>
              <a:t>m </a:t>
            </a:r>
            <a:r>
              <a:rPr lang="en-US" dirty="0" smtClean="0"/>
              <a:t> </a:t>
            </a:r>
            <a:r>
              <a:rPr lang="en-US" dirty="0"/>
              <a:t>/ n</a:t>
            </a:r>
            <a:r>
              <a:rPr lang="en-US" dirty="0" smtClean="0"/>
              <a:t>, m </a:t>
            </a:r>
            <a:r>
              <a:rPr lang="en-US" dirty="0"/>
              <a:t>≥ 1 }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CC"/>
                </a:solidFill>
              </a:rPr>
              <a:t>L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</a:t>
            </a:r>
            <a:r>
              <a:rPr lang="en-IN" dirty="0" smtClean="0"/>
              <a:t>U</a:t>
            </a:r>
            <a:r>
              <a:rPr lang="en-IN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L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</a:p>
          <a:p>
            <a:pPr>
              <a:buNone/>
              <a:defRPr/>
            </a:pPr>
            <a:r>
              <a:rPr lang="en-US" dirty="0" smtClean="0"/>
              <a:t>   </a:t>
            </a:r>
            <a:r>
              <a:rPr lang="en-US" dirty="0"/>
              <a:t>G= ({S, S</a:t>
            </a:r>
            <a:r>
              <a:rPr lang="en-US" baseline="-25000" dirty="0"/>
              <a:t>1</a:t>
            </a:r>
            <a:r>
              <a:rPr lang="en-US"/>
              <a:t>, </a:t>
            </a:r>
            <a:r>
              <a:rPr lang="en-US" smtClean="0"/>
              <a:t>S</a:t>
            </a:r>
            <a:r>
              <a:rPr lang="en-US" baseline="-25000" smtClean="0"/>
              <a:t>2</a:t>
            </a:r>
            <a:r>
              <a:rPr lang="en-US" smtClean="0"/>
              <a:t> , A, B, C, D}, </a:t>
            </a:r>
            <a:r>
              <a:rPr lang="en-US" dirty="0"/>
              <a:t>{a, b, </a:t>
            </a:r>
            <a:r>
              <a:rPr lang="en-US" dirty="0" smtClean="0"/>
              <a:t>c}, </a:t>
            </a:r>
            <a:r>
              <a:rPr lang="en-US" dirty="0"/>
              <a:t>P, S), where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/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AB       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→ </a:t>
            </a:r>
            <a:r>
              <a:rPr lang="en-US" dirty="0" smtClean="0">
                <a:solidFill>
                  <a:srgbClr val="008000"/>
                </a:solidFill>
              </a:rPr>
              <a:t>CD  </a:t>
            </a:r>
            <a:endParaRPr lang="en-US" dirty="0">
              <a:solidFill>
                <a:srgbClr val="008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A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err="1" smtClean="0">
                <a:solidFill>
                  <a:srgbClr val="0000CC"/>
                </a:solidFill>
              </a:rPr>
              <a:t>aAb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/ ab </a:t>
            </a:r>
            <a:r>
              <a:rPr lang="en-US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8000"/>
                </a:solidFill>
              </a:rPr>
              <a:t>C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 smtClean="0">
                <a:solidFill>
                  <a:srgbClr val="008000"/>
                </a:solidFill>
              </a:rPr>
              <a:t>aC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/ </a:t>
            </a:r>
            <a:r>
              <a:rPr lang="en-US" dirty="0" smtClean="0">
                <a:solidFill>
                  <a:srgbClr val="008000"/>
                </a:solidFill>
              </a:rPr>
              <a:t>a </a:t>
            </a:r>
          </a:p>
          <a:p>
            <a:pPr lvl="0"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      B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err="1" smtClean="0">
                <a:solidFill>
                  <a:srgbClr val="0000CC"/>
                </a:solidFill>
              </a:rPr>
              <a:t>cB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/ </a:t>
            </a:r>
            <a:r>
              <a:rPr lang="en-US" dirty="0" smtClean="0">
                <a:solidFill>
                  <a:srgbClr val="0000CC"/>
                </a:solidFill>
              </a:rPr>
              <a:t>c                    </a:t>
            </a:r>
            <a:r>
              <a:rPr lang="en-US" dirty="0" smtClean="0">
                <a:solidFill>
                  <a:srgbClr val="008000"/>
                </a:solidFill>
              </a:rPr>
              <a:t>D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 smtClean="0">
                <a:solidFill>
                  <a:srgbClr val="008000"/>
                </a:solidFill>
              </a:rPr>
              <a:t>bDc</a:t>
            </a:r>
            <a:r>
              <a:rPr lang="en-US" dirty="0" smtClean="0">
                <a:solidFill>
                  <a:srgbClr val="008000"/>
                </a:solidFill>
              </a:rPr>
              <a:t> / </a:t>
            </a:r>
            <a:r>
              <a:rPr lang="en-US" dirty="0" err="1" smtClean="0">
                <a:solidFill>
                  <a:srgbClr val="008000"/>
                </a:solidFill>
              </a:rPr>
              <a:t>bc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pPr lvl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 L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IN" dirty="0" smtClean="0"/>
              <a:t>∩</a:t>
            </a:r>
            <a:r>
              <a:rPr lang="en-US" dirty="0" smtClean="0">
                <a:solidFill>
                  <a:srgbClr val="008000"/>
                </a:solidFill>
              </a:rPr>
              <a:t>L</a:t>
            </a:r>
            <a:r>
              <a:rPr lang="en-US" baseline="-25000" dirty="0" smtClean="0">
                <a:solidFill>
                  <a:srgbClr val="008000"/>
                </a:solidFill>
              </a:rPr>
              <a:t>2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n ≥ </a:t>
            </a:r>
            <a:r>
              <a:rPr lang="en-US" dirty="0"/>
              <a:t>1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0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63604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= {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 / n, m ≥ 1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abc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       abc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  abc</a:t>
            </a:r>
            <a:r>
              <a:rPr lang="en-US" baseline="30000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   abc</a:t>
            </a:r>
            <a:r>
              <a:rPr lang="en-US" baseline="30000" dirty="0" smtClean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    abc</a:t>
            </a:r>
            <a:r>
              <a:rPr lang="en-US" baseline="30000" dirty="0" smtClean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,    abc</a:t>
            </a:r>
            <a:r>
              <a:rPr lang="en-US" baseline="30000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. . . 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c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,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baseline="30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baseline="30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c</a:t>
            </a:r>
            <a:r>
              <a:rPr lang="en-US" baseline="30000" dirty="0" smtClean="0">
                <a:solidFill>
                  <a:srgbClr val="008000"/>
                </a:solidFill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30000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, . . . 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.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L</a:t>
            </a:r>
            <a:r>
              <a:rPr lang="en-US" baseline="-25000" dirty="0" smtClean="0">
                <a:solidFill>
                  <a:srgbClr val="0000CC"/>
                </a:solidFill>
              </a:rPr>
              <a:t>2 </a:t>
            </a:r>
            <a:r>
              <a:rPr lang="en-US" dirty="0" smtClean="0">
                <a:solidFill>
                  <a:srgbClr val="0000CC"/>
                </a:solidFill>
              </a:rPr>
              <a:t>= { </a:t>
            </a:r>
            <a:r>
              <a:rPr lang="en-US" dirty="0" err="1">
                <a:solidFill>
                  <a:srgbClr val="0000CC"/>
                </a:solidFill>
              </a:rPr>
              <a:t>a</a:t>
            </a:r>
            <a:r>
              <a:rPr lang="en-US" baseline="30000" dirty="0" err="1">
                <a:solidFill>
                  <a:srgbClr val="0000CC"/>
                </a:solidFill>
              </a:rPr>
              <a:t>n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baseline="30000" dirty="0" err="1">
                <a:solidFill>
                  <a:srgbClr val="0000CC"/>
                </a:solidFill>
              </a:rPr>
              <a:t>m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m </a:t>
            </a:r>
            <a:r>
              <a:rPr lang="en-US" dirty="0">
                <a:solidFill>
                  <a:srgbClr val="0000CC"/>
                </a:solidFill>
              </a:rPr>
              <a:t> / n, m ≥ 1 </a:t>
            </a:r>
            <a:r>
              <a:rPr lang="en-US" dirty="0" smtClean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 </a:t>
            </a:r>
            <a:r>
              <a:rPr lang="en-US" dirty="0" err="1" smtClean="0">
                <a:solidFill>
                  <a:srgbClr val="008000"/>
                </a:solidFill>
              </a:rPr>
              <a:t>abc</a:t>
            </a:r>
            <a:r>
              <a:rPr lang="en-US" baseline="30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  ab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  ab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 ab</a:t>
            </a:r>
            <a:r>
              <a:rPr lang="en-US" baseline="30000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4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 ab</a:t>
            </a:r>
            <a:r>
              <a:rPr lang="en-US" baseline="30000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5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 ab</a:t>
            </a:r>
            <a:r>
              <a:rPr lang="en-US" baseline="30000" dirty="0" smtClean="0">
                <a:solidFill>
                  <a:srgbClr val="0000CC"/>
                </a:solidFill>
              </a:rPr>
              <a:t>6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6 </a:t>
            </a:r>
            <a:r>
              <a:rPr lang="en-US" dirty="0">
                <a:solidFill>
                  <a:srgbClr val="0000CC"/>
                </a:solidFill>
              </a:rPr>
              <a:t>, . . . 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bc</a:t>
            </a:r>
            <a:r>
              <a:rPr lang="en-US" baseline="30000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c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,   a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3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a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4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a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5 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</a:rPr>
              <a:t>  a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6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6 </a:t>
            </a:r>
            <a:r>
              <a:rPr lang="en-US" dirty="0">
                <a:solidFill>
                  <a:srgbClr val="0000CC"/>
                </a:solidFill>
              </a:rPr>
              <a:t>, . . . 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bc</a:t>
            </a:r>
            <a:r>
              <a:rPr lang="en-US" baseline="30000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,  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,  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baseline="30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baseline="30000" dirty="0" smtClean="0">
                <a:solidFill>
                  <a:srgbClr val="008000"/>
                </a:solidFill>
              </a:rPr>
              <a:t>3 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baseline="30000" dirty="0">
                <a:solidFill>
                  <a:srgbClr val="008000"/>
                </a:solidFill>
              </a:rPr>
              <a:t>3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,  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4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4 </a:t>
            </a:r>
            <a:r>
              <a:rPr lang="en-US" dirty="0">
                <a:solidFill>
                  <a:srgbClr val="0000CC"/>
                </a:solidFill>
              </a:rPr>
              <a:t>,  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5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5 </a:t>
            </a:r>
            <a:r>
              <a:rPr lang="en-US" dirty="0">
                <a:solidFill>
                  <a:srgbClr val="0000CC"/>
                </a:solidFill>
              </a:rPr>
              <a:t>,  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baseline="30000" dirty="0" smtClean="0">
                <a:solidFill>
                  <a:srgbClr val="0000CC"/>
                </a:solidFill>
              </a:rPr>
              <a:t>6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30000" dirty="0" smtClean="0">
                <a:solidFill>
                  <a:srgbClr val="0000CC"/>
                </a:solidFill>
              </a:rPr>
              <a:t>6 </a:t>
            </a:r>
            <a:r>
              <a:rPr lang="en-US" dirty="0">
                <a:solidFill>
                  <a:srgbClr val="0000CC"/>
                </a:solidFill>
              </a:rPr>
              <a:t>, . . . 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. </a:t>
            </a:r>
            <a:r>
              <a:rPr lang="en-US" dirty="0">
                <a:solidFill>
                  <a:srgbClr val="0000CC"/>
                </a:solidFill>
              </a:rPr>
              <a:t>. . . . . . . . . . . . . . . . . . . . . . . . . . . . . . . . . . . . . . . . . . . . . . 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L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IN" dirty="0"/>
              <a:t>∩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/ n ≥ 1 </a:t>
            </a:r>
            <a:r>
              <a:rPr lang="en-US" dirty="0" smtClean="0"/>
              <a:t>}  </a:t>
            </a:r>
            <a:endParaRPr lang="en-IN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mtClean="0">
                <a:solidFill>
                  <a:srgbClr val="FF0000"/>
                </a:solidFill>
              </a:rPr>
              <a:t>  It </a:t>
            </a:r>
            <a:r>
              <a:rPr lang="en-IN" dirty="0" smtClean="0">
                <a:solidFill>
                  <a:srgbClr val="FF0000"/>
                </a:solidFill>
              </a:rPr>
              <a:t>is undecidable to find whether a CFG is ambiguous or not.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6983" y="1957749"/>
            <a:ext cx="65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3445" y="1043848"/>
            <a:ext cx="4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569026" y="1699175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2384" y="3034124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44424" y="1747080"/>
            <a:ext cx="65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0886" y="833179"/>
            <a:ext cx="4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8046467" y="1488506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05228" y="2665503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31463" y="2501153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7866553" y="2496613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3529" y="2394495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4167" y="3020677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23614" y="2850349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95397" y="2836902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987494" y="3637971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74259" y="3496231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79334" y="3427302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866099" y="3285562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9102" y="3966450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2488" y="3957486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3015507" y="3698413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1075" y="3908362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3405" y="3742334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348874" y="3733370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931" y="3684246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7762814" y="3557429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845489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Decidability Results for CFL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5"/>
            <a:ext cx="10515600" cy="462351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 Membership Problem for CFL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     </a:t>
            </a:r>
            <a:r>
              <a:rPr lang="en-IN" dirty="0" smtClean="0"/>
              <a:t>Given a CFL L and a string w.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    </a:t>
            </a:r>
            <a:r>
              <a:rPr lang="en-IN" dirty="0" smtClean="0"/>
              <a:t>Test whether w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IN" dirty="0" smtClean="0"/>
              <a:t> L  or w     L.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One approach is using derivation trees. That is if  |w| = n and the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grammar generating L is in CNF,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</a:t>
            </a:r>
            <a:r>
              <a:rPr lang="en-US" dirty="0"/>
              <a:t> A → </a:t>
            </a:r>
            <a:r>
              <a:rPr lang="en-US" dirty="0" smtClean="0"/>
              <a:t>BC  or    A </a:t>
            </a:r>
            <a:r>
              <a:rPr lang="en-US" dirty="0"/>
              <a:t>→ </a:t>
            </a:r>
            <a:r>
              <a:rPr lang="en-US" dirty="0" smtClean="0"/>
              <a:t>a,     A, B, C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N,  a T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Then the derivation tree for w uses exactly (2n – 1) nodes labeled by  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non-terminals of G.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Suppose </a:t>
            </a:r>
            <a:r>
              <a:rPr lang="en-IN" dirty="0"/>
              <a:t>|w| = </a:t>
            </a:r>
            <a:r>
              <a:rPr lang="en-IN" dirty="0" smtClean="0"/>
              <a:t>3, then n=3,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So  (2 . 3 -1) = (6 -1) = 5 nodes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321845" y="1772765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3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845" y="1772765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22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79397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Membership Problem for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27045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number of possible trees for w and nodes labelling leads to exponential time an exponential algorithm.</a:t>
            </a:r>
          </a:p>
          <a:p>
            <a:pPr marL="0" indent="0">
              <a:buNone/>
            </a:pPr>
            <a:r>
              <a:rPr lang="en-IN" dirty="0" smtClean="0"/>
              <a:t>There is another efficient algorithm which uses the idea of </a:t>
            </a:r>
            <a:r>
              <a:rPr lang="en-IN" dirty="0" smtClean="0">
                <a:solidFill>
                  <a:srgbClr val="0000CC"/>
                </a:solidFill>
              </a:rPr>
              <a:t>dynamic programming</a:t>
            </a:r>
            <a:r>
              <a:rPr lang="en-IN" dirty="0" smtClean="0"/>
              <a:t>. The algorithm is known as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CYK (</a:t>
            </a:r>
            <a:r>
              <a:rPr lang="en-IN" dirty="0" smtClean="0">
                <a:solidFill>
                  <a:srgbClr val="FF0000"/>
                </a:solidFill>
              </a:rPr>
              <a:t>Cook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Younger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Kasami</a:t>
            </a:r>
            <a:r>
              <a:rPr lang="en-IN" dirty="0" smtClean="0"/>
              <a:t>) algorithm which is O(n</a:t>
            </a:r>
            <a:r>
              <a:rPr lang="en-IN" baseline="30000" dirty="0" smtClean="0"/>
              <a:t>3</a:t>
            </a:r>
            <a:r>
              <a:rPr lang="en-IN" dirty="0" smtClean="0"/>
              <a:t>)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703821"/>
          </a:xfrm>
        </p:spPr>
        <p:txBody>
          <a:bodyPr/>
          <a:lstStyle/>
          <a:p>
            <a:r>
              <a:rPr lang="en-IN" dirty="0"/>
              <a:t>CYK (</a:t>
            </a:r>
            <a:r>
              <a:rPr lang="en-IN" dirty="0">
                <a:solidFill>
                  <a:srgbClr val="FF0000"/>
                </a:solidFill>
              </a:rPr>
              <a:t>Cook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Younger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Kasami</a:t>
            </a:r>
            <a:r>
              <a:rPr lang="en-IN" dirty="0"/>
              <a:t>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7"/>
            <a:ext cx="10515600" cy="382502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We fill a triangular table where the horizontal axis corresponds to the positions of an input string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w = a</a:t>
            </a:r>
            <a:r>
              <a:rPr lang="en-IN" baseline="-25000" dirty="0" smtClean="0"/>
              <a:t>1</a:t>
            </a:r>
            <a:r>
              <a:rPr lang="en-IN" dirty="0" smtClean="0"/>
              <a:t>a</a:t>
            </a:r>
            <a:r>
              <a:rPr lang="en-IN" baseline="-25000" dirty="0" smtClean="0"/>
              <a:t>2</a:t>
            </a:r>
            <a:r>
              <a:rPr lang="en-IN" dirty="0" smtClean="0"/>
              <a:t> . . . a</a:t>
            </a:r>
            <a:r>
              <a:rPr lang="en-IN" baseline="-25000" dirty="0" smtClean="0"/>
              <a:t>n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An entry X</a:t>
            </a:r>
            <a:r>
              <a:rPr lang="en-IN" baseline="-25000" dirty="0" smtClean="0"/>
              <a:t>ij</a:t>
            </a:r>
            <a:r>
              <a:rPr lang="en-IN" dirty="0" smtClean="0"/>
              <a:t> which is an i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baseline="-25000" dirty="0" smtClean="0"/>
              <a:t> </a:t>
            </a:r>
            <a:r>
              <a:rPr lang="en-IN" dirty="0" smtClean="0"/>
              <a:t>column entry will be filled by a set of variables A such that 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                 </a:t>
            </a:r>
            <a:r>
              <a:rPr lang="en-IN" dirty="0" smtClean="0"/>
              <a:t>A          </a:t>
            </a:r>
            <a:r>
              <a:rPr lang="en-IN" dirty="0" err="1" smtClean="0"/>
              <a:t>a</a:t>
            </a:r>
            <a:r>
              <a:rPr lang="en-IN" baseline="-25000" dirty="0" err="1" smtClean="0"/>
              <a:t>i</a:t>
            </a:r>
            <a:r>
              <a:rPr lang="en-IN" dirty="0" err="1" smtClean="0"/>
              <a:t>a</a:t>
            </a:r>
            <a:r>
              <a:rPr lang="en-IN" baseline="-25000" dirty="0"/>
              <a:t>(</a:t>
            </a:r>
            <a:r>
              <a:rPr lang="en-IN" baseline="-25000" dirty="0" smtClean="0"/>
              <a:t>i+1)</a:t>
            </a:r>
            <a:r>
              <a:rPr lang="en-IN" dirty="0" smtClean="0"/>
              <a:t> </a:t>
            </a:r>
            <a:r>
              <a:rPr lang="en-IN" dirty="0"/>
              <a:t>. . . </a:t>
            </a:r>
            <a:r>
              <a:rPr lang="en-IN" dirty="0" err="1" smtClean="0"/>
              <a:t>a</a:t>
            </a:r>
            <a:r>
              <a:rPr lang="en-IN" baseline="-25000" dirty="0" err="1" smtClean="0"/>
              <a:t>j</a:t>
            </a:r>
            <a:r>
              <a:rPr lang="en-IN" baseline="-25000" dirty="0" smtClean="0"/>
              <a:t>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triangular table will be filled row wise in upward fashion.</a:t>
            </a:r>
            <a:endParaRPr lang="en-IN" dirty="0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/>
          </p:nvPr>
        </p:nvGraphicFramePr>
        <p:xfrm>
          <a:off x="2641114" y="3323374"/>
          <a:ext cx="681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7" name="Equation" r:id="rId3" imgW="241200" imgH="203040" progId="Equation.3">
                  <p:embed/>
                </p:oleObj>
              </mc:Choice>
              <mc:Fallback>
                <p:oleObj name="Equation" r:id="rId3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14" y="3323374"/>
                        <a:ext cx="6810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80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7"/>
            <a:ext cx="10515600" cy="781095"/>
          </a:xfrm>
        </p:spPr>
        <p:txBody>
          <a:bodyPr/>
          <a:lstStyle/>
          <a:p>
            <a:r>
              <a:rPr lang="en-IN" dirty="0"/>
              <a:t>CYK (</a:t>
            </a:r>
            <a:r>
              <a:rPr lang="en-IN" dirty="0">
                <a:solidFill>
                  <a:srgbClr val="FF0000"/>
                </a:solidFill>
              </a:rPr>
              <a:t>Cook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Younger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Kasami</a:t>
            </a:r>
            <a:r>
              <a:rPr lang="en-IN" dirty="0"/>
              <a:t>)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352" y="1880318"/>
            <a:ext cx="4073747" cy="2851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1" y="1772767"/>
            <a:ext cx="5525035" cy="34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0"/>
            <a:ext cx="10515600" cy="6780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Context Free Grammar (CFG)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2964"/>
                <a:ext cx="10515600" cy="43588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 grammar </a:t>
                </a:r>
                <a:r>
                  <a:rPr lang="en-US" dirty="0"/>
                  <a:t>G = (N, T, P, S</a:t>
                </a:r>
                <a:r>
                  <a:rPr lang="en-US" dirty="0" smtClean="0"/>
                  <a:t>) is said to be context-free if all productions in P have the form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Where 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N  and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(N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 U T)*</a:t>
                </a:r>
              </a:p>
              <a:p>
                <a:pPr marL="0" indent="0">
                  <a:buNone/>
                </a:pPr>
                <a:endParaRPr lang="en-IN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ym typeface="Symbol" panose="05050102010706020507" pitchFamily="18" charset="2"/>
                  </a:rPr>
                  <a:t>A language L is said to be context-free if and only if there is a context-free grammar G such that L = L(G).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2964"/>
                <a:ext cx="10515600" cy="4358890"/>
              </a:xfrm>
              <a:blipFill rotWithShape="0">
                <a:blip r:embed="rId3"/>
                <a:stretch>
                  <a:fillRect l="-1217" t="-2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71636"/>
              </p:ext>
            </p:extLst>
          </p:nvPr>
        </p:nvGraphicFramePr>
        <p:xfrm>
          <a:off x="3378200" y="1933575"/>
          <a:ext cx="1438499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4" name="Equation" r:id="rId4" imgW="469800" imgH="177480" progId="Equation.3">
                  <p:embed/>
                </p:oleObj>
              </mc:Choice>
              <mc:Fallback>
                <p:oleObj name="Equation" r:id="rId4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933575"/>
                        <a:ext cx="1438499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228287"/>
              </p:ext>
            </p:extLst>
          </p:nvPr>
        </p:nvGraphicFramePr>
        <p:xfrm>
          <a:off x="3939482" y="2931392"/>
          <a:ext cx="3222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5" name="Equation" r:id="rId6" imgW="152280" imgH="139680" progId="Equation.3">
                  <p:embed/>
                </p:oleObj>
              </mc:Choice>
              <mc:Fallback>
                <p:oleObj name="Equation" r:id="rId6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482" y="2931392"/>
                        <a:ext cx="32226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7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832610"/>
          </a:xfrm>
        </p:spPr>
        <p:txBody>
          <a:bodyPr/>
          <a:lstStyle/>
          <a:p>
            <a:r>
              <a:rPr lang="en-IN" dirty="0"/>
              <a:t>CYK (</a:t>
            </a:r>
            <a:r>
              <a:rPr lang="en-IN" dirty="0">
                <a:solidFill>
                  <a:srgbClr val="FF0000"/>
                </a:solidFill>
              </a:rPr>
              <a:t>Cook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Younger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Kasami</a:t>
            </a:r>
            <a:r>
              <a:rPr lang="en-IN" dirty="0"/>
              <a:t>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3189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By definition of X</a:t>
            </a:r>
            <a:r>
              <a:rPr lang="en-IN" baseline="-25000" dirty="0" smtClean="0"/>
              <a:t>ij  </a:t>
            </a:r>
            <a:r>
              <a:rPr lang="en-IN" dirty="0" smtClean="0"/>
              <a:t> bottom row corresponds to a string of length </a:t>
            </a:r>
            <a:r>
              <a:rPr lang="en-IN" dirty="0" smtClean="0">
                <a:solidFill>
                  <a:srgbClr val="0000CC"/>
                </a:solidFill>
              </a:rPr>
              <a:t>one </a:t>
            </a:r>
            <a:r>
              <a:rPr lang="en-IN" dirty="0" smtClean="0"/>
              <a:t>and top row corresponds to a string of length </a:t>
            </a:r>
            <a:r>
              <a:rPr lang="en-IN" dirty="0" smtClean="0">
                <a:solidFill>
                  <a:srgbClr val="0000CC"/>
                </a:solidFill>
              </a:rPr>
              <a:t>n 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 smtClean="0"/>
              <a:t>if |w| = 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Theorem:  The algorithm described above correctly computes X</a:t>
            </a:r>
            <a:r>
              <a:rPr lang="en-IN" baseline="-25000" dirty="0" smtClean="0"/>
              <a:t>ij </a:t>
            </a:r>
            <a:r>
              <a:rPr lang="en-IN" dirty="0" smtClean="0"/>
              <a:t> for all i and j.  Hence w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IN" baseline="-25000" dirty="0" smtClean="0"/>
              <a:t> </a:t>
            </a:r>
            <a:r>
              <a:rPr lang="en-IN" dirty="0" smtClean="0"/>
              <a:t>L(G), for a CFL  L = L(G) if and only if  S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IN" dirty="0"/>
              <a:t> </a:t>
            </a:r>
            <a:r>
              <a:rPr lang="en-IN" dirty="0" smtClean="0"/>
              <a:t>X</a:t>
            </a:r>
            <a:r>
              <a:rPr lang="en-IN" baseline="-25000" dirty="0" smtClean="0"/>
              <a:t>1n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6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5"/>
            <a:ext cx="10515600" cy="47780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Consider the CFG G with the following productions:</a:t>
            </a:r>
          </a:p>
          <a:p>
            <a:pPr lvl="0">
              <a:buNone/>
              <a:defRPr/>
            </a:pPr>
            <a:r>
              <a:rPr lang="en-US" dirty="0" smtClean="0"/>
              <a:t>         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AB / SA  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S → </a:t>
            </a:r>
            <a:r>
              <a:rPr lang="en-US" dirty="0" smtClean="0"/>
              <a:t>AB / SA / a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      A </a:t>
            </a:r>
            <a:r>
              <a:rPr lang="en-US" dirty="0"/>
              <a:t>→ AB / SA / </a:t>
            </a:r>
            <a:r>
              <a:rPr lang="en-US" dirty="0" smtClean="0"/>
              <a:t>a / b</a:t>
            </a:r>
          </a:p>
          <a:p>
            <a:pPr lvl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B </a:t>
            </a:r>
            <a:r>
              <a:rPr lang="en-US" dirty="0"/>
              <a:t>→ </a:t>
            </a:r>
            <a:r>
              <a:rPr lang="en-US" dirty="0" smtClean="0"/>
              <a:t> </a:t>
            </a:r>
            <a:r>
              <a:rPr lang="en-US" dirty="0"/>
              <a:t>SA 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Test the membership of  aba  in L(G).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US" dirty="0" smtClean="0"/>
              <a:t>S       a       </a:t>
            </a:r>
            <a:r>
              <a:rPr lang="en-US" dirty="0" err="1" smtClean="0"/>
              <a:t>A</a:t>
            </a:r>
            <a:r>
              <a:rPr lang="en-US" dirty="0" smtClean="0"/>
              <a:t>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      b</a:t>
            </a:r>
            <a:endParaRPr lang="en-IN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/>
          </p:nvPr>
        </p:nvGraphicFramePr>
        <p:xfrm>
          <a:off x="1953186" y="3978501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3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186" y="3978501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/>
          </p:nvPr>
        </p:nvGraphicFramePr>
        <p:xfrm>
          <a:off x="3406352" y="3963474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4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352" y="3963474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/>
          </p:nvPr>
        </p:nvGraphicFramePr>
        <p:xfrm>
          <a:off x="1963917" y="4465755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917" y="4465755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4"/>
            <a:ext cx="10515600" cy="78109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09"/>
            <a:ext cx="10515600" cy="54735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ab</a:t>
            </a:r>
            <a:r>
              <a:rPr lang="en-IN" dirty="0" smtClean="0"/>
              <a:t>                                                    </a:t>
            </a:r>
            <a:r>
              <a:rPr lang="en-IN" dirty="0" err="1" smtClean="0">
                <a:solidFill>
                  <a:srgbClr val="FF0000"/>
                </a:solidFill>
              </a:rPr>
              <a:t>ba</a:t>
            </a:r>
            <a:r>
              <a:rPr lang="en-IN" dirty="0" smtClean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          </a:t>
            </a:r>
            <a:r>
              <a:rPr lang="en-US" dirty="0" smtClean="0"/>
              <a:t>SA       aA       ab                   S</a:t>
            </a:r>
            <a:r>
              <a:rPr lang="en-US" baseline="-25000" dirty="0" smtClean="0"/>
              <a:t>0</a:t>
            </a:r>
            <a:r>
              <a:rPr lang="en-US" dirty="0" smtClean="0"/>
              <a:t>       AB        </a:t>
            </a:r>
            <a:r>
              <a:rPr lang="en-US" dirty="0" err="1" smtClean="0"/>
              <a:t>bB</a:t>
            </a:r>
            <a:r>
              <a:rPr lang="en-US" dirty="0" smtClean="0"/>
              <a:t>                  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/>
              <a:t> </a:t>
            </a:r>
            <a:r>
              <a:rPr lang="en-US" baseline="-25000" dirty="0" smtClean="0"/>
              <a:t>         </a:t>
            </a:r>
            <a:r>
              <a:rPr lang="en-US" dirty="0"/>
              <a:t>SA       aA       </a:t>
            </a:r>
            <a:r>
              <a:rPr lang="en-US" dirty="0" smtClean="0"/>
              <a:t>ab                     S         AB       </a:t>
            </a:r>
            <a:r>
              <a:rPr lang="en-US" dirty="0" err="1" smtClean="0"/>
              <a:t>bB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         </a:t>
            </a:r>
            <a:r>
              <a:rPr lang="en-US" dirty="0"/>
              <a:t>SA       aA       </a:t>
            </a:r>
            <a:r>
              <a:rPr lang="en-US" dirty="0" smtClean="0"/>
              <a:t>ab                      A        AB       </a:t>
            </a:r>
            <a:r>
              <a:rPr lang="en-US" dirty="0" err="1" smtClean="0"/>
              <a:t>bB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         </a:t>
            </a:r>
            <a:r>
              <a:rPr lang="en-US" dirty="0"/>
              <a:t>SA       aA       </a:t>
            </a:r>
            <a:r>
              <a:rPr lang="en-US" dirty="0" smtClean="0"/>
              <a:t>ab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aba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          </a:t>
            </a:r>
            <a:r>
              <a:rPr lang="en-US" dirty="0" smtClean="0"/>
              <a:t>SA      SAA       aAA        abA       aba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          </a:t>
            </a:r>
            <a:r>
              <a:rPr lang="en-US" dirty="0"/>
              <a:t>SA      SAA       aAA        abA       aba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          </a:t>
            </a:r>
            <a:r>
              <a:rPr lang="en-US" dirty="0"/>
              <a:t>SA      SAA       aAA        abA       </a:t>
            </a:r>
            <a:r>
              <a:rPr lang="en-US" dirty="0" smtClean="0"/>
              <a:t>aba</a:t>
            </a:r>
          </a:p>
          <a:p>
            <a:pPr marL="0" indent="0">
              <a:buNone/>
            </a:pPr>
            <a:r>
              <a:rPr lang="en-US" dirty="0" smtClean="0"/>
              <a:t>B       SA      </a:t>
            </a:r>
            <a:r>
              <a:rPr lang="en-US" dirty="0"/>
              <a:t>SAA       aAA        abA       aba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/>
          </p:nvPr>
        </p:nvGraphicFramePr>
        <p:xfrm>
          <a:off x="2208617" y="1587566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617" y="1587566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/>
          </p:nvPr>
        </p:nvGraphicFramePr>
        <p:xfrm>
          <a:off x="3107991" y="1611176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991" y="1611176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/>
          </p:nvPr>
        </p:nvGraphicFramePr>
        <p:xfrm>
          <a:off x="1139671" y="2115607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8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671" y="2115607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/>
          </p:nvPr>
        </p:nvGraphicFramePr>
        <p:xfrm>
          <a:off x="2064807" y="210058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9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807" y="210058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/>
          </p:nvPr>
        </p:nvGraphicFramePr>
        <p:xfrm>
          <a:off x="1279194" y="1598297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0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194" y="1598297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3041452" y="212419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1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452" y="212419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/>
          </p:nvPr>
        </p:nvGraphicFramePr>
        <p:xfrm>
          <a:off x="1150402" y="2628618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2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402" y="2628618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064801" y="2641495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3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801" y="2641495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/>
          </p:nvPr>
        </p:nvGraphicFramePr>
        <p:xfrm>
          <a:off x="3043595" y="261574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4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595" y="261574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/>
          </p:nvPr>
        </p:nvGraphicFramePr>
        <p:xfrm>
          <a:off x="1135376" y="3115871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5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376" y="3115871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/>
          </p:nvPr>
        </p:nvGraphicFramePr>
        <p:xfrm>
          <a:off x="2047632" y="3126602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6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632" y="3126602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/>
          </p:nvPr>
        </p:nvGraphicFramePr>
        <p:xfrm>
          <a:off x="3024277" y="3150212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7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277" y="3150212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/>
          </p:nvPr>
        </p:nvGraphicFramePr>
        <p:xfrm>
          <a:off x="5836179" y="1628077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8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179" y="1628077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/>
          </p:nvPr>
        </p:nvGraphicFramePr>
        <p:xfrm>
          <a:off x="6877218" y="159400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9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218" y="159400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/>
          </p:nvPr>
        </p:nvGraphicFramePr>
        <p:xfrm>
          <a:off x="5846910" y="209628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0" name="Equation" r:id="rId18" imgW="190440" imgH="152280" progId="Equation.3">
                  <p:embed/>
                </p:oleObj>
              </mc:Choice>
              <mc:Fallback>
                <p:oleObj name="Equation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910" y="209628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>
            <p:extLst/>
          </p:nvPr>
        </p:nvGraphicFramePr>
        <p:xfrm>
          <a:off x="6913705" y="2107011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1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705" y="2107011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/>
          </p:nvPr>
        </p:nvGraphicFramePr>
        <p:xfrm>
          <a:off x="5896278" y="2622171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2" name="Equation" r:id="rId20" imgW="190440" imgH="152280" progId="Equation.3">
                  <p:embed/>
                </p:oleObj>
              </mc:Choice>
              <mc:Fallback>
                <p:oleObj name="Equation" r:id="rId2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278" y="2622171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/>
          </p:nvPr>
        </p:nvGraphicFramePr>
        <p:xfrm>
          <a:off x="6937321" y="2632902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3" name="Equation" r:id="rId21" imgW="190440" imgH="152280" progId="Equation.3">
                  <p:embed/>
                </p:oleObj>
              </mc:Choice>
              <mc:Fallback>
                <p:oleObj name="Equation" r:id="rId2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21" y="2632902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/>
          </p:nvPr>
        </p:nvGraphicFramePr>
        <p:xfrm>
          <a:off x="1249139" y="4169789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4" name="Equation" r:id="rId22" imgW="190440" imgH="152280" progId="Equation.3">
                  <p:embed/>
                </p:oleObj>
              </mc:Choice>
              <mc:Fallback>
                <p:oleObj name="Equation" r:id="rId2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139" y="4169789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>
            <p:extLst/>
          </p:nvPr>
        </p:nvGraphicFramePr>
        <p:xfrm>
          <a:off x="2148512" y="4154762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5" name="Equation" r:id="rId23" imgW="190440" imgH="152280" progId="Equation.3">
                  <p:embed/>
                </p:oleObj>
              </mc:Choice>
              <mc:Fallback>
                <p:oleObj name="Equation" r:id="rId2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512" y="4154762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/>
          </p:nvPr>
        </p:nvGraphicFramePr>
        <p:xfrm>
          <a:off x="3256096" y="4167641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6" name="Equation" r:id="rId24" imgW="190440" imgH="152280" progId="Equation.3">
                  <p:embed/>
                </p:oleObj>
              </mc:Choice>
              <mc:Fallback>
                <p:oleObj name="Equation" r:id="rId2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096" y="4167641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/>
          </p:nvPr>
        </p:nvGraphicFramePr>
        <p:xfrm>
          <a:off x="4415200" y="418052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7" name="Equation" r:id="rId25" imgW="190440" imgH="152280" progId="Equation.3">
                  <p:embed/>
                </p:oleObj>
              </mc:Choice>
              <mc:Fallback>
                <p:oleObj name="Equation" r:id="rId2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200" y="418052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/>
          </p:nvPr>
        </p:nvGraphicFramePr>
        <p:xfrm>
          <a:off x="5600055" y="418052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8" name="Equation" r:id="rId26" imgW="190440" imgH="152280" progId="Equation.3">
                  <p:embed/>
                </p:oleObj>
              </mc:Choice>
              <mc:Fallback>
                <p:oleObj name="Equation" r:id="rId2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055" y="418052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/>
          </p:nvPr>
        </p:nvGraphicFramePr>
        <p:xfrm>
          <a:off x="1156841" y="4644162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9" name="Equation" r:id="rId27" imgW="190440" imgH="152280" progId="Equation.3">
                  <p:embed/>
                </p:oleObj>
              </mc:Choice>
              <mc:Fallback>
                <p:oleObj name="Equation" r:id="rId2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841" y="4644162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>
            <p:extLst/>
          </p:nvPr>
        </p:nvGraphicFramePr>
        <p:xfrm>
          <a:off x="2017579" y="4642014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0" name="Equation" r:id="rId28" imgW="190440" imgH="152280" progId="Equation.3">
                  <p:embed/>
                </p:oleObj>
              </mc:Choice>
              <mc:Fallback>
                <p:oleObj name="Equation" r:id="rId2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579" y="4642014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/>
          </p:nvPr>
        </p:nvGraphicFramePr>
        <p:xfrm>
          <a:off x="3135892" y="4665624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1" name="Equation" r:id="rId29" imgW="190440" imgH="152280" progId="Equation.3">
                  <p:embed/>
                </p:oleObj>
              </mc:Choice>
              <mc:Fallback>
                <p:oleObj name="Equation" r:id="rId2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892" y="4665624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extLst/>
          </p:nvPr>
        </p:nvGraphicFramePr>
        <p:xfrm>
          <a:off x="4331478" y="4663476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2" name="Equation" r:id="rId30" imgW="190440" imgH="152280" progId="Equation.3">
                  <p:embed/>
                </p:oleObj>
              </mc:Choice>
              <mc:Fallback>
                <p:oleObj name="Equation" r:id="rId3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78" y="4663476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/>
          <p:cNvGraphicFramePr>
            <a:graphicFrameLocks noChangeAspect="1"/>
          </p:cNvGraphicFramePr>
          <p:nvPr>
            <p:extLst/>
          </p:nvPr>
        </p:nvGraphicFramePr>
        <p:xfrm>
          <a:off x="5475551" y="4687086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3" name="Equation" r:id="rId31" imgW="190440" imgH="152280" progId="Equation.3">
                  <p:embed/>
                </p:oleObj>
              </mc:Choice>
              <mc:Fallback>
                <p:oleObj name="Equation" r:id="rId3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551" y="4687086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/>
          <p:cNvGraphicFramePr>
            <a:graphicFrameLocks noChangeAspect="1"/>
          </p:cNvGraphicFramePr>
          <p:nvPr>
            <p:extLst/>
          </p:nvPr>
        </p:nvGraphicFramePr>
        <p:xfrm>
          <a:off x="1154693" y="5157174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4" name="Equation" r:id="rId32" imgW="190440" imgH="152280" progId="Equation.3">
                  <p:embed/>
                </p:oleObj>
              </mc:Choice>
              <mc:Fallback>
                <p:oleObj name="Equation" r:id="rId3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693" y="5157174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>
            <p:extLst/>
          </p:nvPr>
        </p:nvGraphicFramePr>
        <p:xfrm>
          <a:off x="2066946" y="5167905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5" name="Equation" r:id="rId33" imgW="190440" imgH="152280" progId="Equation.3">
                  <p:embed/>
                </p:oleObj>
              </mc:Choice>
              <mc:Fallback>
                <p:oleObj name="Equation" r:id="rId3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46" y="5167905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/>
          <p:cNvGraphicFramePr>
            <a:graphicFrameLocks noChangeAspect="1"/>
          </p:cNvGraphicFramePr>
          <p:nvPr>
            <p:extLst/>
          </p:nvPr>
        </p:nvGraphicFramePr>
        <p:xfrm>
          <a:off x="3185262" y="5191515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6" name="Equation" r:id="rId34" imgW="190440" imgH="152280" progId="Equation.3">
                  <p:embed/>
                </p:oleObj>
              </mc:Choice>
              <mc:Fallback>
                <p:oleObj name="Equation" r:id="rId3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262" y="5191515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/>
          </p:nvPr>
        </p:nvGraphicFramePr>
        <p:xfrm>
          <a:off x="4290699" y="5189367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7" name="Equation" r:id="rId35" imgW="190440" imgH="152280" progId="Equation.3">
                  <p:embed/>
                </p:oleObj>
              </mc:Choice>
              <mc:Fallback>
                <p:oleObj name="Equation" r:id="rId3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99" y="5189367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>
            <p:extLst/>
          </p:nvPr>
        </p:nvGraphicFramePr>
        <p:xfrm>
          <a:off x="5512045" y="5187219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8" name="Equation" r:id="rId36" imgW="190440" imgH="152280" progId="Equation.3">
                  <p:embed/>
                </p:oleObj>
              </mc:Choice>
              <mc:Fallback>
                <p:oleObj name="Equation" r:id="rId3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045" y="5187219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"/>
          <p:cNvGraphicFramePr>
            <a:graphicFrameLocks noChangeAspect="1"/>
          </p:cNvGraphicFramePr>
          <p:nvPr>
            <p:extLst/>
          </p:nvPr>
        </p:nvGraphicFramePr>
        <p:xfrm>
          <a:off x="1139666" y="5683065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9" name="Equation" r:id="rId37" imgW="190440" imgH="152280" progId="Equation.3">
                  <p:embed/>
                </p:oleObj>
              </mc:Choice>
              <mc:Fallback>
                <p:oleObj name="Equation" r:id="rId3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666" y="5683065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1"/>
          <p:cNvGraphicFramePr>
            <a:graphicFrameLocks noChangeAspect="1"/>
          </p:cNvGraphicFramePr>
          <p:nvPr>
            <p:extLst/>
          </p:nvPr>
        </p:nvGraphicFramePr>
        <p:xfrm>
          <a:off x="2064798" y="5693796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0" name="Equation" r:id="rId38" imgW="190440" imgH="152280" progId="Equation.3">
                  <p:embed/>
                </p:oleObj>
              </mc:Choice>
              <mc:Fallback>
                <p:oleObj name="Equation" r:id="rId3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98" y="5693796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"/>
          <p:cNvGraphicFramePr>
            <a:graphicFrameLocks noChangeAspect="1"/>
          </p:cNvGraphicFramePr>
          <p:nvPr>
            <p:extLst/>
          </p:nvPr>
        </p:nvGraphicFramePr>
        <p:xfrm>
          <a:off x="3170234" y="5678769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1" name="Equation" r:id="rId39" imgW="190440" imgH="152280" progId="Equation.3">
                  <p:embed/>
                </p:oleObj>
              </mc:Choice>
              <mc:Fallback>
                <p:oleObj name="Equation" r:id="rId3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4" y="5678769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1"/>
          <p:cNvGraphicFramePr>
            <a:graphicFrameLocks noChangeAspect="1"/>
          </p:cNvGraphicFramePr>
          <p:nvPr>
            <p:extLst/>
          </p:nvPr>
        </p:nvGraphicFramePr>
        <p:xfrm>
          <a:off x="4327185" y="568950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2" name="Equation" r:id="rId40" imgW="190440" imgH="152280" progId="Equation.3">
                  <p:embed/>
                </p:oleObj>
              </mc:Choice>
              <mc:Fallback>
                <p:oleObj name="Equation" r:id="rId4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185" y="568950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>
            <p:extLst/>
          </p:nvPr>
        </p:nvGraphicFramePr>
        <p:xfrm>
          <a:off x="5535653" y="5700231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3" name="Equation" r:id="rId41" imgW="190440" imgH="152280" progId="Equation.3">
                  <p:embed/>
                </p:oleObj>
              </mc:Choice>
              <mc:Fallback>
                <p:oleObj name="Equation" r:id="rId4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53" y="5700231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4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262" y="223456"/>
            <a:ext cx="7672388" cy="49091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1370806"/>
            <a:ext cx="4371975" cy="1848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769743" y="3476625"/>
            <a:ext cx="642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Since X</a:t>
            </a:r>
            <a:r>
              <a:rPr lang="en-IN" sz="2800" baseline="-25000" dirty="0" smtClean="0"/>
              <a:t>13</a:t>
            </a:r>
            <a:r>
              <a:rPr lang="en-IN" sz="2800" dirty="0" smtClean="0"/>
              <a:t> contains S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 ,    </a:t>
            </a:r>
            <a:r>
              <a:rPr lang="en-IN" sz="2800" dirty="0" smtClean="0">
                <a:solidFill>
                  <a:srgbClr val="FF0000"/>
                </a:solidFill>
              </a:rPr>
              <a:t>aba</a:t>
            </a:r>
            <a:r>
              <a:rPr lang="en-IN" sz="2800" dirty="0" smtClean="0"/>
              <a:t> </a:t>
            </a:r>
            <a:r>
              <a:rPr lang="en-US" altLang="en-US" sz="2800" b="1" dirty="0">
                <a:sym typeface="Symbol" pitchFamily="18" charset="2"/>
              </a:rPr>
              <a:t></a:t>
            </a:r>
            <a:r>
              <a:rPr lang="en-IN" sz="2800" dirty="0" smtClean="0"/>
              <a:t> L(G)</a:t>
            </a:r>
            <a:r>
              <a:rPr lang="en-IN" sz="2800" baseline="-25000" dirty="0" smtClean="0"/>
              <a:t> </a:t>
            </a:r>
            <a:r>
              <a:rPr lang="en-IN" sz="2800" dirty="0" smtClean="0"/>
              <a:t>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652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following CFG in Chomsky normal form, check whether the membership of the following strings (using CYK algorithm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>
                <a:solidFill>
                  <a:srgbClr val="0070C0"/>
                </a:solidFill>
              </a:rPr>
              <a:t>ababa</a:t>
            </a:r>
            <a:r>
              <a:rPr lang="en-US" dirty="0"/>
              <a:t> </a:t>
            </a:r>
            <a:r>
              <a:rPr lang="en-US" dirty="0" smtClean="0"/>
              <a:t> ii)</a:t>
            </a:r>
            <a:r>
              <a:rPr lang="en-US" dirty="0" err="1" smtClean="0">
                <a:solidFill>
                  <a:srgbClr val="0070C0"/>
                </a:solidFill>
              </a:rPr>
              <a:t>aabb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 </a:t>
            </a:r>
            <a:r>
              <a:rPr lang="en-US" b="1" dirty="0">
                <a:solidFill>
                  <a:srgbClr val="FF0000"/>
                </a:solidFill>
              </a:rPr>
              <a:t>→ AB / BC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→ BA / a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→ CC / b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→ AB / 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8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0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Simplification of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449"/>
            <a:ext cx="10515600" cy="5200807"/>
          </a:xfrm>
        </p:spPr>
        <p:txBody>
          <a:bodyPr>
            <a:normAutofit/>
          </a:bodyPr>
          <a:lstStyle/>
          <a:p>
            <a:r>
              <a:rPr lang="en-IN" dirty="0"/>
              <a:t>Elimination of </a:t>
            </a:r>
            <a:r>
              <a:rPr lang="en-IN" dirty="0">
                <a:solidFill>
                  <a:srgbClr val="0000CC"/>
                </a:solidFill>
              </a:rPr>
              <a:t>Unit productions</a:t>
            </a:r>
            <a:endParaRPr lang="en-IN" dirty="0" smtClean="0"/>
          </a:p>
          <a:p>
            <a:r>
              <a:rPr lang="en-IN" dirty="0"/>
              <a:t>Elimination of </a:t>
            </a:r>
            <a:r>
              <a:rPr lang="en-IN" dirty="0">
                <a:solidFill>
                  <a:srgbClr val="008000"/>
                </a:solidFill>
              </a:rPr>
              <a:t>Null productions</a:t>
            </a:r>
          </a:p>
          <a:p>
            <a:r>
              <a:rPr lang="en-IN" dirty="0" smtClean="0"/>
              <a:t>Elimination </a:t>
            </a:r>
            <a:r>
              <a:rPr lang="en-IN" dirty="0"/>
              <a:t>of </a:t>
            </a:r>
            <a:r>
              <a:rPr lang="en-IN" dirty="0">
                <a:solidFill>
                  <a:srgbClr val="FF0000"/>
                </a:solidFill>
              </a:rPr>
              <a:t>Useless </a:t>
            </a:r>
            <a:r>
              <a:rPr lang="en-IN" dirty="0" smtClean="0">
                <a:solidFill>
                  <a:srgbClr val="FF0000"/>
                </a:solidFill>
              </a:rPr>
              <a:t>symbols</a:t>
            </a:r>
            <a:endParaRPr lang="en-I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G          </a:t>
            </a:r>
            <a:r>
              <a:rPr lang="en-IN" dirty="0" smtClean="0">
                <a:solidFill>
                  <a:srgbClr val="0000CC"/>
                </a:solidFill>
              </a:rPr>
              <a:t>G</a:t>
            </a:r>
            <a:r>
              <a:rPr lang="en-IN" baseline="-25000" dirty="0" smtClean="0">
                <a:solidFill>
                  <a:srgbClr val="0000CC"/>
                </a:solidFill>
              </a:rPr>
              <a:t>1</a:t>
            </a:r>
            <a:r>
              <a:rPr lang="en-IN" dirty="0" smtClean="0">
                <a:solidFill>
                  <a:srgbClr val="0000CC"/>
                </a:solidFill>
              </a:rPr>
              <a:t>           </a:t>
            </a:r>
            <a:r>
              <a:rPr lang="en-IN" dirty="0" smtClean="0">
                <a:solidFill>
                  <a:srgbClr val="008000"/>
                </a:solidFill>
              </a:rPr>
              <a:t>G</a:t>
            </a:r>
            <a:r>
              <a:rPr lang="en-IN" baseline="-25000" dirty="0" smtClean="0">
                <a:solidFill>
                  <a:srgbClr val="008000"/>
                </a:solidFill>
              </a:rPr>
              <a:t>2             </a:t>
            </a:r>
            <a:r>
              <a:rPr lang="en-IN" dirty="0" smtClean="0">
                <a:solidFill>
                  <a:srgbClr val="FF0000"/>
                </a:solidFill>
              </a:rPr>
              <a:t> G</a:t>
            </a:r>
            <a:r>
              <a:rPr lang="en-IN" baseline="-25000" dirty="0" smtClean="0">
                <a:solidFill>
                  <a:srgbClr val="FF0000"/>
                </a:solidFill>
              </a:rPr>
              <a:t>3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(Reduced Grammar)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Def: Let </a:t>
            </a:r>
            <a:r>
              <a:rPr lang="en-IN" dirty="0" smtClean="0">
                <a:sym typeface="Symbol" panose="05050102010706020507" pitchFamily="18" charset="2"/>
              </a:rPr>
              <a:t>w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L(G), then the sequence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S         w</a:t>
            </a:r>
            <a:r>
              <a:rPr lang="en-US" baseline="-25000" dirty="0" smtClean="0">
                <a:sym typeface="Symbol" pitchFamily="18" charset="2"/>
              </a:rPr>
              <a:t>1           </a:t>
            </a:r>
            <a:r>
              <a:rPr lang="en-US" dirty="0" smtClean="0">
                <a:sym typeface="Symbol" pitchFamily="18" charset="2"/>
              </a:rPr>
              <a:t> w</a:t>
            </a:r>
            <a:r>
              <a:rPr lang="en-US" baseline="-25000" dirty="0" smtClean="0">
                <a:sym typeface="Symbol" pitchFamily="18" charset="2"/>
              </a:rPr>
              <a:t>2             </a:t>
            </a:r>
            <a:r>
              <a:rPr lang="en-US" dirty="0" smtClean="0">
                <a:sym typeface="Symbol" pitchFamily="18" charset="2"/>
              </a:rPr>
              <a:t>w</a:t>
            </a:r>
            <a:r>
              <a:rPr lang="en-US" baseline="-25000" dirty="0" smtClean="0">
                <a:sym typeface="Symbol" pitchFamily="18" charset="2"/>
              </a:rPr>
              <a:t>3              </a:t>
            </a:r>
            <a:r>
              <a:rPr lang="en-US" dirty="0" smtClean="0">
                <a:sym typeface="Symbol" pitchFamily="18" charset="2"/>
              </a:rPr>
              <a:t>. . . .</a:t>
            </a:r>
            <a:r>
              <a:rPr lang="en-US" baseline="-25000" dirty="0" smtClean="0">
                <a:sym typeface="Symbol" pitchFamily="18" charset="2"/>
              </a:rPr>
              <a:t>            </a:t>
            </a:r>
            <a:r>
              <a:rPr lang="en-US" dirty="0" smtClean="0">
                <a:sym typeface="Symbol" pitchFamily="18" charset="2"/>
              </a:rPr>
              <a:t>w</a:t>
            </a:r>
            <a:r>
              <a:rPr lang="en-US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          w</a:t>
            </a:r>
            <a:r>
              <a:rPr lang="en-US" baseline="-25000" dirty="0" smtClean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s a derivation of the string (terminal) w. The strings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S, w</a:t>
            </a:r>
            <a:r>
              <a:rPr lang="en-US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, w</a:t>
            </a:r>
            <a:r>
              <a:rPr lang="en-US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. . . , w</a:t>
            </a:r>
            <a:r>
              <a:rPr lang="en-US" baseline="-25000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aseline="-25000" dirty="0" smtClean="0"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which contain non-terminals as well as terminals, are called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sentential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orms</a:t>
            </a:r>
            <a:r>
              <a:rPr lang="en-US" dirty="0" smtClean="0">
                <a:sym typeface="Symbol" pitchFamily="18" charset="2"/>
              </a:rPr>
              <a:t> of the derivation. </a:t>
            </a:r>
            <a:r>
              <a:rPr lang="en-US" baseline="-25000" dirty="0" smtClean="0">
                <a:sym typeface="Symbol" pitchFamily="18" charset="2"/>
              </a:rPr>
              <a:t>          </a:t>
            </a:r>
            <a:r>
              <a:rPr lang="en-US" dirty="0" smtClean="0">
                <a:sym typeface="Symbol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13159" y="268574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2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159" y="268574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08045" y="268574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3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045" y="268574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02931" y="268574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4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31" y="268574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13159" y="423437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159" y="423437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473102" y="4229273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6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102" y="4229273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495778" y="4256167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7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778" y="4256167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633835" y="428306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8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835" y="428306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917129" y="4256167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9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129" y="4256167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082080" y="424272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0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080" y="424272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6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Elimination of Useless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Def: Let  G </a:t>
            </a:r>
            <a:r>
              <a:rPr lang="en-IN" altLang="en-US" dirty="0">
                <a:sym typeface="Symbol" panose="05050102010706020507" pitchFamily="18" charset="2"/>
              </a:rPr>
              <a:t>= (N, T, S, P</a:t>
            </a:r>
            <a:r>
              <a:rPr lang="en-IN" altLang="en-US" dirty="0" smtClean="0">
                <a:sym typeface="Symbol" panose="05050102010706020507" pitchFamily="18" charset="2"/>
              </a:rPr>
              <a:t>) be a CFG. A symbol X is useful if there is a derivation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S       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w  </a:t>
            </a:r>
            <a:r>
              <a:rPr lang="en-IN" dirty="0" smtClean="0">
                <a:sym typeface="Symbol" panose="05050102010706020507" pitchFamily="18" charset="2"/>
              </a:rPr>
              <a:t>for some </a:t>
            </a:r>
            <a:r>
              <a:rPr lang="el-GR" dirty="0" smtClean="0">
                <a:sym typeface="Symbol" panose="05050102010706020507" pitchFamily="18" charset="2"/>
              </a:rPr>
              <a:t>α</a:t>
            </a:r>
            <a:r>
              <a:rPr lang="en-IN" dirty="0" smtClean="0">
                <a:sym typeface="Symbol" panose="05050102010706020507" pitchFamily="18" charset="2"/>
              </a:rPr>
              <a:t>, </a:t>
            </a:r>
            <a:r>
              <a:rPr lang="el-GR" dirty="0" smtClean="0">
                <a:sym typeface="Symbol" panose="05050102010706020507" pitchFamily="18" charset="2"/>
              </a:rPr>
              <a:t>β</a:t>
            </a:r>
            <a:r>
              <a:rPr lang="en-IN" dirty="0" smtClean="0">
                <a:sym typeface="Symbol" panose="05050102010706020507" pitchFamily="18" charset="2"/>
              </a:rPr>
              <a:t> and w.  Where w </a:t>
            </a:r>
            <a:r>
              <a:rPr lang="en-US" altLang="en-US" b="1" dirty="0" smtClean="0">
                <a:sym typeface="Symbol" pitchFamily="18" charset="2"/>
              </a:rPr>
              <a:t> </a:t>
            </a:r>
            <a:r>
              <a:rPr lang="en-US" altLang="en-US" dirty="0" smtClean="0">
                <a:sym typeface="Symbol" pitchFamily="18" charset="2"/>
              </a:rPr>
              <a:t>T*. Otherwise X is useless.</a:t>
            </a:r>
          </a:p>
          <a:p>
            <a:pPr marL="0" indent="0"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1) It should be possible to derive a terminal string from X.</a:t>
            </a:r>
          </a:p>
          <a:p>
            <a:pPr marL="0" indent="0">
              <a:buNone/>
            </a:pPr>
            <a:r>
              <a:rPr lang="en-IN" dirty="0" smtClean="0"/>
              <a:t>                            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2) It should be possible to derive a sentential form containing X from S.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      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S       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endParaRPr lang="en-I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IN" dirty="0" smtClean="0">
                <a:sym typeface="Symbol" panose="05050102010706020507" pitchFamily="18" charset="2"/>
              </a:rPr>
              <a:t>or we can say X is reachable from S.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675617" y="1509709"/>
          <a:ext cx="708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617" y="1509709"/>
                        <a:ext cx="7080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929289" y="1509709"/>
          <a:ext cx="708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289" y="1509709"/>
                        <a:ext cx="7080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915841" y="3450518"/>
          <a:ext cx="708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8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841" y="3450518"/>
                        <a:ext cx="7080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548381" y="4454545"/>
          <a:ext cx="708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9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381" y="4454545"/>
                        <a:ext cx="7080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3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60377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These two conditions are only the necessary conditions but not sufficient conditions. That is any non-terminal satisfies both the conditions does not imply it is useful.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aABbc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A → </a:t>
            </a:r>
            <a:r>
              <a:rPr lang="en-US" dirty="0" smtClean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 smtClean="0"/>
              <a:t>cDd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D </a:t>
            </a:r>
            <a:r>
              <a:rPr lang="en-US" dirty="0"/>
              <a:t>→ </a:t>
            </a:r>
            <a:r>
              <a:rPr lang="en-US" dirty="0" err="1" smtClean="0"/>
              <a:t>cDd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D → </a:t>
            </a:r>
            <a:r>
              <a:rPr lang="en-US" dirty="0" smtClean="0"/>
              <a:t>cd</a:t>
            </a:r>
          </a:p>
          <a:p>
            <a:pPr marL="0" indent="0">
              <a:buNone/>
            </a:pPr>
            <a:r>
              <a:rPr lang="en-US" dirty="0" smtClean="0"/>
              <a:t>Here A is reachable from S and a terminal string can be derived from A</a:t>
            </a:r>
          </a:p>
          <a:p>
            <a:pPr marL="0" indent="0">
              <a:buNone/>
            </a:pPr>
            <a:r>
              <a:rPr lang="en-US" dirty="0" smtClean="0"/>
              <a:t>But this derivation does not produce a terminal string.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US" dirty="0" smtClean="0"/>
              <a:t>S       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Bbc</a:t>
            </a:r>
            <a:r>
              <a:rPr lang="en-US" dirty="0" smtClean="0"/>
              <a:t>         </a:t>
            </a:r>
            <a:r>
              <a:rPr lang="en-US" dirty="0" err="1" smtClean="0"/>
              <a:t>aac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bc</a:t>
            </a:r>
            <a:r>
              <a:rPr lang="en-US" dirty="0" smtClean="0"/>
              <a:t> , A is useless symbol.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27412" y="5884434"/>
          <a:ext cx="708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412" y="5884434"/>
                        <a:ext cx="7080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505200" y="5884752"/>
          <a:ext cx="708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3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84752"/>
                        <a:ext cx="7080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7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16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Lemma 1:</a:t>
            </a:r>
            <a:r>
              <a:rPr lang="en-IN" dirty="0" smtClean="0"/>
              <a:t> </a:t>
            </a:r>
            <a:r>
              <a:rPr lang="en-IN" dirty="0" smtClean="0">
                <a:sym typeface="Symbol" panose="05050102010706020507" pitchFamily="18" charset="2"/>
              </a:rPr>
              <a:t>Given a CFG</a:t>
            </a:r>
            <a:r>
              <a:rPr lang="en-IN" altLang="en-US" dirty="0" smtClean="0">
                <a:sym typeface="Symbol" panose="05050102010706020507" pitchFamily="18" charset="2"/>
              </a:rPr>
              <a:t>  </a:t>
            </a:r>
            <a:r>
              <a:rPr lang="en-IN" altLang="en-US" dirty="0">
                <a:sym typeface="Symbol" panose="05050102010706020507" pitchFamily="18" charset="2"/>
              </a:rPr>
              <a:t>G = (N, T, S, P</a:t>
            </a:r>
            <a:r>
              <a:rPr lang="en-IN" altLang="en-US" dirty="0" smtClean="0">
                <a:sym typeface="Symbol" panose="05050102010706020507" pitchFamily="18" charset="2"/>
              </a:rPr>
              <a:t>), with L(G) ≠ </a:t>
            </a:r>
            <a:r>
              <a:rPr lang="el-GR" altLang="en-US" dirty="0" smtClean="0">
                <a:sym typeface="Symbol" panose="05050102010706020507" pitchFamily="18" charset="2"/>
              </a:rPr>
              <a:t>φ</a:t>
            </a:r>
            <a:r>
              <a:rPr lang="en-IN" altLang="en-US" dirty="0" smtClean="0">
                <a:sym typeface="Symbol" panose="05050102010706020507" pitchFamily="18" charset="2"/>
              </a:rPr>
              <a:t>, we can effectively find an equivalent CFG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G’</a:t>
            </a:r>
            <a:r>
              <a:rPr lang="en-IN" altLang="en-US" dirty="0" smtClean="0">
                <a:sym typeface="Symbol" panose="05050102010706020507" pitchFamily="18" charset="2"/>
              </a:rPr>
              <a:t> = </a:t>
            </a:r>
            <a:r>
              <a:rPr lang="en-IN" altLang="en-US" dirty="0">
                <a:sym typeface="Symbol" panose="05050102010706020507" pitchFamily="18" charset="2"/>
              </a:rPr>
              <a:t>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N’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n-IN" altLang="en-US" dirty="0">
                <a:sym typeface="Symbol" panose="05050102010706020507" pitchFamily="18" charset="2"/>
              </a:rPr>
              <a:t>T, S,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P’</a:t>
            </a:r>
            <a:r>
              <a:rPr lang="en-IN" altLang="en-US" dirty="0" smtClean="0">
                <a:sym typeface="Symbol" panose="05050102010706020507" pitchFamily="18" charset="2"/>
              </a:rPr>
              <a:t>) such that for each A in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N’</a:t>
            </a:r>
            <a:r>
              <a:rPr lang="en-IN" dirty="0" smtClean="0"/>
              <a:t> there is some w in T* for which A          w.</a:t>
            </a:r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egin</a:t>
            </a:r>
          </a:p>
          <a:p>
            <a:pPr marL="514350" indent="-514350">
              <a:buAutoNum type="arabicPeriod"/>
            </a:pPr>
            <a:r>
              <a:rPr lang="en-IN" dirty="0" smtClean="0"/>
              <a:t>OLDN = {</a:t>
            </a:r>
            <a:r>
              <a:rPr lang="el-GR" altLang="en-US" dirty="0" smtClean="0">
                <a:sym typeface="Symbol" panose="05050102010706020507" pitchFamily="18" charset="2"/>
              </a:rPr>
              <a:t>φ</a:t>
            </a:r>
            <a:r>
              <a:rPr lang="en-IN" altLang="en-US" dirty="0" smtClean="0">
                <a:sym typeface="Symbol" panose="05050102010706020507" pitchFamily="18" charset="2"/>
              </a:rPr>
              <a:t>}</a:t>
            </a:r>
          </a:p>
          <a:p>
            <a:pPr marL="514350" indent="-514350">
              <a:buAutoNum type="arabicPeriod"/>
            </a:pPr>
            <a:r>
              <a:rPr lang="en-IN" dirty="0" smtClean="0">
                <a:sym typeface="Symbol" panose="05050102010706020507" pitchFamily="18" charset="2"/>
              </a:rPr>
              <a:t>NEWN = { A / </a:t>
            </a:r>
            <a:r>
              <a:rPr lang="en-US" dirty="0">
                <a:solidFill>
                  <a:srgbClr val="FF0000"/>
                </a:solidFill>
              </a:rPr>
              <a:t>A → </a:t>
            </a:r>
            <a:r>
              <a:rPr lang="en-US" dirty="0" smtClean="0">
                <a:solidFill>
                  <a:srgbClr val="FF0000"/>
                </a:solidFill>
              </a:rPr>
              <a:t>w </a:t>
            </a:r>
            <a:r>
              <a:rPr lang="en-US" dirty="0" smtClean="0"/>
              <a:t>for some w in T* }</a:t>
            </a:r>
          </a:p>
          <a:p>
            <a:pPr marL="514350" indent="-514350">
              <a:buAutoNum type="arabicPeriod"/>
            </a:pPr>
            <a:r>
              <a:rPr lang="en-US" dirty="0" smtClean="0"/>
              <a:t>While OLDN </a:t>
            </a:r>
            <a:r>
              <a:rPr lang="en-IN" altLang="en-US" dirty="0" smtClean="0">
                <a:sym typeface="Symbol" panose="05050102010706020507" pitchFamily="18" charset="2"/>
              </a:rPr>
              <a:t>≠ NEWN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begin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4.   OLDN = NEWN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5.   NEWN = OLDN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altLang="en-US" dirty="0" smtClean="0">
                <a:sym typeface="Symbol" panose="05050102010706020507" pitchFamily="18" charset="2"/>
              </a:rPr>
              <a:t>{</a:t>
            </a:r>
            <a:r>
              <a:rPr lang="en-IN" dirty="0">
                <a:sym typeface="Symbol" panose="05050102010706020507" pitchFamily="18" charset="2"/>
              </a:rPr>
              <a:t>A / </a:t>
            </a:r>
            <a:r>
              <a:rPr lang="en-US" dirty="0">
                <a:solidFill>
                  <a:srgbClr val="FF0000"/>
                </a:solidFill>
              </a:rPr>
              <a:t>A →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for some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(T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US" dirty="0"/>
              <a:t> OLDN</a:t>
            </a:r>
            <a:r>
              <a:rPr lang="en-US" dirty="0" smtClean="0"/>
              <a:t>)*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end</a:t>
            </a:r>
          </a:p>
          <a:p>
            <a:pPr marL="0" indent="0">
              <a:buNone/>
            </a:pPr>
            <a:r>
              <a:rPr lang="en-US" dirty="0" smtClean="0"/>
              <a:t>6. N’ = NEWN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90649"/>
              </p:ext>
            </p:extLst>
          </p:nvPr>
        </p:nvGraphicFramePr>
        <p:xfrm>
          <a:off x="4898277" y="1015721"/>
          <a:ext cx="65535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2" name="Equation" r:id="rId3" imgW="291960" imgH="177480" progId="Equation.3">
                  <p:embed/>
                </p:oleObj>
              </mc:Choice>
              <mc:Fallback>
                <p:oleObj name="Equation" r:id="rId3" imgW="291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277" y="1015721"/>
                        <a:ext cx="655357" cy="585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8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739718" cy="601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Example</a:t>
            </a:r>
            <a:r>
              <a:rPr lang="en-IN" dirty="0" smtClean="0"/>
              <a:t>: G =({S, A, B, C, E}, </a:t>
            </a:r>
            <a:r>
              <a:rPr lang="en-US" dirty="0"/>
              <a:t>{ b, c, d </a:t>
            </a:r>
            <a:r>
              <a:rPr lang="en-US" dirty="0" smtClean="0"/>
              <a:t>}, S, P)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P:        </a:t>
            </a:r>
            <a:r>
              <a:rPr lang="en-US" dirty="0" smtClean="0">
                <a:solidFill>
                  <a:srgbClr val="0000CC"/>
                </a:solidFill>
              </a:rPr>
              <a:t>S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AB</a:t>
            </a:r>
            <a:r>
              <a:rPr lang="en-US" dirty="0" smtClean="0"/>
              <a:t>        1) OLDN = </a:t>
            </a:r>
            <a:r>
              <a:rPr lang="el-GR" altLang="en-US" dirty="0" smtClean="0">
                <a:sym typeface="Symbol" panose="05050102010706020507" pitchFamily="18" charset="2"/>
              </a:rPr>
              <a:t>φ</a:t>
            </a:r>
            <a:r>
              <a:rPr lang="en-IN" altLang="en-US" dirty="0" smtClean="0">
                <a:sym typeface="Symbol" panose="05050102010706020507" pitchFamily="18" charset="2"/>
              </a:rPr>
              <a:t>               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NEWN </a:t>
            </a:r>
            <a:r>
              <a:rPr lang="en-IN" altLang="en-US" dirty="0" smtClean="0">
                <a:sym typeface="Symbol" panose="05050102010706020507" pitchFamily="18" charset="2"/>
              </a:rPr>
              <a:t>= { B, 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S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AC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S </a:t>
            </a:r>
            <a:r>
              <a:rPr lang="en-US" dirty="0"/>
              <a:t>→ </a:t>
            </a:r>
            <a:r>
              <a:rPr lang="en-US" dirty="0" smtClean="0"/>
              <a:t>BC         2) </a:t>
            </a:r>
            <a:r>
              <a:rPr lang="en-US" dirty="0"/>
              <a:t>OLDN </a:t>
            </a:r>
            <a:r>
              <a:rPr lang="en-US" dirty="0" smtClean="0"/>
              <a:t>= </a:t>
            </a:r>
            <a:r>
              <a:rPr lang="en-IN" altLang="en-US" dirty="0">
                <a:sym typeface="Symbol" panose="05050102010706020507" pitchFamily="18" charset="2"/>
              </a:rPr>
              <a:t>{ B, E</a:t>
            </a:r>
            <a:r>
              <a:rPr lang="en-IN" altLang="en-US" dirty="0" smtClean="0">
                <a:sym typeface="Symbol" panose="05050102010706020507" pitchFamily="18" charset="2"/>
              </a:rPr>
              <a:t>}       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NEWN </a:t>
            </a:r>
            <a:r>
              <a:rPr lang="en-IN" altLang="en-US" dirty="0">
                <a:sym typeface="Symbol" panose="05050102010706020507" pitchFamily="18" charset="2"/>
              </a:rPr>
              <a:t>= { B, E</a:t>
            </a:r>
            <a:r>
              <a:rPr lang="en-IN" altLang="en-US" dirty="0" smtClean="0">
                <a:sym typeface="Symbol" panose="05050102010706020507" pitchFamily="18" charset="2"/>
              </a:rPr>
              <a:t>}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 { C, E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B </a:t>
            </a:r>
            <a:r>
              <a:rPr lang="en-US" dirty="0"/>
              <a:t>→ </a:t>
            </a:r>
            <a:r>
              <a:rPr lang="en-US" dirty="0" smtClean="0"/>
              <a:t>b                                                                          = {B, C, 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C</a:t>
            </a:r>
            <a:r>
              <a:rPr lang="en-US" dirty="0" smtClean="0"/>
              <a:t> </a:t>
            </a:r>
            <a:r>
              <a:rPr lang="en-US" dirty="0"/>
              <a:t>→ cEd </a:t>
            </a:r>
            <a:r>
              <a:rPr lang="en-US" dirty="0" smtClean="0"/>
              <a:t>      3) </a:t>
            </a:r>
            <a:r>
              <a:rPr lang="en-US" dirty="0"/>
              <a:t>OLDN = </a:t>
            </a:r>
            <a:r>
              <a:rPr lang="en-IN" altLang="en-US" dirty="0">
                <a:sym typeface="Symbol" panose="05050102010706020507" pitchFamily="18" charset="2"/>
              </a:rPr>
              <a:t>{ B</a:t>
            </a:r>
            <a:r>
              <a:rPr lang="en-IN" altLang="en-US" dirty="0" smtClean="0">
                <a:sym typeface="Symbol" panose="05050102010706020507" pitchFamily="18" charset="2"/>
              </a:rPr>
              <a:t>, C, </a:t>
            </a:r>
            <a:r>
              <a:rPr lang="en-IN" altLang="en-US" dirty="0">
                <a:sym typeface="Symbol" panose="05050102010706020507" pitchFamily="18" charset="2"/>
              </a:rPr>
              <a:t>E</a:t>
            </a:r>
            <a:r>
              <a:rPr lang="en-IN" altLang="en-US" dirty="0" smtClean="0">
                <a:sym typeface="Symbol" panose="05050102010706020507" pitchFamily="18" charset="2"/>
              </a:rPr>
              <a:t>}   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NEWN = </a:t>
            </a:r>
            <a:r>
              <a:rPr lang="en-US" dirty="0" smtClean="0"/>
              <a:t>{</a:t>
            </a:r>
            <a:r>
              <a:rPr lang="en-US" dirty="0"/>
              <a:t>B, C, E</a:t>
            </a:r>
            <a:r>
              <a:rPr lang="en-US" dirty="0" smtClean="0"/>
              <a:t>}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{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S, B, C, E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E→ cEd                                                                        </a:t>
            </a:r>
            <a:r>
              <a:rPr lang="en-US" dirty="0"/>
              <a:t>= </a:t>
            </a:r>
            <a:r>
              <a:rPr lang="en-US" dirty="0" smtClean="0"/>
              <a:t>{S, B</a:t>
            </a:r>
            <a:r>
              <a:rPr lang="en-US" dirty="0"/>
              <a:t>, C, E}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 </a:t>
            </a:r>
            <a:r>
              <a:rPr lang="en-US" dirty="0"/>
              <a:t>→ </a:t>
            </a:r>
            <a:r>
              <a:rPr lang="en-US" dirty="0" smtClean="0"/>
              <a:t>cd         4) </a:t>
            </a:r>
            <a:r>
              <a:rPr lang="en-US" dirty="0">
                <a:solidFill>
                  <a:srgbClr val="008000"/>
                </a:solidFill>
              </a:rPr>
              <a:t>OLDN </a:t>
            </a:r>
            <a:r>
              <a:rPr lang="en-US" dirty="0"/>
              <a:t>= </a:t>
            </a:r>
            <a:r>
              <a:rPr lang="en-IN" altLang="en-US" dirty="0">
                <a:sym typeface="Symbol" panose="05050102010706020507" pitchFamily="18" charset="2"/>
              </a:rPr>
              <a:t>{ </a:t>
            </a:r>
            <a:r>
              <a:rPr lang="en-IN" altLang="en-US" dirty="0" smtClean="0">
                <a:sym typeface="Symbol" panose="05050102010706020507" pitchFamily="18" charset="2"/>
              </a:rPr>
              <a:t>S, B</a:t>
            </a:r>
            <a:r>
              <a:rPr lang="en-IN" altLang="en-US" dirty="0">
                <a:sym typeface="Symbol" panose="05050102010706020507" pitchFamily="18" charset="2"/>
              </a:rPr>
              <a:t>, C, E}</a:t>
            </a:r>
            <a:r>
              <a:rPr lang="en-US" dirty="0" smtClean="0"/>
              <a:t>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NEWN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dirty="0" smtClean="0"/>
              <a:t>{S, B</a:t>
            </a:r>
            <a:r>
              <a:rPr lang="en-US" dirty="0"/>
              <a:t>, C, E}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{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S, B, C, E}</a:t>
            </a:r>
            <a:r>
              <a:rPr lang="en-US" dirty="0" smtClean="0"/>
              <a:t>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</a:t>
            </a:r>
            <a:r>
              <a:rPr lang="en-US" dirty="0"/>
              <a:t>= {S, B, C, E}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G’ </a:t>
            </a:r>
            <a:r>
              <a:rPr lang="en-IN" dirty="0">
                <a:solidFill>
                  <a:srgbClr val="FF0000"/>
                </a:solidFill>
              </a:rPr>
              <a:t>=({S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B, C, E}, </a:t>
            </a:r>
            <a:r>
              <a:rPr lang="en-US" dirty="0">
                <a:solidFill>
                  <a:srgbClr val="FF0000"/>
                </a:solidFill>
              </a:rPr>
              <a:t>{ b, c, d }, S, </a:t>
            </a:r>
            <a:r>
              <a:rPr lang="en-US" dirty="0" smtClean="0">
                <a:solidFill>
                  <a:srgbClr val="FF0000"/>
                </a:solidFill>
              </a:rPr>
              <a:t>P’)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P’: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BC ,   B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b ,    C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cEd ,    E</a:t>
            </a:r>
            <a:r>
              <a:rPr lang="en-US" dirty="0">
                <a:solidFill>
                  <a:srgbClr val="FF0000"/>
                </a:solidFill>
              </a:rPr>
              <a:t>→ cEd </a:t>
            </a:r>
            <a:r>
              <a:rPr lang="en-US" dirty="0" smtClean="0">
                <a:solidFill>
                  <a:srgbClr val="FF0000"/>
                </a:solidFill>
              </a:rPr>
              <a:t>,    E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smtClean="0"/>
              <a:t>L(G) = L(G’) ,  N’ </a:t>
            </a:r>
            <a:r>
              <a:rPr lang="en-US" altLang="en-US" b="1" dirty="0" smtClean="0">
                <a:sym typeface="Symbol" pitchFamily="18" charset="2"/>
              </a:rPr>
              <a:t> </a:t>
            </a:r>
            <a:r>
              <a:rPr lang="en-US" altLang="en-US" dirty="0" smtClean="0">
                <a:sym typeface="Symbol" pitchFamily="18" charset="2"/>
              </a:rPr>
              <a:t>N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, </a:t>
            </a:r>
            <a:r>
              <a:rPr lang="en-US" altLang="en-US" dirty="0" smtClean="0">
                <a:sym typeface="Symbol" pitchFamily="18" charset="2"/>
              </a:rPr>
              <a:t>P’</a:t>
            </a:r>
            <a:r>
              <a:rPr lang="en-US" altLang="en-US" b="1" dirty="0" smtClean="0">
                <a:sym typeface="Symbol" pitchFamily="18" charset="2"/>
              </a:rPr>
              <a:t> </a:t>
            </a:r>
            <a:r>
              <a:rPr lang="en-US" altLang="en-US" dirty="0" smtClean="0">
                <a:sym typeface="Symbol" pitchFamily="18" charset="2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3"/>
            <a:ext cx="10515600" cy="329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1)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US" dirty="0"/>
              <a:t>G = ({S}, {a, b}, P, S), where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P</a:t>
            </a:r>
            <a:r>
              <a:rPr lang="en-US" dirty="0"/>
              <a:t>:  S → </a:t>
            </a:r>
            <a:r>
              <a:rPr lang="en-US" dirty="0" err="1" smtClean="0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smtClean="0"/>
              <a:t>     S </a:t>
            </a:r>
            <a:r>
              <a:rPr lang="en-US" dirty="0"/>
              <a:t>→ </a:t>
            </a:r>
            <a:r>
              <a:rPr lang="en-US" dirty="0" smtClean="0"/>
              <a:t>ab           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0019"/>
              </p:ext>
            </p:extLst>
          </p:nvPr>
        </p:nvGraphicFramePr>
        <p:xfrm>
          <a:off x="1378040" y="1497008"/>
          <a:ext cx="4610636" cy="73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0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40" y="1497008"/>
                        <a:ext cx="4610636" cy="7340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08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3"/>
            <a:ext cx="10515600" cy="6158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Lemma 2:</a:t>
            </a:r>
            <a:r>
              <a:rPr lang="en-IN" dirty="0" smtClean="0"/>
              <a:t> </a:t>
            </a:r>
            <a:r>
              <a:rPr lang="en-IN" dirty="0">
                <a:sym typeface="Symbol" panose="05050102010706020507" pitchFamily="18" charset="2"/>
              </a:rPr>
              <a:t>Given a CFG</a:t>
            </a:r>
            <a:r>
              <a:rPr lang="en-IN" altLang="en-US" dirty="0">
                <a:sym typeface="Symbol" panose="05050102010706020507" pitchFamily="18" charset="2"/>
              </a:rPr>
              <a:t>  G = (N, T, S, P</a:t>
            </a:r>
            <a:r>
              <a:rPr lang="en-IN" altLang="en-US" dirty="0" smtClean="0">
                <a:sym typeface="Symbol" panose="05050102010706020507" pitchFamily="18" charset="2"/>
              </a:rPr>
              <a:t>), </a:t>
            </a:r>
            <a:r>
              <a:rPr lang="en-IN" altLang="en-US" dirty="0">
                <a:sym typeface="Symbol" panose="05050102010706020507" pitchFamily="18" charset="2"/>
              </a:rPr>
              <a:t>we can effectively find an equivalent CFG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G’</a:t>
            </a:r>
            <a:r>
              <a:rPr lang="en-IN" altLang="en-US" dirty="0">
                <a:sym typeface="Symbol" panose="05050102010706020507" pitchFamily="18" charset="2"/>
              </a:rPr>
              <a:t> = (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N’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T’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n-IN" altLang="en-US" dirty="0">
                <a:sym typeface="Symbol" panose="05050102010706020507" pitchFamily="18" charset="2"/>
              </a:rPr>
              <a:t>S,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P’</a:t>
            </a:r>
            <a:r>
              <a:rPr lang="en-IN" altLang="en-US" dirty="0">
                <a:sym typeface="Symbol" panose="05050102010706020507" pitchFamily="18" charset="2"/>
              </a:rPr>
              <a:t>) such that for each </a:t>
            </a:r>
            <a:r>
              <a:rPr lang="en-IN" altLang="en-US" dirty="0" smtClean="0">
                <a:sym typeface="Symbol" panose="05050102010706020507" pitchFamily="18" charset="2"/>
              </a:rPr>
              <a:t>X </a:t>
            </a:r>
            <a:r>
              <a:rPr lang="en-IN" altLang="en-US" dirty="0">
                <a:sym typeface="Symbol" panose="05050102010706020507" pitchFamily="18" charset="2"/>
              </a:rPr>
              <a:t>in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N’UT’</a:t>
            </a:r>
            <a:r>
              <a:rPr lang="en-IN" dirty="0" smtClean="0"/>
              <a:t> </a:t>
            </a:r>
            <a:r>
              <a:rPr lang="en-IN" dirty="0"/>
              <a:t>there </a:t>
            </a:r>
            <a:r>
              <a:rPr lang="en-IN" dirty="0" smtClean="0"/>
              <a:t>exist an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and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β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N’UT’)  </a:t>
            </a:r>
            <a:r>
              <a:rPr lang="en-IN" altLang="en-US" dirty="0" smtClean="0">
                <a:sym typeface="Symbol" panose="05050102010706020507" pitchFamily="18" charset="2"/>
              </a:rPr>
              <a:t>for which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Example: </a:t>
            </a:r>
            <a:r>
              <a:rPr lang="en-IN" dirty="0"/>
              <a:t>G =({S, A, B, </a:t>
            </a:r>
            <a:r>
              <a:rPr lang="en-IN" dirty="0" smtClean="0"/>
              <a:t>C}, </a:t>
            </a:r>
            <a:r>
              <a:rPr lang="en-US" dirty="0"/>
              <a:t>{ </a:t>
            </a:r>
            <a:r>
              <a:rPr lang="en-US" dirty="0" smtClean="0"/>
              <a:t>a, b</a:t>
            </a:r>
            <a:r>
              <a:rPr lang="en-US" dirty="0"/>
              <a:t>, c, d }, S, P)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AB               N           T                  </a:t>
            </a:r>
            <a:r>
              <a:rPr lang="en-US" dirty="0" smtClean="0">
                <a:solidFill>
                  <a:srgbClr val="FF0000"/>
                </a:solidFill>
              </a:rPr>
              <a:t>N’           T’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err="1" smtClean="0"/>
              <a:t>aAb</a:t>
            </a:r>
            <a:r>
              <a:rPr lang="en-US" dirty="0" smtClean="0"/>
              <a:t>             S            a                  </a:t>
            </a:r>
            <a:r>
              <a:rPr lang="en-US" dirty="0" smtClean="0">
                <a:solidFill>
                  <a:srgbClr val="FF0000"/>
                </a:solidFill>
              </a:rPr>
              <a:t>S            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smtClean="0"/>
              <a:t>ab                A           b                  </a:t>
            </a:r>
            <a:r>
              <a:rPr lang="en-US" dirty="0" smtClean="0">
                <a:solidFill>
                  <a:srgbClr val="FF0000"/>
                </a:solidFill>
              </a:rPr>
              <a:t>A            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B → </a:t>
            </a:r>
            <a:r>
              <a:rPr lang="en-US" dirty="0" err="1" smtClean="0"/>
              <a:t>bB</a:t>
            </a:r>
            <a:r>
              <a:rPr lang="en-US" dirty="0" smtClean="0"/>
              <a:t>                B           c                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b                   C           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C→ </a:t>
            </a:r>
            <a:r>
              <a:rPr lang="en-US" dirty="0" err="1" smtClean="0">
                <a:solidFill>
                  <a:srgbClr val="0000CC"/>
                </a:solidFill>
              </a:rPr>
              <a:t>cCd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cd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G</a:t>
            </a:r>
            <a:r>
              <a:rPr lang="en-IN" dirty="0">
                <a:solidFill>
                  <a:srgbClr val="FF0000"/>
                </a:solidFill>
              </a:rPr>
              <a:t>’ =({S, </a:t>
            </a:r>
            <a:r>
              <a:rPr lang="en-IN" dirty="0" smtClean="0">
                <a:solidFill>
                  <a:srgbClr val="FF0000"/>
                </a:solidFill>
              </a:rPr>
              <a:t>A, B},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smtClean="0">
                <a:solidFill>
                  <a:srgbClr val="FF0000"/>
                </a:solidFill>
              </a:rPr>
              <a:t>a, b}, </a:t>
            </a:r>
            <a:r>
              <a:rPr lang="en-US" dirty="0">
                <a:solidFill>
                  <a:srgbClr val="FF0000"/>
                </a:solidFill>
              </a:rPr>
              <a:t>S, </a:t>
            </a:r>
            <a:r>
              <a:rPr lang="en-US" dirty="0" smtClean="0">
                <a:solidFill>
                  <a:srgbClr val="FF0000"/>
                </a:solidFill>
              </a:rPr>
              <a:t>P’)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P’: 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smtClean="0">
                <a:solidFill>
                  <a:srgbClr val="FF0000"/>
                </a:solidFill>
              </a:rPr>
              <a:t>AB </a:t>
            </a:r>
            <a:r>
              <a:rPr lang="en-US" dirty="0">
                <a:solidFill>
                  <a:srgbClr val="FF0000"/>
                </a:solidFill>
              </a:rPr>
              <a:t>,  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  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ab </a:t>
            </a:r>
            <a:r>
              <a:rPr lang="en-US" dirty="0">
                <a:solidFill>
                  <a:srgbClr val="FF0000"/>
                </a:solidFill>
              </a:rPr>
              <a:t>,    </a:t>
            </a:r>
            <a:r>
              <a:rPr lang="en-US" dirty="0" smtClean="0">
                <a:solidFill>
                  <a:srgbClr val="FF0000"/>
                </a:solidFill>
              </a:rPr>
              <a:t>B→ </a:t>
            </a:r>
            <a:r>
              <a:rPr lang="en-US" dirty="0" err="1" smtClean="0">
                <a:solidFill>
                  <a:srgbClr val="FF0000"/>
                </a:solidFill>
              </a:rPr>
              <a:t>bB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   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/>
              <a:t>L(G) = L(G’) ,  N’ </a:t>
            </a:r>
            <a:r>
              <a:rPr lang="en-US" altLang="en-US" b="1" dirty="0">
                <a:sym typeface="Symbol" pitchFamily="18" charset="2"/>
              </a:rPr>
              <a:t> </a:t>
            </a:r>
            <a:r>
              <a:rPr lang="en-US" altLang="en-US" dirty="0">
                <a:sym typeface="Symbol" pitchFamily="18" charset="2"/>
              </a:rPr>
              <a:t>N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,  </a:t>
            </a:r>
            <a:r>
              <a:rPr lang="en-US" altLang="en-US" dirty="0" smtClean="0">
                <a:sym typeface="Symbol" pitchFamily="18" charset="2"/>
              </a:rPr>
              <a:t>T’</a:t>
            </a:r>
            <a:r>
              <a:rPr lang="en-US" altLang="en-US" b="1" dirty="0" smtClean="0">
                <a:sym typeface="Symbol" pitchFamily="18" charset="2"/>
              </a:rPr>
              <a:t></a:t>
            </a:r>
            <a:r>
              <a:rPr lang="en-US" altLang="en-US" dirty="0" smtClean="0">
                <a:sym typeface="Symbol" pitchFamily="18" charset="2"/>
              </a:rPr>
              <a:t> T ,  P</a:t>
            </a:r>
            <a:r>
              <a:rPr lang="en-US" altLang="en-US" dirty="0">
                <a:sym typeface="Symbol" pitchFamily="18" charset="2"/>
              </a:rPr>
              <a:t>’</a:t>
            </a:r>
            <a:r>
              <a:rPr lang="en-US" altLang="en-US" b="1" dirty="0">
                <a:sym typeface="Symbol" pitchFamily="18" charset="2"/>
              </a:rPr>
              <a:t> </a:t>
            </a:r>
            <a:r>
              <a:rPr lang="en-US" altLang="en-US" dirty="0" smtClean="0">
                <a:sym typeface="Symbol" pitchFamily="18" charset="2"/>
              </a:rPr>
              <a:t>P</a:t>
            </a:r>
            <a:endParaRPr lang="en-US" dirty="0"/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47956" y="1014933"/>
          <a:ext cx="438990" cy="47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Equation" r:id="rId3" imgW="190440" imgH="279360" progId="Equation.3">
                  <p:embed/>
                </p:oleObj>
              </mc:Choice>
              <mc:Fallback>
                <p:oleObj name="Equation" r:id="rId3" imgW="190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956" y="1014933"/>
                        <a:ext cx="438990" cy="4713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2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 </a:t>
            </a:r>
            <a:r>
              <a:rPr lang="en-IN" dirty="0" smtClean="0">
                <a:solidFill>
                  <a:srgbClr val="FF0000"/>
                </a:solidFill>
              </a:rPr>
              <a:t>G </a:t>
            </a:r>
            <a:r>
              <a:rPr lang="en-IN" dirty="0">
                <a:solidFill>
                  <a:srgbClr val="FF0000"/>
                </a:solidFill>
              </a:rPr>
              <a:t>=({S, B, C, E}, </a:t>
            </a:r>
            <a:r>
              <a:rPr lang="en-US" dirty="0">
                <a:solidFill>
                  <a:srgbClr val="FF0000"/>
                </a:solidFill>
              </a:rPr>
              <a:t>{ b, c, d }, S, P)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P:  S → BC ,   B → b ,    C → </a:t>
            </a:r>
            <a:r>
              <a:rPr lang="en-US" dirty="0" err="1">
                <a:solidFill>
                  <a:srgbClr val="FF0000"/>
                </a:solidFill>
              </a:rPr>
              <a:t>cEd</a:t>
            </a:r>
            <a:r>
              <a:rPr lang="en-US" dirty="0">
                <a:solidFill>
                  <a:srgbClr val="FF0000"/>
                </a:solidFill>
              </a:rPr>
              <a:t> ,    E→ </a:t>
            </a:r>
            <a:r>
              <a:rPr lang="en-US" dirty="0" err="1">
                <a:solidFill>
                  <a:srgbClr val="FF0000"/>
                </a:solidFill>
              </a:rPr>
              <a:t>cEd</a:t>
            </a:r>
            <a:r>
              <a:rPr lang="en-US" dirty="0">
                <a:solidFill>
                  <a:srgbClr val="FF0000"/>
                </a:solidFill>
              </a:rPr>
              <a:t> ,    E → cd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smtClean="0"/>
              <a:t>N          T               </a:t>
            </a:r>
            <a:r>
              <a:rPr lang="en-US" dirty="0" smtClean="0">
                <a:solidFill>
                  <a:srgbClr val="FF0000"/>
                </a:solidFill>
              </a:rPr>
              <a:t>N’          T’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           b               </a:t>
            </a:r>
            <a:r>
              <a:rPr lang="en-US" dirty="0" smtClean="0">
                <a:solidFill>
                  <a:srgbClr val="FF0000"/>
                </a:solidFill>
              </a:rPr>
              <a:t>S           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           c               </a:t>
            </a:r>
            <a:r>
              <a:rPr lang="en-US" dirty="0" smtClean="0">
                <a:solidFill>
                  <a:srgbClr val="FF0000"/>
                </a:solidFill>
              </a:rPr>
              <a:t>B           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           d               </a:t>
            </a:r>
            <a:r>
              <a:rPr lang="en-US" dirty="0" smtClean="0">
                <a:solidFill>
                  <a:srgbClr val="FF0000"/>
                </a:solidFill>
              </a:rPr>
              <a:t>C            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                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Theorem: Every non-empty CFL generated by a CFG with no useless productions.</a:t>
            </a:r>
          </a:p>
          <a:p>
            <a:pPr marL="0" indent="0">
              <a:buNone/>
            </a:pPr>
            <a:r>
              <a:rPr lang="en-US" dirty="0" smtClean="0"/>
              <a:t>                          Lemma 1                     Lemma 2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G = (N, T, S, P</a:t>
            </a:r>
            <a:r>
              <a:rPr lang="en-IN" altLang="en-US" dirty="0" smtClean="0">
                <a:sym typeface="Symbol" panose="05050102010706020507" pitchFamily="18" charset="2"/>
              </a:rPr>
              <a:t>)            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G’ </a:t>
            </a:r>
            <a:r>
              <a:rPr lang="en-IN" altLang="en-US" dirty="0">
                <a:solidFill>
                  <a:srgbClr val="0000CC"/>
                </a:solidFill>
                <a:sym typeface="Symbol" panose="05050102010706020507" pitchFamily="18" charset="2"/>
              </a:rPr>
              <a:t>= (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N’, </a:t>
            </a:r>
            <a:r>
              <a:rPr lang="en-IN" altLang="en-US" dirty="0">
                <a:solidFill>
                  <a:srgbClr val="0000CC"/>
                </a:solidFill>
                <a:sym typeface="Symbol" panose="05050102010706020507" pitchFamily="18" charset="2"/>
              </a:rPr>
              <a:t>T, S, 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P’)</a:t>
            </a:r>
            <a:r>
              <a:rPr lang="en-IN" altLang="en-US" dirty="0" smtClean="0">
                <a:sym typeface="Symbol" panose="05050102010706020507" pitchFamily="18" charset="2"/>
              </a:rPr>
              <a:t>            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G’’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= (N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’’, T’’,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S, P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’’)</a:t>
            </a:r>
            <a:endParaRPr lang="en-IN" dirty="0">
              <a:solidFill>
                <a:srgbClr val="008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154873" y="553054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4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873" y="553054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40759" y="553054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5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759" y="553054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5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eliminate the useless symbols from a CFG,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1)  apply Lemma 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2)  apply Lemma 2      (order is must)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Consider the grammar with productions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smtClean="0">
                <a:solidFill>
                  <a:srgbClr val="FF0000"/>
                </a:solidFill>
              </a:rPr>
              <a:t>AB ,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smtClean="0">
                <a:solidFill>
                  <a:srgbClr val="FF0000"/>
                </a:solidFill>
              </a:rPr>
              <a:t>a  , A→ a             L(G) = { a }</a:t>
            </a:r>
          </a:p>
          <a:p>
            <a:pPr marL="0" indent="0">
              <a:buNone/>
            </a:pPr>
            <a:r>
              <a:rPr lang="en-US" dirty="0" smtClean="0"/>
              <a:t>Apply Lemma 2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AB , S → a  , A→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 smtClean="0"/>
              <a:t>Apply Lemma 1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a  , A→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Apply Lemma 1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 → a  , A→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Apply Lemma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 →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70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Elimination of </a:t>
            </a:r>
            <a:r>
              <a:rPr lang="en-IN" dirty="0" smtClean="0">
                <a:solidFill>
                  <a:srgbClr val="FF0000"/>
                </a:solidFill>
              </a:rPr>
              <a:t>Null Productions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2832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Def: </a:t>
            </a:r>
            <a:r>
              <a:rPr lang="en-IN" altLang="en-US" dirty="0" smtClean="0">
                <a:sym typeface="Symbol" panose="05050102010706020507" pitchFamily="18" charset="2"/>
              </a:rPr>
              <a:t>Any production of a CFG </a:t>
            </a:r>
            <a:r>
              <a:rPr lang="en-IN" altLang="en-US" dirty="0">
                <a:sym typeface="Symbol" panose="05050102010706020507" pitchFamily="18" charset="2"/>
              </a:rPr>
              <a:t>G = (N, T, S, P</a:t>
            </a:r>
            <a:r>
              <a:rPr lang="en-IN" altLang="en-US" dirty="0" smtClean="0">
                <a:sym typeface="Symbol" panose="05050102010706020507" pitchFamily="18" charset="2"/>
              </a:rPr>
              <a:t>) of the form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                      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ε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smtClean="0"/>
              <a:t>is called a</a:t>
            </a:r>
            <a:r>
              <a:rPr lang="en-US" dirty="0" smtClean="0">
                <a:solidFill>
                  <a:srgbClr val="FF0000"/>
                </a:solidFill>
              </a:rPr>
              <a:t> ε-production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null production. </a:t>
            </a:r>
            <a:r>
              <a:rPr lang="en-US" dirty="0" smtClean="0"/>
              <a:t>A non-terminal A for which a derivation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A       ε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is possible is called </a:t>
            </a:r>
            <a:r>
              <a:rPr lang="en-US" dirty="0" err="1" smtClean="0"/>
              <a:t>nullable</a:t>
            </a:r>
            <a:r>
              <a:rPr lang="en-US" dirty="0" smtClean="0"/>
              <a:t> or </a:t>
            </a:r>
            <a:r>
              <a:rPr lang="en-US" dirty="0" err="1" smtClean="0"/>
              <a:t>nullable</a:t>
            </a:r>
            <a:r>
              <a:rPr lang="en-US" dirty="0" smtClean="0"/>
              <a:t> non-terminal.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Theorem: If L=L(G) for some </a:t>
            </a:r>
            <a:r>
              <a:rPr lang="en-IN" altLang="en-US" dirty="0">
                <a:sym typeface="Symbol" panose="05050102010706020507" pitchFamily="18" charset="2"/>
              </a:rPr>
              <a:t>CFG G = (N, T, S, P</a:t>
            </a:r>
            <a:r>
              <a:rPr lang="en-IN" altLang="en-US" dirty="0" smtClean="0">
                <a:sym typeface="Symbol" panose="05050102010706020507" pitchFamily="18" charset="2"/>
              </a:rPr>
              <a:t>), then L – {</a:t>
            </a:r>
            <a:r>
              <a:rPr lang="en-US" dirty="0" smtClean="0"/>
              <a:t>ε} is L(G’)  for a CFG G’ with no useless symbols or ε-productions (or null production).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40056" y="2692400"/>
          <a:ext cx="757344" cy="5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4" name="Equation" r:id="rId3" imgW="190440" imgH="279360" progId="Equation.3">
                  <p:embed/>
                </p:oleObj>
              </mc:Choice>
              <mc:Fallback>
                <p:oleObj name="Equation" r:id="rId3" imgW="190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056" y="2692400"/>
                        <a:ext cx="757344" cy="5827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6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363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   G </a:t>
            </a:r>
            <a:r>
              <a:rPr lang="en-IN" altLang="en-US" dirty="0">
                <a:sym typeface="Symbol" panose="05050102010706020507" pitchFamily="18" charset="2"/>
              </a:rPr>
              <a:t>= (N, T, S, P</a:t>
            </a:r>
            <a:r>
              <a:rPr lang="en-IN" altLang="en-US" dirty="0" smtClean="0">
                <a:sym typeface="Symbol" panose="05050102010706020507" pitchFamily="18" charset="2"/>
              </a:rPr>
              <a:t>)        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G’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= (N, T, S,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P’)</a:t>
            </a:r>
          </a:p>
          <a:p>
            <a:pPr marL="0" indent="0">
              <a:buNone/>
            </a:pPr>
            <a:endParaRPr lang="en-IN" alt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Step 1: </a:t>
            </a:r>
            <a:r>
              <a:rPr lang="en-IN" altLang="en-US" dirty="0" smtClean="0">
                <a:sym typeface="Symbol" panose="05050102010706020507" pitchFamily="18" charset="2"/>
              </a:rPr>
              <a:t>Find all </a:t>
            </a:r>
            <a:r>
              <a:rPr lang="en-IN" altLang="en-US" dirty="0" err="1" smtClean="0">
                <a:sym typeface="Symbol" panose="05050102010706020507" pitchFamily="18" charset="2"/>
              </a:rPr>
              <a:t>nullable</a:t>
            </a:r>
            <a:r>
              <a:rPr lang="en-IN" altLang="en-US" dirty="0" smtClean="0">
                <a:sym typeface="Symbol" panose="05050102010706020507" pitchFamily="18" charset="2"/>
              </a:rPr>
              <a:t> non-terminals</a:t>
            </a:r>
          </a:p>
          <a:p>
            <a:pPr marL="0" indent="0">
              <a:buNone/>
            </a:pPr>
            <a:endParaRPr lang="en-IN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Step 2:</a:t>
            </a:r>
            <a:r>
              <a:rPr lang="en-IN" altLang="en-US" dirty="0" smtClean="0">
                <a:sym typeface="Symbol" panose="05050102010706020507" pitchFamily="18" charset="2"/>
              </a:rPr>
              <a:t> If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. . .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dirty="0"/>
              <a:t> is a </a:t>
            </a:r>
            <a:r>
              <a:rPr lang="en-US" dirty="0" smtClean="0"/>
              <a:t>rule in P , then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. . .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</a:rPr>
              <a:t>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will be a rule in P’, where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               C</a:t>
            </a:r>
            <a:r>
              <a:rPr lang="en-US" baseline="-25000" dirty="0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</a:rPr>
              <a:t>   </a:t>
            </a:r>
            <a:r>
              <a:rPr lang="en-US" dirty="0" smtClean="0"/>
              <a:t>if</a:t>
            </a:r>
            <a:r>
              <a:rPr lang="en-US" baseline="-25000" dirty="0" smtClean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not </a:t>
            </a:r>
            <a:r>
              <a:rPr lang="en-US" dirty="0" err="1" smtClean="0"/>
              <a:t>nullable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ε</a:t>
            </a: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/>
              <a:t> if</a:t>
            </a:r>
            <a:r>
              <a:rPr lang="en-US" baseline="-25000" dirty="0">
                <a:solidFill>
                  <a:srgbClr val="0000CC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err="1" smtClean="0"/>
              <a:t>nullable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but not all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can be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ε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43773" y="49530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773" y="49530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2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61087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Example: 1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/>
              <a:t>SaSbS</a:t>
            </a:r>
            <a:r>
              <a:rPr lang="en-US" dirty="0"/>
              <a:t>   (rule 1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>
              <a:buNone/>
            </a:pPr>
            <a:r>
              <a:rPr lang="en-IN" dirty="0" smtClean="0">
                <a:sym typeface="Symbol" pitchFamily="18" charset="2"/>
              </a:rPr>
              <a:t>  </a:t>
            </a:r>
            <a:r>
              <a:rPr lang="en-IN" dirty="0" err="1" smtClean="0">
                <a:sym typeface="Symbol" pitchFamily="18" charset="2"/>
              </a:rPr>
              <a:t>Nullable</a:t>
            </a:r>
            <a:r>
              <a:rPr lang="en-IN" dirty="0" smtClean="0">
                <a:sym typeface="Symbol" pitchFamily="18" charset="2"/>
              </a:rPr>
              <a:t> = { S }</a:t>
            </a:r>
          </a:p>
          <a:p>
            <a:pPr>
              <a:buNone/>
            </a:pPr>
            <a:r>
              <a:rPr lang="en-IN" dirty="0">
                <a:sym typeface="Symbol" pitchFamily="18" charset="2"/>
              </a:rPr>
              <a:t> </a:t>
            </a:r>
            <a:r>
              <a:rPr lang="en-IN" dirty="0" smtClean="0">
                <a:sym typeface="Symbol" pitchFamily="18" charset="2"/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S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err="1" smtClean="0">
                <a:solidFill>
                  <a:srgbClr val="0000CC"/>
                </a:solidFill>
              </a:rPr>
              <a:t>SaSbS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aSbS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SabS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SaSb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008000"/>
                </a:solidFill>
              </a:rPr>
              <a:t>S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 smtClean="0">
                <a:solidFill>
                  <a:srgbClr val="008000"/>
                </a:solidFill>
              </a:rPr>
              <a:t>abS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    S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smtClean="0">
                <a:solidFill>
                  <a:srgbClr val="008000"/>
                </a:solidFill>
              </a:rPr>
              <a:t>Sab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    S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 smtClean="0">
                <a:solidFill>
                  <a:srgbClr val="008000"/>
                </a:solidFill>
              </a:rPr>
              <a:t>aSb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ab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>
              <a:sym typeface="Symbol" pitchFamily="18" charset="2"/>
            </a:endParaRPr>
          </a:p>
          <a:p>
            <a:pPr>
              <a:buNone/>
            </a:pPr>
            <a:endParaRPr lang="en-I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80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98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Example: </a:t>
            </a:r>
            <a:r>
              <a:rPr lang="en-IN" dirty="0" smtClean="0"/>
              <a:t>2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 smtClean="0"/>
              <a:t>ABaC</a:t>
            </a:r>
            <a:r>
              <a:rPr lang="en-US" dirty="0" smtClean="0"/>
              <a:t>               </a:t>
            </a:r>
            <a:r>
              <a:rPr lang="en-US" dirty="0" err="1" smtClean="0"/>
              <a:t>Nullable</a:t>
            </a:r>
            <a:r>
              <a:rPr lang="en-US" dirty="0" smtClean="0"/>
              <a:t>    </a:t>
            </a:r>
            <a:r>
              <a:rPr lang="el-GR" dirty="0" smtClean="0">
                <a:solidFill>
                  <a:srgbClr val="FF0000"/>
                </a:solidFill>
              </a:rPr>
              <a:t>φ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A </a:t>
            </a:r>
            <a:r>
              <a:rPr lang="en-US" dirty="0"/>
              <a:t>→ </a:t>
            </a:r>
            <a:r>
              <a:rPr lang="en-US" dirty="0" smtClean="0"/>
              <a:t>BC                   </a:t>
            </a:r>
            <a:r>
              <a:rPr lang="en-US" dirty="0" err="1" smtClean="0"/>
              <a:t>Nullable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B, C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B → b / </a:t>
            </a: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              </a:t>
            </a:r>
            <a:r>
              <a:rPr lang="en-US" dirty="0" err="1" smtClean="0"/>
              <a:t>Nullable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A,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C</a:t>
            </a:r>
            <a:endParaRPr lang="en-IN" altLang="en-US" dirty="0" smtClean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itchFamily="18" charset="2"/>
              </a:rPr>
              <a:t> </a:t>
            </a:r>
            <a:r>
              <a:rPr lang="en-IN" dirty="0" smtClean="0">
                <a:sym typeface="Symbol" pitchFamily="18" charset="2"/>
              </a:rPr>
              <a:t>           C </a:t>
            </a:r>
            <a:r>
              <a:rPr lang="en-US" dirty="0"/>
              <a:t>→ </a:t>
            </a:r>
            <a:r>
              <a:rPr lang="en-US" dirty="0" smtClean="0"/>
              <a:t>D </a:t>
            </a:r>
            <a:r>
              <a:rPr lang="en-US" dirty="0"/>
              <a:t>/ </a:t>
            </a: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</a:t>
            </a:r>
            <a:endParaRPr lang="en-IN" altLang="en-US" dirty="0" smtClean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itchFamily="18" charset="2"/>
              </a:rPr>
              <a:t> </a:t>
            </a:r>
            <a:r>
              <a:rPr lang="en-IN" dirty="0" smtClean="0">
                <a:sym typeface="Symbol" pitchFamily="18" charset="2"/>
              </a:rPr>
              <a:t>           D </a:t>
            </a:r>
            <a:r>
              <a:rPr lang="en-US" dirty="0" smtClean="0"/>
              <a:t>→ d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S → </a:t>
            </a:r>
            <a:r>
              <a:rPr lang="en-US" dirty="0" err="1" smtClean="0"/>
              <a:t>ABaC</a:t>
            </a:r>
            <a:r>
              <a:rPr lang="en-US" dirty="0" smtClean="0"/>
              <a:t>   replaced as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ABaC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 smtClean="0">
                <a:solidFill>
                  <a:srgbClr val="FF0000"/>
                </a:solidFill>
              </a:rPr>
              <a:t>BaC</a:t>
            </a:r>
            <a:r>
              <a:rPr lang="en-US" dirty="0" smtClean="0">
                <a:solidFill>
                  <a:srgbClr val="FF0000"/>
                </a:solidFill>
              </a:rPr>
              <a:t> ,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AaC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 smtClean="0">
                <a:solidFill>
                  <a:srgbClr val="FF0000"/>
                </a:solidFill>
              </a:rPr>
              <a:t>ABa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aC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smtClean="0">
                <a:solidFill>
                  <a:srgbClr val="FF0000"/>
                </a:solidFill>
              </a:rPr>
              <a:t>Aa ,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smtClean="0">
                <a:solidFill>
                  <a:srgbClr val="FF0000"/>
                </a:solidFill>
              </a:rPr>
              <a:t>Ba ,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A → </a:t>
            </a:r>
            <a:r>
              <a:rPr lang="en-US" dirty="0" smtClean="0"/>
              <a:t>BC      replaced as    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BC , </a:t>
            </a:r>
            <a:r>
              <a:rPr lang="en-US" dirty="0">
                <a:solidFill>
                  <a:srgbClr val="FF0000"/>
                </a:solidFill>
              </a:rPr>
              <a:t>A → </a:t>
            </a:r>
            <a:r>
              <a:rPr lang="en-US" dirty="0" smtClean="0">
                <a:solidFill>
                  <a:srgbClr val="FF0000"/>
                </a:solidFill>
              </a:rPr>
              <a:t>B , </a:t>
            </a:r>
            <a:r>
              <a:rPr lang="en-US" dirty="0">
                <a:solidFill>
                  <a:srgbClr val="FF0000"/>
                </a:solidFill>
              </a:rPr>
              <a:t>A →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r>
              <a:rPr lang="en-US" dirty="0"/>
              <a:t>B → </a:t>
            </a:r>
            <a:r>
              <a:rPr lang="en-US" dirty="0" smtClean="0"/>
              <a:t>b         replaced as     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IN" dirty="0">
                <a:sym typeface="Symbol" pitchFamily="18" charset="2"/>
              </a:rPr>
              <a:t>C </a:t>
            </a:r>
            <a:r>
              <a:rPr lang="en-US" dirty="0"/>
              <a:t>→ </a:t>
            </a:r>
            <a:r>
              <a:rPr lang="en-US" dirty="0" smtClean="0"/>
              <a:t>D        replaced </a:t>
            </a:r>
            <a:r>
              <a:rPr lang="en-US" dirty="0"/>
              <a:t>as </a:t>
            </a:r>
            <a:r>
              <a:rPr lang="en-US" dirty="0" smtClean="0"/>
              <a:t>     </a:t>
            </a:r>
            <a:r>
              <a:rPr lang="en-IN" dirty="0" smtClean="0">
                <a:solidFill>
                  <a:srgbClr val="FF0000"/>
                </a:solidFill>
                <a:sym typeface="Symbol" pitchFamily="18" charset="2"/>
              </a:rPr>
              <a:t>C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IN" dirty="0">
                <a:sym typeface="Symbol" pitchFamily="18" charset="2"/>
              </a:rPr>
              <a:t>D </a:t>
            </a:r>
            <a:r>
              <a:rPr lang="en-US" dirty="0"/>
              <a:t>→ </a:t>
            </a:r>
            <a:r>
              <a:rPr lang="en-US" dirty="0" smtClean="0"/>
              <a:t>d        replaced as      </a:t>
            </a:r>
            <a:r>
              <a:rPr lang="en-IN" dirty="0" smtClean="0">
                <a:solidFill>
                  <a:srgbClr val="FF0000"/>
                </a:solidFill>
                <a:sym typeface="Symbol" pitchFamily="18" charset="2"/>
              </a:rPr>
              <a:t>D </a:t>
            </a:r>
            <a:r>
              <a:rPr lang="en-US" dirty="0">
                <a:solidFill>
                  <a:srgbClr val="FF0000"/>
                </a:solidFill>
              </a:rPr>
              <a:t>→ d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Elimination of Unit Productions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1"/>
            <a:ext cx="10515600" cy="44958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Def: Any production of a CFG G = (N, T, S, P) of the form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→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/>
              <a:t>where A, B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dirty="0" smtClean="0"/>
              <a:t>N  is </a:t>
            </a:r>
            <a:r>
              <a:rPr lang="en-US" dirty="0"/>
              <a:t>called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unit production.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Theorem: </a:t>
            </a:r>
            <a:r>
              <a:rPr lang="en-US" dirty="0" smtClean="0"/>
              <a:t>Every CFL without </a:t>
            </a: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 can be generated by a CFG without  unit productions.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Theorem: </a:t>
            </a:r>
            <a:r>
              <a:rPr lang="en-US" dirty="0"/>
              <a:t>Every CFL without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dirty="0">
                <a:latin typeface="Browallia New" pitchFamily="34" charset="-34"/>
                <a:sym typeface="Symbol" pitchFamily="18" charset="2"/>
              </a:rPr>
              <a:t> can be generated by a CFG without  </a:t>
            </a:r>
            <a:endParaRPr lang="en-IN" altLang="en-US" dirty="0" smtClean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 </a:t>
            </a: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-productions, unit productions and useless symbols.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1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G </a:t>
            </a:r>
            <a:r>
              <a:rPr lang="en-IN" altLang="en-US" dirty="0">
                <a:sym typeface="Symbol" panose="05050102010706020507" pitchFamily="18" charset="2"/>
              </a:rPr>
              <a:t>= (N, T, S, P)        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G’ = (N, T, S, P’)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Step 1: </a:t>
            </a:r>
            <a:r>
              <a:rPr lang="en-IN" dirty="0" smtClean="0"/>
              <a:t>Find all pairs (A, B) such that A    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Step </a:t>
            </a:r>
            <a:r>
              <a:rPr lang="en-IN" dirty="0" smtClean="0">
                <a:solidFill>
                  <a:srgbClr val="FF0000"/>
                </a:solidFill>
              </a:rPr>
              <a:t>2: </a:t>
            </a:r>
            <a:r>
              <a:rPr lang="en-IN" altLang="en-US" dirty="0" smtClean="0">
                <a:sym typeface="Symbol" panose="05050102010706020507" pitchFamily="18" charset="2"/>
              </a:rPr>
              <a:t>P = 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IN" alt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2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where </a:t>
            </a:r>
          </a:p>
          <a:p>
            <a:pPr marL="0" indent="0">
              <a:buNone/>
            </a:pP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baseline="-25000" dirty="0" smtClean="0">
                <a:sym typeface="Symbol" panose="05050102010706020507" pitchFamily="18" charset="2"/>
              </a:rPr>
              <a:t>                   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IN" alt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 is the set of all unit productions and</a:t>
            </a:r>
            <a:endParaRPr lang="en-IN" baseline="-25000" dirty="0" smtClean="0"/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             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is the set of all </a:t>
            </a:r>
            <a:r>
              <a:rPr lang="en-IN" altLang="en-US" dirty="0" smtClean="0">
                <a:sym typeface="Symbol" panose="05050102010706020507" pitchFamily="18" charset="2"/>
              </a:rPr>
              <a:t>non-unit productions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’ = 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altLang="en-US" dirty="0" smtClean="0">
                <a:sym typeface="Symbol" panose="05050102010706020507" pitchFamily="18" charset="2"/>
              </a:rPr>
              <a:t>For every pair (A, B) such that </a:t>
            </a:r>
            <a:r>
              <a:rPr lang="en-IN" dirty="0"/>
              <a:t>A    </a:t>
            </a:r>
            <a:r>
              <a:rPr lang="en-IN" dirty="0" smtClean="0"/>
              <a:t>B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add rules 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→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if  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rgbClr val="0000CC"/>
                </a:solidFill>
              </a:rPr>
              <a:t>→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 β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IN" dirty="0" smtClean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2</a:t>
            </a:r>
            <a:endParaRPr lang="en-IN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405456" y="1066800"/>
          <a:ext cx="427144" cy="40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0" name="Equation" r:id="rId3" imgW="190440" imgH="279360" progId="Equation.3">
                  <p:embed/>
                </p:oleObj>
              </mc:Choice>
              <mc:Fallback>
                <p:oleObj name="Equation" r:id="rId3" imgW="190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456" y="1066800"/>
                        <a:ext cx="427144" cy="4049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58173" y="59690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1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173" y="59690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77056" y="3594100"/>
          <a:ext cx="427144" cy="40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2" name="Equation" r:id="rId7" imgW="190440" imgH="279360" progId="Equation.3">
                  <p:embed/>
                </p:oleObj>
              </mc:Choice>
              <mc:Fallback>
                <p:oleObj name="Equation" r:id="rId7" imgW="190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056" y="3594100"/>
                        <a:ext cx="427144" cy="4049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9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635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Example: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</a:t>
            </a:r>
            <a:r>
              <a:rPr lang="en-US" sz="2400" dirty="0" smtClean="0"/>
              <a:t>S </a:t>
            </a:r>
            <a:r>
              <a:rPr lang="en-US" sz="2400" dirty="0"/>
              <a:t>→ </a:t>
            </a:r>
            <a:r>
              <a:rPr lang="en-US" sz="2400" dirty="0" err="1" smtClean="0"/>
              <a:t>aSb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S </a:t>
            </a:r>
            <a:r>
              <a:rPr lang="en-US" sz="2400" dirty="0"/>
              <a:t>→ </a:t>
            </a:r>
            <a:r>
              <a:rPr lang="en-US" sz="2400" dirty="0" smtClean="0"/>
              <a:t>A                  </a:t>
            </a:r>
            <a:r>
              <a:rPr lang="en-US" sz="2400" dirty="0" smtClean="0">
                <a:solidFill>
                  <a:srgbClr val="FF0000"/>
                </a:solidFill>
              </a:rPr>
              <a:t>L(G)= </a:t>
            </a:r>
            <a:r>
              <a:rPr lang="en-US" sz="2400" dirty="0">
                <a:solidFill>
                  <a:srgbClr val="FF0000"/>
                </a:solidFill>
              </a:rPr>
              <a:t>{ </a:t>
            </a:r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30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/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≥ 0, </a:t>
            </a:r>
            <a:r>
              <a:rPr lang="en-US" sz="2400" dirty="0">
                <a:solidFill>
                  <a:srgbClr val="FF0000"/>
                </a:solidFill>
              </a:rPr>
              <a:t>m ≥ 1 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A </a:t>
            </a:r>
            <a:r>
              <a:rPr lang="en-US" sz="2400" dirty="0"/>
              <a:t>→ </a:t>
            </a:r>
            <a:r>
              <a:rPr lang="en-US" sz="2400" dirty="0" err="1" smtClean="0"/>
              <a:t>cAd</a:t>
            </a:r>
            <a:endParaRPr lang="en-IN" altLang="en-US" sz="2400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sz="2400" dirty="0">
                <a:sym typeface="Symbol" pitchFamily="18" charset="2"/>
              </a:rPr>
              <a:t>            </a:t>
            </a:r>
            <a:r>
              <a:rPr lang="en-IN" sz="2400" dirty="0" smtClean="0">
                <a:sym typeface="Symbol" pitchFamily="18" charset="2"/>
              </a:rPr>
              <a:t>A </a:t>
            </a:r>
            <a:r>
              <a:rPr lang="en-US" sz="2400" dirty="0"/>
              <a:t>→ </a:t>
            </a:r>
            <a:r>
              <a:rPr lang="en-US" sz="2400" dirty="0" smtClean="0"/>
              <a:t>cd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Step 1</a:t>
            </a:r>
            <a:r>
              <a:rPr lang="en-IN" sz="2400" dirty="0" smtClean="0">
                <a:solidFill>
                  <a:srgbClr val="FF0000"/>
                </a:solidFill>
              </a:rPr>
              <a:t>: </a:t>
            </a:r>
            <a:r>
              <a:rPr lang="en-IN" sz="2400" dirty="0"/>
              <a:t>Find all pairs (A, B) such that A    </a:t>
            </a:r>
            <a:r>
              <a:rPr lang="en-IN" sz="2400" dirty="0" smtClean="0"/>
              <a:t>B</a:t>
            </a:r>
          </a:p>
          <a:p>
            <a:pPr marL="0" indent="0">
              <a:buNone/>
            </a:pPr>
            <a:r>
              <a:rPr lang="en-IN" altLang="en-US" sz="2400" dirty="0">
                <a:latin typeface="Browallia New" pitchFamily="34" charset="-34"/>
                <a:sym typeface="Symbol" pitchFamily="18" charset="2"/>
              </a:rPr>
              <a:t> </a:t>
            </a:r>
            <a:r>
              <a:rPr lang="en-IN" altLang="en-US" sz="2400" dirty="0" smtClean="0">
                <a:latin typeface="Browallia New" pitchFamily="34" charset="-34"/>
                <a:sym typeface="Symbol" pitchFamily="18" charset="2"/>
              </a:rPr>
              <a:t>           </a:t>
            </a:r>
            <a:r>
              <a:rPr lang="en-IN" altLang="en-US" sz="2400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(S, A)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Step </a:t>
            </a:r>
            <a:r>
              <a:rPr lang="en-IN" sz="2400" dirty="0" smtClean="0">
                <a:solidFill>
                  <a:srgbClr val="FF0000"/>
                </a:solidFill>
              </a:rPr>
              <a:t>2:    </a:t>
            </a:r>
            <a:r>
              <a:rPr lang="en-IN" altLang="en-US" sz="2400" dirty="0" smtClean="0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IN" altLang="en-US" sz="24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altLang="en-US" sz="2400" dirty="0" smtClean="0">
                <a:solidFill>
                  <a:srgbClr val="0000CC"/>
                </a:solidFill>
                <a:sym typeface="Symbol" panose="05050102010706020507" pitchFamily="18" charset="2"/>
              </a:rPr>
              <a:t> = {</a:t>
            </a:r>
            <a:r>
              <a:rPr lang="en-US" sz="2400" dirty="0">
                <a:solidFill>
                  <a:srgbClr val="0000CC"/>
                </a:solidFill>
              </a:rPr>
              <a:t>S → </a:t>
            </a:r>
            <a:r>
              <a:rPr lang="en-US" sz="2400" dirty="0" smtClean="0">
                <a:solidFill>
                  <a:srgbClr val="0000CC"/>
                </a:solidFill>
              </a:rPr>
              <a:t>A }</a:t>
            </a:r>
            <a:endParaRPr lang="en-IN" altLang="en-US" sz="2400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2400" baseline="-25000" dirty="0">
                <a:solidFill>
                  <a:srgbClr val="0000CC"/>
                </a:solidFill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lang="en-IN" altLang="en-US" sz="2400" baseline="-25000" dirty="0" smtClean="0">
                <a:solidFill>
                  <a:srgbClr val="0000CC"/>
                </a:solidFill>
                <a:latin typeface="Browallia New" pitchFamily="34" charset="-34"/>
                <a:sym typeface="Symbol" panose="05050102010706020507" pitchFamily="18" charset="2"/>
              </a:rPr>
              <a:t>                   </a:t>
            </a:r>
            <a:r>
              <a:rPr lang="en-IN" altLang="en-US" sz="2400" dirty="0" smtClean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sz="2400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2</a:t>
            </a:r>
            <a:r>
              <a:rPr lang="en-I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altLang="en-US" sz="2400" dirty="0">
                <a:solidFill>
                  <a:srgbClr val="008000"/>
                </a:solidFill>
                <a:sym typeface="Symbol" panose="05050102010706020507" pitchFamily="18" charset="2"/>
              </a:rPr>
              <a:t>= </a:t>
            </a:r>
            <a:r>
              <a:rPr lang="en-IN" altLang="en-US" sz="2400" dirty="0" smtClean="0">
                <a:solidFill>
                  <a:srgbClr val="008000"/>
                </a:solidFill>
                <a:sym typeface="Symbol" panose="05050102010706020507" pitchFamily="18" charset="2"/>
              </a:rPr>
              <a:t>{</a:t>
            </a:r>
            <a:r>
              <a:rPr lang="en-US" sz="2400" dirty="0">
                <a:solidFill>
                  <a:srgbClr val="008000"/>
                </a:solidFill>
              </a:rPr>
              <a:t>S → </a:t>
            </a:r>
            <a:r>
              <a:rPr lang="en-US" sz="2400" dirty="0" err="1">
                <a:solidFill>
                  <a:srgbClr val="008000"/>
                </a:solidFill>
              </a:rPr>
              <a:t>aSb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>
                <a:solidFill>
                  <a:srgbClr val="008000"/>
                </a:solidFill>
              </a:rPr>
              <a:t>A → </a:t>
            </a:r>
            <a:r>
              <a:rPr lang="en-US" sz="2400" dirty="0" err="1">
                <a:solidFill>
                  <a:srgbClr val="008000"/>
                </a:solidFill>
              </a:rPr>
              <a:t>cAd</a:t>
            </a:r>
            <a:r>
              <a:rPr lang="en-US" sz="2400" dirty="0" smtClean="0">
                <a:solidFill>
                  <a:srgbClr val="008000"/>
                </a:solidFill>
              </a:rPr>
              <a:t> , </a:t>
            </a:r>
            <a:r>
              <a:rPr lang="en-IN" sz="2400" dirty="0">
                <a:solidFill>
                  <a:srgbClr val="008000"/>
                </a:solidFill>
                <a:sym typeface="Symbol" pitchFamily="18" charset="2"/>
              </a:rPr>
              <a:t>A </a:t>
            </a:r>
            <a:r>
              <a:rPr lang="en-US" sz="2400" dirty="0">
                <a:solidFill>
                  <a:srgbClr val="008000"/>
                </a:solidFill>
              </a:rPr>
              <a:t>→ cd</a:t>
            </a:r>
            <a:r>
              <a:rPr lang="en-US" sz="2400" dirty="0" smtClean="0">
                <a:solidFill>
                  <a:srgbClr val="008000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                </a:t>
            </a:r>
            <a:r>
              <a:rPr lang="en-IN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I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’ = </a:t>
            </a:r>
            <a:r>
              <a:rPr lang="en-IN" altLang="en-US" sz="2400" dirty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sz="2400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2 </a:t>
            </a:r>
            <a:r>
              <a:rPr lang="en-IN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U {</a:t>
            </a:r>
            <a:r>
              <a:rPr lang="en-US" sz="2400" dirty="0">
                <a:solidFill>
                  <a:srgbClr val="FF0000"/>
                </a:solidFill>
              </a:rPr>
              <a:t>S </a:t>
            </a:r>
            <a:r>
              <a:rPr lang="en-US" sz="2400" dirty="0" smtClean="0">
                <a:solidFill>
                  <a:srgbClr val="FF0000"/>
                </a:solidFill>
              </a:rPr>
              <a:t>→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cAd</a:t>
            </a:r>
            <a:r>
              <a:rPr lang="en-US" sz="2400" dirty="0" smtClean="0">
                <a:solidFill>
                  <a:srgbClr val="FF0000"/>
                </a:solidFill>
              </a:rPr>
              <a:t> , </a:t>
            </a:r>
            <a:r>
              <a:rPr lang="en-US" sz="2400" dirty="0">
                <a:solidFill>
                  <a:srgbClr val="FF0000"/>
                </a:solidFill>
              </a:rPr>
              <a:t>S </a:t>
            </a:r>
            <a:r>
              <a:rPr lang="en-US" sz="2400" dirty="0" smtClean="0">
                <a:solidFill>
                  <a:srgbClr val="FF0000"/>
                </a:solidFill>
              </a:rPr>
              <a:t>→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cd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   =  {</a:t>
            </a:r>
            <a:r>
              <a:rPr lang="en-US" sz="2400" dirty="0">
                <a:solidFill>
                  <a:srgbClr val="008000"/>
                </a:solidFill>
              </a:rPr>
              <a:t>S → </a:t>
            </a:r>
            <a:r>
              <a:rPr lang="en-US" sz="2400" dirty="0" err="1">
                <a:solidFill>
                  <a:srgbClr val="008000"/>
                </a:solidFill>
              </a:rPr>
              <a:t>aSb</a:t>
            </a:r>
            <a:r>
              <a:rPr lang="en-US" sz="2400" dirty="0">
                <a:solidFill>
                  <a:srgbClr val="008000"/>
                </a:solidFill>
              </a:rPr>
              <a:t> , A → </a:t>
            </a:r>
            <a:r>
              <a:rPr lang="en-US" sz="2400" dirty="0" err="1">
                <a:solidFill>
                  <a:srgbClr val="008000"/>
                </a:solidFill>
              </a:rPr>
              <a:t>cAd</a:t>
            </a:r>
            <a:r>
              <a:rPr lang="en-US" sz="2400" dirty="0">
                <a:solidFill>
                  <a:srgbClr val="008000"/>
                </a:solidFill>
              </a:rPr>
              <a:t> , </a:t>
            </a:r>
            <a:r>
              <a:rPr lang="en-IN" sz="2400" dirty="0">
                <a:solidFill>
                  <a:srgbClr val="008000"/>
                </a:solidFill>
                <a:sym typeface="Symbol" pitchFamily="18" charset="2"/>
              </a:rPr>
              <a:t>A </a:t>
            </a:r>
            <a:r>
              <a:rPr lang="en-US" sz="2400" dirty="0">
                <a:solidFill>
                  <a:srgbClr val="008000"/>
                </a:solidFill>
              </a:rPr>
              <a:t>→ </a:t>
            </a:r>
            <a:r>
              <a:rPr lang="en-US" sz="2400" dirty="0" smtClean="0">
                <a:solidFill>
                  <a:srgbClr val="008000"/>
                </a:solidFill>
              </a:rPr>
              <a:t>cd , </a:t>
            </a:r>
            <a:r>
              <a:rPr lang="en-US" sz="2400" dirty="0">
                <a:solidFill>
                  <a:srgbClr val="FF0000"/>
                </a:solidFill>
              </a:rPr>
              <a:t>S → </a:t>
            </a:r>
            <a:r>
              <a:rPr lang="en-US" sz="2400" dirty="0" err="1">
                <a:solidFill>
                  <a:srgbClr val="FF0000"/>
                </a:solidFill>
              </a:rPr>
              <a:t>cAd</a:t>
            </a:r>
            <a:r>
              <a:rPr lang="en-US" sz="2400" dirty="0">
                <a:solidFill>
                  <a:srgbClr val="FF0000"/>
                </a:solidFill>
              </a:rPr>
              <a:t> , S → </a:t>
            </a:r>
            <a:r>
              <a:rPr lang="en-US" sz="2400" dirty="0" smtClean="0">
                <a:solidFill>
                  <a:srgbClr val="FF0000"/>
                </a:solidFill>
              </a:rPr>
              <a:t>cd }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8000"/>
                </a:solidFill>
                <a:latin typeface="Browallia New" pitchFamily="34" charset="-34"/>
                <a:sym typeface="Symbol" pitchFamily="18" charset="2"/>
              </a:rPr>
              <a:t> </a:t>
            </a:r>
            <a:r>
              <a:rPr lang="en-US" altLang="en-US" sz="2400" dirty="0" smtClean="0">
                <a:solidFill>
                  <a:srgbClr val="008000"/>
                </a:solidFill>
                <a:latin typeface="Browallia New" pitchFamily="34" charset="-34"/>
                <a:sym typeface="Symbol" pitchFamily="18" charset="2"/>
              </a:rPr>
              <a:t>           </a:t>
            </a:r>
            <a:endParaRPr lang="en-IN" altLang="en-US" sz="2400" dirty="0">
              <a:solidFill>
                <a:srgbClr val="008000"/>
              </a:solidFill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sz="2400" dirty="0">
                <a:sym typeface="Symbol" pitchFamily="18" charset="2"/>
              </a:rPr>
              <a:t>            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586592" y="2905451"/>
          <a:ext cx="427144" cy="40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6" name="Equation" r:id="rId3" imgW="190440" imgH="279360" progId="Equation.3">
                  <p:embed/>
                </p:oleObj>
              </mc:Choice>
              <mc:Fallback>
                <p:oleObj name="Equation" r:id="rId3" imgW="190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592" y="2905451"/>
                        <a:ext cx="427144" cy="4049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3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3889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2) 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  <a:r>
              <a:rPr lang="en-US" dirty="0"/>
              <a:t>G = ({S}, {a, b}, P, S), where </a:t>
            </a:r>
          </a:p>
          <a:p>
            <a:pPr>
              <a:buNone/>
            </a:pPr>
            <a:r>
              <a:rPr lang="en-US" dirty="0"/>
              <a:t>       P:  S → </a:t>
            </a:r>
            <a:r>
              <a:rPr lang="en-US" dirty="0" smtClean="0"/>
              <a:t>aSa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smtClean="0"/>
              <a:t>bSb   </a:t>
            </a:r>
          </a:p>
          <a:p>
            <a:pPr>
              <a:buNone/>
            </a:pPr>
            <a:r>
              <a:rPr lang="en-US" dirty="0" smtClean="0"/>
              <a:t>            S </a:t>
            </a:r>
            <a:r>
              <a:rPr lang="en-US" dirty="0"/>
              <a:t>→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dirty="0" smtClean="0"/>
              <a:t> 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63062"/>
              </p:ext>
            </p:extLst>
          </p:nvPr>
        </p:nvGraphicFramePr>
        <p:xfrm>
          <a:off x="1381505" y="991674"/>
          <a:ext cx="4125845" cy="6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4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505" y="991674"/>
                        <a:ext cx="4125845" cy="6181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1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647"/>
                <a:ext cx="10515600" cy="5706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                                          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G </a:t>
                </a:r>
                <a:r>
                  <a:rPr lang="en-IN" altLang="en-US" dirty="0">
                    <a:sym typeface="Symbol" panose="05050102010706020507" pitchFamily="18" charset="2"/>
                  </a:rPr>
                  <a:t>= (N, T, S, 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P)</a:t>
                </a:r>
              </a:p>
              <a:p>
                <a:pPr marL="0" indent="0">
                  <a:buNone/>
                </a:pPr>
                <a:r>
                  <a:rPr lang="en-IN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IN" b="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Eli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𝑚𝑖𝑛𝑎𝑡𝑒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altLang="en-US" dirty="0">
                        <a:latin typeface="Browallia New" pitchFamily="34" charset="-34"/>
                        <a:sym typeface="Symbol" pitchFamily="18" charset="2"/>
                      </a:rPr>
                      <m:t> </m:t>
                    </m:r>
                    <m:r>
                      <m:rPr>
                        <m:nor/>
                      </m:rPr>
                      <a:rPr lang="en-IN" altLang="en-US" dirty="0">
                        <a:latin typeface="Browallia New" pitchFamily="34" charset="-34"/>
                        <a:sym typeface="Symbol" pitchFamily="18" charset="2"/>
                      </a:rPr>
                      <m:t>−</m:t>
                    </m:r>
                    <m:r>
                      <m:rPr>
                        <m:nor/>
                      </m:rPr>
                      <a:rPr lang="en-IN" altLang="en-US" dirty="0">
                        <a:latin typeface="Browallia New" pitchFamily="34" charset="-34"/>
                        <a:sym typeface="Symbol" pitchFamily="18" charset="2"/>
                      </a:rPr>
                      <m:t>productions</m:t>
                    </m:r>
                  </m:oMath>
                </a14:m>
                <a:endParaRPr lang="en-IN" b="0" dirty="0" smtClean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IN" altLang="en-US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G</a:t>
                </a:r>
                <a:r>
                  <a:rPr lang="en-IN" altLang="en-US" baseline="-25000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IN" altLang="en-US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IN" altLang="en-US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= (</a:t>
                </a:r>
                <a:r>
                  <a:rPr lang="en-IN" altLang="en-US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N, </a:t>
                </a:r>
                <a:r>
                  <a:rPr lang="en-IN" altLang="en-US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T, S, </a:t>
                </a:r>
                <a:r>
                  <a:rPr lang="en-IN" altLang="en-US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IN" altLang="en-US" baseline="-25000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IN" altLang="en-US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)</a:t>
                </a:r>
                <a:endParaRPr lang="en-IN" altLang="en-US" dirty="0">
                  <a:solidFill>
                    <a:srgbClr val="0000CC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00CC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Eli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𝑚𝑖𝑛𝑎𝑡𝑒</m:t>
                    </m:r>
                    <m:r>
                      <m:rPr>
                        <m:nor/>
                      </m:rPr>
                      <a:rPr lang="en-IN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unit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altLang="en-US" dirty="0" smtClean="0">
                        <a:latin typeface="Browallia New" pitchFamily="34" charset="-34"/>
                        <a:sym typeface="Symbol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IN" altLang="en-US" dirty="0">
                        <a:latin typeface="Browallia New" pitchFamily="34" charset="-34"/>
                        <a:sym typeface="Symbol" pitchFamily="18" charset="2"/>
                      </a:rPr>
                      <m:t>roductions</m:t>
                    </m:r>
                  </m:oMath>
                </a14:m>
                <a:endParaRPr lang="en-IN" dirty="0" smtClean="0">
                  <a:solidFill>
                    <a:srgbClr val="0000CC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altLang="en-US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                                           </a:t>
                </a:r>
                <a:r>
                  <a:rPr lang="en-IN" altLang="en-US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G</a:t>
                </a:r>
                <a:r>
                  <a:rPr lang="en-IN" altLang="en-US" baseline="-25000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IN" altLang="en-US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IN" altLang="en-US" dirty="0">
                    <a:solidFill>
                      <a:srgbClr val="008000"/>
                    </a:solidFill>
                    <a:sym typeface="Symbol" panose="05050102010706020507" pitchFamily="18" charset="2"/>
                  </a:rPr>
                  <a:t>= (N, T, S, </a:t>
                </a:r>
                <a:r>
                  <a:rPr lang="en-IN" altLang="en-US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IN" altLang="en-US" baseline="-25000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IN" altLang="en-US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8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                                               </a:t>
                </a:r>
                <a:r>
                  <a:rPr lang="en-IN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Apply Lemma 1</a:t>
                </a:r>
                <a:endParaRPr lang="en-IN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altLang="en-US" dirty="0" smtClean="0">
                    <a:solidFill>
                      <a:srgbClr val="008000"/>
                    </a:solidFill>
                    <a:sym typeface="Symbol" panose="05050102010706020507" pitchFamily="18" charset="2"/>
                  </a:rPr>
                  <a:t>                                           </a:t>
                </a: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G</a:t>
                </a:r>
                <a:r>
                  <a:rPr lang="en-IN" altLang="en-US" baseline="-25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I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 (</a:t>
                </a: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IN" altLang="en-US" baseline="-25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I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T, S, </a:t>
                </a: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IN" altLang="en-US" baseline="-25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                         Elimination of    </a:t>
                </a: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                                               Apply </a:t>
                </a:r>
                <a:r>
                  <a:rPr lang="en-I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Lemma </a:t>
                </a:r>
                <a:r>
                  <a:rPr lang="en-IN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2    </a:t>
                </a:r>
                <a:r>
                  <a:rPr lang="en-IN" dirty="0" smtClean="0">
                    <a:solidFill>
                      <a:srgbClr val="FF00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useless symbols</a:t>
                </a:r>
                <a:endParaRPr lang="en-IN" dirty="0">
                  <a:solidFill>
                    <a:srgbClr val="FF0000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                                          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G</a:t>
                </a:r>
                <a:r>
                  <a:rPr lang="en-IN" altLang="en-US" b="1" baseline="-25000" dirty="0" smtClean="0">
                    <a:sym typeface="Symbol" panose="05050102010706020507" pitchFamily="18" charset="2"/>
                  </a:rPr>
                  <a:t>4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 </a:t>
                </a:r>
                <a:r>
                  <a:rPr lang="en-IN" altLang="en-US" b="1" dirty="0">
                    <a:sym typeface="Symbol" panose="05050102010706020507" pitchFamily="18" charset="2"/>
                  </a:rPr>
                  <a:t>= (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N</a:t>
                </a:r>
                <a:r>
                  <a:rPr lang="en-IN" altLang="en-US" b="1" baseline="-25000" dirty="0" smtClean="0">
                    <a:sym typeface="Symbol" panose="05050102010706020507" pitchFamily="18" charset="2"/>
                  </a:rPr>
                  <a:t>4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, T</a:t>
                </a:r>
                <a:r>
                  <a:rPr lang="en-IN" altLang="en-US" b="1" baseline="-25000" dirty="0" smtClean="0">
                    <a:sym typeface="Symbol" panose="05050102010706020507" pitchFamily="18" charset="2"/>
                  </a:rPr>
                  <a:t>4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, </a:t>
                </a:r>
                <a:r>
                  <a:rPr lang="en-IN" altLang="en-US" b="1" dirty="0">
                    <a:sym typeface="Symbol" panose="05050102010706020507" pitchFamily="18" charset="2"/>
                  </a:rPr>
                  <a:t>S, 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P</a:t>
                </a:r>
                <a:r>
                  <a:rPr lang="en-IN" altLang="en-US" b="1" baseline="-25000" dirty="0" smtClean="0">
                    <a:sym typeface="Symbol" panose="05050102010706020507" pitchFamily="18" charset="2"/>
                  </a:rPr>
                  <a:t>4</a:t>
                </a:r>
                <a:r>
                  <a:rPr lang="en-IN" altLang="en-US" b="1" dirty="0" smtClean="0">
                    <a:sym typeface="Symbol" panose="05050102010706020507" pitchFamily="18" charset="2"/>
                  </a:rPr>
                  <a:t>)</a:t>
                </a:r>
                <a:endParaRPr lang="en-IN" altLang="en-US" b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IN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(Reduced Grammar)</a:t>
                </a:r>
                <a:endParaRPr lang="en-IN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647"/>
                <a:ext cx="10515600" cy="5706316"/>
              </a:xfrm>
              <a:blipFill rotWithShape="0">
                <a:blip r:embed="rId3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861300" y="3638550"/>
          <a:ext cx="257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638550"/>
                        <a:ext cx="257175" cy="314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5582" y="860619"/>
                <a:ext cx="44631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IN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582" y="860619"/>
                <a:ext cx="446314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0406" y="1887074"/>
                <a:ext cx="44631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IN" sz="5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06" y="1887074"/>
                <a:ext cx="446314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71783" y="2953870"/>
                <a:ext cx="44631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IN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83" y="2953870"/>
                <a:ext cx="446314" cy="83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3160" y="3899643"/>
                <a:ext cx="44631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IN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60" y="3899643"/>
                <a:ext cx="446314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4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Chomsky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494"/>
                <a:ext cx="10515600" cy="49534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 context-free grammar is in Chomsky normal form if all productions are of the form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         </a:t>
                </a:r>
                <a:r>
                  <a:rPr lang="en-US" dirty="0"/>
                  <a:t> </a:t>
                </a:r>
                <a:r>
                  <a:rPr lang="en-US" dirty="0" smtClean="0"/>
                  <a:t>A </a:t>
                </a:r>
                <a:r>
                  <a:rPr lang="en-US" dirty="0"/>
                  <a:t>→ </a:t>
                </a:r>
                <a:r>
                  <a:rPr lang="en-US" dirty="0" smtClean="0"/>
                  <a:t>BC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</a:t>
                </a:r>
                <a:r>
                  <a:rPr lang="en-US" dirty="0"/>
                  <a:t> </a:t>
                </a:r>
                <a:r>
                  <a:rPr lang="en-US" dirty="0" smtClean="0"/>
                  <a:t>A </a:t>
                </a:r>
                <a:r>
                  <a:rPr lang="en-US" dirty="0"/>
                  <a:t>→ </a:t>
                </a:r>
                <a:r>
                  <a:rPr lang="en-US" dirty="0" smtClean="0"/>
                  <a:t>a</a:t>
                </a:r>
              </a:p>
              <a:p>
                <a:pPr marL="0" indent="0">
                  <a:buNone/>
                </a:pPr>
                <a:r>
                  <a:rPr lang="en-US" dirty="0"/>
                  <a:t>Where  A, </a:t>
                </a:r>
                <a:r>
                  <a:rPr lang="en-US" dirty="0" smtClean="0"/>
                  <a:t>B, 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  and  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T.</a:t>
                </a:r>
              </a:p>
              <a:p>
                <a:pPr marL="0" indent="0">
                  <a:buNone/>
                </a:pPr>
                <a:endParaRPr lang="en-IN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ym typeface="Symbol" panose="05050102010706020507" pitchFamily="18" charset="2"/>
                  </a:rPr>
                  <a:t>Note: Every CFL without </a:t>
                </a:r>
                <a:r>
                  <a:rPr lang="th-TH" altLang="en-US" dirty="0" smtClean="0">
                    <a:latin typeface="Browallia New" pitchFamily="34" charset="-34"/>
                    <a:sym typeface="Symbol" pitchFamily="18" charset="2"/>
                  </a:rPr>
                  <a:t></a:t>
                </a:r>
                <a:r>
                  <a:rPr lang="en-IN" altLang="en-US" dirty="0" smtClean="0">
                    <a:latin typeface="Browallia New" pitchFamily="34" charset="-34"/>
                    <a:sym typeface="Symbol" pitchFamily="18" charset="2"/>
                  </a:rPr>
                  <a:t> can be generated by a CFG with rules in CNF.</a:t>
                </a:r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494"/>
                <a:ext cx="10515600" cy="4953469"/>
              </a:xfrm>
              <a:blipFill rotWithShape="0">
                <a:blip r:embed="rId2"/>
                <a:stretch>
                  <a:fillRect l="-1217" t="-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6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grammar with productions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S </a:t>
            </a:r>
            <a:r>
              <a:rPr lang="en-US" dirty="0"/>
              <a:t>→ </a:t>
            </a:r>
            <a:r>
              <a:rPr lang="en-US" dirty="0" smtClean="0"/>
              <a:t>AS / 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A </a:t>
            </a:r>
            <a:r>
              <a:rPr lang="en-US" dirty="0"/>
              <a:t>→ </a:t>
            </a:r>
            <a:r>
              <a:rPr lang="en-US" dirty="0" smtClean="0"/>
              <a:t>S A/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is in Chomsky normal form. But the grammar with productions</a:t>
            </a:r>
          </a:p>
          <a:p>
            <a:pPr marL="0" indent="0">
              <a:buNone/>
            </a:pPr>
            <a:r>
              <a:rPr lang="en-US" dirty="0" smtClean="0"/>
              <a:t>                S </a:t>
            </a:r>
            <a:r>
              <a:rPr lang="en-US" dirty="0"/>
              <a:t>→ AS / </a:t>
            </a:r>
            <a:r>
              <a:rPr lang="en-US" dirty="0" smtClean="0"/>
              <a:t>AAS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A → S A/ </a:t>
            </a:r>
            <a:r>
              <a:rPr lang="en-US" dirty="0" smtClean="0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is </a:t>
            </a:r>
            <a:r>
              <a:rPr lang="en-US" dirty="0" smtClean="0"/>
              <a:t>not in </a:t>
            </a:r>
            <a:r>
              <a:rPr lang="en-US" dirty="0"/>
              <a:t>Chomsky normal form.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852"/>
            <a:ext cx="10515600" cy="75533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Convert CFG into CNF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359320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the grammar G </a:t>
            </a:r>
            <a:r>
              <a:rPr lang="en-US" dirty="0"/>
              <a:t>= ({S}, {a, b}, P, S), where </a:t>
            </a:r>
          </a:p>
          <a:p>
            <a:pPr>
              <a:buNone/>
            </a:pPr>
            <a:r>
              <a:rPr lang="en-US" dirty="0"/>
              <a:t>       P:  S → </a:t>
            </a:r>
            <a:r>
              <a:rPr lang="en-US" dirty="0" err="1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ab          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:1 </a:t>
            </a:r>
            <a:r>
              <a:rPr lang="en-US" dirty="0" smtClean="0"/>
              <a:t>For every terminal symbol introduce a new non-terminal.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S </a:t>
            </a:r>
            <a:r>
              <a:rPr lang="en-US" dirty="0"/>
              <a:t>→ </a:t>
            </a:r>
            <a:r>
              <a:rPr lang="en-US" dirty="0" smtClean="0"/>
              <a:t>ASB            A</a:t>
            </a:r>
            <a:r>
              <a:rPr lang="en-US" dirty="0"/>
              <a:t> → </a:t>
            </a:r>
            <a:r>
              <a:rPr lang="en-US" dirty="0" smtClean="0"/>
              <a:t>a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smtClean="0"/>
              <a:t>AB              B </a:t>
            </a:r>
            <a:r>
              <a:rPr lang="en-US" dirty="0"/>
              <a:t>→ b</a:t>
            </a:r>
          </a:p>
        </p:txBody>
      </p:sp>
    </p:spTree>
    <p:extLst>
      <p:ext uri="{BB962C8B-B14F-4D97-AF65-F5344CB8AC3E}">
        <p14:creationId xmlns:p14="http://schemas.microsoft.com/office/powerpoint/2010/main" val="40279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Convert CFG into CNF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03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:2  </a:t>
            </a:r>
            <a:r>
              <a:rPr lang="en-US" dirty="0" smtClean="0"/>
              <a:t>If A→ B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. . . B</a:t>
            </a:r>
            <a:r>
              <a:rPr lang="en-US" baseline="-25000" dirty="0" smtClean="0"/>
              <a:t>m</a:t>
            </a:r>
            <a:r>
              <a:rPr lang="en-US" dirty="0" smtClean="0"/>
              <a:t> is a rule, then it is replaced by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US" dirty="0" smtClean="0"/>
              <a:t>A</a:t>
            </a:r>
            <a:r>
              <a:rPr lang="en-US" dirty="0"/>
              <a:t>→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IN" baseline="-25000" dirty="0"/>
          </a:p>
          <a:p>
            <a:pPr marL="0" indent="0">
              <a:buNone/>
            </a:pPr>
            <a:r>
              <a:rPr lang="en-US" dirty="0" smtClean="0"/>
              <a:t>                  D</a:t>
            </a:r>
            <a:r>
              <a:rPr lang="en-US" baseline="-25000" dirty="0" smtClean="0"/>
              <a:t>1</a:t>
            </a:r>
            <a:r>
              <a:rPr lang="en-US" dirty="0" smtClean="0"/>
              <a:t>→ B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                  D</a:t>
            </a:r>
            <a:r>
              <a:rPr lang="en-US" baseline="-25000" dirty="0" smtClean="0"/>
              <a:t>2</a:t>
            </a:r>
            <a:r>
              <a:rPr lang="en-US" dirty="0" smtClean="0"/>
              <a:t>→ B</a:t>
            </a:r>
            <a:r>
              <a:rPr lang="en-US" baseline="-25000" dirty="0" smtClean="0"/>
              <a:t>3</a:t>
            </a:r>
            <a:r>
              <a:rPr lang="en-US" dirty="0" smtClean="0"/>
              <a:t>D</a:t>
            </a:r>
            <a:r>
              <a:rPr lang="en-US" baseline="-25000" dirty="0" smtClean="0"/>
              <a:t>3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                           </a:t>
            </a:r>
            <a:r>
              <a:rPr lang="en-US" dirty="0" smtClean="0"/>
              <a:t> . . . . 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</a:t>
            </a:r>
            <a:r>
              <a:rPr lang="en-US" dirty="0" smtClean="0"/>
              <a:t>D</a:t>
            </a:r>
            <a:r>
              <a:rPr lang="en-US" baseline="-25000" dirty="0" smtClean="0"/>
              <a:t>m-3</a:t>
            </a:r>
            <a:r>
              <a:rPr lang="en-US" dirty="0" smtClean="0"/>
              <a:t>→ B</a:t>
            </a:r>
            <a:r>
              <a:rPr lang="en-US" baseline="-25000" dirty="0" smtClean="0"/>
              <a:t>m-2</a:t>
            </a:r>
            <a:r>
              <a:rPr lang="en-US" dirty="0" smtClean="0"/>
              <a:t>D</a:t>
            </a:r>
            <a:r>
              <a:rPr lang="en-US" baseline="-25000" dirty="0" smtClean="0"/>
              <a:t>m-2</a:t>
            </a:r>
          </a:p>
          <a:p>
            <a:pPr marL="0" indent="0">
              <a:buNone/>
            </a:pPr>
            <a:r>
              <a:rPr lang="en-US" dirty="0" smtClean="0"/>
              <a:t>                  D</a:t>
            </a:r>
            <a:r>
              <a:rPr lang="en-US" baseline="-25000" dirty="0" smtClean="0"/>
              <a:t>m-2</a:t>
            </a:r>
            <a:r>
              <a:rPr lang="en-US" dirty="0" smtClean="0"/>
              <a:t>→ B</a:t>
            </a:r>
            <a:r>
              <a:rPr lang="en-US" baseline="-25000" dirty="0" smtClean="0"/>
              <a:t>m-1</a:t>
            </a:r>
            <a:r>
              <a:rPr lang="en-US" dirty="0" smtClean="0"/>
              <a:t>B</a:t>
            </a:r>
            <a:r>
              <a:rPr lang="en-US" baseline="-25000" dirty="0" smtClean="0"/>
              <a:t>m</a:t>
            </a:r>
          </a:p>
          <a:p>
            <a:pPr>
              <a:buNone/>
            </a:pPr>
            <a:r>
              <a:rPr lang="en-US" dirty="0" smtClean="0"/>
              <a:t>                                                     S </a:t>
            </a:r>
            <a:r>
              <a:rPr lang="en-US" dirty="0"/>
              <a:t>→ </a:t>
            </a:r>
            <a:r>
              <a:rPr lang="en-US" dirty="0" smtClean="0"/>
              <a:t>AD            </a:t>
            </a:r>
            <a:r>
              <a:rPr lang="en-US" dirty="0"/>
              <a:t>A → 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en-US" dirty="0" smtClean="0"/>
              <a:t>                                                     D </a:t>
            </a:r>
            <a:r>
              <a:rPr lang="en-US" dirty="0"/>
              <a:t>→ </a:t>
            </a:r>
            <a:r>
              <a:rPr lang="en-US" dirty="0" smtClean="0"/>
              <a:t>SB</a:t>
            </a:r>
            <a:endParaRPr lang="en-US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smtClean="0"/>
              <a:t>                                           </a:t>
            </a:r>
            <a:r>
              <a:rPr lang="en-US" dirty="0"/>
              <a:t>S → AB              B →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 Convert the grammar in CNF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E </a:t>
            </a:r>
            <a:r>
              <a:rPr lang="en-US" dirty="0"/>
              <a:t>→ </a:t>
            </a:r>
            <a:r>
              <a:rPr lang="en-US" dirty="0" smtClean="0"/>
              <a:t>E+E</a:t>
            </a:r>
          </a:p>
          <a:p>
            <a:pPr marL="0" indent="0">
              <a:buNone/>
            </a:pPr>
            <a:r>
              <a:rPr lang="en-US" dirty="0" smtClean="0"/>
              <a:t>           E </a:t>
            </a:r>
            <a:r>
              <a:rPr lang="en-US" dirty="0"/>
              <a:t>→ </a:t>
            </a:r>
            <a:r>
              <a:rPr lang="en-US" dirty="0" smtClean="0"/>
              <a:t>E*E</a:t>
            </a:r>
          </a:p>
          <a:p>
            <a:pPr marL="0" indent="0">
              <a:buNone/>
            </a:pPr>
            <a:r>
              <a:rPr lang="en-US" dirty="0" smtClean="0"/>
              <a:t>           E </a:t>
            </a:r>
            <a:r>
              <a:rPr lang="en-US" dirty="0"/>
              <a:t>→ </a:t>
            </a:r>
            <a:r>
              <a:rPr lang="en-US" dirty="0" smtClean="0"/>
              <a:t>(E)</a:t>
            </a:r>
          </a:p>
          <a:p>
            <a:pPr marL="0" indent="0">
              <a:buNone/>
            </a:pPr>
            <a:r>
              <a:rPr lang="en-US" dirty="0" smtClean="0"/>
              <a:t>           E </a:t>
            </a:r>
            <a:r>
              <a:rPr lang="en-US" dirty="0"/>
              <a:t>→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:1 </a:t>
            </a:r>
            <a:r>
              <a:rPr lang="en-US" dirty="0"/>
              <a:t>For every terminal symbol introduce a new non-terminal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E </a:t>
            </a:r>
            <a:r>
              <a:rPr lang="en-US" dirty="0"/>
              <a:t>→ </a:t>
            </a:r>
            <a:r>
              <a:rPr lang="en-US" dirty="0" smtClean="0"/>
              <a:t>EPE                P </a:t>
            </a:r>
            <a:r>
              <a:rPr lang="en-US" dirty="0"/>
              <a:t>→ </a:t>
            </a:r>
            <a:r>
              <a:rPr lang="en-US" dirty="0" smtClean="0"/>
              <a:t>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E → EME              M </a:t>
            </a:r>
            <a:r>
              <a:rPr lang="en-US" dirty="0"/>
              <a:t>→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E → </a:t>
            </a:r>
            <a:r>
              <a:rPr lang="en-US" dirty="0" smtClean="0"/>
              <a:t>LER                L </a:t>
            </a:r>
            <a:r>
              <a:rPr lang="en-US" dirty="0"/>
              <a:t>→ </a:t>
            </a:r>
            <a:r>
              <a:rPr lang="en-US" dirty="0" smtClean="0"/>
              <a:t>(          R </a:t>
            </a:r>
            <a:r>
              <a:rPr lang="en-US" dirty="0"/>
              <a:t>→ 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E → 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9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70382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Problems (Continued..)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: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US" dirty="0" smtClean="0"/>
              <a:t>E </a:t>
            </a:r>
            <a:r>
              <a:rPr lang="en-US" dirty="0"/>
              <a:t>→ </a:t>
            </a:r>
            <a:r>
              <a:rPr lang="en-US" dirty="0" smtClean="0"/>
              <a:t>ED</a:t>
            </a:r>
            <a:r>
              <a:rPr lang="en-US" baseline="-25000" dirty="0" smtClean="0"/>
              <a:t>1</a:t>
            </a:r>
            <a:r>
              <a:rPr lang="en-US" dirty="0" smtClean="0"/>
              <a:t>                </a:t>
            </a:r>
            <a:r>
              <a:rPr lang="en-US" dirty="0"/>
              <a:t>P →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E → </a:t>
            </a:r>
            <a:r>
              <a:rPr lang="en-US" dirty="0" smtClean="0"/>
              <a:t>E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baseline="-25000" dirty="0" smtClean="0"/>
              <a:t>2           </a:t>
            </a:r>
            <a:r>
              <a:rPr lang="en-US" dirty="0" smtClean="0"/>
              <a:t>        M </a:t>
            </a:r>
            <a:r>
              <a:rPr lang="en-US" dirty="0"/>
              <a:t>→ 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D</a:t>
            </a:r>
            <a:r>
              <a:rPr lang="en-US" baseline="-25000" dirty="0" smtClean="0"/>
              <a:t>2 </a:t>
            </a:r>
            <a:r>
              <a:rPr lang="en-US" dirty="0" smtClean="0"/>
              <a:t>→ 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E → </a:t>
            </a:r>
            <a:r>
              <a:rPr lang="en-US" dirty="0" smtClean="0"/>
              <a:t>L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baseline="-25000" dirty="0" smtClean="0"/>
              <a:t>3 </a:t>
            </a:r>
            <a:r>
              <a:rPr lang="en-US" dirty="0" smtClean="0"/>
              <a:t>                </a:t>
            </a:r>
            <a:r>
              <a:rPr lang="en-US" dirty="0"/>
              <a:t>L → (          R →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E → a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4245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602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3) </a:t>
            </a:r>
            <a:r>
              <a:rPr lang="en-IN" dirty="0"/>
              <a:t>Convert the grammar in CNF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 smtClean="0"/>
              <a:t>aAD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err="1" smtClean="0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err="1" smtClean="0"/>
              <a:t>bAB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B </a:t>
            </a:r>
            <a:r>
              <a:rPr lang="en-US" dirty="0"/>
              <a:t>→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D </a:t>
            </a:r>
            <a:r>
              <a:rPr lang="en-US" dirty="0"/>
              <a:t>→ </a:t>
            </a:r>
            <a:r>
              <a:rPr lang="en-US" dirty="0" smtClean="0"/>
              <a:t>d</a:t>
            </a:r>
          </a:p>
          <a:p>
            <a:pPr marL="0" indent="0">
              <a:buNone/>
            </a:pPr>
            <a:r>
              <a:rPr lang="en-IN" dirty="0" smtClean="0"/>
              <a:t>4) </a:t>
            </a:r>
            <a:r>
              <a:rPr lang="en-IN" dirty="0"/>
              <a:t>Convert the grammar in CNF</a:t>
            </a:r>
          </a:p>
          <a:p>
            <a:pPr marL="0" indent="0">
              <a:buNone/>
            </a:pPr>
            <a:r>
              <a:rPr lang="en-US" dirty="0"/>
              <a:t>           S → </a:t>
            </a:r>
            <a:r>
              <a:rPr lang="en-US" dirty="0" smtClean="0"/>
              <a:t>aSa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bSb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4"/>
            <a:ext cx="10515600" cy="83261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Greibach Normal Form (GNF)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5914"/>
                <a:ext cx="10515600" cy="5211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 context-free grammar is in </a:t>
                </a:r>
                <a:r>
                  <a:rPr lang="en-IN" dirty="0" smtClean="0"/>
                  <a:t>Greibach </a:t>
                </a:r>
                <a:r>
                  <a:rPr lang="en-IN" dirty="0"/>
                  <a:t>normal form if all productions are of the form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</a:t>
                </a:r>
                <a:r>
                  <a:rPr lang="en-US" dirty="0"/>
                  <a:t> A → </a:t>
                </a:r>
                <a:r>
                  <a:rPr lang="en-US" dirty="0" smtClean="0"/>
                  <a:t>ax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 ,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T   and   x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N*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.</a:t>
                </a:r>
                <a:endParaRPr lang="en-IN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N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dirty="0">
                    <a:sym typeface="Symbol" panose="05050102010706020507" pitchFamily="18" charset="2"/>
                  </a:rPr>
                  <a:t>Note: Every CFL without </a:t>
                </a:r>
                <a:r>
                  <a:rPr lang="th-TH" altLang="en-US" dirty="0">
                    <a:latin typeface="Browallia New" pitchFamily="34" charset="-34"/>
                    <a:sym typeface="Symbol" pitchFamily="18" charset="2"/>
                  </a:rPr>
                  <a:t></a:t>
                </a:r>
                <a:r>
                  <a:rPr lang="en-IN" altLang="en-US" dirty="0">
                    <a:latin typeface="Browallia New" pitchFamily="34" charset="-34"/>
                    <a:sym typeface="Symbol" pitchFamily="18" charset="2"/>
                  </a:rPr>
                  <a:t> can be generated by a CFG with rules in G</a:t>
                </a:r>
                <a:r>
                  <a:rPr lang="en-IN" altLang="en-US" dirty="0" smtClean="0">
                    <a:latin typeface="Browallia New" pitchFamily="34" charset="-34"/>
                    <a:sym typeface="Symbol" pitchFamily="18" charset="2"/>
                  </a:rPr>
                  <a:t>NF</a:t>
                </a:r>
                <a:r>
                  <a:rPr lang="en-IN" altLang="en-US" dirty="0">
                    <a:latin typeface="Browallia New" pitchFamily="34" charset="-34"/>
                    <a:sym typeface="Symbol" pitchFamily="18" charset="2"/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5914"/>
                <a:ext cx="10515600" cy="5211049"/>
              </a:xfrm>
              <a:blipFill rotWithShape="0">
                <a:blip r:embed="rId2"/>
                <a:stretch>
                  <a:fillRect l="-1217" t="-1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1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5" y="403412"/>
            <a:ext cx="10757646" cy="57735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Lemma 1: </a:t>
            </a:r>
          </a:p>
          <a:p>
            <a:pPr marL="0" indent="0">
              <a:buNone/>
            </a:pPr>
            <a:r>
              <a:rPr lang="en-IN" dirty="0" smtClean="0"/>
              <a:t>Define an A-production to be a production with non-terminal A on the left.   Let </a:t>
            </a:r>
            <a:r>
              <a:rPr lang="en-US" dirty="0">
                <a:solidFill>
                  <a:srgbClr val="FF0000"/>
                </a:solidFill>
              </a:rPr>
              <a:t>G = (N, T, P, S)</a:t>
            </a:r>
            <a:r>
              <a:rPr lang="en-US" dirty="0"/>
              <a:t> be a context-free grammar</a:t>
            </a:r>
            <a:r>
              <a:rPr lang="en-US" dirty="0" smtClean="0"/>
              <a:t>.  Let </a:t>
            </a:r>
            <a:r>
              <a:rPr lang="en-US" dirty="0"/>
              <a:t>A →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ym typeface="Symbol" panose="05050102010706020507" pitchFamily="18" charset="2"/>
              </a:rPr>
              <a:t>B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be a production in </a:t>
            </a: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smtClean="0"/>
              <a:t>and  B </a:t>
            </a:r>
            <a:r>
              <a:rPr lang="en-US" dirty="0"/>
              <a:t>→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 /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l-GR" dirty="0" smtClean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/. . . /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r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be the set of all B-productions.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Let </a:t>
            </a:r>
            <a:r>
              <a:rPr lang="en-US" dirty="0" smtClean="0">
                <a:solidFill>
                  <a:srgbClr val="0000CC"/>
                </a:solidFill>
              </a:rPr>
              <a:t>G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= (N, T, 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be obtained from </a:t>
            </a:r>
            <a:r>
              <a:rPr lang="en-US" dirty="0" smtClean="0">
                <a:solidFill>
                  <a:srgbClr val="FF0000"/>
                </a:solidFill>
              </a:rPr>
              <a:t>G </a:t>
            </a:r>
            <a:r>
              <a:rPr lang="en-US" dirty="0" smtClean="0"/>
              <a:t>by deleting the production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A </a:t>
            </a:r>
            <a:r>
              <a:rPr lang="en-US" dirty="0"/>
              <a:t>→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B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from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P </a:t>
            </a:r>
            <a:r>
              <a:rPr lang="en-IN" dirty="0" smtClean="0">
                <a:sym typeface="Symbol" panose="05050102010706020507" pitchFamily="18" charset="2"/>
              </a:rPr>
              <a:t>and adding the productions </a:t>
            </a:r>
          </a:p>
          <a:p>
            <a:pPr marL="0" indent="0">
              <a:buNone/>
            </a:pPr>
            <a:r>
              <a:rPr lang="en-US" dirty="0" smtClean="0"/>
              <a:t>                             A </a:t>
            </a:r>
            <a:r>
              <a:rPr lang="en-US" dirty="0"/>
              <a:t>→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l-GR" dirty="0">
                <a:solidFill>
                  <a:srgbClr val="0000CC"/>
                </a:solidFill>
              </a:rPr>
              <a:t> β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 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l-GR" dirty="0">
                <a:solidFill>
                  <a:srgbClr val="0000CC"/>
                </a:solidFill>
              </a:rPr>
              <a:t>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l-GR" dirty="0" smtClean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 . . . /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l-GR" dirty="0">
                <a:solidFill>
                  <a:srgbClr val="0000CC"/>
                </a:solidFill>
              </a:rPr>
              <a:t>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r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endParaRPr lang="en-I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Then L(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IN" dirty="0" smtClean="0">
                <a:sym typeface="Symbol" panose="05050102010706020507" pitchFamily="18" charset="2"/>
              </a:rPr>
              <a:t>) = L(</a:t>
            </a:r>
            <a:r>
              <a:rPr lang="en-US" dirty="0">
                <a:solidFill>
                  <a:srgbClr val="0000CC"/>
                </a:solidFill>
              </a:rPr>
              <a:t>G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IN" dirty="0" smtClean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0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151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3) The grammar G with productions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S → </a:t>
            </a:r>
            <a:r>
              <a:rPr lang="en-US" dirty="0" err="1" smtClean="0"/>
              <a:t>abB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A </a:t>
            </a:r>
            <a:r>
              <a:rPr lang="en-US" dirty="0"/>
              <a:t>→ </a:t>
            </a:r>
            <a:r>
              <a:rPr lang="en-US" dirty="0" err="1" smtClean="0"/>
              <a:t>aaBb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B </a:t>
            </a:r>
            <a:r>
              <a:rPr lang="en-US" dirty="0"/>
              <a:t>→ </a:t>
            </a:r>
            <a:r>
              <a:rPr lang="en-US" dirty="0" err="1" smtClean="0"/>
              <a:t>bbAa</a:t>
            </a:r>
            <a:r>
              <a:rPr lang="en-US" dirty="0" smtClean="0"/>
              <a:t>   </a:t>
            </a: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dirty="0"/>
              <a:t>     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76157"/>
              </p:ext>
            </p:extLst>
          </p:nvPr>
        </p:nvGraphicFramePr>
        <p:xfrm>
          <a:off x="1261124" y="4340046"/>
          <a:ext cx="57324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3" name="Equation" r:id="rId3" imgW="1993680" imgH="228600" progId="Equation.3">
                  <p:embed/>
                </p:oleObj>
              </mc:Choice>
              <mc:Fallback>
                <p:oleObj name="Equation" r:id="rId3" imgW="1993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124" y="4340046"/>
                        <a:ext cx="573246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7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4" y="392766"/>
            <a:ext cx="11259111" cy="6290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Lemma 2: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US" dirty="0">
                <a:solidFill>
                  <a:srgbClr val="FF0000"/>
                </a:solidFill>
              </a:rPr>
              <a:t>G = (N, T, P, S)</a:t>
            </a:r>
            <a:r>
              <a:rPr lang="en-US" dirty="0"/>
              <a:t> be a context-free grammar. Let A → A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/>
              <a:t>A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l-GR" dirty="0">
                <a:solidFill>
                  <a:srgbClr val="0000CC"/>
                </a:solidFill>
              </a:rPr>
              <a:t> </a:t>
            </a:r>
            <a:r>
              <a:rPr lang="en-IN" dirty="0">
                <a:sym typeface="Symbol" panose="05050102010706020507" pitchFamily="18" charset="2"/>
              </a:rPr>
              <a:t>/. . . /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/>
              <a:t>A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be </a:t>
            </a:r>
            <a:r>
              <a:rPr lang="en-IN" dirty="0">
                <a:sym typeface="Symbol" panose="05050102010706020507" pitchFamily="18" charset="2"/>
              </a:rPr>
              <a:t>the set of all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ym typeface="Symbol" panose="05050102010706020507" pitchFamily="18" charset="2"/>
              </a:rPr>
              <a:t>-productions for which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ym typeface="Symbol" panose="05050102010706020507" pitchFamily="18" charset="2"/>
              </a:rPr>
              <a:t> is the leftmost symbol of the 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RHS. Let </a:t>
            </a:r>
            <a:r>
              <a:rPr lang="en-US" dirty="0" smtClean="0"/>
              <a:t>A →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l-GR" dirty="0">
                <a:solidFill>
                  <a:srgbClr val="0000CC"/>
                </a:solidFill>
              </a:rPr>
              <a:t>β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l-GR" dirty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/. . . /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s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be the remaining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ym typeface="Symbol" panose="05050102010706020507" pitchFamily="18" charset="2"/>
              </a:rPr>
              <a:t>-productions. 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Let </a:t>
            </a:r>
            <a:r>
              <a:rPr lang="en-US" dirty="0">
                <a:solidFill>
                  <a:srgbClr val="0000CC"/>
                </a:solidFill>
              </a:rPr>
              <a:t>G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= (</a:t>
            </a:r>
            <a:r>
              <a:rPr lang="en-US" dirty="0" smtClean="0">
                <a:solidFill>
                  <a:srgbClr val="0000CC"/>
                </a:solidFill>
              </a:rPr>
              <a:t>N</a:t>
            </a:r>
            <a:r>
              <a:rPr lang="en-IN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U</a:t>
            </a:r>
            <a:r>
              <a:rPr lang="en-US" dirty="0" smtClean="0">
                <a:solidFill>
                  <a:srgbClr val="0000CC"/>
                </a:solidFill>
              </a:rPr>
              <a:t>{Z}, </a:t>
            </a:r>
            <a:r>
              <a:rPr lang="en-US" dirty="0">
                <a:solidFill>
                  <a:srgbClr val="0000CC"/>
                </a:solidFill>
              </a:rPr>
              <a:t>T, P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, S) </a:t>
            </a:r>
            <a:r>
              <a:rPr lang="en-US" dirty="0" smtClean="0"/>
              <a:t>be the CFG formed by adding the non-terminal </a:t>
            </a:r>
            <a:r>
              <a:rPr lang="en-US" dirty="0" smtClean="0">
                <a:solidFill>
                  <a:srgbClr val="0000CC"/>
                </a:solidFill>
              </a:rPr>
              <a:t>Z 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0000CC"/>
                </a:solidFill>
              </a:rPr>
              <a:t>N </a:t>
            </a:r>
            <a:r>
              <a:rPr lang="en-US" dirty="0" smtClean="0"/>
              <a:t>and replacing all the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ym typeface="Symbol" panose="05050102010706020507" pitchFamily="18" charset="2"/>
              </a:rPr>
              <a:t>-productions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  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 →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endParaRPr lang="en-IN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l-GR" dirty="0" smtClean="0">
                <a:solidFill>
                  <a:srgbClr val="0000CC"/>
                </a:solidFill>
              </a:rPr>
              <a:t>β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 </a:t>
            </a:r>
            <a:r>
              <a:rPr lang="en-US" dirty="0" smtClean="0">
                <a:solidFill>
                  <a:srgbClr val="0000CC"/>
                </a:solidFill>
              </a:rPr>
              <a:t>Z    , 1≤ 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≤ s</a:t>
            </a:r>
            <a:r>
              <a:rPr lang="en-US" dirty="0" smtClean="0">
                <a:solidFill>
                  <a:srgbClr val="0000CC"/>
                </a:solidFill>
              </a:rPr>
              <a:t>                    Z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Z    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1≤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≤ 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Then </a:t>
            </a:r>
            <a:r>
              <a:rPr lang="en-IN" dirty="0">
                <a:sym typeface="Symbol" panose="05050102010706020507" pitchFamily="18" charset="2"/>
              </a:rPr>
              <a:t>L(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IN" dirty="0">
                <a:sym typeface="Symbol" panose="05050102010706020507" pitchFamily="18" charset="2"/>
              </a:rPr>
              <a:t>) = L(</a:t>
            </a:r>
            <a:r>
              <a:rPr lang="en-US" dirty="0">
                <a:solidFill>
                  <a:srgbClr val="0000CC"/>
                </a:solidFill>
              </a:rPr>
              <a:t>G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IN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8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Convert CFG into </a:t>
            </a:r>
            <a:r>
              <a:rPr lang="en-IN" dirty="0" smtClean="0">
                <a:solidFill>
                  <a:srgbClr val="FF0000"/>
                </a:solidFill>
              </a:rPr>
              <a:t>GNF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101198"/>
          </a:xfrm>
        </p:spPr>
        <p:txBody>
          <a:bodyPr/>
          <a:lstStyle/>
          <a:p>
            <a:pPr>
              <a:buNone/>
            </a:pPr>
            <a:r>
              <a:rPr lang="en-US" dirty="0"/>
              <a:t>Consider the grammar G = ({S}, {a, b}, P, S), where </a:t>
            </a:r>
          </a:p>
          <a:p>
            <a:pPr>
              <a:buNone/>
            </a:pPr>
            <a:r>
              <a:rPr lang="en-US" dirty="0"/>
              <a:t>       P:  S → </a:t>
            </a:r>
            <a:r>
              <a:rPr lang="en-US" dirty="0" err="1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ab        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Step :1 </a:t>
            </a:r>
            <a:r>
              <a:rPr lang="en-US" dirty="0"/>
              <a:t>For every terminal symbol introduce a new non-terminal.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     S → ASB            A → a</a:t>
            </a:r>
          </a:p>
          <a:p>
            <a:pPr>
              <a:buNone/>
            </a:pPr>
            <a:r>
              <a:rPr lang="en-US" dirty="0"/>
              <a:t>            S → AB              B →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:2 </a:t>
            </a:r>
            <a:r>
              <a:rPr lang="en-US" dirty="0" smtClean="0"/>
              <a:t>Introduce order among non-terminals by renaming them.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US" dirty="0" smtClean="0"/>
              <a:t>S =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                                  </a:t>
            </a:r>
            <a:r>
              <a:rPr lang="en-I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a</a:t>
            </a:r>
            <a:endParaRPr lang="en-IN" baseline="-25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A =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           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</a:t>
            </a:r>
            <a:r>
              <a:rPr lang="en-US" dirty="0"/>
              <a:t>→ b</a:t>
            </a:r>
            <a:endParaRPr lang="en-I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B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98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97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:3 </a:t>
            </a:r>
            <a:r>
              <a:rPr lang="en-US" dirty="0" smtClean="0"/>
              <a:t>Use Lemma 1 and Lemma 2 and convert the rules in a such way that at the end of this step, the rules are in GNF or of the 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j </a:t>
            </a:r>
            <a:r>
              <a:rPr lang="el-GR" dirty="0" smtClean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,  j &gt; i</a:t>
            </a:r>
            <a:endParaRPr lang="en-I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You may also have some Z rules.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:4 </a:t>
            </a:r>
            <a:r>
              <a:rPr lang="en-US" dirty="0" smtClean="0"/>
              <a:t>Convert the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/>
              <a:t> rules into GNF by back substitution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    </a:t>
            </a:r>
            <a:r>
              <a:rPr lang="en-US" dirty="0" smtClean="0"/>
              <a:t>substitute in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n-1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n-1  </a:t>
            </a:r>
            <a:r>
              <a:rPr lang="en-US" dirty="0" smtClean="0"/>
              <a:t>substitute </a:t>
            </a:r>
            <a:r>
              <a:rPr lang="en-US" dirty="0"/>
              <a:t>in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n-2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. . . .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a</a:t>
            </a:r>
            <a:endParaRPr lang="en-IN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/>
              <a:t> 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→ b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:5 </a:t>
            </a:r>
            <a:r>
              <a:rPr lang="en-US" dirty="0" smtClean="0"/>
              <a:t>Convert the Z rules into GNF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329"/>
            <a:ext cx="10515600" cy="5916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Example:2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SS</a:t>
            </a:r>
            <a:r>
              <a:rPr lang="en-IN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/>
              <a:t>S → </a:t>
            </a:r>
            <a:r>
              <a:rPr lang="en-US" dirty="0" err="1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smtClean="0"/>
              <a:t>ab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Step :1 </a:t>
            </a:r>
            <a:r>
              <a:rPr lang="en-US" dirty="0"/>
              <a:t>For every terminal symbol introduce a new non-terminal.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S </a:t>
            </a:r>
            <a:r>
              <a:rPr lang="en-US" dirty="0"/>
              <a:t>→ SS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S </a:t>
            </a:r>
            <a:r>
              <a:rPr lang="en-US" dirty="0"/>
              <a:t>→ ASB            A → a</a:t>
            </a:r>
          </a:p>
          <a:p>
            <a:pPr>
              <a:buNone/>
            </a:pPr>
            <a:r>
              <a:rPr lang="en-US" dirty="0"/>
              <a:t>            S → AB              B →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:2 </a:t>
            </a:r>
            <a:r>
              <a:rPr lang="en-US" dirty="0"/>
              <a:t>Introduce order among non-terminals by renaming them.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dirty="0"/>
              <a:t>S =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                            </a:t>
            </a:r>
            <a:r>
              <a:rPr lang="en-IN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A =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a</a:t>
            </a:r>
            <a:endParaRPr lang="en-IN" baseline="-25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B =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       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→ b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baseline="-25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0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6794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: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 err="1" smtClean="0">
                <a:sym typeface="Symbol" panose="05050102010706020507" pitchFamily="18" charset="2"/>
              </a:rPr>
              <a:t>A</a:t>
            </a:r>
            <a:r>
              <a:rPr lang="en-IN" baseline="-25000" dirty="0" err="1" smtClean="0">
                <a:sym typeface="Symbol" panose="05050102010706020507" pitchFamily="18" charset="2"/>
              </a:rPr>
              <a:t>1</a:t>
            </a:r>
            <a:endParaRPr lang="en-IN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/ 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 smtClean="0"/>
              <a:t>Apply Lemma 2 for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 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productions, we get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  <a:p>
            <a:pPr marL="0" indent="0">
              <a:buNone/>
            </a:pP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/>
              <a:t> 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/ 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Z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IN" dirty="0" smtClean="0"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 smtClean="0"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ym typeface="Symbol" panose="05050102010706020507" pitchFamily="18" charset="2"/>
              </a:rPr>
              <a:t>1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</a:t>
            </a:r>
            <a:r>
              <a:rPr lang="en-US" dirty="0"/>
              <a:t>→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74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941424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</a:t>
            </a:r>
            <a:r>
              <a:rPr lang="en-US" dirty="0" smtClean="0">
                <a:solidFill>
                  <a:srgbClr val="FF0000"/>
                </a:solidFill>
              </a:rPr>
              <a:t>:4 </a:t>
            </a:r>
            <a:r>
              <a:rPr lang="en-US" dirty="0"/>
              <a:t>Convert the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dirty="0"/>
              <a:t> rules into GNF by back substitution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endParaRPr lang="en-IN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/>
              <a:t> →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           Z → </a:t>
            </a:r>
            <a:r>
              <a:rPr lang="en-IN" dirty="0">
                <a:sym typeface="Symbol" panose="05050102010706020507" pitchFamily="18" charset="2"/>
              </a:rPr>
              <a:t>A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>
                <a:sym typeface="Symbol" panose="05050102010706020507" pitchFamily="18" charset="2"/>
              </a:rPr>
              <a:t>A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/>
              <a:t> →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: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/>
              <a:t>Convert the Z rules into GNF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Z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Z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Z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 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Z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/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Z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dirty="0" smtClean="0"/>
              <a:t> </a:t>
            </a:r>
            <a:r>
              <a:rPr lang="en-US" dirty="0"/>
              <a:t>→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2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5827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Example:3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</a:t>
            </a:r>
            <a:r>
              <a:rPr lang="en-US" dirty="0" smtClean="0"/>
              <a:t>S </a:t>
            </a:r>
            <a:r>
              <a:rPr lang="en-US" dirty="0"/>
              <a:t>→ AS / a</a:t>
            </a:r>
          </a:p>
          <a:p>
            <a:pPr marL="0" indent="0">
              <a:buNone/>
            </a:pPr>
            <a:r>
              <a:rPr lang="en-US" dirty="0"/>
              <a:t>                A → </a:t>
            </a:r>
            <a:r>
              <a:rPr lang="en-US" dirty="0" smtClean="0"/>
              <a:t>SA / b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</a:t>
            </a:r>
            <a:r>
              <a:rPr lang="en-US" dirty="0">
                <a:solidFill>
                  <a:srgbClr val="FF0000"/>
                </a:solidFill>
              </a:rPr>
              <a:t>:1 </a:t>
            </a:r>
            <a:r>
              <a:rPr lang="en-US" dirty="0"/>
              <a:t>For every terminal symbol introduce a new non-terminal.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S </a:t>
            </a:r>
            <a:r>
              <a:rPr lang="en-US" dirty="0"/>
              <a:t>→ AS / a</a:t>
            </a:r>
          </a:p>
          <a:p>
            <a:pPr marL="0" indent="0">
              <a:buNone/>
            </a:pPr>
            <a:r>
              <a:rPr lang="en-US" dirty="0"/>
              <a:t>                A → SA /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</a:t>
            </a:r>
            <a:r>
              <a:rPr lang="en-US" dirty="0">
                <a:solidFill>
                  <a:srgbClr val="FF0000"/>
                </a:solidFill>
              </a:rPr>
              <a:t>:2 </a:t>
            </a:r>
            <a:r>
              <a:rPr lang="en-US" dirty="0"/>
              <a:t>Introduce order among non-terminals by renaming them.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dirty="0"/>
              <a:t>S =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                           </a:t>
            </a:r>
            <a:r>
              <a:rPr lang="en-IN" dirty="0" err="1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→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a</a:t>
            </a:r>
            <a:endParaRPr lang="en-IN" baseline="-25000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A =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                          </a:t>
            </a:r>
            <a:r>
              <a:rPr lang="en-I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b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7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091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:3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</a:t>
            </a:r>
            <a:r>
              <a:rPr lang="en-US" dirty="0" smtClean="0"/>
              <a:t>b</a:t>
            </a:r>
            <a:endParaRPr lang="en-IN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Apply </a:t>
            </a:r>
            <a:r>
              <a:rPr lang="en-US" dirty="0"/>
              <a:t>Lemma </a:t>
            </a:r>
            <a:r>
              <a:rPr lang="en-US" dirty="0" smtClean="0"/>
              <a:t>1 </a:t>
            </a:r>
            <a:r>
              <a:rPr lang="en-US" dirty="0"/>
              <a:t>for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</a:t>
            </a:r>
            <a:r>
              <a:rPr lang="en-IN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productions, we get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dirty="0" smtClean="0"/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→ b</a:t>
            </a:r>
          </a:p>
          <a:p>
            <a:pPr marL="0" indent="0">
              <a:buNone/>
            </a:pPr>
            <a:r>
              <a:rPr lang="en-US" dirty="0"/>
              <a:t>Apply Lemma </a:t>
            </a:r>
            <a:r>
              <a:rPr lang="en-US" dirty="0" smtClean="0"/>
              <a:t>2 </a:t>
            </a:r>
            <a:r>
              <a:rPr lang="en-US" dirty="0"/>
              <a:t>for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/>
              <a:t> 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productions, we get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/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dirty="0" smtClean="0">
                <a:sym typeface="Symbol" panose="05050102010706020507" pitchFamily="18" charset="2"/>
              </a:rPr>
              <a:t>b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dirty="0"/>
              <a:t>a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Z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dirty="0" err="1" smtClean="0">
                <a:sym typeface="Symbol" panose="05050102010706020507" pitchFamily="18" charset="2"/>
              </a:rPr>
              <a:t>b</a:t>
            </a:r>
            <a:r>
              <a:rPr lang="en-US" dirty="0" err="1" smtClean="0">
                <a:solidFill>
                  <a:srgbClr val="0000CC"/>
                </a:solidFill>
              </a:rPr>
              <a:t>Z</a:t>
            </a: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Z  </a:t>
            </a:r>
            <a:r>
              <a:rPr lang="en-US" dirty="0" smtClean="0"/>
              <a:t>→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757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67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Step :4 </a:t>
            </a:r>
            <a:r>
              <a:rPr lang="en-US" sz="3000" dirty="0"/>
              <a:t>Convert the 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3000" dirty="0"/>
              <a:t> rules into GNF by back </a:t>
            </a:r>
            <a:r>
              <a:rPr lang="en-US" sz="3000" dirty="0" smtClean="0"/>
              <a:t>substitution</a:t>
            </a:r>
          </a:p>
          <a:p>
            <a:pPr marL="0" indent="0">
              <a:buNone/>
            </a:pP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A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sz="3000" dirty="0" smtClean="0">
                <a:solidFill>
                  <a:srgbClr val="0000CC"/>
                </a:solidFill>
              </a:rPr>
              <a:t> </a:t>
            </a:r>
            <a:r>
              <a:rPr lang="en-US" sz="3000" dirty="0">
                <a:solidFill>
                  <a:srgbClr val="0000CC"/>
                </a:solidFill>
              </a:rPr>
              <a:t>→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smtClean="0">
                <a:sym typeface="Symbol" panose="05050102010706020507" pitchFamily="18" charset="2"/>
              </a:rPr>
              <a:t>b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sz="3000" dirty="0" smtClean="0"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</a:t>
            </a:r>
            <a:r>
              <a:rPr lang="en-US" sz="3000" dirty="0" smtClean="0">
                <a:solidFill>
                  <a:srgbClr val="0000CC"/>
                </a:solidFill>
              </a:rPr>
              <a:t>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err="1" smtClean="0">
                <a:sym typeface="Symbol" panose="05050102010706020507" pitchFamily="18" charset="2"/>
              </a:rPr>
              <a:t>b</a:t>
            </a:r>
            <a:r>
              <a:rPr lang="en-US" sz="3000" dirty="0" err="1" smtClean="0">
                <a:solidFill>
                  <a:srgbClr val="0000CC"/>
                </a:solidFill>
              </a:rPr>
              <a:t>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/>
              <a:t>a</a:t>
            </a:r>
            <a:endParaRPr lang="en-IN" sz="3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A</a:t>
            </a:r>
            <a:r>
              <a:rPr lang="en-IN" sz="3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 smtClean="0"/>
              <a:t> </a:t>
            </a:r>
            <a:r>
              <a:rPr lang="en-US" sz="3000" dirty="0"/>
              <a:t>→ 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>
                <a:sym typeface="Symbol" panose="05050102010706020507" pitchFamily="18" charset="2"/>
              </a:rPr>
              <a:t>b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err="1">
                <a:sym typeface="Symbol" panose="05050102010706020507" pitchFamily="18" charset="2"/>
              </a:rPr>
              <a:t>b</a:t>
            </a:r>
            <a:r>
              <a:rPr lang="en-US" sz="3000" dirty="0" err="1">
                <a:solidFill>
                  <a:srgbClr val="0000CC"/>
                </a:solidFill>
              </a:rPr>
              <a:t>Z</a:t>
            </a:r>
            <a:endParaRPr lang="en-US" sz="3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CC"/>
                </a:solidFill>
              </a:rPr>
              <a:t>                  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CC"/>
                </a:solidFill>
              </a:rPr>
              <a:t>Z  </a:t>
            </a:r>
            <a:r>
              <a:rPr lang="en-US" sz="3000" dirty="0"/>
              <a:t>→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 / 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 smtClean="0">
                <a:solidFill>
                  <a:srgbClr val="0000CC"/>
                </a:solidFill>
              </a:rPr>
              <a:t>Z</a:t>
            </a:r>
          </a:p>
          <a:p>
            <a:pPr marL="0" indent="0">
              <a:buNone/>
            </a:pPr>
            <a:endParaRPr lang="en-US" sz="30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Step :5 </a:t>
            </a:r>
            <a:r>
              <a:rPr lang="en-US" sz="3000" dirty="0"/>
              <a:t>Convert the Z rules into GNF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CC"/>
                </a:solidFill>
              </a:rPr>
              <a:t>           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sz="3000" dirty="0">
                <a:solidFill>
                  <a:srgbClr val="0000CC"/>
                </a:solidFill>
              </a:rPr>
              <a:t> →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>
                <a:sym typeface="Symbol" panose="05050102010706020507" pitchFamily="18" charset="2"/>
              </a:rPr>
              <a:t>b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err="1">
                <a:sym typeface="Symbol" panose="05050102010706020507" pitchFamily="18" charset="2"/>
              </a:rPr>
              <a:t>b</a:t>
            </a:r>
            <a:r>
              <a:rPr lang="en-US" sz="3000" dirty="0" err="1">
                <a:solidFill>
                  <a:srgbClr val="0000CC"/>
                </a:solidFill>
              </a:rPr>
              <a:t>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/>
              <a:t>a</a:t>
            </a:r>
            <a:endParaRPr lang="en-IN" sz="3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           </a:t>
            </a:r>
            <a:r>
              <a:rPr lang="en-I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/>
              <a:t> → 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>
                <a:sym typeface="Symbol" panose="05050102010706020507" pitchFamily="18" charset="2"/>
              </a:rPr>
              <a:t>b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err="1" smtClean="0">
                <a:sym typeface="Symbol" panose="05050102010706020507" pitchFamily="18" charset="2"/>
              </a:rPr>
              <a:t>b</a:t>
            </a:r>
            <a:r>
              <a:rPr lang="en-US" sz="3000" dirty="0" err="1" smtClean="0">
                <a:solidFill>
                  <a:srgbClr val="0000CC"/>
                </a:solidFill>
              </a:rPr>
              <a:t>Z</a:t>
            </a:r>
            <a:endParaRPr lang="en-US" sz="30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CC"/>
                </a:solidFill>
              </a:rPr>
              <a:t>             Z →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>
                <a:sym typeface="Symbol" panose="05050102010706020507" pitchFamily="18" charset="2"/>
              </a:rPr>
              <a:t>b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err="1">
                <a:sym typeface="Symbol" panose="05050102010706020507" pitchFamily="18" charset="2"/>
              </a:rPr>
              <a:t>b</a:t>
            </a:r>
            <a:r>
              <a:rPr lang="en-US" sz="3000" dirty="0" err="1">
                <a:solidFill>
                  <a:srgbClr val="0000CC"/>
                </a:solidFill>
              </a:rPr>
              <a:t>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 smtClean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lang="en-IN" sz="3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CC"/>
                </a:solidFill>
              </a:rPr>
              <a:t>             Z </a:t>
            </a:r>
            <a:r>
              <a:rPr lang="en-US" sz="3000" dirty="0">
                <a:solidFill>
                  <a:srgbClr val="0000CC"/>
                </a:solidFill>
              </a:rPr>
              <a:t>→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>
                <a:sym typeface="Symbol" panose="05050102010706020507" pitchFamily="18" charset="2"/>
              </a:rPr>
              <a:t>b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I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US" sz="3000" dirty="0"/>
              <a:t>a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IN" sz="3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0000CC"/>
                </a:solidFill>
              </a:rPr>
              <a:t>Z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/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sz="3000" dirty="0" err="1">
                <a:sym typeface="Symbol" panose="05050102010706020507" pitchFamily="18" charset="2"/>
              </a:rPr>
              <a:t>b</a:t>
            </a:r>
            <a:r>
              <a:rPr lang="en-US" sz="3000" dirty="0" err="1">
                <a:solidFill>
                  <a:srgbClr val="0000CC"/>
                </a:solidFill>
              </a:rPr>
              <a:t>Z</a:t>
            </a:r>
            <a:r>
              <a:rPr lang="en-IN" sz="3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3000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I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 </a:t>
            </a:r>
            <a:r>
              <a:rPr lang="en-IN" sz="3000" dirty="0" smtClean="0">
                <a:solidFill>
                  <a:srgbClr val="0000CC"/>
                </a:solidFill>
                <a:sym typeface="Symbol" panose="05050102010706020507" pitchFamily="18" charset="2"/>
              </a:rPr>
              <a:t>/ </a:t>
            </a:r>
            <a:r>
              <a:rPr lang="en-IN" sz="3000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sz="3000" dirty="0"/>
              <a:t>a</a:t>
            </a:r>
            <a:r>
              <a:rPr lang="en-I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IN" sz="3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3000" dirty="0">
                <a:solidFill>
                  <a:srgbClr val="0000CC"/>
                </a:solidFill>
              </a:rPr>
              <a:t> Z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     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Convert the following grammars into GNF:</a:t>
            </a:r>
          </a:p>
          <a:p>
            <a:pPr marL="0" indent="0">
              <a:buNone/>
            </a:pPr>
            <a:r>
              <a:rPr lang="en-IN" dirty="0" smtClean="0"/>
              <a:t>1)   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>
                <a:solidFill>
                  <a:srgbClr val="FF0000"/>
                </a:solidFill>
              </a:rPr>
              <a:t>aSa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bSb</a:t>
            </a:r>
            <a:r>
              <a:rPr lang="en-IN" dirty="0" smtClean="0">
                <a:solidFill>
                  <a:srgbClr val="FF0000"/>
                </a:solidFill>
              </a:rPr>
              <a:t>         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US" dirty="0" smtClean="0"/>
              <a:t>2)      </a:t>
            </a:r>
            <a:r>
              <a:rPr lang="en-US" dirty="0">
                <a:solidFill>
                  <a:srgbClr val="008000"/>
                </a:solidFill>
              </a:rPr>
              <a:t>S → </a:t>
            </a:r>
            <a:r>
              <a:rPr lang="en-US" dirty="0" err="1" smtClean="0">
                <a:solidFill>
                  <a:srgbClr val="008000"/>
                </a:solidFill>
              </a:rPr>
              <a:t>ABa</a:t>
            </a:r>
            <a:r>
              <a:rPr lang="en-US" dirty="0" smtClean="0">
                <a:solidFill>
                  <a:srgbClr val="008000"/>
                </a:solidFill>
              </a:rPr>
              <a:t> /a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</a:rPr>
              <a:t>          </a:t>
            </a:r>
            <a:r>
              <a:rPr lang="en-US" dirty="0" smtClean="0">
                <a:solidFill>
                  <a:srgbClr val="008000"/>
                </a:solidFill>
              </a:rPr>
              <a:t>A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 smtClean="0">
                <a:solidFill>
                  <a:srgbClr val="008000"/>
                </a:solidFill>
              </a:rPr>
              <a:t>aaA</a:t>
            </a:r>
            <a:r>
              <a:rPr lang="en-US" dirty="0" smtClean="0">
                <a:solidFill>
                  <a:srgbClr val="008000"/>
                </a:solidFill>
              </a:rPr>
              <a:t> / B</a:t>
            </a:r>
            <a:r>
              <a:rPr lang="en-IN" dirty="0" smtClean="0">
                <a:solidFill>
                  <a:srgbClr val="008000"/>
                </a:solidFill>
              </a:rPr>
              <a:t>         </a:t>
            </a:r>
            <a:endParaRPr lang="en-IN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          </a:t>
            </a:r>
            <a:r>
              <a:rPr lang="en-US" dirty="0" smtClean="0">
                <a:solidFill>
                  <a:srgbClr val="008000"/>
                </a:solidFill>
              </a:rPr>
              <a:t>B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 smtClean="0">
                <a:solidFill>
                  <a:srgbClr val="008000"/>
                </a:solidFill>
              </a:rPr>
              <a:t>bAb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3)       S </a:t>
            </a:r>
            <a:r>
              <a:rPr lang="en-US" dirty="0"/>
              <a:t>→ </a:t>
            </a:r>
            <a:r>
              <a:rPr lang="en-US" dirty="0" smtClean="0"/>
              <a:t>ab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US" dirty="0"/>
              <a:t>S → </a:t>
            </a:r>
            <a:r>
              <a:rPr lang="en-US" dirty="0" err="1" smtClean="0"/>
              <a:t>aS</a:t>
            </a:r>
            <a:r>
              <a:rPr lang="en-IN" dirty="0" smtClean="0"/>
              <a:t>         </a:t>
            </a:r>
            <a:endParaRPr lang="en-IN" dirty="0"/>
          </a:p>
          <a:p>
            <a:pPr>
              <a:buNone/>
            </a:pPr>
            <a:r>
              <a:rPr lang="en-US" dirty="0"/>
              <a:t>          S → </a:t>
            </a:r>
            <a:r>
              <a:rPr lang="en-US" dirty="0" err="1" smtClean="0"/>
              <a:t>aaS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0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3"/>
            <a:ext cx="10515600" cy="7727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397957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4) The language                                               is  context-free.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r>
              <a:rPr lang="en-US" dirty="0" smtClean="0"/>
              <a:t>G = ({S</a:t>
            </a:r>
            <a:r>
              <a:rPr lang="en-US" smtClean="0"/>
              <a:t>, S</a:t>
            </a:r>
            <a:r>
              <a:rPr lang="en-US" baseline="-25000" smtClean="0"/>
              <a:t>1</a:t>
            </a:r>
            <a:r>
              <a:rPr lang="en-US" smtClean="0"/>
              <a:t> , A, B</a:t>
            </a:r>
            <a:r>
              <a:rPr lang="en-US" baseline="-25000" smtClean="0"/>
              <a:t> </a:t>
            </a:r>
            <a:r>
              <a:rPr lang="en-US" dirty="0" smtClean="0"/>
              <a:t>}, {a, b}, P, S), where </a:t>
            </a:r>
          </a:p>
          <a:p>
            <a:pPr>
              <a:buNone/>
            </a:pPr>
            <a:r>
              <a:rPr lang="en-US" dirty="0" smtClean="0"/>
              <a:t>       P:   S → AS</a:t>
            </a:r>
            <a:r>
              <a:rPr lang="en-US" baseline="-25000" dirty="0" smtClean="0"/>
              <a:t>1</a:t>
            </a:r>
            <a:r>
              <a:rPr lang="en-US" dirty="0" smtClean="0"/>
              <a:t> / S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 , </a:t>
            </a:r>
          </a:p>
          <a:p>
            <a:pPr>
              <a:buNone/>
            </a:pPr>
            <a:r>
              <a:rPr lang="en-US" dirty="0" smtClean="0"/>
              <a:t>             S</a:t>
            </a:r>
            <a:r>
              <a:rPr lang="en-US" baseline="-25000" dirty="0" smtClean="0"/>
              <a:t>1</a:t>
            </a:r>
            <a:r>
              <a:rPr lang="en-US" dirty="0" smtClean="0"/>
              <a:t> → aS</a:t>
            </a:r>
            <a:r>
              <a:rPr lang="en-US" baseline="-25000" dirty="0" smtClean="0"/>
              <a:t>1</a:t>
            </a:r>
            <a:r>
              <a:rPr lang="en-US" dirty="0" smtClean="0"/>
              <a:t>b / </a:t>
            </a: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A → </a:t>
            </a:r>
            <a:r>
              <a:rPr lang="en-IN" dirty="0" err="1" smtClean="0">
                <a:sym typeface="Symbol" pitchFamily="18" charset="2"/>
              </a:rPr>
              <a:t>aA</a:t>
            </a:r>
            <a:r>
              <a:rPr lang="en-IN" dirty="0" smtClean="0">
                <a:sym typeface="Symbol" pitchFamily="18" charset="2"/>
              </a:rPr>
              <a:t> / a</a:t>
            </a:r>
          </a:p>
          <a:p>
            <a:pPr>
              <a:buNone/>
            </a:pPr>
            <a:r>
              <a:rPr lang="en-US" dirty="0" smtClean="0"/>
              <a:t>             B → </a:t>
            </a:r>
            <a:r>
              <a:rPr lang="en-IN" dirty="0" err="1" smtClean="0">
                <a:sym typeface="Symbol" pitchFamily="18" charset="2"/>
              </a:rPr>
              <a:t>bB</a:t>
            </a:r>
            <a:r>
              <a:rPr lang="en-IN" dirty="0" smtClean="0">
                <a:sym typeface="Symbol" pitchFamily="18" charset="2"/>
              </a:rPr>
              <a:t> / b</a:t>
            </a:r>
            <a:r>
              <a:rPr lang="en-US" dirty="0" smtClean="0"/>
              <a:t>       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56173"/>
              </p:ext>
            </p:extLst>
          </p:nvPr>
        </p:nvGraphicFramePr>
        <p:xfrm>
          <a:off x="3276982" y="885825"/>
          <a:ext cx="374200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5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982" y="885825"/>
                        <a:ext cx="3742005" cy="620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5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Pumping lemma for </a:t>
            </a:r>
            <a:r>
              <a:rPr lang="en-IN" dirty="0" smtClean="0">
                <a:solidFill>
                  <a:srgbClr val="FF0000"/>
                </a:solidFill>
              </a:rPr>
              <a:t>context-free </a:t>
            </a:r>
            <a:r>
              <a:rPr lang="en-IN" dirty="0">
                <a:solidFill>
                  <a:srgbClr val="FF0000"/>
                </a:solidFill>
              </a:rPr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6788"/>
            <a:ext cx="10806953" cy="49801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 L be an infinite </a:t>
            </a:r>
            <a:r>
              <a:rPr lang="en-IN" dirty="0" smtClean="0"/>
              <a:t>context-free </a:t>
            </a:r>
            <a:r>
              <a:rPr lang="en-IN" dirty="0"/>
              <a:t>language. Then there exists </a:t>
            </a:r>
            <a:r>
              <a:rPr lang="en-IN" dirty="0" smtClean="0"/>
              <a:t>some </a:t>
            </a:r>
            <a:r>
              <a:rPr lang="en-IN" dirty="0"/>
              <a:t>positive integer n such that for any w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US" altLang="en-US" dirty="0">
                <a:sym typeface="Symbol" pitchFamily="18" charset="2"/>
              </a:rPr>
              <a:t>L  with </a:t>
            </a:r>
            <a:r>
              <a:rPr lang="en-US" altLang="en-US" dirty="0">
                <a:solidFill>
                  <a:srgbClr val="0000CC"/>
                </a:solidFill>
                <a:sym typeface="Symbol" pitchFamily="18" charset="2"/>
              </a:rPr>
              <a:t>|w|</a:t>
            </a:r>
            <a:r>
              <a:rPr lang="en-IN" dirty="0">
                <a:solidFill>
                  <a:srgbClr val="0000CC"/>
                </a:solidFill>
              </a:rPr>
              <a:t>≥ n</a:t>
            </a:r>
            <a:r>
              <a:rPr lang="en-IN" dirty="0"/>
              <a:t> can be decomposed as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>
                <a:solidFill>
                  <a:srgbClr val="0000CC"/>
                </a:solidFill>
              </a:rPr>
              <a:t>w = </a:t>
            </a:r>
            <a:r>
              <a:rPr lang="en-IN" dirty="0" err="1" smtClean="0">
                <a:solidFill>
                  <a:srgbClr val="0000CC"/>
                </a:solidFill>
              </a:rPr>
              <a:t>uvxyz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with    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 err="1" smtClean="0">
                <a:solidFill>
                  <a:srgbClr val="FF0000"/>
                </a:solidFill>
              </a:rPr>
              <a:t>vxy</a:t>
            </a:r>
            <a:r>
              <a:rPr lang="en-IN" dirty="0">
                <a:solidFill>
                  <a:srgbClr val="FF0000"/>
                </a:solidFill>
              </a:rPr>
              <a:t>| ≤ n  </a:t>
            </a:r>
            <a:r>
              <a:rPr lang="en-IN" dirty="0"/>
              <a:t>    and   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 err="1" smtClean="0">
                <a:solidFill>
                  <a:srgbClr val="FF0000"/>
                </a:solidFill>
              </a:rPr>
              <a:t>vy</a:t>
            </a:r>
            <a:r>
              <a:rPr lang="en-IN" dirty="0">
                <a:solidFill>
                  <a:srgbClr val="FF0000"/>
                </a:solidFill>
              </a:rPr>
              <a:t>| ≥ 1 </a:t>
            </a:r>
          </a:p>
          <a:p>
            <a:pPr marL="0" indent="0">
              <a:buNone/>
            </a:pPr>
            <a:r>
              <a:rPr lang="en-IN" dirty="0"/>
              <a:t>                    such that</a:t>
            </a:r>
          </a:p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dirty="0" err="1">
                <a:solidFill>
                  <a:srgbClr val="CC0099"/>
                </a:solidFill>
              </a:rPr>
              <a:t>w</a:t>
            </a:r>
            <a:r>
              <a:rPr lang="en-IN" baseline="-25000" dirty="0" err="1">
                <a:solidFill>
                  <a:srgbClr val="CC0099"/>
                </a:solidFill>
              </a:rPr>
              <a:t>i</a:t>
            </a:r>
            <a:r>
              <a:rPr lang="en-IN" baseline="-25000" dirty="0">
                <a:solidFill>
                  <a:srgbClr val="CC0099"/>
                </a:solidFill>
              </a:rPr>
              <a:t> 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IN" dirty="0" err="1" smtClean="0">
                <a:solidFill>
                  <a:srgbClr val="CC0099"/>
                </a:solidFill>
              </a:rPr>
              <a:t>uv</a:t>
            </a:r>
            <a:r>
              <a:rPr lang="en-IN" sz="3000" baseline="30000" dirty="0" err="1" smtClean="0">
                <a:solidFill>
                  <a:srgbClr val="CC0099"/>
                </a:solidFill>
              </a:rPr>
              <a:t>i</a:t>
            </a:r>
            <a:r>
              <a:rPr lang="en-IN" dirty="0" err="1" smtClean="0">
                <a:solidFill>
                  <a:srgbClr val="CC0099"/>
                </a:solidFill>
              </a:rPr>
              <a:t>xy</a:t>
            </a:r>
            <a:r>
              <a:rPr lang="en-IN" sz="3000" baseline="30000" dirty="0" err="1" smtClean="0">
                <a:solidFill>
                  <a:srgbClr val="CC0099"/>
                </a:solidFill>
              </a:rPr>
              <a:t>i</a:t>
            </a:r>
            <a:r>
              <a:rPr lang="en-IN" dirty="0" err="1" smtClean="0">
                <a:solidFill>
                  <a:srgbClr val="CC0099"/>
                </a:solidFill>
              </a:rPr>
              <a:t>z</a:t>
            </a:r>
            <a:r>
              <a:rPr lang="en-IN" baseline="-25000" dirty="0" smtClean="0"/>
              <a:t>   </a:t>
            </a:r>
            <a:r>
              <a:rPr lang="en-IN" dirty="0"/>
              <a:t>is also in L for i = 0, 1, 2, . . .</a:t>
            </a:r>
            <a:endParaRPr lang="en-IN" baseline="-25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2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0"/>
            <a:ext cx="10515600" cy="6360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Example:1 Prove that L =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 </a:t>
            </a:r>
            <a:r>
              <a:rPr lang="en-US" dirty="0"/>
              <a:t> / n ≥ 1 } </a:t>
            </a:r>
            <a:r>
              <a:rPr lang="en-US" dirty="0" smtClean="0"/>
              <a:t>is not context-free.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Assume </a:t>
            </a:r>
            <a:r>
              <a:rPr lang="en-IN" dirty="0"/>
              <a:t>that L is </a:t>
            </a:r>
            <a:r>
              <a:rPr lang="en-IN" dirty="0" smtClean="0"/>
              <a:t>context-free language.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</a:t>
            </a:r>
            <a:r>
              <a:rPr lang="en-IN" dirty="0" smtClean="0"/>
              <a:t>w =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smtClean="0"/>
              <a:t>c</a:t>
            </a:r>
            <a:r>
              <a:rPr lang="en-US" baseline="30000" dirty="0" smtClean="0"/>
              <a:t>n</a:t>
            </a:r>
            <a:r>
              <a:rPr lang="en-IN" dirty="0" smtClean="0"/>
              <a:t>.    Then </a:t>
            </a:r>
            <a:r>
              <a:rPr lang="en-IN" dirty="0"/>
              <a:t>|w| = </a:t>
            </a:r>
            <a:r>
              <a:rPr lang="en-IN" dirty="0" smtClean="0"/>
              <a:t>3n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</a:t>
            </a:r>
            <a:r>
              <a:rPr lang="en-IN" dirty="0" err="1" smtClean="0"/>
              <a:t>uvxyz</a:t>
            </a:r>
            <a:r>
              <a:rPr lang="en-IN" dirty="0" smtClean="0"/>
              <a:t>   </a:t>
            </a:r>
            <a:r>
              <a:rPr lang="en-IN" dirty="0"/>
              <a:t>with    </a:t>
            </a:r>
            <a:r>
              <a:rPr lang="en-IN" dirty="0" smtClean="0"/>
              <a:t>|</a:t>
            </a:r>
            <a:r>
              <a:rPr lang="en-IN" dirty="0" err="1" smtClean="0"/>
              <a:t>vxy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</a:t>
            </a:r>
            <a:r>
              <a:rPr lang="en-IN" dirty="0" smtClean="0"/>
              <a:t>and      |</a:t>
            </a:r>
            <a:r>
              <a:rPr lang="en-IN" dirty="0" err="1" smtClean="0"/>
              <a:t>vy</a:t>
            </a:r>
            <a:r>
              <a:rPr lang="en-IN" dirty="0"/>
              <a:t>| ≥ </a:t>
            </a:r>
            <a:r>
              <a:rPr lang="en-IN" dirty="0" smtClean="0"/>
              <a:t>1 </a:t>
            </a:r>
            <a:r>
              <a:rPr lang="en-IN" dirty="0" smtClean="0">
                <a:solidFill>
                  <a:srgbClr val="FF0000"/>
                </a:solidFill>
              </a:rPr>
              <a:t>both v and y not null</a:t>
            </a:r>
          </a:p>
          <a:p>
            <a:pPr marL="0" indent="0">
              <a:buNone/>
            </a:pPr>
            <a:r>
              <a:rPr lang="en-IN" dirty="0" smtClean="0"/>
              <a:t>As  1 ≤</a:t>
            </a:r>
            <a:r>
              <a:rPr lang="en-IN" dirty="0"/>
              <a:t> |</a:t>
            </a:r>
            <a:r>
              <a:rPr lang="en-IN" dirty="0" err="1" smtClean="0"/>
              <a:t>vy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</a:t>
            </a:r>
            <a:r>
              <a:rPr lang="en-IN" dirty="0" smtClean="0"/>
              <a:t>  n,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y </a:t>
            </a:r>
            <a:r>
              <a:rPr lang="en-IN" dirty="0" smtClean="0"/>
              <a:t>cannot contain all the three symbols a, b, c</a:t>
            </a:r>
          </a:p>
          <a:p>
            <a:pPr marL="0" indent="0">
              <a:buNone/>
            </a:pPr>
            <a:r>
              <a:rPr lang="en-IN" dirty="0" smtClean="0"/>
              <a:t> So,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y </a:t>
            </a:r>
            <a:r>
              <a:rPr lang="en-IN" dirty="0" smtClean="0"/>
              <a:t>is of the form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case 1: </a:t>
            </a:r>
            <a:r>
              <a:rPr lang="en-IN" dirty="0" smtClean="0">
                <a:solidFill>
                  <a:srgbClr val="FF0000"/>
                </a:solidFill>
              </a:rPr>
              <a:t>v 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FF0000"/>
                </a:solidFill>
              </a:rPr>
              <a:t> y </a:t>
            </a:r>
            <a:r>
              <a:rPr lang="en-IN" dirty="0" smtClean="0"/>
              <a:t>contains only</a:t>
            </a:r>
            <a:r>
              <a:rPr lang="en-IN" dirty="0" smtClean="0">
                <a:solidFill>
                  <a:srgbClr val="FF0000"/>
                </a:solidFill>
              </a:rPr>
              <a:t> a</a:t>
            </a:r>
            <a:r>
              <a:rPr lang="en-IN" dirty="0" smtClean="0"/>
              <a:t>’s (or</a:t>
            </a:r>
            <a:r>
              <a:rPr lang="en-IN" dirty="0" smtClean="0">
                <a:solidFill>
                  <a:srgbClr val="FF0000"/>
                </a:solidFill>
              </a:rPr>
              <a:t> b</a:t>
            </a:r>
            <a:r>
              <a:rPr lang="en-IN" dirty="0" smtClean="0"/>
              <a:t>’s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FF0000"/>
                </a:solidFill>
              </a:rPr>
              <a:t> c</a:t>
            </a:r>
            <a:r>
              <a:rPr lang="en-IN" dirty="0" smtClean="0"/>
              <a:t>’s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case 2: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 smtClean="0"/>
              <a:t>is of the form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sz="3000" baseline="30000" dirty="0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sz="3000" baseline="30000" dirty="0" smtClean="0">
                <a:solidFill>
                  <a:srgbClr val="FF0000"/>
                </a:solidFill>
              </a:rPr>
              <a:t>j</a:t>
            </a:r>
            <a:r>
              <a:rPr lang="en-IN" dirty="0"/>
              <a:t> (or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</a:t>
            </a:r>
            <a:r>
              <a:rPr lang="en-IN" sz="3000" baseline="30000" dirty="0" err="1" smtClean="0">
                <a:solidFill>
                  <a:srgbClr val="FF0000"/>
                </a:solidFill>
              </a:rPr>
              <a:t>i</a:t>
            </a:r>
            <a:r>
              <a:rPr lang="en-IN" dirty="0" err="1" smtClean="0">
                <a:solidFill>
                  <a:srgbClr val="FF0000"/>
                </a:solidFill>
              </a:rPr>
              <a:t>c</a:t>
            </a:r>
            <a:r>
              <a:rPr lang="en-IN" sz="3000" baseline="30000" dirty="0" err="1" smtClean="0">
                <a:solidFill>
                  <a:srgbClr val="FF0000"/>
                </a:solidFill>
              </a:rPr>
              <a:t>j</a:t>
            </a:r>
            <a:r>
              <a:rPr lang="en-IN" sz="3000" baseline="30000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176"/>
            <a:ext cx="10515600" cy="584078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Case </a:t>
            </a:r>
            <a:r>
              <a:rPr lang="en-IN" dirty="0"/>
              <a:t>1: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contains only</a:t>
            </a:r>
            <a:r>
              <a:rPr lang="en-IN" dirty="0">
                <a:solidFill>
                  <a:srgbClr val="FF0000"/>
                </a:solidFill>
              </a:rPr>
              <a:t> a</a:t>
            </a:r>
            <a:r>
              <a:rPr lang="en-IN" dirty="0"/>
              <a:t>’s (or</a:t>
            </a:r>
            <a:r>
              <a:rPr lang="en-IN" dirty="0">
                <a:solidFill>
                  <a:srgbClr val="FF0000"/>
                </a:solidFill>
              </a:rPr>
              <a:t> b</a:t>
            </a:r>
            <a:r>
              <a:rPr lang="en-IN" dirty="0"/>
              <a:t>’s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c</a:t>
            </a:r>
            <a:r>
              <a:rPr lang="en-IN" dirty="0"/>
              <a:t>’s 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contains only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dirty="0" smtClean="0"/>
              <a:t>’s            </a:t>
            </a:r>
            <a:r>
              <a:rPr lang="en-IN" dirty="0" smtClean="0">
                <a:solidFill>
                  <a:srgbClr val="FF0000"/>
                </a:solidFill>
              </a:rPr>
              <a:t>v = a</a:t>
            </a:r>
            <a:r>
              <a:rPr lang="en-IN" sz="3000" baseline="30000" dirty="0" smtClean="0">
                <a:solidFill>
                  <a:srgbClr val="FF0000"/>
                </a:solidFill>
              </a:rPr>
              <a:t>i </a:t>
            </a:r>
            <a:r>
              <a:rPr lang="en-IN" sz="3000" dirty="0" smtClean="0">
                <a:solidFill>
                  <a:srgbClr val="FF0000"/>
                </a:solidFill>
              </a:rPr>
              <a:t> , </a:t>
            </a:r>
            <a:r>
              <a:rPr lang="en-IN" dirty="0"/>
              <a:t>1 ≤ </a:t>
            </a:r>
            <a:r>
              <a:rPr lang="en-IN" dirty="0" smtClean="0"/>
              <a:t>i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≤  </a:t>
            </a:r>
            <a:r>
              <a:rPr lang="en-IN" dirty="0" smtClean="0"/>
              <a:t>n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CC0099"/>
                </a:solidFill>
              </a:rPr>
              <a:t>    w = </a:t>
            </a:r>
            <a:r>
              <a:rPr lang="en-IN" dirty="0" err="1" smtClean="0">
                <a:solidFill>
                  <a:srgbClr val="CC0099"/>
                </a:solidFill>
              </a:rPr>
              <a:t>uvxyz</a:t>
            </a:r>
            <a:r>
              <a:rPr lang="en-IN" dirty="0" smtClean="0">
                <a:solidFill>
                  <a:srgbClr val="CC0099"/>
                </a:solidFill>
              </a:rPr>
              <a:t> =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smtClean="0"/>
              <a:t>c</a:t>
            </a:r>
            <a:r>
              <a:rPr lang="en-US" baseline="30000" dirty="0" smtClean="0"/>
              <a:t>n</a:t>
            </a:r>
            <a:r>
              <a:rPr lang="en-US" dirty="0" smtClean="0"/>
              <a:t> = a</a:t>
            </a:r>
            <a:r>
              <a:rPr lang="en-US" baseline="30000" dirty="0" smtClean="0"/>
              <a:t>n-</a:t>
            </a:r>
            <a:r>
              <a:rPr lang="en-US" baseline="30000" dirty="0" err="1" smtClean="0"/>
              <a:t>i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30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US" baseline="30000" dirty="0" smtClean="0"/>
              <a:t> </a:t>
            </a:r>
          </a:p>
          <a:p>
            <a:pPr marL="0" indent="0">
              <a:buNone/>
            </a:pPr>
            <a:r>
              <a:rPr lang="en-US" baseline="30000" dirty="0" smtClean="0"/>
              <a:t>      </a:t>
            </a:r>
            <a:r>
              <a:rPr lang="en-IN" dirty="0" smtClean="0">
                <a:solidFill>
                  <a:srgbClr val="CC0099"/>
                </a:solidFill>
              </a:rPr>
              <a:t>w</a:t>
            </a:r>
            <a:r>
              <a:rPr lang="en-IN" baseline="-25000" dirty="0" smtClean="0">
                <a:solidFill>
                  <a:srgbClr val="CC0099"/>
                </a:solidFill>
              </a:rPr>
              <a:t>0</a:t>
            </a:r>
            <a:r>
              <a:rPr lang="en-IN" dirty="0" smtClean="0">
                <a:solidFill>
                  <a:srgbClr val="CC0099"/>
                </a:solidFill>
              </a:rPr>
              <a:t> = </a:t>
            </a:r>
            <a:r>
              <a:rPr lang="en-IN" dirty="0" err="1" smtClean="0">
                <a:solidFill>
                  <a:srgbClr val="CC0099"/>
                </a:solidFill>
              </a:rPr>
              <a:t>uxz</a:t>
            </a:r>
            <a:r>
              <a:rPr lang="en-IN" dirty="0" smtClean="0">
                <a:solidFill>
                  <a:srgbClr val="CC0099"/>
                </a:solidFill>
              </a:rPr>
              <a:t> = </a:t>
            </a:r>
            <a:r>
              <a:rPr lang="en-US" dirty="0" smtClean="0"/>
              <a:t>a</a:t>
            </a:r>
            <a:r>
              <a:rPr lang="en-US" baseline="30000" dirty="0" smtClean="0"/>
              <a:t>n-i</a:t>
            </a:r>
            <a:r>
              <a:rPr lang="en-US" dirty="0" smtClean="0"/>
              <a:t>b</a:t>
            </a:r>
            <a:r>
              <a:rPr lang="en-US" baseline="30000" dirty="0" smtClean="0"/>
              <a:t>n </a:t>
            </a:r>
            <a:r>
              <a:rPr lang="en-US" dirty="0" smtClean="0"/>
              <a:t>c</a:t>
            </a:r>
            <a:r>
              <a:rPr lang="en-US" baseline="30000" dirty="0" smtClean="0"/>
              <a:t>n</a:t>
            </a:r>
            <a:r>
              <a:rPr lang="en-US" dirty="0" smtClean="0"/>
              <a:t> , </a:t>
            </a:r>
            <a:r>
              <a:rPr lang="en-IN" dirty="0"/>
              <a:t>1 ≤ 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C0099"/>
                </a:solidFill>
              </a:rPr>
              <a:t>     w</a:t>
            </a:r>
            <a:r>
              <a:rPr lang="en-IN" baseline="-25000" dirty="0" smtClean="0">
                <a:solidFill>
                  <a:srgbClr val="CC0099"/>
                </a:solidFill>
              </a:rPr>
              <a:t>0      </a:t>
            </a:r>
            <a:r>
              <a:rPr lang="en-IN" dirty="0" smtClean="0">
                <a:solidFill>
                  <a:srgbClr val="CC0099"/>
                </a:solidFill>
              </a:rPr>
              <a:t> L , </a:t>
            </a:r>
            <a:r>
              <a:rPr lang="en-IN" dirty="0" smtClean="0"/>
              <a:t>contradiction.</a:t>
            </a:r>
          </a:p>
          <a:p>
            <a:pPr marL="0" indent="0">
              <a:buNone/>
            </a:pPr>
            <a:r>
              <a:rPr lang="en-IN" dirty="0" smtClean="0"/>
              <a:t>Case 2: </a:t>
            </a:r>
            <a:r>
              <a:rPr lang="en-IN" dirty="0" smtClean="0">
                <a:solidFill>
                  <a:srgbClr val="FF0000"/>
                </a:solidFill>
              </a:rPr>
              <a:t>v 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FF0000"/>
                </a:solidFill>
              </a:rPr>
              <a:t> y </a:t>
            </a:r>
            <a:r>
              <a:rPr lang="en-IN" dirty="0" smtClean="0"/>
              <a:t>is of the form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sz="3000" baseline="30000" dirty="0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sz="3000" baseline="30000" dirty="0" smtClean="0">
                <a:solidFill>
                  <a:srgbClr val="FF0000"/>
                </a:solidFill>
              </a:rPr>
              <a:t>j</a:t>
            </a:r>
            <a:r>
              <a:rPr lang="en-IN" dirty="0" smtClean="0"/>
              <a:t> (or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</a:t>
            </a:r>
            <a:r>
              <a:rPr lang="en-IN" sz="3000" baseline="30000" dirty="0" err="1" smtClean="0">
                <a:solidFill>
                  <a:srgbClr val="FF0000"/>
                </a:solidFill>
              </a:rPr>
              <a:t>i</a:t>
            </a:r>
            <a:r>
              <a:rPr lang="en-IN" dirty="0" err="1" smtClean="0">
                <a:solidFill>
                  <a:srgbClr val="FF0000"/>
                </a:solidFill>
              </a:rPr>
              <a:t>c</a:t>
            </a:r>
            <a:r>
              <a:rPr lang="en-IN" sz="3000" baseline="30000" dirty="0" err="1" smtClean="0">
                <a:solidFill>
                  <a:srgbClr val="FF0000"/>
                </a:solidFill>
              </a:rPr>
              <a:t>j</a:t>
            </a:r>
            <a:r>
              <a:rPr lang="en-IN" sz="3000" baseline="30000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is of the form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sz="3000" baseline="30000" dirty="0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sz="3000" baseline="30000" dirty="0" smtClean="0">
                <a:solidFill>
                  <a:srgbClr val="FF0000"/>
                </a:solidFill>
              </a:rPr>
              <a:t>j </a:t>
            </a:r>
            <a:r>
              <a:rPr lang="en-IN" sz="3000" dirty="0" smtClean="0">
                <a:solidFill>
                  <a:srgbClr val="FF0000"/>
                </a:solidFill>
              </a:rPr>
              <a:t>        </a:t>
            </a:r>
            <a:r>
              <a:rPr lang="en-IN" sz="3200" dirty="0">
                <a:solidFill>
                  <a:srgbClr val="FF0000"/>
                </a:solidFill>
              </a:rPr>
              <a:t>v =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sz="3200" baseline="30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sz="3200" baseline="30000" dirty="0">
                <a:solidFill>
                  <a:srgbClr val="FF0000"/>
                </a:solidFill>
              </a:rPr>
              <a:t>j</a:t>
            </a:r>
            <a:r>
              <a:rPr lang="en-IN" sz="3600" baseline="30000" dirty="0" smtClean="0">
                <a:solidFill>
                  <a:srgbClr val="FF0000"/>
                </a:solidFill>
              </a:rPr>
              <a:t> </a:t>
            </a:r>
            <a:r>
              <a:rPr lang="en-IN" sz="3600" dirty="0" smtClean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rgbClr val="FF0000"/>
                </a:solidFill>
              </a:rPr>
              <a:t>, </a:t>
            </a:r>
            <a:r>
              <a:rPr lang="en-IN" sz="3200" dirty="0"/>
              <a:t>1 ≤ </a:t>
            </a:r>
            <a:r>
              <a:rPr lang="en-IN" sz="3200" dirty="0" err="1" smtClean="0"/>
              <a:t>i+j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  <a:r>
              <a:rPr lang="en-IN" sz="3200" dirty="0"/>
              <a:t>≤  </a:t>
            </a:r>
            <a:r>
              <a:rPr lang="en-IN" sz="3200" dirty="0" smtClean="0"/>
              <a:t>n</a:t>
            </a:r>
            <a:r>
              <a:rPr lang="en-IN" sz="3000" baseline="30000" dirty="0" smtClean="0">
                <a:solidFill>
                  <a:srgbClr val="FF0000"/>
                </a:solidFill>
              </a:rPr>
              <a:t>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CC0099"/>
                </a:solidFill>
              </a:rPr>
              <a:t>    w </a:t>
            </a:r>
            <a:r>
              <a:rPr lang="en-IN" dirty="0">
                <a:solidFill>
                  <a:srgbClr val="CC0099"/>
                </a:solidFill>
              </a:rPr>
              <a:t>= </a:t>
            </a:r>
            <a:r>
              <a:rPr lang="en-IN" dirty="0" err="1">
                <a:solidFill>
                  <a:srgbClr val="CC0099"/>
                </a:solidFill>
              </a:rPr>
              <a:t>uvxyz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aseline="30000" dirty="0" smtClean="0"/>
              <a:t> </a:t>
            </a:r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      </a:t>
            </a:r>
            <a:r>
              <a:rPr lang="en-IN" dirty="0" smtClean="0">
                <a:solidFill>
                  <a:srgbClr val="CC0099"/>
                </a:solidFill>
              </a:rPr>
              <a:t>w</a:t>
            </a:r>
            <a:r>
              <a:rPr lang="en-IN" baseline="-25000" dirty="0" smtClean="0">
                <a:solidFill>
                  <a:srgbClr val="CC0099"/>
                </a:solidFill>
              </a:rPr>
              <a:t>2</a:t>
            </a:r>
            <a:r>
              <a:rPr lang="en-IN" dirty="0" smtClean="0">
                <a:solidFill>
                  <a:srgbClr val="CC0099"/>
                </a:solidFill>
              </a:rPr>
              <a:t> </a:t>
            </a:r>
            <a:r>
              <a:rPr lang="en-IN" dirty="0">
                <a:solidFill>
                  <a:srgbClr val="CC0099"/>
                </a:solidFill>
              </a:rPr>
              <a:t>= </a:t>
            </a:r>
            <a:r>
              <a:rPr lang="en-IN" dirty="0" smtClean="0">
                <a:solidFill>
                  <a:srgbClr val="CC0099"/>
                </a:solidFill>
              </a:rPr>
              <a:t>uv</a:t>
            </a:r>
            <a:r>
              <a:rPr lang="en-IN" sz="3000" baseline="30000" dirty="0" smtClean="0">
                <a:solidFill>
                  <a:srgbClr val="CC0099"/>
                </a:solidFill>
              </a:rPr>
              <a:t>2</a:t>
            </a:r>
            <a:r>
              <a:rPr lang="en-IN" dirty="0" smtClean="0">
                <a:solidFill>
                  <a:srgbClr val="CC0099"/>
                </a:solidFill>
              </a:rPr>
              <a:t>xy</a:t>
            </a:r>
            <a:r>
              <a:rPr lang="en-IN" sz="3000" baseline="30000" dirty="0" smtClean="0">
                <a:solidFill>
                  <a:srgbClr val="CC0099"/>
                </a:solidFill>
              </a:rPr>
              <a:t>2</a:t>
            </a:r>
            <a:r>
              <a:rPr lang="en-IN" dirty="0" smtClean="0">
                <a:solidFill>
                  <a:srgbClr val="CC0099"/>
                </a:solidFill>
              </a:rPr>
              <a:t>z  </a:t>
            </a:r>
            <a:r>
              <a:rPr lang="en-IN" dirty="0">
                <a:solidFill>
                  <a:srgbClr val="CC0099"/>
                </a:solidFill>
              </a:rPr>
              <a:t>= </a:t>
            </a:r>
            <a:r>
              <a:rPr lang="en-IN" dirty="0" smtClean="0">
                <a:solidFill>
                  <a:srgbClr val="CC0099"/>
                </a:solidFill>
              </a:rPr>
              <a:t>u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sz="3200" baseline="30000" dirty="0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0000CC"/>
                </a:solidFill>
              </a:rPr>
              <a:t>b</a:t>
            </a:r>
            <a:r>
              <a:rPr lang="en-IN" sz="3200" baseline="30000" dirty="0" smtClean="0">
                <a:solidFill>
                  <a:srgbClr val="0000CC"/>
                </a:solidFill>
              </a:rPr>
              <a:t>j </a:t>
            </a:r>
            <a:r>
              <a:rPr lang="en-IN" dirty="0">
                <a:solidFill>
                  <a:srgbClr val="0000CC"/>
                </a:solidFill>
              </a:rPr>
              <a:t>a</a:t>
            </a:r>
            <a:r>
              <a:rPr lang="en-IN" baseline="30000" dirty="0">
                <a:solidFill>
                  <a:srgbClr val="0000CC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baseline="30000" dirty="0">
                <a:solidFill>
                  <a:srgbClr val="FF0000"/>
                </a:solidFill>
              </a:rPr>
              <a:t>j </a:t>
            </a:r>
            <a:r>
              <a:rPr lang="en-IN" dirty="0" smtClean="0">
                <a:solidFill>
                  <a:srgbClr val="CC0099"/>
                </a:solidFill>
              </a:rPr>
              <a:t>xy</a:t>
            </a:r>
            <a:r>
              <a:rPr lang="en-IN" sz="3000" baseline="30000" dirty="0" smtClean="0">
                <a:solidFill>
                  <a:srgbClr val="CC0099"/>
                </a:solidFill>
              </a:rPr>
              <a:t>2</a:t>
            </a:r>
            <a:r>
              <a:rPr lang="en-IN" dirty="0" smtClean="0">
                <a:solidFill>
                  <a:srgbClr val="CC0099"/>
                </a:solidFill>
              </a:rPr>
              <a:t>z 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CC0099"/>
                </a:solidFill>
              </a:rPr>
              <a:t>  w</a:t>
            </a:r>
            <a:r>
              <a:rPr lang="en-IN" baseline="-25000" dirty="0" smtClean="0">
                <a:solidFill>
                  <a:srgbClr val="CC0099"/>
                </a:solidFill>
              </a:rPr>
              <a:t>2     </a:t>
            </a:r>
            <a:r>
              <a:rPr lang="en-IN" dirty="0" smtClean="0">
                <a:solidFill>
                  <a:srgbClr val="CC0099"/>
                </a:solidFill>
              </a:rPr>
              <a:t> </a:t>
            </a:r>
            <a:r>
              <a:rPr lang="en-IN" dirty="0">
                <a:solidFill>
                  <a:srgbClr val="CC0099"/>
                </a:solidFill>
              </a:rPr>
              <a:t>L , </a:t>
            </a:r>
            <a:r>
              <a:rPr lang="en-IN" dirty="0"/>
              <a:t>contradiction.</a:t>
            </a:r>
          </a:p>
          <a:p>
            <a:pPr marL="0" indent="0">
              <a:buNone/>
            </a:pPr>
            <a:r>
              <a:rPr lang="en-IN" dirty="0" smtClean="0"/>
              <a:t>Hence L is not CFL.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53536" y="82321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36" y="82321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741134" y="2430839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7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134" y="2430839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900033" y="344053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8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033" y="344053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87268" y="5097839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9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268" y="5097839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1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Example:2 </a:t>
            </a:r>
            <a:r>
              <a:rPr lang="en-IN" dirty="0"/>
              <a:t>Prove that L = </a:t>
            </a:r>
            <a:r>
              <a:rPr lang="en-US" dirty="0"/>
              <a:t>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p is prime </a:t>
            </a:r>
            <a:r>
              <a:rPr lang="en-US" dirty="0"/>
              <a:t>} is not context-free.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Assume that L is context-free language.</a:t>
            </a:r>
          </a:p>
          <a:p>
            <a:pPr marL="0" indent="0">
              <a:buNone/>
            </a:pPr>
            <a:r>
              <a:rPr lang="en-IN" dirty="0"/>
              <a:t>Let n be a positive </a:t>
            </a:r>
            <a:r>
              <a:rPr lang="en-IN" dirty="0" smtClean="0"/>
              <a:t>integer and let p be a prime </a:t>
            </a:r>
            <a:r>
              <a:rPr lang="en-IN" dirty="0" err="1" smtClean="0"/>
              <a:t>num</a:t>
            </a:r>
            <a:r>
              <a:rPr lang="en-IN" dirty="0" smtClean="0"/>
              <a:t> greater than n i.e. p &gt; 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Let  w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</a:t>
            </a:r>
            <a:r>
              <a:rPr lang="en-IN" dirty="0" smtClean="0"/>
              <a:t>.    </a:t>
            </a:r>
            <a:r>
              <a:rPr lang="en-IN" dirty="0"/>
              <a:t>Then |w| = </a:t>
            </a:r>
            <a:r>
              <a:rPr lang="en-IN" dirty="0" smtClean="0"/>
              <a:t>p </a:t>
            </a:r>
            <a:r>
              <a:rPr lang="en-IN" dirty="0"/>
              <a:t> &gt;</a:t>
            </a:r>
            <a:r>
              <a:rPr lang="en-IN" dirty="0" smtClean="0"/>
              <a:t> </a:t>
            </a:r>
            <a:r>
              <a:rPr lang="en-IN" dirty="0"/>
              <a:t>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</a:t>
            </a:r>
            <a:r>
              <a:rPr lang="en-IN" dirty="0" err="1"/>
              <a:t>uvxyz</a:t>
            </a:r>
            <a:r>
              <a:rPr lang="en-IN" dirty="0"/>
              <a:t>   with    |</a:t>
            </a:r>
            <a:r>
              <a:rPr lang="en-IN" dirty="0" err="1"/>
              <a:t>vxy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and      |</a:t>
            </a:r>
            <a:r>
              <a:rPr lang="en-IN" dirty="0" err="1"/>
              <a:t>vy</a:t>
            </a:r>
            <a:r>
              <a:rPr lang="en-IN" dirty="0"/>
              <a:t>| ≥ 1 </a:t>
            </a:r>
            <a:r>
              <a:rPr lang="en-IN" dirty="0">
                <a:solidFill>
                  <a:srgbClr val="FF0000"/>
                </a:solidFill>
              </a:rPr>
              <a:t>both v and y not </a:t>
            </a:r>
            <a:r>
              <a:rPr lang="en-IN" dirty="0" smtClean="0">
                <a:solidFill>
                  <a:srgbClr val="FF0000"/>
                </a:solidFill>
              </a:rPr>
              <a:t>null.</a:t>
            </a:r>
          </a:p>
          <a:p>
            <a:pPr marL="0" indent="0">
              <a:buNone/>
            </a:pPr>
            <a:r>
              <a:rPr lang="en-IN" dirty="0"/>
              <a:t>|</a:t>
            </a:r>
            <a:r>
              <a:rPr lang="en-IN" dirty="0" err="1"/>
              <a:t>vy</a:t>
            </a:r>
            <a:r>
              <a:rPr lang="en-IN" dirty="0"/>
              <a:t>| ≥ </a:t>
            </a:r>
            <a:r>
              <a:rPr lang="en-IN" dirty="0" smtClean="0"/>
              <a:t>1 , </a:t>
            </a:r>
            <a:r>
              <a:rPr lang="en-IN" dirty="0"/>
              <a:t>|</a:t>
            </a:r>
            <a:r>
              <a:rPr lang="en-IN" dirty="0" err="1"/>
              <a:t>vxy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</a:t>
            </a:r>
            <a:r>
              <a:rPr lang="en-IN" dirty="0" smtClean="0"/>
              <a:t>n            1</a:t>
            </a:r>
            <a:r>
              <a:rPr lang="en-IN" dirty="0"/>
              <a:t> </a:t>
            </a:r>
            <a:r>
              <a:rPr lang="en-IN" dirty="0" smtClean="0"/>
              <a:t>≤</a:t>
            </a:r>
            <a:r>
              <a:rPr lang="en-IN" dirty="0"/>
              <a:t> |</a:t>
            </a:r>
            <a:r>
              <a:rPr lang="en-IN" dirty="0" err="1"/>
              <a:t>vy</a:t>
            </a:r>
            <a:r>
              <a:rPr lang="en-IN" dirty="0" smtClean="0"/>
              <a:t>| </a:t>
            </a:r>
            <a:r>
              <a:rPr lang="en-IN" dirty="0"/>
              <a:t>≤  n</a:t>
            </a:r>
            <a:r>
              <a:rPr lang="en-IN" dirty="0" smtClean="0"/>
              <a:t>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 err="1">
                <a:solidFill>
                  <a:srgbClr val="FF0000"/>
                </a:solidFill>
              </a:rPr>
              <a:t>vy</a:t>
            </a:r>
            <a:r>
              <a:rPr lang="en-IN" dirty="0">
                <a:solidFill>
                  <a:srgbClr val="FF0000"/>
                </a:solidFill>
              </a:rPr>
              <a:t>| </a:t>
            </a:r>
            <a:r>
              <a:rPr lang="en-IN" dirty="0" smtClean="0">
                <a:solidFill>
                  <a:srgbClr val="FF0000"/>
                </a:solidFill>
              </a:rPr>
              <a:t>= m</a:t>
            </a:r>
            <a:r>
              <a:rPr lang="en-IN" baseline="3000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,  1</a:t>
            </a:r>
            <a:r>
              <a:rPr lang="en-IN" baseline="30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≤ m ≤ n</a:t>
            </a:r>
          </a:p>
          <a:p>
            <a:pPr marL="0" indent="0">
              <a:buNone/>
            </a:pPr>
            <a:r>
              <a:rPr lang="en-IN" dirty="0"/>
              <a:t>Let  i = p +1            p = i -1 </a:t>
            </a:r>
          </a:p>
          <a:p>
            <a:pPr marL="0" indent="0">
              <a:buNone/>
            </a:pPr>
            <a:r>
              <a:rPr lang="en-IN" dirty="0"/>
              <a:t>Consider   </a:t>
            </a:r>
          </a:p>
          <a:p>
            <a:pPr marL="0" indent="0">
              <a:buNone/>
            </a:pPr>
            <a:r>
              <a:rPr lang="en-IN" dirty="0" smtClean="0"/>
              <a:t>|</a:t>
            </a:r>
            <a:r>
              <a:rPr lang="en-IN" dirty="0">
                <a:solidFill>
                  <a:srgbClr val="CC0099"/>
                </a:solidFill>
              </a:rPr>
              <a:t> </a:t>
            </a:r>
            <a:r>
              <a:rPr lang="en-IN" dirty="0" err="1" smtClean="0">
                <a:solidFill>
                  <a:srgbClr val="CC0099"/>
                </a:solidFill>
              </a:rPr>
              <a:t>uv</a:t>
            </a:r>
            <a:r>
              <a:rPr lang="en-IN" sz="3000" baseline="30000" dirty="0" err="1" smtClean="0">
                <a:solidFill>
                  <a:srgbClr val="CC0099"/>
                </a:solidFill>
              </a:rPr>
              <a:t>i</a:t>
            </a:r>
            <a:r>
              <a:rPr lang="en-IN" dirty="0" err="1" smtClean="0">
                <a:solidFill>
                  <a:srgbClr val="CC0099"/>
                </a:solidFill>
              </a:rPr>
              <a:t>xy</a:t>
            </a:r>
            <a:r>
              <a:rPr lang="en-IN" sz="3000" baseline="30000" dirty="0" err="1" smtClean="0">
                <a:solidFill>
                  <a:srgbClr val="CC0099"/>
                </a:solidFill>
              </a:rPr>
              <a:t>i</a:t>
            </a:r>
            <a:r>
              <a:rPr lang="en-IN" dirty="0" err="1" smtClean="0">
                <a:solidFill>
                  <a:srgbClr val="CC0099"/>
                </a:solidFill>
              </a:rPr>
              <a:t>z</a:t>
            </a:r>
            <a:r>
              <a:rPr lang="en-IN" dirty="0" smtClean="0"/>
              <a:t>| </a:t>
            </a:r>
            <a:r>
              <a:rPr lang="en-IN" dirty="0"/>
              <a:t>= </a:t>
            </a:r>
            <a:r>
              <a:rPr lang="en-IN" dirty="0" smtClean="0"/>
              <a:t>|</a:t>
            </a:r>
            <a:r>
              <a:rPr lang="en-IN" dirty="0" err="1"/>
              <a:t>u</a:t>
            </a:r>
            <a:r>
              <a:rPr lang="en-IN" dirty="0" err="1" smtClean="0"/>
              <a:t>vxyz</a:t>
            </a:r>
            <a:r>
              <a:rPr lang="en-IN" dirty="0"/>
              <a:t>| + </a:t>
            </a:r>
            <a:r>
              <a:rPr lang="en-IN" dirty="0" smtClean="0"/>
              <a:t>|(</a:t>
            </a:r>
            <a:r>
              <a:rPr lang="en-IN" dirty="0" err="1" smtClean="0"/>
              <a:t>vy</a:t>
            </a:r>
            <a:r>
              <a:rPr lang="en-IN" dirty="0" smtClean="0"/>
              <a:t>)</a:t>
            </a:r>
            <a:r>
              <a:rPr lang="en-IN" sz="3000" baseline="30000" dirty="0" smtClean="0"/>
              <a:t>i </a:t>
            </a:r>
            <a:r>
              <a:rPr lang="en-IN" sz="3000" baseline="30000" dirty="0"/>
              <a:t>- 1</a:t>
            </a:r>
            <a:r>
              <a:rPr lang="en-IN" dirty="0"/>
              <a:t>| = </a:t>
            </a:r>
            <a:r>
              <a:rPr lang="en-IN" dirty="0" smtClean="0"/>
              <a:t>|</a:t>
            </a:r>
            <a:r>
              <a:rPr lang="en-IN" dirty="0" err="1" smtClean="0"/>
              <a:t>uvxyz</a:t>
            </a:r>
            <a:r>
              <a:rPr lang="en-IN" dirty="0"/>
              <a:t>| + </a:t>
            </a:r>
            <a:r>
              <a:rPr lang="en-IN" dirty="0" smtClean="0"/>
              <a:t>|</a:t>
            </a:r>
            <a:r>
              <a:rPr lang="en-IN" dirty="0" err="1" smtClean="0"/>
              <a:t>vy</a:t>
            </a:r>
            <a:r>
              <a:rPr lang="en-IN" dirty="0"/>
              <a:t>|(i -1)</a:t>
            </a:r>
          </a:p>
          <a:p>
            <a:pPr marL="0" indent="0">
              <a:buNone/>
            </a:pPr>
            <a:r>
              <a:rPr lang="en-IN" dirty="0"/>
              <a:t>                                        = p + m(</a:t>
            </a:r>
            <a:r>
              <a:rPr lang="en-IN" dirty="0" err="1"/>
              <a:t>i</a:t>
            </a:r>
            <a:r>
              <a:rPr lang="en-IN" dirty="0"/>
              <a:t> -1) = p + </a:t>
            </a:r>
            <a:r>
              <a:rPr lang="en-IN" dirty="0" err="1"/>
              <a:t>mp</a:t>
            </a:r>
            <a:r>
              <a:rPr lang="en-IN" dirty="0"/>
              <a:t> = (m+1)p , is not prime.</a:t>
            </a:r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err="1">
                <a:solidFill>
                  <a:srgbClr val="CC0099"/>
                </a:solidFill>
              </a:rPr>
              <a:t>uv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xy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z</a:t>
            </a:r>
            <a:r>
              <a:rPr lang="en-IN" dirty="0" smtClean="0"/>
              <a:t>      L </a:t>
            </a:r>
            <a:r>
              <a:rPr lang="en-IN" dirty="0"/>
              <a:t>, a contradiction.</a:t>
            </a:r>
          </a:p>
          <a:p>
            <a:pPr marL="0" indent="0">
              <a:buNone/>
            </a:pPr>
            <a:r>
              <a:rPr lang="en-IN" dirty="0"/>
              <a:t>Thus L is not </a:t>
            </a:r>
            <a:r>
              <a:rPr lang="en-IN" dirty="0" smtClean="0"/>
              <a:t>context-free language.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663011" y="282173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011" y="282173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37774" y="363914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774" y="363914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00993" y="5254722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8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3" y="5254722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3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7"/>
            <a:ext cx="10515600" cy="375458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Prove the following languages are not context-free:</a:t>
            </a:r>
          </a:p>
          <a:p>
            <a:pPr marL="514350" indent="-514350">
              <a:buAutoNum type="arabicPeriod"/>
            </a:pPr>
            <a:r>
              <a:rPr lang="en-IN" dirty="0" smtClean="0"/>
              <a:t>L ={ </a:t>
            </a:r>
            <a:r>
              <a:rPr lang="en-IN" dirty="0" err="1" smtClean="0"/>
              <a:t>ww</a:t>
            </a:r>
            <a:r>
              <a:rPr lang="en-IN" dirty="0" smtClean="0"/>
              <a:t> / w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 smtClean="0">
                <a:sym typeface="Symbol" pitchFamily="18" charset="2"/>
              </a:rPr>
              <a:t>{ a,</a:t>
            </a:r>
            <a:r>
              <a:rPr lang="en-US" altLang="en-US" dirty="0" smtClean="0">
                <a:sym typeface="Symbol" pitchFamily="18" charset="2"/>
              </a:rPr>
              <a:t> b}* }</a:t>
            </a:r>
          </a:p>
          <a:p>
            <a:pPr marL="514350" indent="-514350">
              <a:buAutoNum type="arabicPeriod"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                               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ym typeface="Symbol" pitchFamily="18" charset="2"/>
              </a:rPr>
              <a:t> </a:t>
            </a:r>
            <a:r>
              <a:rPr lang="en-IN" dirty="0" smtClean="0"/>
              <a:t>L </a:t>
            </a:r>
            <a:r>
              <a:rPr lang="en-IN" dirty="0"/>
              <a:t>={ </a:t>
            </a:r>
            <a:r>
              <a:rPr lang="en-IN" dirty="0" smtClean="0"/>
              <a:t>ww</a:t>
            </a:r>
            <a:r>
              <a:rPr lang="en-IN" baseline="30000" dirty="0" smtClean="0"/>
              <a:t>R</a:t>
            </a:r>
            <a:r>
              <a:rPr lang="en-IN" dirty="0" smtClean="0"/>
              <a:t>w </a:t>
            </a:r>
            <a:r>
              <a:rPr lang="en-IN" dirty="0"/>
              <a:t>/ w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 { a,</a:t>
            </a:r>
            <a:r>
              <a:rPr lang="en-US" altLang="en-US" dirty="0">
                <a:sym typeface="Symbol" pitchFamily="18" charset="2"/>
              </a:rPr>
              <a:t> b}* 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ym typeface="Symbol" pitchFamily="18" charset="2"/>
              </a:rPr>
              <a:t> L =</a:t>
            </a:r>
            <a:r>
              <a:rPr lang="en-US" dirty="0" smtClean="0"/>
              <a:t>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 smtClean="0"/>
              <a:t>c</a:t>
            </a:r>
            <a:r>
              <a:rPr lang="en-US" baseline="30000" dirty="0" smtClean="0"/>
              <a:t>n</a:t>
            </a:r>
            <a:r>
              <a:rPr lang="en-US" dirty="0"/>
              <a:t> </a:t>
            </a:r>
            <a:r>
              <a:rPr lang="en-US" dirty="0" err="1" smtClean="0"/>
              <a:t>d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n, m </a:t>
            </a:r>
            <a:r>
              <a:rPr lang="en-US" dirty="0"/>
              <a:t>≥ 1</a:t>
            </a:r>
            <a:r>
              <a:rPr lang="en-US" dirty="0" smtClean="0"/>
              <a:t> }</a:t>
            </a:r>
            <a:r>
              <a:rPr lang="en-US" dirty="0" smtClean="0">
                <a:sym typeface="Symbol" pitchFamily="18" charset="2"/>
              </a:rPr>
              <a:t>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Symbol" pitchFamily="18" charset="2"/>
              </a:rPr>
              <a:t> L =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smtClean="0"/>
              <a:t>c</a:t>
            </a:r>
            <a:r>
              <a:rPr lang="en-US" baseline="30000" dirty="0" smtClean="0"/>
              <a:t>m </a:t>
            </a:r>
            <a:r>
              <a:rPr lang="en-US" dirty="0" smtClean="0"/>
              <a:t> </a:t>
            </a:r>
            <a:r>
              <a:rPr lang="en-US" dirty="0"/>
              <a:t>/ n </a:t>
            </a:r>
            <a:r>
              <a:rPr lang="en-US" dirty="0" smtClean="0"/>
              <a:t>≠ m </a:t>
            </a:r>
            <a:r>
              <a:rPr lang="en-US" dirty="0"/>
              <a:t>}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391896" y="1258210"/>
          <a:ext cx="3181078" cy="68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2" name="Equation" r:id="rId3" imgW="965160" imgH="253800" progId="Equation.3">
                  <p:embed/>
                </p:oleObj>
              </mc:Choice>
              <mc:Fallback>
                <p:oleObj name="Equation" r:id="rId3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896" y="1258210"/>
                        <a:ext cx="3181078" cy="6814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6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Closure Properties of </a:t>
            </a:r>
            <a:r>
              <a:rPr lang="en-IN" sz="4000" dirty="0" smtClean="0">
                <a:solidFill>
                  <a:srgbClr val="FF0000"/>
                </a:solidFill>
              </a:rPr>
              <a:t>CFL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44605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A context-free language is closed under the following operations: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i) </a:t>
            </a:r>
            <a:r>
              <a:rPr lang="en-IN" dirty="0" smtClean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ii) </a:t>
            </a:r>
            <a:r>
              <a:rPr lang="en-IN" dirty="0" smtClean="0">
                <a:solidFill>
                  <a:srgbClr val="FF0000"/>
                </a:solidFill>
              </a:rPr>
              <a:t>Concatenation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iii) </a:t>
            </a:r>
            <a:r>
              <a:rPr lang="en-IN" dirty="0" smtClean="0">
                <a:solidFill>
                  <a:srgbClr val="FF0000"/>
                </a:solidFill>
              </a:rPr>
              <a:t>Kleene closure</a:t>
            </a:r>
          </a:p>
          <a:p>
            <a:pPr marL="0" indent="0">
              <a:buNone/>
            </a:pPr>
            <a:r>
              <a:rPr lang="en-IN" dirty="0" smtClean="0"/>
              <a:t>2. A context-free language is </a:t>
            </a:r>
            <a:r>
              <a:rPr lang="en-IN" dirty="0" smtClean="0">
                <a:solidFill>
                  <a:srgbClr val="FF0000"/>
                </a:solidFill>
              </a:rPr>
              <a:t>not </a:t>
            </a:r>
            <a:r>
              <a:rPr lang="en-IN" dirty="0" smtClean="0"/>
              <a:t>closed under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i) </a:t>
            </a:r>
            <a:r>
              <a:rPr lang="en-IN" dirty="0" smtClean="0">
                <a:solidFill>
                  <a:srgbClr val="0000CC"/>
                </a:solidFill>
              </a:rPr>
              <a:t>Intersection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ii) </a:t>
            </a:r>
            <a:r>
              <a:rPr lang="en-IN" dirty="0" smtClean="0">
                <a:solidFill>
                  <a:srgbClr val="0000CC"/>
                </a:solidFill>
              </a:rPr>
              <a:t>Complementation</a:t>
            </a:r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/>
              <a:t>A context-free language is closed </a:t>
            </a:r>
            <a:r>
              <a:rPr lang="en-IN" dirty="0" smtClean="0"/>
              <a:t>under </a:t>
            </a:r>
            <a:r>
              <a:rPr lang="en-IN" dirty="0" smtClean="0">
                <a:solidFill>
                  <a:srgbClr val="FF0000"/>
                </a:solidFill>
              </a:rPr>
              <a:t>reversal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dirty="0"/>
              <a:t>If L is a context-free language and R is a regular language, then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L</a:t>
            </a:r>
            <a:r>
              <a:rPr lang="en-IN" dirty="0"/>
              <a:t>∩</a:t>
            </a:r>
            <a:r>
              <a:rPr lang="en-US" dirty="0"/>
              <a:t>R is context-free language.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2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43753"/>
            <a:ext cx="10887635" cy="573321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If L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and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are context-free languages, then </a:t>
            </a:r>
            <a:r>
              <a:rPr lang="en-IN" dirty="0" smtClean="0">
                <a:solidFill>
                  <a:srgbClr val="FF0000"/>
                </a:solidFill>
              </a:rPr>
              <a:t>L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UL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is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 context-free </a:t>
            </a:r>
            <a:endParaRPr lang="en-IN" alt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language.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Proof: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 smtClean="0">
                <a:sym typeface="Symbol" panose="05050102010706020507" pitchFamily="18" charset="2"/>
              </a:rPr>
              <a:t>G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)</a:t>
            </a:r>
            <a:r>
              <a:rPr lang="en-IN" altLang="en-US" dirty="0" smtClean="0">
                <a:sym typeface="Symbol" panose="05050102010706020507" pitchFamily="18" charset="2"/>
              </a:rPr>
              <a:t> such that </a:t>
            </a:r>
            <a:r>
              <a:rPr lang="en-IN" altLang="en-US" dirty="0">
                <a:sym typeface="Symbol" panose="05050102010706020507" pitchFamily="18" charset="2"/>
              </a:rPr>
              <a:t>G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/>
              <a:t>             L</a:t>
            </a:r>
            <a:r>
              <a:rPr lang="en-IN" baseline="-25000" dirty="0" smtClean="0"/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is a CFL </a:t>
            </a:r>
            <a:r>
              <a:rPr lang="en-IN" altLang="en-US" dirty="0" smtClean="0">
                <a:sym typeface="Symbol" panose="05050102010706020507" pitchFamily="18" charset="2"/>
              </a:rPr>
              <a:t>         there </a:t>
            </a:r>
            <a:r>
              <a:rPr lang="en-IN" altLang="en-US" dirty="0">
                <a:sym typeface="Symbol" panose="05050102010706020507" pitchFamily="18" charset="2"/>
              </a:rPr>
              <a:t>exist a CFG </a:t>
            </a:r>
            <a:r>
              <a:rPr lang="en-IN" altLang="en-US" b="1" dirty="0" smtClean="0">
                <a:sym typeface="Symbol" panose="05050102010706020507" pitchFamily="18" charset="2"/>
              </a:rPr>
              <a:t>G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 smtClean="0">
                <a:sym typeface="Symbol" panose="05050102010706020507" pitchFamily="18" charset="2"/>
              </a:rPr>
              <a:t> </a:t>
            </a:r>
            <a:r>
              <a:rPr lang="en-IN" altLang="en-US" b="1" dirty="0">
                <a:sym typeface="Symbol" panose="05050102010706020507" pitchFamily="18" charset="2"/>
              </a:rPr>
              <a:t>= (</a:t>
            </a:r>
            <a:r>
              <a:rPr lang="en-IN" altLang="en-US" b="1" dirty="0" smtClean="0">
                <a:sym typeface="Symbol" panose="05050102010706020507" pitchFamily="18" charset="2"/>
              </a:rPr>
              <a:t>N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 smtClean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 smtClean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 smtClean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 smtClean="0">
                <a:sym typeface="Symbol" panose="05050102010706020507" pitchFamily="18" charset="2"/>
              </a:rPr>
              <a:t>)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such that </a:t>
            </a:r>
            <a:r>
              <a:rPr lang="en-IN" altLang="en-US" dirty="0" smtClean="0">
                <a:sym typeface="Symbol" panose="05050102010706020507" pitchFamily="18" charset="2"/>
              </a:rPr>
              <a:t>G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                          generates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Now, Construct a CFG G by combining G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  </a:t>
            </a:r>
            <a:r>
              <a:rPr lang="en-IN" altLang="en-US" dirty="0" smtClean="0">
                <a:sym typeface="Symbol" panose="05050102010706020507" pitchFamily="18" charset="2"/>
              </a:rPr>
              <a:t>and G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ym typeface="Symbol" panose="05050102010706020507" pitchFamily="18" charset="2"/>
              </a:rPr>
              <a:t> that will generate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="1" dirty="0" smtClean="0">
                <a:sym typeface="Symbol" panose="05050102010706020507" pitchFamily="18" charset="2"/>
              </a:rPr>
              <a:t>         G </a:t>
            </a:r>
            <a:r>
              <a:rPr lang="en-IN" altLang="en-US" b="1" dirty="0">
                <a:sym typeface="Symbol" panose="05050102010706020507" pitchFamily="18" charset="2"/>
              </a:rPr>
              <a:t>= (</a:t>
            </a:r>
            <a:r>
              <a:rPr lang="en-IN" altLang="en-US" b="1" dirty="0" smtClean="0">
                <a:sym typeface="Symbol" panose="05050102010706020507" pitchFamily="18" charset="2"/>
              </a:rPr>
              <a:t>N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 </a:t>
            </a:r>
            <a:r>
              <a:rPr lang="en-IN" altLang="en-US" b="1" dirty="0" smtClean="0">
                <a:sym typeface="Symbol" panose="05050102010706020507" pitchFamily="18" charset="2"/>
              </a:rPr>
              <a:t>N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U{S} </a:t>
            </a:r>
            <a:r>
              <a:rPr lang="en-IN" altLang="en-US" b="1" dirty="0" smtClean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 smtClean="0">
                <a:sym typeface="Symbol" panose="05050102010706020507" pitchFamily="18" charset="2"/>
              </a:rPr>
              <a:t>T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 </a:t>
            </a:r>
            <a:r>
              <a:rPr lang="en-IN" altLang="en-US" b="1" dirty="0" smtClean="0">
                <a:sym typeface="Symbol" panose="05050102010706020507" pitchFamily="18" charset="2"/>
              </a:rPr>
              <a:t>, S , P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 smtClean="0">
                <a:sym typeface="Symbol" panose="05050102010706020507" pitchFamily="18" charset="2"/>
              </a:rPr>
              <a:t>P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U{</a:t>
            </a:r>
            <a:r>
              <a:rPr lang="en-US" dirty="0" smtClean="0"/>
              <a:t>S→</a:t>
            </a:r>
            <a:r>
              <a:rPr lang="en-IN" altLang="en-US" b="1" dirty="0" smtClean="0">
                <a:sym typeface="Symbol" panose="05050102010706020507" pitchFamily="18" charset="2"/>
              </a:rPr>
              <a:t>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 , </a:t>
            </a:r>
            <a:r>
              <a:rPr lang="en-US" dirty="0"/>
              <a:t>S→</a:t>
            </a:r>
            <a:r>
              <a:rPr lang="en-IN" altLang="en-US" b="1" dirty="0" smtClean="0">
                <a:sym typeface="Symbol" panose="05050102010706020507" pitchFamily="18" charset="2"/>
              </a:rPr>
              <a:t>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 smtClean="0">
                <a:sym typeface="Symbol" panose="05050102010706020507" pitchFamily="18" charset="2"/>
              </a:rPr>
              <a:t>} )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</a:t>
            </a:r>
            <a:r>
              <a:rPr lang="en-IN" b="1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</a:t>
            </a:r>
            <a:r>
              <a:rPr lang="en-IN" b="1" dirty="0" smtClean="0">
                <a:sym typeface="Symbol" panose="05050102010706020507" pitchFamily="18" charset="2"/>
              </a:rPr>
              <a:t>         </a:t>
            </a:r>
            <a:r>
              <a:rPr lang="en-IN" dirty="0" smtClean="0">
                <a:sym typeface="Symbol" panose="05050102010706020507" pitchFamily="18" charset="2"/>
              </a:rPr>
              <a:t>Then L(G) =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42825" y="14486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80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5" y="14486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83166" y="248859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81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166" y="248859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2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6659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2. If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and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are context-free languages, then </a:t>
            </a:r>
            <a:r>
              <a:rPr lang="en-IN" dirty="0" smtClean="0">
                <a:solidFill>
                  <a:srgbClr val="FF0000"/>
                </a:solidFill>
              </a:rPr>
              <a:t>L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is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 context-free 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language.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Proof: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             L</a:t>
            </a:r>
            <a:r>
              <a:rPr lang="en-IN" baseline="-25000" dirty="0"/>
              <a:t>2</a:t>
            </a:r>
            <a:r>
              <a:rPr lang="en-IN" altLang="en-US" dirty="0">
                <a:sym typeface="Symbol" panose="05050102010706020507" pitchFamily="18" charset="2"/>
              </a:rPr>
              <a:t> is a CFL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2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Now, Construct a CFG G by combining G</a:t>
            </a:r>
            <a:r>
              <a:rPr lang="en-IN" altLang="en-US" baseline="-25000" dirty="0">
                <a:sym typeface="Symbol" panose="05050102010706020507" pitchFamily="18" charset="2"/>
              </a:rPr>
              <a:t>1  </a:t>
            </a:r>
            <a:r>
              <a:rPr lang="en-IN" altLang="en-US" dirty="0">
                <a:sym typeface="Symbol" panose="05050102010706020507" pitchFamily="18" charset="2"/>
              </a:rPr>
              <a:t>and G</a:t>
            </a:r>
            <a:r>
              <a:rPr lang="en-IN" altLang="en-US" baseline="-25000" dirty="0">
                <a:sym typeface="Symbol" panose="05050102010706020507" pitchFamily="18" charset="2"/>
              </a:rPr>
              <a:t>2 </a:t>
            </a:r>
            <a:r>
              <a:rPr lang="en-IN" altLang="en-US" dirty="0">
                <a:sym typeface="Symbol" panose="05050102010706020507" pitchFamily="18" charset="2"/>
              </a:rPr>
              <a:t> that will generate </a:t>
            </a:r>
            <a:r>
              <a:rPr lang="en-IN" dirty="0" smtClean="0">
                <a:solidFill>
                  <a:srgbClr val="FF0000"/>
                </a:solidFill>
              </a:rPr>
              <a:t>L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="1" dirty="0">
                <a:sym typeface="Symbol" panose="05050102010706020507" pitchFamily="18" charset="2"/>
              </a:rPr>
              <a:t>         G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 N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U{S} 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T</a:t>
            </a:r>
            <a:r>
              <a:rPr lang="en-IN" altLang="en-US" b="1" baseline="-25000" dirty="0">
                <a:sym typeface="Symbol" panose="05050102010706020507" pitchFamily="18" charset="2"/>
              </a:rPr>
              <a:t>2 </a:t>
            </a:r>
            <a:r>
              <a:rPr lang="en-IN" altLang="en-US" b="1" dirty="0">
                <a:sym typeface="Symbol" panose="05050102010706020507" pitchFamily="18" charset="2"/>
              </a:rPr>
              <a:t>, S 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P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</a:t>
            </a:r>
            <a:r>
              <a:rPr lang="en-US" dirty="0"/>
              <a:t>S→</a:t>
            </a:r>
            <a:r>
              <a:rPr lang="en-IN" altLang="en-US" b="1" dirty="0" smtClean="0">
                <a:sym typeface="Symbol" panose="05050102010706020507" pitchFamily="18" charset="2"/>
              </a:rPr>
              <a:t>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ym typeface="Symbol" panose="05050102010706020507" pitchFamily="18" charset="2"/>
              </a:rPr>
              <a:t>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} )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        </a:t>
            </a:r>
            <a:r>
              <a:rPr lang="en-IN" dirty="0">
                <a:sym typeface="Symbol" panose="05050102010706020507" pitchFamily="18" charset="2"/>
              </a:rPr>
              <a:t>Then L(G) = </a:t>
            </a:r>
            <a:r>
              <a:rPr lang="en-IN" dirty="0" smtClean="0">
                <a:solidFill>
                  <a:srgbClr val="FF0000"/>
                </a:solidFill>
              </a:rPr>
              <a:t>L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42825" y="14486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5" y="14486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83166" y="249395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166" y="249395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4666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3. If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is a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context-free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language,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then </a:t>
            </a:r>
            <a:r>
              <a:rPr lang="en-IN" b="1" dirty="0" smtClean="0">
                <a:solidFill>
                  <a:srgbClr val="FF0000"/>
                </a:solidFill>
              </a:rPr>
              <a:t>L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baseline="30000" dirty="0" smtClean="0">
                <a:solidFill>
                  <a:srgbClr val="FF0000"/>
                </a:solidFill>
              </a:rPr>
              <a:t>*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>
                <a:solidFill>
                  <a:srgbClr val="FF0000"/>
                </a:solidFill>
                <a:sym typeface="Symbol" panose="05050102010706020507" pitchFamily="18" charset="2"/>
              </a:rPr>
              <a:t>is </a:t>
            </a:r>
            <a:r>
              <a:rPr lang="en-I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a context-free 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language.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Proof: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Now</a:t>
            </a:r>
            <a:r>
              <a:rPr lang="en-IN" altLang="en-US" dirty="0">
                <a:sym typeface="Symbol" panose="05050102010706020507" pitchFamily="18" charset="2"/>
              </a:rPr>
              <a:t>, Construct a CFG G by </a:t>
            </a:r>
            <a:r>
              <a:rPr lang="en-IN" altLang="en-US" dirty="0" smtClean="0">
                <a:sym typeface="Symbol" panose="05050102010706020507" pitchFamily="18" charset="2"/>
              </a:rPr>
              <a:t>from </a:t>
            </a:r>
            <a:r>
              <a:rPr lang="en-IN" altLang="en-US" dirty="0">
                <a:sym typeface="Symbol" panose="05050102010706020507" pitchFamily="18" charset="2"/>
              </a:rPr>
              <a:t>G</a:t>
            </a:r>
            <a:r>
              <a:rPr lang="en-IN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 smtClean="0">
                <a:sym typeface="Symbol" panose="05050102010706020507" pitchFamily="18" charset="2"/>
              </a:rPr>
              <a:t>that </a:t>
            </a:r>
            <a:r>
              <a:rPr lang="en-IN" altLang="en-US" dirty="0">
                <a:sym typeface="Symbol" panose="05050102010706020507" pitchFamily="18" charset="2"/>
              </a:rPr>
              <a:t>will generate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FF0000"/>
                </a:solidFill>
              </a:rPr>
              <a:t>*</a:t>
            </a:r>
            <a:endParaRPr lang="en-IN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="1" dirty="0">
                <a:sym typeface="Symbol" panose="05050102010706020507" pitchFamily="18" charset="2"/>
              </a:rPr>
              <a:t>         G = (</a:t>
            </a:r>
            <a:r>
              <a:rPr lang="en-IN" altLang="en-US" b="1" dirty="0" smtClean="0">
                <a:sym typeface="Symbol" panose="05050102010706020507" pitchFamily="18" charset="2"/>
              </a:rPr>
              <a:t>N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U{S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IN" altLang="en-US" b="1" dirty="0">
                <a:sym typeface="Symbol" panose="05050102010706020507" pitchFamily="18" charset="2"/>
              </a:rPr>
              <a:t>, </a:t>
            </a:r>
            <a:r>
              <a:rPr lang="en-IN" altLang="en-US" b="1" dirty="0" smtClean="0">
                <a:sym typeface="Symbol" panose="05050102010706020507" pitchFamily="18" charset="2"/>
              </a:rPr>
              <a:t>T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 </a:t>
            </a:r>
            <a:r>
              <a:rPr lang="en-IN" altLang="en-US" b="1" dirty="0">
                <a:sym typeface="Symbol" panose="05050102010706020507" pitchFamily="18" charset="2"/>
              </a:rPr>
              <a:t>, S , </a:t>
            </a:r>
            <a:r>
              <a:rPr lang="en-IN" altLang="en-US" b="1" dirty="0" smtClean="0">
                <a:sym typeface="Symbol" panose="05050102010706020507" pitchFamily="18" charset="2"/>
              </a:rPr>
              <a:t>P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U{</a:t>
            </a:r>
            <a:r>
              <a:rPr lang="en-US" dirty="0"/>
              <a:t>S→</a:t>
            </a:r>
            <a:r>
              <a:rPr lang="en-IN" altLang="en-US" b="1" dirty="0" smtClean="0">
                <a:sym typeface="Symbol" panose="05050102010706020507" pitchFamily="18" charset="2"/>
              </a:rPr>
              <a:t>S</a:t>
            </a:r>
            <a:r>
              <a:rPr lang="en-IN" altLang="en-US" b="1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S /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b="1" dirty="0" smtClean="0">
                <a:sym typeface="Symbol" panose="05050102010706020507" pitchFamily="18" charset="2"/>
              </a:rPr>
              <a:t>} 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        </a:t>
            </a:r>
            <a:r>
              <a:rPr lang="en-IN" b="1" dirty="0" smtClean="0">
                <a:sym typeface="Symbol" panose="05050102010706020507" pitchFamily="18" charset="2"/>
              </a:rPr>
              <a:t>          </a:t>
            </a:r>
            <a:r>
              <a:rPr lang="en-IN" dirty="0" smtClean="0">
                <a:sym typeface="Symbol" panose="05050102010706020507" pitchFamily="18" charset="2"/>
              </a:rPr>
              <a:t>Then </a:t>
            </a:r>
            <a:r>
              <a:rPr lang="en-IN" dirty="0">
                <a:sym typeface="Symbol" panose="05050102010706020507" pitchFamily="18" charset="2"/>
              </a:rPr>
              <a:t>L(G) =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FF0000"/>
                </a:solidFill>
              </a:rPr>
              <a:t>*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56272" y="170417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72" y="170417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5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4. Context-free languages are not closed under intersection.</a:t>
            </a:r>
          </a:p>
          <a:p>
            <a:pPr marL="0" indent="0">
              <a:buNone/>
            </a:pPr>
            <a:r>
              <a:rPr lang="en-IN" dirty="0" smtClean="0"/>
              <a:t>Proof: Let us consider two context-free languages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altLang="en-US" dirty="0" smtClean="0">
                <a:sym typeface="Symbol" panose="05050102010706020507" pitchFamily="18" charset="2"/>
              </a:rPr>
              <a:t>L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, where</a:t>
            </a:r>
          </a:p>
          <a:p>
            <a:pPr>
              <a:buNone/>
              <a:defRPr/>
            </a:pPr>
            <a:r>
              <a:rPr lang="en-US" dirty="0" smtClean="0"/>
              <a:t>          L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baseline="-25000" dirty="0" smtClean="0"/>
              <a:t> </a:t>
            </a:r>
            <a:r>
              <a:rPr lang="en-US" dirty="0" smtClean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n, m ≥ 1 }</a:t>
            </a:r>
            <a:r>
              <a:rPr lang="en-IN" dirty="0"/>
              <a:t> </a:t>
            </a:r>
            <a:endParaRPr lang="en-IN" dirty="0" smtClean="0"/>
          </a:p>
          <a:p>
            <a:pPr>
              <a:buNone/>
              <a:defRPr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US" dirty="0"/>
              <a:t> </a:t>
            </a:r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US" dirty="0" smtClean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n, m ≥ 1 } </a:t>
            </a:r>
            <a:endParaRPr lang="en-US" baseline="-25000" dirty="0">
              <a:solidFill>
                <a:srgbClr val="008000"/>
              </a:solidFill>
            </a:endParaRPr>
          </a:p>
          <a:p>
            <a:pPr>
              <a:buNone/>
              <a:defRPr/>
            </a:pPr>
            <a:r>
              <a:rPr lang="en-US" dirty="0"/>
              <a:t>   </a:t>
            </a:r>
            <a:r>
              <a:rPr lang="en-US" dirty="0" smtClean="0"/>
              <a:t>The productions of L</a:t>
            </a:r>
            <a:r>
              <a:rPr lang="en-US" baseline="-25000" dirty="0" smtClean="0"/>
              <a:t>1</a:t>
            </a:r>
            <a:r>
              <a:rPr lang="en-US" dirty="0" smtClean="0"/>
              <a:t> are 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AB </a:t>
            </a:r>
            <a:r>
              <a:rPr lang="en-US" dirty="0" smtClean="0">
                <a:solidFill>
                  <a:srgbClr val="0000CC"/>
                </a:solidFill>
              </a:rPr>
              <a:t> ,  A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err="1">
                <a:solidFill>
                  <a:srgbClr val="0000CC"/>
                </a:solidFill>
              </a:rPr>
              <a:t>aAb</a:t>
            </a:r>
            <a:r>
              <a:rPr lang="en-US" dirty="0">
                <a:solidFill>
                  <a:srgbClr val="0000CC"/>
                </a:solidFill>
              </a:rPr>
              <a:t> / ab </a:t>
            </a:r>
            <a:r>
              <a:rPr lang="en-US" dirty="0" smtClean="0">
                <a:solidFill>
                  <a:srgbClr val="0000CC"/>
                </a:solidFill>
              </a:rPr>
              <a:t>,   B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err="1">
                <a:solidFill>
                  <a:srgbClr val="0000CC"/>
                </a:solidFill>
              </a:rPr>
              <a:t>cB</a:t>
            </a:r>
            <a:r>
              <a:rPr lang="en-US" dirty="0">
                <a:solidFill>
                  <a:srgbClr val="0000CC"/>
                </a:solidFill>
              </a:rPr>
              <a:t> / c </a:t>
            </a:r>
            <a:endParaRPr lang="en-US" dirty="0" smtClean="0">
              <a:solidFill>
                <a:srgbClr val="0000CC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</a:t>
            </a:r>
            <a:r>
              <a:rPr lang="en-US" dirty="0" smtClean="0"/>
              <a:t>The </a:t>
            </a:r>
            <a:r>
              <a:rPr lang="en-US" dirty="0"/>
              <a:t>productions of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are 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>
                <a:solidFill>
                  <a:srgbClr val="008000"/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008000"/>
                </a:solidFill>
              </a:rPr>
              <a:t>S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→ CD </a:t>
            </a:r>
            <a:r>
              <a:rPr lang="en-US" dirty="0" smtClean="0">
                <a:solidFill>
                  <a:srgbClr val="008000"/>
                </a:solidFill>
              </a:rPr>
              <a:t>, C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>
                <a:solidFill>
                  <a:srgbClr val="008000"/>
                </a:solidFill>
              </a:rPr>
              <a:t>aC</a:t>
            </a:r>
            <a:r>
              <a:rPr lang="en-US" dirty="0">
                <a:solidFill>
                  <a:srgbClr val="008000"/>
                </a:solidFill>
              </a:rPr>
              <a:t> / a </a:t>
            </a:r>
            <a:r>
              <a:rPr lang="en-US" dirty="0" smtClean="0">
                <a:solidFill>
                  <a:srgbClr val="008000"/>
                </a:solidFill>
              </a:rPr>
              <a:t>, D </a:t>
            </a:r>
            <a:r>
              <a:rPr lang="en-US" dirty="0">
                <a:solidFill>
                  <a:srgbClr val="008000"/>
                </a:solidFill>
              </a:rPr>
              <a:t>→ </a:t>
            </a:r>
            <a:r>
              <a:rPr lang="en-US" dirty="0" err="1">
                <a:solidFill>
                  <a:srgbClr val="008000"/>
                </a:solidFill>
              </a:rPr>
              <a:t>bDc</a:t>
            </a:r>
            <a:r>
              <a:rPr lang="en-US" dirty="0">
                <a:solidFill>
                  <a:srgbClr val="008000"/>
                </a:solidFill>
              </a:rPr>
              <a:t> / </a:t>
            </a:r>
            <a:r>
              <a:rPr lang="en-US" dirty="0" err="1">
                <a:solidFill>
                  <a:srgbClr val="008000"/>
                </a:solidFill>
              </a:rPr>
              <a:t>bc</a:t>
            </a:r>
            <a:r>
              <a:rPr lang="en-US" dirty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</a:t>
            </a:r>
            <a:r>
              <a:rPr lang="en-US" dirty="0" smtClean="0"/>
              <a:t>So,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altLang="en-US" dirty="0" smtClean="0">
                <a:sym typeface="Symbol" panose="05050102010706020507" pitchFamily="18" charset="2"/>
              </a:rPr>
              <a:t>L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are context-free languages. But 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0000CC"/>
                </a:solidFill>
              </a:rPr>
              <a:t>    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IN" dirty="0"/>
              <a:t>∩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baseline="-25000" dirty="0">
                <a:solidFill>
                  <a:srgbClr val="008000"/>
                </a:solidFill>
              </a:rPr>
              <a:t>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/ n ≥ 1 </a:t>
            </a:r>
            <a:r>
              <a:rPr lang="en-US" dirty="0" smtClean="0"/>
              <a:t>}  which is context-sensitive language.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Therefore, </a:t>
            </a:r>
            <a:r>
              <a:rPr lang="en-IN" dirty="0" smtClean="0"/>
              <a:t>context-free </a:t>
            </a:r>
            <a:r>
              <a:rPr lang="en-IN" dirty="0"/>
              <a:t>languages are not closed under intersection.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5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443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Derivations -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67082"/>
          </a:xfrm>
        </p:spPr>
        <p:txBody>
          <a:bodyPr/>
          <a:lstStyle/>
          <a:p>
            <a:pPr lvl="0">
              <a:buNone/>
              <a:defRPr/>
            </a:pPr>
            <a:r>
              <a:rPr lang="en-US" dirty="0"/>
              <a:t>G= ({E}, </a:t>
            </a:r>
            <a:r>
              <a:rPr lang="en-US" dirty="0" smtClean="0"/>
              <a:t>{+, </a:t>
            </a:r>
            <a:r>
              <a:rPr lang="en-US" dirty="0"/>
              <a:t>*, </a:t>
            </a:r>
            <a:r>
              <a:rPr lang="en-US" dirty="0" smtClean="0"/>
              <a:t>a, b, </a:t>
            </a:r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/>
              <a:t>}, P, E), where </a:t>
            </a:r>
          </a:p>
          <a:p>
            <a:pPr lvl="0">
              <a:buNone/>
              <a:defRPr/>
            </a:pPr>
            <a:r>
              <a:rPr lang="en-US" dirty="0"/>
              <a:t>  P:  </a:t>
            </a:r>
            <a:r>
              <a:rPr lang="en-US" dirty="0" smtClean="0"/>
              <a:t>  E </a:t>
            </a:r>
            <a:r>
              <a:rPr lang="en-US" dirty="0"/>
              <a:t>→ E + E  </a:t>
            </a:r>
          </a:p>
          <a:p>
            <a:pPr marL="0" lvl="0" indent="0">
              <a:buNone/>
            </a:pPr>
            <a:r>
              <a:rPr lang="en-US" dirty="0" smtClean="0"/>
              <a:t>         </a:t>
            </a:r>
            <a:r>
              <a:rPr lang="en-US" dirty="0"/>
              <a:t>E → E * E 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E → </a:t>
            </a:r>
            <a:r>
              <a:rPr lang="en-US" dirty="0" smtClean="0"/>
              <a:t>a / b / c           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Leftmost derivation (</a:t>
            </a:r>
            <a:r>
              <a:rPr lang="en-US" dirty="0" err="1" smtClean="0">
                <a:solidFill>
                  <a:srgbClr val="008000"/>
                </a:solidFill>
              </a:rPr>
              <a:t>Lmd</a:t>
            </a:r>
            <a:r>
              <a:rPr lang="en-US" dirty="0" smtClean="0"/>
              <a:t>):    w = </a:t>
            </a:r>
            <a:r>
              <a:rPr lang="en-US" dirty="0" smtClean="0">
                <a:solidFill>
                  <a:srgbClr val="FF0000"/>
                </a:solidFill>
              </a:rPr>
              <a:t>a + b * c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         </a:t>
            </a:r>
            <a:r>
              <a:rPr lang="en-US" dirty="0" err="1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+ E       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* 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 smtClean="0"/>
              <a:t>  </a:t>
            </a:r>
            <a:r>
              <a:rPr lang="en-US" dirty="0"/>
              <a:t>* </a:t>
            </a:r>
            <a:r>
              <a:rPr lang="en-US" dirty="0" smtClean="0">
                <a:solidFill>
                  <a:srgbClr val="0000CC"/>
                </a:solidFill>
              </a:rPr>
              <a:t>E       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marL="0" lvl="0" indent="0">
              <a:buNone/>
            </a:pPr>
            <a:r>
              <a:rPr lang="en-US" dirty="0" smtClean="0"/>
              <a:t>Rightmost derivation (</a:t>
            </a:r>
            <a:r>
              <a:rPr lang="en-US" dirty="0" err="1" smtClean="0">
                <a:solidFill>
                  <a:srgbClr val="008000"/>
                </a:solidFill>
              </a:rPr>
              <a:t>Rmd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r>
              <a:rPr lang="en-US" dirty="0" smtClean="0"/>
              <a:t>E         </a:t>
            </a:r>
            <a:r>
              <a:rPr lang="en-US" dirty="0" err="1"/>
              <a:t>E</a:t>
            </a:r>
            <a:r>
              <a:rPr lang="en-US" dirty="0"/>
              <a:t> 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        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E *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       E </a:t>
            </a:r>
            <a:r>
              <a:rPr lang="en-US" dirty="0"/>
              <a:t>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*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0000CC"/>
                </a:solidFill>
              </a:rPr>
              <a:t>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r>
              <a:rPr lang="en-IN" dirty="0" smtClean="0"/>
              <a:t>Derivation:</a:t>
            </a:r>
          </a:p>
          <a:p>
            <a:pPr marL="0" indent="0">
              <a:buNone/>
            </a:pPr>
            <a:r>
              <a:rPr lang="en-US" dirty="0"/>
              <a:t>E         </a:t>
            </a:r>
            <a:r>
              <a:rPr lang="en-US" dirty="0" err="1"/>
              <a:t>E</a:t>
            </a:r>
            <a:r>
              <a:rPr lang="en-US" dirty="0"/>
              <a:t> 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        </a:t>
            </a:r>
            <a:r>
              <a:rPr lang="en-US" dirty="0" err="1"/>
              <a:t>E</a:t>
            </a:r>
            <a:r>
              <a:rPr lang="en-US" dirty="0"/>
              <a:t> 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* E        </a:t>
            </a:r>
            <a:r>
              <a:rPr lang="en-US" dirty="0" err="1">
                <a:solidFill>
                  <a:srgbClr val="0000CC"/>
                </a:solidFill>
              </a:rPr>
              <a:t>E</a:t>
            </a:r>
            <a:r>
              <a:rPr lang="en-US" dirty="0"/>
              <a:t> +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E       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 smtClean="0">
                <a:solidFill>
                  <a:srgbClr val="0000CC"/>
                </a:solidFill>
              </a:rPr>
              <a:t>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51041"/>
              </p:ext>
            </p:extLst>
          </p:nvPr>
        </p:nvGraphicFramePr>
        <p:xfrm>
          <a:off x="1307822" y="348932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0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822" y="3489320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44216"/>
              </p:ext>
            </p:extLst>
          </p:nvPr>
        </p:nvGraphicFramePr>
        <p:xfrm>
          <a:off x="2710799" y="347587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1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799" y="347587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64613"/>
              </p:ext>
            </p:extLst>
          </p:nvPr>
        </p:nvGraphicFramePr>
        <p:xfrm>
          <a:off x="4113776" y="349623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2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76" y="349623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77070"/>
              </p:ext>
            </p:extLst>
          </p:nvPr>
        </p:nvGraphicFramePr>
        <p:xfrm>
          <a:off x="6027899" y="347625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3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899" y="347625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432"/>
              </p:ext>
            </p:extLst>
          </p:nvPr>
        </p:nvGraphicFramePr>
        <p:xfrm>
          <a:off x="8014764" y="346934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4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764" y="346934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50756"/>
              </p:ext>
            </p:extLst>
          </p:nvPr>
        </p:nvGraphicFramePr>
        <p:xfrm>
          <a:off x="1246207" y="449439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5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207" y="449439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96300"/>
              </p:ext>
            </p:extLst>
          </p:nvPr>
        </p:nvGraphicFramePr>
        <p:xfrm>
          <a:off x="2621153" y="450232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6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153" y="450232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64421"/>
              </p:ext>
            </p:extLst>
          </p:nvPr>
        </p:nvGraphicFramePr>
        <p:xfrm>
          <a:off x="4497017" y="453202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7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017" y="453202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24401"/>
              </p:ext>
            </p:extLst>
          </p:nvPr>
        </p:nvGraphicFramePr>
        <p:xfrm>
          <a:off x="6378625" y="453363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8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625" y="453363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0284"/>
              </p:ext>
            </p:extLst>
          </p:nvPr>
        </p:nvGraphicFramePr>
        <p:xfrm>
          <a:off x="8372090" y="451692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99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090" y="451692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06716"/>
              </p:ext>
            </p:extLst>
          </p:nvPr>
        </p:nvGraphicFramePr>
        <p:xfrm>
          <a:off x="1192418" y="552635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00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418" y="552635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241122"/>
              </p:ext>
            </p:extLst>
          </p:nvPr>
        </p:nvGraphicFramePr>
        <p:xfrm>
          <a:off x="2625713" y="552635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01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13" y="552635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684292"/>
              </p:ext>
            </p:extLst>
          </p:nvPr>
        </p:nvGraphicFramePr>
        <p:xfrm>
          <a:off x="4510463" y="553980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02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63" y="553980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35732"/>
              </p:ext>
            </p:extLst>
          </p:nvPr>
        </p:nvGraphicFramePr>
        <p:xfrm>
          <a:off x="6424507" y="553445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03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507" y="553445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31010"/>
              </p:ext>
            </p:extLst>
          </p:nvPr>
        </p:nvGraphicFramePr>
        <p:xfrm>
          <a:off x="8432804" y="554818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04" name="Equation" r:id="rId18" imgW="190440" imgH="152280" progId="Equation.3">
                  <p:embed/>
                </p:oleObj>
              </mc:Choice>
              <mc:Fallback>
                <p:oleObj name="Equation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4" y="554818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4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Context-free </a:t>
            </a:r>
            <a:r>
              <a:rPr lang="en-IN" dirty="0"/>
              <a:t>languages are not closed under </a:t>
            </a:r>
            <a:r>
              <a:rPr lang="en-IN" dirty="0" smtClean="0"/>
              <a:t>complementation.</a:t>
            </a:r>
          </a:p>
          <a:p>
            <a:pPr marL="0" indent="0">
              <a:buNone/>
            </a:pPr>
            <a:r>
              <a:rPr lang="en-IN" dirty="0" smtClean="0"/>
              <a:t>Proof:  Assume that CFL is closed under complementation.</a:t>
            </a:r>
          </a:p>
          <a:p>
            <a:pPr marL="0" indent="0">
              <a:buNone/>
            </a:pPr>
            <a:r>
              <a:rPr lang="en-IN" dirty="0" smtClean="0"/>
              <a:t>Then,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</a:t>
            </a:r>
            <a:r>
              <a:rPr lang="en-IN" altLang="en-US" dirty="0" smtClean="0">
                <a:sym typeface="Symbol" panose="05050102010706020507" pitchFamily="18" charset="2"/>
              </a:rPr>
              <a:t>CFL             </a:t>
            </a: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 </a:t>
            </a:r>
            <a:r>
              <a:rPr lang="en-IN" dirty="0" smtClean="0"/>
              <a:t> is also context-free language.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L</a:t>
            </a:r>
            <a:r>
              <a:rPr lang="en-IN" baseline="-25000" dirty="0" smtClean="0"/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is a CFL            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c </a:t>
            </a:r>
            <a:r>
              <a:rPr lang="en-IN" dirty="0" smtClean="0"/>
              <a:t> </a:t>
            </a:r>
            <a:r>
              <a:rPr lang="en-IN" dirty="0"/>
              <a:t>is also context-free language.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</a:t>
            </a:r>
            <a:r>
              <a:rPr lang="en-IN" dirty="0" smtClean="0"/>
              <a:t> and L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c </a:t>
            </a:r>
            <a:r>
              <a:rPr lang="en-IN" dirty="0" smtClean="0"/>
              <a:t> are CFLs          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c</a:t>
            </a:r>
            <a:r>
              <a:rPr lang="en-IN" dirty="0" smtClean="0"/>
              <a:t> is context-free language</a:t>
            </a:r>
          </a:p>
          <a:p>
            <a:pPr marL="0" indent="0">
              <a:buNone/>
            </a:pPr>
            <a:r>
              <a:rPr lang="en-IN" dirty="0" smtClean="0"/>
              <a:t>      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baseline="30000" dirty="0"/>
              <a:t>c</a:t>
            </a:r>
            <a:r>
              <a:rPr lang="en-IN" dirty="0"/>
              <a:t> is context-free </a:t>
            </a:r>
            <a:r>
              <a:rPr lang="en-IN" dirty="0" smtClean="0"/>
              <a:t>language         (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c</a:t>
            </a:r>
            <a:r>
              <a:rPr lang="en-IN" dirty="0" smtClean="0"/>
              <a:t>)</a:t>
            </a:r>
            <a:r>
              <a:rPr lang="en-IN" baseline="30000" dirty="0" smtClean="0"/>
              <a:t>c</a:t>
            </a:r>
            <a:r>
              <a:rPr lang="en-IN" dirty="0" smtClean="0"/>
              <a:t> is also context-free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baseline="30000" dirty="0" smtClean="0"/>
              <a:t> </a:t>
            </a:r>
            <a:r>
              <a:rPr lang="en-IN" dirty="0" smtClean="0"/>
              <a:t>But, </a:t>
            </a:r>
            <a:r>
              <a:rPr lang="en-IN" dirty="0"/>
              <a:t>(L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c</a:t>
            </a:r>
            <a:r>
              <a:rPr lang="en-IN" dirty="0" smtClean="0"/>
              <a:t>)</a:t>
            </a:r>
            <a:r>
              <a:rPr lang="en-IN" baseline="30000" dirty="0" smtClean="0"/>
              <a:t>c</a:t>
            </a:r>
            <a:r>
              <a:rPr lang="en-IN" dirty="0" smtClean="0"/>
              <a:t> =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IN" dirty="0"/>
              <a:t>∩</a:t>
            </a:r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IN" dirty="0" smtClean="0"/>
              <a:t> is not context-free, a contradiction.</a:t>
            </a:r>
          </a:p>
          <a:p>
            <a:pPr marL="0" indent="0">
              <a:buNone/>
            </a:pPr>
            <a:r>
              <a:rPr lang="en-IN" dirty="0" smtClean="0"/>
              <a:t>Hence, </a:t>
            </a:r>
            <a:r>
              <a:rPr lang="en-IN" dirty="0"/>
              <a:t>CFL is </a:t>
            </a:r>
            <a:r>
              <a:rPr lang="en-IN" dirty="0" smtClean="0"/>
              <a:t>not closed </a:t>
            </a:r>
            <a:r>
              <a:rPr lang="en-IN" dirty="0"/>
              <a:t>under complementation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42825" y="14486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5" y="14486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42824" y="199130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9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4" y="199130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680312" y="297276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0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312" y="297276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096000" y="355035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1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5035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8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265"/>
            <a:ext cx="10134600" cy="55096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6. </a:t>
            </a:r>
            <a:r>
              <a:rPr lang="en-IN" dirty="0">
                <a:solidFill>
                  <a:srgbClr val="FF0000"/>
                </a:solidFill>
              </a:rPr>
              <a:t>If </a:t>
            </a:r>
            <a:r>
              <a:rPr lang="en-IN" dirty="0" smtClean="0">
                <a:solidFill>
                  <a:srgbClr val="FF0000"/>
                </a:solidFill>
              </a:rPr>
              <a:t>L </a:t>
            </a:r>
            <a:r>
              <a:rPr lang="en-IN" dirty="0">
                <a:solidFill>
                  <a:srgbClr val="FF0000"/>
                </a:solidFill>
              </a:rPr>
              <a:t>is a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context-free language, then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so is </a:t>
            </a:r>
            <a:r>
              <a:rPr lang="en-IN" dirty="0" smtClean="0">
                <a:solidFill>
                  <a:srgbClr val="FF0000"/>
                </a:solidFill>
              </a:rPr>
              <a:t>L</a:t>
            </a:r>
            <a:r>
              <a:rPr lang="en-IN" baseline="30000" dirty="0" smtClean="0">
                <a:solidFill>
                  <a:srgbClr val="FF0000"/>
                </a:solidFill>
              </a:rPr>
              <a:t>R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Proof:   L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is a CFL           there exist a CFG </a:t>
            </a:r>
            <a:r>
              <a:rPr lang="en-IN" altLang="en-US" b="1" dirty="0" smtClean="0">
                <a:sym typeface="Symbol" panose="05050102010706020507" pitchFamily="18" charset="2"/>
              </a:rPr>
              <a:t>G </a:t>
            </a:r>
            <a:r>
              <a:rPr lang="en-IN" altLang="en-US" b="1" dirty="0">
                <a:sym typeface="Symbol" panose="05050102010706020507" pitchFamily="18" charset="2"/>
              </a:rPr>
              <a:t>= (</a:t>
            </a:r>
            <a:r>
              <a:rPr lang="en-IN" altLang="en-US" b="1" dirty="0" smtClean="0">
                <a:sym typeface="Symbol" panose="05050102010706020507" pitchFamily="18" charset="2"/>
              </a:rPr>
              <a:t>N, T, S, P)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such that </a:t>
            </a:r>
            <a:r>
              <a:rPr lang="en-IN" altLang="en-US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                          G </a:t>
            </a:r>
            <a:r>
              <a:rPr lang="en-IN" altLang="en-US" dirty="0">
                <a:sym typeface="Symbol" panose="05050102010706020507" pitchFamily="18" charset="2"/>
              </a:rPr>
              <a:t>generates </a:t>
            </a:r>
            <a:r>
              <a:rPr lang="en-IN" dirty="0" smtClean="0"/>
              <a:t>L</a:t>
            </a:r>
          </a:p>
          <a:p>
            <a:pPr marL="0" indent="0">
              <a:buNone/>
            </a:pPr>
            <a:r>
              <a:rPr lang="en-IN" dirty="0" smtClean="0"/>
              <a:t>A grammar generating </a:t>
            </a:r>
            <a:r>
              <a:rPr lang="en-IN" dirty="0"/>
              <a:t>L</a:t>
            </a:r>
            <a:r>
              <a:rPr lang="en-IN" baseline="30000" dirty="0"/>
              <a:t>R</a:t>
            </a:r>
            <a:r>
              <a:rPr lang="en-IN" dirty="0"/>
              <a:t> </a:t>
            </a:r>
            <a:r>
              <a:rPr lang="en-IN" dirty="0" smtClean="0"/>
              <a:t>is given by </a:t>
            </a:r>
            <a:r>
              <a:rPr lang="en-IN" altLang="en-US" b="1" dirty="0" smtClean="0">
                <a:sym typeface="Symbol" panose="05050102010706020507" pitchFamily="18" charset="2"/>
              </a:rPr>
              <a:t>G</a:t>
            </a:r>
            <a:r>
              <a:rPr lang="en-IN" altLang="en-US" b="1" baseline="30000" dirty="0" smtClean="0">
                <a:sym typeface="Symbol" panose="05050102010706020507" pitchFamily="18" charset="2"/>
              </a:rPr>
              <a:t>R</a:t>
            </a:r>
            <a:r>
              <a:rPr lang="en-IN" altLang="en-US" b="1" dirty="0" smtClean="0">
                <a:sym typeface="Symbol" panose="05050102010706020507" pitchFamily="18" charset="2"/>
              </a:rPr>
              <a:t> </a:t>
            </a:r>
            <a:r>
              <a:rPr lang="en-IN" altLang="en-US" b="1" dirty="0">
                <a:sym typeface="Symbol" panose="05050102010706020507" pitchFamily="18" charset="2"/>
              </a:rPr>
              <a:t>= (N, T, S, </a:t>
            </a:r>
            <a:r>
              <a:rPr lang="en-IN" altLang="en-US" b="1" dirty="0" smtClean="0">
                <a:sym typeface="Symbol" panose="05050102010706020507" pitchFamily="18" charset="2"/>
              </a:rPr>
              <a:t>P</a:t>
            </a:r>
            <a:r>
              <a:rPr lang="en-IN" altLang="en-US" b="1" baseline="30000" dirty="0" smtClean="0">
                <a:sym typeface="Symbol" panose="05050102010706020507" pitchFamily="18" charset="2"/>
              </a:rPr>
              <a:t>R</a:t>
            </a:r>
            <a:r>
              <a:rPr lang="en-IN" altLang="en-US" b="1" dirty="0" smtClean="0">
                <a:sym typeface="Symbol" panose="05050102010706020507" pitchFamily="18" charset="2"/>
              </a:rPr>
              <a:t>) ,</a:t>
            </a:r>
          </a:p>
          <a:p>
            <a:pPr marL="0" indent="0">
              <a:buNone/>
            </a:pPr>
            <a:r>
              <a:rPr lang="en-IN" altLang="en-US" b="1" dirty="0" smtClean="0">
                <a:sym typeface="Symbol" panose="05050102010706020507" pitchFamily="18" charset="2"/>
              </a:rPr>
              <a:t>P</a:t>
            </a:r>
            <a:r>
              <a:rPr lang="en-IN" altLang="en-US" b="1" baseline="30000" dirty="0" smtClean="0">
                <a:sym typeface="Symbol" panose="05050102010706020507" pitchFamily="18" charset="2"/>
              </a:rPr>
              <a:t>R</a:t>
            </a:r>
            <a:r>
              <a:rPr lang="en-IN" altLang="en-US" b="1" dirty="0" smtClean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can be obtained from P by reversing the right hand side of the production</a:t>
            </a:r>
            <a:r>
              <a:rPr lang="en-IN" altLang="en-US" b="1" baseline="30000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endParaRPr lang="en-IN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baseline="30000" dirty="0" smtClean="0">
                <a:sym typeface="Symbol" panose="05050102010706020507" pitchFamily="18" charset="2"/>
              </a:rPr>
              <a:t>                       </a:t>
            </a:r>
            <a:r>
              <a:rPr lang="en-IN" altLang="en-US" b="1" dirty="0" smtClean="0">
                <a:sym typeface="Symbol" panose="05050102010706020507" pitchFamily="18" charset="2"/>
              </a:rPr>
              <a:t>P</a:t>
            </a:r>
            <a:r>
              <a:rPr lang="en-IN" altLang="en-US" b="1" baseline="30000" dirty="0" smtClean="0">
                <a:sym typeface="Symbol" panose="05050102010706020507" pitchFamily="18" charset="2"/>
              </a:rPr>
              <a:t>R </a:t>
            </a:r>
            <a:r>
              <a:rPr lang="en-IN" altLang="en-US" dirty="0" smtClean="0">
                <a:sym typeface="Symbol" panose="05050102010706020507" pitchFamily="18" charset="2"/>
              </a:rPr>
              <a:t>= { 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/>
              <a:t>→ </a:t>
            </a:r>
            <a:r>
              <a:rPr lang="el-GR" dirty="0" smtClean="0"/>
              <a:t>α</a:t>
            </a:r>
            <a:r>
              <a:rPr lang="en-IN" baseline="30000" dirty="0" smtClean="0"/>
              <a:t>R</a:t>
            </a:r>
            <a:r>
              <a:rPr lang="en-IN" dirty="0" smtClean="0"/>
              <a:t>  / </a:t>
            </a:r>
            <a:r>
              <a:rPr lang="en-IN" altLang="en-US" dirty="0">
                <a:sym typeface="Symbol" panose="05050102010706020507" pitchFamily="18" charset="2"/>
              </a:rPr>
              <a:t>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→ </a:t>
            </a:r>
            <a:r>
              <a:rPr lang="el-GR" dirty="0" smtClean="0"/>
              <a:t>α</a:t>
            </a:r>
            <a:r>
              <a:rPr lang="en-IN" dirty="0" smtClean="0"/>
              <a:t> </a:t>
            </a:r>
            <a:r>
              <a:rPr lang="en-US" altLang="en-US" dirty="0" smtClean="0">
                <a:cs typeface="Angsana New" pitchFamily="18" charset="-34"/>
                <a:sym typeface="Symbol" pitchFamily="18" charset="2"/>
              </a:rPr>
              <a:t> P}</a:t>
            </a:r>
            <a:endParaRPr lang="en-IN" baseline="30000" dirty="0" smtClean="0"/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431559" y="117283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559" y="117283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0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810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7. If L is a context-free language and R is a regular language, then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US" dirty="0" smtClean="0"/>
              <a:t>L</a:t>
            </a:r>
            <a:r>
              <a:rPr lang="en-IN" dirty="0" smtClean="0"/>
              <a:t>∩</a:t>
            </a:r>
            <a:r>
              <a:rPr lang="en-US" dirty="0" smtClean="0"/>
              <a:t>R is context-free language.</a:t>
            </a:r>
          </a:p>
          <a:p>
            <a:pPr marL="0" indent="0">
              <a:buNone/>
            </a:pPr>
            <a:r>
              <a:rPr lang="en-US" dirty="0" smtClean="0"/>
              <a:t>Proof: </a:t>
            </a:r>
            <a:r>
              <a:rPr lang="en-IN" dirty="0"/>
              <a:t>L</a:t>
            </a:r>
            <a:r>
              <a:rPr lang="en-IN" altLang="en-US" dirty="0">
                <a:sym typeface="Symbol" panose="05050102010706020507" pitchFamily="18" charset="2"/>
              </a:rPr>
              <a:t> is a </a:t>
            </a:r>
            <a:r>
              <a:rPr lang="en-IN" altLang="en-US" dirty="0" smtClean="0">
                <a:sym typeface="Symbol" panose="05050102010706020507" pitchFamily="18" charset="2"/>
              </a:rPr>
              <a:t>CFL         there exists a PDA M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 =(Q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ym typeface="Symbol" panose="05050102010706020507" pitchFamily="18" charset="2"/>
              </a:rPr>
              <a:t>Σ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ym typeface="Symbol" panose="05050102010706020507" pitchFamily="18" charset="2"/>
              </a:rPr>
              <a:t>Γ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ym typeface="Symbol" panose="05050102010706020507" pitchFamily="18" charset="2"/>
              </a:rPr>
              <a:t>δ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, q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, Z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, F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) 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baseline="-25000" dirty="0">
                <a:sym typeface="Symbol" panose="05050102010706020507" pitchFamily="18" charset="2"/>
              </a:rPr>
              <a:t> 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                                                     </a:t>
            </a:r>
            <a:r>
              <a:rPr lang="en-IN" altLang="en-US" dirty="0" smtClean="0">
                <a:sym typeface="Symbol" panose="05050102010706020507" pitchFamily="18" charset="2"/>
              </a:rPr>
              <a:t>such that </a:t>
            </a:r>
            <a:r>
              <a:rPr lang="en-IN" altLang="en-US" dirty="0">
                <a:sym typeface="Symbol" panose="05050102010706020507" pitchFamily="18" charset="2"/>
              </a:rPr>
              <a:t>M</a:t>
            </a:r>
            <a:r>
              <a:rPr lang="en-IN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accepts L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R is regular        </a:t>
            </a:r>
            <a:r>
              <a:rPr lang="en-IN" altLang="en-US" dirty="0">
                <a:sym typeface="Symbol" panose="05050102010706020507" pitchFamily="18" charset="2"/>
              </a:rPr>
              <a:t>there exists a </a:t>
            </a:r>
            <a:r>
              <a:rPr lang="en-IN" altLang="en-US" dirty="0" smtClean="0">
                <a:sym typeface="Symbol" panose="05050102010706020507" pitchFamily="18" charset="2"/>
              </a:rPr>
              <a:t>DFA M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=(</a:t>
            </a:r>
            <a:r>
              <a:rPr lang="en-IN" altLang="en-US" dirty="0" smtClean="0"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ym typeface="Symbol" panose="05050102010706020507" pitchFamily="18" charset="2"/>
              </a:rPr>
              <a:t>Σ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ym typeface="Symbol" panose="05050102010706020507" pitchFamily="18" charset="2"/>
              </a:rPr>
              <a:t>δ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, q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, F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) 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aseline="-25000" dirty="0">
                <a:sym typeface="Symbol" panose="05050102010706020507" pitchFamily="18" charset="2"/>
              </a:rPr>
              <a:t>                                                       </a:t>
            </a:r>
            <a:r>
              <a:rPr lang="en-IN" altLang="en-US" dirty="0">
                <a:sym typeface="Symbol" panose="05050102010706020507" pitchFamily="18" charset="2"/>
              </a:rPr>
              <a:t>such that </a:t>
            </a:r>
            <a:r>
              <a:rPr lang="en-IN" altLang="en-US" dirty="0" smtClean="0">
                <a:sym typeface="Symbol" panose="05050102010706020507" pitchFamily="18" charset="2"/>
              </a:rPr>
              <a:t>M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  </a:t>
            </a:r>
            <a:r>
              <a:rPr lang="en-IN" altLang="en-US" dirty="0">
                <a:sym typeface="Symbol" panose="05050102010706020507" pitchFamily="18" charset="2"/>
              </a:rPr>
              <a:t>accepts </a:t>
            </a:r>
            <a:r>
              <a:rPr lang="en-IN" altLang="en-US" dirty="0" smtClean="0">
                <a:sym typeface="Symbol" panose="05050102010706020507" pitchFamily="18" charset="2"/>
              </a:rPr>
              <a:t>R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We can combine M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and M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ym typeface="Symbol" panose="05050102010706020507" pitchFamily="18" charset="2"/>
              </a:rPr>
              <a:t> into a single PDA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            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M=(Q, </a:t>
            </a:r>
            <a:r>
              <a:rPr lang="el-G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Σ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δ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, [q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], Z, F) </a:t>
            </a:r>
            <a:r>
              <a:rPr lang="en-IN" altLang="en-US" dirty="0" smtClean="0">
                <a:sym typeface="Symbol" panose="05050102010706020507" pitchFamily="18" charset="2"/>
              </a:rPr>
              <a:t>,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where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Q </a:t>
            </a:r>
            <a:r>
              <a:rPr lang="en-IN" altLang="en-US" dirty="0" smtClean="0">
                <a:sym typeface="Symbol" panose="05050102010706020507" pitchFamily="18" charset="2"/>
              </a:rPr>
              <a:t>=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x Q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 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l-G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Σ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= </a:t>
            </a:r>
            <a:r>
              <a:rPr lang="el-GR" altLang="en-US" dirty="0">
                <a:sym typeface="Symbol" panose="05050102010706020507" pitchFamily="18" charset="2"/>
              </a:rPr>
              <a:t>Σ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altLang="en-US" dirty="0" smtClean="0">
                <a:sym typeface="Symbol" panose="05050102010706020507" pitchFamily="18" charset="2"/>
              </a:rPr>
              <a:t>Σ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, </a:t>
            </a:r>
            <a:r>
              <a:rPr lang="el-G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= </a:t>
            </a:r>
            <a:r>
              <a:rPr lang="el-GR" altLang="en-US" dirty="0">
                <a:sym typeface="Symbol" panose="05050102010706020507" pitchFamily="18" charset="2"/>
              </a:rPr>
              <a:t>Γ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 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Z </a:t>
            </a:r>
            <a:r>
              <a:rPr lang="en-IN" altLang="en-US" dirty="0" smtClean="0">
                <a:sym typeface="Symbol" panose="05050102010706020507" pitchFamily="18" charset="2"/>
              </a:rPr>
              <a:t>= Z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 </a:t>
            </a:r>
            <a:r>
              <a:rPr lang="en-IN" altLang="en-US" dirty="0" smtClean="0">
                <a:sym typeface="Symbol" panose="05050102010706020507" pitchFamily="18" charset="2"/>
              </a:rPr>
              <a:t>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F </a:t>
            </a:r>
            <a:r>
              <a:rPr lang="en-IN" altLang="en-US" dirty="0" smtClean="0">
                <a:sym typeface="Symbol" panose="05050102010706020507" pitchFamily="18" charset="2"/>
              </a:rPr>
              <a:t>= F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 x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  </a:t>
            </a:r>
            <a:r>
              <a:rPr lang="en-IN" altLang="en-US" dirty="0" smtClean="0">
                <a:sym typeface="Symbol" panose="05050102010706020507" pitchFamily="18" charset="2"/>
              </a:rPr>
              <a:t>F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endParaRPr lang="en-IN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[p</a:t>
            </a:r>
            <a:r>
              <a:rPr lang="en-IN" altLang="en-US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, p</a:t>
            </a:r>
            <a:r>
              <a:rPr lang="en-IN" altLang="en-US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j 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 , </a:t>
            </a:r>
            <a:r>
              <a:rPr lang="el-GR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β 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l-GR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δ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IN" altLang="en-US" b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IN" altLang="en-US" b="1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, q</a:t>
            </a:r>
            <a:r>
              <a:rPr lang="en-IN" altLang="en-US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r>
              <a:rPr lang="en-IN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 , a , b)</a:t>
            </a:r>
            <a:r>
              <a:rPr lang="en-IN" baseline="-25000" dirty="0" smtClean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if and only if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</a:t>
            </a:r>
            <a:r>
              <a:rPr lang="en-IN" b="1" dirty="0" smtClean="0">
                <a:solidFill>
                  <a:srgbClr val="008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 smtClean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b="1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i</a:t>
            </a:r>
            <a:r>
              <a:rPr lang="en-IN" altLang="en-US" b="1" dirty="0" smtClean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, </a:t>
            </a:r>
            <a:r>
              <a:rPr lang="el-GR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β 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) </a:t>
            </a:r>
            <a:r>
              <a:rPr lang="en-US" altLang="en-US" b="1" dirty="0">
                <a:solidFill>
                  <a:srgbClr val="008000"/>
                </a:solidFill>
                <a:sym typeface="Symbol" pitchFamily="18" charset="2"/>
              </a:rPr>
              <a:t>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l-GR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δ</a:t>
            </a:r>
            <a:r>
              <a:rPr lang="en-IN" altLang="en-US" b="1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1</a:t>
            </a:r>
            <a:r>
              <a:rPr lang="en-IN" altLang="en-US" b="1" dirty="0" smtClean="0">
                <a:solidFill>
                  <a:srgbClr val="008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 err="1" smtClean="0">
                <a:solidFill>
                  <a:srgbClr val="008000"/>
                </a:solidFill>
                <a:sym typeface="Symbol" panose="05050102010706020507" pitchFamily="18" charset="2"/>
              </a:rPr>
              <a:t>q</a:t>
            </a:r>
            <a:r>
              <a:rPr lang="en-IN" altLang="en-US" b="1" baseline="-25000" dirty="0" err="1" smtClean="0">
                <a:solidFill>
                  <a:srgbClr val="008000"/>
                </a:solidFill>
                <a:sym typeface="Symbol" panose="05050102010706020507" pitchFamily="18" charset="2"/>
              </a:rPr>
              <a:t>m</a:t>
            </a:r>
            <a:r>
              <a:rPr lang="en-IN" altLang="en-US" b="1" dirty="0" smtClean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, a , b)</a:t>
            </a:r>
            <a:r>
              <a:rPr lang="en-IN" baseline="-25000" dirty="0" smtClean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IN" baseline="-25000" dirty="0" smtClean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and  </a:t>
            </a:r>
            <a:r>
              <a:rPr lang="el-GR" altLang="en-US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δ</a:t>
            </a:r>
            <a:r>
              <a:rPr lang="en-IN" altLang="en-US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b="1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q</a:t>
            </a:r>
            <a:r>
              <a:rPr lang="en-IN" altLang="en-US" b="1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 </a:t>
            </a:r>
            <a:r>
              <a:rPr lang="en-IN" altLang="en-US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 , a ) = </a:t>
            </a:r>
            <a:r>
              <a:rPr lang="en-IN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IN" altLang="en-US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j</a:t>
            </a:r>
            <a:r>
              <a:rPr lang="en-IN" baseline="-25000" dirty="0" smtClean="0">
                <a:sym typeface="Symbol" panose="05050102010706020507" pitchFamily="18" charset="2"/>
              </a:rPr>
              <a:t>       </a:t>
            </a:r>
            <a:endParaRPr lang="en-IN" baseline="-25000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81936" y="146867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0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936" y="146867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95288" y="234749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1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288" y="234749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50837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Problem 1: Show that the language </a:t>
            </a:r>
            <a:r>
              <a:rPr lang="en-IN" dirty="0" smtClean="0">
                <a:solidFill>
                  <a:srgbClr val="FF0000"/>
                </a:solidFill>
              </a:rPr>
              <a:t>L =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≥ </a:t>
            </a:r>
            <a:r>
              <a:rPr lang="en-US" dirty="0" smtClean="0">
                <a:solidFill>
                  <a:srgbClr val="FF0000"/>
                </a:solidFill>
              </a:rPr>
              <a:t>0, n ≠ 100}</a:t>
            </a:r>
            <a:r>
              <a:rPr lang="en-IN" dirty="0" smtClean="0"/>
              <a:t> </a:t>
            </a:r>
            <a:r>
              <a:rPr lang="en-IN" smtClean="0"/>
              <a:t>is  </a:t>
            </a:r>
            <a:r>
              <a:rPr lang="en-IN" dirty="0" smtClean="0"/>
              <a:t>context-free.</a:t>
            </a:r>
          </a:p>
          <a:p>
            <a:pPr marL="0" indent="0">
              <a:buNone/>
            </a:pPr>
            <a:r>
              <a:rPr lang="en-IN" dirty="0" smtClean="0"/>
              <a:t>Solution: </a:t>
            </a:r>
            <a:r>
              <a:rPr lang="en-IN" dirty="0">
                <a:solidFill>
                  <a:srgbClr val="FF0000"/>
                </a:solidFill>
              </a:rPr>
              <a:t>L =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th-TH" altLang="en-US" dirty="0" smtClean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, ab</a:t>
            </a: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 . . . ,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99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99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 a</a:t>
            </a:r>
            <a:r>
              <a:rPr lang="en-US" baseline="30000" dirty="0" smtClean="0">
                <a:solidFill>
                  <a:srgbClr val="FF0000"/>
                </a:solidFill>
              </a:rPr>
              <a:t>101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30000" dirty="0" smtClean="0">
                <a:solidFill>
                  <a:srgbClr val="FF0000"/>
                </a:solidFill>
              </a:rPr>
              <a:t>101</a:t>
            </a:r>
            <a:r>
              <a:rPr lang="en-US" dirty="0" smtClean="0">
                <a:solidFill>
                  <a:srgbClr val="FF0000"/>
                </a:solidFill>
              </a:rPr>
              <a:t> ,  . 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baseline="30000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IN" dirty="0" smtClean="0"/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S </a:t>
            </a:r>
            <a:r>
              <a:rPr lang="en-US" dirty="0">
                <a:solidFill>
                  <a:srgbClr val="0000CC"/>
                </a:solidFill>
              </a:rPr>
              <a:t>→  </a:t>
            </a:r>
            <a:r>
              <a:rPr lang="en-US" dirty="0" smtClean="0">
                <a:solidFill>
                  <a:srgbClr val="0000CC"/>
                </a:solidFill>
              </a:rPr>
              <a:t>aS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b / </a:t>
            </a:r>
            <a:r>
              <a:rPr lang="th-TH" altLang="en-US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S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aS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b </a:t>
            </a:r>
            <a:r>
              <a:rPr lang="en-US" dirty="0">
                <a:solidFill>
                  <a:srgbClr val="0000CC"/>
                </a:solidFill>
              </a:rPr>
              <a:t>/ </a:t>
            </a:r>
            <a:r>
              <a:rPr lang="th-TH" altLang="en-US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endParaRPr lang="en-IN" altLang="en-US" dirty="0" smtClean="0">
              <a:solidFill>
                <a:srgbClr val="0000CC"/>
              </a:solidFill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itchFamily="18" charset="2"/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 S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aS</a:t>
            </a:r>
            <a:r>
              <a:rPr lang="en-US" baseline="-25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b </a:t>
            </a:r>
            <a:r>
              <a:rPr lang="en-US" dirty="0">
                <a:solidFill>
                  <a:srgbClr val="0000CC"/>
                </a:solidFill>
              </a:rPr>
              <a:t>/ </a:t>
            </a:r>
            <a:r>
              <a:rPr lang="th-TH" altLang="en-US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endParaRPr lang="en-IN" altLang="en-US" dirty="0" smtClean="0">
              <a:solidFill>
                <a:srgbClr val="0000CC"/>
              </a:solidFill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  <a:sym typeface="Symbol" pitchFamily="18" charset="2"/>
              </a:rPr>
              <a:t>                   </a:t>
            </a:r>
            <a:r>
              <a:rPr lang="en-US" dirty="0">
                <a:solidFill>
                  <a:srgbClr val="0000CC"/>
                </a:solidFill>
              </a:rPr>
              <a:t>. . 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  <a:r>
              <a:rPr lang="en-US" dirty="0">
                <a:solidFill>
                  <a:srgbClr val="0000CC"/>
                </a:solidFill>
              </a:rPr>
              <a:t> . . . . . . </a:t>
            </a: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</a:t>
            </a:r>
            <a:r>
              <a:rPr lang="en-IN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. . . . . . . . 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S</a:t>
            </a:r>
            <a:r>
              <a:rPr lang="en-US" baseline="-25000" dirty="0" smtClean="0">
                <a:solidFill>
                  <a:srgbClr val="0000CC"/>
                </a:solidFill>
              </a:rPr>
              <a:t>98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aS</a:t>
            </a:r>
            <a:r>
              <a:rPr lang="en-US" baseline="-25000" dirty="0" smtClean="0">
                <a:solidFill>
                  <a:srgbClr val="0000CC"/>
                </a:solidFill>
              </a:rPr>
              <a:t>99</a:t>
            </a:r>
            <a:r>
              <a:rPr lang="en-US" dirty="0" smtClean="0">
                <a:solidFill>
                  <a:srgbClr val="0000CC"/>
                </a:solidFill>
              </a:rPr>
              <a:t>b </a:t>
            </a:r>
            <a:r>
              <a:rPr lang="en-US" dirty="0">
                <a:solidFill>
                  <a:srgbClr val="0000CC"/>
                </a:solidFill>
              </a:rPr>
              <a:t>/ </a:t>
            </a:r>
            <a:r>
              <a:rPr lang="th-TH" altLang="en-US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endParaRPr lang="en-IN" altLang="en-US" dirty="0" smtClean="0">
              <a:solidFill>
                <a:srgbClr val="0000CC"/>
              </a:solidFill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itchFamily="18" charset="2"/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baseline="-25000" dirty="0" smtClean="0">
                <a:solidFill>
                  <a:srgbClr val="0000CC"/>
                </a:solidFill>
              </a:rPr>
              <a:t>99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→ </a:t>
            </a:r>
            <a:r>
              <a:rPr lang="en-US" dirty="0" smtClean="0">
                <a:solidFill>
                  <a:srgbClr val="0000CC"/>
                </a:solidFill>
              </a:rPr>
              <a:t>aS</a:t>
            </a:r>
            <a:r>
              <a:rPr lang="en-US" baseline="-25000" dirty="0" smtClean="0">
                <a:solidFill>
                  <a:srgbClr val="0000CC"/>
                </a:solidFill>
              </a:rPr>
              <a:t>100</a:t>
            </a:r>
            <a:r>
              <a:rPr lang="en-US" dirty="0" smtClean="0">
                <a:solidFill>
                  <a:srgbClr val="0000CC"/>
                </a:solidFill>
              </a:rPr>
              <a:t>b </a:t>
            </a:r>
            <a:r>
              <a:rPr lang="en-US" dirty="0">
                <a:solidFill>
                  <a:srgbClr val="0000CC"/>
                </a:solidFill>
              </a:rPr>
              <a:t>/ </a:t>
            </a:r>
            <a:r>
              <a:rPr lang="th-TH" altLang="en-US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endParaRPr lang="en-IN" altLang="en-US" dirty="0" smtClean="0">
              <a:solidFill>
                <a:srgbClr val="0000CC"/>
              </a:solidFill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  <a:sym typeface="Symbol" pitchFamily="18" charset="2"/>
              </a:rPr>
              <a:t>                 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FF0000"/>
                </a:solidFill>
              </a:rPr>
              <a:t> → aS</a:t>
            </a:r>
            <a:r>
              <a:rPr lang="en-US" baseline="-25000" dirty="0" smtClean="0">
                <a:solidFill>
                  <a:srgbClr val="FF0000"/>
                </a:solidFill>
              </a:rPr>
              <a:t>101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          S</a:t>
            </a:r>
            <a:r>
              <a:rPr lang="en-US" baseline="-25000" dirty="0" smtClean="0">
                <a:solidFill>
                  <a:srgbClr val="0000CC"/>
                </a:solidFill>
              </a:rPr>
              <a:t>101</a:t>
            </a:r>
            <a:r>
              <a:rPr lang="en-US" dirty="0" smtClean="0">
                <a:solidFill>
                  <a:srgbClr val="0000CC"/>
                </a:solidFill>
              </a:rPr>
              <a:t> → aS</a:t>
            </a:r>
            <a:r>
              <a:rPr lang="en-US" baseline="-25000" dirty="0" smtClean="0">
                <a:solidFill>
                  <a:srgbClr val="0000CC"/>
                </a:solidFill>
              </a:rPr>
              <a:t>101</a:t>
            </a:r>
            <a:r>
              <a:rPr lang="en-US" dirty="0" smtClean="0">
                <a:solidFill>
                  <a:srgbClr val="0000CC"/>
                </a:solidFill>
              </a:rPr>
              <a:t>b </a:t>
            </a:r>
            <a:r>
              <a:rPr lang="en-US" dirty="0">
                <a:solidFill>
                  <a:srgbClr val="0000CC"/>
                </a:solidFill>
              </a:rPr>
              <a:t>/ </a:t>
            </a:r>
            <a:r>
              <a:rPr lang="th-TH" altLang="en-US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dirty="0" smtClean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    </a:t>
            </a: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Hence L is CFL.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L 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/ n ≥ 0, n ≠ 100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smtClean="0"/>
              <a:t>  Let  L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US" baseline="-25000" dirty="0"/>
              <a:t> </a:t>
            </a:r>
            <a:r>
              <a:rPr lang="en-US" dirty="0"/>
              <a:t>{ </a:t>
            </a:r>
            <a:r>
              <a:rPr lang="en-US" dirty="0" smtClean="0"/>
              <a:t>a</a:t>
            </a:r>
            <a:r>
              <a:rPr lang="en-US" baseline="30000" dirty="0" smtClean="0"/>
              <a:t>100</a:t>
            </a:r>
            <a:r>
              <a:rPr lang="en-US" dirty="0" smtClean="0"/>
              <a:t>b</a:t>
            </a:r>
            <a:r>
              <a:rPr lang="en-US" baseline="30000" dirty="0" smtClean="0"/>
              <a:t>100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it is finite and hence it is regular.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is </a:t>
            </a:r>
            <a:r>
              <a:rPr lang="en-IN" altLang="en-US" dirty="0" smtClean="0">
                <a:sym typeface="Symbol" panose="05050102010706020507" pitchFamily="18" charset="2"/>
              </a:rPr>
              <a:t>regular        its complement is also regular. That is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                                 </a:t>
            </a: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 </a:t>
            </a:r>
            <a:r>
              <a:rPr lang="en-IN" dirty="0" smtClean="0"/>
              <a:t>= </a:t>
            </a:r>
            <a:r>
              <a:rPr lang="el-GR" altLang="en-US" dirty="0" smtClean="0">
                <a:sym typeface="Symbol" panose="05050102010706020507" pitchFamily="18" charset="2"/>
              </a:rPr>
              <a:t>Σ</a:t>
            </a:r>
            <a:r>
              <a:rPr lang="en-IN" altLang="en-US" dirty="0" smtClean="0">
                <a:sym typeface="Symbol" panose="05050102010706020507" pitchFamily="18" charset="2"/>
              </a:rPr>
              <a:t>*-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is regular.</a:t>
            </a:r>
          </a:p>
          <a:p>
            <a:pPr marL="0" indent="0">
              <a:buNone/>
            </a:pPr>
            <a:r>
              <a:rPr lang="en-IN" altLang="en-US" dirty="0" smtClean="0">
                <a:sym typeface="Symbol" panose="05050102010706020507" pitchFamily="18" charset="2"/>
              </a:rPr>
              <a:t>                                   </a:t>
            </a: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 </a:t>
            </a:r>
            <a:r>
              <a:rPr lang="en-IN" dirty="0"/>
              <a:t>= </a:t>
            </a:r>
            <a:r>
              <a:rPr lang="en-IN" dirty="0" smtClean="0">
                <a:sym typeface="Symbol" panose="05050102010706020507" pitchFamily="18" charset="2"/>
              </a:rPr>
              <a:t>{a, b</a:t>
            </a:r>
            <a:r>
              <a:rPr lang="en-IN" altLang="en-US" dirty="0" smtClean="0">
                <a:sym typeface="Symbol" panose="05050102010706020507" pitchFamily="18" charset="2"/>
              </a:rPr>
              <a:t>}*- </a:t>
            </a:r>
            <a:r>
              <a:rPr lang="en-US" dirty="0"/>
              <a:t>{ a</a:t>
            </a:r>
            <a:r>
              <a:rPr lang="en-US" baseline="30000" dirty="0"/>
              <a:t>100</a:t>
            </a:r>
            <a:r>
              <a:rPr lang="en-US" dirty="0"/>
              <a:t>b</a:t>
            </a:r>
            <a:r>
              <a:rPr lang="en-US" baseline="30000" dirty="0"/>
              <a:t>100 </a:t>
            </a:r>
            <a:r>
              <a:rPr lang="en-US" dirty="0" smtClean="0"/>
              <a:t>} is regular.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 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/ n ≥ </a:t>
            </a:r>
            <a:r>
              <a:rPr lang="en-US" dirty="0" smtClean="0">
                <a:solidFill>
                  <a:srgbClr val="FF0000"/>
                </a:solidFill>
              </a:rPr>
              <a:t>0 } </a:t>
            </a:r>
            <a:r>
              <a:rPr lang="en-US" dirty="0" smtClean="0"/>
              <a:t>is context-free language.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endParaRPr lang="en-IN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Therefore,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IN" dirty="0" smtClean="0"/>
              <a:t>L</a:t>
            </a:r>
            <a:r>
              <a:rPr lang="en-IN" baseline="-25000" dirty="0" smtClean="0"/>
              <a:t>2 </a:t>
            </a:r>
            <a:r>
              <a:rPr lang="en-IN" dirty="0"/>
              <a:t>∩ </a:t>
            </a: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c</a:t>
            </a:r>
            <a:r>
              <a:rPr lang="en-IN" dirty="0">
                <a:solidFill>
                  <a:srgbClr val="FF0000"/>
                </a:solidFill>
              </a:rPr>
              <a:t> =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/ n ≥ 0, n ≠ 100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/>
              <a:t> </a:t>
            </a:r>
            <a:r>
              <a:rPr lang="en-US" dirty="0" smtClean="0"/>
              <a:t>is context-free language.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108830" y="133420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3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830" y="133420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4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819731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PUSHDOWN</a:t>
            </a:r>
            <a:r>
              <a:rPr lang="en-US" altLang="en-US" dirty="0">
                <a:solidFill>
                  <a:srgbClr val="FF0000"/>
                </a:solidFill>
              </a:rPr>
              <a:t> AUTOMATA (PDA)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62252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Regular Language                Type-3               FSA               DFA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NFA</a:t>
            </a:r>
          </a:p>
          <a:p>
            <a:pPr marL="0" indent="0">
              <a:buNone/>
            </a:pP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                                                                                </a:t>
            </a:r>
            <a:r>
              <a:rPr lang="th-TH" altLang="en-US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dirty="0" smtClean="0">
                <a:latin typeface="Browallia New" pitchFamily="34" charset="-34"/>
                <a:sym typeface="Symbol" pitchFamily="18" charset="2"/>
              </a:rPr>
              <a:t>-NFA</a:t>
            </a:r>
          </a:p>
          <a:p>
            <a:pPr marL="0" indent="0">
              <a:buNone/>
            </a:pPr>
            <a:r>
              <a:rPr lang="en-IN" dirty="0" smtClean="0">
                <a:sym typeface="Symbol" pitchFamily="18" charset="2"/>
              </a:rPr>
              <a:t>                                                                                                Regular Exp.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Not </a:t>
            </a:r>
            <a:r>
              <a:rPr lang="en-IN" dirty="0"/>
              <a:t>Regular </a:t>
            </a:r>
            <a:r>
              <a:rPr lang="en-IN" dirty="0" smtClean="0"/>
              <a:t>Language                Pumping Lemma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Myhill - Nerode Theorem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CFL               Type-2                PDA (NPDA)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NPDA ≠ DPDA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DPDA       NPDA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(LR Grammar)       DCFL         CFL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96237" y="1300766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02520" y="1284350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18783" y="1298418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56603" y="3352301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83740" y="4829411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90029" y="4855199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12172"/>
              </p:ext>
            </p:extLst>
          </p:nvPr>
        </p:nvGraphicFramePr>
        <p:xfrm>
          <a:off x="5767853" y="5669084"/>
          <a:ext cx="438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06" name="Equation" r:id="rId3" imgW="152280" imgH="152280" progId="Equation.3">
                  <p:embed/>
                </p:oleObj>
              </mc:Choice>
              <mc:Fallback>
                <p:oleObj name="Equation" r:id="rId3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53" y="5669084"/>
                        <a:ext cx="438150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32565"/>
              </p:ext>
            </p:extLst>
          </p:nvPr>
        </p:nvGraphicFramePr>
        <p:xfrm>
          <a:off x="5779573" y="6145048"/>
          <a:ext cx="438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07" name="Equation" r:id="rId5" imgW="152280" imgH="152280" progId="Equation.3">
                  <p:embed/>
                </p:oleObj>
              </mc:Choice>
              <mc:Fallback>
                <p:oleObj name="Equation" r:id="rId5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573" y="6145048"/>
                        <a:ext cx="438150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87124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Context-Sensitive Grammars </a:t>
            </a:r>
            <a:r>
              <a:rPr lang="en-US" dirty="0">
                <a:solidFill>
                  <a:srgbClr val="FF0000"/>
                </a:solidFill>
              </a:rPr>
              <a:t>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1120461"/>
            <a:ext cx="11351547" cy="5215945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 smtClean="0"/>
              <a:t> 1) </a:t>
            </a:r>
            <a:r>
              <a:rPr lang="en-US" dirty="0"/>
              <a:t>G= ({S}, {a, b, c }, P, S), where </a:t>
            </a:r>
            <a:r>
              <a:rPr lang="en-US" dirty="0" smtClean="0"/>
              <a:t> 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     P:     S → </a:t>
            </a:r>
            <a:r>
              <a:rPr lang="en-US" dirty="0" err="1" smtClean="0"/>
              <a:t>aSBc</a:t>
            </a:r>
            <a:r>
              <a:rPr lang="en-US" dirty="0" smtClean="0"/>
              <a:t>  (rule 1)       </a:t>
            </a:r>
            <a:r>
              <a:rPr lang="en-US" dirty="0" smtClean="0">
                <a:solidFill>
                  <a:srgbClr val="FF0000"/>
                </a:solidFill>
              </a:rPr>
              <a:t>S        </a:t>
            </a:r>
            <a:r>
              <a:rPr lang="en-US" b="1" dirty="0" err="1" smtClean="0">
                <a:solidFill>
                  <a:srgbClr val="009900"/>
                </a:solidFill>
              </a:rPr>
              <a:t>abc</a:t>
            </a:r>
            <a:endParaRPr lang="en-US" b="1" dirty="0" smtClean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 smtClean="0"/>
              <a:t>              S → </a:t>
            </a:r>
            <a:r>
              <a:rPr lang="en-US" dirty="0" err="1" smtClean="0"/>
              <a:t>abc</a:t>
            </a:r>
            <a:r>
              <a:rPr lang="en-US" dirty="0" smtClean="0"/>
              <a:t>  (rule 2)         </a:t>
            </a:r>
            <a:r>
              <a:rPr lang="en-US" dirty="0" smtClean="0">
                <a:solidFill>
                  <a:srgbClr val="FF0000"/>
                </a:solidFill>
              </a:rPr>
              <a:t>S       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Bc</a:t>
            </a:r>
            <a:r>
              <a:rPr lang="en-US" dirty="0" smtClean="0"/>
              <a:t>       </a:t>
            </a:r>
            <a:r>
              <a:rPr lang="en-US" dirty="0" err="1" smtClean="0"/>
              <a:t>aab</a:t>
            </a:r>
            <a:r>
              <a:rPr lang="en-US" dirty="0" err="1" smtClean="0">
                <a:solidFill>
                  <a:srgbClr val="FF0000"/>
                </a:solidFill>
              </a:rPr>
              <a:t>cB</a:t>
            </a:r>
            <a:r>
              <a:rPr lang="en-US" dirty="0" err="1" smtClean="0"/>
              <a:t>c</a:t>
            </a:r>
            <a:r>
              <a:rPr lang="en-US" dirty="0" smtClean="0"/>
              <a:t>       </a:t>
            </a:r>
            <a:r>
              <a:rPr lang="en-US" dirty="0" err="1" smtClean="0"/>
              <a:t>aa</a:t>
            </a:r>
            <a:r>
              <a:rPr lang="en-US" dirty="0" err="1" smtClean="0">
                <a:solidFill>
                  <a:srgbClr val="FF0000"/>
                </a:solidFill>
              </a:rPr>
              <a:t>bB</a:t>
            </a:r>
            <a:r>
              <a:rPr lang="en-US" dirty="0" err="1" smtClean="0"/>
              <a:t>cc</a:t>
            </a:r>
            <a:r>
              <a:rPr lang="en-US" dirty="0" smtClean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aabbcc</a:t>
            </a:r>
            <a:endParaRPr lang="en-US" b="1" dirty="0" smtClean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 smtClean="0"/>
              <a:t>              </a:t>
            </a:r>
            <a:r>
              <a:rPr lang="en-US" dirty="0" err="1"/>
              <a:t>c</a:t>
            </a:r>
            <a:r>
              <a:rPr lang="en-US" dirty="0" err="1" smtClean="0"/>
              <a:t>B</a:t>
            </a:r>
            <a:r>
              <a:rPr lang="en-US" dirty="0" smtClean="0"/>
              <a:t> → </a:t>
            </a:r>
            <a:r>
              <a:rPr lang="en-US" dirty="0" err="1" smtClean="0"/>
              <a:t>Bc</a:t>
            </a:r>
            <a:r>
              <a:rPr lang="en-US" dirty="0" smtClean="0"/>
              <a:t>  (rule 3)</a:t>
            </a: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bB</a:t>
            </a:r>
            <a:r>
              <a:rPr lang="en-US" dirty="0"/>
              <a:t> →bb  (rule </a:t>
            </a:r>
            <a:r>
              <a:rPr lang="en-US" dirty="0" smtClean="0"/>
              <a:t>4)         </a:t>
            </a:r>
            <a:r>
              <a:rPr lang="en-US" dirty="0" smtClean="0">
                <a:solidFill>
                  <a:srgbClr val="FF0000"/>
                </a:solidFill>
              </a:rPr>
              <a:t>S       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Bc</a:t>
            </a:r>
            <a:r>
              <a:rPr lang="en-US" dirty="0" smtClean="0"/>
              <a:t>        </a:t>
            </a:r>
            <a:r>
              <a:rPr lang="en-US" dirty="0" err="1" smtClean="0"/>
              <a:t>aa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BcBc</a:t>
            </a:r>
            <a:r>
              <a:rPr lang="en-US" dirty="0" smtClean="0"/>
              <a:t>         </a:t>
            </a:r>
            <a:r>
              <a:rPr lang="en-US" dirty="0" err="1" smtClean="0"/>
              <a:t>aaab</a:t>
            </a:r>
            <a:r>
              <a:rPr lang="en-US" dirty="0" err="1" smtClean="0">
                <a:solidFill>
                  <a:srgbClr val="FF0000"/>
                </a:solidFill>
              </a:rPr>
              <a:t>cB</a:t>
            </a:r>
            <a:r>
              <a:rPr lang="en-US" dirty="0" err="1" smtClean="0"/>
              <a:t>cBc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                                                              </a:t>
            </a:r>
            <a:r>
              <a:rPr lang="en-US" dirty="0" err="1" smtClean="0"/>
              <a:t>aaabBc</a:t>
            </a:r>
            <a:r>
              <a:rPr lang="en-US" dirty="0" err="1" smtClean="0">
                <a:solidFill>
                  <a:srgbClr val="FF0000"/>
                </a:solidFill>
              </a:rPr>
              <a:t>cB</a:t>
            </a:r>
            <a:r>
              <a:rPr lang="en-US" dirty="0" err="1" smtClean="0"/>
              <a:t>c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aaabB</a:t>
            </a:r>
            <a:r>
              <a:rPr lang="en-US" dirty="0" err="1" smtClean="0">
                <a:solidFill>
                  <a:srgbClr val="FF0000"/>
                </a:solidFill>
              </a:rPr>
              <a:t>cB</a:t>
            </a:r>
            <a:r>
              <a:rPr lang="en-US" dirty="0" err="1" smtClean="0"/>
              <a:t>cc</a:t>
            </a:r>
            <a:r>
              <a:rPr lang="en-US" dirty="0" smtClean="0"/>
              <a:t>        </a:t>
            </a:r>
            <a:r>
              <a:rPr lang="en-US" dirty="0" err="1" smtClean="0"/>
              <a:t>aaa</a:t>
            </a:r>
            <a:r>
              <a:rPr lang="en-US" dirty="0" err="1" smtClean="0">
                <a:solidFill>
                  <a:srgbClr val="FF0000"/>
                </a:solidFill>
              </a:rPr>
              <a:t>bB</a:t>
            </a:r>
            <a:r>
              <a:rPr lang="en-US" dirty="0" err="1" smtClean="0"/>
              <a:t>Bccc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</a:t>
            </a:r>
            <a:r>
              <a:rPr lang="en-US" dirty="0" err="1" smtClean="0"/>
              <a:t>aaab</a:t>
            </a:r>
            <a:r>
              <a:rPr lang="en-US" dirty="0" err="1" smtClean="0">
                <a:solidFill>
                  <a:srgbClr val="FF0000"/>
                </a:solidFill>
              </a:rPr>
              <a:t>bB</a:t>
            </a:r>
            <a:r>
              <a:rPr lang="en-US" dirty="0" err="1" smtClean="0"/>
              <a:t>ccc</a:t>
            </a:r>
            <a:r>
              <a:rPr lang="en-US" dirty="0" smtClean="0"/>
              <a:t>          </a:t>
            </a:r>
            <a:r>
              <a:rPr lang="en-US" b="1" dirty="0" err="1" smtClean="0">
                <a:solidFill>
                  <a:srgbClr val="009900"/>
                </a:solidFill>
              </a:rPr>
              <a:t>aaabbbccc</a:t>
            </a:r>
            <a:endParaRPr lang="en-US" b="1" dirty="0" smtClean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         </a:t>
            </a:r>
            <a:r>
              <a:rPr lang="en-US" b="1" dirty="0" smtClean="0"/>
              <a:t> L(G</a:t>
            </a:r>
            <a:r>
              <a:rPr lang="en-US" b="1" dirty="0"/>
              <a:t>) = {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n</a:t>
            </a:r>
            <a:r>
              <a:rPr lang="en-US" b="1" dirty="0" err="1" smtClean="0"/>
              <a:t>C</a:t>
            </a:r>
            <a:r>
              <a:rPr lang="en-US" b="1" baseline="30000" dirty="0" err="1" smtClean="0"/>
              <a:t>n</a:t>
            </a:r>
            <a:r>
              <a:rPr lang="en-US" b="1" dirty="0" smtClean="0"/>
              <a:t>/ </a:t>
            </a:r>
            <a:r>
              <a:rPr lang="en-US" b="1" dirty="0"/>
              <a:t>n ≥ 1 }</a:t>
            </a:r>
            <a:r>
              <a:rPr lang="en-US" dirty="0" smtClean="0"/>
              <a:t>  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053066" y="21643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4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66" y="216438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72728" y="221024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5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728" y="221024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914407" y="2195401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6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407" y="2195401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248304" y="373533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7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304" y="373533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089551" y="321775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8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51" y="321775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400800" y="3217759"/>
          <a:ext cx="670360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9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17759"/>
                        <a:ext cx="670360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089551" y="375076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0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51" y="375076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8245417" y="321775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1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17" y="321775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530580" y="216438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2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0580" y="2164382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996312" y="166475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3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312" y="166475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9361837" y="373533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4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837" y="373533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065795" y="42503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5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95" y="425039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7347424" y="426590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6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424" y="426590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1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8712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1120462"/>
            <a:ext cx="11351547" cy="4863480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 smtClean="0"/>
              <a:t> 6) </a:t>
            </a:r>
            <a:r>
              <a:rPr lang="en-US" dirty="0"/>
              <a:t>G= ({</a:t>
            </a:r>
            <a:r>
              <a:rPr lang="en-US" dirty="0" smtClean="0"/>
              <a:t>S, A, B}, </a:t>
            </a:r>
            <a:r>
              <a:rPr lang="en-US" dirty="0"/>
              <a:t>{a, </a:t>
            </a:r>
            <a:r>
              <a:rPr lang="en-US" dirty="0" smtClean="0"/>
              <a:t>b}, </a:t>
            </a:r>
            <a:r>
              <a:rPr lang="en-US" dirty="0"/>
              <a:t>P, S), where </a:t>
            </a:r>
            <a:r>
              <a:rPr lang="en-US" dirty="0" smtClean="0"/>
              <a:t> 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     P:     S → AB  (rule 1)           </a:t>
            </a:r>
            <a:r>
              <a:rPr lang="en-US" dirty="0" smtClean="0">
                <a:solidFill>
                  <a:srgbClr val="FF0000"/>
                </a:solidFill>
              </a:rPr>
              <a:t>S        A</a:t>
            </a:r>
            <a:r>
              <a:rPr lang="en-US" dirty="0" smtClean="0"/>
              <a:t>B      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err="1" smtClean="0"/>
              <a:t>B</a:t>
            </a:r>
            <a:r>
              <a:rPr lang="en-US" dirty="0" smtClean="0"/>
              <a:t>       </a:t>
            </a:r>
            <a:r>
              <a:rPr lang="en-US" dirty="0" err="1" smtClean="0"/>
              <a:t>aa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smtClean="0"/>
              <a:t>aa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9900"/>
                </a:solidFill>
              </a:rPr>
              <a:t>aa</a:t>
            </a:r>
          </a:p>
          <a:p>
            <a:pPr lvl="0">
              <a:buNone/>
              <a:defRPr/>
            </a:pPr>
            <a:r>
              <a:rPr lang="en-US" dirty="0" smtClean="0"/>
              <a:t>              A → </a:t>
            </a:r>
            <a:r>
              <a:rPr lang="en-US" dirty="0" err="1" smtClean="0"/>
              <a:t>aAb</a:t>
            </a:r>
            <a:r>
              <a:rPr lang="en-US" dirty="0" smtClean="0"/>
              <a:t>  (rule 2)        </a:t>
            </a:r>
            <a:r>
              <a:rPr lang="en-US" dirty="0" smtClean="0">
                <a:solidFill>
                  <a:srgbClr val="FF0000"/>
                </a:solidFill>
              </a:rPr>
              <a:t>S        A</a:t>
            </a:r>
            <a:r>
              <a:rPr lang="en-US" dirty="0" smtClean="0"/>
              <a:t>B      </a:t>
            </a:r>
            <a:r>
              <a:rPr lang="en-US" dirty="0" err="1" smtClean="0"/>
              <a:t>aA</a:t>
            </a:r>
            <a:r>
              <a:rPr lang="en-US" dirty="0" err="1" smtClean="0">
                <a:solidFill>
                  <a:srgbClr val="FF0000"/>
                </a:solidFill>
              </a:rPr>
              <a:t>bB</a:t>
            </a:r>
            <a:r>
              <a:rPr lang="en-US" dirty="0" smtClean="0"/>
              <a:t>       </a:t>
            </a:r>
            <a:r>
              <a:rPr lang="en-US" dirty="0" err="1" smtClean="0"/>
              <a:t>aAbbb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err="1" smtClean="0"/>
              <a:t>bb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/>
              <a:t>b</a:t>
            </a:r>
            <a:r>
              <a:rPr lang="en-US" dirty="0" err="1" smtClean="0"/>
              <a:t>B</a:t>
            </a:r>
            <a:r>
              <a:rPr lang="en-US" dirty="0" smtClean="0"/>
              <a:t> → </a:t>
            </a:r>
            <a:r>
              <a:rPr lang="en-US" dirty="0" err="1" smtClean="0"/>
              <a:t>bbbB</a:t>
            </a:r>
            <a:r>
              <a:rPr lang="en-US" dirty="0" smtClean="0"/>
              <a:t>  (rule 3)                                                              </a:t>
            </a:r>
            <a:r>
              <a:rPr lang="en-US" b="1" dirty="0" err="1" smtClean="0">
                <a:solidFill>
                  <a:srgbClr val="009900"/>
                </a:solidFill>
              </a:rPr>
              <a:t>aabb</a:t>
            </a:r>
            <a:endParaRPr lang="en-US" b="1" dirty="0" smtClean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smtClean="0">
                <a:solidFill>
                  <a:srgbClr val="FF0000"/>
                </a:solidFill>
              </a:rPr>
              <a:t> →aa</a:t>
            </a:r>
            <a:r>
              <a:rPr lang="en-US" dirty="0" smtClean="0"/>
              <a:t>  </a:t>
            </a:r>
            <a:r>
              <a:rPr lang="en-US" dirty="0"/>
              <a:t>(rule </a:t>
            </a:r>
            <a:r>
              <a:rPr lang="en-US" dirty="0" smtClean="0"/>
              <a:t>4)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bbb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              B →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(rule </a:t>
            </a:r>
            <a:r>
              <a:rPr lang="en-US" dirty="0" smtClean="0"/>
              <a:t>5)                                                                        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err="1" smtClean="0"/>
              <a:t>bbb</a:t>
            </a:r>
            <a:endParaRPr lang="en-US" dirty="0" smtClean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 smtClean="0"/>
              <a:t>                                                                                                               </a:t>
            </a:r>
            <a:r>
              <a:rPr lang="en-US" b="1" dirty="0" err="1" smtClean="0">
                <a:solidFill>
                  <a:srgbClr val="009900"/>
                </a:solidFill>
              </a:rPr>
              <a:t>aaabbb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 smtClean="0"/>
              <a:t>              </a:t>
            </a:r>
            <a:r>
              <a:rPr lang="en-US" b="1" dirty="0" smtClean="0"/>
              <a:t>L(G</a:t>
            </a:r>
            <a:r>
              <a:rPr lang="en-US" b="1" dirty="0"/>
              <a:t>) = { </a:t>
            </a:r>
            <a:r>
              <a:rPr lang="en-US" b="1" dirty="0" smtClean="0"/>
              <a:t>a</a:t>
            </a:r>
            <a:r>
              <a:rPr lang="en-US" b="1" baseline="30000" dirty="0" smtClean="0"/>
              <a:t>n+1</a:t>
            </a:r>
            <a:r>
              <a:rPr lang="en-US" b="1" dirty="0" smtClean="0"/>
              <a:t>b</a:t>
            </a:r>
            <a:r>
              <a:rPr lang="en-US" b="1" baseline="30000" dirty="0" smtClean="0"/>
              <a:t>n+k</a:t>
            </a:r>
            <a:r>
              <a:rPr lang="en-US" b="1" dirty="0" smtClean="0"/>
              <a:t>/ </a:t>
            </a:r>
            <a:r>
              <a:rPr lang="en-US" b="1" dirty="0"/>
              <a:t>n ≥ </a:t>
            </a:r>
            <a:r>
              <a:rPr lang="en-US" b="1" dirty="0" smtClean="0"/>
              <a:t>1, k = -1, 1, 3, 5, . . .} </a:t>
            </a:r>
            <a:r>
              <a:rPr lang="en-US" dirty="0" smtClean="0"/>
              <a:t> 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053066" y="21643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66" y="216438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54737" y="216003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37" y="2160037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334629" y="215872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8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629" y="2158722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029482" y="2201104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9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2201104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089551" y="164806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0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51" y="164806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117308" y="163279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1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308" y="1632790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7403704" y="16314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2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704" y="16314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8532208" y="1631438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3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208" y="1631438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9029482" y="2683655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4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2683655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183680" y="316602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5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680" y="316602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6072847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6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847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7382148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7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148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9029482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8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9029482" y="3711593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9" name="Equation" r:id="rId18" imgW="190440" imgH="152280" progId="Equation.3">
                  <p:embed/>
                </p:oleObj>
              </mc:Choice>
              <mc:Fallback>
                <p:oleObj name="Equation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3711593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9029482" y="424479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0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4244792"/>
                        <a:ext cx="614502" cy="44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Derivations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 = </a:t>
            </a:r>
            <a:r>
              <a:rPr lang="en-US" dirty="0">
                <a:solidFill>
                  <a:srgbClr val="FF0000"/>
                </a:solidFill>
              </a:rPr>
              <a:t>a + b *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Leftmost </a:t>
            </a:r>
            <a:r>
              <a:rPr lang="en-US" dirty="0"/>
              <a:t>derivation (</a:t>
            </a:r>
            <a:r>
              <a:rPr lang="en-US" dirty="0" err="1">
                <a:solidFill>
                  <a:srgbClr val="008000"/>
                </a:solidFill>
              </a:rPr>
              <a:t>Lmd</a:t>
            </a:r>
            <a:r>
              <a:rPr lang="en-US" dirty="0" smtClean="0"/>
              <a:t>): 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E         </a:t>
            </a:r>
            <a:r>
              <a:rPr lang="en-US" dirty="0" err="1">
                <a:solidFill>
                  <a:srgbClr val="0000CC"/>
                </a:solidFill>
              </a:rPr>
              <a:t>E</a:t>
            </a:r>
            <a:r>
              <a:rPr lang="en-US" dirty="0"/>
              <a:t> + 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* 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0000CC"/>
                </a:solidFill>
              </a:rPr>
              <a:t>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Leftmost </a:t>
            </a:r>
            <a:r>
              <a:rPr lang="en-US" dirty="0"/>
              <a:t>derivation (</a:t>
            </a:r>
            <a:r>
              <a:rPr lang="en-US" dirty="0" err="1">
                <a:solidFill>
                  <a:srgbClr val="008000"/>
                </a:solidFill>
              </a:rPr>
              <a:t>Lmd</a:t>
            </a:r>
            <a:r>
              <a:rPr lang="en-US" dirty="0"/>
              <a:t>):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         </a:t>
            </a:r>
            <a:r>
              <a:rPr lang="en-US" dirty="0" err="1">
                <a:solidFill>
                  <a:srgbClr val="0000CC"/>
                </a:solidFill>
              </a:rPr>
              <a:t>E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dirty="0"/>
              <a:t>E         </a:t>
            </a:r>
            <a:r>
              <a:rPr lang="en-US" dirty="0" err="1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/>
              <a:t>+ E </a:t>
            </a:r>
            <a:r>
              <a:rPr lang="en-US" dirty="0" smtClean="0"/>
              <a:t>* E      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* 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0000CC"/>
                </a:solidFill>
              </a:rPr>
              <a:t>E    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b</a:t>
            </a:r>
            <a:r>
              <a:rPr lang="en-US" dirty="0"/>
              <a:t>  *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91996"/>
              </p:ext>
            </p:extLst>
          </p:nvPr>
        </p:nvGraphicFramePr>
        <p:xfrm>
          <a:off x="1254034" y="27228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7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034" y="27228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7003"/>
              </p:ext>
            </p:extLst>
          </p:nvPr>
        </p:nvGraphicFramePr>
        <p:xfrm>
          <a:off x="2683905" y="27228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79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905" y="27228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10997"/>
              </p:ext>
            </p:extLst>
          </p:nvPr>
        </p:nvGraphicFramePr>
        <p:xfrm>
          <a:off x="4019646" y="27228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0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646" y="27228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8733"/>
              </p:ext>
            </p:extLst>
          </p:nvPr>
        </p:nvGraphicFramePr>
        <p:xfrm>
          <a:off x="5933611" y="27228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1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611" y="27228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811752"/>
              </p:ext>
            </p:extLst>
          </p:nvPr>
        </p:nvGraphicFramePr>
        <p:xfrm>
          <a:off x="7982047" y="27228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2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047" y="27228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679514"/>
              </p:ext>
            </p:extLst>
          </p:nvPr>
        </p:nvGraphicFramePr>
        <p:xfrm>
          <a:off x="1286627" y="424127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3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627" y="424127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11569"/>
              </p:ext>
            </p:extLst>
          </p:nvPr>
        </p:nvGraphicFramePr>
        <p:xfrm>
          <a:off x="2683904" y="425472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4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904" y="425472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53733"/>
              </p:ext>
            </p:extLst>
          </p:nvPr>
        </p:nvGraphicFramePr>
        <p:xfrm>
          <a:off x="4586629" y="424888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5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29" y="424888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43725"/>
              </p:ext>
            </p:extLst>
          </p:nvPr>
        </p:nvGraphicFramePr>
        <p:xfrm>
          <a:off x="6500594" y="42757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6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594" y="427578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04270"/>
              </p:ext>
            </p:extLst>
          </p:nvPr>
        </p:nvGraphicFramePr>
        <p:xfrm>
          <a:off x="8508689" y="426233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7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689" y="426233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7514</Words>
  <Application>Microsoft Office PowerPoint</Application>
  <PresentationFormat>Widescreen</PresentationFormat>
  <Paragraphs>997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Angsana New</vt:lpstr>
      <vt:lpstr>Arial</vt:lpstr>
      <vt:lpstr>Arial Black</vt:lpstr>
      <vt:lpstr>Browallia New</vt:lpstr>
      <vt:lpstr>Calibri</vt:lpstr>
      <vt:lpstr>Calibri Light</vt:lpstr>
      <vt:lpstr>Cambria Math</vt:lpstr>
      <vt:lpstr>Cordia New</vt:lpstr>
      <vt:lpstr>Symbol</vt:lpstr>
      <vt:lpstr>Tahoma</vt:lpstr>
      <vt:lpstr>Office Theme</vt:lpstr>
      <vt:lpstr>Equation</vt:lpstr>
      <vt:lpstr>CSI1003 Formal  Languages and Automata Theory </vt:lpstr>
      <vt:lpstr>Module -4</vt:lpstr>
      <vt:lpstr>Context Free Grammar (CFG)</vt:lpstr>
      <vt:lpstr>Examples</vt:lpstr>
      <vt:lpstr>Examples</vt:lpstr>
      <vt:lpstr>Examples</vt:lpstr>
      <vt:lpstr>Examples</vt:lpstr>
      <vt:lpstr>Derivations - Parse Trees</vt:lpstr>
      <vt:lpstr>Derivations </vt:lpstr>
      <vt:lpstr>Parse Trees</vt:lpstr>
      <vt:lpstr>PowerPoint Presentation</vt:lpstr>
      <vt:lpstr>PowerPoint Presentation</vt:lpstr>
      <vt:lpstr>Ambiguity in CFG</vt:lpstr>
      <vt:lpstr>Examples</vt:lpstr>
      <vt:lpstr>PowerPoint Presentation</vt:lpstr>
      <vt:lpstr>PowerPoint Presentation</vt:lpstr>
      <vt:lpstr>Examples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Decidability Results for CFL</vt:lpstr>
      <vt:lpstr>Membership Problem for CFL</vt:lpstr>
      <vt:lpstr>CYK (Cook, Younger and Kasami) algorithm</vt:lpstr>
      <vt:lpstr>CYK (Cook, Younger and Kasami) algorithm</vt:lpstr>
      <vt:lpstr>CYK (Cook, Younger and Kasami) algorithm</vt:lpstr>
      <vt:lpstr>Problems</vt:lpstr>
      <vt:lpstr>Problems</vt:lpstr>
      <vt:lpstr>Problems</vt:lpstr>
      <vt:lpstr>PowerPoint Presentation</vt:lpstr>
      <vt:lpstr>Simplification of CFG</vt:lpstr>
      <vt:lpstr>Elimination of Useless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Elimination of Null Productions</vt:lpstr>
      <vt:lpstr>PowerPoint Presentation</vt:lpstr>
      <vt:lpstr>PowerPoint Presentation</vt:lpstr>
      <vt:lpstr>PowerPoint Presentation</vt:lpstr>
      <vt:lpstr>Elimination of Unit Productions</vt:lpstr>
      <vt:lpstr>PowerPoint Presentation</vt:lpstr>
      <vt:lpstr>PowerPoint Presentation</vt:lpstr>
      <vt:lpstr>PowerPoint Presentation</vt:lpstr>
      <vt:lpstr>Chomsky Normal Form (CNF)</vt:lpstr>
      <vt:lpstr>Examples</vt:lpstr>
      <vt:lpstr>Convert CFG into CNF</vt:lpstr>
      <vt:lpstr>Convert CFG into CNF</vt:lpstr>
      <vt:lpstr>Problems</vt:lpstr>
      <vt:lpstr>Problems (Continued..)</vt:lpstr>
      <vt:lpstr>Problems</vt:lpstr>
      <vt:lpstr>Greibach Normal Form (GNF)</vt:lpstr>
      <vt:lpstr>PowerPoint Presentation</vt:lpstr>
      <vt:lpstr>PowerPoint Presentation</vt:lpstr>
      <vt:lpstr>Convert CFG into GNF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Pumping lemma for context-free languages</vt:lpstr>
      <vt:lpstr>PowerPoint Presentation</vt:lpstr>
      <vt:lpstr>PowerPoint Presentation</vt:lpstr>
      <vt:lpstr>PowerPoint Presentation</vt:lpstr>
      <vt:lpstr>PowerPoint Presentation</vt:lpstr>
      <vt:lpstr>Closure Properties of CFL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PUSHDOWN AUTOMATA (PDA)</vt:lpstr>
      <vt:lpstr>Context-Sensitive Grammars and Languages</vt:lpstr>
      <vt:lpstr>Grammars and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744</cp:revision>
  <dcterms:created xsi:type="dcterms:W3CDTF">2018-07-03T04:52:28Z</dcterms:created>
  <dcterms:modified xsi:type="dcterms:W3CDTF">2020-09-09T08:48:17Z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