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95" r:id="rId2"/>
    <p:sldId id="271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99"/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CSI1003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Formal  Languages and Automata Theory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MODULE - 3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0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9"/>
            <a:ext cx="10515600" cy="4610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3) </a:t>
            </a:r>
            <a:r>
              <a:rPr lang="en-IN" dirty="0"/>
              <a:t>L = { </a:t>
            </a:r>
            <a:r>
              <a:rPr lang="en-IN" dirty="0" smtClean="0"/>
              <a:t>a</a:t>
            </a:r>
            <a:r>
              <a:rPr lang="en-IN" baseline="30000" dirty="0" smtClean="0"/>
              <a:t>n</a:t>
            </a:r>
            <a:r>
              <a:rPr lang="en-IN" dirty="0" smtClean="0"/>
              <a:t>b</a:t>
            </a:r>
            <a:r>
              <a:rPr lang="en-IN" baseline="30000" dirty="0" smtClean="0"/>
              <a:t>m</a:t>
            </a:r>
            <a:r>
              <a:rPr lang="en-IN" dirty="0" smtClean="0"/>
              <a:t>c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/>
              <a:t>/   </a:t>
            </a:r>
            <a:r>
              <a:rPr lang="en-IN" dirty="0" smtClean="0"/>
              <a:t>m, n </a:t>
            </a:r>
            <a:r>
              <a:rPr lang="en-IN" dirty="0"/>
              <a:t>≥</a:t>
            </a:r>
            <a:r>
              <a:rPr lang="en-US" altLang="en-US" dirty="0">
                <a:sym typeface="Symbol" pitchFamily="18" charset="2"/>
              </a:rPr>
              <a:t>  1</a:t>
            </a:r>
            <a:r>
              <a:rPr lang="en-US" altLang="en-US" dirty="0" smtClean="0"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itchFamily="18" charset="2"/>
              </a:rPr>
              <a:t>     </a:t>
            </a:r>
            <a:r>
              <a:rPr lang="en-US" altLang="en-US" dirty="0" smtClean="0"/>
              <a:t>M </a:t>
            </a:r>
            <a:r>
              <a:rPr lang="en-US" altLang="en-US" dirty="0"/>
              <a:t>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ɸ), 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    Q = {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2</a:t>
            </a:r>
            <a:r>
              <a:rPr lang="en-US" dirty="0" smtClean="0">
                <a:cs typeface="Arial" charset="0"/>
                <a:sym typeface="Symbol" pitchFamily="18" charset="2"/>
              </a:rPr>
              <a:t>} </a:t>
            </a:r>
            <a:r>
              <a:rPr lang="en-US" dirty="0">
                <a:cs typeface="Arial" charset="0"/>
                <a:sym typeface="Symbol" pitchFamily="18" charset="2"/>
              </a:rPr>
              <a:t>,    </a:t>
            </a:r>
            <a:r>
              <a:rPr lang="el-GR" altLang="en-US" dirty="0">
                <a:cs typeface="Arial" charset="0"/>
              </a:rPr>
              <a:t>Σ</a:t>
            </a:r>
            <a:r>
              <a:rPr lang="en-IN" altLang="en-US" dirty="0">
                <a:cs typeface="Arial" charset="0"/>
              </a:rPr>
              <a:t> = {a , </a:t>
            </a:r>
            <a:r>
              <a:rPr lang="en-IN" altLang="en-US" dirty="0" smtClean="0">
                <a:cs typeface="Arial" charset="0"/>
              </a:rPr>
              <a:t>b, c} </a:t>
            </a:r>
            <a:r>
              <a:rPr lang="en-IN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 ={</a:t>
            </a:r>
            <a:r>
              <a:rPr lang="en-IN" altLang="en-US" dirty="0" smtClean="0">
                <a:cs typeface="Arial" charset="0"/>
              </a:rPr>
              <a:t>X , 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IN" altLang="en-US" dirty="0"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a 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charset="0"/>
                <a:sym typeface="Symbol" pitchFamily="18" charset="2"/>
              </a:rPr>
              <a:t> 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 }                </a:t>
            </a:r>
            <a:endParaRPr lang="en-IN" altLang="en-US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a, X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err="1"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cs typeface="Arial" charset="0"/>
                <a:sym typeface="Symbol" pitchFamily="18" charset="2"/>
              </a:rPr>
              <a:t> ) } </a:t>
            </a:r>
          </a:p>
          <a:p>
            <a:pPr marL="0" indent="0">
              <a:buNone/>
            </a:pPr>
            <a:r>
              <a:rPr lang="en-US" altLang="en-US" dirty="0">
                <a:cs typeface="Arial" charset="0"/>
                <a:sym typeface="Symbol" pitchFamily="18" charset="2"/>
              </a:rPr>
              <a:t>      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b, X</a:t>
            </a:r>
            <a:r>
              <a:rPr lang="en-US" altLang="en-US" dirty="0">
                <a:cs typeface="Arial" charset="0"/>
                <a:sym typeface="Symbol" pitchFamily="18" charset="2"/>
              </a:rPr>
              <a:t> )   </a:t>
            </a:r>
            <a:r>
              <a:rPr lang="en-IN" altLang="en-US" dirty="0">
                <a:cs typeface="Arial" charset="0"/>
              </a:rPr>
              <a:t> =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en-US" altLang="en-US" dirty="0" smtClean="0"/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dirty="0">
                <a:cs typeface="Arial" charset="0"/>
                <a:sym typeface="Symbol" pitchFamily="18" charset="2"/>
              </a:rPr>
              <a:t>}</a:t>
            </a:r>
            <a:endParaRPr lang="en-IN" baseline="30000" dirty="0"/>
          </a:p>
          <a:p>
            <a:pPr marL="0" indent="0">
              <a:buNone/>
            </a:pPr>
            <a:r>
              <a:rPr lang="en-US" altLang="en-US" dirty="0">
                <a:cs typeface="Arial" charset="0"/>
                <a:sym typeface="Symbol" pitchFamily="18" charset="2"/>
              </a:rPr>
              <a:t>      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b , X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en-US" altLang="en-US" dirty="0" smtClean="0"/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 smtClean="0"/>
              <a:t>c </a:t>
            </a:r>
            <a:r>
              <a:rPr lang="en-US" altLang="en-US" dirty="0"/>
              <a:t>, X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 </a:t>
            </a:r>
            <a:r>
              <a:rPr lang="en-US" altLang="en-US" dirty="0"/>
              <a:t>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</a:t>
            </a:r>
            <a:r>
              <a:rPr lang="en-IN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,</a:t>
            </a:r>
            <a:r>
              <a:rPr lang="en-US" altLang="en-US" b="1" dirty="0"/>
              <a:t> </a:t>
            </a:r>
            <a:r>
              <a:rPr lang="en-US" altLang="en-US" dirty="0"/>
              <a:t>c , X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2 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baseline="30000" dirty="0">
                <a:cs typeface="Arial" charset="0"/>
                <a:sym typeface="Symbol" pitchFamily="18" charset="2"/>
              </a:rPr>
              <a:t>   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/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 </a:t>
            </a:r>
            <a:r>
              <a:rPr lang="en-US" altLang="en-US" dirty="0"/>
              <a:t>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) }</a:t>
            </a:r>
            <a:endParaRPr lang="en-IN" baseline="30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0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58791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218"/>
            <a:ext cx="10515600" cy="54913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4) </a:t>
            </a:r>
            <a:r>
              <a:rPr lang="en-IN" dirty="0"/>
              <a:t>L = { </a:t>
            </a:r>
            <a:r>
              <a:rPr lang="en-IN" dirty="0" err="1" smtClean="0"/>
              <a:t>ww</a:t>
            </a:r>
            <a:r>
              <a:rPr lang="en-IN" baseline="30000" dirty="0" err="1" smtClean="0"/>
              <a:t>R</a:t>
            </a:r>
            <a:r>
              <a:rPr lang="en-IN" dirty="0" smtClean="0"/>
              <a:t> </a:t>
            </a:r>
            <a:r>
              <a:rPr lang="en-IN" dirty="0"/>
              <a:t>/ w </a:t>
            </a:r>
            <a:r>
              <a:rPr lang="en-US" altLang="en-US" dirty="0">
                <a:sym typeface="Symbol" pitchFamily="18" charset="2"/>
              </a:rPr>
              <a:t> { 0, 1}* </a:t>
            </a:r>
            <a:r>
              <a:rPr lang="en-US" altLang="en-US" dirty="0" smtClean="0">
                <a:sym typeface="Symbol" pitchFamily="18" charset="2"/>
              </a:rPr>
              <a:t>}</a:t>
            </a:r>
          </a:p>
          <a:p>
            <a:pPr marL="0" indent="0">
              <a:buNone/>
            </a:pPr>
            <a:endParaRPr lang="en-US" altLang="en-US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sz="3600" dirty="0"/>
              <a:t>M = (Q, </a:t>
            </a:r>
            <a:r>
              <a:rPr lang="el-GR" altLang="en-US" sz="3600" dirty="0">
                <a:cs typeface="Arial" charset="0"/>
              </a:rPr>
              <a:t>Σ</a:t>
            </a:r>
            <a:r>
              <a:rPr lang="en-US" altLang="en-US" sz="3600" dirty="0">
                <a:cs typeface="Arial" charset="0"/>
              </a:rPr>
              <a:t>, </a:t>
            </a:r>
            <a:r>
              <a:rPr lang="el-GR" altLang="en-US" sz="3600" dirty="0">
                <a:cs typeface="Arial" charset="0"/>
              </a:rPr>
              <a:t>Γ</a:t>
            </a:r>
            <a:r>
              <a:rPr lang="en-IN" altLang="en-US" sz="3600" dirty="0">
                <a:cs typeface="Arial" charset="0"/>
              </a:rPr>
              <a:t>, 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sz="36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, Z</a:t>
            </a:r>
            <a:r>
              <a:rPr lang="en-US" altLang="en-US" sz="36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 ,</a:t>
            </a:r>
            <a:r>
              <a:rPr lang="en-US" altLang="en-US" sz="3600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ɸ), 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    Q = {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1</a:t>
            </a:r>
            <a:r>
              <a:rPr lang="en-US" dirty="0">
                <a:cs typeface="Arial" charset="0"/>
                <a:sym typeface="Symbol" pitchFamily="18" charset="2"/>
              </a:rPr>
              <a:t>} ,    </a:t>
            </a:r>
            <a:r>
              <a:rPr lang="el-GR" altLang="en-US" dirty="0">
                <a:cs typeface="Arial" charset="0"/>
              </a:rPr>
              <a:t>Σ</a:t>
            </a:r>
            <a:r>
              <a:rPr lang="en-IN" altLang="en-US" dirty="0">
                <a:cs typeface="Arial" charset="0"/>
              </a:rPr>
              <a:t> = {0, </a:t>
            </a:r>
            <a:r>
              <a:rPr lang="en-IN" altLang="en-US" dirty="0" smtClean="0">
                <a:cs typeface="Arial" charset="0"/>
              </a:rPr>
              <a:t>1} </a:t>
            </a:r>
            <a:r>
              <a:rPr lang="en-IN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 ={X, Y,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IN" altLang="en-US" dirty="0" smtClean="0">
                <a:cs typeface="Arial" charset="0"/>
              </a:rPr>
              <a:t>}</a:t>
            </a:r>
          </a:p>
          <a:p>
            <a:pPr marL="0" indent="0">
              <a:buNone/>
            </a:pPr>
            <a:endParaRPr lang="en-IN" altLang="en-US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sz="3800" dirty="0" smtClean="0">
                <a:cs typeface="Arial" charset="0"/>
              </a:rPr>
              <a:t>    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</a:t>
            </a:r>
            <a:r>
              <a:rPr lang="en-IN" sz="3800" dirty="0"/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</a:t>
            </a:r>
            <a:r>
              <a:rPr lang="en-US" altLang="en-US" sz="3800" dirty="0"/>
              <a:t> ,</a:t>
            </a:r>
            <a:r>
              <a:rPr lang="en-US" altLang="en-US" sz="3800" b="1" dirty="0"/>
              <a:t> </a:t>
            </a:r>
            <a:r>
              <a:rPr lang="en-US" altLang="en-US" sz="3800" dirty="0"/>
              <a:t>0 ,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Z</a:t>
            </a:r>
            <a:r>
              <a:rPr lang="en-US" altLang="en-US" sz="38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3800" dirty="0">
                <a:cs typeface="Arial" charset="0"/>
              </a:rPr>
              <a:t> = { 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 </a:t>
            </a:r>
            <a:r>
              <a:rPr lang="en-US" altLang="en-US" sz="3800" dirty="0"/>
              <a:t> , X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Z</a:t>
            </a:r>
            <a:r>
              <a:rPr lang="en-US" altLang="en-US" sz="38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) }                 </a:t>
            </a:r>
            <a:endParaRPr lang="en-US" altLang="en-US" sz="3800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sz="3800" dirty="0">
                <a:cs typeface="Arial" charset="0"/>
                <a:sym typeface="Symbol" pitchFamily="18" charset="2"/>
              </a:rPr>
              <a:t> </a:t>
            </a:r>
            <a:r>
              <a:rPr lang="en-US" altLang="en-US" sz="3800" dirty="0" smtClean="0">
                <a:cs typeface="Arial" charset="0"/>
                <a:sym typeface="Symbol" pitchFamily="18" charset="2"/>
              </a:rPr>
              <a:t>    </a:t>
            </a:r>
            <a:r>
              <a:rPr lang="en-IN" sz="3800" dirty="0"/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</a:t>
            </a:r>
            <a:r>
              <a:rPr lang="en-US" altLang="en-US" sz="3800" dirty="0"/>
              <a:t> ,</a:t>
            </a:r>
            <a:r>
              <a:rPr lang="en-US" altLang="en-US" sz="3800" b="1" dirty="0"/>
              <a:t> </a:t>
            </a:r>
            <a:r>
              <a:rPr lang="en-US" altLang="en-US" sz="3800" dirty="0"/>
              <a:t>1 ,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Z</a:t>
            </a:r>
            <a:r>
              <a:rPr lang="en-US" altLang="en-US" sz="38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3800" dirty="0">
                <a:cs typeface="Arial" charset="0"/>
              </a:rPr>
              <a:t> = { 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 </a:t>
            </a:r>
            <a:r>
              <a:rPr lang="en-US" altLang="en-US" sz="3800" dirty="0"/>
              <a:t> , Y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Z</a:t>
            </a:r>
            <a:r>
              <a:rPr lang="en-US" altLang="en-US" sz="38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) }</a:t>
            </a:r>
            <a:endParaRPr lang="en-IN" altLang="en-US" sz="3800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sz="3800" dirty="0">
                <a:cs typeface="Arial" charset="0"/>
              </a:rPr>
              <a:t>    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</a:t>
            </a:r>
            <a:r>
              <a:rPr lang="en-IN" sz="3800" dirty="0"/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</a:t>
            </a:r>
            <a:r>
              <a:rPr lang="en-US" altLang="en-US" sz="3800" dirty="0"/>
              <a:t> ,</a:t>
            </a:r>
            <a:r>
              <a:rPr lang="en-US" altLang="en-US" sz="3800" b="1" dirty="0"/>
              <a:t> </a:t>
            </a:r>
            <a:r>
              <a:rPr lang="en-US" altLang="en-US" sz="3800" dirty="0"/>
              <a:t>0 , X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3800" dirty="0">
                <a:cs typeface="Arial" charset="0"/>
              </a:rPr>
              <a:t> =  { 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 </a:t>
            </a:r>
            <a:r>
              <a:rPr lang="en-US" altLang="en-US" sz="3800" dirty="0"/>
              <a:t> , X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</a:t>
            </a:r>
            <a:r>
              <a:rPr lang="en-US" altLang="en-US" sz="3800" dirty="0" err="1">
                <a:cs typeface="Arial" charset="0"/>
                <a:sym typeface="Symbol" pitchFamily="18" charset="2"/>
              </a:rPr>
              <a:t>X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) </a:t>
            </a:r>
            <a:r>
              <a:rPr lang="en-US" altLang="en-US" sz="3800" dirty="0" smtClean="0">
                <a:cs typeface="Arial" charset="0"/>
                <a:sym typeface="Symbol" pitchFamily="18" charset="2"/>
              </a:rPr>
              <a:t>, </a:t>
            </a:r>
            <a:r>
              <a:rPr lang="en-IN" altLang="en-US" sz="3800" dirty="0">
                <a:cs typeface="Arial" charset="0"/>
              </a:rPr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1 </a:t>
            </a:r>
            <a:r>
              <a:rPr lang="en-US" altLang="en-US" sz="3800" dirty="0"/>
              <a:t> , </a:t>
            </a:r>
            <a:r>
              <a:rPr lang="th-TH" altLang="en-US" sz="38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3800" dirty="0" smtClean="0">
                <a:cs typeface="Arial" charset="0"/>
                <a:sym typeface="Symbol" pitchFamily="18" charset="2"/>
              </a:rPr>
              <a:t>)}  </a:t>
            </a:r>
          </a:p>
          <a:p>
            <a:pPr marL="0" indent="0">
              <a:buNone/>
            </a:pPr>
            <a:r>
              <a:rPr lang="en-US" altLang="en-US" sz="3800" dirty="0" smtClean="0">
                <a:cs typeface="Arial" charset="0"/>
                <a:sym typeface="Symbol" pitchFamily="18" charset="2"/>
              </a:rPr>
              <a:t>      </a:t>
            </a:r>
            <a:r>
              <a:rPr lang="en-IN" sz="3800" dirty="0"/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</a:t>
            </a:r>
            <a:r>
              <a:rPr lang="en-US" altLang="en-US" sz="3800" dirty="0"/>
              <a:t> ,</a:t>
            </a:r>
            <a:r>
              <a:rPr lang="en-US" altLang="en-US" sz="3800" b="1" dirty="0"/>
              <a:t> </a:t>
            </a:r>
            <a:r>
              <a:rPr lang="en-US" altLang="en-US" sz="3800" dirty="0"/>
              <a:t>1 , X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3800" dirty="0">
                <a:cs typeface="Arial" charset="0"/>
              </a:rPr>
              <a:t> =  { 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 </a:t>
            </a:r>
            <a:r>
              <a:rPr lang="en-US" altLang="en-US" sz="3800" dirty="0"/>
              <a:t> ,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YX ) </a:t>
            </a:r>
            <a:r>
              <a:rPr lang="en-US" altLang="en-US" sz="3800" dirty="0" smtClean="0">
                <a:cs typeface="Arial" charset="0"/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sz="3800" baseline="30000" dirty="0">
                <a:cs typeface="Arial" charset="0"/>
                <a:sym typeface="Symbol" pitchFamily="18" charset="2"/>
              </a:rPr>
              <a:t> </a:t>
            </a:r>
            <a:r>
              <a:rPr lang="en-US" sz="3800" baseline="30000" dirty="0" smtClean="0">
                <a:cs typeface="Arial" charset="0"/>
                <a:sym typeface="Symbol" pitchFamily="18" charset="2"/>
              </a:rPr>
              <a:t>       </a:t>
            </a:r>
            <a:r>
              <a:rPr lang="en-IN" altLang="en-US" sz="3800" dirty="0" smtClean="0">
                <a:cs typeface="Arial" charset="0"/>
              </a:rPr>
              <a:t>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</a:t>
            </a:r>
            <a:r>
              <a:rPr lang="en-IN" sz="3800" dirty="0"/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</a:t>
            </a:r>
            <a:r>
              <a:rPr lang="en-US" altLang="en-US" sz="3800" dirty="0"/>
              <a:t> ,</a:t>
            </a:r>
            <a:r>
              <a:rPr lang="en-US" altLang="en-US" sz="3800" b="1" dirty="0"/>
              <a:t> </a:t>
            </a:r>
            <a:r>
              <a:rPr lang="en-US" altLang="en-US" sz="3800" dirty="0"/>
              <a:t>0 , </a:t>
            </a:r>
            <a:r>
              <a:rPr lang="en-US" altLang="en-US" sz="3800" dirty="0" smtClean="0"/>
              <a:t>Y</a:t>
            </a:r>
            <a:r>
              <a:rPr lang="en-US" altLang="en-US" sz="38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)</a:t>
            </a:r>
            <a:r>
              <a:rPr lang="en-IN" altLang="en-US" sz="3800" dirty="0">
                <a:cs typeface="Arial" charset="0"/>
              </a:rPr>
              <a:t> =  { 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 </a:t>
            </a:r>
            <a:r>
              <a:rPr lang="en-US" altLang="en-US" sz="3800" dirty="0"/>
              <a:t> , </a:t>
            </a:r>
            <a:r>
              <a:rPr lang="en-US" altLang="en-US" sz="3800" dirty="0" smtClean="0"/>
              <a:t>Y</a:t>
            </a:r>
            <a:r>
              <a:rPr lang="en-US" altLang="en-US" sz="38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X ) </a:t>
            </a:r>
            <a:r>
              <a:rPr lang="en-US" altLang="en-US" sz="3800" dirty="0" smtClean="0">
                <a:cs typeface="Arial" charset="0"/>
                <a:sym typeface="Symbol" pitchFamily="18" charset="2"/>
              </a:rPr>
              <a:t>}  </a:t>
            </a:r>
            <a:endParaRPr lang="en-IN" sz="3800" baseline="30000" dirty="0"/>
          </a:p>
          <a:p>
            <a:pPr marL="0" indent="0">
              <a:buNone/>
            </a:pPr>
            <a:r>
              <a:rPr lang="en-IN" altLang="en-US" sz="3800" dirty="0" smtClean="0">
                <a:cs typeface="Arial" charset="0"/>
              </a:rPr>
              <a:t>     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</a:t>
            </a:r>
            <a:r>
              <a:rPr lang="en-IN" sz="3800" dirty="0"/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</a:t>
            </a:r>
            <a:r>
              <a:rPr lang="en-US" altLang="en-US" sz="3800" dirty="0"/>
              <a:t> ,</a:t>
            </a:r>
            <a:r>
              <a:rPr lang="en-US" altLang="en-US" sz="3800" b="1" dirty="0"/>
              <a:t> </a:t>
            </a:r>
            <a:r>
              <a:rPr lang="en-US" altLang="en-US" sz="3800" b="1" dirty="0" smtClean="0"/>
              <a:t>1</a:t>
            </a:r>
            <a:r>
              <a:rPr lang="en-US" altLang="en-US" sz="3800" dirty="0" smtClean="0"/>
              <a:t> </a:t>
            </a:r>
            <a:r>
              <a:rPr lang="en-US" altLang="en-US" sz="3800" dirty="0"/>
              <a:t>, </a:t>
            </a:r>
            <a:r>
              <a:rPr lang="en-US" altLang="en-US" sz="3800" dirty="0" smtClean="0"/>
              <a:t>Y</a:t>
            </a:r>
            <a:r>
              <a:rPr lang="en-US" altLang="en-US" sz="38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)</a:t>
            </a:r>
            <a:r>
              <a:rPr lang="en-IN" altLang="en-US" sz="3800" dirty="0">
                <a:cs typeface="Arial" charset="0"/>
              </a:rPr>
              <a:t> =  { 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0 </a:t>
            </a:r>
            <a:r>
              <a:rPr lang="en-US" altLang="en-US" sz="3800" dirty="0"/>
              <a:t> , </a:t>
            </a:r>
            <a:r>
              <a:rPr lang="en-US" altLang="en-US" sz="3800" dirty="0" smtClean="0"/>
              <a:t>YY</a:t>
            </a:r>
            <a:r>
              <a:rPr lang="en-US" altLang="en-US" sz="38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) , </a:t>
            </a:r>
            <a:r>
              <a:rPr lang="en-IN" altLang="en-US" sz="3800" dirty="0">
                <a:cs typeface="Arial" charset="0"/>
              </a:rPr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1 </a:t>
            </a:r>
            <a:r>
              <a:rPr lang="en-US" altLang="en-US" sz="3800" dirty="0"/>
              <a:t> , </a:t>
            </a:r>
            <a:r>
              <a:rPr lang="th-TH" altLang="en-US" sz="38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)}  </a:t>
            </a:r>
            <a:endParaRPr lang="en-US" altLang="en-US" sz="3800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sz="3800" dirty="0" smtClean="0">
                <a:cs typeface="Arial" charset="0"/>
                <a:sym typeface="Symbol" pitchFamily="18" charset="2"/>
              </a:rPr>
              <a:t>      </a:t>
            </a:r>
            <a:r>
              <a:rPr lang="en-IN" sz="3800" dirty="0"/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1</a:t>
            </a:r>
            <a:r>
              <a:rPr lang="en-US" altLang="en-US" sz="3800" dirty="0"/>
              <a:t> ,</a:t>
            </a:r>
            <a:r>
              <a:rPr lang="en-US" altLang="en-US" sz="3800" b="1" dirty="0"/>
              <a:t> </a:t>
            </a:r>
            <a:r>
              <a:rPr lang="en-US" altLang="en-US" sz="3800" dirty="0"/>
              <a:t>0 , X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3800" dirty="0">
                <a:cs typeface="Arial" charset="0"/>
              </a:rPr>
              <a:t> =  { 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1 </a:t>
            </a:r>
            <a:r>
              <a:rPr lang="en-US" altLang="en-US" sz="3800" dirty="0"/>
              <a:t> , </a:t>
            </a:r>
            <a:r>
              <a:rPr lang="th-TH" altLang="en-US" sz="38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sz="3800" baseline="30000" dirty="0">
                <a:cs typeface="Arial" charset="0"/>
                <a:sym typeface="Symbol" pitchFamily="18" charset="2"/>
              </a:rPr>
              <a:t>       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</a:t>
            </a:r>
            <a:r>
              <a:rPr lang="en-IN" sz="3800" dirty="0"/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1</a:t>
            </a:r>
            <a:r>
              <a:rPr lang="en-US" altLang="en-US" sz="3800" dirty="0"/>
              <a:t> , 1 , Y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3800" dirty="0">
                <a:cs typeface="Arial" charset="0"/>
              </a:rPr>
              <a:t> =  { 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1 </a:t>
            </a:r>
            <a:r>
              <a:rPr lang="en-US" altLang="en-US" sz="3800" dirty="0"/>
              <a:t> , </a:t>
            </a:r>
            <a:r>
              <a:rPr lang="th-TH" altLang="en-US" sz="38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sz="3800" baseline="30000" dirty="0">
                <a:cs typeface="Arial" charset="0"/>
                <a:sym typeface="Symbol" pitchFamily="18" charset="2"/>
              </a:rPr>
              <a:t>        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</a:t>
            </a:r>
            <a:r>
              <a:rPr lang="en-IN" sz="3800" dirty="0"/>
              <a:t>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1</a:t>
            </a:r>
            <a:r>
              <a:rPr lang="en-US" altLang="en-US" sz="3800" dirty="0"/>
              <a:t> , </a:t>
            </a:r>
            <a:r>
              <a:rPr lang="th-TH" altLang="en-US" sz="38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3800" dirty="0"/>
              <a:t>, 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Z</a:t>
            </a:r>
            <a:r>
              <a:rPr lang="en-US" altLang="en-US" sz="38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3800" dirty="0">
                <a:cs typeface="Arial" charset="0"/>
              </a:rPr>
              <a:t> =  { (</a:t>
            </a:r>
            <a:r>
              <a:rPr lang="en-US" altLang="en-US" sz="3800" dirty="0"/>
              <a:t>q</a:t>
            </a:r>
            <a:r>
              <a:rPr lang="en-US" altLang="en-US" sz="3800" baseline="-25000" dirty="0"/>
              <a:t>1 </a:t>
            </a:r>
            <a:r>
              <a:rPr lang="en-US" altLang="en-US" sz="3800" dirty="0"/>
              <a:t> , </a:t>
            </a:r>
            <a:r>
              <a:rPr lang="th-TH" altLang="en-US" sz="38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3800" dirty="0">
                <a:cs typeface="Arial" charset="0"/>
                <a:sym typeface="Symbol" pitchFamily="18" charset="2"/>
              </a:rPr>
              <a:t>) }</a:t>
            </a:r>
            <a:endParaRPr lang="en-IN" sz="3800" baseline="30000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US" altLang="en-US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870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5"/>
            <a:ext cx="8113889" cy="3230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5) L = { 1</a:t>
            </a:r>
            <a:r>
              <a:rPr lang="en-IN" baseline="30000" dirty="0"/>
              <a:t>n</a:t>
            </a:r>
            <a:r>
              <a:rPr lang="en-IN" dirty="0"/>
              <a:t>01</a:t>
            </a:r>
            <a:r>
              <a:rPr lang="en-IN" baseline="30000" dirty="0"/>
              <a:t>n</a:t>
            </a:r>
            <a:r>
              <a:rPr lang="en-IN" dirty="0"/>
              <a:t>0 </a:t>
            </a:r>
            <a:r>
              <a:rPr lang="en-IN" dirty="0" smtClean="0"/>
              <a:t>/ </a:t>
            </a:r>
            <a:r>
              <a:rPr lang="en-IN" dirty="0"/>
              <a:t>n ≥</a:t>
            </a:r>
            <a:r>
              <a:rPr lang="en-US" altLang="en-US" dirty="0">
                <a:sym typeface="Symbol" pitchFamily="18" charset="2"/>
              </a:rPr>
              <a:t>  1</a:t>
            </a:r>
            <a:r>
              <a:rPr lang="en-US" altLang="en-US" dirty="0" smtClean="0"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6) L = {</a:t>
            </a:r>
            <a:r>
              <a:rPr lang="en-IN" dirty="0" smtClean="0">
                <a:sym typeface="Symbol" pitchFamily="18" charset="2"/>
              </a:rPr>
              <a:t>a</a:t>
            </a:r>
            <a:r>
              <a:rPr lang="en-IN" baseline="30000" dirty="0" smtClean="0"/>
              <a:t>m</a:t>
            </a:r>
            <a:r>
              <a:rPr lang="en-IN" dirty="0" smtClean="0"/>
              <a:t>b</a:t>
            </a:r>
            <a:r>
              <a:rPr lang="en-IN" baseline="30000" dirty="0" smtClean="0"/>
              <a:t>n</a:t>
            </a:r>
            <a:r>
              <a:rPr lang="en-IN" dirty="0" smtClean="0"/>
              <a:t>c</a:t>
            </a:r>
            <a:r>
              <a:rPr lang="en-IN" baseline="30000" dirty="0" smtClean="0"/>
              <a:t>m+n</a:t>
            </a:r>
            <a:r>
              <a:rPr lang="en-IN" dirty="0" smtClean="0"/>
              <a:t> </a:t>
            </a:r>
            <a:r>
              <a:rPr lang="en-IN" dirty="0"/>
              <a:t>/  </a:t>
            </a:r>
            <a:r>
              <a:rPr lang="en-IN" dirty="0" smtClean="0"/>
              <a:t>m, n </a:t>
            </a:r>
            <a:r>
              <a:rPr lang="en-IN" dirty="0"/>
              <a:t>≥</a:t>
            </a:r>
            <a:r>
              <a:rPr lang="en-US" altLang="en-US" dirty="0">
                <a:sym typeface="Symbol" pitchFamily="18" charset="2"/>
              </a:rPr>
              <a:t>  1}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7) </a:t>
            </a:r>
            <a:r>
              <a:rPr lang="en-US" dirty="0">
                <a:sym typeface="Symbol" pitchFamily="18" charset="2"/>
              </a:rPr>
              <a:t>L = </a:t>
            </a:r>
            <a:r>
              <a:rPr lang="en-US" dirty="0" smtClean="0">
                <a:sym typeface="Symbol" pitchFamily="18" charset="2"/>
              </a:rPr>
              <a:t>{</a:t>
            </a:r>
            <a:r>
              <a:rPr lang="en-IN" dirty="0" smtClean="0">
                <a:sym typeface="Symbol" pitchFamily="18" charset="2"/>
              </a:rPr>
              <a:t>0</a:t>
            </a:r>
            <a:r>
              <a:rPr lang="en-IN" baseline="30000" dirty="0" smtClean="0"/>
              <a:t>n</a:t>
            </a:r>
            <a:r>
              <a:rPr lang="en-IN" dirty="0" smtClean="0"/>
              <a:t>1</a:t>
            </a:r>
            <a:r>
              <a:rPr lang="en-IN" baseline="30000" dirty="0" smtClean="0"/>
              <a:t>n</a:t>
            </a:r>
            <a:r>
              <a:rPr lang="en-IN" dirty="0" smtClean="0"/>
              <a:t> / </a:t>
            </a:r>
            <a:r>
              <a:rPr lang="en-IN" dirty="0"/>
              <a:t>n </a:t>
            </a:r>
            <a:r>
              <a:rPr lang="en-IN" dirty="0" smtClean="0"/>
              <a:t>≥</a:t>
            </a:r>
            <a:r>
              <a:rPr lang="en-US" altLang="en-US" dirty="0" smtClean="0">
                <a:sym typeface="Symbol" pitchFamily="18" charset="2"/>
              </a:rPr>
              <a:t> 1} U {</a:t>
            </a:r>
            <a:r>
              <a:rPr lang="en-IN" dirty="0" smtClean="0">
                <a:sym typeface="Symbol" pitchFamily="18" charset="2"/>
              </a:rPr>
              <a:t>0</a:t>
            </a:r>
            <a:r>
              <a:rPr lang="en-IN" baseline="30000" dirty="0" smtClean="0"/>
              <a:t>n</a:t>
            </a:r>
            <a:r>
              <a:rPr lang="en-IN" dirty="0" smtClean="0"/>
              <a:t>1</a:t>
            </a:r>
            <a:r>
              <a:rPr lang="en-IN" baseline="30000" dirty="0" smtClean="0"/>
              <a:t>2n</a:t>
            </a:r>
            <a:r>
              <a:rPr lang="en-IN" dirty="0" smtClean="0"/>
              <a:t> / </a:t>
            </a:r>
            <a:r>
              <a:rPr lang="en-IN" dirty="0"/>
              <a:t>n </a:t>
            </a:r>
            <a:r>
              <a:rPr lang="en-IN" dirty="0" smtClean="0"/>
              <a:t>≥ </a:t>
            </a:r>
            <a:r>
              <a:rPr lang="en-US" altLang="en-US" dirty="0" smtClean="0">
                <a:sym typeface="Symbol" pitchFamily="18" charset="2"/>
              </a:rPr>
              <a:t>1}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8</a:t>
            </a:r>
            <a:r>
              <a:rPr lang="en-IN" dirty="0"/>
              <a:t>) L = { </a:t>
            </a:r>
            <a:r>
              <a:rPr lang="en-IN" dirty="0" smtClean="0"/>
              <a:t>a</a:t>
            </a:r>
            <a:r>
              <a:rPr lang="en-IN" baseline="30000" dirty="0" smtClean="0"/>
              <a:t>n</a:t>
            </a:r>
            <a:r>
              <a:rPr lang="en-IN" dirty="0" smtClean="0"/>
              <a:t>b</a:t>
            </a:r>
            <a:r>
              <a:rPr lang="en-IN" baseline="30000" dirty="0" smtClean="0"/>
              <a:t>2n</a:t>
            </a:r>
            <a:r>
              <a:rPr lang="en-IN" dirty="0" smtClean="0"/>
              <a:t> </a:t>
            </a:r>
            <a:r>
              <a:rPr lang="en-IN" dirty="0"/>
              <a:t>/ n </a:t>
            </a:r>
            <a:r>
              <a:rPr lang="en-IN" dirty="0" smtClean="0"/>
              <a:t>≥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9</a:t>
            </a:r>
            <a:r>
              <a:rPr lang="en-IN" dirty="0"/>
              <a:t>) L = { </a:t>
            </a:r>
            <a:r>
              <a:rPr lang="en-IN" dirty="0" smtClean="0"/>
              <a:t>a</a:t>
            </a:r>
            <a:r>
              <a:rPr lang="en-IN" baseline="30000" dirty="0" smtClean="0"/>
              <a:t>n</a:t>
            </a:r>
            <a:r>
              <a:rPr lang="en-IN" dirty="0" smtClean="0"/>
              <a:t>b</a:t>
            </a:r>
            <a:r>
              <a:rPr lang="en-IN" baseline="30000" dirty="0" smtClean="0"/>
              <a:t>2n</a:t>
            </a:r>
            <a:r>
              <a:rPr lang="en-IN" dirty="0" smtClean="0"/>
              <a:t>c</a:t>
            </a:r>
            <a:r>
              <a:rPr lang="en-IN" baseline="30000" dirty="0" smtClean="0"/>
              <a:t>k</a:t>
            </a:r>
            <a:r>
              <a:rPr lang="en-IN" dirty="0" smtClean="0"/>
              <a:t> </a:t>
            </a:r>
            <a:r>
              <a:rPr lang="en-IN" dirty="0"/>
              <a:t>/ n ≥</a:t>
            </a:r>
            <a:r>
              <a:rPr lang="en-US" altLang="en-US" dirty="0">
                <a:sym typeface="Symbol" pitchFamily="18" charset="2"/>
              </a:rPr>
              <a:t>  </a:t>
            </a:r>
            <a:r>
              <a:rPr lang="en-US" altLang="en-US" dirty="0" smtClean="0">
                <a:sym typeface="Symbol" pitchFamily="18" charset="2"/>
              </a:rPr>
              <a:t>1, </a:t>
            </a:r>
            <a:r>
              <a:rPr lang="en-IN" altLang="en-US" dirty="0" smtClean="0">
                <a:sym typeface="Symbol" pitchFamily="18" charset="2"/>
              </a:rPr>
              <a:t>k</a:t>
            </a:r>
            <a:r>
              <a:rPr lang="en-IN" dirty="0" smtClean="0"/>
              <a:t> ≥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10</a:t>
            </a:r>
            <a:r>
              <a:rPr lang="en-IN" dirty="0"/>
              <a:t>) L = { </a:t>
            </a:r>
            <a:r>
              <a:rPr lang="en-IN" dirty="0" smtClean="0"/>
              <a:t>a</a:t>
            </a:r>
            <a:r>
              <a:rPr lang="en-IN" baseline="30000" dirty="0" smtClean="0"/>
              <a:t>n</a:t>
            </a:r>
            <a:r>
              <a:rPr lang="en-IN" dirty="0" smtClean="0"/>
              <a:t>b</a:t>
            </a:r>
            <a:r>
              <a:rPr lang="en-IN" baseline="30000" dirty="0" smtClean="0"/>
              <a:t>n</a:t>
            </a:r>
            <a:r>
              <a:rPr lang="en-IN" dirty="0" smtClean="0"/>
              <a:t>c</a:t>
            </a:r>
            <a:r>
              <a:rPr lang="en-IN" baseline="30000" dirty="0" smtClean="0"/>
              <a:t>m</a:t>
            </a:r>
            <a:r>
              <a:rPr lang="en-IN" dirty="0" smtClean="0"/>
              <a:t>d</a:t>
            </a:r>
            <a:r>
              <a:rPr lang="en-IN" baseline="30000" dirty="0" smtClean="0"/>
              <a:t>m</a:t>
            </a:r>
            <a:r>
              <a:rPr lang="en-IN" dirty="0" smtClean="0"/>
              <a:t>/ </a:t>
            </a:r>
            <a:r>
              <a:rPr lang="en-IN" dirty="0"/>
              <a:t>n ≥</a:t>
            </a:r>
            <a:r>
              <a:rPr lang="en-US" altLang="en-US" dirty="0">
                <a:sym typeface="Symbol" pitchFamily="18" charset="2"/>
              </a:rPr>
              <a:t>  1, </a:t>
            </a:r>
            <a:r>
              <a:rPr lang="en-US" altLang="en-US" dirty="0" smtClean="0">
                <a:sym typeface="Symbol" pitchFamily="18" charset="2"/>
              </a:rPr>
              <a:t>m</a:t>
            </a:r>
            <a:r>
              <a:rPr lang="en-IN" dirty="0" smtClean="0"/>
              <a:t>≥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1}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1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 smtClean="0">
                <a:solidFill>
                  <a:srgbClr val="FF0000"/>
                </a:solidFill>
              </a:rPr>
              <a:t>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297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Pushdown </a:t>
            </a:r>
            <a:r>
              <a:rPr lang="en-IN" b="1" dirty="0"/>
              <a:t>Automata</a:t>
            </a:r>
            <a:r>
              <a:rPr lang="en-IN" b="1" dirty="0" smtClean="0"/>
              <a:t>:</a:t>
            </a:r>
            <a:endParaRPr lang="en-IN" dirty="0"/>
          </a:p>
          <a:p>
            <a:r>
              <a:rPr lang="en-IN" dirty="0"/>
              <a:t>Definition of the Pushdown automata</a:t>
            </a:r>
            <a:endParaRPr lang="en-IN" dirty="0"/>
          </a:p>
          <a:p>
            <a:r>
              <a:rPr lang="en-IN" dirty="0"/>
              <a:t>Languages of  a Pushdown </a:t>
            </a:r>
            <a:r>
              <a:rPr lang="en-IN" dirty="0" smtClean="0"/>
              <a:t>automata</a:t>
            </a:r>
            <a:endParaRPr lang="en-IN" dirty="0" smtClean="0"/>
          </a:p>
          <a:p>
            <a:r>
              <a:rPr lang="en-IN" dirty="0"/>
              <a:t>Power of Non-Deterministic Pushdown Automata and deterministic pushdown automata</a:t>
            </a:r>
            <a:r>
              <a:rPr lang="en-IN" dirty="0" smtClean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80490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PUSHDOWN</a:t>
            </a:r>
            <a:r>
              <a:rPr lang="en-US" altLang="en-US" dirty="0">
                <a:solidFill>
                  <a:srgbClr val="FF0000"/>
                </a:solidFill>
              </a:rPr>
              <a:t> AUTOMATA (PDA)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92" y="1170034"/>
            <a:ext cx="10130307" cy="500692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48" name="Group 26"/>
          <p:cNvGrpSpPr>
            <a:grpSpLocks/>
          </p:cNvGrpSpPr>
          <p:nvPr/>
        </p:nvGrpSpPr>
        <p:grpSpPr bwMode="auto">
          <a:xfrm>
            <a:off x="2382591" y="1804833"/>
            <a:ext cx="6283041" cy="3964903"/>
            <a:chOff x="560" y="880"/>
            <a:chExt cx="4568" cy="3048"/>
          </a:xfrm>
          <a:noFill/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560" y="880"/>
              <a:ext cx="1416" cy="984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1984" y="1736"/>
              <a:ext cx="352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>
              <a:off x="1984" y="1064"/>
              <a:ext cx="784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2320" y="1736"/>
              <a:ext cx="0" cy="40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2752" y="1056"/>
              <a:ext cx="0" cy="296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574" y="937"/>
              <a:ext cx="1382" cy="923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FINITE STATE CONTROL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2104" y="2168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104" y="2600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2104" y="3032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2104" y="3464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1608" y="3648"/>
              <a:ext cx="1488" cy="280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0" name="Group 19"/>
            <p:cNvGrpSpPr>
              <a:grpSpLocks/>
            </p:cNvGrpSpPr>
            <p:nvPr/>
          </p:nvGrpSpPr>
          <p:grpSpPr bwMode="auto">
            <a:xfrm rot="-5400000">
              <a:off x="2960" y="952"/>
              <a:ext cx="448" cy="1296"/>
              <a:chOff x="3216" y="1856"/>
              <a:chExt cx="448" cy="1296"/>
            </a:xfrm>
            <a:grpFill/>
          </p:grpSpPr>
          <p:sp>
            <p:nvSpPr>
              <p:cNvPr id="67" name="Rectangle 16"/>
              <p:cNvSpPr>
                <a:spLocks noChangeArrowheads="1"/>
              </p:cNvSpPr>
              <p:nvPr/>
            </p:nvSpPr>
            <p:spPr bwMode="auto">
              <a:xfrm>
                <a:off x="3216" y="1856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" name="Rectangle 17"/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Rectangle 18"/>
              <p:cNvSpPr>
                <a:spLocks noChangeArrowheads="1"/>
              </p:cNvSpPr>
              <p:nvPr/>
            </p:nvSpPr>
            <p:spPr bwMode="auto">
              <a:xfrm>
                <a:off x="3216" y="2720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1" name="Group 20"/>
            <p:cNvGrpSpPr>
              <a:grpSpLocks/>
            </p:cNvGrpSpPr>
            <p:nvPr/>
          </p:nvGrpSpPr>
          <p:grpSpPr bwMode="auto">
            <a:xfrm rot="-5400000">
              <a:off x="4256" y="952"/>
              <a:ext cx="448" cy="1296"/>
              <a:chOff x="3216" y="1856"/>
              <a:chExt cx="448" cy="1296"/>
            </a:xfrm>
            <a:grpFill/>
          </p:grpSpPr>
          <p:sp>
            <p:nvSpPr>
              <p:cNvPr id="64" name="Rectangle 21"/>
              <p:cNvSpPr>
                <a:spLocks noChangeArrowheads="1"/>
              </p:cNvSpPr>
              <p:nvPr/>
            </p:nvSpPr>
            <p:spPr bwMode="auto">
              <a:xfrm>
                <a:off x="3216" y="1856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Rectangle 22"/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/>
            </p:nvSpPr>
            <p:spPr bwMode="auto">
              <a:xfrm>
                <a:off x="3216" y="2720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960" y="2433"/>
              <a:ext cx="1053" cy="923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STACK</a:t>
              </a:r>
            </a:p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(Last in, </a:t>
              </a:r>
            </a:p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first out)</a:t>
              </a: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3639" y="993"/>
              <a:ext cx="806" cy="355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0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858368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NPDA (Non-deterministic Pushdown Automata)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A </a:t>
            </a:r>
            <a:r>
              <a:rPr lang="en-US" altLang="en-US" dirty="0" smtClean="0"/>
              <a:t>(non-deterministic) PDA </a:t>
            </a:r>
            <a:r>
              <a:rPr lang="en-US" altLang="en-US" dirty="0"/>
              <a:t>is </a:t>
            </a:r>
            <a:r>
              <a:rPr lang="en-US" altLang="en-US" dirty="0" smtClean="0"/>
              <a:t>defined by the 7-tuple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            </a:t>
            </a:r>
            <a:r>
              <a:rPr lang="en-US" altLang="en-US" b="1" dirty="0">
                <a:solidFill>
                  <a:srgbClr val="0000CC"/>
                </a:solidFill>
              </a:rPr>
              <a:t>M = (Q, </a:t>
            </a:r>
            <a:r>
              <a:rPr lang="el-GR" altLang="en-US" b="1" dirty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</a:rPr>
              <a:t>, </a:t>
            </a:r>
            <a:r>
              <a:rPr lang="el-GR" altLang="en-US" b="1" dirty="0" smtClean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b="1" dirty="0" smtClean="0">
                <a:solidFill>
                  <a:srgbClr val="0000CC"/>
                </a:solidFill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q</a:t>
            </a:r>
            <a:r>
              <a:rPr lang="en-US" altLang="en-US" b="1" baseline="-25000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,</a:t>
            </a:r>
            <a:r>
              <a:rPr lang="en-US" altLang="en-US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F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), </a:t>
            </a:r>
            <a:r>
              <a:rPr lang="en-US" altLang="en-US" dirty="0">
                <a:cs typeface="Arial" charset="0"/>
                <a:sym typeface="Symbol" pitchFamily="18" charset="2"/>
              </a:rPr>
              <a:t>where</a:t>
            </a: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dirty="0"/>
              <a:t>    -   is a finite set of states</a:t>
            </a:r>
          </a:p>
          <a:p>
            <a:pPr lvl="2"/>
            <a:r>
              <a:rPr lang="el-GR" altLang="en-US" sz="2800" b="1" dirty="0">
                <a:solidFill>
                  <a:srgbClr val="0000CC"/>
                </a:solidFill>
              </a:rPr>
              <a:t>Σ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/>
              <a:t>    -   is  a finite set of input symbols </a:t>
            </a:r>
            <a:endParaRPr lang="en-US" altLang="en-US" sz="2800" b="1" dirty="0" smtClean="0">
              <a:solidFill>
                <a:srgbClr val="0000CC"/>
              </a:solidFill>
            </a:endParaRP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l-GR" altLang="en-US" sz="2800" b="1" dirty="0" smtClean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 smtClean="0">
                <a:solidFill>
                  <a:srgbClr val="0000CC"/>
                </a:solidFill>
                <a:cs typeface="Arial" charset="0"/>
              </a:rPr>
              <a:t>    </a:t>
            </a:r>
            <a:r>
              <a:rPr lang="en-IN" altLang="en-US" sz="2800" b="1" dirty="0" smtClean="0">
                <a:cs typeface="Arial" charset="0"/>
              </a:rPr>
              <a:t>-   </a:t>
            </a:r>
            <a:r>
              <a:rPr lang="en-US" altLang="en-US" sz="2800" b="1" dirty="0"/>
              <a:t>is  a finite set of </a:t>
            </a:r>
            <a:r>
              <a:rPr lang="en-US" altLang="en-US" sz="2800" b="1" dirty="0" smtClean="0"/>
              <a:t>pushdown </a:t>
            </a:r>
            <a:r>
              <a:rPr lang="en-US" altLang="en-US" sz="2800" b="1" dirty="0"/>
              <a:t>symbols </a:t>
            </a:r>
            <a:r>
              <a:rPr lang="en-US" altLang="en-US" sz="2800" b="1" dirty="0" smtClean="0"/>
              <a:t>or stack symbols</a:t>
            </a:r>
            <a:endParaRPr lang="en-US" altLang="en-US" sz="2800" b="1" dirty="0"/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baseline="-25000" dirty="0">
                <a:solidFill>
                  <a:srgbClr val="0000CC"/>
                </a:solidFill>
              </a:rPr>
              <a:t>0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 Q    </a:t>
            </a:r>
            <a:r>
              <a:rPr lang="en-US" altLang="en-US" sz="2800" b="1" dirty="0">
                <a:sym typeface="Symbol" pitchFamily="18" charset="2"/>
              </a:rPr>
              <a:t>-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altLang="en-US" sz="2800" b="1" dirty="0">
                <a:sym typeface="Symbol" pitchFamily="18" charset="2"/>
              </a:rPr>
              <a:t>is the start state (initial state</a:t>
            </a:r>
            <a:r>
              <a:rPr lang="en-US" altLang="en-US" sz="2800" b="1" dirty="0" smtClean="0">
                <a:sym typeface="Symbol" pitchFamily="18" charset="2"/>
              </a:rPr>
              <a:t>)</a:t>
            </a:r>
            <a:endParaRPr lang="en-US" altLang="en-US" sz="2800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 lvl="2"/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sz="2800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0 </a:t>
            </a:r>
            <a:r>
              <a:rPr lang="en-US" altLang="en-US" sz="2800" b="1" dirty="0" smtClean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l-GR" altLang="en-US" sz="2800" b="1" dirty="0" smtClean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 smtClean="0">
                <a:solidFill>
                  <a:srgbClr val="0000CC"/>
                </a:solidFill>
                <a:cs typeface="Arial" charset="0"/>
              </a:rPr>
              <a:t>     </a:t>
            </a:r>
            <a:r>
              <a:rPr lang="en-IN" altLang="en-US" sz="2800" b="1" dirty="0" smtClean="0">
                <a:cs typeface="Arial" charset="0"/>
              </a:rPr>
              <a:t>-  is the initial pushdown symbol</a:t>
            </a:r>
            <a:endParaRPr lang="en-US" altLang="en-US" sz="2800" b="1" dirty="0">
              <a:sym typeface="Symbol" pitchFamily="18" charset="2"/>
            </a:endParaRP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F 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 Q      -  </a:t>
            </a:r>
            <a:r>
              <a:rPr lang="en-US" altLang="en-US" sz="2800" b="1" dirty="0">
                <a:sym typeface="Symbol" pitchFamily="18" charset="2"/>
              </a:rPr>
              <a:t>is the set of accept states (final states)</a:t>
            </a:r>
            <a:endParaRPr lang="en-US" altLang="en-US" sz="2800" b="1" dirty="0"/>
          </a:p>
          <a:p>
            <a:pPr lvl="2"/>
            <a:r>
              <a:rPr lang="en-US" altLang="en-US" sz="2800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: Q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(</a:t>
            </a:r>
            <a:r>
              <a:rPr lang="el-GR" altLang="en-US" sz="2800" b="1" dirty="0" smtClean="0">
                <a:solidFill>
                  <a:srgbClr val="0000CC"/>
                </a:solidFill>
              </a:rPr>
              <a:t>Σ</a:t>
            </a:r>
            <a:r>
              <a:rPr lang="en-IN" altLang="en-US" sz="28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solidFill>
                  <a:srgbClr val="0000CC"/>
                </a:solidFill>
                <a:sym typeface="Symbol" panose="05050102010706020507" pitchFamily="18" charset="2"/>
              </a:rPr>
              <a:t>U {</a:t>
            </a:r>
            <a:r>
              <a:rPr lang="th-TH" altLang="en-US" sz="2800" dirty="0" smtClean="0">
                <a:solidFill>
                  <a:srgbClr val="0000CC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 smtClean="0">
                <a:solidFill>
                  <a:srgbClr val="0000CC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)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 </a:t>
            </a:r>
            <a:r>
              <a:rPr lang="el-GR" altLang="en-US" sz="2800" b="1" dirty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              </a:t>
            </a:r>
            <a:r>
              <a:rPr lang="en-US" altLang="en-US" sz="2800" b="1" dirty="0" smtClean="0">
                <a:cs typeface="Arial" charset="0"/>
              </a:rPr>
              <a:t>finite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altLang="en-US" sz="2800" b="1" dirty="0" smtClean="0">
                <a:cs typeface="Arial" charset="0"/>
              </a:rPr>
              <a:t>subsets of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Q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 </a:t>
            </a:r>
            <a:r>
              <a:rPr lang="el-GR" altLang="en-US" sz="2800" b="1" dirty="0" smtClean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 smtClean="0">
                <a:solidFill>
                  <a:srgbClr val="0000CC"/>
                </a:solidFill>
                <a:cs typeface="Arial" charset="0"/>
              </a:rPr>
              <a:t>*</a:t>
            </a:r>
            <a:endParaRPr lang="en-US" altLang="en-US" sz="2800" b="1" dirty="0">
              <a:cs typeface="Arial" charset="0"/>
            </a:endParaRPr>
          </a:p>
          <a:p>
            <a:endParaRPr lang="en-US" altLang="en-US" b="1" dirty="0">
              <a:solidFill>
                <a:srgbClr val="0000CC"/>
              </a:solidFill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03006" y="5070910"/>
            <a:ext cx="9401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4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Instantaneous Description (ID)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65521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triplet  (q, w, </a:t>
            </a:r>
            <a:r>
              <a:rPr lang="el-GR" dirty="0" smtClean="0"/>
              <a:t>γ</a:t>
            </a:r>
            <a:r>
              <a:rPr lang="en-IN" dirty="0" smtClean="0"/>
              <a:t>)  where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q  -  current state of control unit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w  - unread part of input string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l-GR" dirty="0" smtClean="0"/>
              <a:t>γ</a:t>
            </a:r>
            <a:r>
              <a:rPr lang="en-IN" dirty="0" smtClean="0"/>
              <a:t>   - is stack content (with left most symbol indicating the top of  the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stack)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is called an ID of pushdown automata.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(q,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 smtClean="0"/>
              <a:t>w</a:t>
            </a:r>
            <a:r>
              <a:rPr lang="en-IN" dirty="0"/>
              <a:t>, </a:t>
            </a:r>
            <a:r>
              <a:rPr lang="en-IN" dirty="0" smtClean="0">
                <a:solidFill>
                  <a:srgbClr val="FF0000"/>
                </a:solidFill>
              </a:rPr>
              <a:t>Z</a:t>
            </a:r>
            <a:r>
              <a:rPr lang="el-GR" dirty="0" smtClean="0"/>
              <a:t>γ</a:t>
            </a:r>
            <a:r>
              <a:rPr lang="en-IN" dirty="0" smtClean="0"/>
              <a:t>) is an ID if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(q,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contains (p, </a:t>
            </a:r>
            <a:r>
              <a:rPr lang="el-GR" altLang="en-US" dirty="0" smtClean="0">
                <a:cs typeface="Arial" charset="0"/>
                <a:sym typeface="Symbol" pitchFamily="18" charset="2"/>
              </a:rPr>
              <a:t>β</a:t>
            </a:r>
            <a:r>
              <a:rPr lang="en-IN" altLang="en-US" dirty="0" smtClean="0">
                <a:cs typeface="Arial" charset="0"/>
                <a:sym typeface="Symbol" pitchFamily="18" charset="2"/>
              </a:rPr>
              <a:t>) then</a:t>
            </a:r>
          </a:p>
          <a:p>
            <a:pPr marL="0" indent="0">
              <a:buNone/>
            </a:pPr>
            <a:r>
              <a:rPr lang="en-IN" dirty="0">
                <a:cs typeface="Arial" charset="0"/>
                <a:sym typeface="Symbol" pitchFamily="18" charset="2"/>
              </a:rPr>
              <a:t> </a:t>
            </a:r>
            <a:r>
              <a:rPr lang="en-IN" dirty="0" smtClean="0">
                <a:cs typeface="Arial" charset="0"/>
                <a:sym typeface="Symbol" pitchFamily="18" charset="2"/>
              </a:rPr>
              <a:t>           </a:t>
            </a:r>
            <a:r>
              <a:rPr lang="en-IN" dirty="0" smtClean="0"/>
              <a:t>(</a:t>
            </a:r>
            <a:r>
              <a:rPr lang="en-IN" dirty="0"/>
              <a:t>q,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w, </a:t>
            </a:r>
            <a:r>
              <a:rPr lang="en-IN" dirty="0">
                <a:solidFill>
                  <a:srgbClr val="FF0000"/>
                </a:solidFill>
              </a:rPr>
              <a:t>Z</a:t>
            </a:r>
            <a:r>
              <a:rPr lang="el-GR" dirty="0"/>
              <a:t>γ</a:t>
            </a:r>
            <a:r>
              <a:rPr lang="en-IN" dirty="0" smtClean="0"/>
              <a:t>) Ⱶ (p, w, </a:t>
            </a:r>
            <a:r>
              <a:rPr lang="el-GR" altLang="en-US" dirty="0" smtClean="0">
                <a:cs typeface="Arial" charset="0"/>
                <a:sym typeface="Symbol" pitchFamily="18" charset="2"/>
              </a:rPr>
              <a:t>β</a:t>
            </a:r>
            <a:r>
              <a:rPr lang="el-GR" dirty="0" smtClean="0"/>
              <a:t>γ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Input is w, initial ID is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,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w 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</a:t>
            </a:r>
          </a:p>
          <a:p>
            <a:pPr marL="0" indent="0">
              <a:buNone/>
            </a:pP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IN" dirty="0" smtClean="0"/>
              <a:t>ID</a:t>
            </a:r>
            <a:r>
              <a:rPr lang="en-IN" baseline="-25000" dirty="0" smtClean="0"/>
              <a:t>0</a:t>
            </a:r>
            <a:r>
              <a:rPr lang="en-IN" dirty="0" smtClean="0"/>
              <a:t> Ⱶ  </a:t>
            </a: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IN" dirty="0" smtClean="0"/>
              <a:t>ID</a:t>
            </a:r>
            <a:r>
              <a:rPr lang="en-IN" baseline="-25000" dirty="0" smtClean="0"/>
              <a:t>1 </a:t>
            </a:r>
            <a:r>
              <a:rPr lang="en-IN" dirty="0" smtClean="0"/>
              <a:t>Ⱶ . . . . </a:t>
            </a:r>
            <a:r>
              <a:rPr lang="en-IN" dirty="0"/>
              <a:t>Ⱶ </a:t>
            </a:r>
            <a:r>
              <a:rPr lang="en-IN" dirty="0" err="1" smtClean="0"/>
              <a:t>ID</a:t>
            </a:r>
            <a:r>
              <a:rPr lang="en-IN" baseline="-25000" dirty="0" err="1" smtClean="0"/>
              <a:t>n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            Ⱶ*  is a reflexive transitive closure of </a:t>
            </a:r>
            <a:r>
              <a:rPr lang="en-IN" dirty="0"/>
              <a:t>Ⱶ</a:t>
            </a:r>
            <a:r>
              <a:rPr lang="en-IN" baseline="-25000" dirty="0" smtClean="0"/>
              <a:t>  </a:t>
            </a:r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6911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791424" cy="935641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Acceptance by empty store and Acceptance by final state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39"/>
            <a:ext cx="10515600" cy="46106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set of strings accepted by M by empty (null) store: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0000CC"/>
                </a:solidFill>
              </a:rPr>
              <a:t>N(M) = { w / w 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l-GR" altLang="en-US" b="1" dirty="0" smtClean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IN" altLang="en-US" b="1" dirty="0" smtClean="0">
                <a:solidFill>
                  <a:srgbClr val="0000CC"/>
                </a:solidFill>
                <a:cs typeface="Arial" charset="0"/>
              </a:rPr>
              <a:t>* , 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IN" b="1" dirty="0" smtClean="0">
                <a:solidFill>
                  <a:srgbClr val="0000CC"/>
                </a:solidFill>
              </a:rPr>
              <a:t>q</a:t>
            </a:r>
            <a:r>
              <a:rPr lang="en-IN" b="1" baseline="-25000" dirty="0" smtClean="0">
                <a:solidFill>
                  <a:srgbClr val="0000CC"/>
                </a:solidFill>
              </a:rPr>
              <a:t>0</a:t>
            </a:r>
            <a:r>
              <a:rPr lang="en-IN" b="1" dirty="0" smtClean="0">
                <a:solidFill>
                  <a:srgbClr val="0000CC"/>
                </a:solidFill>
              </a:rPr>
              <a:t>, w</a:t>
            </a:r>
            <a:r>
              <a:rPr lang="en-IN" b="1" dirty="0">
                <a:solidFill>
                  <a:srgbClr val="0000CC"/>
                </a:solidFill>
              </a:rPr>
              <a:t>, </a:t>
            </a:r>
            <a:r>
              <a:rPr lang="en-IN" b="1" dirty="0" smtClean="0">
                <a:solidFill>
                  <a:srgbClr val="0000CC"/>
                </a:solidFill>
              </a:rPr>
              <a:t>Z</a:t>
            </a:r>
            <a:r>
              <a:rPr lang="en-IN" b="1" baseline="-25000" dirty="0" smtClean="0">
                <a:solidFill>
                  <a:srgbClr val="0000CC"/>
                </a:solidFill>
              </a:rPr>
              <a:t>0</a:t>
            </a:r>
            <a:r>
              <a:rPr lang="en-IN" b="1" dirty="0" smtClean="0">
                <a:solidFill>
                  <a:srgbClr val="0000CC"/>
                </a:solidFill>
              </a:rPr>
              <a:t>) Ⱶ* (q, </a:t>
            </a:r>
            <a:r>
              <a:rPr lang="th-TH" altLang="en-US" b="1" dirty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, </a:t>
            </a:r>
            <a:r>
              <a:rPr lang="th-TH" altLang="en-US" b="1" dirty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),  for some q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 Q</a:t>
            </a:r>
            <a:r>
              <a:rPr lang="en-IN" b="1" dirty="0" smtClean="0">
                <a:solidFill>
                  <a:srgbClr val="0000CC"/>
                </a:solidFill>
              </a:rPr>
              <a:t>}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 smtClean="0"/>
              <a:t>The set of strings accepted by M by final state: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00CC"/>
                </a:solidFill>
              </a:rPr>
              <a:t>L(M</a:t>
            </a:r>
            <a:r>
              <a:rPr lang="en-IN" b="1" dirty="0">
                <a:solidFill>
                  <a:srgbClr val="0000CC"/>
                </a:solidFill>
              </a:rPr>
              <a:t>) = { w / w 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l-GR" altLang="en-US" b="1" dirty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* , </a:t>
            </a:r>
            <a:r>
              <a:rPr lang="en-IN" b="1" dirty="0">
                <a:solidFill>
                  <a:srgbClr val="0000CC"/>
                </a:solidFill>
              </a:rPr>
              <a:t>(q</a:t>
            </a:r>
            <a:r>
              <a:rPr lang="en-IN" b="1" baseline="-25000" dirty="0">
                <a:solidFill>
                  <a:srgbClr val="0000CC"/>
                </a:solidFill>
              </a:rPr>
              <a:t>0</a:t>
            </a:r>
            <a:r>
              <a:rPr lang="en-IN" b="1" dirty="0">
                <a:solidFill>
                  <a:srgbClr val="0000CC"/>
                </a:solidFill>
              </a:rPr>
              <a:t>, w, Z</a:t>
            </a:r>
            <a:r>
              <a:rPr lang="en-IN" b="1" baseline="-25000" dirty="0">
                <a:solidFill>
                  <a:srgbClr val="0000CC"/>
                </a:solidFill>
              </a:rPr>
              <a:t>0</a:t>
            </a:r>
            <a:r>
              <a:rPr lang="en-IN" b="1" dirty="0">
                <a:solidFill>
                  <a:srgbClr val="0000CC"/>
                </a:solidFill>
              </a:rPr>
              <a:t>) Ⱶ* </a:t>
            </a:r>
            <a:r>
              <a:rPr lang="en-IN" b="1" dirty="0" smtClean="0">
                <a:solidFill>
                  <a:srgbClr val="0000CC"/>
                </a:solidFill>
              </a:rPr>
              <a:t>(q</a:t>
            </a:r>
            <a:r>
              <a:rPr lang="en-IN" b="1" baseline="-25000" dirty="0" smtClean="0">
                <a:solidFill>
                  <a:srgbClr val="0000CC"/>
                </a:solidFill>
              </a:rPr>
              <a:t>f</a:t>
            </a:r>
            <a:r>
              <a:rPr lang="en-IN" b="1" dirty="0" smtClean="0">
                <a:solidFill>
                  <a:srgbClr val="0000CC"/>
                </a:solidFill>
              </a:rPr>
              <a:t> , </a:t>
            </a:r>
            <a:r>
              <a:rPr lang="th-TH" altLang="en-US" b="1" dirty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, </a:t>
            </a:r>
            <a:r>
              <a:rPr lang="el-GR" b="1" dirty="0">
                <a:solidFill>
                  <a:srgbClr val="0000CC"/>
                </a:solidFill>
              </a:rPr>
              <a:t>γ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),  for some q</a:t>
            </a:r>
            <a:r>
              <a:rPr lang="en-IN" b="1" baseline="-25000" dirty="0">
                <a:solidFill>
                  <a:srgbClr val="0000CC"/>
                </a:solidFill>
              </a:rPr>
              <a:t>f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F , </a:t>
            </a:r>
            <a:r>
              <a:rPr lang="el-GR" b="1" dirty="0" smtClean="0">
                <a:solidFill>
                  <a:srgbClr val="0000CC"/>
                </a:solidFill>
              </a:rPr>
              <a:t>γ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l-GR" altLang="en-US" b="1" dirty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*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}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1"/>
            <a:ext cx="10515600" cy="73409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821251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L = { wcw</a:t>
            </a:r>
            <a:r>
              <a:rPr lang="en-IN" baseline="30000" dirty="0" smtClean="0"/>
              <a:t>R</a:t>
            </a:r>
            <a:r>
              <a:rPr lang="en-IN" dirty="0" smtClean="0"/>
              <a:t> / </a:t>
            </a:r>
            <a:r>
              <a:rPr lang="en-IN" dirty="0"/>
              <a:t>w </a:t>
            </a:r>
            <a:r>
              <a:rPr lang="en-US" altLang="en-US" dirty="0" smtClean="0">
                <a:sym typeface="Symbol" pitchFamily="18" charset="2"/>
              </a:rPr>
              <a:t> { 0, 1}* }</a:t>
            </a:r>
            <a:r>
              <a:rPr lang="en-IN" baseline="30000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US" altLang="en-US" dirty="0"/>
              <a:t>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ɸ), 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   Q = {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dirty="0" smtClean="0">
                <a:cs typeface="Arial" charset="0"/>
                <a:sym typeface="Symbol" pitchFamily="18" charset="2"/>
              </a:rPr>
              <a:t>} ,    </a:t>
            </a:r>
            <a:r>
              <a:rPr lang="el-GR" altLang="en-US" dirty="0" smtClean="0">
                <a:cs typeface="Arial" charset="0"/>
              </a:rPr>
              <a:t>Σ</a:t>
            </a:r>
            <a:r>
              <a:rPr lang="en-IN" altLang="en-US" dirty="0" smtClean="0">
                <a:cs typeface="Arial" charset="0"/>
              </a:rPr>
              <a:t> = {0, 1, c} , </a:t>
            </a:r>
            <a:r>
              <a:rPr lang="el-GR" altLang="en-US" dirty="0" smtClean="0">
                <a:cs typeface="Arial" charset="0"/>
              </a:rPr>
              <a:t>Γ</a:t>
            </a:r>
            <a:r>
              <a:rPr lang="en-IN" altLang="en-US" dirty="0" smtClean="0">
                <a:cs typeface="Arial" charset="0"/>
              </a:rPr>
              <a:t> ={X, Y,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IN" altLang="en-US" dirty="0" smtClean="0"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n-IN" altLang="en-US" dirty="0" smtClean="0">
                <a:cs typeface="Arial" charset="0"/>
              </a:rPr>
              <a:t>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 smtClean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 smtClean="0"/>
              <a:t>0 </a:t>
            </a:r>
            <a:r>
              <a:rPr lang="en-US" altLang="en-US" dirty="0"/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 smtClean="0">
                <a:cs typeface="Arial" charset="0"/>
              </a:rPr>
              <a:t> = {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 , X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 }           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</a:rPr>
              <a:t>Y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) }</a:t>
            </a:r>
            <a:endParaRPr lang="en-IN" altLang="en-US" dirty="0" smtClean="0">
              <a:solidFill>
                <a:srgbClr val="FF0000"/>
              </a:solidFill>
              <a:cs typeface="Arial" charset="0"/>
            </a:endParaRPr>
          </a:p>
          <a:p>
            <a:pPr marL="0" indent="0">
              <a:buNone/>
            </a:pPr>
            <a:r>
              <a:rPr lang="en-IN" altLang="en-US" dirty="0" smtClean="0">
                <a:cs typeface="Arial" charset="0"/>
              </a:rPr>
              <a:t>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 smtClean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,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0 , 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</a:t>
            </a:r>
            <a:r>
              <a:rPr lang="en-IN" altLang="en-US" dirty="0" smtClean="0">
                <a:cs typeface="Arial" charset="0"/>
              </a:rPr>
              <a:t> =  {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 , 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err="1" smtClean="0"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 }              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Y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</a:rPr>
              <a:t>YY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 }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baseline="30000" dirty="0" smtClean="0"/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 smtClean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,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0 , 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</a:t>
            </a:r>
            <a:r>
              <a:rPr lang="en-IN" altLang="en-US" dirty="0" smtClean="0">
                <a:cs typeface="Arial" charset="0"/>
              </a:rPr>
              <a:t> =  {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 , 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Y ) }               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X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YX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 }</a:t>
            </a: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aseline="30000" dirty="0" smtClean="0"/>
              <a:t>  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 smtClean="0"/>
              <a:t>c </a:t>
            </a:r>
            <a:r>
              <a:rPr lang="en-US" altLang="en-US" dirty="0"/>
              <a:t>, </a:t>
            </a:r>
            <a:r>
              <a:rPr lang="en-US" altLang="en-US" dirty="0" smtClean="0"/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 </a:t>
            </a:r>
            <a:r>
              <a:rPr lang="en-US" altLang="en-US" dirty="0" smtClean="0"/>
              <a:t> </a:t>
            </a:r>
            <a:r>
              <a:rPr lang="en-US" altLang="en-US" dirty="0"/>
              <a:t>, X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dirty="0">
                <a:cs typeface="Arial" charset="0"/>
                <a:sym typeface="Symbol" pitchFamily="18" charset="2"/>
              </a:rPr>
              <a:t>}           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 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Y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 { (</a:t>
            </a:r>
            <a:r>
              <a:rPr lang="en-US" altLang="en-US" dirty="0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Y)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}</a:t>
            </a: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aseline="30000" dirty="0" smtClean="0"/>
              <a:t>  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c 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baseline="30000" dirty="0">
                <a:cs typeface="Arial" charset="0"/>
                <a:sym typeface="Symbol" pitchFamily="18" charset="2"/>
              </a:rPr>
              <a:t> </a:t>
            </a:r>
            <a:r>
              <a:rPr lang="en-US" baseline="30000" dirty="0" smtClean="0">
                <a:cs typeface="Arial" charset="0"/>
                <a:sym typeface="Symbol" pitchFamily="18" charset="2"/>
              </a:rPr>
              <a:t>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,</a:t>
            </a:r>
            <a:r>
              <a:rPr lang="en-US" altLang="en-US" b="1" dirty="0"/>
              <a:t> </a:t>
            </a:r>
            <a:r>
              <a:rPr lang="en-US" altLang="en-US" dirty="0" smtClean="0"/>
              <a:t>0 </a:t>
            </a:r>
            <a:r>
              <a:rPr lang="en-US" altLang="en-US" dirty="0"/>
              <a:t>, </a:t>
            </a:r>
            <a:r>
              <a:rPr lang="en-US" altLang="en-US" dirty="0" smtClean="0"/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baseline="30000" dirty="0">
                <a:cs typeface="Arial" charset="0"/>
                <a:sym typeface="Symbol" pitchFamily="18" charset="2"/>
              </a:rPr>
              <a:t> </a:t>
            </a:r>
            <a:r>
              <a:rPr lang="en-US" baseline="30000" dirty="0" smtClean="0">
                <a:cs typeface="Arial" charset="0"/>
                <a:sym typeface="Symbol" pitchFamily="18" charset="2"/>
              </a:rPr>
              <a:t>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smtClean="0"/>
              <a:t>, 1 </a:t>
            </a:r>
            <a:r>
              <a:rPr lang="en-US" altLang="en-US" dirty="0"/>
              <a:t>, </a:t>
            </a:r>
            <a:r>
              <a:rPr lang="en-US" altLang="en-US" dirty="0" smtClean="0"/>
              <a:t>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baseline="30000" dirty="0">
                <a:cs typeface="Arial" charset="0"/>
                <a:sym typeface="Symbol" pitchFamily="18" charset="2"/>
              </a:rPr>
              <a:t> </a:t>
            </a:r>
            <a:r>
              <a:rPr lang="en-US" baseline="30000" dirty="0" smtClean="0">
                <a:cs typeface="Arial" charset="0"/>
                <a:sym typeface="Symbol" pitchFamily="18" charset="2"/>
              </a:rPr>
              <a:t>  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 smtClean="0"/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) }</a:t>
            </a: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348687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w = 001 , </a:t>
            </a:r>
            <a:r>
              <a:rPr lang="en-IN" dirty="0" err="1"/>
              <a:t>w</a:t>
            </a:r>
            <a:r>
              <a:rPr lang="en-IN" baseline="30000" dirty="0" err="1"/>
              <a:t>R</a:t>
            </a:r>
            <a:r>
              <a:rPr lang="en-IN" dirty="0" smtClean="0"/>
              <a:t> = 100    </a:t>
            </a:r>
            <a:r>
              <a:rPr lang="en-IN" dirty="0" err="1" smtClean="0"/>
              <a:t>wc</a:t>
            </a:r>
            <a:r>
              <a:rPr lang="en-IN" dirty="0" err="1"/>
              <a:t>w</a:t>
            </a:r>
            <a:r>
              <a:rPr lang="en-IN" baseline="30000" dirty="0" err="1"/>
              <a:t>R</a:t>
            </a:r>
            <a:r>
              <a:rPr lang="en-IN" dirty="0" smtClean="0"/>
              <a:t> = 001c100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01c100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b="1" dirty="0" smtClean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1c100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c100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endParaRPr lang="en-IN" altLang="en-US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endParaRPr lang="en-IN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>
                <a:cs typeface="Arial" charset="0"/>
                <a:sym typeface="Symbol" pitchFamily="18" charset="2"/>
              </a:rPr>
              <a:t>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c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100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00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Y</a:t>
            </a:r>
            <a:r>
              <a:rPr lang="en-US" altLang="en-US" dirty="0">
                <a:cs typeface="Arial" charset="0"/>
                <a:sym typeface="Symbol" pitchFamily="18" charset="2"/>
              </a:rPr>
              <a:t>XXZ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endParaRPr 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18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5190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2) L </a:t>
            </a:r>
            <a:r>
              <a:rPr lang="en-IN" dirty="0"/>
              <a:t>= { </a:t>
            </a:r>
            <a:r>
              <a:rPr lang="en-IN" dirty="0" smtClean="0"/>
              <a:t>a</a:t>
            </a:r>
            <a:r>
              <a:rPr lang="en-IN" baseline="30000" dirty="0" smtClean="0"/>
              <a:t>n</a:t>
            </a:r>
            <a:r>
              <a:rPr lang="en-IN" dirty="0" smtClean="0"/>
              <a:t>b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/>
              <a:t>/ </a:t>
            </a:r>
            <a:r>
              <a:rPr lang="en-IN" dirty="0" smtClean="0"/>
              <a:t>  n ≥</a:t>
            </a:r>
            <a:r>
              <a:rPr lang="en-US" altLang="en-US" dirty="0" smtClean="0">
                <a:sym typeface="Symbol" pitchFamily="18" charset="2"/>
              </a:rPr>
              <a:t>  1}</a:t>
            </a:r>
            <a:r>
              <a:rPr lang="en-IN" baseline="30000" dirty="0" smtClean="0"/>
              <a:t> </a:t>
            </a:r>
            <a:endParaRPr lang="en-IN" baseline="30000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altLang="en-US" dirty="0"/>
              <a:t>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ɸ), 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    Q = {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1</a:t>
            </a:r>
            <a:r>
              <a:rPr lang="en-US" dirty="0">
                <a:cs typeface="Arial" charset="0"/>
                <a:sym typeface="Symbol" pitchFamily="18" charset="2"/>
              </a:rPr>
              <a:t>} ,    </a:t>
            </a:r>
            <a:r>
              <a:rPr lang="el-GR" altLang="en-US" dirty="0">
                <a:cs typeface="Arial" charset="0"/>
              </a:rPr>
              <a:t>Σ</a:t>
            </a:r>
            <a:r>
              <a:rPr lang="en-IN" altLang="en-US" dirty="0">
                <a:cs typeface="Arial" charset="0"/>
              </a:rPr>
              <a:t> = </a:t>
            </a:r>
            <a:r>
              <a:rPr lang="en-IN" altLang="en-US" dirty="0" smtClean="0">
                <a:cs typeface="Arial" charset="0"/>
              </a:rPr>
              <a:t>{a , b} </a:t>
            </a:r>
            <a:r>
              <a:rPr lang="en-IN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 ={</a:t>
            </a:r>
            <a:r>
              <a:rPr lang="en-IN" altLang="en-US" dirty="0" smtClean="0">
                <a:cs typeface="Arial" charset="0"/>
              </a:rPr>
              <a:t>X , 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IN" altLang="en-US" dirty="0"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 smtClean="0"/>
              <a:t>a </a:t>
            </a:r>
            <a:r>
              <a:rPr lang="en-US" altLang="en-US" dirty="0"/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charset="0"/>
                <a:sym typeface="Symbol" pitchFamily="18" charset="2"/>
              </a:rPr>
              <a:t> 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 }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  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b, X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)   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th-TH" altLang="en-US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 }</a:t>
            </a: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a, X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err="1"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cs typeface="Arial" charset="0"/>
                <a:sym typeface="Symbol" pitchFamily="18" charset="2"/>
              </a:rPr>
              <a:t> )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          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b , X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th-TH" altLang="en-US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}       </a:t>
            </a:r>
            <a:endParaRPr lang="en-IN" altLang="en-US" dirty="0">
              <a:solidFill>
                <a:srgbClr val="FF0000"/>
              </a:solidFill>
              <a:cs typeface="Arial" charset="0"/>
            </a:endParaRP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/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</a:t>
            </a:r>
          </a:p>
          <a:p>
            <a:pPr marL="0" indent="0">
              <a:buNone/>
            </a:pPr>
            <a:endParaRPr lang="en-US" baseline="30000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aseline="30000" dirty="0" smtClean="0">
                <a:cs typeface="Arial" charset="0"/>
                <a:sym typeface="Symbol" pitchFamily="18" charset="2"/>
              </a:rPr>
              <a:t>       </a:t>
            </a:r>
            <a:r>
              <a:rPr lang="en-IN" dirty="0"/>
              <a:t>w = </a:t>
            </a:r>
            <a:r>
              <a:rPr lang="en-IN" dirty="0" err="1" smtClean="0"/>
              <a:t>aabb</a:t>
            </a:r>
            <a:endParaRPr lang="en-US" baseline="30000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aseline="30000" dirty="0">
                <a:cs typeface="Arial" charset="0"/>
                <a:sym typeface="Symbol" pitchFamily="18" charset="2"/>
              </a:rPr>
              <a:t> </a:t>
            </a:r>
            <a:r>
              <a:rPr lang="en-US" baseline="30000" dirty="0" smtClean="0">
                <a:cs typeface="Arial" charset="0"/>
                <a:sym typeface="Symbol" pitchFamily="18" charset="2"/>
              </a:rPr>
              <a:t>      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IN" dirty="0" err="1" smtClean="0">
                <a:solidFill>
                  <a:srgbClr val="FF0000"/>
                </a:solidFill>
              </a:rPr>
              <a:t>a</a:t>
            </a:r>
            <a:r>
              <a:rPr lang="en-IN" dirty="0" err="1" smtClean="0"/>
              <a:t>abb</a:t>
            </a:r>
            <a:r>
              <a:rPr lang="en-IN" dirty="0" smtClean="0"/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IN" dirty="0" err="1" smtClean="0">
                <a:solidFill>
                  <a:srgbClr val="FF0000"/>
                </a:solidFill>
              </a:rPr>
              <a:t>a</a:t>
            </a:r>
            <a:r>
              <a:rPr lang="en-IN" dirty="0" err="1" smtClean="0"/>
              <a:t>bb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IN" dirty="0" smtClean="0"/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cs typeface="Arial" charset="0"/>
                <a:sym typeface="Symbol" pitchFamily="18" charset="2"/>
              </a:rPr>
              <a:t>XZ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endParaRPr lang="en-IN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baseline="30000" dirty="0" smtClean="0"/>
              <a:t>  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endParaRPr lang="en-IN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92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4102</TotalTime>
  <Words>1467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Browallia New</vt:lpstr>
      <vt:lpstr>Calibri</vt:lpstr>
      <vt:lpstr>Calibri Light</vt:lpstr>
      <vt:lpstr>Cordia New</vt:lpstr>
      <vt:lpstr>Symbol</vt:lpstr>
      <vt:lpstr>Tahoma</vt:lpstr>
      <vt:lpstr>Office Theme</vt:lpstr>
      <vt:lpstr>CSI1003 Formal  Languages and Automata Theory </vt:lpstr>
      <vt:lpstr>Module -5</vt:lpstr>
      <vt:lpstr>PUSHDOWN AUTOMATA (PDA)</vt:lpstr>
      <vt:lpstr>NPDA (Non-deterministic Pushdown Automata)</vt:lpstr>
      <vt:lpstr>Instantaneous Description (ID)</vt:lpstr>
      <vt:lpstr>Acceptance by empty store and Acceptance by final state</vt:lpstr>
      <vt:lpstr>Problems</vt:lpstr>
      <vt:lpstr>PowerPoint Presentation</vt:lpstr>
      <vt:lpstr>Problems</vt:lpstr>
      <vt:lpstr>Problems</vt:lpstr>
      <vt:lpstr>Problems</vt:lpstr>
      <vt:lpstr>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505</cp:revision>
  <dcterms:created xsi:type="dcterms:W3CDTF">2018-07-03T04:52:28Z</dcterms:created>
  <dcterms:modified xsi:type="dcterms:W3CDTF">2020-09-07T19:21:28Z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