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8"/>
  </p:notesMasterIdLst>
  <p:handoutMasterIdLst>
    <p:handoutMasterId r:id="rId89"/>
  </p:handoutMasterIdLst>
  <p:sldIdLst>
    <p:sldId id="269" r:id="rId2"/>
    <p:sldId id="271" r:id="rId3"/>
    <p:sldId id="283" r:id="rId4"/>
    <p:sldId id="272" r:id="rId5"/>
    <p:sldId id="273" r:id="rId6"/>
    <p:sldId id="274" r:id="rId7"/>
    <p:sldId id="275" r:id="rId8"/>
    <p:sldId id="276" r:id="rId9"/>
    <p:sldId id="277" r:id="rId10"/>
    <p:sldId id="340" r:id="rId11"/>
    <p:sldId id="341" r:id="rId12"/>
    <p:sldId id="34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284" r:id="rId26"/>
    <p:sldId id="343" r:id="rId27"/>
    <p:sldId id="344" r:id="rId28"/>
    <p:sldId id="285" r:id="rId29"/>
    <p:sldId id="345" r:id="rId30"/>
    <p:sldId id="346" r:id="rId31"/>
    <p:sldId id="347" r:id="rId32"/>
    <p:sldId id="348" r:id="rId33"/>
    <p:sldId id="349" r:id="rId34"/>
    <p:sldId id="322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35" r:id="rId70"/>
    <p:sldId id="336" r:id="rId71"/>
    <p:sldId id="337" r:id="rId72"/>
    <p:sldId id="338" r:id="rId73"/>
    <p:sldId id="339" r:id="rId74"/>
    <p:sldId id="352" r:id="rId75"/>
    <p:sldId id="353" r:id="rId76"/>
    <p:sldId id="354" r:id="rId77"/>
    <p:sldId id="355" r:id="rId78"/>
    <p:sldId id="356" r:id="rId79"/>
    <p:sldId id="357" r:id="rId80"/>
    <p:sldId id="358" r:id="rId81"/>
    <p:sldId id="359" r:id="rId82"/>
    <p:sldId id="360" r:id="rId83"/>
    <p:sldId id="362" r:id="rId84"/>
    <p:sldId id="350" r:id="rId85"/>
    <p:sldId id="351" r:id="rId86"/>
    <p:sldId id="361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  <a:srgbClr val="FF0000"/>
    <a:srgbClr val="CC0099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CSI1003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Formal  Languages and Automata Theory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2702257"/>
            <a:ext cx="9144000" cy="3466723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sz="4300" b="1" dirty="0" smtClean="0">
                <a:solidFill>
                  <a:schemeClr val="accent4">
                    <a:lumMod val="75000"/>
                  </a:schemeClr>
                </a:solidFill>
              </a:rPr>
              <a:t>MODULE - 6</a:t>
            </a:r>
          </a:p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Dr. WI. </a:t>
            </a:r>
            <a:r>
              <a:rPr lang="en-US" b="1" dirty="0" err="1" smtClean="0">
                <a:solidFill>
                  <a:srgbClr val="0000CC"/>
                </a:solidFill>
              </a:rPr>
              <a:t>Sureshkumar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Associate Professor </a:t>
            </a:r>
          </a:p>
          <a:p>
            <a:r>
              <a:rPr lang="en-US" dirty="0" smtClean="0"/>
              <a:t>School of Computer Science and Engineering (SCOPE)</a:t>
            </a:r>
          </a:p>
          <a:p>
            <a:r>
              <a:rPr lang="en-US" dirty="0" smtClean="0"/>
              <a:t>VIT Vellore</a:t>
            </a:r>
          </a:p>
          <a:p>
            <a:r>
              <a:rPr lang="en-US" dirty="0" smtClean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SJT413A34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87" y="2654345"/>
            <a:ext cx="8048625" cy="2266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71687" y="896493"/>
            <a:ext cx="7825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If  X</a:t>
            </a:r>
            <a:r>
              <a:rPr lang="en-IN" baseline="-25000" dirty="0"/>
              <a:t>1</a:t>
            </a:r>
            <a:r>
              <a:rPr lang="en-IN" dirty="0"/>
              <a:t> X</a:t>
            </a:r>
            <a:r>
              <a:rPr lang="en-IN" baseline="-25000" dirty="0"/>
              <a:t>2</a:t>
            </a:r>
            <a:r>
              <a:rPr lang="en-IN" dirty="0"/>
              <a:t> . . . . X</a:t>
            </a:r>
            <a:r>
              <a:rPr lang="en-IN" baseline="-25000" dirty="0"/>
              <a:t>i-1</a:t>
            </a:r>
            <a:r>
              <a:rPr lang="en-IN" dirty="0"/>
              <a:t> q 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baseline="-25000" dirty="0">
                <a:solidFill>
                  <a:srgbClr val="FF0000"/>
                </a:solidFill>
              </a:rPr>
              <a:t>i</a:t>
            </a:r>
            <a:r>
              <a:rPr lang="en-IN" dirty="0"/>
              <a:t> X</a:t>
            </a:r>
            <a:r>
              <a:rPr lang="en-IN" baseline="-25000" dirty="0"/>
              <a:t>i+1</a:t>
            </a:r>
            <a:r>
              <a:rPr lang="en-IN" dirty="0"/>
              <a:t> . . . . X</a:t>
            </a:r>
            <a:r>
              <a:rPr lang="en-IN" baseline="-25000" dirty="0"/>
              <a:t>n</a:t>
            </a:r>
            <a:r>
              <a:rPr lang="en-IN" dirty="0"/>
              <a:t> is an ID and </a:t>
            </a:r>
            <a:r>
              <a:rPr lang="en-US" altLang="en-US" dirty="0">
                <a:cs typeface="Arial" charset="0"/>
                <a:sym typeface="Symbol" pitchFamily="18" charset="2"/>
              </a:rPr>
              <a:t>(q, </a:t>
            </a:r>
            <a:r>
              <a:rPr lang="en-IN" dirty="0"/>
              <a:t>X</a:t>
            </a:r>
            <a:r>
              <a:rPr lang="en-IN" baseline="-25000" dirty="0"/>
              <a:t>i</a:t>
            </a:r>
            <a:r>
              <a:rPr lang="en-US" altLang="en-US" dirty="0">
                <a:cs typeface="Arial" charset="0"/>
                <a:sym typeface="Symbol" pitchFamily="18" charset="2"/>
              </a:rPr>
              <a:t>) = (p, Y, R) then the next ID will be</a:t>
            </a:r>
          </a:p>
          <a:p>
            <a:r>
              <a:rPr lang="en-US" baseline="-25000" dirty="0">
                <a:cs typeface="Arial" charset="0"/>
                <a:sym typeface="Symbol" pitchFamily="18" charset="2"/>
              </a:rPr>
              <a:t>                             </a:t>
            </a:r>
            <a:r>
              <a:rPr lang="en-IN" dirty="0"/>
              <a:t>X</a:t>
            </a:r>
            <a:r>
              <a:rPr lang="en-IN" baseline="-25000" dirty="0"/>
              <a:t>1</a:t>
            </a:r>
            <a:r>
              <a:rPr lang="en-IN" dirty="0"/>
              <a:t> X</a:t>
            </a:r>
            <a:r>
              <a:rPr lang="en-IN" baseline="-25000" dirty="0"/>
              <a:t>2</a:t>
            </a:r>
            <a:r>
              <a:rPr lang="en-IN" dirty="0"/>
              <a:t> . . . . X</a:t>
            </a:r>
            <a:r>
              <a:rPr lang="en-IN" baseline="-25000" dirty="0"/>
              <a:t>i-1</a:t>
            </a:r>
            <a:r>
              <a:rPr lang="en-IN" dirty="0"/>
              <a:t> Y p 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baseline="-25000" dirty="0">
                <a:solidFill>
                  <a:srgbClr val="FF0000"/>
                </a:solidFill>
              </a:rPr>
              <a:t>i+1</a:t>
            </a:r>
            <a:r>
              <a:rPr lang="en-IN" dirty="0"/>
              <a:t> . . . . X</a:t>
            </a:r>
            <a:r>
              <a:rPr lang="en-IN" baseline="-25000" dirty="0"/>
              <a:t>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44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300" y="2410198"/>
            <a:ext cx="8153400" cy="2190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96035" y="1008098"/>
            <a:ext cx="6683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cs typeface="Arial" charset="0"/>
                <a:sym typeface="Symbol" pitchFamily="18" charset="2"/>
              </a:rPr>
              <a:t>If (q, </a:t>
            </a:r>
            <a:r>
              <a:rPr lang="en-IN" dirty="0"/>
              <a:t>X</a:t>
            </a:r>
            <a:r>
              <a:rPr lang="en-IN" baseline="-25000" dirty="0"/>
              <a:t>i</a:t>
            </a:r>
            <a:r>
              <a:rPr lang="en-US" altLang="en-US" dirty="0">
                <a:cs typeface="Arial" charset="0"/>
                <a:sym typeface="Symbol" pitchFamily="18" charset="2"/>
              </a:rPr>
              <a:t>) = (p, Y, L) then the next ID will be</a:t>
            </a:r>
          </a:p>
          <a:p>
            <a:r>
              <a:rPr lang="en-IN" baseline="-25000" dirty="0"/>
              <a:t>                             </a:t>
            </a:r>
            <a:r>
              <a:rPr lang="en-IN" dirty="0"/>
              <a:t>X</a:t>
            </a:r>
            <a:r>
              <a:rPr lang="en-IN" baseline="-25000" dirty="0"/>
              <a:t>1</a:t>
            </a:r>
            <a:r>
              <a:rPr lang="en-IN" dirty="0"/>
              <a:t> X</a:t>
            </a:r>
            <a:r>
              <a:rPr lang="en-IN" baseline="-25000" dirty="0"/>
              <a:t>2</a:t>
            </a:r>
            <a:r>
              <a:rPr lang="en-IN" dirty="0"/>
              <a:t> . . . . p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baseline="-25000" dirty="0">
                <a:solidFill>
                  <a:srgbClr val="FF0000"/>
                </a:solidFill>
              </a:rPr>
              <a:t>i-1</a:t>
            </a:r>
            <a:r>
              <a:rPr lang="en-IN" dirty="0"/>
              <a:t> Y X</a:t>
            </a:r>
            <a:r>
              <a:rPr lang="en-IN" baseline="-25000" dirty="0"/>
              <a:t>i+1</a:t>
            </a:r>
            <a:r>
              <a:rPr lang="en-IN" dirty="0"/>
              <a:t> . . . . X</a:t>
            </a:r>
            <a:r>
              <a:rPr lang="en-IN" baseline="-25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6773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77787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Instantaneous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318"/>
            <a:ext cx="10515600" cy="511464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q</a:t>
            </a:r>
            <a:r>
              <a:rPr lang="en-IN" dirty="0"/>
              <a:t> X</a:t>
            </a:r>
            <a:r>
              <a:rPr lang="en-IN" baseline="-25000" dirty="0"/>
              <a:t>1</a:t>
            </a:r>
            <a:r>
              <a:rPr lang="en-IN" dirty="0"/>
              <a:t> X</a:t>
            </a:r>
            <a:r>
              <a:rPr lang="en-IN" baseline="-25000" dirty="0"/>
              <a:t>2</a:t>
            </a:r>
            <a:r>
              <a:rPr lang="en-IN" dirty="0"/>
              <a:t> . . . . </a:t>
            </a:r>
            <a:r>
              <a:rPr lang="en-IN" dirty="0" smtClean="0"/>
              <a:t>X</a:t>
            </a:r>
            <a:r>
              <a:rPr lang="en-IN" baseline="-25000" dirty="0" smtClean="0"/>
              <a:t>i-1</a:t>
            </a:r>
            <a:r>
              <a:rPr lang="en-IN" dirty="0" smtClean="0"/>
              <a:t> X</a:t>
            </a:r>
            <a:r>
              <a:rPr lang="en-IN" baseline="-25000" dirty="0" smtClean="0"/>
              <a:t>i</a:t>
            </a:r>
            <a:r>
              <a:rPr lang="en-IN" dirty="0" smtClean="0"/>
              <a:t> </a:t>
            </a:r>
            <a:r>
              <a:rPr lang="en-IN" dirty="0"/>
              <a:t>X</a:t>
            </a:r>
            <a:r>
              <a:rPr lang="en-IN" baseline="-25000" dirty="0"/>
              <a:t>i+1</a:t>
            </a:r>
            <a:r>
              <a:rPr lang="en-IN" dirty="0"/>
              <a:t> . . . . </a:t>
            </a:r>
            <a:r>
              <a:rPr lang="en-IN" dirty="0" smtClean="0"/>
              <a:t>X</a:t>
            </a:r>
            <a:r>
              <a:rPr lang="en-IN" baseline="-25000" dirty="0" smtClean="0"/>
              <a:t>n </a:t>
            </a:r>
            <a:r>
              <a:rPr lang="en-IN" dirty="0" smtClean="0"/>
              <a:t> is the initial ID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/>
              <a:t>ID</a:t>
            </a:r>
            <a:r>
              <a:rPr lang="en-IN" baseline="-25000" dirty="0"/>
              <a:t>0</a:t>
            </a:r>
            <a:r>
              <a:rPr lang="en-IN" dirty="0"/>
              <a:t> Ⱶ  </a:t>
            </a:r>
            <a:r>
              <a:rPr 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IN" dirty="0"/>
              <a:t>ID</a:t>
            </a:r>
            <a:r>
              <a:rPr lang="en-IN" baseline="-25000" dirty="0"/>
              <a:t>1 </a:t>
            </a:r>
            <a:r>
              <a:rPr lang="en-IN" dirty="0"/>
              <a:t>Ⱶ . . . . Ⱶ </a:t>
            </a:r>
            <a:r>
              <a:rPr lang="en-IN" dirty="0" err="1" smtClean="0"/>
              <a:t>ID</a:t>
            </a:r>
            <a:r>
              <a:rPr lang="en-IN" baseline="-25000" dirty="0" err="1" smtClean="0"/>
              <a:t>n</a:t>
            </a:r>
            <a:r>
              <a:rPr lang="en-IN" dirty="0" smtClean="0"/>
              <a:t> is denoted by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</a:t>
            </a:r>
            <a:r>
              <a:rPr lang="en-IN" dirty="0"/>
              <a:t> ID</a:t>
            </a:r>
            <a:r>
              <a:rPr lang="en-IN" baseline="-25000" dirty="0"/>
              <a:t>0</a:t>
            </a:r>
            <a:r>
              <a:rPr lang="en-IN" dirty="0"/>
              <a:t>  Ⱶ* </a:t>
            </a:r>
            <a:r>
              <a:rPr lang="en-IN" dirty="0" err="1"/>
              <a:t>ID</a:t>
            </a:r>
            <a:r>
              <a:rPr lang="en-IN" baseline="-25000" dirty="0" err="1"/>
              <a:t>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 </a:t>
            </a:r>
            <a:r>
              <a:rPr lang="en-IN" dirty="0"/>
              <a:t>Ⱶ*  is a reflexive transitive closure of Ⱶ</a:t>
            </a:r>
            <a:r>
              <a:rPr lang="en-IN" baseline="-25000" dirty="0"/>
              <a:t>  </a:t>
            </a:r>
            <a:endParaRPr lang="en-IN" dirty="0" smtClean="0"/>
          </a:p>
          <a:p>
            <a:pPr marL="0" indent="0">
              <a:buNone/>
            </a:pPr>
            <a:endParaRPr lang="en-IN" baseline="-25000" dirty="0"/>
          </a:p>
          <a:p>
            <a:pPr marL="0" indent="0">
              <a:buNone/>
            </a:pPr>
            <a:r>
              <a:rPr lang="en-IN" dirty="0" smtClean="0"/>
              <a:t>A string w is accepted by the TM </a:t>
            </a:r>
            <a:r>
              <a:rPr lang="en-US" altLang="en-US" dirty="0"/>
              <a:t>M = (Q, </a:t>
            </a:r>
            <a:r>
              <a:rPr lang="el-GR" altLang="en-US" dirty="0">
                <a:cs typeface="Arial" charset="0"/>
              </a:rPr>
              <a:t>Σ</a:t>
            </a:r>
            <a:r>
              <a:rPr lang="en-US" altLang="en-US" dirty="0">
                <a:cs typeface="Arial" charset="0"/>
              </a:rPr>
              <a:t>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,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 B,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 </a:t>
            </a:r>
            <a:r>
              <a:rPr lang="en-US" altLang="en-US" dirty="0">
                <a:cs typeface="Arial" charset="0"/>
                <a:sym typeface="Symbol" pitchFamily="18" charset="2"/>
              </a:rPr>
              <a:t>F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if</a:t>
            </a: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 q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dirty="0" smtClean="0">
                <a:cs typeface="Arial" charset="0"/>
                <a:sym typeface="Symbol" pitchFamily="18" charset="2"/>
              </a:rPr>
              <a:t>w </a:t>
            </a:r>
            <a:r>
              <a:rPr lang="en-IN" dirty="0"/>
              <a:t>Ⱶ</a:t>
            </a:r>
            <a:r>
              <a:rPr lang="en-IN" dirty="0" smtClean="0"/>
              <a:t>* </a:t>
            </a:r>
            <a:r>
              <a:rPr lang="el-GR" dirty="0"/>
              <a:t>α</a:t>
            </a:r>
            <a:r>
              <a:rPr lang="en-IN" baseline="-25000" dirty="0" smtClean="0"/>
              <a:t>1</a:t>
            </a:r>
            <a:r>
              <a:rPr lang="en-IN" dirty="0" smtClean="0"/>
              <a:t>q</a:t>
            </a:r>
            <a:r>
              <a:rPr lang="en-IN" baseline="-25000" dirty="0" smtClean="0"/>
              <a:t>f </a:t>
            </a:r>
            <a:r>
              <a:rPr lang="el-GR" dirty="0" smtClean="0"/>
              <a:t>α</a:t>
            </a:r>
            <a:r>
              <a:rPr lang="en-IN" baseline="-25000" dirty="0" smtClean="0"/>
              <a:t>2 </a:t>
            </a:r>
            <a:r>
              <a:rPr lang="en-IN" dirty="0" smtClean="0"/>
              <a:t> for some </a:t>
            </a:r>
            <a:r>
              <a:rPr lang="el-GR" dirty="0"/>
              <a:t>α</a:t>
            </a:r>
            <a:r>
              <a:rPr lang="en-IN" baseline="-25000" dirty="0"/>
              <a:t>1 </a:t>
            </a:r>
            <a:r>
              <a:rPr lang="en-IN" dirty="0"/>
              <a:t>, </a:t>
            </a:r>
            <a:r>
              <a:rPr lang="el-GR" dirty="0"/>
              <a:t>α</a:t>
            </a:r>
            <a:r>
              <a:rPr lang="en-IN" baseline="-25000" dirty="0"/>
              <a:t>2 </a:t>
            </a:r>
            <a:r>
              <a:rPr lang="en-US" altLang="en-US" b="1" dirty="0">
                <a:sym typeface="Symbol" pitchFamily="18" charset="2"/>
              </a:rPr>
              <a:t>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*</a:t>
            </a:r>
            <a:r>
              <a:rPr lang="en-IN" altLang="en-US" b="1" dirty="0">
                <a:cs typeface="Arial" charset="0"/>
              </a:rPr>
              <a:t> , </a:t>
            </a:r>
            <a:r>
              <a:rPr lang="en-IN" altLang="en-US" dirty="0" smtClean="0">
                <a:cs typeface="Arial" charset="0"/>
              </a:rPr>
              <a:t>q</a:t>
            </a:r>
            <a:r>
              <a:rPr lang="en-IN" altLang="en-US" baseline="-25000" dirty="0" smtClean="0">
                <a:cs typeface="Arial" charset="0"/>
              </a:rPr>
              <a:t>f</a:t>
            </a:r>
            <a:r>
              <a:rPr lang="en-US" altLang="en-US" b="1" dirty="0" smtClean="0">
                <a:sym typeface="Symbol" pitchFamily="18" charset="2"/>
              </a:rPr>
              <a:t> </a:t>
            </a:r>
            <a:r>
              <a:rPr lang="en-US" altLang="en-US" dirty="0">
                <a:sym typeface="Symbol" pitchFamily="18" charset="2"/>
              </a:rPr>
              <a:t>F</a:t>
            </a:r>
            <a:r>
              <a:rPr lang="en-US" altLang="en-US" dirty="0" smtClean="0">
                <a:sym typeface="Symbol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itchFamily="18" charset="2"/>
              </a:rPr>
              <a:t>The language accepted by the TM M is defined as</a:t>
            </a:r>
          </a:p>
          <a:p>
            <a:pPr marL="0" indent="0">
              <a:buNone/>
            </a:pP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  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 T(M) = { w / w</a:t>
            </a:r>
            <a:r>
              <a:rPr lang="en-US" altLang="en-US" b="1" dirty="0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l-GR" altLang="en-US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l-GR" altLang="en-US" dirty="0" smtClean="0">
                <a:solidFill>
                  <a:srgbClr val="FF0000"/>
                </a:solidFill>
                <a:cs typeface="Arial" charset="0"/>
              </a:rPr>
              <a:t>Σ</a:t>
            </a:r>
            <a:r>
              <a:rPr lang="en-IN" altLang="en-US" dirty="0" smtClean="0">
                <a:solidFill>
                  <a:srgbClr val="FF0000"/>
                </a:solidFill>
                <a:cs typeface="Arial" charset="0"/>
              </a:rPr>
              <a:t>*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 , </a:t>
            </a:r>
            <a:r>
              <a:rPr 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 </a:t>
            </a:r>
            <a:r>
              <a:rPr 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w </a:t>
            </a:r>
            <a:r>
              <a:rPr lang="en-IN" dirty="0">
                <a:solidFill>
                  <a:srgbClr val="FF0000"/>
                </a:solidFill>
              </a:rPr>
              <a:t>Ⱶ* </a:t>
            </a:r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q</a:t>
            </a:r>
            <a:r>
              <a:rPr lang="en-IN" baseline="-25000" dirty="0">
                <a:solidFill>
                  <a:srgbClr val="FF0000"/>
                </a:solidFill>
              </a:rPr>
              <a:t>f </a:t>
            </a:r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n-IN" dirty="0">
                <a:solidFill>
                  <a:srgbClr val="FF0000"/>
                </a:solidFill>
              </a:rPr>
              <a:t> for some </a:t>
            </a:r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IN" baseline="-25000" dirty="0">
                <a:solidFill>
                  <a:srgbClr val="FF0000"/>
                </a:solidFill>
              </a:rPr>
              <a:t>1 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 </a:t>
            </a:r>
            <a:r>
              <a:rPr lang="el-GR" altLang="en-US" dirty="0">
                <a:solidFill>
                  <a:srgbClr val="FF0000"/>
                </a:solidFill>
                <a:cs typeface="Arial" charset="0"/>
              </a:rPr>
              <a:t>Γ</a:t>
            </a:r>
            <a:r>
              <a:rPr lang="en-IN" altLang="en-US" dirty="0">
                <a:solidFill>
                  <a:srgbClr val="FF0000"/>
                </a:solidFill>
                <a:cs typeface="Arial" charset="0"/>
              </a:rPr>
              <a:t>*</a:t>
            </a:r>
            <a:r>
              <a:rPr lang="en-IN" altLang="en-US" b="1" dirty="0">
                <a:solidFill>
                  <a:srgbClr val="FF0000"/>
                </a:solidFill>
                <a:cs typeface="Arial" charset="0"/>
              </a:rPr>
              <a:t> , </a:t>
            </a:r>
            <a:r>
              <a:rPr lang="en-IN" altLang="en-US" dirty="0">
                <a:solidFill>
                  <a:srgbClr val="FF0000"/>
                </a:solidFill>
                <a:cs typeface="Arial" charset="0"/>
              </a:rPr>
              <a:t>q</a:t>
            </a:r>
            <a:r>
              <a:rPr lang="en-IN" altLang="en-US" baseline="-25000" dirty="0">
                <a:solidFill>
                  <a:srgbClr val="FF0000"/>
                </a:solidFill>
                <a:cs typeface="Arial" charset="0"/>
              </a:rPr>
              <a:t>f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 }</a:t>
            </a:r>
            <a:endParaRPr lang="en-US" altLang="en-US" dirty="0">
              <a:solidFill>
                <a:srgbClr val="FF0000"/>
              </a:solidFill>
              <a:sym typeface="Symbol" pitchFamily="18" charset="2"/>
            </a:endParaRPr>
          </a:p>
          <a:p>
            <a:pPr marL="0" indent="0">
              <a:buNone/>
            </a:pPr>
            <a:endParaRPr lang="en-IN" baseline="-25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65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259"/>
            <a:ext cx="10515600" cy="71269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Example-1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5401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Construct a TM which will accept the language </a:t>
            </a:r>
            <a:r>
              <a:rPr lang="en-IN" dirty="0"/>
              <a:t>L = { a</a:t>
            </a:r>
            <a:r>
              <a:rPr lang="en-IN" baseline="30000" dirty="0"/>
              <a:t>n</a:t>
            </a:r>
            <a:r>
              <a:rPr lang="en-IN" dirty="0"/>
              <a:t>b</a:t>
            </a:r>
            <a:r>
              <a:rPr lang="en-IN" baseline="30000" dirty="0"/>
              <a:t>n</a:t>
            </a:r>
            <a:r>
              <a:rPr lang="en-IN" dirty="0"/>
              <a:t> /   n ≥</a:t>
            </a:r>
            <a:r>
              <a:rPr lang="en-US" altLang="en-US" dirty="0">
                <a:sym typeface="Symbol" pitchFamily="18" charset="2"/>
              </a:rPr>
              <a:t>  1}</a:t>
            </a:r>
            <a:r>
              <a:rPr lang="en-IN" baseline="30000" dirty="0"/>
              <a:t> </a:t>
            </a:r>
          </a:p>
          <a:p>
            <a:pPr marL="0" indent="0">
              <a:buNone/>
            </a:pPr>
            <a:r>
              <a:rPr lang="en-US" altLang="en-US" dirty="0" smtClean="0"/>
              <a:t>         M </a:t>
            </a:r>
            <a:r>
              <a:rPr lang="en-US" altLang="en-US" dirty="0"/>
              <a:t>= (Q, </a:t>
            </a:r>
            <a:r>
              <a:rPr lang="el-GR" altLang="en-US" dirty="0">
                <a:cs typeface="Arial" charset="0"/>
              </a:rPr>
              <a:t>Σ</a:t>
            </a:r>
            <a:r>
              <a:rPr lang="en-US" altLang="en-US" dirty="0">
                <a:cs typeface="Arial" charset="0"/>
              </a:rPr>
              <a:t>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,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B </a:t>
            </a:r>
            <a:r>
              <a:rPr lang="en-US" altLang="en-US" dirty="0">
                <a:cs typeface="Arial" charset="0"/>
                <a:sym typeface="Symbol" pitchFamily="18" charset="2"/>
              </a:rPr>
              <a:t>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F), </a:t>
            </a:r>
            <a:r>
              <a:rPr lang="en-US" altLang="en-US" dirty="0">
                <a:cs typeface="Arial" charset="0"/>
                <a:sym typeface="Symbol" pitchFamily="18" charset="2"/>
              </a:rPr>
              <a:t>where</a:t>
            </a: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    Q = {</a:t>
            </a:r>
            <a:r>
              <a:rPr lang="en-US" altLang="en-US" dirty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1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, 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2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,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3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, 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4</a:t>
            </a:r>
            <a:r>
              <a:rPr lang="en-US" dirty="0" smtClean="0">
                <a:cs typeface="Arial" charset="0"/>
                <a:sym typeface="Symbol" pitchFamily="18" charset="2"/>
              </a:rPr>
              <a:t>} </a:t>
            </a:r>
            <a:r>
              <a:rPr lang="en-US" dirty="0">
                <a:cs typeface="Arial" charset="0"/>
                <a:sym typeface="Symbol" pitchFamily="18" charset="2"/>
              </a:rPr>
              <a:t>,    </a:t>
            </a:r>
            <a:r>
              <a:rPr lang="el-GR" altLang="en-US" dirty="0">
                <a:cs typeface="Arial" charset="0"/>
              </a:rPr>
              <a:t>Σ</a:t>
            </a:r>
            <a:r>
              <a:rPr lang="en-IN" altLang="en-US" dirty="0">
                <a:cs typeface="Arial" charset="0"/>
              </a:rPr>
              <a:t> = {a , b} 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 ={X </a:t>
            </a:r>
            <a:r>
              <a:rPr lang="en-IN" altLang="en-US" dirty="0" smtClean="0">
                <a:cs typeface="Arial" charset="0"/>
              </a:rPr>
              <a:t>, Y , a , b , B}  , F </a:t>
            </a:r>
            <a:r>
              <a:rPr lang="en-IN" altLang="en-US" dirty="0">
                <a:cs typeface="Arial" charset="0"/>
              </a:rPr>
              <a:t>= </a:t>
            </a:r>
            <a:r>
              <a:rPr lang="en-IN" altLang="en-US" dirty="0" smtClean="0">
                <a:cs typeface="Arial" charset="0"/>
              </a:rPr>
              <a:t>{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4</a:t>
            </a:r>
            <a:r>
              <a:rPr lang="en-IN" altLang="en-US" dirty="0" smtClean="0">
                <a:cs typeface="Arial" charset="0"/>
              </a:rPr>
              <a:t> }</a:t>
            </a:r>
            <a:endParaRPr lang="en-IN" altLang="en-US" dirty="0">
              <a:cs typeface="Arial" charset="0"/>
            </a:endParaRPr>
          </a:p>
          <a:p>
            <a:pPr marL="0" indent="0">
              <a:buNone/>
            </a:pPr>
            <a:r>
              <a:rPr lang="en-IN" altLang="en-US" dirty="0">
                <a:cs typeface="Arial" charset="0"/>
              </a:rPr>
              <a:t>     </a:t>
            </a:r>
            <a:r>
              <a:rPr lang="en-IN" altLang="en-US" dirty="0" smtClean="0">
                <a:cs typeface="Arial" charset="0"/>
              </a:rPr>
              <a:t>   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 , a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 smtClean="0">
                <a:cs typeface="Arial" charset="0"/>
              </a:rPr>
              <a:t> </a:t>
            </a:r>
            <a:r>
              <a:rPr lang="en-IN" altLang="en-US" b="1" dirty="0">
                <a:cs typeface="Arial" charset="0"/>
              </a:rPr>
              <a:t>= </a:t>
            </a:r>
            <a:r>
              <a:rPr lang="en-IN" altLang="en-US" b="1" dirty="0" smtClean="0">
                <a:cs typeface="Arial" charset="0"/>
              </a:rPr>
              <a:t> </a:t>
            </a:r>
            <a:r>
              <a:rPr lang="en-IN" altLang="en-US" b="1" dirty="0">
                <a:cs typeface="Arial" charset="0"/>
              </a:rPr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 </a:t>
            </a:r>
            <a:r>
              <a:rPr lang="en-US" altLang="en-US" b="1" dirty="0" smtClean="0"/>
              <a:t> </a:t>
            </a:r>
            <a:r>
              <a:rPr lang="en-US" altLang="en-US" b="1" dirty="0"/>
              <a:t>, X</a:t>
            </a:r>
            <a:r>
              <a:rPr lang="en-US" altLang="en-US" b="1" dirty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, R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               </a:t>
            </a:r>
            <a:endParaRPr lang="en-IN" altLang="en-US" b="1" dirty="0">
              <a:cs typeface="Arial" charset="0"/>
            </a:endParaRPr>
          </a:p>
          <a:p>
            <a:pPr marL="0" indent="0">
              <a:buNone/>
            </a:pPr>
            <a:r>
              <a:rPr lang="en-IN" altLang="en-US" b="1" dirty="0">
                <a:cs typeface="Arial" charset="0"/>
              </a:rPr>
              <a:t> </a:t>
            </a:r>
            <a:r>
              <a:rPr lang="en-IN" altLang="en-US" b="1" dirty="0" smtClean="0">
                <a:cs typeface="Arial" charset="0"/>
              </a:rPr>
              <a:t>       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US" altLang="en-US" b="1" dirty="0" smtClean="0"/>
              <a:t> </a:t>
            </a:r>
            <a:r>
              <a:rPr lang="en-US" altLang="en-US" b="1" dirty="0"/>
              <a:t>, a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</a:t>
            </a:r>
            <a:r>
              <a:rPr lang="en-US" altLang="en-US" b="1" dirty="0" smtClean="0"/>
              <a:t>a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R )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endParaRPr lang="en-US" altLang="en-US" b="1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b="1" dirty="0" smtClean="0">
                <a:cs typeface="Arial" charset="0"/>
                <a:sym typeface="Symbol" pitchFamily="18" charset="2"/>
              </a:rPr>
              <a:t>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</a:t>
            </a:r>
            <a:r>
              <a:rPr lang="en-US" altLang="en-US" b="1" dirty="0" smtClean="0"/>
              <a:t>Y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</a:t>
            </a:r>
            <a:r>
              <a:rPr lang="en-US" altLang="en-US" b="1" dirty="0" smtClean="0"/>
              <a:t>Y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R )</a:t>
            </a:r>
            <a:endParaRPr lang="en-IN" b="1" baseline="30000" dirty="0"/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    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b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 smtClean="0">
                <a:cs typeface="Arial" charset="0"/>
              </a:rPr>
              <a:t> </a:t>
            </a:r>
            <a:r>
              <a:rPr lang="en-IN" altLang="en-US" b="1" dirty="0">
                <a:cs typeface="Arial" charset="0"/>
              </a:rPr>
              <a:t>=  </a:t>
            </a:r>
            <a:r>
              <a:rPr lang="en-IN" altLang="en-US" b="1" dirty="0" smtClean="0">
                <a:cs typeface="Arial" charset="0"/>
              </a:rPr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 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Y ,  L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</a:t>
            </a:r>
            <a:endParaRPr lang="en-US" altLang="en-US" b="1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</a:t>
            </a:r>
            <a:r>
              <a:rPr lang="en-US" b="1" baseline="30000" dirty="0" smtClean="0">
                <a:cs typeface="Arial" charset="0"/>
                <a:sym typeface="Symbol" pitchFamily="18" charset="2"/>
              </a:rPr>
              <a:t>    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</a:t>
            </a:r>
            <a:r>
              <a:rPr lang="en-IN" b="1" dirty="0" smtClean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Y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 smtClean="0">
                <a:cs typeface="Arial" charset="0"/>
              </a:rPr>
              <a:t> </a:t>
            </a:r>
            <a:r>
              <a:rPr lang="en-IN" altLang="en-US" b="1" dirty="0">
                <a:cs typeface="Arial" charset="0"/>
              </a:rPr>
              <a:t>= </a:t>
            </a:r>
            <a:r>
              <a:rPr lang="en-IN" altLang="en-US" b="1" dirty="0" smtClean="0">
                <a:cs typeface="Arial" charset="0"/>
              </a:rPr>
              <a:t> </a:t>
            </a:r>
            <a:r>
              <a:rPr lang="en-IN" altLang="en-US" b="1" dirty="0">
                <a:cs typeface="Arial" charset="0"/>
              </a:rPr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 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IN" altLang="en-US" b="1" dirty="0" smtClean="0">
                <a:sym typeface="Symbol" pitchFamily="18" charset="2"/>
              </a:rPr>
              <a:t>Y , L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 </a:t>
            </a: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</a:t>
            </a:r>
            <a:r>
              <a:rPr lang="en-US" b="1" baseline="30000" dirty="0" smtClean="0">
                <a:cs typeface="Arial" charset="0"/>
                <a:sym typeface="Symbol" pitchFamily="18" charset="2"/>
              </a:rPr>
              <a:t>            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/>
              <a:t> </a:t>
            </a:r>
            <a:r>
              <a:rPr lang="en-US" altLang="en-US" b="1" dirty="0"/>
              <a:t>, a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 </a:t>
            </a:r>
            <a:r>
              <a:rPr lang="en-US" altLang="en-US" b="1" dirty="0" smtClean="0"/>
              <a:t> </a:t>
            </a:r>
            <a:r>
              <a:rPr lang="en-US" altLang="en-US" b="1" dirty="0"/>
              <a:t>, a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L )</a:t>
            </a:r>
          </a:p>
          <a:p>
            <a:pPr marL="0" indent="0">
              <a:buNone/>
            </a:pPr>
            <a:r>
              <a:rPr lang="en-US" b="1" baseline="30000" dirty="0" smtClean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/>
              <a:t> </a:t>
            </a:r>
            <a:r>
              <a:rPr lang="en-US" altLang="en-US" b="1" dirty="0"/>
              <a:t>, X</a:t>
            </a:r>
            <a:r>
              <a:rPr lang="en-US" altLang="en-US" b="1" dirty="0" smtClean="0"/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 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X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R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 </a:t>
            </a:r>
          </a:p>
          <a:p>
            <a:pPr marL="0" indent="0">
              <a:buNone/>
            </a:pPr>
            <a:r>
              <a:rPr lang="en-US" b="1" baseline="30000" dirty="0" smtClean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Y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 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Y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R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b="1" baseline="30000" dirty="0" smtClean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Y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 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Y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R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b="1" baseline="30000" dirty="0" smtClean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B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4 </a:t>
            </a:r>
            <a:r>
              <a:rPr lang="en-US" altLang="en-US" b="1" dirty="0" smtClean="0"/>
              <a:t> , B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L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endParaRPr lang="en-IN" b="1" baseline="30000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5287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739" y="605118"/>
            <a:ext cx="11094755" cy="5768788"/>
          </a:xfrm>
          <a:ln>
            <a:solidFill>
              <a:srgbClr val="0000CC"/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</a:t>
            </a:r>
            <a:r>
              <a:rPr lang="en-US" altLang="en-US" b="1" dirty="0" smtClean="0">
                <a:solidFill>
                  <a:srgbClr val="FF0000"/>
                </a:solidFill>
              </a:rPr>
              <a:t>a</a:t>
            </a:r>
            <a:r>
              <a:rPr lang="en-US" altLang="en-US" b="1" dirty="0" smtClean="0"/>
              <a:t>abb </a:t>
            </a:r>
            <a:r>
              <a:rPr lang="en-IN" dirty="0" smtClean="0"/>
              <a:t>Ⱶ </a:t>
            </a:r>
            <a:r>
              <a:rPr lang="en-IN" b="1" dirty="0" smtClean="0">
                <a:solidFill>
                  <a:srgbClr val="0000CC"/>
                </a:solidFill>
              </a:rPr>
              <a:t>X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US" altLang="en-US" b="1" dirty="0" smtClean="0">
                <a:solidFill>
                  <a:srgbClr val="FF0000"/>
                </a:solidFill>
              </a:rPr>
              <a:t>a</a:t>
            </a:r>
            <a:r>
              <a:rPr lang="en-US" altLang="en-US" b="1" dirty="0" smtClean="0"/>
              <a:t>bb</a:t>
            </a:r>
            <a:r>
              <a:rPr lang="en-US" altLang="en-US" b="1" baseline="-25000" dirty="0" smtClean="0"/>
              <a:t> </a:t>
            </a:r>
            <a:r>
              <a:rPr lang="en-IN" dirty="0"/>
              <a:t>Ⱶ </a:t>
            </a:r>
            <a:r>
              <a:rPr lang="en-IN" b="1" dirty="0" err="1" smtClean="0">
                <a:solidFill>
                  <a:srgbClr val="0000CC"/>
                </a:solidFill>
              </a:rPr>
              <a:t>X</a:t>
            </a:r>
            <a:r>
              <a:rPr lang="en-IN" b="1" dirty="0" err="1" smtClean="0"/>
              <a:t>a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US" altLang="en-US" b="1" dirty="0" smtClean="0">
                <a:solidFill>
                  <a:srgbClr val="FF0000"/>
                </a:solidFill>
              </a:rPr>
              <a:t>b</a:t>
            </a:r>
            <a:r>
              <a:rPr lang="en-US" altLang="en-US" b="1" dirty="0" smtClean="0"/>
              <a:t>b </a:t>
            </a:r>
            <a:r>
              <a:rPr lang="en-IN" dirty="0"/>
              <a:t>Ⱶ </a:t>
            </a:r>
            <a:r>
              <a:rPr lang="en-IN" b="1" dirty="0" smtClean="0">
                <a:solidFill>
                  <a:srgbClr val="0000CC"/>
                </a:solidFill>
              </a:rPr>
              <a:t>X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IN" b="1" dirty="0" smtClean="0"/>
              <a:t>a</a:t>
            </a:r>
            <a:r>
              <a:rPr lang="en-US" altLang="en-US" b="1" dirty="0" err="1" smtClean="0">
                <a:solidFill>
                  <a:srgbClr val="0000CC"/>
                </a:solidFill>
              </a:rPr>
              <a:t>Y</a:t>
            </a:r>
            <a:r>
              <a:rPr lang="en-US" altLang="en-US" b="1" dirty="0" err="1" smtClean="0"/>
              <a:t>b</a:t>
            </a:r>
            <a:r>
              <a:rPr lang="en-US" altLang="en-US" b="1" dirty="0" smtClean="0"/>
              <a:t> </a:t>
            </a:r>
            <a:r>
              <a:rPr lang="en-IN" dirty="0"/>
              <a:t>Ⱶ 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IN" b="1" dirty="0" err="1" smtClean="0">
                <a:solidFill>
                  <a:srgbClr val="FF0000"/>
                </a:solidFill>
              </a:rPr>
              <a:t>X</a:t>
            </a:r>
            <a:r>
              <a:rPr lang="en-IN" b="1" dirty="0" err="1" smtClean="0"/>
              <a:t>a</a:t>
            </a:r>
            <a:r>
              <a:rPr lang="en-US" altLang="en-US" b="1" dirty="0" err="1" smtClean="0">
                <a:solidFill>
                  <a:srgbClr val="0000CC"/>
                </a:solidFill>
              </a:rPr>
              <a:t>Y</a:t>
            </a:r>
            <a:r>
              <a:rPr lang="en-US" altLang="en-US" b="1" dirty="0" err="1" smtClean="0"/>
              <a:t>b</a:t>
            </a:r>
            <a:r>
              <a:rPr lang="en-US" altLang="en-US" b="1" dirty="0" smtClean="0"/>
              <a:t> </a:t>
            </a:r>
            <a:r>
              <a:rPr lang="en-IN" dirty="0"/>
              <a:t>Ⱶ </a:t>
            </a:r>
            <a:r>
              <a:rPr lang="en-IN" b="1" dirty="0" smtClean="0">
                <a:solidFill>
                  <a:srgbClr val="0000CC"/>
                </a:solidFill>
              </a:rPr>
              <a:t>X</a:t>
            </a:r>
            <a:r>
              <a:rPr lang="en-US" altLang="en-US" b="1" dirty="0"/>
              <a:t> 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</a:t>
            </a:r>
            <a:r>
              <a:rPr lang="en-IN" b="1" dirty="0" smtClean="0"/>
              <a:t>a</a:t>
            </a:r>
            <a:r>
              <a:rPr lang="en-US" altLang="en-US" b="1" dirty="0" err="1" smtClean="0">
                <a:solidFill>
                  <a:srgbClr val="0000CC"/>
                </a:solidFill>
              </a:rPr>
              <a:t>Y</a:t>
            </a:r>
            <a:r>
              <a:rPr lang="en-US" altLang="en-US" b="1" dirty="0" err="1" smtClean="0"/>
              <a:t>b</a:t>
            </a:r>
            <a:r>
              <a:rPr lang="en-US" altLang="en-US" b="1" dirty="0" smtClean="0"/>
              <a:t> </a:t>
            </a:r>
            <a:r>
              <a:rPr lang="en-IN" dirty="0"/>
              <a:t>Ⱶ </a:t>
            </a:r>
            <a:r>
              <a:rPr lang="en-IN" b="1" dirty="0" smtClean="0">
                <a:solidFill>
                  <a:srgbClr val="0000CC"/>
                </a:solidFill>
              </a:rPr>
              <a:t>XX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US" altLang="en-US" b="1" dirty="0" smtClean="0">
                <a:solidFill>
                  <a:srgbClr val="0000CC"/>
                </a:solidFill>
              </a:rPr>
              <a:t>Y</a:t>
            </a:r>
            <a:r>
              <a:rPr lang="en-US" altLang="en-US" b="1" dirty="0" smtClean="0"/>
              <a:t>b</a:t>
            </a:r>
            <a:endParaRPr lang="en-IN" altLang="en-US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  Ⱶ </a:t>
            </a:r>
            <a:r>
              <a:rPr lang="en-IN" b="1" dirty="0" smtClean="0">
                <a:solidFill>
                  <a:srgbClr val="0000CC"/>
                </a:solidFill>
              </a:rPr>
              <a:t>XX</a:t>
            </a:r>
            <a:r>
              <a:rPr lang="en-US" altLang="en-US" b="1" dirty="0" smtClean="0">
                <a:solidFill>
                  <a:srgbClr val="0000CC"/>
                </a:solidFill>
              </a:rPr>
              <a:t>Y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US" altLang="en-US" b="1" dirty="0" smtClean="0">
                <a:solidFill>
                  <a:srgbClr val="FF0000"/>
                </a:solidFill>
              </a:rPr>
              <a:t>b</a:t>
            </a:r>
            <a:r>
              <a:rPr lang="en-US" altLang="en-US" b="1" dirty="0" smtClean="0"/>
              <a:t> </a:t>
            </a:r>
            <a:r>
              <a:rPr lang="en-IN" dirty="0"/>
              <a:t> Ⱶ </a:t>
            </a:r>
            <a:r>
              <a:rPr lang="en-IN" b="1" dirty="0" smtClean="0">
                <a:solidFill>
                  <a:srgbClr val="0000CC"/>
                </a:solidFill>
              </a:rPr>
              <a:t>XX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>
                <a:solidFill>
                  <a:srgbClr val="FF0000"/>
                </a:solidFill>
              </a:rPr>
              <a:t>Y</a:t>
            </a:r>
            <a:r>
              <a:rPr lang="en-US" altLang="en-US" b="1" dirty="0" smtClean="0">
                <a:solidFill>
                  <a:srgbClr val="0000CC"/>
                </a:solidFill>
              </a:rPr>
              <a:t>Y </a:t>
            </a:r>
            <a:r>
              <a:rPr lang="en-IN" dirty="0"/>
              <a:t>Ⱶ </a:t>
            </a:r>
            <a:r>
              <a:rPr lang="en-IN" b="1" dirty="0" smtClean="0">
                <a:solidFill>
                  <a:srgbClr val="0000CC"/>
                </a:solidFill>
              </a:rPr>
              <a:t>X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IN" b="1" dirty="0" smtClean="0">
                <a:solidFill>
                  <a:srgbClr val="FF0000"/>
                </a:solidFill>
              </a:rPr>
              <a:t>X</a:t>
            </a:r>
            <a:r>
              <a:rPr lang="en-US" altLang="en-US" b="1" dirty="0" smtClean="0">
                <a:solidFill>
                  <a:srgbClr val="0000CC"/>
                </a:solidFill>
              </a:rPr>
              <a:t>YY </a:t>
            </a:r>
            <a:r>
              <a:rPr lang="en-IN" dirty="0"/>
              <a:t>Ⱶ </a:t>
            </a:r>
            <a:r>
              <a:rPr lang="en-IN" b="1" dirty="0" smtClean="0">
                <a:solidFill>
                  <a:srgbClr val="0000CC"/>
                </a:solidFill>
              </a:rPr>
              <a:t>XX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</a:t>
            </a:r>
            <a:r>
              <a:rPr lang="en-US" altLang="en-US" b="1" dirty="0" smtClean="0">
                <a:solidFill>
                  <a:srgbClr val="FF0000"/>
                </a:solidFill>
              </a:rPr>
              <a:t>Y</a:t>
            </a:r>
            <a:r>
              <a:rPr lang="en-US" altLang="en-US" b="1" dirty="0" smtClean="0">
                <a:solidFill>
                  <a:srgbClr val="0000CC"/>
                </a:solidFill>
              </a:rPr>
              <a:t>Y </a:t>
            </a:r>
            <a:r>
              <a:rPr lang="en-IN" dirty="0"/>
              <a:t>Ⱶ </a:t>
            </a:r>
            <a:r>
              <a:rPr lang="en-IN" b="1" dirty="0" smtClean="0">
                <a:solidFill>
                  <a:srgbClr val="0000CC"/>
                </a:solidFill>
              </a:rPr>
              <a:t>XX</a:t>
            </a:r>
            <a:r>
              <a:rPr lang="en-US" altLang="en-US" b="1" dirty="0" smtClean="0">
                <a:solidFill>
                  <a:srgbClr val="0000CC"/>
                </a:solidFill>
              </a:rPr>
              <a:t>Y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US" altLang="en-US" b="1" dirty="0" smtClean="0">
                <a:solidFill>
                  <a:srgbClr val="FF0000"/>
                </a:solidFill>
              </a:rPr>
              <a:t>Y </a:t>
            </a:r>
            <a:r>
              <a:rPr lang="en-IN" dirty="0"/>
              <a:t>Ⱶ </a:t>
            </a:r>
            <a:r>
              <a:rPr lang="en-IN" b="1" dirty="0">
                <a:solidFill>
                  <a:srgbClr val="0000CC"/>
                </a:solidFill>
              </a:rPr>
              <a:t>XX</a:t>
            </a:r>
            <a:r>
              <a:rPr lang="en-US" altLang="en-US" b="1" dirty="0" smtClean="0">
                <a:solidFill>
                  <a:srgbClr val="0000CC"/>
                </a:solidFill>
              </a:rPr>
              <a:t>YY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US" altLang="en-US" b="1" dirty="0" smtClean="0">
                <a:solidFill>
                  <a:srgbClr val="FF0000"/>
                </a:solidFill>
              </a:rPr>
              <a:t>B </a:t>
            </a:r>
            <a:r>
              <a:rPr lang="en-IN" dirty="0"/>
              <a:t>Ⱶ </a:t>
            </a:r>
            <a:r>
              <a:rPr lang="en-IN" b="1" dirty="0">
                <a:solidFill>
                  <a:srgbClr val="0000CC"/>
                </a:solidFill>
              </a:rPr>
              <a:t>XX</a:t>
            </a:r>
            <a:r>
              <a:rPr lang="en-US" altLang="en-US" b="1" dirty="0" smtClean="0">
                <a:solidFill>
                  <a:srgbClr val="0000CC"/>
                </a:solidFill>
              </a:rPr>
              <a:t>Y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4</a:t>
            </a:r>
            <a:r>
              <a:rPr lang="en-US" altLang="en-US" b="1" dirty="0" smtClean="0">
                <a:solidFill>
                  <a:srgbClr val="0000CC"/>
                </a:solidFill>
              </a:rPr>
              <a:t>Y</a:t>
            </a:r>
          </a:p>
          <a:p>
            <a:pPr marL="0" indent="0">
              <a:buNone/>
            </a:pPr>
            <a:endParaRPr lang="en-US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353432" y="4359425"/>
            <a:ext cx="989783" cy="1036655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555697" y="4560125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 smtClean="0"/>
              <a:t>0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7739" y="4889888"/>
            <a:ext cx="612539" cy="1152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697991" y="4444334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913410" y="4604949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 smtClean="0"/>
              <a:t>q</a:t>
            </a:r>
            <a:r>
              <a:rPr lang="en-US" sz="2800" b="1" baseline="-25000" dirty="0"/>
              <a:t>1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rc 21"/>
          <p:cNvSpPr>
            <a:spLocks/>
          </p:cNvSpPr>
          <p:nvPr/>
        </p:nvSpPr>
        <p:spPr bwMode="auto">
          <a:xfrm rot="17214519">
            <a:off x="3738617" y="3739449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23411" y="4904703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6076809" y="4381838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319681" y="4647532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 smtClean="0"/>
              <a:t>q</a:t>
            </a:r>
            <a:r>
              <a:rPr lang="en-US" sz="2800" b="1" baseline="-25000" dirty="0" smtClean="0"/>
              <a:t>2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rc 21"/>
          <p:cNvSpPr>
            <a:spLocks/>
          </p:cNvSpPr>
          <p:nvPr/>
        </p:nvSpPr>
        <p:spPr bwMode="auto">
          <a:xfrm rot="17214519">
            <a:off x="6182988" y="3717038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390050" y="4316990"/>
            <a:ext cx="1239413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X , R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00688" y="4944732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8493672" y="4485105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8721791" y="4683820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 smtClean="0"/>
              <a:t>q</a:t>
            </a:r>
            <a:r>
              <a:rPr lang="en-US" sz="2800" b="1" baseline="-25000" dirty="0"/>
              <a:t>3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10823212" y="4492365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11058748" y="4657931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 smtClean="0"/>
              <a:t>q</a:t>
            </a:r>
            <a:r>
              <a:rPr lang="en-US" sz="2800" b="1" baseline="-25000" dirty="0"/>
              <a:t>4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467993" y="5025449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895391" y="4602116"/>
            <a:ext cx="843885" cy="79016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4533116" y="3406826"/>
            <a:ext cx="1239413" cy="57325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a , R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4513232" y="3708583"/>
            <a:ext cx="1239413" cy="57325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Y , R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4799051" y="4353748"/>
            <a:ext cx="1239413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Y , L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6919503" y="3546101"/>
            <a:ext cx="1239413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Y , L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919503" y="3805834"/>
            <a:ext cx="1239413" cy="57600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a , L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Arc 455"/>
          <p:cNvSpPr>
            <a:spLocks/>
          </p:cNvSpPr>
          <p:nvPr/>
        </p:nvSpPr>
        <p:spPr bwMode="auto">
          <a:xfrm rot="5238431">
            <a:off x="3478557" y="2895165"/>
            <a:ext cx="1536558" cy="4612638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3293703" y="5855780"/>
            <a:ext cx="1239413" cy="57600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X , R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Arc 455"/>
          <p:cNvSpPr>
            <a:spLocks/>
          </p:cNvSpPr>
          <p:nvPr/>
        </p:nvSpPr>
        <p:spPr bwMode="auto">
          <a:xfrm rot="16037192">
            <a:off x="3563220" y="1443345"/>
            <a:ext cx="3599696" cy="7083276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71855" y="2633832"/>
            <a:ext cx="1239413" cy="57600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Y , R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Arc 21"/>
          <p:cNvSpPr>
            <a:spLocks/>
          </p:cNvSpPr>
          <p:nvPr/>
        </p:nvSpPr>
        <p:spPr bwMode="auto">
          <a:xfrm rot="17725511">
            <a:off x="8767409" y="3804518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8908783" y="3121673"/>
            <a:ext cx="1239413" cy="57600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Y , R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9574299" y="4444334"/>
            <a:ext cx="1239413" cy="57600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B , L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38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555839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Example:2 Given two positive integers </a:t>
            </a:r>
            <a:r>
              <a:rPr lang="en-IN" dirty="0" smtClean="0">
                <a:solidFill>
                  <a:srgbClr val="FF0000"/>
                </a:solidFill>
              </a:rPr>
              <a:t>x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FF0000"/>
                </a:solidFill>
              </a:rPr>
              <a:t>y, </a:t>
            </a:r>
            <a:r>
              <a:rPr lang="en-IN" dirty="0" smtClean="0"/>
              <a:t>design a TM that computes </a:t>
            </a:r>
            <a:r>
              <a:rPr lang="en-IN" dirty="0" smtClean="0">
                <a:solidFill>
                  <a:srgbClr val="FF0000"/>
                </a:solidFill>
              </a:rPr>
              <a:t>x </a:t>
            </a:r>
            <a:r>
              <a:rPr lang="en-IN" dirty="0" smtClean="0"/>
              <a:t>+ </a:t>
            </a:r>
            <a:r>
              <a:rPr lang="en-IN" dirty="0" smtClean="0">
                <a:solidFill>
                  <a:srgbClr val="FF0000"/>
                </a:solidFill>
              </a:rPr>
              <a:t>y</a:t>
            </a:r>
          </a:p>
          <a:p>
            <a:pPr marL="0" indent="0">
              <a:buNone/>
            </a:pPr>
            <a:r>
              <a:rPr lang="en-IN" dirty="0" smtClean="0"/>
              <a:t>First represent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x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FF0000"/>
                </a:solidFill>
              </a:rPr>
              <a:t>y </a:t>
            </a:r>
            <a:r>
              <a:rPr lang="en-IN" dirty="0" smtClean="0"/>
              <a:t>in unary.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w(</a:t>
            </a:r>
            <a:r>
              <a:rPr lang="en-IN" dirty="0" smtClean="0">
                <a:solidFill>
                  <a:srgbClr val="FF0000"/>
                </a:solidFill>
              </a:rPr>
              <a:t>x</a:t>
            </a:r>
            <a:r>
              <a:rPr lang="en-IN" dirty="0" smtClean="0"/>
              <a:t>), w(</a:t>
            </a:r>
            <a:r>
              <a:rPr lang="en-IN" dirty="0" smtClean="0">
                <a:solidFill>
                  <a:srgbClr val="FF0000"/>
                </a:solidFill>
              </a:rPr>
              <a:t>y</a:t>
            </a:r>
            <a:r>
              <a:rPr lang="en-IN" dirty="0" smtClean="0"/>
              <a:t>) </a:t>
            </a:r>
            <a:r>
              <a:rPr lang="en-US" altLang="en-US" b="1" dirty="0">
                <a:sym typeface="Symbol" pitchFamily="18" charset="2"/>
              </a:rPr>
              <a:t></a:t>
            </a:r>
            <a:r>
              <a:rPr lang="el-GR" altLang="en-US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IN" altLang="en-US" dirty="0" smtClean="0">
                <a:cs typeface="Arial" charset="0"/>
              </a:rPr>
              <a:t>{1}</a:t>
            </a:r>
            <a:r>
              <a:rPr lang="en-IN" altLang="en-US" baseline="30000" dirty="0" smtClean="0">
                <a:cs typeface="Arial" charset="0"/>
              </a:rPr>
              <a:t>+ </a:t>
            </a:r>
            <a:r>
              <a:rPr lang="en-IN" altLang="en-US" dirty="0" smtClean="0">
                <a:cs typeface="Arial" charset="0"/>
              </a:rPr>
              <a:t> such that |</a:t>
            </a:r>
            <a:r>
              <a:rPr lang="en-IN" dirty="0"/>
              <a:t>w(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dirty="0" smtClean="0"/>
              <a:t>)</a:t>
            </a:r>
            <a:r>
              <a:rPr lang="en-IN" altLang="en-US" dirty="0" smtClean="0">
                <a:cs typeface="Arial" charset="0"/>
              </a:rPr>
              <a:t>|= </a:t>
            </a:r>
            <a:r>
              <a:rPr lang="en-IN" dirty="0" smtClean="0">
                <a:solidFill>
                  <a:srgbClr val="FF0000"/>
                </a:solidFill>
              </a:rPr>
              <a:t>x </a:t>
            </a:r>
            <a:r>
              <a:rPr lang="en-IN" dirty="0" smtClean="0"/>
              <a:t>and |w(</a:t>
            </a:r>
            <a:r>
              <a:rPr lang="en-IN" dirty="0" smtClean="0">
                <a:solidFill>
                  <a:srgbClr val="FF0000"/>
                </a:solidFill>
              </a:rPr>
              <a:t>y</a:t>
            </a:r>
            <a:r>
              <a:rPr lang="en-IN" dirty="0" smtClean="0"/>
              <a:t>)|= </a:t>
            </a:r>
            <a:r>
              <a:rPr lang="en-IN" dirty="0" smtClean="0">
                <a:solidFill>
                  <a:srgbClr val="FF0000"/>
                </a:solidFill>
              </a:rPr>
              <a:t>y</a:t>
            </a:r>
          </a:p>
          <a:p>
            <a:pPr marL="0" indent="0">
              <a:buNone/>
            </a:pPr>
            <a:endParaRPr lang="en-IN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aseline="30000" dirty="0" smtClean="0">
                <a:solidFill>
                  <a:srgbClr val="FF0000"/>
                </a:solidFill>
              </a:rPr>
              <a:t>               </a:t>
            </a:r>
            <a:r>
              <a:rPr 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 </a:t>
            </a:r>
            <a:r>
              <a:rPr lang="en-IN" dirty="0" smtClean="0"/>
              <a:t>w(</a:t>
            </a:r>
            <a:r>
              <a:rPr lang="en-IN" dirty="0" smtClean="0">
                <a:solidFill>
                  <a:srgbClr val="FF0000"/>
                </a:solidFill>
              </a:rPr>
              <a:t>x</a:t>
            </a:r>
            <a:r>
              <a:rPr lang="en-IN" dirty="0" smtClean="0"/>
              <a:t>)</a:t>
            </a:r>
            <a:r>
              <a:rPr lang="en-IN" dirty="0" smtClean="0">
                <a:solidFill>
                  <a:srgbClr val="0000CC"/>
                </a:solidFill>
              </a:rPr>
              <a:t>0</a:t>
            </a:r>
            <a:r>
              <a:rPr lang="en-IN" dirty="0" smtClean="0"/>
              <a:t>w(</a:t>
            </a:r>
            <a:r>
              <a:rPr lang="en-IN" dirty="0" smtClean="0">
                <a:solidFill>
                  <a:srgbClr val="FF0000"/>
                </a:solidFill>
              </a:rPr>
              <a:t>y</a:t>
            </a:r>
            <a:r>
              <a:rPr lang="en-IN" dirty="0"/>
              <a:t>)</a:t>
            </a:r>
            <a:r>
              <a:rPr 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Ⱶ* </a:t>
            </a:r>
            <a:r>
              <a:rPr lang="en-IN" dirty="0" smtClean="0">
                <a:solidFill>
                  <a:srgbClr val="FF0000"/>
                </a:solidFill>
              </a:rPr>
              <a:t>q</a:t>
            </a:r>
            <a:r>
              <a:rPr lang="en-IN" baseline="-25000" dirty="0" smtClean="0">
                <a:solidFill>
                  <a:srgbClr val="FF0000"/>
                </a:solidFill>
              </a:rPr>
              <a:t>f </a:t>
            </a:r>
            <a:r>
              <a:rPr lang="en-IN" dirty="0" smtClean="0"/>
              <a:t>w(</a:t>
            </a:r>
            <a:r>
              <a:rPr lang="en-IN" dirty="0">
                <a:solidFill>
                  <a:srgbClr val="FF0000"/>
                </a:solidFill>
              </a:rPr>
              <a:t>x </a:t>
            </a:r>
            <a:r>
              <a:rPr lang="en-IN" dirty="0"/>
              <a:t>+ </a:t>
            </a:r>
            <a:r>
              <a:rPr lang="en-IN" dirty="0" smtClean="0">
                <a:solidFill>
                  <a:srgbClr val="FF0000"/>
                </a:solidFill>
              </a:rPr>
              <a:t>y</a:t>
            </a:r>
            <a:r>
              <a:rPr lang="en-IN" dirty="0" smtClean="0"/>
              <a:t>)</a:t>
            </a:r>
            <a:r>
              <a:rPr lang="en-IN" dirty="0" smtClean="0">
                <a:solidFill>
                  <a:srgbClr val="0000CC"/>
                </a:solidFill>
              </a:rPr>
              <a:t>0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smtClean="0">
                <a:solidFill>
                  <a:srgbClr val="FF0000"/>
                </a:solidFill>
              </a:rPr>
              <a:t>x</a:t>
            </a:r>
            <a:r>
              <a:rPr lang="en-IN" dirty="0" smtClean="0"/>
              <a:t> = 3 , </a:t>
            </a:r>
            <a:r>
              <a:rPr lang="en-IN" dirty="0" smtClean="0">
                <a:solidFill>
                  <a:srgbClr val="FF0000"/>
                </a:solidFill>
              </a:rPr>
              <a:t>y</a:t>
            </a:r>
            <a:r>
              <a:rPr lang="en-IN" dirty="0" smtClean="0"/>
              <a:t> =2    </a:t>
            </a:r>
          </a:p>
          <a:p>
            <a:pPr marL="0" indent="0">
              <a:buNone/>
            </a:pPr>
            <a:r>
              <a:rPr lang="en-IN" baseline="30000" dirty="0"/>
              <a:t> </a:t>
            </a:r>
            <a:r>
              <a:rPr lang="en-IN" baseline="30000" dirty="0" smtClean="0"/>
              <a:t>    </a:t>
            </a:r>
            <a:r>
              <a:rPr lang="en-IN" dirty="0"/>
              <a:t>w(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dirty="0" smtClean="0"/>
              <a:t>) = 111  and </a:t>
            </a:r>
            <a:r>
              <a:rPr lang="en-IN" dirty="0"/>
              <a:t>w(</a:t>
            </a:r>
            <a:r>
              <a:rPr lang="en-IN" dirty="0">
                <a:solidFill>
                  <a:srgbClr val="FF0000"/>
                </a:solidFill>
              </a:rPr>
              <a:t>y</a:t>
            </a:r>
            <a:r>
              <a:rPr lang="en-IN" dirty="0" smtClean="0"/>
              <a:t>) = 11</a:t>
            </a:r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r>
              <a:rPr lang="en-IN" baseline="30000" dirty="0" smtClean="0"/>
              <a:t>               </a:t>
            </a:r>
            <a:r>
              <a:rPr 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IN" dirty="0" smtClean="0"/>
              <a:t>111</a:t>
            </a:r>
            <a:r>
              <a:rPr lang="en-IN" dirty="0" smtClean="0">
                <a:solidFill>
                  <a:srgbClr val="0000CC"/>
                </a:solidFill>
              </a:rPr>
              <a:t>0</a:t>
            </a:r>
            <a:r>
              <a:rPr lang="en-IN" dirty="0" smtClean="0"/>
              <a:t>11</a:t>
            </a:r>
            <a:r>
              <a:rPr 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Ⱶ* </a:t>
            </a:r>
            <a:r>
              <a:rPr lang="en-IN" dirty="0" smtClean="0">
                <a:solidFill>
                  <a:srgbClr val="FF0000"/>
                </a:solidFill>
              </a:rPr>
              <a:t>q</a:t>
            </a:r>
            <a:r>
              <a:rPr lang="en-IN" baseline="-25000" dirty="0" smtClean="0">
                <a:solidFill>
                  <a:srgbClr val="FF0000"/>
                </a:solidFill>
              </a:rPr>
              <a:t>f</a:t>
            </a:r>
            <a:r>
              <a:rPr lang="en-IN" dirty="0" smtClean="0"/>
              <a:t>11111</a:t>
            </a:r>
            <a:r>
              <a:rPr lang="en-IN" dirty="0" smtClean="0">
                <a:solidFill>
                  <a:srgbClr val="0000CC"/>
                </a:solidFill>
              </a:rPr>
              <a:t>0 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15019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070"/>
            <a:ext cx="10515600" cy="632011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 M = (Q, </a:t>
            </a:r>
            <a:r>
              <a:rPr lang="el-GR" altLang="en-US" dirty="0">
                <a:cs typeface="Arial" charset="0"/>
              </a:rPr>
              <a:t>Σ</a:t>
            </a:r>
            <a:r>
              <a:rPr lang="en-US" altLang="en-US" dirty="0">
                <a:cs typeface="Arial" charset="0"/>
              </a:rPr>
              <a:t>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,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B 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 </a:t>
            </a:r>
            <a:r>
              <a:rPr lang="en-US" altLang="en-US" dirty="0">
                <a:cs typeface="Arial" charset="0"/>
                <a:sym typeface="Symbol" pitchFamily="18" charset="2"/>
              </a:rPr>
              <a:t>F), where</a:t>
            </a: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    Q = {</a:t>
            </a:r>
            <a:r>
              <a:rPr lang="en-US" altLang="en-US" dirty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1 </a:t>
            </a:r>
            <a:r>
              <a:rPr lang="en-US" altLang="en-US" dirty="0">
                <a:cs typeface="Arial" charset="0"/>
                <a:sym typeface="Symbol" pitchFamily="18" charset="2"/>
              </a:rPr>
              <a:t> 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2</a:t>
            </a:r>
            <a:r>
              <a:rPr lang="en-US" altLang="en-US" dirty="0">
                <a:cs typeface="Arial" charset="0"/>
                <a:sym typeface="Symbol" pitchFamily="18" charset="2"/>
              </a:rPr>
              <a:t> 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3</a:t>
            </a:r>
            <a:r>
              <a:rPr lang="en-US" altLang="en-US" dirty="0">
                <a:cs typeface="Arial" charset="0"/>
                <a:sym typeface="Symbol" pitchFamily="18" charset="2"/>
              </a:rPr>
              <a:t> 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4</a:t>
            </a:r>
            <a:r>
              <a:rPr lang="en-US" dirty="0">
                <a:cs typeface="Arial" charset="0"/>
                <a:sym typeface="Symbol" pitchFamily="18" charset="2"/>
              </a:rPr>
              <a:t>} ,    </a:t>
            </a:r>
            <a:r>
              <a:rPr lang="el-GR" altLang="en-US" dirty="0">
                <a:cs typeface="Arial" charset="0"/>
              </a:rPr>
              <a:t>Σ</a:t>
            </a:r>
            <a:r>
              <a:rPr lang="en-IN" altLang="en-US" dirty="0">
                <a:cs typeface="Arial" charset="0"/>
              </a:rPr>
              <a:t> = </a:t>
            </a:r>
            <a:r>
              <a:rPr lang="en-IN" altLang="en-US" dirty="0" smtClean="0">
                <a:cs typeface="Arial" charset="0"/>
              </a:rPr>
              <a:t>{1} </a:t>
            </a:r>
            <a:r>
              <a:rPr lang="en-IN" altLang="en-US" dirty="0">
                <a:cs typeface="Arial" charset="0"/>
              </a:rPr>
              <a:t>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 </a:t>
            </a:r>
            <a:r>
              <a:rPr lang="en-IN" altLang="en-US" dirty="0" smtClean="0">
                <a:cs typeface="Arial" charset="0"/>
              </a:rPr>
              <a:t>={0, 1, </a:t>
            </a:r>
            <a:r>
              <a:rPr lang="en-IN" altLang="en-US" dirty="0">
                <a:cs typeface="Arial" charset="0"/>
              </a:rPr>
              <a:t>B}  , F = { </a:t>
            </a:r>
            <a:r>
              <a:rPr lang="en-US" altLang="en-US" dirty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4</a:t>
            </a:r>
            <a:r>
              <a:rPr lang="en-IN" altLang="en-US" dirty="0">
                <a:cs typeface="Arial" charset="0"/>
              </a:rPr>
              <a:t> }</a:t>
            </a:r>
          </a:p>
          <a:p>
            <a:pPr marL="0" indent="0">
              <a:buNone/>
            </a:pPr>
            <a:r>
              <a:rPr lang="en-IN" altLang="en-US" dirty="0">
                <a:cs typeface="Arial" charset="0"/>
              </a:rPr>
              <a:t>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 , </a:t>
            </a:r>
            <a:r>
              <a:rPr lang="en-US" altLang="en-US" b="1" dirty="0" smtClean="0"/>
              <a:t>1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 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1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R )                 </a:t>
            </a:r>
            <a:endParaRPr lang="en-IN" altLang="en-US" b="1" dirty="0">
              <a:cs typeface="Arial" charset="0"/>
            </a:endParaRPr>
          </a:p>
          <a:p>
            <a:pPr marL="0" indent="0">
              <a:buNone/>
            </a:pPr>
            <a:r>
              <a:rPr lang="en-IN" altLang="en-US" b="1" dirty="0">
                <a:cs typeface="Arial" charset="0"/>
              </a:rPr>
              <a:t>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0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</a:t>
            </a:r>
            <a:r>
              <a:rPr lang="en-US" altLang="en-US" b="1" dirty="0" smtClean="0"/>
              <a:t>1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R ) </a:t>
            </a:r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</a:t>
            </a:r>
            <a:r>
              <a:rPr lang="en-US" altLang="en-US" b="1" dirty="0" smtClean="0"/>
              <a:t>1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</a:t>
            </a:r>
            <a:r>
              <a:rPr lang="en-US" altLang="en-US" b="1" dirty="0" smtClean="0"/>
              <a:t>1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R )</a:t>
            </a:r>
            <a:endParaRPr lang="en-IN" b="1" baseline="30000" dirty="0"/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</a:t>
            </a:r>
            <a:r>
              <a:rPr lang="en-US" altLang="en-US" b="1" dirty="0" smtClean="0"/>
              <a:t>B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 </a:t>
            </a:r>
            <a:r>
              <a:rPr lang="en-US" altLang="en-US" b="1" dirty="0"/>
              <a:t> , </a:t>
            </a:r>
            <a:r>
              <a:rPr lang="en-US" altLang="en-US" b="1" dirty="0" smtClean="0"/>
              <a:t>B </a:t>
            </a:r>
            <a:r>
              <a:rPr lang="en-US" altLang="en-US" b="1" dirty="0"/>
              <a:t>,  L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, </a:t>
            </a:r>
            <a:r>
              <a:rPr lang="en-US" altLang="en-US" b="1" dirty="0" smtClean="0"/>
              <a:t>1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 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IN" altLang="en-US" b="1" dirty="0" smtClean="0">
                <a:sym typeface="Symbol" pitchFamily="18" charset="2"/>
              </a:rPr>
              <a:t>0 </a:t>
            </a:r>
            <a:r>
              <a:rPr lang="en-IN" altLang="en-US" b="1" dirty="0">
                <a:sym typeface="Symbol" pitchFamily="18" charset="2"/>
              </a:rPr>
              <a:t>, L</a:t>
            </a:r>
            <a:r>
              <a:rPr lang="en-US" altLang="en-US" b="1" dirty="0">
                <a:cs typeface="Arial" charset="0"/>
                <a:sym typeface="Symbol" pitchFamily="18" charset="2"/>
              </a:rPr>
              <a:t>) </a:t>
            </a: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1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 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1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L )</a:t>
            </a: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B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4 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B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R ) </a:t>
            </a:r>
            <a:endParaRPr lang="en-US" altLang="en-US" b="1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</a:t>
            </a:r>
            <a:r>
              <a:rPr lang="en-US" altLang="en-US" b="1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/>
              <a:t>11</a:t>
            </a:r>
            <a:r>
              <a:rPr lang="en-US" altLang="en-US" b="1" dirty="0" smtClean="0">
                <a:solidFill>
                  <a:srgbClr val="0000CC"/>
                </a:solidFill>
              </a:rPr>
              <a:t>0</a:t>
            </a:r>
            <a:r>
              <a:rPr lang="en-US" altLang="en-US" b="1" dirty="0" smtClean="0"/>
              <a:t>11 </a:t>
            </a:r>
            <a:r>
              <a:rPr lang="en-IN" dirty="0"/>
              <a:t>Ⱶ </a:t>
            </a:r>
            <a:r>
              <a:rPr lang="en-IN" b="1" dirty="0" smtClean="0"/>
              <a:t>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</a:t>
            </a:r>
            <a:r>
              <a:rPr lang="en-US" altLang="en-US" b="1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/>
              <a:t>1</a:t>
            </a:r>
            <a:r>
              <a:rPr lang="en-US" altLang="en-US" b="1" dirty="0" smtClean="0">
                <a:solidFill>
                  <a:srgbClr val="0000CC"/>
                </a:solidFill>
              </a:rPr>
              <a:t>0</a:t>
            </a:r>
            <a:r>
              <a:rPr lang="en-US" altLang="en-US" b="1" dirty="0" smtClean="0"/>
              <a:t>11</a:t>
            </a:r>
            <a:r>
              <a:rPr lang="en-US" altLang="en-US" b="1" baseline="-25000" dirty="0" smtClean="0"/>
              <a:t> </a:t>
            </a:r>
            <a:r>
              <a:rPr lang="en-IN" dirty="0"/>
              <a:t>Ⱶ </a:t>
            </a:r>
            <a:r>
              <a:rPr lang="en-IN" b="1" dirty="0" smtClean="0"/>
              <a:t>11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</a:t>
            </a:r>
            <a:r>
              <a:rPr lang="en-US" altLang="en-US" b="1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>
                <a:solidFill>
                  <a:srgbClr val="0000CC"/>
                </a:solidFill>
              </a:rPr>
              <a:t>0</a:t>
            </a:r>
            <a:r>
              <a:rPr lang="en-US" altLang="en-US" b="1" dirty="0" smtClean="0"/>
              <a:t>11 </a:t>
            </a:r>
            <a:r>
              <a:rPr lang="en-IN" dirty="0"/>
              <a:t>Ⱶ </a:t>
            </a:r>
            <a:r>
              <a:rPr lang="en-IN" b="1" dirty="0" smtClean="0"/>
              <a:t>111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</a:t>
            </a:r>
            <a:r>
              <a:rPr lang="en-US" altLang="en-US" b="1" dirty="0" smtClean="0">
                <a:solidFill>
                  <a:srgbClr val="0000CC"/>
                </a:solidFill>
              </a:rPr>
              <a:t>0</a:t>
            </a:r>
            <a:r>
              <a:rPr lang="en-US" altLang="en-US" b="1" dirty="0" smtClean="0"/>
              <a:t>11 </a:t>
            </a:r>
            <a:r>
              <a:rPr lang="en-IN" dirty="0"/>
              <a:t>Ⱶ </a:t>
            </a:r>
            <a:r>
              <a:rPr lang="en-IN" b="1" dirty="0" smtClean="0"/>
              <a:t>1111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US" altLang="en-US" b="1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/>
              <a:t>1 </a:t>
            </a:r>
            <a:r>
              <a:rPr lang="en-IN" dirty="0" smtClean="0"/>
              <a:t>Ⱶ</a:t>
            </a:r>
            <a:r>
              <a:rPr lang="en-IN" b="1" dirty="0"/>
              <a:t> </a:t>
            </a:r>
            <a:r>
              <a:rPr lang="en-IN" b="1" dirty="0" smtClean="0"/>
              <a:t>11111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US" altLang="en-US" b="1" dirty="0" smtClean="0">
                <a:solidFill>
                  <a:srgbClr val="FF0000"/>
                </a:solidFill>
              </a:rPr>
              <a:t>1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b="1" dirty="0" smtClean="0"/>
              <a:t>111111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IN" b="1" dirty="0" smtClean="0">
                <a:solidFill>
                  <a:srgbClr val="0000CC"/>
                </a:solidFill>
              </a:rPr>
              <a:t>B</a:t>
            </a:r>
            <a:r>
              <a:rPr lang="en-US" altLang="en-US" b="1" dirty="0" smtClean="0"/>
              <a:t> </a:t>
            </a:r>
            <a:r>
              <a:rPr lang="en-IN" dirty="0" smtClean="0"/>
              <a:t>Ⱶ </a:t>
            </a:r>
            <a:r>
              <a:rPr lang="en-IN" b="1" dirty="0" smtClean="0"/>
              <a:t>11111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>
                <a:solidFill>
                  <a:srgbClr val="FF0000"/>
                </a:solidFill>
              </a:rPr>
              <a:t>1</a:t>
            </a:r>
            <a:r>
              <a:rPr lang="en-IN" b="1" dirty="0" smtClean="0">
                <a:solidFill>
                  <a:srgbClr val="0000CC"/>
                </a:solidFill>
              </a:rPr>
              <a:t>B </a:t>
            </a:r>
            <a:r>
              <a:rPr lang="en-IN" dirty="0"/>
              <a:t>Ⱶ </a:t>
            </a:r>
            <a:r>
              <a:rPr lang="en-IN" b="1" dirty="0" smtClean="0"/>
              <a:t>1111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US" altLang="en-US" b="1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>
                <a:solidFill>
                  <a:srgbClr val="0000CC"/>
                </a:solidFill>
              </a:rPr>
              <a:t>0 </a:t>
            </a:r>
            <a:r>
              <a:rPr lang="en-IN" dirty="0"/>
              <a:t>Ⱶ </a:t>
            </a:r>
            <a:r>
              <a:rPr lang="en-IN" b="1" dirty="0" smtClean="0"/>
              <a:t>111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US" altLang="en-US" b="1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/>
              <a:t>1</a:t>
            </a:r>
            <a:r>
              <a:rPr lang="en-US" altLang="en-US" b="1" dirty="0" smtClean="0">
                <a:solidFill>
                  <a:srgbClr val="0000CC"/>
                </a:solidFill>
              </a:rPr>
              <a:t>0 </a:t>
            </a:r>
            <a:r>
              <a:rPr lang="en-IN" dirty="0"/>
              <a:t>Ⱶ </a:t>
            </a:r>
            <a:r>
              <a:rPr lang="en-IN" b="1" dirty="0" smtClean="0"/>
              <a:t>11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US" altLang="en-US" b="1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/>
              <a:t>11</a:t>
            </a:r>
            <a:r>
              <a:rPr lang="en-US" altLang="en-US" b="1" dirty="0" smtClean="0">
                <a:solidFill>
                  <a:srgbClr val="0000CC"/>
                </a:solidFill>
              </a:rPr>
              <a:t>0</a:t>
            </a:r>
            <a:endParaRPr lang="en-IN" altLang="en-US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b="1" dirty="0" smtClean="0"/>
              <a:t>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US" altLang="en-US" b="1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/>
              <a:t>111</a:t>
            </a:r>
            <a:r>
              <a:rPr lang="en-US" altLang="en-US" b="1" dirty="0" smtClean="0">
                <a:solidFill>
                  <a:srgbClr val="0000CC"/>
                </a:solidFill>
              </a:rPr>
              <a:t>0 </a:t>
            </a:r>
            <a:r>
              <a:rPr lang="en-IN" dirty="0"/>
              <a:t>Ⱶ 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US" altLang="en-US" b="1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/>
              <a:t>1111</a:t>
            </a:r>
            <a:r>
              <a:rPr lang="en-US" altLang="en-US" b="1" dirty="0" smtClean="0">
                <a:solidFill>
                  <a:srgbClr val="0000CC"/>
                </a:solidFill>
              </a:rPr>
              <a:t>0 </a:t>
            </a:r>
            <a:r>
              <a:rPr lang="en-IN" dirty="0"/>
              <a:t>Ⱶ 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b="1" dirty="0" smtClean="0">
                <a:solidFill>
                  <a:srgbClr val="0000CC"/>
                </a:solidFill>
              </a:rPr>
              <a:t>B</a:t>
            </a:r>
            <a:r>
              <a:rPr lang="en-US" altLang="en-US" b="1" dirty="0" smtClean="0"/>
              <a:t>11111</a:t>
            </a:r>
            <a:r>
              <a:rPr lang="en-US" altLang="en-US" b="1" dirty="0" smtClean="0">
                <a:solidFill>
                  <a:srgbClr val="0000CC"/>
                </a:solidFill>
              </a:rPr>
              <a:t>0 </a:t>
            </a:r>
            <a:r>
              <a:rPr lang="en-IN" dirty="0"/>
              <a:t>Ⱶ </a:t>
            </a:r>
            <a:r>
              <a:rPr lang="en-IN" b="1" dirty="0" smtClean="0">
                <a:solidFill>
                  <a:srgbClr val="0000CC"/>
                </a:solidFill>
              </a:rPr>
              <a:t>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4</a:t>
            </a:r>
            <a:r>
              <a:rPr lang="en-US" altLang="en-US" b="1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/>
              <a:t>1111</a:t>
            </a:r>
            <a:r>
              <a:rPr lang="en-US" altLang="en-US" b="1" dirty="0" smtClean="0">
                <a:solidFill>
                  <a:srgbClr val="0000CC"/>
                </a:solidFill>
              </a:rPr>
              <a:t>0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8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6"/>
            <a:ext cx="10515600" cy="54777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Construct a TM which will accept the language L = { </a:t>
            </a:r>
            <a:r>
              <a:rPr lang="en-IN" dirty="0" err="1" smtClean="0"/>
              <a:t>a</a:t>
            </a:r>
            <a:r>
              <a:rPr lang="en-IN" baseline="30000" dirty="0" err="1" smtClean="0"/>
              <a:t>n</a:t>
            </a:r>
            <a:r>
              <a:rPr lang="en-IN" dirty="0" err="1" smtClean="0"/>
              <a:t>b</a:t>
            </a:r>
            <a:r>
              <a:rPr lang="en-IN" baseline="30000" dirty="0" err="1" smtClean="0"/>
              <a:t>n</a:t>
            </a:r>
            <a:r>
              <a:rPr lang="en-IN" dirty="0" err="1" smtClean="0"/>
              <a:t>c</a:t>
            </a:r>
            <a:r>
              <a:rPr lang="en-IN" baseline="30000" dirty="0" err="1" smtClean="0"/>
              <a:t>n</a:t>
            </a:r>
            <a:r>
              <a:rPr lang="en-IN" dirty="0" smtClean="0"/>
              <a:t> </a:t>
            </a:r>
            <a:r>
              <a:rPr lang="en-IN" dirty="0"/>
              <a:t>/   n ≥</a:t>
            </a:r>
            <a:r>
              <a:rPr lang="en-US" altLang="en-US" dirty="0">
                <a:sym typeface="Symbol" pitchFamily="18" charset="2"/>
              </a:rPr>
              <a:t>  1}</a:t>
            </a:r>
            <a:r>
              <a:rPr lang="en-IN" baseline="30000" dirty="0"/>
              <a:t> </a:t>
            </a:r>
          </a:p>
          <a:p>
            <a:pPr marL="0" indent="0">
              <a:buNone/>
            </a:pPr>
            <a:r>
              <a:rPr lang="en-US" altLang="en-US" dirty="0"/>
              <a:t>         M = (Q, </a:t>
            </a:r>
            <a:r>
              <a:rPr lang="el-GR" altLang="en-US" dirty="0">
                <a:cs typeface="Arial" charset="0"/>
              </a:rPr>
              <a:t>Σ</a:t>
            </a:r>
            <a:r>
              <a:rPr lang="en-US" altLang="en-US" dirty="0">
                <a:cs typeface="Arial" charset="0"/>
              </a:rPr>
              <a:t>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,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B 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 </a:t>
            </a:r>
            <a:r>
              <a:rPr lang="en-US" altLang="en-US" dirty="0">
                <a:cs typeface="Arial" charset="0"/>
                <a:sym typeface="Symbol" pitchFamily="18" charset="2"/>
              </a:rPr>
              <a:t>F),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where </a:t>
            </a:r>
            <a:r>
              <a:rPr lang="en-US" dirty="0">
                <a:cs typeface="Arial" charset="0"/>
                <a:sym typeface="Symbol" pitchFamily="18" charset="2"/>
              </a:rPr>
              <a:t> Q = {</a:t>
            </a:r>
            <a:r>
              <a:rPr lang="en-US" altLang="en-US" dirty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1 </a:t>
            </a:r>
            <a:r>
              <a:rPr lang="en-US" altLang="en-US" dirty="0">
                <a:cs typeface="Arial" charset="0"/>
                <a:sym typeface="Symbol" pitchFamily="18" charset="2"/>
              </a:rPr>
              <a:t> 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2</a:t>
            </a:r>
            <a:r>
              <a:rPr lang="en-US" altLang="en-US" dirty="0">
                <a:cs typeface="Arial" charset="0"/>
                <a:sym typeface="Symbol" pitchFamily="18" charset="2"/>
              </a:rPr>
              <a:t> 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3</a:t>
            </a:r>
            <a:r>
              <a:rPr lang="en-US" altLang="en-US" dirty="0">
                <a:cs typeface="Arial" charset="0"/>
                <a:sym typeface="Symbol" pitchFamily="18" charset="2"/>
              </a:rPr>
              <a:t> 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4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5</a:t>
            </a:r>
            <a:r>
              <a:rPr lang="en-US" dirty="0">
                <a:cs typeface="Arial" charset="0"/>
                <a:sym typeface="Symbol" pitchFamily="18" charset="2"/>
              </a:rPr>
              <a:t>} ,</a:t>
            </a:r>
            <a:endParaRPr lang="en-US" alt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altLang="en-US" dirty="0" smtClean="0">
                <a:cs typeface="Arial" charset="0"/>
              </a:rPr>
              <a:t>         </a:t>
            </a:r>
            <a:r>
              <a:rPr lang="el-GR" altLang="en-US" dirty="0" smtClean="0">
                <a:cs typeface="Arial" charset="0"/>
              </a:rPr>
              <a:t>Σ</a:t>
            </a:r>
            <a:r>
              <a:rPr lang="en-IN" altLang="en-US" dirty="0" smtClean="0">
                <a:cs typeface="Arial" charset="0"/>
              </a:rPr>
              <a:t> </a:t>
            </a:r>
            <a:r>
              <a:rPr lang="en-IN" altLang="en-US" dirty="0">
                <a:cs typeface="Arial" charset="0"/>
              </a:rPr>
              <a:t>= {a , </a:t>
            </a:r>
            <a:r>
              <a:rPr lang="en-IN" altLang="en-US" dirty="0" smtClean="0">
                <a:cs typeface="Arial" charset="0"/>
              </a:rPr>
              <a:t>b , c} </a:t>
            </a:r>
            <a:r>
              <a:rPr lang="en-IN" altLang="en-US" dirty="0">
                <a:cs typeface="Arial" charset="0"/>
              </a:rPr>
              <a:t>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 ={X , Y , </a:t>
            </a:r>
            <a:r>
              <a:rPr lang="en-IN" altLang="en-US" dirty="0" smtClean="0">
                <a:cs typeface="Arial" charset="0"/>
              </a:rPr>
              <a:t>Z, a </a:t>
            </a:r>
            <a:r>
              <a:rPr lang="en-IN" altLang="en-US" dirty="0">
                <a:cs typeface="Arial" charset="0"/>
              </a:rPr>
              <a:t>, b , </a:t>
            </a:r>
            <a:r>
              <a:rPr lang="en-IN" altLang="en-US" dirty="0" smtClean="0">
                <a:cs typeface="Arial" charset="0"/>
              </a:rPr>
              <a:t>c , B</a:t>
            </a:r>
            <a:r>
              <a:rPr lang="en-IN" altLang="en-US" dirty="0">
                <a:cs typeface="Arial" charset="0"/>
              </a:rPr>
              <a:t>}  , F = {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5</a:t>
            </a:r>
            <a:r>
              <a:rPr lang="en-IN" altLang="en-US" dirty="0" smtClean="0">
                <a:cs typeface="Arial" charset="0"/>
              </a:rPr>
              <a:t> </a:t>
            </a:r>
            <a:r>
              <a:rPr lang="en-IN" altLang="en-US" dirty="0">
                <a:cs typeface="Arial" charset="0"/>
              </a:rPr>
              <a:t>}</a:t>
            </a:r>
          </a:p>
          <a:p>
            <a:pPr marL="0" indent="0">
              <a:buNone/>
            </a:pPr>
            <a:r>
              <a:rPr lang="en-IN" altLang="en-US" dirty="0">
                <a:cs typeface="Arial" charset="0"/>
              </a:rPr>
              <a:t>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 , a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X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R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       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</a:t>
            </a:r>
            <a:r>
              <a:rPr lang="en-US" altLang="en-US" b="1" dirty="0" smtClean="0"/>
              <a:t>X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X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R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endParaRPr lang="en-IN" altLang="en-US" b="1" dirty="0">
              <a:cs typeface="Arial" charset="0"/>
            </a:endParaRPr>
          </a:p>
          <a:p>
            <a:pPr marL="0" indent="0">
              <a:buNone/>
            </a:pPr>
            <a:r>
              <a:rPr lang="en-IN" altLang="en-US" b="1" dirty="0">
                <a:cs typeface="Arial" charset="0"/>
              </a:rPr>
              <a:t>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a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a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R )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                    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Y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4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Y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R )</a:t>
            </a:r>
            <a:endParaRPr lang="en-US" altLang="en-US" b="1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Y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Y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R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                      </a:t>
            </a:r>
            <a:r>
              <a:rPr lang="en-IN" b="1" dirty="0" smtClean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4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 Y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4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Y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R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endParaRPr lang="en-IN" b="1" baseline="30000" dirty="0"/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b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 </a:t>
            </a:r>
            <a:r>
              <a:rPr lang="en-US" altLang="en-US" b="1" dirty="0"/>
              <a:t> , Y ,  </a:t>
            </a:r>
            <a:r>
              <a:rPr lang="en-US" altLang="en-US" b="1" dirty="0" smtClean="0"/>
              <a:t>R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            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 ,  </a:t>
            </a:r>
            <a:r>
              <a:rPr lang="en-US" altLang="en-US" b="1" dirty="0" smtClean="0"/>
              <a:t>Z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 , </a:t>
            </a:r>
            <a:r>
              <a:rPr lang="en-US" altLang="en-US" b="1" dirty="0" smtClean="0"/>
              <a:t>Z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R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</a:t>
            </a:r>
            <a:endParaRPr lang="en-US" altLang="en-US" b="1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, b</a:t>
            </a:r>
            <a:r>
              <a:rPr lang="en-US" altLang="en-US" b="1" dirty="0" smtClean="0"/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 </a:t>
            </a:r>
            <a:r>
              <a:rPr lang="en-US" altLang="en-US" b="1" dirty="0"/>
              <a:t> , </a:t>
            </a:r>
            <a:r>
              <a:rPr lang="en-US" altLang="en-US" b="1" dirty="0" smtClean="0"/>
              <a:t>b</a:t>
            </a:r>
            <a:r>
              <a:rPr lang="en-IN" altLang="en-US" b="1" dirty="0" smtClean="0">
                <a:sym typeface="Symbol" pitchFamily="18" charset="2"/>
              </a:rPr>
              <a:t> </a:t>
            </a:r>
            <a:r>
              <a:rPr lang="en-IN" altLang="en-US" b="1" dirty="0">
                <a:sym typeface="Symbol" pitchFamily="18" charset="2"/>
              </a:rPr>
              <a:t>, </a:t>
            </a:r>
            <a:r>
              <a:rPr lang="en-IN" altLang="en-US" b="1" dirty="0" smtClean="0">
                <a:sym typeface="Symbol" pitchFamily="18" charset="2"/>
              </a:rPr>
              <a:t>R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             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 , </a:t>
            </a:r>
            <a:r>
              <a:rPr lang="en-US" altLang="en-US" b="1" dirty="0" smtClean="0"/>
              <a:t> B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5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B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L )</a:t>
            </a:r>
            <a:endParaRPr lang="en-US" altLang="en-US" b="1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, </a:t>
            </a:r>
            <a:r>
              <a:rPr lang="en-US" altLang="en-US" b="1" dirty="0" smtClean="0"/>
              <a:t>Z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 </a:t>
            </a:r>
            <a:r>
              <a:rPr lang="en-US" altLang="en-US" b="1" dirty="0"/>
              <a:t> , </a:t>
            </a:r>
            <a:r>
              <a:rPr lang="en-US" altLang="en-US" b="1" dirty="0" smtClean="0"/>
              <a:t>Z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R)</a:t>
            </a:r>
            <a:endParaRPr lang="en-US" altLang="en-US" b="1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, </a:t>
            </a:r>
            <a:r>
              <a:rPr lang="en-US" altLang="en-US" b="1" dirty="0" smtClean="0"/>
              <a:t>c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 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Z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L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 </a:t>
            </a: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Z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</a:t>
            </a:r>
            <a:r>
              <a:rPr lang="en-US" altLang="en-US" b="1" dirty="0" smtClean="0"/>
              <a:t>Z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L )</a:t>
            </a:r>
          </a:p>
          <a:p>
            <a:pPr marL="0" indent="0">
              <a:buNone/>
            </a:pPr>
            <a:r>
              <a:rPr lang="en-US" altLang="en-US" b="1" dirty="0" smtClean="0">
                <a:cs typeface="Arial" charset="0"/>
                <a:sym typeface="Symbol" pitchFamily="18" charset="2"/>
              </a:rPr>
              <a:t>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</a:t>
            </a:r>
            <a:r>
              <a:rPr lang="en-US" altLang="en-US" b="1" dirty="0" smtClean="0"/>
              <a:t>, b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</a:t>
            </a:r>
            <a:r>
              <a:rPr lang="en-US" altLang="en-US" b="1" dirty="0" smtClean="0"/>
              <a:t>b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L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</a:t>
            </a:r>
            <a:endParaRPr lang="en-US" altLang="en-US" b="1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Y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Y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L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</a:t>
            </a:r>
            <a:r>
              <a:rPr lang="en-US" altLang="en-US" b="1" dirty="0" smtClean="0"/>
              <a:t>a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a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L )</a:t>
            </a:r>
            <a:endParaRPr lang="en-IN" b="1" baseline="30000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2273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706"/>
            <a:ext cx="10515600" cy="72614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848"/>
            <a:ext cx="10515600" cy="55267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Construct a TM which will </a:t>
            </a:r>
            <a:r>
              <a:rPr lang="en-IN" dirty="0" smtClean="0"/>
              <a:t>convert unary to binary</a:t>
            </a:r>
            <a:endParaRPr lang="en-IN" baseline="30000" dirty="0"/>
          </a:p>
          <a:p>
            <a:pPr marL="0" indent="0">
              <a:buNone/>
            </a:pPr>
            <a:r>
              <a:rPr lang="en-US" altLang="en-US" dirty="0"/>
              <a:t>         M = (Q, </a:t>
            </a:r>
            <a:r>
              <a:rPr lang="el-GR" altLang="en-US" dirty="0">
                <a:cs typeface="Arial" charset="0"/>
              </a:rPr>
              <a:t>Σ</a:t>
            </a:r>
            <a:r>
              <a:rPr lang="en-US" altLang="en-US" dirty="0">
                <a:cs typeface="Arial" charset="0"/>
              </a:rPr>
              <a:t>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,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B 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 </a:t>
            </a:r>
            <a:r>
              <a:rPr lang="en-US" altLang="en-US" dirty="0">
                <a:cs typeface="Arial" charset="0"/>
                <a:sym typeface="Symbol" pitchFamily="18" charset="2"/>
              </a:rPr>
              <a:t>F), where </a:t>
            </a:r>
            <a:r>
              <a:rPr lang="en-US" dirty="0">
                <a:cs typeface="Arial" charset="0"/>
                <a:sym typeface="Symbol" pitchFamily="18" charset="2"/>
              </a:rPr>
              <a:t> Q = {</a:t>
            </a:r>
            <a:r>
              <a:rPr lang="en-US" altLang="en-US" dirty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1 </a:t>
            </a:r>
            <a:r>
              <a:rPr lang="en-US" altLang="en-US" dirty="0">
                <a:cs typeface="Arial" charset="0"/>
                <a:sym typeface="Symbol" pitchFamily="18" charset="2"/>
              </a:rPr>
              <a:t> 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2</a:t>
            </a:r>
            <a:r>
              <a:rPr lang="en-US" altLang="en-US" dirty="0">
                <a:cs typeface="Arial" charset="0"/>
                <a:sym typeface="Symbol" pitchFamily="18" charset="2"/>
              </a:rPr>
              <a:t> 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3</a:t>
            </a:r>
            <a:r>
              <a:rPr lang="en-US" altLang="en-US" dirty="0">
                <a:cs typeface="Arial" charset="0"/>
                <a:sym typeface="Symbol" pitchFamily="18" charset="2"/>
              </a:rPr>
              <a:t> 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4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5</a:t>
            </a:r>
            <a:r>
              <a:rPr lang="en-US" dirty="0">
                <a:cs typeface="Arial" charset="0"/>
                <a:sym typeface="Symbol" pitchFamily="18" charset="2"/>
              </a:rPr>
              <a:t>} ,</a:t>
            </a:r>
            <a:endParaRPr lang="en-US" alt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altLang="en-US" dirty="0">
                <a:cs typeface="Arial" charset="0"/>
              </a:rPr>
              <a:t>         </a:t>
            </a:r>
            <a:r>
              <a:rPr lang="el-GR" altLang="en-US" dirty="0">
                <a:cs typeface="Arial" charset="0"/>
              </a:rPr>
              <a:t>Σ</a:t>
            </a:r>
            <a:r>
              <a:rPr lang="en-IN" altLang="en-US" dirty="0">
                <a:cs typeface="Arial" charset="0"/>
              </a:rPr>
              <a:t> = {a , b , c} 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 ={X , Y , Z, a , b , c , B}  , F = { </a:t>
            </a:r>
            <a:r>
              <a:rPr lang="en-US" altLang="en-US" dirty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5</a:t>
            </a:r>
            <a:r>
              <a:rPr lang="en-IN" altLang="en-US" dirty="0">
                <a:cs typeface="Arial" charset="0"/>
              </a:rPr>
              <a:t> }</a:t>
            </a:r>
          </a:p>
          <a:p>
            <a:pPr marL="0" indent="0">
              <a:buNone/>
            </a:pPr>
            <a:r>
              <a:rPr lang="en-IN" altLang="en-US" dirty="0">
                <a:cs typeface="Arial" charset="0"/>
              </a:rPr>
              <a:t>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 , a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X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R )           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X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 , X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R )</a:t>
            </a:r>
            <a:endParaRPr lang="en-IN" altLang="en-US" b="1" dirty="0">
              <a:cs typeface="Arial" charset="0"/>
            </a:endParaRPr>
          </a:p>
          <a:p>
            <a:pPr marL="0" indent="0">
              <a:buNone/>
            </a:pPr>
            <a:r>
              <a:rPr lang="en-IN" altLang="en-US" b="1" dirty="0">
                <a:cs typeface="Arial" charset="0"/>
              </a:rPr>
              <a:t>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a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a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R )            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 , Y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 , Y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R )</a:t>
            </a:r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Y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Y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R )            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 ,  Y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 , Y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R )</a:t>
            </a:r>
            <a:endParaRPr lang="en-IN" b="1" baseline="30000" dirty="0"/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b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 </a:t>
            </a:r>
            <a:r>
              <a:rPr lang="en-US" altLang="en-US" b="1" dirty="0"/>
              <a:t> , Y ,  R</a:t>
            </a:r>
            <a:r>
              <a:rPr lang="en-US" altLang="en-US" b="1" dirty="0">
                <a:cs typeface="Arial" charset="0"/>
                <a:sym typeface="Symbol" pitchFamily="18" charset="2"/>
              </a:rPr>
              <a:t>)            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 ,  Z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 , Z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R )</a:t>
            </a: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, b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 </a:t>
            </a:r>
            <a:r>
              <a:rPr lang="en-US" altLang="en-US" b="1" dirty="0"/>
              <a:t> , b</a:t>
            </a:r>
            <a:r>
              <a:rPr lang="en-IN" altLang="en-US" b="1" dirty="0">
                <a:sym typeface="Symbol" pitchFamily="18" charset="2"/>
              </a:rPr>
              <a:t> , R</a:t>
            </a:r>
            <a:r>
              <a:rPr lang="en-US" altLang="en-US" b="1" dirty="0">
                <a:cs typeface="Arial" charset="0"/>
                <a:sym typeface="Symbol" pitchFamily="18" charset="2"/>
              </a:rPr>
              <a:t>)             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 ,  B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5</a:t>
            </a:r>
            <a:r>
              <a:rPr lang="en-US" altLang="en-US" b="1" dirty="0"/>
              <a:t> , B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L )</a:t>
            </a: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, Z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 </a:t>
            </a:r>
            <a:r>
              <a:rPr lang="en-US" altLang="en-US" b="1" dirty="0"/>
              <a:t> , Z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R)</a:t>
            </a: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, c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Z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L ) </a:t>
            </a: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Z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Z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L )</a:t>
            </a:r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b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b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L )</a:t>
            </a: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Y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Y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L )</a:t>
            </a: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a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a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L )</a:t>
            </a:r>
            <a:endParaRPr lang="en-IN" b="1" baseline="30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891"/>
            <a:ext cx="10515600" cy="48204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9931"/>
            <a:ext cx="10515600" cy="5903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Design a TM to make a copy of a string over {0, 1}.</a:t>
            </a:r>
          </a:p>
          <a:p>
            <a:pPr marL="0" indent="0">
              <a:buNone/>
            </a:pPr>
            <a:r>
              <a:rPr lang="en-IN" dirty="0" smtClean="0"/>
              <a:t>Input: </a:t>
            </a:r>
            <a:r>
              <a:rPr lang="en-IN" b="1" dirty="0" smtClean="0">
                <a:solidFill>
                  <a:srgbClr val="FF0000"/>
                </a:solidFill>
              </a:rPr>
              <a:t>B</a:t>
            </a:r>
            <a:r>
              <a:rPr lang="en-IN" b="1" dirty="0" smtClean="0"/>
              <a:t>1100</a:t>
            </a:r>
            <a:r>
              <a:rPr lang="en-IN" b="1" dirty="0" smtClean="0">
                <a:solidFill>
                  <a:srgbClr val="0000CC"/>
                </a:solidFill>
              </a:rPr>
              <a:t>#</a:t>
            </a:r>
            <a:r>
              <a:rPr lang="en-IN" b="1" dirty="0" smtClean="0">
                <a:solidFill>
                  <a:srgbClr val="FF0000"/>
                </a:solidFill>
              </a:rPr>
              <a:t>B           </a:t>
            </a:r>
            <a:r>
              <a:rPr lang="en-IN" dirty="0" smtClean="0">
                <a:solidFill>
                  <a:srgbClr val="FF0000"/>
                </a:solidFill>
              </a:rPr>
              <a:t>Output : </a:t>
            </a:r>
            <a:r>
              <a:rPr lang="en-IN" b="1" dirty="0" smtClean="0">
                <a:solidFill>
                  <a:srgbClr val="FF0000"/>
                </a:solidFill>
              </a:rPr>
              <a:t>B</a:t>
            </a:r>
            <a:r>
              <a:rPr lang="en-IN" b="1" dirty="0" smtClean="0"/>
              <a:t>1100</a:t>
            </a:r>
            <a:r>
              <a:rPr lang="en-IN" b="1" dirty="0" smtClean="0">
                <a:solidFill>
                  <a:srgbClr val="0000CC"/>
                </a:solidFill>
              </a:rPr>
              <a:t>#</a:t>
            </a:r>
            <a:r>
              <a:rPr lang="en-IN" b="1" dirty="0" smtClean="0"/>
              <a:t>1100</a:t>
            </a:r>
            <a:r>
              <a:rPr lang="en-IN" b="1" dirty="0" smtClean="0">
                <a:solidFill>
                  <a:srgbClr val="FF0000"/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en-US" dirty="0"/>
              <a:t>M = (Q, </a:t>
            </a:r>
            <a:r>
              <a:rPr lang="el-GR" altLang="en-US" dirty="0">
                <a:cs typeface="Arial" charset="0"/>
              </a:rPr>
              <a:t>Σ</a:t>
            </a:r>
            <a:r>
              <a:rPr lang="en-US" altLang="en-US" dirty="0">
                <a:cs typeface="Arial" charset="0"/>
              </a:rPr>
              <a:t>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,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B 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 </a:t>
            </a:r>
            <a:r>
              <a:rPr lang="en-US" altLang="en-US" dirty="0">
                <a:cs typeface="Arial" charset="0"/>
                <a:sym typeface="Symbol" pitchFamily="18" charset="2"/>
              </a:rPr>
              <a:t>F), where</a:t>
            </a: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    Q = {</a:t>
            </a:r>
            <a:r>
              <a:rPr lang="en-US" altLang="en-US" dirty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1 </a:t>
            </a:r>
            <a:r>
              <a:rPr lang="en-US" altLang="en-US" dirty="0">
                <a:cs typeface="Arial" charset="0"/>
                <a:sym typeface="Symbol" pitchFamily="18" charset="2"/>
              </a:rPr>
              <a:t> 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2</a:t>
            </a:r>
            <a:r>
              <a:rPr lang="en-US" altLang="en-US" dirty="0">
                <a:cs typeface="Arial" charset="0"/>
                <a:sym typeface="Symbol" pitchFamily="18" charset="2"/>
              </a:rPr>
              <a:t> 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3</a:t>
            </a:r>
            <a:r>
              <a:rPr lang="en-US" altLang="en-US" dirty="0">
                <a:cs typeface="Arial" charset="0"/>
                <a:sym typeface="Symbol" pitchFamily="18" charset="2"/>
              </a:rPr>
              <a:t> 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4</a:t>
            </a:r>
            <a:r>
              <a:rPr lang="en-US" dirty="0">
                <a:cs typeface="Arial" charset="0"/>
                <a:sym typeface="Symbol" pitchFamily="18" charset="2"/>
              </a:rPr>
              <a:t>} ,    </a:t>
            </a:r>
            <a:r>
              <a:rPr lang="el-GR" altLang="en-US" dirty="0">
                <a:cs typeface="Arial" charset="0"/>
              </a:rPr>
              <a:t>Σ</a:t>
            </a:r>
            <a:r>
              <a:rPr lang="en-IN" altLang="en-US" dirty="0">
                <a:cs typeface="Arial" charset="0"/>
              </a:rPr>
              <a:t> = </a:t>
            </a:r>
            <a:r>
              <a:rPr lang="en-IN" altLang="en-US" dirty="0" smtClean="0">
                <a:cs typeface="Arial" charset="0"/>
              </a:rPr>
              <a:t>{0, 1</a:t>
            </a:r>
            <a:r>
              <a:rPr lang="en-IN" altLang="en-US" dirty="0">
                <a:cs typeface="Arial" charset="0"/>
              </a:rPr>
              <a:t>} 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 ={0, 1, </a:t>
            </a:r>
            <a:r>
              <a:rPr lang="en-IN" altLang="en-US" dirty="0" smtClean="0">
                <a:cs typeface="Arial" charset="0"/>
              </a:rPr>
              <a:t>#, X, Y, B</a:t>
            </a:r>
            <a:r>
              <a:rPr lang="en-IN" altLang="en-US" dirty="0">
                <a:cs typeface="Arial" charset="0"/>
              </a:rPr>
              <a:t>}  , F = { </a:t>
            </a:r>
            <a:r>
              <a:rPr lang="en-US" altLang="en-US" dirty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4</a:t>
            </a:r>
            <a:r>
              <a:rPr lang="en-IN" altLang="en-US" dirty="0">
                <a:cs typeface="Arial" charset="0"/>
              </a:rPr>
              <a:t> }</a:t>
            </a:r>
          </a:p>
          <a:p>
            <a:pPr marL="0" indent="0">
              <a:buNone/>
            </a:pPr>
            <a:r>
              <a:rPr lang="en-IN" altLang="en-US" dirty="0">
                <a:cs typeface="Arial" charset="0"/>
              </a:rPr>
              <a:t>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 , </a:t>
            </a:r>
            <a:r>
              <a:rPr lang="en-US" altLang="en-US" b="1" dirty="0" smtClean="0"/>
              <a:t>0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 </a:t>
            </a:r>
            <a:r>
              <a:rPr lang="en-US" altLang="en-US" b="1" dirty="0" smtClean="0"/>
              <a:t> </a:t>
            </a:r>
            <a:r>
              <a:rPr lang="en-US" altLang="en-US" b="1" dirty="0"/>
              <a:t>, X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R )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       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0</a:t>
            </a:r>
            <a:r>
              <a:rPr lang="en-US" altLang="en-US" b="1" dirty="0">
                <a:solidFill>
                  <a:srgbClr val="FF0000"/>
                </a:solidFill>
              </a:rPr>
              <a:t> , </a:t>
            </a:r>
            <a:r>
              <a:rPr lang="en-US" altLang="en-US" b="1" dirty="0" smtClean="0">
                <a:solidFill>
                  <a:srgbClr val="FF0000"/>
                </a:solidFill>
              </a:rPr>
              <a:t>1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charset="0"/>
              </a:rPr>
              <a:t> =  (</a:t>
            </a:r>
            <a:r>
              <a:rPr lang="en-US" altLang="en-US" b="1" dirty="0" smtClean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2 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</a:rPr>
              <a:t>Y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, R )</a:t>
            </a:r>
            <a:r>
              <a:rPr lang="en-US" altLang="en-US" b="1" dirty="0">
                <a:cs typeface="Arial" charset="0"/>
                <a:sym typeface="Symbol" pitchFamily="18" charset="2"/>
              </a:rPr>
              <a:t>                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        </a:t>
            </a:r>
            <a:endParaRPr lang="en-IN" altLang="en-US" b="1" dirty="0">
              <a:cs typeface="Arial" charset="0"/>
            </a:endParaRPr>
          </a:p>
          <a:p>
            <a:pPr marL="0" indent="0">
              <a:buNone/>
            </a:pPr>
            <a:r>
              <a:rPr lang="en-IN" altLang="en-US" b="1" dirty="0">
                <a:cs typeface="Arial" charset="0"/>
              </a:rPr>
              <a:t>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US" altLang="en-US" b="1" dirty="0" smtClean="0"/>
              <a:t> </a:t>
            </a:r>
            <a:r>
              <a:rPr lang="en-US" altLang="en-US" b="1" dirty="0"/>
              <a:t>, 0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</a:t>
            </a:r>
            <a:r>
              <a:rPr lang="en-US" altLang="en-US" b="1" dirty="0" smtClean="0"/>
              <a:t>0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R )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       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 smtClean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, 0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charset="0"/>
              </a:rPr>
              <a:t> =  (</a:t>
            </a:r>
            <a:r>
              <a:rPr lang="en-US" altLang="en-US" b="1" dirty="0" smtClean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2 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</a:rPr>
              <a:t>0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, R )</a:t>
            </a:r>
          </a:p>
          <a:p>
            <a:pPr marL="0" indent="0">
              <a:buNone/>
            </a:pPr>
            <a:r>
              <a:rPr lang="en-US" altLang="en-US" b="1" dirty="0" smtClean="0">
                <a:cs typeface="Arial" charset="0"/>
                <a:sym typeface="Symbol" pitchFamily="18" charset="2"/>
              </a:rPr>
              <a:t>         </a:t>
            </a:r>
            <a:r>
              <a:rPr lang="en-IN" b="1" dirty="0" smtClean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US" altLang="en-US" b="1" dirty="0" smtClean="0"/>
              <a:t> , 1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 smtClean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 </a:t>
            </a:r>
            <a:r>
              <a:rPr lang="en-US" altLang="en-US" b="1" dirty="0" smtClean="0"/>
              <a:t> , 1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, R )         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 smtClean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, 1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charset="0"/>
              </a:rPr>
              <a:t> =  (</a:t>
            </a:r>
            <a:r>
              <a:rPr lang="en-US" altLang="en-US" b="1" dirty="0" smtClean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2 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, 1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 , R )</a:t>
            </a:r>
            <a:endParaRPr lang="en-IN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</a:t>
            </a:r>
            <a:r>
              <a:rPr lang="en-US" altLang="en-US" b="1" dirty="0" smtClean="0"/>
              <a:t>#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 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# </a:t>
            </a:r>
            <a:r>
              <a:rPr lang="en-US" altLang="en-US" b="1" dirty="0"/>
              <a:t>, </a:t>
            </a:r>
            <a:r>
              <a:rPr lang="en-US" altLang="en-US" b="1" dirty="0" smtClean="0"/>
              <a:t>R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          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 smtClean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, #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charset="0"/>
              </a:rPr>
              <a:t> =  (</a:t>
            </a:r>
            <a:r>
              <a:rPr lang="en-US" altLang="en-US" b="1" dirty="0" smtClean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2 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, # , R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B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</a:t>
            </a:r>
            <a:r>
              <a:rPr lang="en-IN" altLang="en-US" b="1" dirty="0">
                <a:sym typeface="Symbol" pitchFamily="18" charset="2"/>
              </a:rPr>
              <a:t>0 , L</a:t>
            </a:r>
            <a:r>
              <a:rPr lang="en-US" altLang="en-US" b="1" dirty="0">
                <a:cs typeface="Arial" charset="0"/>
                <a:sym typeface="Symbol" pitchFamily="18" charset="2"/>
              </a:rPr>
              <a:t>)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        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 smtClean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, B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charset="0"/>
              </a:rPr>
              <a:t> =  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3 </a:t>
            </a:r>
            <a:r>
              <a:rPr lang="en-US" altLang="en-US" b="1" dirty="0">
                <a:solidFill>
                  <a:srgbClr val="FF0000"/>
                </a:solidFill>
              </a:rPr>
              <a:t> , </a:t>
            </a:r>
            <a:r>
              <a:rPr lang="en-US" altLang="en-US" b="1" dirty="0" smtClean="0">
                <a:solidFill>
                  <a:srgbClr val="FF0000"/>
                </a:solidFill>
              </a:rPr>
              <a:t>1</a:t>
            </a:r>
            <a:r>
              <a:rPr lang="en-IN" altLang="en-US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IN" altLang="en-US" b="1" dirty="0">
                <a:solidFill>
                  <a:srgbClr val="FF0000"/>
                </a:solidFill>
                <a:sym typeface="Symbol" pitchFamily="18" charset="2"/>
              </a:rPr>
              <a:t>, L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0000CC"/>
                </a:solidFill>
              </a:rPr>
              <a:t>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</a:t>
            </a:r>
            <a:r>
              <a:rPr lang="en-US" altLang="en-US" b="1" dirty="0">
                <a:solidFill>
                  <a:srgbClr val="0000CC"/>
                </a:solidFill>
              </a:rPr>
              <a:t> , </a:t>
            </a:r>
            <a:r>
              <a:rPr lang="en-US" altLang="en-US" b="1" dirty="0" smtClean="0">
                <a:solidFill>
                  <a:srgbClr val="0000CC"/>
                </a:solidFill>
              </a:rPr>
              <a:t>0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0000CC"/>
                </a:solidFill>
                <a:cs typeface="Arial" charset="0"/>
              </a:rPr>
              <a:t> =  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 </a:t>
            </a:r>
            <a:r>
              <a:rPr lang="en-US" altLang="en-US" b="1" dirty="0">
                <a:solidFill>
                  <a:srgbClr val="0000CC"/>
                </a:solidFill>
              </a:rPr>
              <a:t> , </a:t>
            </a:r>
            <a:r>
              <a:rPr lang="en-US" altLang="en-US" b="1" dirty="0" smtClean="0">
                <a:solidFill>
                  <a:srgbClr val="0000CC"/>
                </a:solidFill>
              </a:rPr>
              <a:t>0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, L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)          </a:t>
            </a:r>
            <a:r>
              <a:rPr lang="en-IN" b="1" dirty="0">
                <a:solidFill>
                  <a:srgbClr val="0000CC"/>
                </a:solidFill>
              </a:rPr>
              <a:t>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</a:t>
            </a:r>
            <a:r>
              <a:rPr lang="en-US" altLang="en-US" b="1" dirty="0">
                <a:solidFill>
                  <a:srgbClr val="0000CC"/>
                </a:solidFill>
              </a:rPr>
              <a:t> , </a:t>
            </a:r>
            <a:r>
              <a:rPr lang="en-US" altLang="en-US" b="1" dirty="0" smtClean="0">
                <a:solidFill>
                  <a:srgbClr val="0000CC"/>
                </a:solidFill>
              </a:rPr>
              <a:t>1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0000CC"/>
                </a:solidFill>
                <a:cs typeface="Arial" charset="0"/>
              </a:rPr>
              <a:t> =  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 </a:t>
            </a:r>
            <a:r>
              <a:rPr lang="en-US" altLang="en-US" b="1" dirty="0">
                <a:solidFill>
                  <a:srgbClr val="0000CC"/>
                </a:solidFill>
              </a:rPr>
              <a:t> , </a:t>
            </a:r>
            <a:r>
              <a:rPr lang="en-US" altLang="en-US" b="1" dirty="0" smtClean="0">
                <a:solidFill>
                  <a:srgbClr val="0000CC"/>
                </a:solidFill>
              </a:rPr>
              <a:t>1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, L )</a:t>
            </a:r>
          </a:p>
          <a:p>
            <a:pPr marL="0" indent="0">
              <a:buNone/>
            </a:pPr>
            <a:r>
              <a:rPr lang="en-US" b="1" baseline="30000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0000CC"/>
                </a:solidFill>
              </a:rPr>
              <a:t>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</a:t>
            </a:r>
            <a:r>
              <a:rPr lang="en-US" altLang="en-US" b="1" dirty="0">
                <a:solidFill>
                  <a:srgbClr val="0000CC"/>
                </a:solidFill>
              </a:rPr>
              <a:t> , </a:t>
            </a:r>
            <a:r>
              <a:rPr lang="en-US" altLang="en-US" b="1" dirty="0" smtClean="0">
                <a:solidFill>
                  <a:srgbClr val="0000CC"/>
                </a:solidFill>
              </a:rPr>
              <a:t>#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0000CC"/>
                </a:solidFill>
                <a:cs typeface="Arial" charset="0"/>
              </a:rPr>
              <a:t> =  (</a:t>
            </a:r>
            <a:r>
              <a:rPr lang="en-US" altLang="en-US" b="1" dirty="0" smtClean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0000CC"/>
                </a:solidFill>
              </a:rPr>
              <a:t>3 </a:t>
            </a:r>
            <a:r>
              <a:rPr lang="en-US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en-US" b="1" dirty="0">
                <a:solidFill>
                  <a:srgbClr val="0000CC"/>
                </a:solidFill>
              </a:rPr>
              <a:t>, </a:t>
            </a:r>
            <a:r>
              <a:rPr lang="en-US" altLang="en-US" b="1" dirty="0" smtClean="0">
                <a:solidFill>
                  <a:srgbClr val="0000CC"/>
                </a:solidFill>
              </a:rPr>
              <a:t>#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L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)</a:t>
            </a:r>
            <a:r>
              <a:rPr lang="en-US" altLang="en-US" b="1" dirty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       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0000CC"/>
                </a:solidFill>
              </a:rPr>
              <a:t>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</a:t>
            </a:r>
            <a:r>
              <a:rPr lang="en-US" altLang="en-US" b="1" dirty="0">
                <a:solidFill>
                  <a:srgbClr val="0000CC"/>
                </a:solidFill>
              </a:rPr>
              <a:t> , </a:t>
            </a:r>
            <a:r>
              <a:rPr lang="en-US" altLang="en-US" b="1" dirty="0" smtClean="0">
                <a:solidFill>
                  <a:srgbClr val="0000CC"/>
                </a:solidFill>
              </a:rPr>
              <a:t>X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0000CC"/>
                </a:solidFill>
                <a:cs typeface="Arial" charset="0"/>
              </a:rPr>
              <a:t> =  (</a:t>
            </a:r>
            <a:r>
              <a:rPr lang="en-US" altLang="en-US" b="1" dirty="0" smtClean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0000CC"/>
                </a:solidFill>
              </a:rPr>
              <a:t>0 </a:t>
            </a:r>
            <a:r>
              <a:rPr lang="en-US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en-US" b="1" dirty="0">
                <a:solidFill>
                  <a:srgbClr val="0000CC"/>
                </a:solidFill>
              </a:rPr>
              <a:t>, </a:t>
            </a:r>
            <a:r>
              <a:rPr lang="en-US" altLang="en-US" b="1" dirty="0" smtClean="0">
                <a:solidFill>
                  <a:srgbClr val="0000CC"/>
                </a:solidFill>
              </a:rPr>
              <a:t>0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R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)</a:t>
            </a:r>
            <a:endParaRPr lang="en-US" altLang="en-US" b="1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       </a:t>
            </a:r>
            <a:r>
              <a:rPr lang="en-IN" b="1" dirty="0">
                <a:solidFill>
                  <a:srgbClr val="0000CC"/>
                </a:solidFill>
              </a:rPr>
              <a:t>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</a:t>
            </a:r>
            <a:r>
              <a:rPr lang="en-US" altLang="en-US" b="1" dirty="0">
                <a:solidFill>
                  <a:srgbClr val="0000CC"/>
                </a:solidFill>
              </a:rPr>
              <a:t> , </a:t>
            </a:r>
            <a:r>
              <a:rPr lang="en-US" altLang="en-US" b="1" dirty="0" smtClean="0">
                <a:solidFill>
                  <a:srgbClr val="0000CC"/>
                </a:solidFill>
              </a:rPr>
              <a:t>Y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0000CC"/>
                </a:solidFill>
                <a:cs typeface="Arial" charset="0"/>
              </a:rPr>
              <a:t> =  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0 </a:t>
            </a:r>
            <a:r>
              <a:rPr lang="en-US" altLang="en-US" b="1" dirty="0">
                <a:solidFill>
                  <a:srgbClr val="0000CC"/>
                </a:solidFill>
              </a:rPr>
              <a:t> , </a:t>
            </a:r>
            <a:r>
              <a:rPr lang="en-US" altLang="en-US" b="1" dirty="0" smtClean="0">
                <a:solidFill>
                  <a:srgbClr val="0000CC"/>
                </a:solidFill>
              </a:rPr>
              <a:t>1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, R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)         </a:t>
            </a:r>
            <a:r>
              <a:rPr lang="en-US" altLang="en-US" b="1" dirty="0" smtClean="0">
                <a:solidFill>
                  <a:srgbClr val="008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008000"/>
                </a:solidFill>
              </a:rPr>
              <a:t>(</a:t>
            </a:r>
            <a:r>
              <a:rPr lang="en-US" altLang="en-US" b="1" dirty="0" smtClean="0">
                <a:solidFill>
                  <a:srgbClr val="008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008000"/>
                </a:solidFill>
              </a:rPr>
              <a:t>0</a:t>
            </a:r>
            <a:r>
              <a:rPr lang="en-US" altLang="en-US" b="1" dirty="0" smtClean="0">
                <a:solidFill>
                  <a:srgbClr val="008000"/>
                </a:solidFill>
              </a:rPr>
              <a:t> </a:t>
            </a:r>
            <a:r>
              <a:rPr lang="en-US" altLang="en-US" b="1" dirty="0">
                <a:solidFill>
                  <a:srgbClr val="008000"/>
                </a:solidFill>
              </a:rPr>
              <a:t>, </a:t>
            </a:r>
            <a:r>
              <a:rPr lang="en-US" altLang="en-US" b="1" dirty="0" smtClean="0">
                <a:solidFill>
                  <a:srgbClr val="008000"/>
                </a:solidFill>
              </a:rPr>
              <a:t># </a:t>
            </a:r>
            <a:r>
              <a:rPr lang="en-US" altLang="en-US" b="1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008000"/>
                </a:solidFill>
                <a:cs typeface="Arial" charset="0"/>
              </a:rPr>
              <a:t> =  (</a:t>
            </a:r>
            <a:r>
              <a:rPr lang="en-US" altLang="en-US" b="1" dirty="0" smtClean="0">
                <a:solidFill>
                  <a:srgbClr val="008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008000"/>
                </a:solidFill>
              </a:rPr>
              <a:t>4 </a:t>
            </a:r>
            <a:r>
              <a:rPr lang="en-US" altLang="en-US" b="1" dirty="0" smtClean="0">
                <a:solidFill>
                  <a:srgbClr val="008000"/>
                </a:solidFill>
              </a:rPr>
              <a:t> </a:t>
            </a:r>
            <a:r>
              <a:rPr lang="en-US" altLang="en-US" b="1" dirty="0">
                <a:solidFill>
                  <a:srgbClr val="008000"/>
                </a:solidFill>
              </a:rPr>
              <a:t>, </a:t>
            </a:r>
            <a:r>
              <a:rPr lang="en-US" altLang="en-US" b="1" dirty="0" smtClean="0">
                <a:solidFill>
                  <a:srgbClr val="008000"/>
                </a:solidFill>
              </a:rPr>
              <a:t>#</a:t>
            </a:r>
            <a:r>
              <a:rPr lang="en-US" altLang="en-US" b="1" dirty="0" smtClean="0">
                <a:solidFill>
                  <a:srgbClr val="008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, R )</a:t>
            </a:r>
            <a:endParaRPr lang="en-IN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6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9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Module -6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3405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Turing Machine:</a:t>
            </a:r>
          </a:p>
          <a:p>
            <a:r>
              <a:rPr lang="en-US" dirty="0" smtClean="0"/>
              <a:t>Turing </a:t>
            </a:r>
            <a:r>
              <a:rPr lang="en-US" dirty="0"/>
              <a:t>Machines as acceptor and transducer </a:t>
            </a:r>
            <a:endParaRPr lang="en-US" dirty="0" smtClean="0"/>
          </a:p>
          <a:p>
            <a:r>
              <a:rPr lang="en-US" dirty="0" smtClean="0"/>
              <a:t>Multi </a:t>
            </a:r>
            <a:r>
              <a:rPr lang="en-US" dirty="0"/>
              <a:t>head and Multi tape Turing Machines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Universal Turing Machine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Halting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 </a:t>
            </a:r>
            <a:r>
              <a:rPr lang="en-US" dirty="0"/>
              <a:t>Turing-Church thesis 	</a:t>
            </a:r>
          </a:p>
          <a:p>
            <a:pPr marL="817200" lvl="1" indent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0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484094"/>
            <a:ext cx="11066930" cy="5692869"/>
          </a:xfrm>
        </p:spPr>
        <p:txBody>
          <a:bodyPr/>
          <a:lstStyle/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b="1" dirty="0"/>
              <a:t>q</a:t>
            </a:r>
            <a:r>
              <a:rPr lang="en-US" altLang="en-US" b="1" baseline="-25000" dirty="0" smtClean="0"/>
              <a:t>0</a:t>
            </a:r>
            <a:r>
              <a:rPr lang="en-US" altLang="en-US" b="1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/>
              <a:t>100# </a:t>
            </a:r>
            <a:r>
              <a:rPr lang="en-IN" dirty="0"/>
              <a:t>Ⱶ </a:t>
            </a:r>
            <a:r>
              <a:rPr lang="en-IN" b="1" dirty="0"/>
              <a:t>Y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>
                <a:solidFill>
                  <a:srgbClr val="FF0000"/>
                </a:solidFill>
              </a:rPr>
              <a:t>1</a:t>
            </a:r>
            <a:r>
              <a:rPr lang="en-US" altLang="en-US" b="1" dirty="0" smtClean="0"/>
              <a:t>00#</a:t>
            </a:r>
            <a:r>
              <a:rPr lang="en-US" altLang="en-US" b="1" baseline="-25000" dirty="0" smtClean="0"/>
              <a:t> </a:t>
            </a:r>
            <a:r>
              <a:rPr lang="en-IN" dirty="0"/>
              <a:t>Ⱶ </a:t>
            </a:r>
            <a:r>
              <a:rPr lang="en-IN" b="1" dirty="0"/>
              <a:t>Y</a:t>
            </a:r>
            <a:r>
              <a:rPr lang="en-IN" b="1" dirty="0" smtClean="0"/>
              <a:t>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>
                <a:solidFill>
                  <a:srgbClr val="FF0000"/>
                </a:solidFill>
              </a:rPr>
              <a:t>0</a:t>
            </a:r>
            <a:r>
              <a:rPr lang="en-US" altLang="en-US" b="1" dirty="0" smtClean="0"/>
              <a:t>0</a:t>
            </a:r>
            <a:r>
              <a:rPr lang="en-US" altLang="en-US" b="1" dirty="0"/>
              <a:t>#</a:t>
            </a:r>
            <a:r>
              <a:rPr lang="en-US" altLang="en-US" b="1" baseline="-25000" dirty="0"/>
              <a:t> </a:t>
            </a:r>
            <a:r>
              <a:rPr lang="en-IN" dirty="0" smtClean="0"/>
              <a:t>Ⱶ </a:t>
            </a:r>
            <a:r>
              <a:rPr lang="en-IN" b="1" dirty="0"/>
              <a:t>Y</a:t>
            </a:r>
            <a:r>
              <a:rPr lang="en-IN" b="1" dirty="0" smtClean="0"/>
              <a:t>10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>
                <a:solidFill>
                  <a:srgbClr val="FF0000"/>
                </a:solidFill>
              </a:rPr>
              <a:t>0</a:t>
            </a:r>
            <a:r>
              <a:rPr lang="en-US" altLang="en-US" b="1" dirty="0" smtClean="0"/>
              <a:t># </a:t>
            </a:r>
            <a:r>
              <a:rPr lang="en-IN" dirty="0"/>
              <a:t>Ⱶ </a:t>
            </a:r>
            <a:r>
              <a:rPr lang="en-IN" b="1" dirty="0"/>
              <a:t>Y</a:t>
            </a:r>
            <a:r>
              <a:rPr lang="en-IN" b="1" dirty="0" smtClean="0"/>
              <a:t>100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>
                <a:solidFill>
                  <a:srgbClr val="FF0000"/>
                </a:solidFill>
              </a:rPr>
              <a:t>#</a:t>
            </a:r>
            <a:r>
              <a:rPr lang="en-US" altLang="en-US" b="1" dirty="0" smtClean="0"/>
              <a:t> </a:t>
            </a:r>
            <a:r>
              <a:rPr lang="en-IN" dirty="0"/>
              <a:t>Ⱶ</a:t>
            </a:r>
            <a:r>
              <a:rPr lang="en-IN" b="1" dirty="0"/>
              <a:t> Y</a:t>
            </a:r>
            <a:r>
              <a:rPr lang="en-IN" b="1" dirty="0" smtClean="0"/>
              <a:t>100#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>
                <a:solidFill>
                  <a:srgbClr val="FF0000"/>
                </a:solidFill>
              </a:rPr>
              <a:t>B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b="1" dirty="0" smtClean="0"/>
              <a:t>Y100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b="1" dirty="0" smtClean="0">
                <a:solidFill>
                  <a:srgbClr val="FF0000"/>
                </a:solidFill>
              </a:rPr>
              <a:t>#</a:t>
            </a:r>
            <a:r>
              <a:rPr lang="en-US" altLang="en-US" b="1" dirty="0" smtClean="0"/>
              <a:t>1</a:t>
            </a:r>
            <a:r>
              <a:rPr lang="en-IN" dirty="0" smtClean="0"/>
              <a:t>Ⱶ </a:t>
            </a:r>
            <a:r>
              <a:rPr lang="en-IN" b="1" dirty="0" smtClean="0"/>
              <a:t>Y10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b="1" dirty="0" smtClean="0">
                <a:solidFill>
                  <a:srgbClr val="FF0000"/>
                </a:solidFill>
              </a:rPr>
              <a:t>0</a:t>
            </a:r>
            <a:r>
              <a:rPr lang="en-IN" b="1" dirty="0" smtClean="0"/>
              <a:t>#</a:t>
            </a:r>
            <a:r>
              <a:rPr lang="en-US" altLang="en-US" b="1" dirty="0" smtClean="0"/>
              <a:t>1</a:t>
            </a:r>
            <a:r>
              <a:rPr lang="en-IN" b="1" dirty="0" smtClean="0">
                <a:solidFill>
                  <a:srgbClr val="0000CC"/>
                </a:solidFill>
              </a:rPr>
              <a:t> </a:t>
            </a:r>
            <a:r>
              <a:rPr lang="en-IN" dirty="0"/>
              <a:t>Ⱶ </a:t>
            </a:r>
            <a:r>
              <a:rPr lang="en-IN" b="1" dirty="0" smtClean="0"/>
              <a:t>Y1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b="1" dirty="0" smtClean="0">
                <a:solidFill>
                  <a:srgbClr val="FF0000"/>
                </a:solidFill>
              </a:rPr>
              <a:t>0</a:t>
            </a:r>
            <a:r>
              <a:rPr lang="en-IN" b="1" dirty="0" smtClean="0"/>
              <a:t>0#</a:t>
            </a:r>
            <a:r>
              <a:rPr lang="en-US" altLang="en-US" b="1" dirty="0"/>
              <a:t>1</a:t>
            </a:r>
            <a:r>
              <a:rPr lang="en-US" altLang="en-US" b="1" dirty="0" smtClean="0">
                <a:solidFill>
                  <a:srgbClr val="0000CC"/>
                </a:solidFill>
              </a:rPr>
              <a:t> </a:t>
            </a:r>
            <a:r>
              <a:rPr lang="en-IN" dirty="0"/>
              <a:t>Ⱶ </a:t>
            </a:r>
            <a:r>
              <a:rPr lang="en-IN" b="1" dirty="0" smtClean="0"/>
              <a:t>Y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b="1" dirty="0" smtClean="0">
                <a:solidFill>
                  <a:srgbClr val="FF0000"/>
                </a:solidFill>
              </a:rPr>
              <a:t>1</a:t>
            </a:r>
            <a:r>
              <a:rPr lang="en-IN" b="1" dirty="0" smtClean="0"/>
              <a:t>00#</a:t>
            </a:r>
            <a:r>
              <a:rPr lang="en-US" altLang="en-US" b="1" dirty="0"/>
              <a:t>1</a:t>
            </a:r>
            <a:r>
              <a:rPr lang="en-US" altLang="en-US" b="1" dirty="0" smtClean="0">
                <a:solidFill>
                  <a:srgbClr val="0000CC"/>
                </a:solidFill>
              </a:rPr>
              <a:t> </a:t>
            </a:r>
            <a:r>
              <a:rPr lang="en-IN" dirty="0"/>
              <a:t>Ⱶ 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b="1" dirty="0" smtClean="0">
                <a:solidFill>
                  <a:srgbClr val="FF0000"/>
                </a:solidFill>
              </a:rPr>
              <a:t>Y</a:t>
            </a:r>
            <a:r>
              <a:rPr lang="en-IN" b="1" dirty="0" smtClean="0"/>
              <a:t>100#</a:t>
            </a:r>
            <a:r>
              <a:rPr lang="en-US" altLang="en-US" b="1" dirty="0"/>
              <a:t>1</a:t>
            </a:r>
            <a:endParaRPr lang="en-IN" altLang="en-US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altLang="en-US" b="1" dirty="0" smtClean="0"/>
              <a:t>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</a:t>
            </a:r>
            <a:r>
              <a:rPr lang="en-IN" b="1" dirty="0" smtClean="0">
                <a:solidFill>
                  <a:srgbClr val="FF0000"/>
                </a:solidFill>
              </a:rPr>
              <a:t>1</a:t>
            </a:r>
            <a:r>
              <a:rPr lang="en-IN" b="1" dirty="0" smtClean="0"/>
              <a:t>00#</a:t>
            </a:r>
            <a:r>
              <a:rPr lang="en-US" altLang="en-US" b="1" dirty="0"/>
              <a:t>1</a:t>
            </a:r>
            <a:r>
              <a:rPr lang="en-US" altLang="en-US" b="1" dirty="0" smtClean="0">
                <a:solidFill>
                  <a:srgbClr val="0000CC"/>
                </a:solidFill>
              </a:rPr>
              <a:t> </a:t>
            </a:r>
            <a:r>
              <a:rPr lang="en-IN" dirty="0"/>
              <a:t>Ⱶ </a:t>
            </a:r>
            <a:r>
              <a:rPr lang="en-IN" altLang="en-US" b="1" dirty="0" smtClean="0"/>
              <a:t>1Y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IN" b="1" dirty="0" smtClean="0">
                <a:solidFill>
                  <a:srgbClr val="FF0000"/>
                </a:solidFill>
              </a:rPr>
              <a:t>0</a:t>
            </a:r>
            <a:r>
              <a:rPr lang="en-IN" b="1" dirty="0" smtClean="0"/>
              <a:t>0#</a:t>
            </a:r>
            <a:r>
              <a:rPr lang="en-US" altLang="en-US" b="1" dirty="0"/>
              <a:t>1</a:t>
            </a:r>
            <a:r>
              <a:rPr lang="en-US" altLang="en-US" b="1" dirty="0" smtClean="0">
                <a:solidFill>
                  <a:srgbClr val="0000CC"/>
                </a:solidFill>
              </a:rPr>
              <a:t> </a:t>
            </a:r>
            <a:r>
              <a:rPr lang="en-IN" dirty="0"/>
              <a:t>Ⱶ </a:t>
            </a:r>
            <a:r>
              <a:rPr lang="en-IN" altLang="en-US" b="1" dirty="0" smtClean="0"/>
              <a:t>1Y0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IN" b="1" dirty="0" smtClean="0">
                <a:solidFill>
                  <a:srgbClr val="FF0000"/>
                </a:solidFill>
              </a:rPr>
              <a:t>0</a:t>
            </a:r>
            <a:r>
              <a:rPr lang="en-IN" b="1" dirty="0" smtClean="0"/>
              <a:t>#</a:t>
            </a:r>
            <a:r>
              <a:rPr lang="en-US" altLang="en-US" b="1" dirty="0"/>
              <a:t>1 </a:t>
            </a:r>
            <a:r>
              <a:rPr lang="en-IN" dirty="0" smtClean="0"/>
              <a:t>Ⱶ </a:t>
            </a:r>
            <a:r>
              <a:rPr lang="en-IN" altLang="en-US" b="1" dirty="0" smtClean="0"/>
              <a:t>1Y00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IN" b="1" dirty="0" smtClean="0">
                <a:solidFill>
                  <a:srgbClr val="FF0000"/>
                </a:solidFill>
              </a:rPr>
              <a:t>#</a:t>
            </a:r>
            <a:r>
              <a:rPr lang="en-US" altLang="en-US" b="1" dirty="0" smtClean="0"/>
              <a:t>1 </a:t>
            </a:r>
            <a:r>
              <a:rPr lang="en-IN" dirty="0"/>
              <a:t>Ⱶ </a:t>
            </a:r>
            <a:r>
              <a:rPr lang="en-IN" altLang="en-US" b="1" dirty="0" smtClean="0"/>
              <a:t>1Y00#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altLang="en-US" b="1" dirty="0" smtClean="0"/>
              <a:t>1Y00#1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>
                <a:solidFill>
                  <a:srgbClr val="FF0000"/>
                </a:solidFill>
              </a:rPr>
              <a:t>B</a:t>
            </a:r>
            <a:r>
              <a:rPr lang="en-US" altLang="en-US" b="1" dirty="0" smtClean="0"/>
              <a:t> </a:t>
            </a:r>
            <a:r>
              <a:rPr lang="en-IN" dirty="0"/>
              <a:t>Ⱶ </a:t>
            </a:r>
            <a:r>
              <a:rPr lang="en-IN" altLang="en-US" b="1" dirty="0" smtClean="0"/>
              <a:t>1Y00#</a:t>
            </a:r>
            <a:r>
              <a:rPr lang="en-US" altLang="en-US" b="1" dirty="0"/>
              <a:t> 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altLang="en-US" b="1" dirty="0" smtClean="0">
                <a:solidFill>
                  <a:srgbClr val="FF0000"/>
                </a:solidFill>
              </a:rPr>
              <a:t>1</a:t>
            </a:r>
            <a:r>
              <a:rPr lang="en-IN" altLang="en-US" b="1" dirty="0" smtClean="0"/>
              <a:t>1 </a:t>
            </a:r>
            <a:r>
              <a:rPr lang="en-IN" dirty="0"/>
              <a:t>Ⱶ </a:t>
            </a:r>
            <a:r>
              <a:rPr lang="en-IN" altLang="en-US" b="1" dirty="0" smtClean="0"/>
              <a:t>1Y00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 </a:t>
            </a:r>
            <a:r>
              <a:rPr lang="en-IN" altLang="en-US" b="1" dirty="0" smtClean="0">
                <a:solidFill>
                  <a:srgbClr val="FF0000"/>
                </a:solidFill>
              </a:rPr>
              <a:t>#</a:t>
            </a:r>
            <a:r>
              <a:rPr lang="en-IN" altLang="en-US" b="1" dirty="0" smtClean="0"/>
              <a:t>11 </a:t>
            </a:r>
            <a:r>
              <a:rPr lang="en-IN" dirty="0"/>
              <a:t>Ⱶ </a:t>
            </a:r>
            <a:r>
              <a:rPr lang="en-IN" altLang="en-US" b="1" dirty="0" smtClean="0"/>
              <a:t>1Y0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altLang="en-US" b="1" dirty="0" smtClean="0">
                <a:solidFill>
                  <a:srgbClr val="FF0000"/>
                </a:solidFill>
              </a:rPr>
              <a:t>0</a:t>
            </a:r>
            <a:r>
              <a:rPr lang="en-IN" altLang="en-US" b="1" dirty="0" smtClean="0"/>
              <a:t>#11</a:t>
            </a:r>
            <a:endParaRPr lang="en-IN" b="1" dirty="0" smtClean="0"/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altLang="en-US" b="1" dirty="0" smtClean="0"/>
              <a:t>1Y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altLang="en-US" b="1" dirty="0" smtClean="0">
                <a:solidFill>
                  <a:srgbClr val="FF0000"/>
                </a:solidFill>
              </a:rPr>
              <a:t>0</a:t>
            </a:r>
            <a:r>
              <a:rPr lang="en-IN" altLang="en-US" b="1" dirty="0" smtClean="0"/>
              <a:t>0#11 </a:t>
            </a:r>
            <a:r>
              <a:rPr lang="en-IN" dirty="0"/>
              <a:t>Ⱶ </a:t>
            </a:r>
            <a:r>
              <a:rPr lang="en-IN" altLang="en-US" b="1" dirty="0" smtClean="0"/>
              <a:t>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altLang="en-US" b="1" dirty="0" smtClean="0">
                <a:solidFill>
                  <a:srgbClr val="FF0000"/>
                </a:solidFill>
              </a:rPr>
              <a:t>Y</a:t>
            </a:r>
            <a:r>
              <a:rPr lang="en-IN" altLang="en-US" b="1" dirty="0" smtClean="0"/>
              <a:t>00#11 </a:t>
            </a:r>
            <a:r>
              <a:rPr lang="en-IN" dirty="0"/>
              <a:t>Ⱶ </a:t>
            </a:r>
            <a:r>
              <a:rPr lang="en-IN" altLang="en-US" b="1" dirty="0" smtClean="0"/>
              <a:t>11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</a:t>
            </a:r>
            <a:r>
              <a:rPr lang="en-IN" altLang="en-US" b="1" dirty="0" smtClean="0">
                <a:solidFill>
                  <a:srgbClr val="FF0000"/>
                </a:solidFill>
              </a:rPr>
              <a:t>0</a:t>
            </a:r>
            <a:r>
              <a:rPr lang="en-IN" altLang="en-US" b="1" dirty="0" smtClean="0"/>
              <a:t>0#11 </a:t>
            </a:r>
            <a:r>
              <a:rPr lang="en-IN" dirty="0"/>
              <a:t>Ⱶ </a:t>
            </a:r>
            <a:r>
              <a:rPr lang="en-IN" altLang="en-US" b="1" dirty="0" smtClean="0"/>
              <a:t>11X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IN" altLang="en-US" b="1" dirty="0" smtClean="0">
                <a:solidFill>
                  <a:srgbClr val="FF0000"/>
                </a:solidFill>
              </a:rPr>
              <a:t>0</a:t>
            </a:r>
            <a:r>
              <a:rPr lang="en-IN" altLang="en-US" b="1" dirty="0" smtClean="0"/>
              <a:t>#11 </a:t>
            </a:r>
            <a:r>
              <a:rPr lang="en-IN" dirty="0"/>
              <a:t>Ⱶ </a:t>
            </a:r>
            <a:r>
              <a:rPr lang="en-IN" altLang="en-US" b="1" dirty="0" smtClean="0"/>
              <a:t>11X0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IN" altLang="en-US" b="1" dirty="0" smtClean="0">
                <a:solidFill>
                  <a:srgbClr val="FF0000"/>
                </a:solidFill>
              </a:rPr>
              <a:t>#</a:t>
            </a:r>
            <a:r>
              <a:rPr lang="en-IN" altLang="en-US" b="1" dirty="0" smtClean="0"/>
              <a:t>11</a:t>
            </a:r>
            <a:endParaRPr lang="en-IN" b="1" dirty="0" smtClean="0"/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altLang="en-US" b="1" dirty="0" smtClean="0"/>
              <a:t>11X0#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IN" altLang="en-US" b="1" dirty="0" smtClean="0">
                <a:solidFill>
                  <a:srgbClr val="FF0000"/>
                </a:solidFill>
              </a:rPr>
              <a:t>1</a:t>
            </a:r>
            <a:r>
              <a:rPr lang="en-IN" altLang="en-US" b="1" dirty="0" smtClean="0"/>
              <a:t>1 </a:t>
            </a:r>
            <a:r>
              <a:rPr lang="en-IN" dirty="0"/>
              <a:t>Ⱶ </a:t>
            </a:r>
            <a:r>
              <a:rPr lang="en-IN" altLang="en-US" b="1" dirty="0" smtClean="0"/>
              <a:t>11X0#1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IN" altLang="en-US" b="1" dirty="0" smtClean="0">
                <a:solidFill>
                  <a:srgbClr val="FF0000"/>
                </a:solidFill>
              </a:rPr>
              <a:t>1</a:t>
            </a:r>
            <a:r>
              <a:rPr lang="en-IN" altLang="en-US" b="1" dirty="0" smtClean="0"/>
              <a:t> </a:t>
            </a:r>
            <a:r>
              <a:rPr lang="en-IN" dirty="0"/>
              <a:t>Ⱶ </a:t>
            </a:r>
            <a:r>
              <a:rPr lang="en-IN" altLang="en-US" b="1" dirty="0" smtClean="0"/>
              <a:t>11X0#11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IN" altLang="en-US" b="1" dirty="0" smtClean="0">
                <a:solidFill>
                  <a:srgbClr val="FF0000"/>
                </a:solidFill>
              </a:rPr>
              <a:t>B</a:t>
            </a:r>
            <a:r>
              <a:rPr lang="en-IN" altLang="en-US" b="1" dirty="0" smtClean="0"/>
              <a:t> </a:t>
            </a:r>
            <a:r>
              <a:rPr lang="en-IN" dirty="0" smtClean="0"/>
              <a:t>Ⱶ </a:t>
            </a:r>
            <a:r>
              <a:rPr lang="en-IN" altLang="en-US" b="1" dirty="0" smtClean="0"/>
              <a:t>11X0#1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altLang="en-US" b="1" dirty="0" smtClean="0">
                <a:solidFill>
                  <a:srgbClr val="FF0000"/>
                </a:solidFill>
              </a:rPr>
              <a:t>1</a:t>
            </a:r>
            <a:r>
              <a:rPr lang="en-IN" altLang="en-US" b="1" dirty="0" smtClean="0"/>
              <a:t>0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altLang="en-US" b="1" dirty="0" smtClean="0"/>
              <a:t>11X0#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altLang="en-US" b="1" dirty="0" smtClean="0">
                <a:solidFill>
                  <a:srgbClr val="FF0000"/>
                </a:solidFill>
              </a:rPr>
              <a:t>1</a:t>
            </a:r>
            <a:r>
              <a:rPr lang="en-IN" altLang="en-US" b="1" dirty="0" smtClean="0"/>
              <a:t>10 </a:t>
            </a:r>
            <a:r>
              <a:rPr lang="en-IN" dirty="0"/>
              <a:t>Ⱶ </a:t>
            </a:r>
            <a:r>
              <a:rPr lang="en-IN" altLang="en-US" b="1" dirty="0" smtClean="0"/>
              <a:t>11X0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altLang="en-US" b="1" dirty="0" smtClean="0">
                <a:solidFill>
                  <a:srgbClr val="FF0000"/>
                </a:solidFill>
              </a:rPr>
              <a:t>#</a:t>
            </a:r>
            <a:r>
              <a:rPr lang="en-IN" altLang="en-US" b="1" dirty="0" smtClean="0"/>
              <a:t>110 </a:t>
            </a:r>
            <a:r>
              <a:rPr lang="en-IN" dirty="0"/>
              <a:t>Ⱶ </a:t>
            </a:r>
            <a:r>
              <a:rPr lang="en-IN" altLang="en-US" b="1" dirty="0" smtClean="0"/>
              <a:t>11X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altLang="en-US" b="1" dirty="0" smtClean="0">
                <a:solidFill>
                  <a:srgbClr val="FF0000"/>
                </a:solidFill>
              </a:rPr>
              <a:t>0</a:t>
            </a:r>
            <a:r>
              <a:rPr lang="en-IN" altLang="en-US" b="1" dirty="0" smtClean="0"/>
              <a:t>#110 </a:t>
            </a:r>
            <a:r>
              <a:rPr lang="en-IN" dirty="0"/>
              <a:t>Ⱶ </a:t>
            </a:r>
            <a:r>
              <a:rPr lang="en-IN" altLang="en-US" b="1" dirty="0" smtClean="0"/>
              <a:t>11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altLang="en-US" b="1" dirty="0" smtClean="0">
                <a:solidFill>
                  <a:srgbClr val="FF0000"/>
                </a:solidFill>
              </a:rPr>
              <a:t>X</a:t>
            </a:r>
            <a:r>
              <a:rPr lang="en-IN" altLang="en-US" b="1" dirty="0" smtClean="0"/>
              <a:t>0#110 </a:t>
            </a:r>
            <a:r>
              <a:rPr lang="en-IN" dirty="0"/>
              <a:t>Ⱶ </a:t>
            </a:r>
            <a:r>
              <a:rPr lang="en-IN" altLang="en-US" b="1" dirty="0" smtClean="0"/>
              <a:t>110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</a:t>
            </a:r>
            <a:r>
              <a:rPr lang="en-IN" altLang="en-US" b="1" dirty="0" smtClean="0">
                <a:solidFill>
                  <a:srgbClr val="FF0000"/>
                </a:solidFill>
              </a:rPr>
              <a:t>0</a:t>
            </a:r>
            <a:r>
              <a:rPr lang="en-IN" altLang="en-US" b="1" dirty="0" smtClean="0"/>
              <a:t>#110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altLang="en-US" b="1" dirty="0" smtClean="0"/>
              <a:t>110X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IN" altLang="en-US" b="1" dirty="0" smtClean="0">
                <a:solidFill>
                  <a:srgbClr val="FF0000"/>
                </a:solidFill>
              </a:rPr>
              <a:t>#</a:t>
            </a:r>
            <a:r>
              <a:rPr lang="en-IN" altLang="en-US" b="1" dirty="0" smtClean="0"/>
              <a:t>110 </a:t>
            </a:r>
            <a:r>
              <a:rPr lang="en-IN" dirty="0"/>
              <a:t>Ⱶ </a:t>
            </a:r>
            <a:r>
              <a:rPr lang="en-IN" altLang="en-US" b="1" dirty="0" smtClean="0"/>
              <a:t>110X#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IN" altLang="en-US" b="1" dirty="0" smtClean="0">
                <a:solidFill>
                  <a:srgbClr val="FF0000"/>
                </a:solidFill>
              </a:rPr>
              <a:t>1</a:t>
            </a:r>
            <a:r>
              <a:rPr lang="en-IN" altLang="en-US" b="1" dirty="0" smtClean="0"/>
              <a:t>10 </a:t>
            </a:r>
            <a:r>
              <a:rPr lang="en-IN" dirty="0"/>
              <a:t>Ⱶ </a:t>
            </a:r>
            <a:r>
              <a:rPr lang="en-IN" altLang="en-US" b="1" dirty="0" smtClean="0"/>
              <a:t>110X#1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IN" altLang="en-US" b="1" dirty="0" smtClean="0">
                <a:solidFill>
                  <a:srgbClr val="FF0000"/>
                </a:solidFill>
              </a:rPr>
              <a:t>1</a:t>
            </a:r>
            <a:r>
              <a:rPr lang="en-IN" altLang="en-US" b="1" dirty="0" smtClean="0"/>
              <a:t>0 </a:t>
            </a:r>
            <a:r>
              <a:rPr lang="en-IN" dirty="0"/>
              <a:t>Ⱶ </a:t>
            </a:r>
            <a:r>
              <a:rPr lang="en-IN" altLang="en-US" b="1" dirty="0" smtClean="0"/>
              <a:t>110X#11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IN" altLang="en-US" b="1" dirty="0" smtClean="0">
                <a:solidFill>
                  <a:srgbClr val="FF0000"/>
                </a:solidFill>
              </a:rPr>
              <a:t>0</a:t>
            </a:r>
            <a:r>
              <a:rPr lang="en-IN" altLang="en-US" b="1" dirty="0" smtClean="0"/>
              <a:t> </a:t>
            </a:r>
            <a:r>
              <a:rPr lang="en-IN" dirty="0"/>
              <a:t>Ⱶ </a:t>
            </a:r>
            <a:r>
              <a:rPr lang="en-IN" altLang="en-US" b="1" dirty="0" smtClean="0"/>
              <a:t>110X#110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IN" altLang="en-US" b="1" dirty="0" smtClean="0">
                <a:solidFill>
                  <a:srgbClr val="FF0000"/>
                </a:solidFill>
              </a:rPr>
              <a:t>B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Ⱶ </a:t>
            </a:r>
            <a:r>
              <a:rPr lang="en-IN" altLang="en-US" b="1" dirty="0" smtClean="0"/>
              <a:t>110X#11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altLang="en-US" b="1" dirty="0" smtClean="0">
                <a:solidFill>
                  <a:srgbClr val="FF0000"/>
                </a:solidFill>
              </a:rPr>
              <a:t>0</a:t>
            </a:r>
            <a:r>
              <a:rPr lang="en-IN" altLang="en-US" b="1" dirty="0" smtClean="0"/>
              <a:t>0 </a:t>
            </a:r>
            <a:r>
              <a:rPr lang="en-IN" dirty="0"/>
              <a:t>Ⱶ </a:t>
            </a:r>
            <a:r>
              <a:rPr lang="en-IN" altLang="en-US" b="1" dirty="0" smtClean="0"/>
              <a:t>110X#1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altLang="en-US" b="1" dirty="0" smtClean="0">
                <a:solidFill>
                  <a:srgbClr val="FF0000"/>
                </a:solidFill>
              </a:rPr>
              <a:t>1</a:t>
            </a:r>
            <a:r>
              <a:rPr lang="en-IN" altLang="en-US" b="1" dirty="0" smtClean="0"/>
              <a:t>00 </a:t>
            </a:r>
            <a:r>
              <a:rPr lang="en-IN" dirty="0"/>
              <a:t>Ⱶ </a:t>
            </a:r>
            <a:r>
              <a:rPr lang="en-IN" altLang="en-US" b="1" dirty="0" smtClean="0"/>
              <a:t>110X#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altLang="en-US" b="1" dirty="0" smtClean="0">
                <a:solidFill>
                  <a:srgbClr val="FF0000"/>
                </a:solidFill>
              </a:rPr>
              <a:t>1</a:t>
            </a:r>
            <a:r>
              <a:rPr lang="en-IN" altLang="en-US" b="1" dirty="0" smtClean="0"/>
              <a:t>100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altLang="en-US" b="1" dirty="0" smtClean="0"/>
              <a:t>110X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altLang="en-US" b="1" dirty="0" smtClean="0">
                <a:solidFill>
                  <a:srgbClr val="FF0000"/>
                </a:solidFill>
              </a:rPr>
              <a:t>#</a:t>
            </a:r>
            <a:r>
              <a:rPr lang="en-IN" altLang="en-US" b="1" dirty="0" smtClean="0"/>
              <a:t>1100 </a:t>
            </a:r>
            <a:r>
              <a:rPr lang="en-IN" dirty="0"/>
              <a:t>Ⱶ </a:t>
            </a:r>
            <a:r>
              <a:rPr lang="en-IN" altLang="en-US" b="1" dirty="0" smtClean="0"/>
              <a:t>110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altLang="en-US" b="1" dirty="0" smtClean="0">
                <a:solidFill>
                  <a:srgbClr val="FF0000"/>
                </a:solidFill>
              </a:rPr>
              <a:t>X</a:t>
            </a:r>
            <a:r>
              <a:rPr lang="en-IN" altLang="en-US" b="1" dirty="0" smtClean="0"/>
              <a:t>#1100 </a:t>
            </a:r>
            <a:r>
              <a:rPr lang="en-IN" dirty="0"/>
              <a:t>Ⱶ </a:t>
            </a:r>
            <a:r>
              <a:rPr lang="en-IN" altLang="en-US" b="1" dirty="0" smtClean="0"/>
              <a:t>1100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</a:t>
            </a:r>
            <a:r>
              <a:rPr lang="en-IN" altLang="en-US" b="1" dirty="0" smtClean="0">
                <a:solidFill>
                  <a:srgbClr val="FF0000"/>
                </a:solidFill>
              </a:rPr>
              <a:t>#</a:t>
            </a:r>
            <a:r>
              <a:rPr lang="en-IN" altLang="en-US" b="1" dirty="0" smtClean="0"/>
              <a:t>1100 </a:t>
            </a:r>
            <a:r>
              <a:rPr lang="en-IN" dirty="0"/>
              <a:t>Ⱶ </a:t>
            </a:r>
            <a:r>
              <a:rPr lang="en-IN" altLang="en-US" b="1" dirty="0" smtClean="0"/>
              <a:t>1100#</a:t>
            </a:r>
            <a:r>
              <a:rPr lang="en-US" altLang="en-US" b="1" dirty="0" smtClean="0">
                <a:solidFill>
                  <a:srgbClr val="008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008000"/>
                </a:solidFill>
              </a:rPr>
              <a:t>4</a:t>
            </a:r>
            <a:r>
              <a:rPr lang="en-IN" altLang="en-US" b="1" dirty="0" smtClean="0"/>
              <a:t>1100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9520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024"/>
            <a:ext cx="10515600" cy="537883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Example-5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6482"/>
            <a:ext cx="10515600" cy="5410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Design a TM </a:t>
            </a:r>
            <a:r>
              <a:rPr lang="en-IN" dirty="0" smtClean="0"/>
              <a:t>which recognizes palindromes over alphabet {a, b}.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   T(M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) = { 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l-GR" altLang="en-US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IN" altLang="en-US" dirty="0" smtClean="0">
                <a:solidFill>
                  <a:srgbClr val="FF0000"/>
                </a:solidFill>
                <a:cs typeface="Arial" charset="0"/>
              </a:rPr>
              <a:t>{a, b}*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 / w = w</a:t>
            </a:r>
            <a:r>
              <a:rPr lang="en-US" altLang="en-US" baseline="30000" dirty="0" smtClean="0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 }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    </a:t>
            </a:r>
            <a:r>
              <a:rPr lang="en-US" dirty="0" err="1" smtClean="0">
                <a:solidFill>
                  <a:srgbClr val="008000"/>
                </a:solidFill>
                <a:sym typeface="Symbol" pitchFamily="18" charset="2"/>
              </a:rPr>
              <a:t>abbbba</a:t>
            </a:r>
            <a:r>
              <a:rPr lang="en-US" dirty="0" smtClean="0">
                <a:solidFill>
                  <a:srgbClr val="008000"/>
                </a:solidFill>
                <a:sym typeface="Symbol" pitchFamily="18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008000"/>
                </a:solidFill>
                <a:sym typeface="Symbol" pitchFamily="18" charset="2"/>
              </a:rPr>
              <a:t>   </a:t>
            </a:r>
            <a:r>
              <a:rPr lang="en-US" dirty="0" err="1" smtClean="0">
                <a:solidFill>
                  <a:srgbClr val="008000"/>
                </a:solidFill>
                <a:sym typeface="Symbol" pitchFamily="18" charset="2"/>
              </a:rPr>
              <a:t>babbab</a:t>
            </a:r>
            <a:r>
              <a:rPr lang="en-US" dirty="0" smtClean="0">
                <a:solidFill>
                  <a:srgbClr val="008000"/>
                </a:solidFill>
                <a:sym typeface="Symbol" pitchFamily="18" charset="2"/>
              </a:rPr>
              <a:t>           even length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   </a:t>
            </a:r>
            <a:r>
              <a:rPr lang="en-US" dirty="0" err="1" smtClean="0">
                <a:solidFill>
                  <a:srgbClr val="0000CC"/>
                </a:solidFill>
                <a:sym typeface="Symbol" pitchFamily="18" charset="2"/>
              </a:rPr>
              <a:t>abbabba</a:t>
            </a:r>
            <a:endParaRPr lang="en-US" dirty="0" smtClean="0">
              <a:solidFill>
                <a:srgbClr val="0000CC"/>
              </a:solidFill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itchFamily="18" charset="2"/>
              </a:rPr>
              <a:t>   </a:t>
            </a:r>
            <a:r>
              <a:rPr lang="en-US" dirty="0" err="1" smtClean="0">
                <a:solidFill>
                  <a:srgbClr val="0000CC"/>
                </a:solidFill>
                <a:sym typeface="Symbol" pitchFamily="18" charset="2"/>
              </a:rPr>
              <a:t>bbababb</a:t>
            </a:r>
            <a:r>
              <a:rPr lang="en-US" dirty="0" smtClean="0">
                <a:solidFill>
                  <a:srgbClr val="0000CC"/>
                </a:solidFill>
                <a:sym typeface="Symbol" pitchFamily="18" charset="2"/>
              </a:rPr>
              <a:t>         odd length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5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M = (Q, </a:t>
            </a:r>
            <a:r>
              <a:rPr lang="el-GR" altLang="en-US" dirty="0">
                <a:cs typeface="Arial" charset="0"/>
              </a:rPr>
              <a:t>Σ</a:t>
            </a:r>
            <a:r>
              <a:rPr lang="en-US" altLang="en-US" dirty="0">
                <a:cs typeface="Arial" charset="0"/>
              </a:rPr>
              <a:t>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,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B 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 </a:t>
            </a:r>
            <a:r>
              <a:rPr lang="en-US" altLang="en-US" dirty="0">
                <a:cs typeface="Arial" charset="0"/>
                <a:sym typeface="Symbol" pitchFamily="18" charset="2"/>
              </a:rPr>
              <a:t>F),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where </a:t>
            </a:r>
            <a:r>
              <a:rPr 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dirty="0">
                <a:cs typeface="Arial" charset="0"/>
                <a:sym typeface="Symbol" pitchFamily="18" charset="2"/>
              </a:rPr>
              <a:t>Q = {</a:t>
            </a:r>
            <a:r>
              <a:rPr lang="en-US" altLang="en-US" dirty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1 </a:t>
            </a:r>
            <a:r>
              <a:rPr lang="en-US" altLang="en-US" dirty="0">
                <a:cs typeface="Arial" charset="0"/>
                <a:sym typeface="Symbol" pitchFamily="18" charset="2"/>
              </a:rPr>
              <a:t> 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2</a:t>
            </a:r>
            <a:r>
              <a:rPr lang="en-US" altLang="en-US" dirty="0">
                <a:cs typeface="Arial" charset="0"/>
                <a:sym typeface="Symbol" pitchFamily="18" charset="2"/>
              </a:rPr>
              <a:t> 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3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4 </a:t>
            </a:r>
            <a:r>
              <a:rPr lang="en-US" altLang="en-US" dirty="0">
                <a:cs typeface="Arial" charset="0"/>
                <a:sym typeface="Symbol" pitchFamily="18" charset="2"/>
              </a:rPr>
              <a:t>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5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6</a:t>
            </a:r>
            <a:r>
              <a:rPr lang="en-US" dirty="0" smtClean="0">
                <a:cs typeface="Arial" charset="0"/>
                <a:sym typeface="Symbol" pitchFamily="18" charset="2"/>
              </a:rPr>
              <a:t>} </a:t>
            </a:r>
            <a:r>
              <a:rPr lang="en-US" dirty="0">
                <a:cs typeface="Arial" charset="0"/>
                <a:sym typeface="Symbol" pitchFamily="18" charset="2"/>
              </a:rPr>
              <a:t>,   </a:t>
            </a:r>
            <a:endParaRPr lang="en-US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l-GR" altLang="en-US" dirty="0" smtClean="0">
                <a:cs typeface="Arial" charset="0"/>
              </a:rPr>
              <a:t>Σ</a:t>
            </a:r>
            <a:r>
              <a:rPr lang="en-IN" altLang="en-US" dirty="0" smtClean="0">
                <a:cs typeface="Arial" charset="0"/>
              </a:rPr>
              <a:t> </a:t>
            </a:r>
            <a:r>
              <a:rPr lang="en-IN" altLang="en-US" dirty="0">
                <a:cs typeface="Arial" charset="0"/>
              </a:rPr>
              <a:t>= {0, 1} 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 ={0, 1, #, X, Y, B}  , F = {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6</a:t>
            </a:r>
            <a:r>
              <a:rPr lang="en-IN" altLang="en-US" dirty="0" smtClean="0">
                <a:cs typeface="Arial" charset="0"/>
              </a:rPr>
              <a:t> </a:t>
            </a:r>
            <a:r>
              <a:rPr lang="en-IN" altLang="en-US" dirty="0">
                <a:cs typeface="Arial" charset="0"/>
              </a:rPr>
              <a:t>}</a:t>
            </a:r>
          </a:p>
          <a:p>
            <a:pPr marL="0" indent="0">
              <a:buNone/>
            </a:pPr>
            <a:r>
              <a:rPr lang="en-IN" altLang="en-US" dirty="0">
                <a:cs typeface="Arial" charset="0"/>
              </a:rPr>
              <a:t>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 , </a:t>
            </a:r>
            <a:r>
              <a:rPr lang="en-US" altLang="en-US" b="1" dirty="0" smtClean="0"/>
              <a:t>a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</a:t>
            </a:r>
            <a:r>
              <a:rPr lang="en-US" altLang="en-US" b="1" dirty="0" smtClean="0"/>
              <a:t>B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R )         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0</a:t>
            </a:r>
            <a:r>
              <a:rPr lang="en-US" altLang="en-US" b="1" dirty="0">
                <a:solidFill>
                  <a:srgbClr val="FF0000"/>
                </a:solidFill>
              </a:rPr>
              <a:t> , </a:t>
            </a:r>
            <a:r>
              <a:rPr lang="en-US" altLang="en-US" b="1" dirty="0" smtClean="0">
                <a:solidFill>
                  <a:srgbClr val="FF0000"/>
                </a:solidFill>
              </a:rPr>
              <a:t>b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charset="0"/>
              </a:rPr>
              <a:t> =  (</a:t>
            </a:r>
            <a:r>
              <a:rPr lang="en-US" altLang="en-US" b="1" dirty="0" smtClean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4 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</a:rPr>
              <a:t>B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, R )</a:t>
            </a:r>
            <a:r>
              <a:rPr lang="en-US" altLang="en-US" b="1" dirty="0">
                <a:cs typeface="Arial" charset="0"/>
                <a:sym typeface="Symbol" pitchFamily="18" charset="2"/>
              </a:rPr>
              <a:t>                          </a:t>
            </a:r>
            <a:endParaRPr lang="en-IN" altLang="en-US" b="1" dirty="0">
              <a:cs typeface="Arial" charset="0"/>
            </a:endParaRPr>
          </a:p>
          <a:p>
            <a:pPr marL="0" indent="0">
              <a:buNone/>
            </a:pPr>
            <a:r>
              <a:rPr lang="en-IN" altLang="en-US" b="1" dirty="0">
                <a:cs typeface="Arial" charset="0"/>
              </a:rPr>
              <a:t>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</a:t>
            </a:r>
            <a:r>
              <a:rPr lang="en-US" altLang="en-US" b="1" dirty="0" smtClean="0"/>
              <a:t>a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</a:t>
            </a:r>
            <a:r>
              <a:rPr lang="en-US" altLang="en-US" b="1" dirty="0" smtClean="0"/>
              <a:t>a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R )         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 smtClean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4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</a:rPr>
              <a:t>a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charset="0"/>
              </a:rPr>
              <a:t> =  (</a:t>
            </a:r>
            <a:r>
              <a:rPr lang="en-US" altLang="en-US" b="1" dirty="0" smtClean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4 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</a:rPr>
              <a:t>a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, R )</a:t>
            </a:r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</a:t>
            </a:r>
            <a:r>
              <a:rPr lang="en-US" altLang="en-US" b="1" dirty="0" smtClean="0"/>
              <a:t>b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</a:t>
            </a:r>
            <a:r>
              <a:rPr lang="en-US" altLang="en-US" b="1" dirty="0" smtClean="0"/>
              <a:t>b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R )         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 smtClean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4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</a:rPr>
              <a:t>b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charset="0"/>
              </a:rPr>
              <a:t> =  (</a:t>
            </a:r>
            <a:r>
              <a:rPr lang="en-US" altLang="en-US" b="1" dirty="0" smtClean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4 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</a:rPr>
              <a:t>b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, R )</a:t>
            </a:r>
            <a:endParaRPr lang="en-IN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</a:t>
            </a:r>
            <a:r>
              <a:rPr lang="en-US" altLang="en-US" b="1" dirty="0" smtClean="0"/>
              <a:t>B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 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B </a:t>
            </a:r>
            <a:r>
              <a:rPr lang="en-US" altLang="en-US" b="1" dirty="0"/>
              <a:t>, </a:t>
            </a:r>
            <a:r>
              <a:rPr lang="en-US" altLang="en-US" b="1" dirty="0" smtClean="0"/>
              <a:t>L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          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 smtClean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4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</a:rPr>
              <a:t>B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charset="0"/>
              </a:rPr>
              <a:t> =  (</a:t>
            </a:r>
            <a:r>
              <a:rPr lang="en-US" altLang="en-US" b="1" dirty="0" smtClean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5 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</a:rPr>
              <a:t>B </a:t>
            </a:r>
            <a:r>
              <a:rPr lang="en-US" altLang="en-US" b="1" dirty="0">
                <a:solidFill>
                  <a:srgbClr val="FF0000"/>
                </a:solidFill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</a:rPr>
              <a:t>L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  <a:endParaRPr lang="en-US" altLang="en-US" b="1" dirty="0">
              <a:solidFill>
                <a:srgbClr val="FF0000"/>
              </a:solidFill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a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</a:t>
            </a:r>
            <a:r>
              <a:rPr lang="en-US" altLang="en-US" b="1" dirty="0" smtClean="0"/>
              <a:t>B</a:t>
            </a:r>
            <a:r>
              <a:rPr lang="en-IN" altLang="en-US" b="1" dirty="0" smtClean="0">
                <a:sym typeface="Symbol" pitchFamily="18" charset="2"/>
              </a:rPr>
              <a:t> </a:t>
            </a:r>
            <a:r>
              <a:rPr lang="en-IN" altLang="en-US" b="1" dirty="0">
                <a:sym typeface="Symbol" pitchFamily="18" charset="2"/>
              </a:rPr>
              <a:t>, L</a:t>
            </a:r>
            <a:r>
              <a:rPr lang="en-US" altLang="en-US" b="1" dirty="0">
                <a:cs typeface="Arial" charset="0"/>
                <a:sym typeface="Symbol" pitchFamily="18" charset="2"/>
              </a:rPr>
              <a:t>)          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 smtClean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5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</a:rPr>
              <a:t>b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charset="0"/>
              </a:rPr>
              <a:t> =  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3 </a:t>
            </a:r>
            <a:r>
              <a:rPr lang="en-US" altLang="en-US" b="1" dirty="0">
                <a:solidFill>
                  <a:srgbClr val="FF0000"/>
                </a:solidFill>
              </a:rPr>
              <a:t> , B</a:t>
            </a:r>
            <a:r>
              <a:rPr lang="en-IN" altLang="en-US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IN" altLang="en-US" b="1" dirty="0">
                <a:solidFill>
                  <a:srgbClr val="FF0000"/>
                </a:solidFill>
                <a:sym typeface="Symbol" pitchFamily="18" charset="2"/>
              </a:rPr>
              <a:t>, L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0000CC"/>
                </a:solidFill>
              </a:rPr>
              <a:t>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</a:t>
            </a:r>
            <a:r>
              <a:rPr lang="en-US" altLang="en-US" b="1" dirty="0">
                <a:solidFill>
                  <a:srgbClr val="0000CC"/>
                </a:solidFill>
              </a:rPr>
              <a:t> , </a:t>
            </a:r>
            <a:r>
              <a:rPr lang="en-US" altLang="en-US" b="1" dirty="0" smtClean="0">
                <a:solidFill>
                  <a:srgbClr val="0000CC"/>
                </a:solidFill>
              </a:rPr>
              <a:t>a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0000CC"/>
                </a:solidFill>
                <a:cs typeface="Arial" charset="0"/>
              </a:rPr>
              <a:t> =  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 </a:t>
            </a:r>
            <a:r>
              <a:rPr lang="en-US" altLang="en-US" b="1" dirty="0">
                <a:solidFill>
                  <a:srgbClr val="0000CC"/>
                </a:solidFill>
              </a:rPr>
              <a:t> , </a:t>
            </a:r>
            <a:r>
              <a:rPr lang="en-US" altLang="en-US" b="1" dirty="0" smtClean="0">
                <a:solidFill>
                  <a:srgbClr val="0000CC"/>
                </a:solidFill>
              </a:rPr>
              <a:t>a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, L )          </a:t>
            </a:r>
            <a:r>
              <a:rPr lang="en-IN" b="1" dirty="0">
                <a:solidFill>
                  <a:srgbClr val="0000CC"/>
                </a:solidFill>
              </a:rPr>
              <a:t>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</a:t>
            </a:r>
            <a:r>
              <a:rPr lang="en-US" altLang="en-US" b="1" dirty="0">
                <a:solidFill>
                  <a:srgbClr val="0000CC"/>
                </a:solidFill>
              </a:rPr>
              <a:t> , </a:t>
            </a:r>
            <a:r>
              <a:rPr lang="en-US" altLang="en-US" b="1" dirty="0" smtClean="0">
                <a:solidFill>
                  <a:srgbClr val="0000CC"/>
                </a:solidFill>
              </a:rPr>
              <a:t>b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0000CC"/>
                </a:solidFill>
                <a:cs typeface="Arial" charset="0"/>
              </a:rPr>
              <a:t> =  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 </a:t>
            </a:r>
            <a:r>
              <a:rPr lang="en-US" altLang="en-US" b="1" dirty="0">
                <a:solidFill>
                  <a:srgbClr val="0000CC"/>
                </a:solidFill>
              </a:rPr>
              <a:t> , </a:t>
            </a:r>
            <a:r>
              <a:rPr lang="en-US" altLang="en-US" b="1" dirty="0" smtClean="0">
                <a:solidFill>
                  <a:srgbClr val="0000CC"/>
                </a:solidFill>
              </a:rPr>
              <a:t>b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, L )</a:t>
            </a:r>
          </a:p>
          <a:p>
            <a:pPr marL="0" indent="0">
              <a:buNone/>
            </a:pPr>
            <a:r>
              <a:rPr lang="en-US" b="1" baseline="30000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           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0000CC"/>
                </a:solidFill>
              </a:rPr>
              <a:t>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</a:t>
            </a:r>
            <a:r>
              <a:rPr lang="en-US" altLang="en-US" b="1" dirty="0">
                <a:solidFill>
                  <a:srgbClr val="0000CC"/>
                </a:solidFill>
              </a:rPr>
              <a:t> , </a:t>
            </a:r>
            <a:r>
              <a:rPr lang="en-US" altLang="en-US" b="1" dirty="0" smtClean="0">
                <a:solidFill>
                  <a:srgbClr val="0000CC"/>
                </a:solidFill>
              </a:rPr>
              <a:t>B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0000CC"/>
                </a:solidFill>
                <a:cs typeface="Arial" charset="0"/>
              </a:rPr>
              <a:t> =  (</a:t>
            </a:r>
            <a:r>
              <a:rPr lang="en-US" altLang="en-US" b="1" dirty="0" smtClean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0000CC"/>
                </a:solidFill>
              </a:rPr>
              <a:t>0 </a:t>
            </a:r>
            <a:r>
              <a:rPr lang="en-US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en-US" b="1" dirty="0">
                <a:solidFill>
                  <a:srgbClr val="0000CC"/>
                </a:solidFill>
              </a:rPr>
              <a:t>, </a:t>
            </a:r>
            <a:r>
              <a:rPr lang="en-US" altLang="en-US" b="1" dirty="0" smtClean="0">
                <a:solidFill>
                  <a:srgbClr val="0000CC"/>
                </a:solidFill>
              </a:rPr>
              <a:t>B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R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)</a:t>
            </a:r>
            <a:r>
              <a:rPr lang="en-US" altLang="en-US" b="1" dirty="0">
                <a:cs typeface="Arial" charset="0"/>
                <a:sym typeface="Symbol" pitchFamily="18" charset="2"/>
              </a:rPr>
              <a:t>         </a:t>
            </a:r>
            <a:r>
              <a:rPr lang="en-US" altLang="en-US" b="1" dirty="0" smtClean="0">
                <a:solidFill>
                  <a:srgbClr val="008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008000"/>
                </a:solidFill>
              </a:rPr>
              <a:t>(</a:t>
            </a:r>
            <a:r>
              <a:rPr lang="en-US" altLang="en-US" b="1" dirty="0" smtClean="0">
                <a:solidFill>
                  <a:srgbClr val="008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008000"/>
                </a:solidFill>
              </a:rPr>
              <a:t>0</a:t>
            </a:r>
            <a:r>
              <a:rPr lang="en-US" altLang="en-US" b="1" dirty="0" smtClean="0">
                <a:solidFill>
                  <a:srgbClr val="008000"/>
                </a:solidFill>
              </a:rPr>
              <a:t> </a:t>
            </a:r>
            <a:r>
              <a:rPr lang="en-US" altLang="en-US" b="1" dirty="0">
                <a:solidFill>
                  <a:srgbClr val="008000"/>
                </a:solidFill>
              </a:rPr>
              <a:t>, </a:t>
            </a:r>
            <a:r>
              <a:rPr lang="en-US" altLang="en-US" b="1" dirty="0" smtClean="0">
                <a:solidFill>
                  <a:srgbClr val="008000"/>
                </a:solidFill>
              </a:rPr>
              <a:t>B </a:t>
            </a:r>
            <a:r>
              <a:rPr lang="en-US" altLang="en-US" b="1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008000"/>
                </a:solidFill>
                <a:cs typeface="Arial" charset="0"/>
              </a:rPr>
              <a:t> =  (</a:t>
            </a:r>
            <a:r>
              <a:rPr lang="en-US" altLang="en-US" b="1" dirty="0" smtClean="0">
                <a:solidFill>
                  <a:srgbClr val="008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008000"/>
                </a:solidFill>
              </a:rPr>
              <a:t>6 </a:t>
            </a:r>
            <a:r>
              <a:rPr lang="en-US" altLang="en-US" b="1" dirty="0" smtClean="0">
                <a:solidFill>
                  <a:srgbClr val="008000"/>
                </a:solidFill>
              </a:rPr>
              <a:t> </a:t>
            </a:r>
            <a:r>
              <a:rPr lang="en-US" altLang="en-US" b="1" dirty="0">
                <a:solidFill>
                  <a:srgbClr val="008000"/>
                </a:solidFill>
              </a:rPr>
              <a:t>, </a:t>
            </a:r>
            <a:r>
              <a:rPr lang="en-US" altLang="en-US" b="1" dirty="0" smtClean="0">
                <a:solidFill>
                  <a:srgbClr val="008000"/>
                </a:solidFill>
              </a:rPr>
              <a:t>B</a:t>
            </a:r>
            <a:r>
              <a:rPr lang="en-US" altLang="en-US" b="1" dirty="0" smtClean="0">
                <a:solidFill>
                  <a:srgbClr val="008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, R )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       </a:t>
            </a:r>
            <a:r>
              <a:rPr lang="en-US" altLang="en-US" b="1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008000"/>
                </a:solidFill>
              </a:rPr>
              <a:t>(</a:t>
            </a:r>
            <a:r>
              <a:rPr lang="en-US" altLang="en-US" b="1" dirty="0" smtClean="0">
                <a:solidFill>
                  <a:srgbClr val="008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008000"/>
                </a:solidFill>
              </a:rPr>
              <a:t>2</a:t>
            </a:r>
            <a:r>
              <a:rPr lang="en-US" altLang="en-US" b="1" dirty="0" smtClean="0">
                <a:solidFill>
                  <a:srgbClr val="008000"/>
                </a:solidFill>
              </a:rPr>
              <a:t> </a:t>
            </a:r>
            <a:r>
              <a:rPr lang="en-US" altLang="en-US" b="1" dirty="0">
                <a:solidFill>
                  <a:srgbClr val="008000"/>
                </a:solidFill>
              </a:rPr>
              <a:t>, </a:t>
            </a:r>
            <a:r>
              <a:rPr lang="en-US" altLang="en-US" b="1" dirty="0" smtClean="0">
                <a:solidFill>
                  <a:srgbClr val="008000"/>
                </a:solidFill>
              </a:rPr>
              <a:t>B </a:t>
            </a:r>
            <a:r>
              <a:rPr lang="en-US" altLang="en-US" b="1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008000"/>
                </a:solidFill>
                <a:cs typeface="Arial" charset="0"/>
              </a:rPr>
              <a:t> =  (</a:t>
            </a:r>
            <a:r>
              <a:rPr lang="en-US" altLang="en-US" b="1" dirty="0" smtClean="0">
                <a:solidFill>
                  <a:srgbClr val="008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008000"/>
                </a:solidFill>
              </a:rPr>
              <a:t>6 </a:t>
            </a:r>
            <a:r>
              <a:rPr lang="en-US" altLang="en-US" b="1" dirty="0" smtClean="0">
                <a:solidFill>
                  <a:srgbClr val="008000"/>
                </a:solidFill>
              </a:rPr>
              <a:t> </a:t>
            </a:r>
            <a:r>
              <a:rPr lang="en-US" altLang="en-US" b="1" dirty="0">
                <a:solidFill>
                  <a:srgbClr val="008000"/>
                </a:solidFill>
              </a:rPr>
              <a:t>, </a:t>
            </a:r>
            <a:r>
              <a:rPr lang="en-US" altLang="en-US" b="1" dirty="0" smtClean="0">
                <a:solidFill>
                  <a:srgbClr val="008000"/>
                </a:solidFill>
              </a:rPr>
              <a:t>B</a:t>
            </a:r>
            <a:r>
              <a:rPr lang="en-US" altLang="en-US" b="1" dirty="0" smtClean="0">
                <a:solidFill>
                  <a:srgbClr val="008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, R )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       </a:t>
            </a:r>
            <a:r>
              <a:rPr lang="en-US" altLang="en-US" b="1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008000"/>
                </a:solidFill>
              </a:rPr>
              <a:t>(</a:t>
            </a:r>
            <a:r>
              <a:rPr lang="en-US" altLang="en-US" b="1" dirty="0" smtClean="0">
                <a:solidFill>
                  <a:srgbClr val="008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008000"/>
                </a:solidFill>
              </a:rPr>
              <a:t>5</a:t>
            </a:r>
            <a:r>
              <a:rPr lang="en-US" altLang="en-US" b="1" dirty="0" smtClean="0">
                <a:solidFill>
                  <a:srgbClr val="008000"/>
                </a:solidFill>
              </a:rPr>
              <a:t> </a:t>
            </a:r>
            <a:r>
              <a:rPr lang="en-US" altLang="en-US" b="1" dirty="0">
                <a:solidFill>
                  <a:srgbClr val="008000"/>
                </a:solidFill>
              </a:rPr>
              <a:t>, </a:t>
            </a:r>
            <a:r>
              <a:rPr lang="en-US" altLang="en-US" b="1" dirty="0" smtClean="0">
                <a:solidFill>
                  <a:srgbClr val="008000"/>
                </a:solidFill>
              </a:rPr>
              <a:t>B </a:t>
            </a:r>
            <a:r>
              <a:rPr lang="en-US" altLang="en-US" b="1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008000"/>
                </a:solidFill>
                <a:cs typeface="Arial" charset="0"/>
              </a:rPr>
              <a:t> =  (</a:t>
            </a:r>
            <a:r>
              <a:rPr lang="en-US" altLang="en-US" b="1" dirty="0" smtClean="0">
                <a:solidFill>
                  <a:srgbClr val="008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008000"/>
                </a:solidFill>
              </a:rPr>
              <a:t>6 </a:t>
            </a:r>
            <a:r>
              <a:rPr lang="en-US" altLang="en-US" b="1" dirty="0" smtClean="0">
                <a:solidFill>
                  <a:srgbClr val="008000"/>
                </a:solidFill>
              </a:rPr>
              <a:t> </a:t>
            </a:r>
            <a:r>
              <a:rPr lang="en-US" altLang="en-US" b="1" dirty="0">
                <a:solidFill>
                  <a:srgbClr val="008000"/>
                </a:solidFill>
              </a:rPr>
              <a:t>, </a:t>
            </a:r>
            <a:r>
              <a:rPr lang="en-US" altLang="en-US" b="1" dirty="0" smtClean="0">
                <a:solidFill>
                  <a:srgbClr val="008000"/>
                </a:solidFill>
              </a:rPr>
              <a:t>B</a:t>
            </a:r>
            <a:r>
              <a:rPr lang="en-US" altLang="en-US" b="1" dirty="0" smtClean="0">
                <a:solidFill>
                  <a:srgbClr val="008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, R )</a:t>
            </a:r>
            <a:endParaRPr lang="en-IN" dirty="0">
              <a:solidFill>
                <a:srgbClr val="008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3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988"/>
            <a:ext cx="10515600" cy="56659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b="1" dirty="0" smtClean="0">
                <a:sym typeface="Symbol" pitchFamily="18" charset="2"/>
              </a:rPr>
              <a:t>bbbba</a:t>
            </a:r>
            <a:r>
              <a:rPr lang="en-US" altLang="en-US" b="1" dirty="0" smtClean="0"/>
              <a:t> </a:t>
            </a:r>
            <a:r>
              <a:rPr lang="en-IN" dirty="0" smtClean="0"/>
              <a:t>Ⱶ </a:t>
            </a:r>
            <a:r>
              <a:rPr lang="en-IN" b="1" dirty="0" smtClean="0"/>
              <a:t>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b="1" dirty="0" smtClean="0">
                <a:sym typeface="Symbol" pitchFamily="18" charset="2"/>
              </a:rPr>
              <a:t>bbba </a:t>
            </a:r>
            <a:r>
              <a:rPr lang="en-IN" dirty="0"/>
              <a:t>Ⱶ </a:t>
            </a:r>
            <a:r>
              <a:rPr lang="en-IN" b="1" dirty="0" smtClean="0"/>
              <a:t>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b="1" dirty="0" smtClean="0">
                <a:sym typeface="Symbol" pitchFamily="18" charset="2"/>
              </a:rPr>
              <a:t>bba </a:t>
            </a:r>
            <a:r>
              <a:rPr lang="en-IN" dirty="0"/>
              <a:t>Ⱶ </a:t>
            </a:r>
            <a:r>
              <a:rPr lang="en-IN" b="1" dirty="0" err="1" smtClean="0"/>
              <a:t>Bbb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b="1" dirty="0" smtClean="0">
                <a:sym typeface="Symbol" pitchFamily="18" charset="2"/>
              </a:rPr>
              <a:t>ba </a:t>
            </a:r>
            <a:r>
              <a:rPr lang="en-IN" dirty="0"/>
              <a:t>Ⱶ </a:t>
            </a:r>
            <a:r>
              <a:rPr lang="en-IN" b="1" dirty="0" err="1" smtClean="0"/>
              <a:t>Bbbb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b="1" dirty="0" smtClean="0">
                <a:sym typeface="Symbol" pitchFamily="18" charset="2"/>
              </a:rPr>
              <a:t>a</a:t>
            </a:r>
            <a:endParaRPr lang="en-IN" b="1" dirty="0"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b="1" dirty="0" err="1" smtClean="0"/>
              <a:t>Bbbbb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IN" dirty="0"/>
              <a:t>Ⱶ </a:t>
            </a:r>
            <a:r>
              <a:rPr lang="en-IN" b="1" dirty="0" err="1" smtClean="0"/>
              <a:t>Bbbbba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IN" dirty="0"/>
              <a:t>Ⱶ </a:t>
            </a:r>
            <a:r>
              <a:rPr lang="en-IN" b="1" dirty="0" err="1" smtClean="0"/>
              <a:t>Bbbbb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IN" b="1" dirty="0" smtClean="0">
                <a:solidFill>
                  <a:srgbClr val="FF0000"/>
                </a:solidFill>
              </a:rPr>
              <a:t>a</a:t>
            </a:r>
            <a:r>
              <a:rPr lang="en-IN" b="1" dirty="0" smtClean="0"/>
              <a:t> </a:t>
            </a:r>
            <a:r>
              <a:rPr lang="en-IN" dirty="0"/>
              <a:t>Ⱶ </a:t>
            </a:r>
            <a:r>
              <a:rPr lang="en-IN" b="1" dirty="0" err="1" smtClean="0"/>
              <a:t>Bbbb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b="1" dirty="0" err="1" smtClean="0">
                <a:solidFill>
                  <a:srgbClr val="FF0000"/>
                </a:solidFill>
              </a:rPr>
              <a:t>b</a:t>
            </a:r>
            <a:r>
              <a:rPr lang="en-IN" b="1" dirty="0" err="1" smtClean="0"/>
              <a:t>B</a:t>
            </a:r>
            <a:r>
              <a:rPr lang="en-IN" b="1" dirty="0" smtClean="0"/>
              <a:t> </a:t>
            </a:r>
            <a:r>
              <a:rPr lang="en-IN" dirty="0"/>
              <a:t>Ⱶ </a:t>
            </a:r>
            <a:r>
              <a:rPr lang="en-IN" b="1" dirty="0" err="1" smtClean="0"/>
              <a:t>Bbb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b="1" dirty="0" err="1" smtClean="0">
                <a:solidFill>
                  <a:srgbClr val="FF0000"/>
                </a:solidFill>
              </a:rPr>
              <a:t>b</a:t>
            </a:r>
            <a:r>
              <a:rPr lang="en-IN" b="1" dirty="0" err="1" smtClean="0"/>
              <a:t>bB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b="1" dirty="0" smtClean="0"/>
              <a:t>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b="1" dirty="0" err="1" smtClean="0">
                <a:solidFill>
                  <a:srgbClr val="FF0000"/>
                </a:solidFill>
              </a:rPr>
              <a:t>b</a:t>
            </a:r>
            <a:r>
              <a:rPr lang="en-IN" b="1" dirty="0" err="1" smtClean="0"/>
              <a:t>bbB</a:t>
            </a:r>
            <a:r>
              <a:rPr lang="en-IN" b="1" dirty="0" smtClean="0"/>
              <a:t> </a:t>
            </a:r>
            <a:r>
              <a:rPr lang="en-IN" dirty="0"/>
              <a:t>Ⱶ </a:t>
            </a:r>
            <a:r>
              <a:rPr lang="en-IN" b="1" dirty="0" smtClean="0"/>
              <a:t>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b="1" dirty="0" err="1" smtClean="0">
                <a:solidFill>
                  <a:srgbClr val="FF0000"/>
                </a:solidFill>
              </a:rPr>
              <a:t>b</a:t>
            </a:r>
            <a:r>
              <a:rPr lang="en-IN" b="1" dirty="0" err="1" smtClean="0"/>
              <a:t>bbbB</a:t>
            </a:r>
            <a:r>
              <a:rPr lang="en-IN" b="1" dirty="0" smtClean="0"/>
              <a:t> </a:t>
            </a:r>
            <a:r>
              <a:rPr lang="en-IN" dirty="0"/>
              <a:t>Ⱶ 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b="1" dirty="0" err="1" smtClean="0">
                <a:solidFill>
                  <a:srgbClr val="FF0000"/>
                </a:solidFill>
              </a:rPr>
              <a:t>B</a:t>
            </a:r>
            <a:r>
              <a:rPr lang="en-IN" b="1" dirty="0" err="1" smtClean="0"/>
              <a:t>bbbbB</a:t>
            </a:r>
            <a:r>
              <a:rPr lang="en-IN" b="1" dirty="0" smtClean="0"/>
              <a:t> </a:t>
            </a:r>
            <a:r>
              <a:rPr lang="en-IN" dirty="0"/>
              <a:t>Ⱶ </a:t>
            </a:r>
            <a:r>
              <a:rPr lang="en-IN" b="1" dirty="0" smtClean="0"/>
              <a:t>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</a:t>
            </a:r>
            <a:r>
              <a:rPr lang="en-IN" b="1" dirty="0" err="1" smtClean="0">
                <a:solidFill>
                  <a:srgbClr val="FF0000"/>
                </a:solidFill>
              </a:rPr>
              <a:t>b</a:t>
            </a:r>
            <a:r>
              <a:rPr lang="en-IN" b="1" dirty="0" err="1" smtClean="0"/>
              <a:t>bbbB</a:t>
            </a:r>
            <a:r>
              <a:rPr lang="en-IN" b="1" dirty="0" smtClean="0"/>
              <a:t> </a:t>
            </a:r>
            <a:r>
              <a:rPr lang="en-IN" dirty="0"/>
              <a:t>Ⱶ </a:t>
            </a:r>
            <a:r>
              <a:rPr lang="en-IN" b="1" dirty="0" smtClean="0"/>
              <a:t>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4</a:t>
            </a:r>
            <a:r>
              <a:rPr lang="en-IN" b="1" dirty="0" err="1" smtClean="0">
                <a:solidFill>
                  <a:srgbClr val="FF0000"/>
                </a:solidFill>
              </a:rPr>
              <a:t>b</a:t>
            </a:r>
            <a:r>
              <a:rPr lang="en-IN" b="1" dirty="0" err="1" smtClean="0"/>
              <a:t>bbB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b="1" dirty="0" err="1" smtClean="0"/>
              <a:t>BBb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4</a:t>
            </a:r>
            <a:r>
              <a:rPr lang="en-IN" b="1" dirty="0" err="1" smtClean="0">
                <a:solidFill>
                  <a:srgbClr val="FF0000"/>
                </a:solidFill>
              </a:rPr>
              <a:t>b</a:t>
            </a:r>
            <a:r>
              <a:rPr lang="en-IN" b="1" dirty="0" err="1" smtClean="0"/>
              <a:t>bB</a:t>
            </a:r>
            <a:r>
              <a:rPr lang="en-IN" b="1" dirty="0" smtClean="0"/>
              <a:t> </a:t>
            </a:r>
            <a:r>
              <a:rPr lang="en-IN" dirty="0"/>
              <a:t>Ⱶ </a:t>
            </a:r>
            <a:r>
              <a:rPr lang="en-IN" b="1" dirty="0" err="1" smtClean="0"/>
              <a:t>BBbb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4</a:t>
            </a:r>
            <a:r>
              <a:rPr lang="en-IN" b="1" dirty="0" err="1" smtClean="0">
                <a:solidFill>
                  <a:srgbClr val="FF0000"/>
                </a:solidFill>
              </a:rPr>
              <a:t>b</a:t>
            </a:r>
            <a:r>
              <a:rPr lang="en-IN" b="1" dirty="0" err="1" smtClean="0"/>
              <a:t>B</a:t>
            </a:r>
            <a:r>
              <a:rPr lang="en-IN" b="1" dirty="0" smtClean="0"/>
              <a:t> </a:t>
            </a:r>
            <a:r>
              <a:rPr lang="en-IN" dirty="0"/>
              <a:t>Ⱶ </a:t>
            </a:r>
            <a:r>
              <a:rPr lang="en-IN" b="1" dirty="0" err="1" smtClean="0"/>
              <a:t>BBbbb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4</a:t>
            </a:r>
            <a:r>
              <a:rPr lang="en-IN" b="1" dirty="0" smtClean="0">
                <a:solidFill>
                  <a:srgbClr val="FF0000"/>
                </a:solidFill>
              </a:rPr>
              <a:t>B</a:t>
            </a:r>
            <a:r>
              <a:rPr lang="en-IN" b="1" dirty="0" smtClean="0"/>
              <a:t> </a:t>
            </a:r>
            <a:r>
              <a:rPr lang="en-IN" dirty="0"/>
              <a:t>Ⱶ </a:t>
            </a:r>
            <a:r>
              <a:rPr lang="en-IN" b="1" dirty="0" err="1" smtClean="0"/>
              <a:t>BBbb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5</a:t>
            </a:r>
            <a:r>
              <a:rPr lang="en-IN" b="1" dirty="0" err="1" smtClean="0">
                <a:solidFill>
                  <a:srgbClr val="FF0000"/>
                </a:solidFill>
              </a:rPr>
              <a:t>b</a:t>
            </a:r>
            <a:r>
              <a:rPr lang="en-IN" b="1" dirty="0" err="1" smtClean="0"/>
              <a:t>B</a:t>
            </a:r>
            <a:r>
              <a:rPr lang="en-IN" b="1" dirty="0" smtClean="0"/>
              <a:t> </a:t>
            </a:r>
            <a:r>
              <a:rPr lang="en-IN" dirty="0"/>
              <a:t>Ⱶ </a:t>
            </a:r>
            <a:r>
              <a:rPr lang="en-IN" b="1" dirty="0" err="1" smtClean="0"/>
              <a:t>BBb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b="1" dirty="0" err="1" smtClean="0">
                <a:solidFill>
                  <a:srgbClr val="FF0000"/>
                </a:solidFill>
              </a:rPr>
              <a:t>b</a:t>
            </a:r>
            <a:r>
              <a:rPr lang="en-IN" b="1" dirty="0" err="1" smtClean="0"/>
              <a:t>BB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b="1" dirty="0" smtClean="0"/>
              <a:t>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b="1" dirty="0" err="1" smtClean="0">
                <a:solidFill>
                  <a:srgbClr val="FF0000"/>
                </a:solidFill>
              </a:rPr>
              <a:t>b</a:t>
            </a:r>
            <a:r>
              <a:rPr lang="en-IN" b="1" dirty="0" err="1" smtClean="0"/>
              <a:t>bBB</a:t>
            </a:r>
            <a:r>
              <a:rPr lang="en-IN" b="1" dirty="0" smtClean="0"/>
              <a:t> </a:t>
            </a:r>
            <a:r>
              <a:rPr lang="en-IN" dirty="0"/>
              <a:t>Ⱶ </a:t>
            </a:r>
            <a:r>
              <a:rPr lang="en-IN" b="1" dirty="0" smtClean="0"/>
              <a:t>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b="1" dirty="0" err="1" smtClean="0">
                <a:solidFill>
                  <a:srgbClr val="FF0000"/>
                </a:solidFill>
              </a:rPr>
              <a:t>B</a:t>
            </a:r>
            <a:r>
              <a:rPr lang="en-IN" b="1" dirty="0" err="1" smtClean="0"/>
              <a:t>bbBB</a:t>
            </a:r>
            <a:r>
              <a:rPr lang="en-IN" b="1" dirty="0" smtClean="0"/>
              <a:t> </a:t>
            </a:r>
            <a:r>
              <a:rPr lang="en-IN" dirty="0"/>
              <a:t>Ⱶ </a:t>
            </a:r>
            <a:r>
              <a:rPr lang="en-IN" b="1" dirty="0" smtClean="0"/>
              <a:t>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</a:t>
            </a:r>
            <a:r>
              <a:rPr lang="en-IN" b="1" dirty="0" err="1" smtClean="0">
                <a:solidFill>
                  <a:srgbClr val="FF0000"/>
                </a:solidFill>
              </a:rPr>
              <a:t>b</a:t>
            </a:r>
            <a:r>
              <a:rPr lang="en-IN" b="1" dirty="0" err="1" smtClean="0"/>
              <a:t>bBB</a:t>
            </a:r>
            <a:r>
              <a:rPr lang="en-IN" b="1" dirty="0" smtClean="0"/>
              <a:t> </a:t>
            </a:r>
            <a:r>
              <a:rPr lang="en-IN" dirty="0"/>
              <a:t>Ⱶ </a:t>
            </a:r>
            <a:r>
              <a:rPr lang="en-IN" b="1" dirty="0" smtClean="0"/>
              <a:t>BBB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4</a:t>
            </a:r>
            <a:r>
              <a:rPr lang="en-IN" b="1" dirty="0" err="1" smtClean="0">
                <a:solidFill>
                  <a:srgbClr val="FF0000"/>
                </a:solidFill>
              </a:rPr>
              <a:t>b</a:t>
            </a:r>
            <a:r>
              <a:rPr lang="en-IN" b="1" dirty="0" err="1" smtClean="0"/>
              <a:t>BB</a:t>
            </a:r>
            <a:r>
              <a:rPr lang="en-IN" b="1" dirty="0" smtClean="0"/>
              <a:t> </a:t>
            </a:r>
            <a:r>
              <a:rPr lang="en-IN" dirty="0"/>
              <a:t>Ⱶ </a:t>
            </a:r>
            <a:r>
              <a:rPr lang="en-IN" b="1" dirty="0" err="1" smtClean="0"/>
              <a:t>BBBb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4</a:t>
            </a:r>
            <a:r>
              <a:rPr lang="en-IN" b="1" dirty="0" smtClean="0">
                <a:solidFill>
                  <a:srgbClr val="FF0000"/>
                </a:solidFill>
              </a:rPr>
              <a:t>B</a:t>
            </a:r>
            <a:r>
              <a:rPr lang="en-IN" b="1" dirty="0" smtClean="0"/>
              <a:t>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b="1" dirty="0" smtClean="0"/>
              <a:t>BBB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5</a:t>
            </a:r>
            <a:r>
              <a:rPr lang="en-IN" b="1" dirty="0" err="1" smtClean="0">
                <a:solidFill>
                  <a:srgbClr val="FF0000"/>
                </a:solidFill>
              </a:rPr>
              <a:t>b</a:t>
            </a:r>
            <a:r>
              <a:rPr lang="en-IN" b="1" dirty="0" err="1" smtClean="0"/>
              <a:t>BB</a:t>
            </a:r>
            <a:r>
              <a:rPr lang="en-IN" b="1" dirty="0" smtClean="0"/>
              <a:t> </a:t>
            </a:r>
            <a:r>
              <a:rPr lang="en-IN" dirty="0"/>
              <a:t>Ⱶ </a:t>
            </a:r>
            <a:r>
              <a:rPr lang="en-IN" b="1" dirty="0" smtClean="0"/>
              <a:t>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IN" b="1" dirty="0" smtClean="0">
                <a:solidFill>
                  <a:srgbClr val="FF0000"/>
                </a:solidFill>
              </a:rPr>
              <a:t>B</a:t>
            </a:r>
            <a:r>
              <a:rPr lang="en-IN" b="1" dirty="0" smtClean="0"/>
              <a:t>BBB </a:t>
            </a:r>
            <a:r>
              <a:rPr lang="en-IN" dirty="0"/>
              <a:t>Ⱶ </a:t>
            </a:r>
            <a:r>
              <a:rPr lang="en-IN" b="1" dirty="0" smtClean="0"/>
              <a:t>BBB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0</a:t>
            </a:r>
            <a:r>
              <a:rPr lang="en-IN" b="1" dirty="0" smtClean="0">
                <a:solidFill>
                  <a:srgbClr val="FF0000"/>
                </a:solidFill>
              </a:rPr>
              <a:t>B</a:t>
            </a:r>
            <a:r>
              <a:rPr lang="en-IN" b="1" dirty="0" smtClean="0"/>
              <a:t>BB </a:t>
            </a:r>
            <a:r>
              <a:rPr lang="en-IN" dirty="0"/>
              <a:t>Ⱶ </a:t>
            </a:r>
            <a:r>
              <a:rPr lang="en-IN" b="1" dirty="0" smtClean="0"/>
              <a:t>BBBB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6</a:t>
            </a:r>
            <a:r>
              <a:rPr lang="en-IN" b="1" dirty="0" smtClean="0">
                <a:solidFill>
                  <a:srgbClr val="FF0000"/>
                </a:solidFill>
              </a:rPr>
              <a:t>B</a:t>
            </a:r>
            <a:r>
              <a:rPr lang="en-IN" b="1" dirty="0" smtClean="0"/>
              <a:t>B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2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092700" y="850900"/>
            <a:ext cx="707720" cy="83820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5200597" y="953325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 smtClean="0"/>
              <a:t>q</a:t>
            </a:r>
            <a:r>
              <a:rPr lang="en-US" sz="2800" b="1" baseline="-25000" dirty="0" smtClean="0"/>
              <a:t>0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200050" y="1383290"/>
            <a:ext cx="1239413" cy="49229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B , R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664759" y="1791919"/>
            <a:ext cx="1239413" cy="63196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a , R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683000" y="2286000"/>
            <a:ext cx="707720" cy="83820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790897" y="2388425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 smtClean="0"/>
              <a:t>q</a:t>
            </a:r>
            <a:r>
              <a:rPr lang="en-US" sz="2800" b="1" baseline="-25000" dirty="0"/>
              <a:t>4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6667500" y="2298700"/>
            <a:ext cx="707720" cy="83820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775397" y="2401125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 smtClean="0"/>
              <a:t>q</a:t>
            </a:r>
            <a:r>
              <a:rPr lang="en-US" sz="2800" b="1" baseline="-25000" dirty="0"/>
              <a:t>1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759200" y="4038600"/>
            <a:ext cx="707720" cy="83820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867097" y="4141025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 smtClean="0"/>
              <a:t>q</a:t>
            </a:r>
            <a:r>
              <a:rPr lang="en-US" sz="2800" b="1" baseline="-25000" dirty="0"/>
              <a:t>5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6743700" y="4051300"/>
            <a:ext cx="707720" cy="83820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851597" y="4153725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 smtClean="0"/>
              <a:t>q</a:t>
            </a:r>
            <a:r>
              <a:rPr lang="en-US" sz="2800" b="1" baseline="-25000" dirty="0" smtClean="0"/>
              <a:t>2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245100" y="3073400"/>
            <a:ext cx="707720" cy="83820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352997" y="3175825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 smtClean="0"/>
              <a:t>q</a:t>
            </a:r>
            <a:r>
              <a:rPr lang="en-US" sz="2800" b="1" baseline="-25000" dirty="0"/>
              <a:t>6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334000" y="5232400"/>
            <a:ext cx="707720" cy="83820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441897" y="5334825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 smtClean="0"/>
              <a:t>q</a:t>
            </a:r>
            <a:r>
              <a:rPr lang="en-US" sz="2800" b="1" baseline="-25000" dirty="0"/>
              <a:t>3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5292420" y="3162300"/>
            <a:ext cx="609600" cy="68580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>
            <a:endCxn id="8" idx="7"/>
          </p:cNvCxnSpPr>
          <p:nvPr/>
        </p:nvCxnSpPr>
        <p:spPr>
          <a:xfrm flipH="1">
            <a:off x="4287077" y="1512125"/>
            <a:ext cx="884796" cy="89662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1"/>
          </p:cNvCxnSpPr>
          <p:nvPr/>
        </p:nvCxnSpPr>
        <p:spPr>
          <a:xfrm>
            <a:off x="5776078" y="1474025"/>
            <a:ext cx="995065" cy="94742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078108" y="3114185"/>
            <a:ext cx="12700" cy="93443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057085" y="3136900"/>
            <a:ext cx="12700" cy="93443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61497" y="4752181"/>
            <a:ext cx="991500" cy="81476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041719" y="4834054"/>
            <a:ext cx="901415" cy="73288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506858" y="1672745"/>
            <a:ext cx="38153" cy="1422462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3"/>
          </p:cNvCxnSpPr>
          <p:nvPr/>
        </p:nvCxnSpPr>
        <p:spPr>
          <a:xfrm flipV="1">
            <a:off x="4466919" y="3704728"/>
            <a:ext cx="844016" cy="66841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5906417" y="3704728"/>
            <a:ext cx="860768" cy="61811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3710850" y="1383290"/>
            <a:ext cx="1239413" cy="49229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B , R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rc 21"/>
          <p:cNvSpPr>
            <a:spLocks/>
          </p:cNvSpPr>
          <p:nvPr/>
        </p:nvSpPr>
        <p:spPr bwMode="auto">
          <a:xfrm rot="20915284">
            <a:off x="7241715" y="2105803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Text Box 3"/>
          <p:cNvSpPr txBox="1">
            <a:spLocks noChangeArrowheads="1"/>
          </p:cNvSpPr>
          <p:nvPr/>
        </p:nvSpPr>
        <p:spPr bwMode="auto">
          <a:xfrm>
            <a:off x="8300517" y="1867532"/>
            <a:ext cx="1239413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a , R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Arc 21"/>
          <p:cNvSpPr>
            <a:spLocks/>
          </p:cNvSpPr>
          <p:nvPr/>
        </p:nvSpPr>
        <p:spPr bwMode="auto">
          <a:xfrm rot="10800000">
            <a:off x="2718756" y="2565963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2654719" y="2089041"/>
            <a:ext cx="1239413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R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 Box 3"/>
          <p:cNvSpPr txBox="1">
            <a:spLocks noChangeArrowheads="1"/>
          </p:cNvSpPr>
          <p:nvPr/>
        </p:nvSpPr>
        <p:spPr bwMode="auto">
          <a:xfrm>
            <a:off x="8300517" y="2176947"/>
            <a:ext cx="1239413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R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 Box 3"/>
          <p:cNvSpPr txBox="1">
            <a:spLocks noChangeArrowheads="1"/>
          </p:cNvSpPr>
          <p:nvPr/>
        </p:nvSpPr>
        <p:spPr bwMode="auto">
          <a:xfrm>
            <a:off x="7148558" y="3189955"/>
            <a:ext cx="1239413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L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3039634" y="3453627"/>
            <a:ext cx="1239413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L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6528851" y="4935423"/>
            <a:ext cx="1239413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L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3822657" y="4906694"/>
            <a:ext cx="1239413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L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Arc 21"/>
          <p:cNvSpPr>
            <a:spLocks/>
          </p:cNvSpPr>
          <p:nvPr/>
        </p:nvSpPr>
        <p:spPr bwMode="auto">
          <a:xfrm rot="2206826">
            <a:off x="5862036" y="5853620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Text Box 3"/>
          <p:cNvSpPr txBox="1">
            <a:spLocks noChangeArrowheads="1"/>
          </p:cNvSpPr>
          <p:nvPr/>
        </p:nvSpPr>
        <p:spPr bwMode="auto">
          <a:xfrm>
            <a:off x="6745142" y="5623743"/>
            <a:ext cx="1239413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a ,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L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6772037" y="5892812"/>
            <a:ext cx="1228965" cy="60211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L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4494996" y="2136608"/>
            <a:ext cx="1239413" cy="55280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R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4149857" y="3432003"/>
            <a:ext cx="1239413" cy="55280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R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 Box 3"/>
          <p:cNvSpPr txBox="1">
            <a:spLocks noChangeArrowheads="1"/>
          </p:cNvSpPr>
          <p:nvPr/>
        </p:nvSpPr>
        <p:spPr bwMode="auto">
          <a:xfrm>
            <a:off x="6023476" y="3382698"/>
            <a:ext cx="1239413" cy="55280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R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Arc 455"/>
          <p:cNvSpPr>
            <a:spLocks/>
          </p:cNvSpPr>
          <p:nvPr/>
        </p:nvSpPr>
        <p:spPr bwMode="auto">
          <a:xfrm rot="10048644">
            <a:off x="2125787" y="896191"/>
            <a:ext cx="8359802" cy="4974598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7" name="Text Box 3"/>
          <p:cNvSpPr txBox="1">
            <a:spLocks noChangeArrowheads="1"/>
          </p:cNvSpPr>
          <p:nvPr/>
        </p:nvSpPr>
        <p:spPr bwMode="auto">
          <a:xfrm>
            <a:off x="2183171" y="5311605"/>
            <a:ext cx="1239413" cy="55280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R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5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721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Multi-head Turing Machine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318"/>
            <a:ext cx="10515600" cy="511464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 Turing machine with single tape can have </a:t>
            </a:r>
            <a:r>
              <a:rPr lang="en-IN" dirty="0" smtClean="0">
                <a:solidFill>
                  <a:srgbClr val="0000CC"/>
                </a:solidFill>
              </a:rPr>
              <a:t>multiple heads.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 smtClean="0"/>
              <a:t>Let us consider a TM with two heads </a:t>
            </a:r>
            <a:r>
              <a:rPr lang="en-IN" b="1" dirty="0" smtClean="0">
                <a:solidFill>
                  <a:srgbClr val="0000CC"/>
                </a:solidFill>
              </a:rPr>
              <a:t>H</a:t>
            </a:r>
            <a:r>
              <a:rPr lang="en-IN" b="1" baseline="-25000" dirty="0" smtClean="0">
                <a:solidFill>
                  <a:srgbClr val="0000CC"/>
                </a:solidFill>
              </a:rPr>
              <a:t>1</a:t>
            </a:r>
            <a:r>
              <a:rPr lang="en-IN" baseline="-25000" dirty="0" smtClean="0"/>
              <a:t> </a:t>
            </a:r>
            <a:r>
              <a:rPr lang="en-IN" dirty="0" smtClean="0"/>
              <a:t>and</a:t>
            </a:r>
            <a:r>
              <a:rPr lang="en-IN" baseline="-25000" dirty="0" smtClean="0"/>
              <a:t>   </a:t>
            </a:r>
            <a:r>
              <a:rPr lang="en-IN" b="1" dirty="0" smtClean="0">
                <a:solidFill>
                  <a:srgbClr val="FF0000"/>
                </a:solidFill>
              </a:rPr>
              <a:t>H</a:t>
            </a:r>
            <a:r>
              <a:rPr lang="en-IN" b="1" baseline="-25000" dirty="0" smtClean="0">
                <a:solidFill>
                  <a:srgbClr val="FF0000"/>
                </a:solidFill>
              </a:rPr>
              <a:t>2 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Each head can capable of performing </a:t>
            </a:r>
            <a:r>
              <a:rPr lang="en-IN" b="1" dirty="0" smtClean="0"/>
              <a:t>read / </a:t>
            </a:r>
            <a:r>
              <a:rPr lang="en-IN" b="1" dirty="0" smtClean="0">
                <a:solidFill>
                  <a:srgbClr val="FF0000"/>
                </a:solidFill>
              </a:rPr>
              <a:t>write</a:t>
            </a:r>
            <a:r>
              <a:rPr lang="en-IN" b="1" dirty="0" smtClean="0"/>
              <a:t> /</a:t>
            </a:r>
            <a:r>
              <a:rPr lang="en-IN" b="1" dirty="0" smtClean="0">
                <a:solidFill>
                  <a:srgbClr val="0000CC"/>
                </a:solidFill>
              </a:rPr>
              <a:t> move </a:t>
            </a:r>
            <a:r>
              <a:rPr lang="en-IN" dirty="0" smtClean="0"/>
              <a:t>operation independently.</a:t>
            </a:r>
          </a:p>
          <a:p>
            <a:pPr marL="0" indent="0">
              <a:buNone/>
            </a:pP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00C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3321424"/>
            <a:ext cx="8210550" cy="24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8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587636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transition behaviour of 2-head one tape Turing machine can be defined as given below:</a:t>
            </a:r>
          </a:p>
          <a:p>
            <a:pPr marL="0" indent="0">
              <a:buNone/>
            </a:pPr>
            <a:r>
              <a:rPr lang="en-IN" dirty="0" smtClean="0"/>
              <a:t>              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</a:t>
            </a:r>
            <a:r>
              <a:rPr lang="en-US" altLang="en-US" dirty="0">
                <a:cs typeface="Arial" charset="0"/>
                <a:sym typeface="Symbol" pitchFamily="18" charset="2"/>
              </a:rPr>
              <a:t>(q,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a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c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US" altLang="en-US" dirty="0">
                <a:cs typeface="Arial" charset="0"/>
                <a:sym typeface="Symbol" pitchFamily="18" charset="2"/>
              </a:rPr>
              <a:t>= (p,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(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R), (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Y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L))</a:t>
            </a:r>
          </a:p>
          <a:p>
            <a:pPr marL="0" indent="0">
              <a:buNone/>
            </a:pPr>
            <a:r>
              <a:rPr lang="en-US" dirty="0" smtClean="0">
                <a:cs typeface="Arial" charset="0"/>
                <a:sym typeface="Symbol" pitchFamily="18" charset="2"/>
              </a:rPr>
              <a:t>Where</a:t>
            </a: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        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a</a:t>
            </a:r>
            <a:r>
              <a:rPr lang="en-US" dirty="0" smtClean="0">
                <a:cs typeface="Arial" charset="0"/>
                <a:sym typeface="Symbol" pitchFamily="18" charset="2"/>
              </a:rPr>
              <a:t>  - symbol under the head </a:t>
            </a:r>
            <a:r>
              <a:rPr lang="en-IN" b="1" dirty="0" smtClean="0">
                <a:solidFill>
                  <a:srgbClr val="0000CC"/>
                </a:solidFill>
              </a:rPr>
              <a:t>H</a:t>
            </a:r>
            <a:r>
              <a:rPr lang="en-IN" b="1" baseline="-25000" dirty="0" smtClean="0">
                <a:solidFill>
                  <a:srgbClr val="0000CC"/>
                </a:solidFill>
              </a:rPr>
              <a:t>1 </a:t>
            </a:r>
            <a:r>
              <a:rPr lang="en-US" dirty="0" smtClean="0">
                <a:cs typeface="Arial" charset="0"/>
                <a:sym typeface="Symbol" pitchFamily="18" charset="2"/>
              </a:rPr>
              <a:t>      </a:t>
            </a:r>
          </a:p>
          <a:p>
            <a:pPr marL="0" indent="0">
              <a:buNone/>
            </a:pPr>
            <a:r>
              <a:rPr lang="en-US" dirty="0" smtClean="0">
                <a:cs typeface="Arial" charset="0"/>
                <a:sym typeface="Symbol" pitchFamily="18" charset="2"/>
              </a:rPr>
              <a:t>         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c 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- </a:t>
            </a:r>
            <a:r>
              <a:rPr lang="en-US" dirty="0" smtClean="0">
                <a:cs typeface="Arial" charset="0"/>
                <a:sym typeface="Symbol" pitchFamily="18" charset="2"/>
              </a:rPr>
              <a:t>symbol </a:t>
            </a:r>
            <a:r>
              <a:rPr lang="en-US" dirty="0">
                <a:cs typeface="Arial" charset="0"/>
                <a:sym typeface="Symbol" pitchFamily="18" charset="2"/>
              </a:rPr>
              <a:t>under the head </a:t>
            </a:r>
            <a:r>
              <a:rPr lang="en-IN" b="1" dirty="0" smtClean="0">
                <a:solidFill>
                  <a:srgbClr val="FF0000"/>
                </a:solidFill>
              </a:rPr>
              <a:t>H</a:t>
            </a:r>
            <a:r>
              <a:rPr lang="en-IN" b="1" baseline="-25000" dirty="0" smtClean="0">
                <a:solidFill>
                  <a:srgbClr val="FF0000"/>
                </a:solidFill>
              </a:rPr>
              <a:t>2   </a:t>
            </a:r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</a:t>
            </a:r>
            <a:r>
              <a:rPr lang="en-IN" b="1" baseline="-25000" dirty="0" smtClean="0">
                <a:solidFill>
                  <a:srgbClr val="FF0000"/>
                </a:solidFill>
              </a:rPr>
              <a:t>             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- symbol to be written in the cell under </a:t>
            </a:r>
            <a:r>
              <a:rPr lang="en-IN" b="1" dirty="0" smtClean="0">
                <a:solidFill>
                  <a:srgbClr val="0000CC"/>
                </a:solidFill>
              </a:rPr>
              <a:t>H</a:t>
            </a:r>
            <a:r>
              <a:rPr lang="en-IN" b="1" baseline="-25000" dirty="0" smtClean="0">
                <a:solidFill>
                  <a:srgbClr val="0000CC"/>
                </a:solidFill>
              </a:rPr>
              <a:t>1 </a:t>
            </a:r>
          </a:p>
          <a:p>
            <a:pPr marL="0" indent="0">
              <a:buNone/>
            </a:pPr>
            <a:r>
              <a:rPr lang="en-IN" b="1" baseline="-25000" dirty="0" smtClean="0">
                <a:solidFill>
                  <a:srgbClr val="0000CC"/>
                </a:solidFill>
              </a:rPr>
              <a:t>              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Y  </a:t>
            </a:r>
            <a:r>
              <a:rPr lang="en-US" altLang="en-US" dirty="0">
                <a:cs typeface="Arial" charset="0"/>
                <a:sym typeface="Symbol" pitchFamily="18" charset="2"/>
              </a:rPr>
              <a:t>- symbol to be written in the cell under </a:t>
            </a:r>
            <a:r>
              <a:rPr lang="en-IN" b="1" dirty="0">
                <a:solidFill>
                  <a:srgbClr val="FF0000"/>
                </a:solidFill>
              </a:rPr>
              <a:t>H</a:t>
            </a:r>
            <a:r>
              <a:rPr lang="en-IN" b="1" baseline="-25000" dirty="0">
                <a:solidFill>
                  <a:srgbClr val="FF0000"/>
                </a:solidFill>
              </a:rPr>
              <a:t>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87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153" y="3227294"/>
            <a:ext cx="9601200" cy="2487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153" y="820274"/>
            <a:ext cx="9453282" cy="24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2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Multi-tape </a:t>
            </a:r>
            <a:r>
              <a:rPr lang="en-IN" dirty="0">
                <a:solidFill>
                  <a:srgbClr val="FF0000"/>
                </a:solidFill>
              </a:rPr>
              <a:t>Turing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341"/>
            <a:ext cx="10515600" cy="4993622"/>
          </a:xfrm>
        </p:spPr>
        <p:txBody>
          <a:bodyPr/>
          <a:lstStyle/>
          <a:p>
            <a:r>
              <a:rPr lang="en-IN" dirty="0" smtClean="0"/>
              <a:t>Multi – tape Turing machine has multiple tapes (more than one but finite number of tapes) with each tape having its own independent head. </a:t>
            </a:r>
          </a:p>
          <a:p>
            <a:r>
              <a:rPr lang="en-IN" dirty="0"/>
              <a:t> </a:t>
            </a:r>
            <a:r>
              <a:rPr lang="en-IN" dirty="0" smtClean="0"/>
              <a:t>Let us consider the case of three tape TM.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05" y="3097864"/>
            <a:ext cx="10515600" cy="322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988"/>
            <a:ext cx="10515600" cy="634701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transition behaviour of </a:t>
            </a:r>
            <a:r>
              <a:rPr lang="en-IN" dirty="0" smtClean="0"/>
              <a:t>3-tape </a:t>
            </a:r>
            <a:r>
              <a:rPr lang="en-IN" dirty="0"/>
              <a:t>Turing machine can be defined as given below: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US" altLang="en-US" dirty="0">
                <a:cs typeface="Arial" charset="0"/>
                <a:sym typeface="Symbol" pitchFamily="18" charset="2"/>
              </a:rPr>
              <a:t>(q,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a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c,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b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US" altLang="en-US" dirty="0">
                <a:cs typeface="Arial" charset="0"/>
                <a:sym typeface="Symbol" pitchFamily="18" charset="2"/>
              </a:rPr>
              <a:t>= (p, (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>
                <a:cs typeface="Arial" charset="0"/>
                <a:sym typeface="Symbol" pitchFamily="18" charset="2"/>
              </a:rPr>
              <a:t>, R), (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Y</a:t>
            </a:r>
            <a:r>
              <a:rPr lang="en-US" altLang="en-US" dirty="0">
                <a:cs typeface="Arial" charset="0"/>
                <a:sym typeface="Symbol" pitchFamily="18" charset="2"/>
              </a:rPr>
              <a:t>, L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), (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R))</a:t>
            </a:r>
            <a:endParaRPr lang="en-US" alt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 smtClean="0">
                <a:cs typeface="Arial" charset="0"/>
                <a:sym typeface="Symbol" pitchFamily="18" charset="2"/>
              </a:rPr>
              <a:t>Where</a:t>
            </a: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    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q </a:t>
            </a: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- current state</a:t>
            </a: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         p  - next state</a:t>
            </a:r>
            <a:endParaRPr 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        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a</a:t>
            </a:r>
            <a:r>
              <a:rPr lang="en-US" dirty="0">
                <a:cs typeface="Arial" charset="0"/>
                <a:sym typeface="Symbol" pitchFamily="18" charset="2"/>
              </a:rPr>
              <a:t>  - symbol under the head </a:t>
            </a:r>
            <a:r>
              <a:rPr lang="en-US" dirty="0" smtClean="0">
                <a:cs typeface="Arial" charset="0"/>
                <a:sym typeface="Symbol" pitchFamily="18" charset="2"/>
              </a:rPr>
              <a:t>on tape 1</a:t>
            </a:r>
            <a:r>
              <a:rPr lang="en-IN" b="1" baseline="-25000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      </a:t>
            </a:r>
            <a:endParaRPr 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        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c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- </a:t>
            </a:r>
            <a:r>
              <a:rPr lang="en-US" dirty="0">
                <a:cs typeface="Arial" charset="0"/>
                <a:sym typeface="Symbol" pitchFamily="18" charset="2"/>
              </a:rPr>
              <a:t>symbol under the head </a:t>
            </a:r>
            <a:r>
              <a:rPr lang="en-US" dirty="0" smtClean="0">
                <a:cs typeface="Arial" charset="0"/>
                <a:sym typeface="Symbol" pitchFamily="18" charset="2"/>
              </a:rPr>
              <a:t>on tape 2</a:t>
            </a:r>
          </a:p>
          <a:p>
            <a:pPr marL="0" indent="0">
              <a:buNone/>
            </a:pPr>
            <a:r>
              <a:rPr lang="en-IN" b="1" baseline="-25000" dirty="0" smtClean="0">
                <a:solidFill>
                  <a:srgbClr val="FF0000"/>
                </a:solidFill>
              </a:rPr>
              <a:t>              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b </a:t>
            </a:r>
            <a:r>
              <a:rPr lang="en-US" altLang="en-US" b="1" dirty="0">
                <a:cs typeface="Arial" charset="0"/>
                <a:sym typeface="Symbol" pitchFamily="18" charset="2"/>
              </a:rPr>
              <a:t>- </a:t>
            </a:r>
            <a:r>
              <a:rPr lang="en-US" dirty="0">
                <a:cs typeface="Arial" charset="0"/>
                <a:sym typeface="Symbol" pitchFamily="18" charset="2"/>
              </a:rPr>
              <a:t>symbol under the head on tape </a:t>
            </a:r>
            <a:r>
              <a:rPr lang="en-US" dirty="0" smtClean="0">
                <a:cs typeface="Arial" charset="0"/>
                <a:sym typeface="Symbol" pitchFamily="18" charset="2"/>
              </a:rPr>
              <a:t>3</a:t>
            </a:r>
            <a:endParaRPr lang="en-IN" b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             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</a:t>
            </a:r>
            <a:r>
              <a:rPr lang="en-US" altLang="en-US" dirty="0">
                <a:cs typeface="Arial" charset="0"/>
                <a:sym typeface="Symbol" pitchFamily="18" charset="2"/>
              </a:rPr>
              <a:t>- symbol to be written in the cell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on tape 1</a:t>
            </a:r>
            <a:r>
              <a:rPr lang="en-IN" b="1" baseline="-25000" dirty="0" smtClean="0">
                <a:solidFill>
                  <a:srgbClr val="0000CC"/>
                </a:solidFill>
              </a:rPr>
              <a:t> </a:t>
            </a:r>
            <a:endParaRPr lang="en-IN" b="1" baseline="-250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b="1" baseline="-25000" dirty="0">
                <a:solidFill>
                  <a:srgbClr val="0000CC"/>
                </a:solidFill>
              </a:rPr>
              <a:t>              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Y  </a:t>
            </a:r>
            <a:r>
              <a:rPr lang="en-US" altLang="en-US" dirty="0">
                <a:cs typeface="Arial" charset="0"/>
                <a:sym typeface="Symbol" pitchFamily="18" charset="2"/>
              </a:rPr>
              <a:t>- symbol to be written in the cell on tape 2</a:t>
            </a:r>
            <a:r>
              <a:rPr lang="en-IN" b="1" baseline="-25000" dirty="0" smtClean="0">
                <a:solidFill>
                  <a:srgbClr val="FF0000"/>
                </a:solidFill>
              </a:rPr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Z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- </a:t>
            </a:r>
            <a:r>
              <a:rPr lang="en-US" altLang="en-US" dirty="0">
                <a:cs typeface="Arial" charset="0"/>
                <a:sym typeface="Symbol" pitchFamily="18" charset="2"/>
              </a:rPr>
              <a:t>symbol to be written in the cell on tape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6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9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 </a:t>
            </a:r>
            <a:r>
              <a:rPr lang="en-US" dirty="0" smtClean="0">
                <a:solidFill>
                  <a:srgbClr val="FF0000"/>
                </a:solidFill>
              </a:rPr>
              <a:t>-7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399377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Recursive and Recursively Enumerable Languages: </a:t>
            </a:r>
            <a:r>
              <a:rPr lang="en-US" dirty="0"/>
              <a:t>	</a:t>
            </a:r>
          </a:p>
          <a:p>
            <a:r>
              <a:rPr lang="en-IN" dirty="0" smtClean="0"/>
              <a:t> </a:t>
            </a:r>
            <a:r>
              <a:rPr lang="en-IN" dirty="0"/>
              <a:t>Recursive and Recursively Enumerable </a:t>
            </a:r>
            <a:r>
              <a:rPr lang="en-IN" dirty="0" smtClean="0"/>
              <a:t>Languages</a:t>
            </a:r>
          </a:p>
          <a:p>
            <a:r>
              <a:rPr lang="en-IN" dirty="0" smtClean="0"/>
              <a:t> </a:t>
            </a:r>
            <a:r>
              <a:rPr lang="en-IN" dirty="0"/>
              <a:t>Language that is not Recursively Enumerable (RE</a:t>
            </a:r>
            <a:r>
              <a:rPr lang="en-IN" dirty="0" smtClean="0"/>
              <a:t>)</a:t>
            </a:r>
          </a:p>
          <a:p>
            <a:r>
              <a:rPr lang="en-IN" dirty="0"/>
              <a:t> </a:t>
            </a:r>
            <a:r>
              <a:rPr lang="en-IN" dirty="0" smtClean="0"/>
              <a:t>Computable </a:t>
            </a:r>
            <a:r>
              <a:rPr lang="en-IN" dirty="0"/>
              <a:t>functions </a:t>
            </a:r>
            <a:endParaRPr lang="en-IN" dirty="0" smtClean="0"/>
          </a:p>
          <a:p>
            <a:r>
              <a:rPr lang="en-IN" dirty="0" smtClean="0"/>
              <a:t> Chomsky Hierarchy</a:t>
            </a:r>
          </a:p>
          <a:p>
            <a:r>
              <a:rPr lang="en-IN" dirty="0" smtClean="0"/>
              <a:t> Undecidable </a:t>
            </a:r>
            <a:r>
              <a:rPr lang="en-IN" dirty="0"/>
              <a:t>problems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Post’s Correspondence Problem 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35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1"/>
            <a:ext cx="10515600" cy="558529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129553"/>
            <a:ext cx="9382125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3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965"/>
            <a:ext cx="10515600" cy="578699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Example: Construct a two tape Turing machine to convert an input </a:t>
            </a:r>
            <a:r>
              <a:rPr lang="en-IN" b="1" dirty="0" smtClean="0"/>
              <a:t>w</a:t>
            </a:r>
            <a:r>
              <a:rPr lang="en-IN" dirty="0" smtClean="0"/>
              <a:t> into </a:t>
            </a:r>
            <a:r>
              <a:rPr lang="en-IN" b="1" dirty="0" smtClean="0">
                <a:solidFill>
                  <a:srgbClr val="0000CC"/>
                </a:solidFill>
              </a:rPr>
              <a:t>ww</a:t>
            </a:r>
            <a:r>
              <a:rPr lang="en-IN" b="1" baseline="30000" dirty="0" smtClean="0">
                <a:solidFill>
                  <a:srgbClr val="0000CC"/>
                </a:solidFill>
              </a:rPr>
              <a:t>R </a:t>
            </a:r>
            <a:r>
              <a:rPr lang="en-IN" b="1" dirty="0" smtClean="0">
                <a:solidFill>
                  <a:srgbClr val="0000CC"/>
                </a:solidFill>
              </a:rPr>
              <a:t>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Initial configuration:</a:t>
            </a:r>
          </a:p>
          <a:p>
            <a:pPr marL="0" indent="0">
              <a:buNone/>
            </a:pPr>
            <a:endParaRPr lang="en-IN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aseline="30000" dirty="0" smtClean="0">
                <a:solidFill>
                  <a:srgbClr val="FF0000"/>
                </a:solidFill>
              </a:rPr>
              <a:t>  </a:t>
            </a:r>
            <a:endParaRPr lang="en-IN" baseline="30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88" y="2407023"/>
            <a:ext cx="8686799" cy="29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5652528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Final </a:t>
            </a:r>
            <a:r>
              <a:rPr lang="en-IN" b="1" dirty="0">
                <a:solidFill>
                  <a:srgbClr val="FF0000"/>
                </a:solidFill>
              </a:rPr>
              <a:t>configuration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532965"/>
            <a:ext cx="8791575" cy="367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2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071"/>
            <a:ext cx="10515600" cy="622598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      </a:t>
            </a:r>
            <a:r>
              <a:rPr lang="en-US" altLang="en-US" dirty="0">
                <a:cs typeface="Arial" charset="0"/>
                <a:sym typeface="Symbol" pitchFamily="18" charset="2"/>
              </a:rPr>
              <a:t>(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="1" baseline="-25000" dirty="0" smtClean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a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US" altLang="en-US" dirty="0">
                <a:cs typeface="Arial" charset="0"/>
                <a:sym typeface="Symbol" pitchFamily="18" charset="2"/>
              </a:rPr>
              <a:t>=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(</a:t>
            </a:r>
            <a:r>
              <a:rPr lang="en-US" altLang="en-US" b="1" dirty="0">
                <a:cs typeface="Arial" charset="0"/>
                <a:sym typeface="Symbol" pitchFamily="18" charset="2"/>
              </a:rPr>
              <a:t>q</a:t>
            </a:r>
            <a:r>
              <a:rPr lang="en-US" altLang="en-US" b="1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(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a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R),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(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a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R))</a:t>
            </a:r>
            <a:endParaRPr lang="en-IN" alt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 smtClean="0">
                <a:cs typeface="Arial" charset="0"/>
                <a:sym typeface="Symbol" pitchFamily="18" charset="2"/>
              </a:rPr>
              <a:t>      </a:t>
            </a:r>
            <a:r>
              <a:rPr lang="en-US" altLang="en-US" dirty="0">
                <a:cs typeface="Arial" charset="0"/>
                <a:sym typeface="Symbol" pitchFamily="18" charset="2"/>
              </a:rPr>
              <a:t>(</a:t>
            </a:r>
            <a:r>
              <a:rPr lang="en-US" altLang="en-US" b="1" dirty="0">
                <a:cs typeface="Arial" charset="0"/>
                <a:sym typeface="Symbol" pitchFamily="18" charset="2"/>
              </a:rPr>
              <a:t>q</a:t>
            </a:r>
            <a:r>
              <a:rPr lang="en-US" altLang="en-US" b="1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dirty="0">
                <a:cs typeface="Arial" charset="0"/>
                <a:sym typeface="Symbol" pitchFamily="18" charset="2"/>
              </a:rPr>
              <a:t>) = (</a:t>
            </a:r>
            <a:r>
              <a:rPr lang="en-US" altLang="en-US" b="1" dirty="0">
                <a:cs typeface="Arial" charset="0"/>
                <a:sym typeface="Symbol" pitchFamily="18" charset="2"/>
              </a:rPr>
              <a:t>q</a:t>
            </a:r>
            <a:r>
              <a:rPr lang="en-US" altLang="en-US" b="1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(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R),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(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R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))</a:t>
            </a:r>
            <a:endParaRPr lang="en-IN" alt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 smtClean="0">
                <a:cs typeface="Arial" charset="0"/>
                <a:sym typeface="Symbol" pitchFamily="18" charset="2"/>
              </a:rPr>
              <a:t>      </a:t>
            </a:r>
            <a:r>
              <a:rPr lang="en-US" altLang="en-US" dirty="0">
                <a:cs typeface="Arial" charset="0"/>
                <a:sym typeface="Symbol" pitchFamily="18" charset="2"/>
              </a:rPr>
              <a:t>(</a:t>
            </a:r>
            <a:r>
              <a:rPr lang="en-US" altLang="en-US" b="1" dirty="0">
                <a:cs typeface="Arial" charset="0"/>
                <a:sym typeface="Symbol" pitchFamily="18" charset="2"/>
              </a:rPr>
              <a:t>q</a:t>
            </a:r>
            <a:r>
              <a:rPr lang="en-US" altLang="en-US" b="1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dirty="0">
                <a:cs typeface="Arial" charset="0"/>
                <a:sym typeface="Symbol" pitchFamily="18" charset="2"/>
              </a:rPr>
              <a:t>) = (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="1" baseline="-25000" dirty="0" smtClean="0">
                <a:cs typeface="Arial" charset="0"/>
                <a:sym typeface="Symbol" pitchFamily="18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(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N), (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L))</a:t>
            </a:r>
            <a:endParaRPr lang="en-IN" alt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 smtClean="0">
                <a:cs typeface="Arial" charset="0"/>
                <a:sym typeface="Symbol" pitchFamily="18" charset="2"/>
              </a:rPr>
              <a:t> 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</a:t>
            </a:r>
            <a:r>
              <a:rPr lang="en-US" altLang="en-US" dirty="0">
                <a:cs typeface="Arial" charset="0"/>
                <a:sym typeface="Symbol" pitchFamily="18" charset="2"/>
              </a:rPr>
              <a:t>(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="1" baseline="-25000" dirty="0" smtClean="0">
                <a:cs typeface="Arial" charset="0"/>
                <a:sym typeface="Symbol" pitchFamily="18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a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US" altLang="en-US" dirty="0">
                <a:cs typeface="Arial" charset="0"/>
                <a:sym typeface="Symbol" pitchFamily="18" charset="2"/>
              </a:rPr>
              <a:t>= (</a:t>
            </a:r>
            <a:r>
              <a:rPr lang="en-US" altLang="en-US" b="1" dirty="0">
                <a:cs typeface="Arial" charset="0"/>
                <a:sym typeface="Symbol" pitchFamily="18" charset="2"/>
              </a:rPr>
              <a:t>q</a:t>
            </a:r>
            <a:r>
              <a:rPr lang="en-US" altLang="en-US" b="1" baseline="-25000" dirty="0">
                <a:cs typeface="Arial" charset="0"/>
                <a:sym typeface="Symbol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(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a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R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), (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a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L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))</a:t>
            </a:r>
            <a:r>
              <a:rPr lang="en-IN" altLang="en-US" dirty="0">
                <a:cs typeface="Arial" charset="0"/>
                <a:sym typeface="Symbol" pitchFamily="18" charset="2"/>
              </a:rPr>
              <a:t> </a:t>
            </a:r>
            <a:endParaRPr lang="en-IN" altLang="en-US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>
                <a:cs typeface="Arial" charset="0"/>
                <a:sym typeface="Symbol" pitchFamily="18" charset="2"/>
              </a:rPr>
              <a:t> </a:t>
            </a:r>
            <a:r>
              <a:rPr lang="en-IN" dirty="0" smtClean="0">
                <a:cs typeface="Arial" charset="0"/>
                <a:sym typeface="Symbol" pitchFamily="18" charset="2"/>
              </a:rPr>
              <a:t>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</a:t>
            </a:r>
            <a:r>
              <a:rPr lang="en-US" altLang="en-US" dirty="0">
                <a:cs typeface="Arial" charset="0"/>
                <a:sym typeface="Symbol" pitchFamily="18" charset="2"/>
              </a:rPr>
              <a:t>(</a:t>
            </a:r>
            <a:r>
              <a:rPr lang="en-US" altLang="en-US" b="1" dirty="0">
                <a:cs typeface="Arial" charset="0"/>
                <a:sym typeface="Symbol" pitchFamily="18" charset="2"/>
              </a:rPr>
              <a:t>q</a:t>
            </a:r>
            <a:r>
              <a:rPr lang="en-US" altLang="en-US" b="1" baseline="-25000" dirty="0">
                <a:cs typeface="Arial" charset="0"/>
                <a:sym typeface="Symbol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US" altLang="en-US" dirty="0">
                <a:cs typeface="Arial" charset="0"/>
                <a:sym typeface="Symbol" pitchFamily="18" charset="2"/>
              </a:rPr>
              <a:t>= (</a:t>
            </a:r>
            <a:r>
              <a:rPr lang="en-US" altLang="en-US" b="1" dirty="0">
                <a:cs typeface="Arial" charset="0"/>
                <a:sym typeface="Symbol" pitchFamily="18" charset="2"/>
              </a:rPr>
              <a:t>q</a:t>
            </a:r>
            <a:r>
              <a:rPr lang="en-US" altLang="en-US" b="1" baseline="-25000" dirty="0">
                <a:cs typeface="Arial" charset="0"/>
                <a:sym typeface="Symbol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(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R),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(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L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))</a:t>
            </a:r>
            <a:endParaRPr lang="en-IN" alt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 smtClean="0">
                <a:cs typeface="Arial" charset="0"/>
                <a:sym typeface="Symbol" pitchFamily="18" charset="2"/>
              </a:rPr>
              <a:t> 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</a:t>
            </a:r>
            <a:r>
              <a:rPr lang="en-US" altLang="en-US">
                <a:cs typeface="Arial" charset="0"/>
                <a:sym typeface="Symbol" pitchFamily="18" charset="2"/>
              </a:rPr>
              <a:t>(</a:t>
            </a:r>
            <a:r>
              <a:rPr lang="en-US" altLang="en-US" b="1" smtClean="0">
                <a:cs typeface="Arial" charset="0"/>
                <a:sym typeface="Symbol" pitchFamily="18" charset="2"/>
              </a:rPr>
              <a:t>q</a:t>
            </a:r>
            <a:r>
              <a:rPr lang="en-US" altLang="en-US" b="1" baseline="-25000" smtClean="0">
                <a:cs typeface="Arial" charset="0"/>
                <a:sym typeface="Symbol" pitchFamily="18" charset="2"/>
              </a:rPr>
              <a:t>1</a:t>
            </a:r>
            <a:r>
              <a:rPr lang="en-US" altLang="en-US" smtClean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dirty="0">
                <a:cs typeface="Arial" charset="0"/>
                <a:sym typeface="Symbol" pitchFamily="18" charset="2"/>
              </a:rPr>
              <a:t>) = (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="1" baseline="-25000" dirty="0" smtClean="0">
                <a:cs typeface="Arial" charset="0"/>
                <a:sym typeface="Symbol" pitchFamily="18" charset="2"/>
              </a:rPr>
              <a:t>2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(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dirty="0">
                <a:cs typeface="Arial" charset="0"/>
                <a:sym typeface="Symbol" pitchFamily="18" charset="2"/>
              </a:rPr>
              <a:t>, N), (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N))</a:t>
            </a:r>
            <a:endParaRPr lang="en-IN" dirty="0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3194932" y="4524525"/>
            <a:ext cx="989783" cy="1036655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397197" y="4725225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 smtClean="0"/>
              <a:t>0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69239" y="5054988"/>
            <a:ext cx="612539" cy="1152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5539491" y="4609434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rc 21"/>
          <p:cNvSpPr>
            <a:spLocks/>
          </p:cNvSpPr>
          <p:nvPr/>
        </p:nvSpPr>
        <p:spPr bwMode="auto">
          <a:xfrm rot="17214519">
            <a:off x="5580117" y="3904549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64911" y="5069803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7918309" y="4546938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8135781" y="4749132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 smtClean="0"/>
              <a:t>q</a:t>
            </a:r>
            <a:r>
              <a:rPr lang="en-US" sz="2800" b="1" baseline="-25000" dirty="0" smtClean="0"/>
              <a:t>2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412150" y="3402590"/>
            <a:ext cx="1239413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(a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 a , R)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42188" y="5109832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5759397" y="4788725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 smtClean="0"/>
              <a:t>q</a:t>
            </a:r>
            <a:r>
              <a:rPr lang="en-US" sz="2800" b="1" baseline="-25000" dirty="0" smtClean="0"/>
              <a:t>1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Arc 21"/>
          <p:cNvSpPr>
            <a:spLocks/>
          </p:cNvSpPr>
          <p:nvPr/>
        </p:nvSpPr>
        <p:spPr bwMode="auto">
          <a:xfrm rot="17214519">
            <a:off x="3243317" y="3802949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1399450" y="3859790"/>
            <a:ext cx="1239413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(b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 , R)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2453550" y="3387590"/>
            <a:ext cx="1254850" cy="5875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(B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 a , R)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2402750" y="3885190"/>
            <a:ext cx="1355666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(B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 b , R)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168050" y="4545590"/>
            <a:ext cx="1380219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(B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)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117250" y="4977390"/>
            <a:ext cx="1355666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(B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 , L)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6359220" y="3148590"/>
            <a:ext cx="1346944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(B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 a , R)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6359220" y="3605790"/>
            <a:ext cx="1334244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(B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 , R)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7508150" y="3133590"/>
            <a:ext cx="1254850" cy="5875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(a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 a , L)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7457350" y="3631190"/>
            <a:ext cx="1355666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(b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 b , L)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6619150" y="4583690"/>
            <a:ext cx="1380219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(B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)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6568350" y="5015490"/>
            <a:ext cx="1355666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(B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 , N)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Recursive and Recursively Enumerable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342"/>
            <a:ext cx="10515600" cy="499362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Def: 1</a:t>
            </a:r>
          </a:p>
          <a:p>
            <a:pPr marL="0" indent="0">
              <a:buNone/>
            </a:pPr>
            <a:r>
              <a:rPr lang="en-IN" dirty="0"/>
              <a:t>The language accepted by a Turing machine (TM) is called </a:t>
            </a:r>
            <a:r>
              <a:rPr lang="en-IN" dirty="0">
                <a:solidFill>
                  <a:srgbClr val="FF0000"/>
                </a:solidFill>
              </a:rPr>
              <a:t>recursively enumerable set (RE).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Def: 2</a:t>
            </a:r>
          </a:p>
          <a:p>
            <a:pPr marL="0" indent="0">
              <a:buNone/>
            </a:pPr>
            <a:r>
              <a:rPr lang="en-IN" dirty="0"/>
              <a:t>The language accepted by a Turing machine (TM) which</a:t>
            </a:r>
            <a:r>
              <a:rPr lang="en-IN" dirty="0">
                <a:solidFill>
                  <a:srgbClr val="FF0000"/>
                </a:solidFill>
              </a:rPr>
              <a:t> halts </a:t>
            </a:r>
            <a:r>
              <a:rPr lang="en-IN" dirty="0"/>
              <a:t>on all inputs is called </a:t>
            </a:r>
            <a:r>
              <a:rPr lang="en-IN" dirty="0">
                <a:solidFill>
                  <a:srgbClr val="FF0000"/>
                </a:solidFill>
              </a:rPr>
              <a:t>recursive set (Rec).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5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364"/>
            <a:ext cx="10515600" cy="7642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Chomsky Hierarchy</a:t>
            </a:r>
            <a:endParaRPr lang="en-US" dirty="0"/>
          </a:p>
        </p:txBody>
      </p:sp>
      <p:grpSp>
        <p:nvGrpSpPr>
          <p:cNvPr id="12" name="Content Placeholder 11"/>
          <p:cNvGrpSpPr>
            <a:grpSpLocks noGrp="1"/>
          </p:cNvGrpSpPr>
          <p:nvPr/>
        </p:nvGrpSpPr>
        <p:grpSpPr>
          <a:xfrm>
            <a:off x="723900" y="1227710"/>
            <a:ext cx="10629900" cy="5173090"/>
            <a:chOff x="304800" y="1259510"/>
            <a:chExt cx="8458200" cy="5217490"/>
          </a:xfrm>
        </p:grpSpPr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990600" y="2667000"/>
              <a:ext cx="7086600" cy="3733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1905000" y="3429000"/>
              <a:ext cx="5257800" cy="2895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2514600" y="4495800"/>
              <a:ext cx="4114800" cy="1752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04800" y="1259510"/>
              <a:ext cx="8458200" cy="5217490"/>
              <a:chOff x="304800" y="1259510"/>
              <a:chExt cx="8458200" cy="5217490"/>
            </a:xfrm>
          </p:grpSpPr>
          <p:sp>
            <p:nvSpPr>
              <p:cNvPr id="17" name="Oval 2"/>
              <p:cNvSpPr>
                <a:spLocks noChangeArrowheads="1"/>
              </p:cNvSpPr>
              <p:nvPr/>
            </p:nvSpPr>
            <p:spPr bwMode="auto">
              <a:xfrm>
                <a:off x="304800" y="1752600"/>
                <a:ext cx="8458200" cy="4724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8" name="Text Box 5"/>
              <p:cNvSpPr txBox="1">
                <a:spLocks noChangeArrowheads="1"/>
              </p:cNvSpPr>
              <p:nvPr/>
            </p:nvSpPr>
            <p:spPr bwMode="auto">
              <a:xfrm>
                <a:off x="1981200" y="1259510"/>
                <a:ext cx="2482340" cy="372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alibri" pitchFamily="34" charset="0"/>
                    <a:ea typeface="MS PGothic" pitchFamily="34" charset="-128"/>
                  </a:rPr>
                  <a:t>Non-recursively </a:t>
                </a:r>
                <a:r>
                  <a:rPr lang="en-US" b="1" dirty="0" smtClean="0">
                    <a:latin typeface="Calibri" pitchFamily="34" charset="0"/>
                    <a:ea typeface="MS PGothic" pitchFamily="34" charset="-128"/>
                  </a:rPr>
                  <a:t>enumerable                  </a:t>
                </a:r>
                <a:endParaRPr lang="en-US" b="1" dirty="0">
                  <a:latin typeface="Calibri" pitchFamily="34" charset="0"/>
                  <a:ea typeface="MS PGothic" pitchFamily="34" charset="-128"/>
                </a:endParaRPr>
              </a:p>
            </p:txBody>
          </p:sp>
          <p:sp>
            <p:nvSpPr>
              <p:cNvPr id="19" name="Text Box 6"/>
              <p:cNvSpPr txBox="1">
                <a:spLocks noChangeArrowheads="1"/>
              </p:cNvSpPr>
              <p:nvPr/>
            </p:nvSpPr>
            <p:spPr bwMode="auto">
              <a:xfrm>
                <a:off x="2209800" y="2057400"/>
                <a:ext cx="1941119" cy="372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9900"/>
                    </a:solidFill>
                    <a:latin typeface="Calibri" pitchFamily="34" charset="0"/>
                    <a:ea typeface="MS PGothic" pitchFamily="34" charset="-128"/>
                  </a:rPr>
                  <a:t>Recursively-enumerable</a:t>
                </a:r>
              </a:p>
            </p:txBody>
          </p:sp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3581400" y="2819400"/>
                <a:ext cx="856887" cy="372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  <a:ea typeface="MS PGothic" pitchFamily="34" charset="-128"/>
                  </a:rPr>
                  <a:t>Recursive</a:t>
                </a:r>
              </a:p>
            </p:txBody>
          </p:sp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2743200" y="3810000"/>
                <a:ext cx="1432650" cy="372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Calibri" pitchFamily="34" charset="0"/>
                    <a:ea typeface="MS PGothic" pitchFamily="34" charset="-128"/>
                  </a:rPr>
                  <a:t>Context-sensitive</a:t>
                </a:r>
              </a:p>
            </p:txBody>
          </p:sp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3200400" y="4724400"/>
                <a:ext cx="1083825" cy="372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  <a:ea typeface="MS PGothic" pitchFamily="34" charset="-128"/>
                  </a:rPr>
                  <a:t>Context-free</a:t>
                </a:r>
              </a:p>
            </p:txBody>
          </p:sp>
          <p:sp>
            <p:nvSpPr>
              <p:cNvPr id="23" name="Text Box 11"/>
              <p:cNvSpPr txBox="1">
                <a:spLocks noChangeArrowheads="1"/>
              </p:cNvSpPr>
              <p:nvPr/>
            </p:nvSpPr>
            <p:spPr bwMode="auto">
              <a:xfrm>
                <a:off x="3810000" y="5562600"/>
                <a:ext cx="712601" cy="372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latin typeface="Calibri" pitchFamily="34" charset="0"/>
                    <a:ea typeface="MS PGothic" pitchFamily="34" charset="-128"/>
                  </a:rPr>
                  <a:t>Regular</a:t>
                </a:r>
              </a:p>
            </p:txBody>
          </p:sp>
        </p:grpSp>
      </p:grp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4461681" y="5170227"/>
            <a:ext cx="2895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9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193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Properties of recursive and recursively </a:t>
            </a:r>
            <a:r>
              <a:rPr lang="en-IN" sz="3600" dirty="0">
                <a:solidFill>
                  <a:srgbClr val="FF0000"/>
                </a:solidFill>
              </a:rPr>
              <a:t>e</a:t>
            </a:r>
            <a:r>
              <a:rPr lang="en-IN" sz="3600" dirty="0" smtClean="0">
                <a:solidFill>
                  <a:srgbClr val="FF0000"/>
                </a:solidFill>
              </a:rPr>
              <a:t>numerable sets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940"/>
            <a:ext cx="10515600" cy="289111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 smtClean="0"/>
              <a:t>The union of two recursive sets is recursive.</a:t>
            </a:r>
          </a:p>
          <a:p>
            <a:pPr marL="514350" indent="-514350">
              <a:buAutoNum type="arabicParenR"/>
            </a:pPr>
            <a:r>
              <a:rPr lang="en-IN" dirty="0" smtClean="0"/>
              <a:t>The union of two recursively enumerable sets is recursively enumerable.</a:t>
            </a:r>
          </a:p>
          <a:p>
            <a:pPr marL="514350" indent="-514350">
              <a:buAutoNum type="arabicParenR"/>
            </a:pPr>
            <a:r>
              <a:rPr lang="en-IN" dirty="0" smtClean="0"/>
              <a:t>The complement of recursive set is recursive.</a:t>
            </a:r>
          </a:p>
          <a:p>
            <a:pPr marL="514350" indent="-514350">
              <a:buAutoNum type="arabicParenR"/>
            </a:pPr>
            <a:r>
              <a:rPr lang="en-IN" dirty="0" smtClean="0"/>
              <a:t>If L and L’ are recursively enumerable, then L is recursive.</a:t>
            </a:r>
          </a:p>
          <a:p>
            <a:pPr marL="514350" indent="-514350">
              <a:buAutoNum type="arabicParenR"/>
            </a:pPr>
            <a:endParaRPr lang="en-IN" dirty="0" smtClean="0"/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3753"/>
                <a:ext cx="10515600" cy="5733210"/>
              </a:xfrm>
            </p:spPr>
            <p:txBody>
              <a:bodyPr/>
              <a:lstStyle/>
              <a:p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   </a:t>
                </a:r>
                <a:r>
                  <a:rPr lang="en-IN" b="1" dirty="0" smtClean="0"/>
                  <a:t>w </a:t>
                </a:r>
                <a:r>
                  <a:rPr lang="en-US" altLang="en-US" b="1" dirty="0"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𝐋</m:t>
                    </m:r>
                  </m:oMath>
                </a14:m>
                <a:r>
                  <a:rPr lang="en-US" altLang="en-US" b="1" dirty="0" smtClean="0">
                    <a:sym typeface="Symbol" pitchFamily="18" charset="2"/>
                  </a:rPr>
                  <a:t>    implies    w accepted by a TM M and halts.</a:t>
                </a:r>
              </a:p>
              <a:p>
                <a:pPr marL="0" indent="0">
                  <a:buNone/>
                </a:pPr>
                <a:endParaRPr lang="en-US" b="1" dirty="0"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en-US" b="1" dirty="0" smtClean="0"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b="1" dirty="0">
                    <a:sym typeface="Symbol" pitchFamily="18" charset="2"/>
                  </a:rPr>
                  <a:t> </a:t>
                </a:r>
                <a:r>
                  <a:rPr lang="en-US" b="1" dirty="0" smtClean="0">
                    <a:sym typeface="Symbol" pitchFamily="18" charset="2"/>
                  </a:rPr>
                  <a:t>  w    </a:t>
                </a:r>
                <a14:m>
                  <m:oMath xmlns:m="http://schemas.openxmlformats.org/officeDocument/2006/math">
                    <m:r>
                      <a:rPr lang="en-IN" b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𝐋</m:t>
                    </m:r>
                  </m:oMath>
                </a14:m>
                <a:r>
                  <a:rPr lang="en-US" altLang="en-US" b="1" dirty="0" smtClean="0">
                    <a:sym typeface="Symbol" pitchFamily="18" charset="2"/>
                  </a:rPr>
                  <a:t>    </a:t>
                </a:r>
                <a:r>
                  <a:rPr lang="en-US" altLang="en-US" b="1" dirty="0">
                    <a:sym typeface="Symbol" pitchFamily="18" charset="2"/>
                  </a:rPr>
                  <a:t>implies    w </a:t>
                </a:r>
                <a:r>
                  <a:rPr lang="en-US" altLang="en-US" b="1" dirty="0" smtClean="0">
                    <a:sym typeface="Symbol" pitchFamily="18" charset="2"/>
                  </a:rPr>
                  <a:t>does not accepted </a:t>
                </a:r>
                <a:r>
                  <a:rPr lang="en-US" altLang="en-US" b="1" dirty="0">
                    <a:sym typeface="Symbol" pitchFamily="18" charset="2"/>
                  </a:rPr>
                  <a:t>by a TM M and halts.</a:t>
                </a:r>
                <a:endParaRPr lang="en-US" b="1" dirty="0" smtClean="0"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IN" b="1" dirty="0" smtClean="0"/>
                  <a:t>                                                             or</a:t>
                </a:r>
              </a:p>
              <a:p>
                <a:pPr marL="0" indent="0">
                  <a:buNone/>
                </a:pPr>
                <a:r>
                  <a:rPr lang="en-IN" b="1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b="1" dirty="0">
                        <a:sym typeface="Symbol" pitchFamily="18" charset="2"/>
                      </a:rPr>
                      <m:t>w</m:t>
                    </m:r>
                    <m:r>
                      <m:rPr>
                        <m:nor/>
                      </m:rPr>
                      <a:rPr lang="en-US" altLang="en-US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IN" altLang="en-US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IN" altLang="en-US" b="1" dirty="0">
                        <a:sym typeface="Symbol" pitchFamily="18" charset="2"/>
                      </a:rPr>
                      <m:t>does</m:t>
                    </m:r>
                    <m:r>
                      <m:rPr>
                        <m:nor/>
                      </m:rPr>
                      <a:rPr lang="en-IN" altLang="en-US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IN" altLang="en-US" b="1" dirty="0">
                        <a:sym typeface="Symbol" pitchFamily="18" charset="2"/>
                      </a:rPr>
                      <m:t>not</m:t>
                    </m:r>
                    <m:r>
                      <m:rPr>
                        <m:nor/>
                      </m:rPr>
                      <a:rPr lang="en-IN" altLang="en-US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en-US" b="1" dirty="0">
                        <a:sym typeface="Symbol" pitchFamily="18" charset="2"/>
                      </a:rPr>
                      <m:t>accepted</m:t>
                    </m:r>
                    <m:r>
                      <m:rPr>
                        <m:nor/>
                      </m:rPr>
                      <a:rPr lang="en-US" altLang="en-US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en-US" b="1" dirty="0">
                        <a:sym typeface="Symbol" pitchFamily="18" charset="2"/>
                      </a:rPr>
                      <m:t>by</m:t>
                    </m:r>
                    <m:r>
                      <m:rPr>
                        <m:nor/>
                      </m:rPr>
                      <a:rPr lang="en-US" altLang="en-US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en-US" b="1" dirty="0">
                        <a:sym typeface="Symbol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en-US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en-US" b="1" dirty="0">
                        <a:sym typeface="Symbol" pitchFamily="18" charset="2"/>
                      </a:rPr>
                      <m:t>TM</m:t>
                    </m:r>
                    <m:r>
                      <m:rPr>
                        <m:nor/>
                      </m:rPr>
                      <a:rPr lang="en-US" altLang="en-US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en-US" b="1" dirty="0">
                        <a:sym typeface="Symbol" pitchFamily="18" charset="2"/>
                      </a:rPr>
                      <m:t>M</m:t>
                    </m:r>
                    <m:r>
                      <m:rPr>
                        <m:nor/>
                      </m:rPr>
                      <a:rPr lang="en-US" altLang="en-US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en-US" b="1" dirty="0">
                        <a:sym typeface="Symbol" pitchFamily="18" charset="2"/>
                      </a:rPr>
                      <m:t>and</m:t>
                    </m:r>
                    <m:r>
                      <m:rPr>
                        <m:nor/>
                      </m:rPr>
                      <a:rPr lang="en-US" altLang="en-US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IN" altLang="en-US" b="1" i="0" dirty="0" smtClean="0">
                        <a:sym typeface="Symbol" pitchFamily="18" charset="2"/>
                      </a:rPr>
                      <m:t>M</m:t>
                    </m:r>
                    <m:r>
                      <m:rPr>
                        <m:nor/>
                      </m:rPr>
                      <a:rPr lang="en-IN" altLang="en-US" b="1" i="0" dirty="0" smtClean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IN" altLang="en-US" b="1" i="0" dirty="0" smtClean="0">
                        <a:sym typeface="Symbol" pitchFamily="18" charset="2"/>
                      </a:rPr>
                      <m:t>does</m:t>
                    </m:r>
                    <m:r>
                      <m:rPr>
                        <m:nor/>
                      </m:rPr>
                      <a:rPr lang="en-IN" altLang="en-US" b="1" i="0" dirty="0" smtClean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IN" altLang="en-US" b="1" i="0" dirty="0" smtClean="0">
                        <a:sym typeface="Symbol" pitchFamily="18" charset="2"/>
                      </a:rPr>
                      <m:t>not</m:t>
                    </m:r>
                    <m:r>
                      <m:rPr>
                        <m:nor/>
                      </m:rPr>
                      <a:rPr lang="en-IN" altLang="en-US" b="1" i="0" dirty="0" smtClean="0">
                        <a:sym typeface="Symbol" pitchFamily="18" charset="2"/>
                      </a:rPr>
                      <m:t>                                       </m:t>
                    </m:r>
                    <m:r>
                      <m:rPr>
                        <m:nor/>
                      </m:rPr>
                      <a:rPr lang="en-US" altLang="en-US" b="1" dirty="0">
                        <a:sym typeface="Symbol" pitchFamily="18" charset="2"/>
                      </a:rPr>
                      <m:t>halts</m:t>
                    </m:r>
                    <m:r>
                      <m:rPr>
                        <m:nor/>
                      </m:rPr>
                      <a:rPr lang="en-US" altLang="en-US" b="1" dirty="0">
                        <a:sym typeface="Symbol" pitchFamily="18" charset="2"/>
                      </a:rPr>
                      <m:t>.</m:t>
                    </m:r>
                  </m:oMath>
                </a14:m>
                <a:r>
                  <a:rPr lang="en-IN" b="1" dirty="0" smtClean="0"/>
                  <a:t>  (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loop for ever</a:t>
                </a:r>
                <a:r>
                  <a:rPr lang="en-IN" b="1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3753"/>
                <a:ext cx="10515600" cy="573321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451750" y="3043956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8" name="Equation" r:id="rId4" imgW="126720" imgH="152280" progId="Equation.3">
                  <p:embed/>
                </p:oleObj>
              </mc:Choice>
              <mc:Fallback>
                <p:oleObj name="Equation" r:id="rId4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750" y="3043956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01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646"/>
            <a:ext cx="10515600" cy="624946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1) </a:t>
            </a:r>
            <a:r>
              <a:rPr lang="en-IN" dirty="0"/>
              <a:t>The union of two recursive sets is recursive.</a:t>
            </a:r>
          </a:p>
          <a:p>
            <a:pPr marL="0" indent="0">
              <a:buNone/>
            </a:pPr>
            <a:r>
              <a:rPr lang="en-IN" dirty="0" smtClean="0"/>
              <a:t>Proof: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Let L1 and L2 are two recursive sets.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1835" y="2366682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048000" y="2753339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M1</a:t>
            </a:r>
            <a:endParaRPr lang="en-IN" b="1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683657" y="3048000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3711" y="2782371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</a:t>
            </a:r>
            <a:endParaRPr lang="en-IN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49271" y="2710502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49271" y="3461657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0797" y="2499345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Yes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23543" y="3203284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No</a:t>
            </a:r>
            <a:endParaRPr lang="en-IN" b="1" dirty="0"/>
          </a:p>
        </p:txBody>
      </p:sp>
      <p:sp>
        <p:nvSpPr>
          <p:cNvPr id="48" name="Rectangle 47"/>
          <p:cNvSpPr/>
          <p:nvPr/>
        </p:nvSpPr>
        <p:spPr>
          <a:xfrm>
            <a:off x="2603606" y="4594635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3069771" y="4981292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M2</a:t>
            </a:r>
            <a:endParaRPr lang="en-IN" b="1" dirty="0"/>
          </a:p>
        </p:txBody>
      </p:sp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1705428" y="5275953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55482" y="5010324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</a:t>
            </a:r>
            <a:endParaRPr lang="en-IN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71042" y="4938455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71042" y="5689610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52568" y="4727298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Yes</a:t>
            </a:r>
            <a:endParaRPr lang="en-IN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145314" y="5431237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No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5868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550386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M accepts L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U L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sym typeface="Symbol" panose="05050102010706020507" pitchFamily="18" charset="2"/>
              </a:rPr>
              <a:t> , it is a recursive set. (Since it halts for all inputs)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99012" y="1625815"/>
            <a:ext cx="4895165" cy="2719398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222280" y="1827839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688445" y="2214496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M1</a:t>
            </a:r>
            <a:endParaRPr lang="en-IN" b="1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324102" y="2509157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74156" y="2243528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</a:t>
            </a:r>
            <a:endParaRPr lang="en-IN" b="1" dirty="0"/>
          </a:p>
        </p:txBody>
      </p:sp>
      <p:cxnSp>
        <p:nvCxnSpPr>
          <p:cNvPr id="9" name="Straight Arrow Connector 8"/>
          <p:cNvCxnSpPr>
            <a:endCxn id="11" idx="1"/>
          </p:cNvCxnSpPr>
          <p:nvPr/>
        </p:nvCxnSpPr>
        <p:spPr>
          <a:xfrm flipV="1">
            <a:off x="4889716" y="2133279"/>
            <a:ext cx="3595698" cy="38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89716" y="2922814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85414" y="1902446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Yes 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09246" y="2388668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No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5784057" y="2647901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6250222" y="3034558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M2</a:t>
            </a:r>
            <a:endParaRPr lang="en-IN" b="1" dirty="0"/>
          </a:p>
        </p:txBody>
      </p:sp>
      <p:cxnSp>
        <p:nvCxnSpPr>
          <p:cNvPr id="15" name="Straight Arrow Connector 14"/>
          <p:cNvCxnSpPr>
            <a:endCxn id="16" idx="1"/>
          </p:cNvCxnSpPr>
          <p:nvPr/>
        </p:nvCxnSpPr>
        <p:spPr>
          <a:xfrm>
            <a:off x="7451493" y="2991721"/>
            <a:ext cx="1046626" cy="19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98119" y="2780564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Yes 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490865" y="3484503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No</a:t>
            </a:r>
            <a:endParaRPr lang="en-IN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38793" y="3690221"/>
            <a:ext cx="1046626" cy="19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0222" y="4571258"/>
            <a:ext cx="582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00CC"/>
                </a:solidFill>
              </a:rPr>
              <a:t>M</a:t>
            </a:r>
            <a:endParaRPr lang="en-IN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8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Turing Machine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101"/>
            <a:ext cx="10515600" cy="5017862"/>
          </a:xfrm>
        </p:spPr>
        <p:txBody>
          <a:bodyPr/>
          <a:lstStyle/>
          <a:p>
            <a:r>
              <a:rPr lang="en-IN" dirty="0" smtClean="0"/>
              <a:t> FSA                 REG     </a:t>
            </a:r>
            <a:r>
              <a:rPr lang="en-IN" baseline="-25000" dirty="0" smtClean="0"/>
              <a:t>              </a:t>
            </a:r>
            <a:r>
              <a:rPr lang="en-IN" dirty="0" smtClean="0"/>
              <a:t> Type – 3 </a:t>
            </a:r>
          </a:p>
          <a:p>
            <a:pPr marL="0" indent="0">
              <a:buNone/>
            </a:pPr>
            <a:r>
              <a:rPr lang="en-IN" baseline="-25000" dirty="0"/>
              <a:t> </a:t>
            </a:r>
            <a:r>
              <a:rPr lang="en-IN" baseline="-25000" dirty="0" smtClean="0"/>
              <a:t>     </a:t>
            </a:r>
            <a:r>
              <a:rPr lang="en-IN" dirty="0" smtClean="0"/>
              <a:t>PDA                CFL                 Type – 2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LBA                 CSL                 Type – 1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TM                  RE                   Type – 0</a:t>
            </a:r>
          </a:p>
          <a:p>
            <a:r>
              <a:rPr lang="en-IN" dirty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Alan Turing</a:t>
            </a:r>
            <a:r>
              <a:rPr lang="en-IN" dirty="0" smtClean="0"/>
              <a:t> , 1936 published a landmark paper</a:t>
            </a:r>
          </a:p>
          <a:p>
            <a:pPr lvl="2"/>
            <a:r>
              <a:rPr lang="en-IN" sz="2800" dirty="0" smtClean="0"/>
              <a:t>Proposed most widely accepted formal model</a:t>
            </a:r>
            <a:r>
              <a:rPr lang="en-IN" dirty="0" smtClean="0"/>
              <a:t> </a:t>
            </a:r>
            <a:r>
              <a:rPr lang="en-IN" sz="2800" dirty="0" smtClean="0"/>
              <a:t> for algorithmic computation</a:t>
            </a:r>
          </a:p>
          <a:p>
            <a:pPr lvl="2"/>
            <a:r>
              <a:rPr lang="en-IN" sz="2800" dirty="0" smtClean="0"/>
              <a:t>Proved the existence of computationally unsolved problems</a:t>
            </a:r>
          </a:p>
          <a:p>
            <a:pPr lvl="2"/>
            <a:r>
              <a:rPr lang="en-IN" sz="2800" dirty="0" smtClean="0"/>
              <a:t>Proved the existence of </a:t>
            </a:r>
            <a:r>
              <a:rPr lang="en-IN" sz="2800" dirty="0" smtClean="0">
                <a:solidFill>
                  <a:srgbClr val="FF0000"/>
                </a:solidFill>
              </a:rPr>
              <a:t>universal Turing machine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 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48119" y="1394895"/>
            <a:ext cx="940157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848631" y="1399378"/>
            <a:ext cx="940157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66049" y="1923811"/>
            <a:ext cx="940157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88974" y="1896917"/>
            <a:ext cx="940157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66049" y="2434797"/>
            <a:ext cx="940157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15868" y="2407903"/>
            <a:ext cx="940157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79496" y="2905442"/>
            <a:ext cx="940157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29314" y="2878548"/>
            <a:ext cx="940157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646"/>
            <a:ext cx="10515600" cy="62494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2) The union of two recursively enumerable sets is recursively enumerable.</a:t>
            </a:r>
          </a:p>
          <a:p>
            <a:pPr marL="0" indent="0">
              <a:buNone/>
            </a:pPr>
            <a:r>
              <a:rPr lang="en-IN" dirty="0"/>
              <a:t>Proof: </a:t>
            </a:r>
          </a:p>
          <a:p>
            <a:pPr marL="0" indent="0">
              <a:buNone/>
            </a:pPr>
            <a:r>
              <a:rPr lang="en-IN" dirty="0" smtClean="0"/>
              <a:t>      Let L1 and L2 are two recursively enumerable sets.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1835" y="2366682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048000" y="2753339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M1</a:t>
            </a:r>
            <a:endParaRPr lang="en-IN" b="1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683657" y="3048000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3711" y="2782371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</a:t>
            </a:r>
            <a:endParaRPr lang="en-IN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49271" y="2710502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0797" y="2499345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Yes</a:t>
            </a:r>
            <a:endParaRPr lang="en-IN" b="1" dirty="0"/>
          </a:p>
        </p:txBody>
      </p:sp>
      <p:sp>
        <p:nvSpPr>
          <p:cNvPr id="48" name="Rectangle 47"/>
          <p:cNvSpPr/>
          <p:nvPr/>
        </p:nvSpPr>
        <p:spPr>
          <a:xfrm>
            <a:off x="2603606" y="4594635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3069771" y="4981292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M2</a:t>
            </a:r>
            <a:endParaRPr lang="en-IN" b="1" dirty="0"/>
          </a:p>
        </p:txBody>
      </p:sp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1705428" y="5275953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55482" y="5010324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</a:t>
            </a:r>
            <a:endParaRPr lang="en-IN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71042" y="4938455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52568" y="4727298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Yes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763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550386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M accepts L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U L</a:t>
            </a:r>
            <a:r>
              <a:rPr lang="en-IN" altLang="en-US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sym typeface="Symbol" panose="05050102010706020507" pitchFamily="18" charset="2"/>
              </a:rPr>
              <a:t> , it is a recursive enumerable set.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99012" y="887506"/>
            <a:ext cx="4895165" cy="3457707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150123" y="1101701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643182" y="1515252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M1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74156" y="2243528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</a:t>
            </a:r>
            <a:endParaRPr lang="en-IN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17559" y="1515252"/>
            <a:ext cx="2809584" cy="19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03131" y="1292848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Yes 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4170416" y="2715136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636581" y="3101793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M2</a:t>
            </a:r>
            <a:endParaRPr lang="en-IN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58828" y="1790784"/>
            <a:ext cx="605809" cy="2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0222" y="4571258"/>
            <a:ext cx="582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00CC"/>
                </a:solidFill>
              </a:rPr>
              <a:t>M</a:t>
            </a:r>
            <a:endParaRPr lang="en-IN" b="1" dirty="0">
              <a:solidFill>
                <a:srgbClr val="0000CC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266046" y="2474360"/>
            <a:ext cx="1297425" cy="39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63471" y="1776862"/>
            <a:ext cx="0" cy="1707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80602" y="3452673"/>
            <a:ext cx="605809" cy="2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839333" y="3090048"/>
            <a:ext cx="2809584" cy="19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08793" y="2853130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Yes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6709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646"/>
            <a:ext cx="10515600" cy="62494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</a:t>
            </a:r>
            <a:r>
              <a:rPr lang="en-IN" dirty="0" smtClean="0"/>
              <a:t>) </a:t>
            </a:r>
            <a:r>
              <a:rPr lang="en-IN" dirty="0"/>
              <a:t>The complement of recursive set is recursive.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Proof: </a:t>
            </a:r>
          </a:p>
          <a:p>
            <a:pPr marL="0" indent="0">
              <a:buNone/>
            </a:pPr>
            <a:r>
              <a:rPr lang="en-IN" dirty="0" smtClean="0"/>
              <a:t>      Let L is recursive set.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 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12349" y="3397196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151084" y="3783853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M</a:t>
            </a:r>
            <a:endParaRPr lang="en-IN" b="1" dirty="0"/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2714171" y="4078514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64225" y="3812885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</a:t>
            </a:r>
            <a:endParaRPr lang="en-IN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79785" y="3741016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79785" y="4492171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61311" y="3529859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Yes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154057" y="4233798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No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138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550386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M’ accepts L’</a:t>
            </a:r>
            <a:r>
              <a:rPr lang="en-IN" altLang="en-US" dirty="0" smtClean="0">
                <a:sym typeface="Symbol" panose="05050102010706020507" pitchFamily="18" charset="2"/>
              </a:rPr>
              <a:t> , it is a recursive set.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99012" y="887506"/>
            <a:ext cx="4562931" cy="3147465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4980221" y="4571258"/>
            <a:ext cx="837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00CC"/>
                </a:solidFill>
              </a:rPr>
              <a:t>M’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47537" y="2562845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Yes 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3684916" y="1640968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4252679" y="2027625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M</a:t>
            </a:r>
            <a:endParaRPr lang="en-IN" b="1" dirty="0"/>
          </a:p>
        </p:txBody>
      </p:sp>
      <p:cxnSp>
        <p:nvCxnSpPr>
          <p:cNvPr id="24" name="Straight Arrow Connector 23"/>
          <p:cNvCxnSpPr>
            <a:endCxn id="20" idx="1"/>
          </p:cNvCxnSpPr>
          <p:nvPr/>
        </p:nvCxnSpPr>
        <p:spPr>
          <a:xfrm>
            <a:off x="2786738" y="2322286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36792" y="2056657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</a:t>
            </a:r>
            <a:endParaRPr lang="en-IN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352352" y="1984788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352352" y="2735943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33878" y="1773631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Yes</a:t>
            </a:r>
            <a:endParaRPr lang="en-IN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226624" y="2477570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No</a:t>
            </a:r>
            <a:endParaRPr lang="en-IN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68785" y="2721432"/>
            <a:ext cx="1418872" cy="36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32503" y="2032006"/>
            <a:ext cx="1418872" cy="36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36852" y="1802655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No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186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646"/>
            <a:ext cx="10515600" cy="624946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4) If </a:t>
            </a:r>
            <a:r>
              <a:rPr lang="en-IN" dirty="0"/>
              <a:t>L and L’ are recursively enumerable, then L is recursive.</a:t>
            </a:r>
          </a:p>
          <a:p>
            <a:pPr marL="0" indent="0">
              <a:buNone/>
            </a:pPr>
            <a:r>
              <a:rPr lang="en-IN" dirty="0" smtClean="0"/>
              <a:t>Proof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 smtClean="0"/>
              <a:t>      Let L and L’ are two recursively enumerable sets.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1835" y="2366682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048000" y="2753339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M</a:t>
            </a:r>
            <a:endParaRPr lang="en-IN" b="1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683657" y="3048000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3711" y="2782371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</a:t>
            </a:r>
            <a:endParaRPr lang="en-IN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49271" y="2710502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0797" y="2499345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Yes</a:t>
            </a:r>
            <a:endParaRPr lang="en-IN" b="1" dirty="0"/>
          </a:p>
        </p:txBody>
      </p:sp>
      <p:sp>
        <p:nvSpPr>
          <p:cNvPr id="48" name="Rectangle 47"/>
          <p:cNvSpPr/>
          <p:nvPr/>
        </p:nvSpPr>
        <p:spPr>
          <a:xfrm>
            <a:off x="2603606" y="4594635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3069771" y="4981292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M’</a:t>
            </a:r>
            <a:endParaRPr lang="en-IN" b="1" dirty="0"/>
          </a:p>
        </p:txBody>
      </p:sp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1705428" y="5275953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55482" y="5010324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</a:t>
            </a:r>
            <a:endParaRPr lang="en-IN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71042" y="4938455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52568" y="4727298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Yes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1535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550386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M’’ accepts L</a:t>
            </a:r>
            <a:r>
              <a:rPr lang="en-IN" altLang="en-US" dirty="0" smtClean="0">
                <a:sym typeface="Symbol" panose="05050102010706020507" pitchFamily="18" charset="2"/>
              </a:rPr>
              <a:t> , it is a recursive set (Since </a:t>
            </a:r>
            <a:r>
              <a:rPr lang="en-IN" altLang="en-US" dirty="0">
                <a:sym typeface="Symbol" panose="05050102010706020507" pitchFamily="18" charset="2"/>
              </a:rPr>
              <a:t>it halts for all inputs</a:t>
            </a:r>
            <a:r>
              <a:rPr lang="en-IN" altLang="en-US" dirty="0" smtClean="0">
                <a:sym typeface="Symbol" panose="05050102010706020507" pitchFamily="18" charset="2"/>
              </a:rPr>
              <a:t>).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99012" y="887506"/>
            <a:ext cx="4895165" cy="3457707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150123" y="1101701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643182" y="1515252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M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74156" y="2243528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</a:t>
            </a:r>
            <a:endParaRPr lang="en-IN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17559" y="1515252"/>
            <a:ext cx="2809584" cy="19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03131" y="1292848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Yes 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4170416" y="2715136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636581" y="3101793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M’</a:t>
            </a:r>
            <a:endParaRPr lang="en-IN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58828" y="1790784"/>
            <a:ext cx="605809" cy="2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0221" y="4571258"/>
            <a:ext cx="1003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00CC"/>
                </a:solidFill>
              </a:rPr>
              <a:t>M’’</a:t>
            </a:r>
            <a:endParaRPr lang="en-IN" b="1" dirty="0">
              <a:solidFill>
                <a:srgbClr val="0000CC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266046" y="2474360"/>
            <a:ext cx="1297425" cy="39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63471" y="1776862"/>
            <a:ext cx="0" cy="1707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80602" y="3452673"/>
            <a:ext cx="605809" cy="2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99151" y="2945301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Yes </a:t>
            </a:r>
            <a:endParaRPr lang="en-IN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854928" y="3151481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89325" y="3176133"/>
            <a:ext cx="1337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680346" y="2963231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No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642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087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Two symbols are enough (apart from blank symbol)</a:t>
            </a:r>
            <a:endParaRPr lang="en-IN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3342"/>
                <a:ext cx="10515600" cy="49936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l-GR" altLang="en-US" b="1" dirty="0" smtClean="0">
                    <a:cs typeface="Arial" charset="0"/>
                  </a:rPr>
                  <a:t>Γ</a:t>
                </a:r>
                <a:r>
                  <a:rPr lang="en-IN" altLang="en-US" b="1" dirty="0" smtClean="0">
                    <a:cs typeface="Arial" charset="0"/>
                  </a:rPr>
                  <a:t> = { 0, 1, B}        </a:t>
                </a:r>
                <a:r>
                  <a:rPr lang="el-GR" altLang="en-US" b="1" dirty="0" smtClean="0"/>
                  <a:t>Σ</a:t>
                </a:r>
                <a:r>
                  <a:rPr lang="en-IN" altLang="en-US" b="1" dirty="0" smtClean="0"/>
                  <a:t> = { 0, 1}</a:t>
                </a:r>
                <a:endParaRPr lang="en-IN" altLang="en-US" b="1" dirty="0"/>
              </a:p>
              <a:p>
                <a:pPr marL="0" indent="0">
                  <a:buNone/>
                </a:pPr>
                <a:endParaRPr lang="en-IN" b="1" dirty="0" smtClean="0"/>
              </a:p>
              <a:p>
                <a:pPr marL="0" indent="0">
                  <a:buNone/>
                </a:pPr>
                <a:r>
                  <a:rPr lang="en-IN" altLang="en-US" b="1" dirty="0">
                    <a:cs typeface="Arial" charset="0"/>
                  </a:rPr>
                  <a:t> </a:t>
                </a:r>
                <a:r>
                  <a:rPr lang="el-GR" altLang="en-US" b="1" dirty="0" smtClean="0">
                    <a:solidFill>
                      <a:srgbClr val="FF0000"/>
                    </a:solidFill>
                  </a:rPr>
                  <a:t>Σ</a:t>
                </a:r>
                <a:r>
                  <a:rPr lang="en-IN" altLang="en-US" b="1" dirty="0">
                    <a:solidFill>
                      <a:srgbClr val="FF0000"/>
                    </a:solidFill>
                  </a:rPr>
                  <a:t> = { </a:t>
                </a:r>
                <a:r>
                  <a:rPr lang="en-IN" altLang="en-US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IN" altLang="en-US" b="1" baseline="-25000" dirty="0" smtClean="0">
                    <a:solidFill>
                      <a:srgbClr val="FF0000"/>
                    </a:solidFill>
                  </a:rPr>
                  <a:t>1 </a:t>
                </a:r>
                <a:r>
                  <a:rPr lang="en-IN" altLang="en-US" b="1" dirty="0" smtClean="0">
                    <a:solidFill>
                      <a:srgbClr val="FF0000"/>
                    </a:solidFill>
                  </a:rPr>
                  <a:t>, a</a:t>
                </a:r>
                <a:r>
                  <a:rPr lang="en-IN" altLang="en-US" b="1" baseline="-25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IN" altLang="en-US" b="1" dirty="0">
                    <a:solidFill>
                      <a:srgbClr val="FF0000"/>
                    </a:solidFill>
                  </a:rPr>
                  <a:t>, </a:t>
                </a:r>
                <a:r>
                  <a:rPr lang="en-IN" altLang="en-US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IN" altLang="en-US" b="1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en-IN" altLang="en-US" b="1" dirty="0" smtClean="0">
                    <a:solidFill>
                      <a:srgbClr val="FF0000"/>
                    </a:solidFill>
                  </a:rPr>
                  <a:t> , . . . ,  a</a:t>
                </a:r>
                <a:r>
                  <a:rPr lang="en-IN" altLang="en-US" b="1" baseline="-25000" dirty="0" smtClean="0">
                    <a:solidFill>
                      <a:srgbClr val="FF0000"/>
                    </a:solidFill>
                  </a:rPr>
                  <a:t>n </a:t>
                </a:r>
                <a:r>
                  <a:rPr lang="en-IN" altLang="en-US" b="1" dirty="0" smtClean="0">
                    <a:solidFill>
                      <a:srgbClr val="FF0000"/>
                    </a:solidFill>
                  </a:rPr>
                  <a:t>} </a:t>
                </a:r>
                <a14:m>
                  <m:oMath xmlns:m="http://schemas.openxmlformats.org/officeDocument/2006/math">
                    <m:r>
                      <a:rPr lang="en-IN" alt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d>
                      <m:dPr>
                        <m:begChr m:val="⌈"/>
                        <m:endChr m:val="⌉"/>
                        <m:ctrlPr>
                          <a:rPr lang="en-I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IN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IN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d>
                    <m:r>
                      <a:rPr lang="en-I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rgbClr val="FF0000"/>
                    </a:solidFill>
                  </a:rPr>
                  <a:t> bits required</a:t>
                </a: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altLang="en-US" b="1" dirty="0" smtClean="0"/>
                  <a:t> </a:t>
                </a:r>
                <a:r>
                  <a:rPr lang="el-GR" altLang="en-US" b="1" dirty="0" smtClean="0">
                    <a:solidFill>
                      <a:srgbClr val="0000CC"/>
                    </a:solidFill>
                  </a:rPr>
                  <a:t>Σ</a:t>
                </a:r>
                <a:r>
                  <a:rPr lang="en-IN" altLang="en-US" b="1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= { a</a:t>
                </a:r>
                <a:r>
                  <a:rPr lang="en-IN" altLang="en-US" b="1" baseline="-25000" dirty="0">
                    <a:solidFill>
                      <a:srgbClr val="0000CC"/>
                    </a:solidFill>
                  </a:rPr>
                  <a:t>1 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, a</a:t>
                </a:r>
                <a:r>
                  <a:rPr lang="en-IN" altLang="en-US" b="1" baseline="-25000" dirty="0">
                    <a:solidFill>
                      <a:srgbClr val="0000CC"/>
                    </a:solidFill>
                  </a:rPr>
                  <a:t>2 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, a</a:t>
                </a:r>
                <a:r>
                  <a:rPr lang="en-IN" altLang="en-US" b="1" baseline="-25000" dirty="0">
                    <a:solidFill>
                      <a:srgbClr val="0000CC"/>
                    </a:solidFill>
                  </a:rPr>
                  <a:t>3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 </a:t>
                </a:r>
                <a:r>
                  <a:rPr lang="en-IN" altLang="en-US" b="1" dirty="0" smtClean="0">
                    <a:solidFill>
                      <a:srgbClr val="0000CC"/>
                    </a:solidFill>
                  </a:rPr>
                  <a:t>}    </a:t>
                </a:r>
                <a:r>
                  <a:rPr lang="el-GR" altLang="en-US" b="1" dirty="0" smtClean="0">
                    <a:solidFill>
                      <a:srgbClr val="0000CC"/>
                    </a:solidFill>
                    <a:cs typeface="Arial" charset="0"/>
                  </a:rPr>
                  <a:t>Γ</a:t>
                </a:r>
                <a:r>
                  <a:rPr lang="en-IN" altLang="en-US" b="1" dirty="0" smtClean="0">
                    <a:solidFill>
                      <a:srgbClr val="0000CC"/>
                    </a:solidFill>
                    <a:cs typeface="Arial" charset="0"/>
                  </a:rPr>
                  <a:t> </a:t>
                </a:r>
                <a:r>
                  <a:rPr lang="en-IN" altLang="en-US" b="1" dirty="0">
                    <a:solidFill>
                      <a:srgbClr val="0000CC"/>
                    </a:solidFill>
                    <a:cs typeface="Arial" charset="0"/>
                  </a:rPr>
                  <a:t>= </a:t>
                </a:r>
                <a:r>
                  <a:rPr lang="en-IN" altLang="en-US" b="1" dirty="0" smtClean="0">
                    <a:solidFill>
                      <a:srgbClr val="0000CC"/>
                    </a:solidFill>
                    <a:cs typeface="Arial" charset="0"/>
                  </a:rPr>
                  <a:t>{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a</a:t>
                </a:r>
                <a:r>
                  <a:rPr lang="en-IN" altLang="en-US" b="1" baseline="-25000" dirty="0">
                    <a:solidFill>
                      <a:srgbClr val="0000CC"/>
                    </a:solidFill>
                  </a:rPr>
                  <a:t>1 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, a</a:t>
                </a:r>
                <a:r>
                  <a:rPr lang="en-IN" altLang="en-US" b="1" baseline="-25000" dirty="0">
                    <a:solidFill>
                      <a:srgbClr val="0000CC"/>
                    </a:solidFill>
                  </a:rPr>
                  <a:t>2 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, a</a:t>
                </a:r>
                <a:r>
                  <a:rPr lang="en-IN" altLang="en-US" b="1" baseline="-25000" dirty="0">
                    <a:solidFill>
                      <a:srgbClr val="0000CC"/>
                    </a:solidFill>
                  </a:rPr>
                  <a:t>3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 , </a:t>
                </a:r>
                <a:r>
                  <a:rPr lang="en-IN" altLang="en-US" b="1" dirty="0" smtClean="0">
                    <a:solidFill>
                      <a:srgbClr val="0000CC"/>
                    </a:solidFill>
                  </a:rPr>
                  <a:t>B}      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altLang="en-US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altLang="en-US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altLang="en-US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IN" altLang="en-US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IN" altLang="en-US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e>
                    </m:d>
                    <m:r>
                      <a:rPr lang="en-IN" altLang="en-US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rgbClr val="0000CC"/>
                    </a:solidFill>
                  </a:rPr>
                  <a:t> = 2 bits required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 </a:t>
                </a:r>
                <a:endParaRPr lang="en-IN" altLang="en-US" b="1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IN" altLang="en-US" b="1" dirty="0">
                    <a:solidFill>
                      <a:srgbClr val="0000CC"/>
                    </a:solidFill>
                  </a:rPr>
                  <a:t> </a:t>
                </a:r>
                <a:r>
                  <a:rPr lang="en-IN" altLang="en-US" b="1" dirty="0" smtClean="0">
                    <a:solidFill>
                      <a:srgbClr val="0000CC"/>
                    </a:solidFill>
                  </a:rPr>
                  <a:t> a</a:t>
                </a:r>
                <a:r>
                  <a:rPr lang="en-IN" altLang="en-US" b="1" baseline="-25000" dirty="0" smtClean="0">
                    <a:solidFill>
                      <a:srgbClr val="0000CC"/>
                    </a:solidFill>
                  </a:rPr>
                  <a:t>1 </a:t>
                </a:r>
                <a:r>
                  <a:rPr lang="en-IN" altLang="en-US" b="1" dirty="0" smtClean="0">
                    <a:solidFill>
                      <a:srgbClr val="0000CC"/>
                    </a:solidFill>
                  </a:rPr>
                  <a:t> = 00 , a</a:t>
                </a:r>
                <a:r>
                  <a:rPr lang="en-IN" altLang="en-US" b="1" baseline="-25000" dirty="0" smtClean="0">
                    <a:solidFill>
                      <a:srgbClr val="0000CC"/>
                    </a:solidFill>
                  </a:rPr>
                  <a:t>2 </a:t>
                </a:r>
                <a:r>
                  <a:rPr lang="en-IN" altLang="en-US" b="1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= </a:t>
                </a:r>
                <a:r>
                  <a:rPr lang="en-IN" altLang="en-US" b="1" dirty="0" smtClean="0">
                    <a:solidFill>
                      <a:srgbClr val="0000CC"/>
                    </a:solidFill>
                  </a:rPr>
                  <a:t>01 , a</a:t>
                </a:r>
                <a:r>
                  <a:rPr lang="en-IN" altLang="en-US" b="1" baseline="-25000" dirty="0" smtClean="0">
                    <a:solidFill>
                      <a:srgbClr val="0000CC"/>
                    </a:solidFill>
                  </a:rPr>
                  <a:t>3 </a:t>
                </a:r>
                <a:r>
                  <a:rPr lang="en-IN" altLang="en-US" b="1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= </a:t>
                </a:r>
                <a:r>
                  <a:rPr lang="en-IN" altLang="en-US" b="1" dirty="0" smtClean="0">
                    <a:solidFill>
                      <a:srgbClr val="0000CC"/>
                    </a:solidFill>
                  </a:rPr>
                  <a:t>10 , B = 11</a:t>
                </a:r>
              </a:p>
              <a:p>
                <a:pPr marL="0" indent="0">
                  <a:buNone/>
                </a:pPr>
                <a:r>
                  <a:rPr lang="en-IN" b="1" dirty="0" smtClean="0"/>
                  <a:t> </a:t>
                </a:r>
                <a:r>
                  <a:rPr lang="el-GR" altLang="en-US" b="1" dirty="0"/>
                  <a:t>Σ</a:t>
                </a:r>
                <a:r>
                  <a:rPr lang="en-IN" altLang="en-US" b="1" dirty="0"/>
                  <a:t> = { a</a:t>
                </a:r>
                <a:r>
                  <a:rPr lang="en-IN" altLang="en-US" b="1" baseline="-25000" dirty="0"/>
                  <a:t>1 </a:t>
                </a:r>
                <a:r>
                  <a:rPr lang="en-IN" altLang="en-US" b="1" dirty="0"/>
                  <a:t>, a</a:t>
                </a:r>
                <a:r>
                  <a:rPr lang="en-IN" altLang="en-US" b="1" baseline="-25000" dirty="0"/>
                  <a:t>2 </a:t>
                </a:r>
                <a:r>
                  <a:rPr lang="en-IN" altLang="en-US" b="1" dirty="0"/>
                  <a:t>, a</a:t>
                </a:r>
                <a:r>
                  <a:rPr lang="en-IN" altLang="en-US" b="1" baseline="-25000" dirty="0"/>
                  <a:t>3</a:t>
                </a:r>
                <a:r>
                  <a:rPr lang="en-IN" altLang="en-US" b="1" dirty="0"/>
                  <a:t> </a:t>
                </a:r>
                <a:r>
                  <a:rPr lang="en-IN" altLang="en-US" b="1" dirty="0" smtClean="0"/>
                  <a:t>,</a:t>
                </a:r>
                <a:r>
                  <a:rPr lang="en-IN" altLang="en-US" b="1" dirty="0"/>
                  <a:t> </a:t>
                </a:r>
                <a:r>
                  <a:rPr lang="en-IN" altLang="en-US" b="1" dirty="0" smtClean="0"/>
                  <a:t>a</a:t>
                </a:r>
                <a:r>
                  <a:rPr lang="en-IN" altLang="en-US" b="1" baseline="-25000" dirty="0" smtClean="0"/>
                  <a:t>4 </a:t>
                </a:r>
                <a:r>
                  <a:rPr lang="en-IN" altLang="en-US" b="1" dirty="0"/>
                  <a:t>, </a:t>
                </a:r>
                <a:r>
                  <a:rPr lang="en-IN" altLang="en-US" b="1" dirty="0" smtClean="0"/>
                  <a:t>a</a:t>
                </a:r>
                <a:r>
                  <a:rPr lang="en-IN" altLang="en-US" b="1" baseline="-25000" dirty="0" smtClean="0"/>
                  <a:t>5 </a:t>
                </a:r>
                <a:r>
                  <a:rPr lang="en-IN" altLang="en-US" b="1" dirty="0"/>
                  <a:t>, </a:t>
                </a:r>
                <a:r>
                  <a:rPr lang="en-IN" altLang="en-US" b="1" dirty="0" smtClean="0"/>
                  <a:t>a</a:t>
                </a:r>
                <a:r>
                  <a:rPr lang="en-IN" altLang="en-US" b="1" baseline="-25000" dirty="0" smtClean="0"/>
                  <a:t>6  </a:t>
                </a:r>
                <a:r>
                  <a:rPr lang="en-IN" altLang="en-US" b="1" dirty="0"/>
                  <a:t>, </a:t>
                </a:r>
                <a:r>
                  <a:rPr lang="en-IN" altLang="en-US" b="1" dirty="0" smtClean="0"/>
                  <a:t>a</a:t>
                </a:r>
                <a:r>
                  <a:rPr lang="en-IN" altLang="en-US" b="1" baseline="-25000" dirty="0" smtClean="0"/>
                  <a:t>7</a:t>
                </a:r>
                <a:r>
                  <a:rPr lang="en-IN" altLang="en-US" b="1" dirty="0" smtClean="0"/>
                  <a:t>}    </a:t>
                </a:r>
                <a:r>
                  <a:rPr lang="el-GR" altLang="en-US" b="1" dirty="0">
                    <a:cs typeface="Arial" charset="0"/>
                  </a:rPr>
                  <a:t>Γ</a:t>
                </a:r>
                <a:r>
                  <a:rPr lang="en-IN" altLang="en-US" b="1" dirty="0">
                    <a:cs typeface="Arial" charset="0"/>
                  </a:rPr>
                  <a:t> = </a:t>
                </a:r>
                <a:r>
                  <a:rPr lang="en-IN" altLang="en-US" b="1" dirty="0" smtClean="0">
                    <a:cs typeface="Arial" charset="0"/>
                  </a:rPr>
                  <a:t>{</a:t>
                </a:r>
                <a:r>
                  <a:rPr lang="en-IN" altLang="en-US" b="1" dirty="0"/>
                  <a:t>a</a:t>
                </a:r>
                <a:r>
                  <a:rPr lang="en-IN" altLang="en-US" b="1" baseline="-25000" dirty="0"/>
                  <a:t>1 </a:t>
                </a:r>
                <a:r>
                  <a:rPr lang="en-IN" altLang="en-US" b="1" dirty="0"/>
                  <a:t>, a</a:t>
                </a:r>
                <a:r>
                  <a:rPr lang="en-IN" altLang="en-US" b="1" baseline="-25000" dirty="0"/>
                  <a:t>2 </a:t>
                </a:r>
                <a:r>
                  <a:rPr lang="en-IN" altLang="en-US" b="1" dirty="0"/>
                  <a:t>, a</a:t>
                </a:r>
                <a:r>
                  <a:rPr lang="en-IN" altLang="en-US" b="1" baseline="-25000" dirty="0"/>
                  <a:t>3</a:t>
                </a:r>
                <a:r>
                  <a:rPr lang="en-IN" altLang="en-US" b="1" dirty="0"/>
                  <a:t> , a</a:t>
                </a:r>
                <a:r>
                  <a:rPr lang="en-IN" altLang="en-US" b="1" baseline="-25000" dirty="0"/>
                  <a:t>4 </a:t>
                </a:r>
                <a:r>
                  <a:rPr lang="en-IN" altLang="en-US" b="1" dirty="0"/>
                  <a:t>, a</a:t>
                </a:r>
                <a:r>
                  <a:rPr lang="en-IN" altLang="en-US" b="1" baseline="-25000" dirty="0"/>
                  <a:t>5 </a:t>
                </a:r>
                <a:r>
                  <a:rPr lang="en-IN" altLang="en-US" b="1" dirty="0"/>
                  <a:t>, a</a:t>
                </a:r>
                <a:r>
                  <a:rPr lang="en-IN" altLang="en-US" b="1" baseline="-25000" dirty="0"/>
                  <a:t>6  </a:t>
                </a:r>
                <a:r>
                  <a:rPr lang="en-IN" altLang="en-US" b="1" dirty="0"/>
                  <a:t>, a</a:t>
                </a:r>
                <a:r>
                  <a:rPr lang="en-IN" altLang="en-US" b="1" baseline="-25000" dirty="0"/>
                  <a:t>7</a:t>
                </a:r>
                <a:r>
                  <a:rPr lang="en-IN" altLang="en-US" b="1" dirty="0" smtClean="0"/>
                  <a:t>, </a:t>
                </a:r>
                <a:r>
                  <a:rPr lang="en-IN" altLang="en-US" b="1" dirty="0"/>
                  <a:t>B} </a:t>
                </a:r>
                <a:endParaRPr lang="en-IN" altLang="en-US" b="1" dirty="0" smtClean="0"/>
              </a:p>
              <a:p>
                <a:pPr marL="0" indent="0">
                  <a:buNone/>
                </a:pPr>
                <a:r>
                  <a:rPr lang="en-IN" alt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alt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alt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altLang="en-US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IN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p>
                        </m:sSubSup>
                      </m:e>
                    </m:d>
                    <m:r>
                      <a:rPr lang="en-IN" alt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= </a:t>
                </a:r>
                <a:r>
                  <a:rPr lang="en-IN" dirty="0" smtClean="0"/>
                  <a:t>3 </a:t>
                </a:r>
                <a:r>
                  <a:rPr lang="en-IN" dirty="0"/>
                  <a:t>bits required</a:t>
                </a:r>
                <a:r>
                  <a:rPr lang="en-IN" altLang="en-US" b="1" dirty="0"/>
                  <a:t> </a:t>
                </a:r>
              </a:p>
              <a:p>
                <a:pPr marL="0" indent="0">
                  <a:buNone/>
                </a:pPr>
                <a:r>
                  <a:rPr lang="en-IN" altLang="en-US" b="1" dirty="0"/>
                  <a:t> </a:t>
                </a:r>
                <a:r>
                  <a:rPr lang="en-IN" altLang="en-US" b="1" dirty="0" smtClean="0"/>
                  <a:t>a</a:t>
                </a:r>
                <a:r>
                  <a:rPr lang="en-IN" altLang="en-US" b="1" baseline="-25000" dirty="0" smtClean="0"/>
                  <a:t>1 </a:t>
                </a:r>
                <a:r>
                  <a:rPr lang="en-IN" altLang="en-US" b="1" dirty="0" smtClean="0"/>
                  <a:t> </a:t>
                </a:r>
                <a:r>
                  <a:rPr lang="en-IN" altLang="en-US" b="1" dirty="0"/>
                  <a:t>= </a:t>
                </a:r>
                <a:r>
                  <a:rPr lang="en-IN" altLang="en-US" b="1" dirty="0" smtClean="0"/>
                  <a:t>000 </a:t>
                </a:r>
                <a:r>
                  <a:rPr lang="en-IN" altLang="en-US" b="1" dirty="0"/>
                  <a:t>, a</a:t>
                </a:r>
                <a:r>
                  <a:rPr lang="en-IN" altLang="en-US" b="1" baseline="-25000" dirty="0"/>
                  <a:t>2 </a:t>
                </a:r>
                <a:r>
                  <a:rPr lang="en-IN" altLang="en-US" b="1" dirty="0"/>
                  <a:t> = </a:t>
                </a:r>
                <a:r>
                  <a:rPr lang="en-IN" altLang="en-US" b="1" dirty="0" smtClean="0"/>
                  <a:t>001 </a:t>
                </a:r>
                <a:r>
                  <a:rPr lang="en-IN" altLang="en-US" b="1" dirty="0"/>
                  <a:t>, a</a:t>
                </a:r>
                <a:r>
                  <a:rPr lang="en-IN" altLang="en-US" b="1" baseline="-25000" dirty="0"/>
                  <a:t>3 </a:t>
                </a:r>
                <a:r>
                  <a:rPr lang="en-IN" altLang="en-US" b="1" dirty="0"/>
                  <a:t> = </a:t>
                </a:r>
                <a:r>
                  <a:rPr lang="en-IN" altLang="en-US" b="1" dirty="0" smtClean="0"/>
                  <a:t>010 </a:t>
                </a:r>
                <a:r>
                  <a:rPr lang="en-IN" altLang="en-US" b="1" dirty="0"/>
                  <a:t>, </a:t>
                </a:r>
                <a:r>
                  <a:rPr lang="en-IN" altLang="en-US" b="1" dirty="0" smtClean="0"/>
                  <a:t>a</a:t>
                </a:r>
                <a:r>
                  <a:rPr lang="en-IN" altLang="en-US" b="1" baseline="-25000" dirty="0" smtClean="0"/>
                  <a:t>4 </a:t>
                </a:r>
                <a:r>
                  <a:rPr lang="en-IN" altLang="en-US" b="1" dirty="0" smtClean="0"/>
                  <a:t> </a:t>
                </a:r>
                <a:r>
                  <a:rPr lang="en-IN" altLang="en-US" b="1" dirty="0"/>
                  <a:t>= </a:t>
                </a:r>
                <a:r>
                  <a:rPr lang="en-IN" altLang="en-US" b="1" dirty="0" smtClean="0"/>
                  <a:t>011 </a:t>
                </a:r>
                <a:r>
                  <a:rPr lang="en-IN" altLang="en-US" b="1" dirty="0"/>
                  <a:t>, </a:t>
                </a:r>
                <a:r>
                  <a:rPr lang="en-IN" altLang="en-US" b="1" dirty="0" smtClean="0"/>
                  <a:t>a</a:t>
                </a:r>
                <a:r>
                  <a:rPr lang="en-IN" altLang="en-US" b="1" baseline="-25000" dirty="0" smtClean="0"/>
                  <a:t>5 </a:t>
                </a:r>
                <a:r>
                  <a:rPr lang="en-IN" altLang="en-US" b="1" dirty="0" smtClean="0"/>
                  <a:t> </a:t>
                </a:r>
                <a:r>
                  <a:rPr lang="en-IN" altLang="en-US" b="1" dirty="0"/>
                  <a:t>= </a:t>
                </a:r>
                <a:r>
                  <a:rPr lang="en-IN" altLang="en-US" b="1" dirty="0" smtClean="0"/>
                  <a:t>100 </a:t>
                </a:r>
                <a:r>
                  <a:rPr lang="en-IN" altLang="en-US" b="1" dirty="0"/>
                  <a:t>, </a:t>
                </a:r>
                <a:r>
                  <a:rPr lang="en-IN" altLang="en-US" b="1" dirty="0" smtClean="0"/>
                  <a:t>a</a:t>
                </a:r>
                <a:r>
                  <a:rPr lang="en-IN" altLang="en-US" b="1" baseline="-25000" dirty="0" smtClean="0"/>
                  <a:t>6 </a:t>
                </a:r>
                <a:r>
                  <a:rPr lang="en-IN" altLang="en-US" b="1" dirty="0" smtClean="0"/>
                  <a:t> </a:t>
                </a:r>
                <a:r>
                  <a:rPr lang="en-IN" altLang="en-US" b="1" dirty="0"/>
                  <a:t>= </a:t>
                </a:r>
                <a:r>
                  <a:rPr lang="en-IN" altLang="en-US" b="1" dirty="0" smtClean="0"/>
                  <a:t>101 , a</a:t>
                </a:r>
                <a:r>
                  <a:rPr lang="en-IN" altLang="en-US" b="1" baseline="-25000" dirty="0" smtClean="0"/>
                  <a:t>7 </a:t>
                </a:r>
                <a:r>
                  <a:rPr lang="en-IN" altLang="en-US" b="1" dirty="0" smtClean="0"/>
                  <a:t> </a:t>
                </a:r>
                <a:r>
                  <a:rPr lang="en-IN" altLang="en-US" b="1" dirty="0"/>
                  <a:t>= 110</a:t>
                </a:r>
                <a:endParaRPr lang="en-IN" altLang="en-US" b="1" dirty="0" smtClean="0"/>
              </a:p>
              <a:p>
                <a:pPr marL="0" indent="0">
                  <a:buNone/>
                </a:pPr>
                <a:r>
                  <a:rPr lang="en-IN" altLang="en-US" b="1" dirty="0" smtClean="0"/>
                  <a:t> B </a:t>
                </a:r>
                <a:r>
                  <a:rPr lang="en-IN" altLang="en-US" b="1" dirty="0"/>
                  <a:t>= </a:t>
                </a:r>
                <a:r>
                  <a:rPr lang="en-IN" altLang="en-US" b="1" dirty="0" smtClean="0"/>
                  <a:t>111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3342"/>
                <a:ext cx="10515600" cy="4993622"/>
              </a:xfrm>
              <a:blipFill rotWithShape="0">
                <a:blip r:embed="rId2"/>
                <a:stretch>
                  <a:fillRect l="-1217" t="-1954" r="-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21977"/>
            <a:ext cx="11182350" cy="46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208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Encoding of Turing machine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4191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1" dirty="0" smtClean="0"/>
              <a:t>  M </a:t>
            </a:r>
            <a:r>
              <a:rPr lang="en-US" altLang="en-US" b="1" dirty="0"/>
              <a:t>= (Q, </a:t>
            </a:r>
            <a:r>
              <a:rPr lang="el-GR" altLang="en-US" b="1" dirty="0">
                <a:cs typeface="Arial" charset="0"/>
              </a:rPr>
              <a:t>Σ</a:t>
            </a:r>
            <a:r>
              <a:rPr lang="en-US" altLang="en-US" b="1" dirty="0">
                <a:cs typeface="Arial" charset="0"/>
              </a:rPr>
              <a:t>, </a:t>
            </a:r>
            <a:r>
              <a:rPr lang="el-GR" altLang="en-US" b="1" dirty="0">
                <a:cs typeface="Arial" charset="0"/>
              </a:rPr>
              <a:t>Γ</a:t>
            </a:r>
            <a:r>
              <a:rPr lang="en-IN" altLang="en-US" b="1" dirty="0">
                <a:cs typeface="Arial" charset="0"/>
              </a:rPr>
              <a:t>,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,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="1" baseline="-25000" dirty="0" smtClean="0">
                <a:cs typeface="Arial" charset="0"/>
                <a:sym typeface="Symbol" pitchFamily="18" charset="2"/>
              </a:rPr>
              <a:t>1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,</a:t>
            </a:r>
            <a:r>
              <a:rPr lang="en-US" altLang="en-US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B,</a:t>
            </a:r>
            <a:r>
              <a:rPr lang="en-US" altLang="en-US" b="1" baseline="-25000" dirty="0">
                <a:cs typeface="Arial" charset="0"/>
                <a:sym typeface="Symbol" pitchFamily="18" charset="2"/>
              </a:rPr>
              <a:t>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F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 where</a:t>
            </a:r>
          </a:p>
          <a:p>
            <a:pPr marL="0" indent="0">
              <a:buNone/>
            </a:pPr>
            <a:r>
              <a:rPr lang="en-US" b="1" dirty="0">
                <a:cs typeface="Arial" charset="0"/>
                <a:sym typeface="Symbol" pitchFamily="18" charset="2"/>
              </a:rPr>
              <a:t> </a:t>
            </a:r>
            <a:r>
              <a:rPr lang="en-US" b="1" dirty="0" smtClean="0">
                <a:cs typeface="Arial" charset="0"/>
                <a:sym typeface="Symbol" pitchFamily="18" charset="2"/>
              </a:rPr>
              <a:t> Q = {q</a:t>
            </a:r>
            <a:r>
              <a:rPr lang="en-IN" altLang="en-US" b="1" baseline="-25000" dirty="0" smtClean="0"/>
              <a:t>1 </a:t>
            </a:r>
            <a:r>
              <a:rPr lang="en-IN" altLang="en-US" b="1" dirty="0"/>
              <a:t>, </a:t>
            </a:r>
            <a:r>
              <a:rPr lang="en-IN" altLang="en-US" b="1" dirty="0" smtClean="0"/>
              <a:t>q</a:t>
            </a:r>
            <a:r>
              <a:rPr lang="en-IN" altLang="en-US" b="1" baseline="-25000" dirty="0" smtClean="0"/>
              <a:t>2 </a:t>
            </a:r>
            <a:r>
              <a:rPr lang="en-IN" altLang="en-US" b="1" dirty="0"/>
              <a:t>, </a:t>
            </a:r>
            <a:r>
              <a:rPr lang="en-IN" altLang="en-US" b="1" dirty="0" smtClean="0"/>
              <a:t>q</a:t>
            </a:r>
            <a:r>
              <a:rPr lang="en-IN" altLang="en-US" b="1" baseline="-25000" dirty="0" smtClean="0"/>
              <a:t>3</a:t>
            </a:r>
            <a:r>
              <a:rPr lang="en-IN" altLang="en-US" b="1" dirty="0" smtClean="0"/>
              <a:t> </a:t>
            </a:r>
            <a:r>
              <a:rPr lang="en-IN" altLang="en-US" b="1" dirty="0"/>
              <a:t>, . . . , </a:t>
            </a:r>
            <a:r>
              <a:rPr lang="en-IN" altLang="en-US" b="1" dirty="0" smtClean="0"/>
              <a:t>q</a:t>
            </a:r>
            <a:r>
              <a:rPr lang="en-IN" altLang="en-US" b="1" baseline="-25000" dirty="0" smtClean="0"/>
              <a:t>n</a:t>
            </a:r>
            <a:r>
              <a:rPr lang="en-IN" altLang="en-US" b="1" baseline="-25000" dirty="0" smtClean="0">
                <a:solidFill>
                  <a:srgbClr val="FF0000"/>
                </a:solidFill>
              </a:rPr>
              <a:t> </a:t>
            </a:r>
            <a:r>
              <a:rPr lang="en-IN" altLang="en-US" b="1" dirty="0" smtClean="0">
                <a:solidFill>
                  <a:srgbClr val="FF0000"/>
                </a:solidFill>
              </a:rPr>
              <a:t> </a:t>
            </a:r>
            <a:r>
              <a:rPr lang="en-IN" altLang="en-US" b="1" dirty="0" smtClean="0"/>
              <a:t>}     </a:t>
            </a:r>
            <a:r>
              <a:rPr lang="en-US" b="1" dirty="0" smtClean="0">
                <a:cs typeface="Arial" charset="0"/>
                <a:sym typeface="Symbol" pitchFamily="18" charset="2"/>
              </a:rPr>
              <a:t>q</a:t>
            </a:r>
            <a:r>
              <a:rPr lang="en-IN" altLang="en-US" b="1" baseline="-25000" dirty="0" smtClean="0"/>
              <a:t>1</a:t>
            </a:r>
            <a:r>
              <a:rPr lang="en-US" b="1" dirty="0">
                <a:cs typeface="Arial" charset="0"/>
                <a:sym typeface="Symbol" pitchFamily="18" charset="2"/>
              </a:rPr>
              <a:t> </a:t>
            </a:r>
            <a:r>
              <a:rPr lang="en-US" b="1" dirty="0" smtClean="0">
                <a:cs typeface="Arial" charset="0"/>
                <a:sym typeface="Symbol" pitchFamily="18" charset="2"/>
              </a:rPr>
              <a:t>– initial state</a:t>
            </a:r>
            <a:r>
              <a:rPr lang="en-IN" altLang="en-US" b="1" baseline="-25000" dirty="0" smtClean="0"/>
              <a:t> </a:t>
            </a:r>
            <a:r>
              <a:rPr lang="en-IN" altLang="en-US" b="1" dirty="0" smtClean="0"/>
              <a:t> </a:t>
            </a:r>
          </a:p>
          <a:p>
            <a:pPr marL="0" indent="0">
              <a:buNone/>
            </a:pPr>
            <a:r>
              <a:rPr lang="en-IN" altLang="en-US" b="1" dirty="0" smtClean="0">
                <a:cs typeface="Arial" charset="0"/>
              </a:rPr>
              <a:t>  </a:t>
            </a:r>
            <a:r>
              <a:rPr lang="el-GR" altLang="en-US" b="1" dirty="0" smtClean="0">
                <a:cs typeface="Arial" charset="0"/>
              </a:rPr>
              <a:t>Γ</a:t>
            </a:r>
            <a:r>
              <a:rPr lang="en-IN" altLang="en-US" b="1" dirty="0" smtClean="0">
                <a:cs typeface="Arial" charset="0"/>
              </a:rPr>
              <a:t> </a:t>
            </a:r>
            <a:r>
              <a:rPr lang="en-IN" altLang="en-US" b="1" dirty="0">
                <a:cs typeface="Arial" charset="0"/>
              </a:rPr>
              <a:t>= { 0, 1, B}        </a:t>
            </a:r>
            <a:r>
              <a:rPr lang="el-GR" altLang="en-US" b="1" dirty="0"/>
              <a:t>Σ</a:t>
            </a:r>
            <a:r>
              <a:rPr lang="en-IN" altLang="en-US" b="1" dirty="0"/>
              <a:t> = { 0, 1</a:t>
            </a:r>
            <a:r>
              <a:rPr lang="en-IN" altLang="en-US" b="1" dirty="0" smtClean="0"/>
              <a:t>}</a:t>
            </a:r>
          </a:p>
          <a:p>
            <a:pPr marL="0" indent="0">
              <a:buNone/>
            </a:pPr>
            <a:r>
              <a:rPr lang="en-IN" altLang="en-US" b="1" dirty="0" smtClean="0"/>
              <a:t> 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 smtClean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</a:rPr>
              <a:t>X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j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charset="0"/>
              </a:rPr>
              <a:t> =  </a:t>
            </a:r>
            <a:r>
              <a:rPr lang="en-IN" altLang="en-US" b="1" dirty="0" smtClean="0">
                <a:solidFill>
                  <a:srgbClr val="FF0000"/>
                </a:solidFill>
                <a:cs typeface="Arial" charset="0"/>
              </a:rPr>
              <a:t>(</a:t>
            </a:r>
            <a:r>
              <a:rPr lang="en-US" altLang="en-US" b="1" dirty="0" smtClean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k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</a:rPr>
              <a:t>X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l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L/R )               </a:t>
            </a:r>
            <a:r>
              <a:rPr lang="en-US" altLang="en-US" b="1" dirty="0" smtClean="0">
                <a:solidFill>
                  <a:srgbClr val="0000CC"/>
                </a:solidFill>
              </a:rPr>
              <a:t>X</a:t>
            </a:r>
            <a:r>
              <a:rPr lang="en-US" altLang="en-US" b="1" baseline="-25000" dirty="0" smtClean="0">
                <a:solidFill>
                  <a:srgbClr val="0000CC"/>
                </a:solidFill>
              </a:rPr>
              <a:t>1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= 0  , </a:t>
            </a:r>
            <a:r>
              <a:rPr lang="en-US" altLang="en-US" b="1" dirty="0" smtClean="0">
                <a:solidFill>
                  <a:srgbClr val="0000CC"/>
                </a:solidFill>
              </a:rPr>
              <a:t>X</a:t>
            </a:r>
            <a:r>
              <a:rPr lang="en-US" altLang="en-US" b="1" baseline="-25000" dirty="0" smtClean="0">
                <a:solidFill>
                  <a:srgbClr val="0000CC"/>
                </a:solidFill>
              </a:rPr>
              <a:t>2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=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1  , </a:t>
            </a:r>
            <a:r>
              <a:rPr lang="en-US" altLang="en-US" b="1" dirty="0" smtClean="0">
                <a:solidFill>
                  <a:srgbClr val="0000CC"/>
                </a:solidFill>
              </a:rPr>
              <a:t>X</a:t>
            </a:r>
            <a:r>
              <a:rPr lang="en-US" altLang="en-US" b="1" baseline="-25000" dirty="0" smtClean="0">
                <a:solidFill>
                  <a:srgbClr val="0000CC"/>
                </a:solidFill>
              </a:rPr>
              <a:t>3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=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endParaRPr lang="en-IN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altLang="en-US" b="1" baseline="-25000" dirty="0" smtClean="0"/>
              <a:t>                                                                                            </a:t>
            </a:r>
            <a:r>
              <a:rPr lang="en-IN" altLang="en-US" b="1" dirty="0" smtClean="0"/>
              <a:t>L = 1  , R = 2 </a:t>
            </a:r>
            <a:endParaRPr lang="en-IN" altLang="en-US" b="1" baseline="-25000" dirty="0"/>
          </a:p>
          <a:p>
            <a:pPr marL="0" indent="0">
              <a:buNone/>
            </a:pPr>
            <a:r>
              <a:rPr lang="en-IN" b="1" baseline="-25000" dirty="0" smtClean="0"/>
              <a:t>  </a:t>
            </a:r>
            <a:r>
              <a:rPr lang="en-IN" b="1" dirty="0" smtClean="0"/>
              <a:t> 1 ≤ </a:t>
            </a:r>
            <a:r>
              <a:rPr lang="en-IN" b="1" dirty="0" err="1" smtClean="0"/>
              <a:t>i</a:t>
            </a:r>
            <a:r>
              <a:rPr lang="en-IN" b="1" dirty="0" smtClean="0"/>
              <a:t>, k ≤ n    , </a:t>
            </a:r>
            <a:r>
              <a:rPr lang="en-IN" b="1" dirty="0">
                <a:solidFill>
                  <a:srgbClr val="0000CC"/>
                </a:solidFill>
              </a:rPr>
              <a:t>1 ≤ </a:t>
            </a:r>
            <a:r>
              <a:rPr lang="en-IN" b="1" dirty="0" smtClean="0">
                <a:solidFill>
                  <a:srgbClr val="0000CC"/>
                </a:solidFill>
              </a:rPr>
              <a:t>j, l </a:t>
            </a:r>
            <a:r>
              <a:rPr lang="en-IN" b="1" dirty="0">
                <a:solidFill>
                  <a:srgbClr val="0000CC"/>
                </a:solidFill>
              </a:rPr>
              <a:t>≤ 3</a:t>
            </a:r>
            <a:r>
              <a:rPr lang="en-IN" b="1" dirty="0" smtClean="0">
                <a:solidFill>
                  <a:srgbClr val="0000CC"/>
                </a:solidFill>
              </a:rPr>
              <a:t> , </a:t>
            </a:r>
            <a:r>
              <a:rPr lang="en-IN" b="1" dirty="0"/>
              <a:t>1 ≤ m</a:t>
            </a:r>
            <a:r>
              <a:rPr lang="en-IN" b="1" dirty="0" smtClean="0"/>
              <a:t> </a:t>
            </a:r>
            <a:r>
              <a:rPr lang="en-IN" b="1" dirty="0"/>
              <a:t>≤ </a:t>
            </a:r>
            <a:r>
              <a:rPr lang="en-IN" b="1" dirty="0" smtClean="0"/>
              <a:t>2</a:t>
            </a:r>
          </a:p>
          <a:p>
            <a:pPr marL="0" indent="0">
              <a:buNone/>
            </a:pP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00CC"/>
                </a:solidFill>
              </a:rPr>
              <a:t>   0</a:t>
            </a:r>
            <a:r>
              <a:rPr lang="en-IN" b="1" baseline="30000" dirty="0" smtClean="0">
                <a:solidFill>
                  <a:srgbClr val="0000CC"/>
                </a:solidFill>
              </a:rPr>
              <a:t>i </a:t>
            </a:r>
            <a:r>
              <a:rPr lang="en-IN" b="1" dirty="0" smtClean="0"/>
              <a:t>1</a:t>
            </a:r>
            <a:r>
              <a:rPr lang="en-IN" b="1" dirty="0" smtClean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0</a:t>
            </a:r>
            <a:r>
              <a:rPr lang="en-IN" b="1" baseline="30000" dirty="0" smtClean="0">
                <a:solidFill>
                  <a:srgbClr val="FF0000"/>
                </a:solidFill>
              </a:rPr>
              <a:t>j</a:t>
            </a:r>
            <a:r>
              <a:rPr lang="en-IN" b="1" baseline="30000" dirty="0" smtClean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00CC"/>
                </a:solidFill>
              </a:rPr>
              <a:t>0</a:t>
            </a:r>
            <a:r>
              <a:rPr lang="en-IN" b="1" baseline="30000" dirty="0" smtClean="0">
                <a:solidFill>
                  <a:srgbClr val="0000CC"/>
                </a:solidFill>
              </a:rPr>
              <a:t>k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0</a:t>
            </a:r>
            <a:r>
              <a:rPr lang="en-IN" b="1" baseline="30000" dirty="0" smtClean="0">
                <a:solidFill>
                  <a:srgbClr val="FF0000"/>
                </a:solidFill>
              </a:rPr>
              <a:t>l</a:t>
            </a:r>
            <a:r>
              <a:rPr lang="en-IN" b="1" baseline="30000" dirty="0" smtClean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8000"/>
                </a:solidFill>
              </a:rPr>
              <a:t>0</a:t>
            </a:r>
            <a:r>
              <a:rPr lang="en-IN" b="1" baseline="30000" dirty="0" smtClean="0">
                <a:solidFill>
                  <a:srgbClr val="008000"/>
                </a:solidFill>
              </a:rPr>
              <a:t>m</a:t>
            </a:r>
            <a:endParaRPr lang="en-IN" b="1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IN" b="1" baseline="30000" dirty="0">
                <a:solidFill>
                  <a:srgbClr val="008000"/>
                </a:solidFill>
              </a:rPr>
              <a:t> </a:t>
            </a:r>
            <a:r>
              <a:rPr lang="en-IN" b="1" baseline="30000" dirty="0" smtClean="0">
                <a:solidFill>
                  <a:srgbClr val="008000"/>
                </a:solidFill>
              </a:rPr>
              <a:t> </a:t>
            </a:r>
          </a:p>
          <a:p>
            <a:pPr marL="0" indent="0">
              <a:buNone/>
            </a:pPr>
            <a:r>
              <a:rPr lang="en-IN" b="1" baseline="30000" dirty="0">
                <a:solidFill>
                  <a:srgbClr val="008000"/>
                </a:solidFill>
              </a:rPr>
              <a:t> </a:t>
            </a:r>
            <a:r>
              <a:rPr lang="en-IN" b="1" baseline="30000" dirty="0" smtClean="0">
                <a:solidFill>
                  <a:srgbClr val="008000"/>
                </a:solidFill>
              </a:rPr>
              <a:t>   </a:t>
            </a:r>
            <a:r>
              <a:rPr lang="en-IN" b="1" dirty="0" smtClean="0">
                <a:solidFill>
                  <a:srgbClr val="FF0000"/>
                </a:solidFill>
              </a:rPr>
              <a:t>111 </a:t>
            </a:r>
            <a:r>
              <a:rPr lang="en-IN" b="1" dirty="0">
                <a:solidFill>
                  <a:srgbClr val="0000CC"/>
                </a:solidFill>
              </a:rPr>
              <a:t>0</a:t>
            </a:r>
            <a:r>
              <a:rPr lang="en-IN" b="1" baseline="30000" dirty="0">
                <a:solidFill>
                  <a:srgbClr val="0000CC"/>
                </a:solidFill>
              </a:rPr>
              <a:t>i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j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k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l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8000"/>
                </a:solidFill>
              </a:rPr>
              <a:t>0</a:t>
            </a:r>
            <a:r>
              <a:rPr lang="en-IN" b="1" baseline="30000" dirty="0" smtClean="0">
                <a:solidFill>
                  <a:srgbClr val="008000"/>
                </a:solidFill>
              </a:rPr>
              <a:t>m </a:t>
            </a:r>
            <a:r>
              <a:rPr lang="en-IN" b="1" dirty="0" smtClean="0">
                <a:solidFill>
                  <a:srgbClr val="008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11 </a:t>
            </a:r>
            <a:r>
              <a:rPr lang="en-IN" b="1" dirty="0">
                <a:solidFill>
                  <a:srgbClr val="0000CC"/>
                </a:solidFill>
              </a:rPr>
              <a:t>0</a:t>
            </a:r>
            <a:r>
              <a:rPr lang="en-IN" b="1" baseline="30000" dirty="0">
                <a:solidFill>
                  <a:srgbClr val="0000CC"/>
                </a:solidFill>
              </a:rPr>
              <a:t>i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j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k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l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8000"/>
                </a:solidFill>
              </a:rPr>
              <a:t>0</a:t>
            </a:r>
            <a:r>
              <a:rPr lang="en-IN" b="1" baseline="30000" dirty="0" smtClean="0">
                <a:solidFill>
                  <a:srgbClr val="008000"/>
                </a:solidFill>
              </a:rPr>
              <a:t>m</a:t>
            </a:r>
            <a:r>
              <a:rPr lang="en-IN" b="1" dirty="0" smtClean="0">
                <a:solidFill>
                  <a:srgbClr val="008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11 . . . 11 . . . 11 . . . 111</a:t>
            </a:r>
          </a:p>
          <a:p>
            <a:pPr marL="0" indent="0">
              <a:buNone/>
            </a:pPr>
            <a:endParaRPr lang="en-IN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IN" b="1" baseline="30000" dirty="0" smtClean="0">
                <a:solidFill>
                  <a:srgbClr val="008000"/>
                </a:solidFill>
              </a:rPr>
              <a:t>    </a:t>
            </a:r>
            <a:endParaRPr lang="en-IN" baseline="30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1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9"/>
            <a:ext cx="10515600" cy="5760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Consider the following Turing machine with alphabet </a:t>
            </a:r>
            <a:r>
              <a:rPr lang="en-IN" b="1" dirty="0" smtClean="0"/>
              <a:t>{ 0, 1, B}</a:t>
            </a:r>
            <a:r>
              <a:rPr lang="en-IN" dirty="0" smtClean="0"/>
              <a:t> and state set {</a:t>
            </a:r>
            <a:r>
              <a:rPr lang="en-US" b="1" dirty="0">
                <a:cs typeface="Arial" charset="0"/>
                <a:sym typeface="Symbol" pitchFamily="18" charset="2"/>
              </a:rPr>
              <a:t>q</a:t>
            </a:r>
            <a:r>
              <a:rPr lang="en-IN" altLang="en-US" b="1" baseline="-25000" dirty="0"/>
              <a:t>1 </a:t>
            </a:r>
            <a:r>
              <a:rPr lang="en-IN" altLang="en-US" b="1" dirty="0"/>
              <a:t>, q</a:t>
            </a:r>
            <a:r>
              <a:rPr lang="en-IN" altLang="en-US" b="1" baseline="-25000" dirty="0"/>
              <a:t>2 </a:t>
            </a:r>
            <a:r>
              <a:rPr lang="en-IN" altLang="en-US" b="1" dirty="0"/>
              <a:t>, q</a:t>
            </a:r>
            <a:r>
              <a:rPr lang="en-IN" altLang="en-US" b="1" baseline="-25000" dirty="0"/>
              <a:t>3</a:t>
            </a:r>
            <a:r>
              <a:rPr lang="en-IN" altLang="en-US" b="1" dirty="0"/>
              <a:t> </a:t>
            </a:r>
            <a:r>
              <a:rPr lang="en-IN" altLang="en-US" b="1" dirty="0" smtClean="0"/>
              <a:t>, </a:t>
            </a:r>
            <a:r>
              <a:rPr lang="en-US" b="1" dirty="0" smtClean="0">
                <a:cs typeface="Arial" charset="0"/>
                <a:sym typeface="Symbol" pitchFamily="18" charset="2"/>
              </a:rPr>
              <a:t>q</a:t>
            </a:r>
            <a:r>
              <a:rPr lang="en-IN" altLang="en-US" b="1" baseline="-25000" dirty="0" smtClean="0"/>
              <a:t>4 </a:t>
            </a:r>
            <a:r>
              <a:rPr lang="en-IN" altLang="en-US" b="1" dirty="0"/>
              <a:t>, </a:t>
            </a:r>
            <a:r>
              <a:rPr lang="en-IN" altLang="en-US" b="1" dirty="0" smtClean="0"/>
              <a:t>q</a:t>
            </a:r>
            <a:r>
              <a:rPr lang="en-IN" altLang="en-US" b="1" baseline="-25000" dirty="0" smtClean="0"/>
              <a:t>5 </a:t>
            </a:r>
            <a:r>
              <a:rPr lang="en-IN" altLang="en-US" b="1" dirty="0" smtClean="0"/>
              <a:t>}, </a:t>
            </a:r>
            <a:r>
              <a:rPr lang="en-US" b="1" dirty="0">
                <a:cs typeface="Arial" charset="0"/>
                <a:sym typeface="Symbol" pitchFamily="18" charset="2"/>
              </a:rPr>
              <a:t>q</a:t>
            </a:r>
            <a:r>
              <a:rPr lang="en-IN" altLang="en-US" b="1" baseline="-25000" dirty="0"/>
              <a:t>1 </a:t>
            </a:r>
            <a:r>
              <a:rPr lang="en-IN" altLang="en-US" dirty="0" smtClean="0"/>
              <a:t>is the initial state, </a:t>
            </a:r>
            <a:r>
              <a:rPr lang="en-US" b="1" dirty="0" smtClean="0">
                <a:cs typeface="Arial" charset="0"/>
                <a:sym typeface="Symbol" pitchFamily="18" charset="2"/>
              </a:rPr>
              <a:t>q</a:t>
            </a:r>
            <a:r>
              <a:rPr lang="en-IN" altLang="en-US" b="1" baseline="-25000" dirty="0" smtClean="0"/>
              <a:t>5 </a:t>
            </a:r>
            <a:r>
              <a:rPr lang="en-IN" altLang="en-US" dirty="0"/>
              <a:t>is the</a:t>
            </a:r>
            <a:r>
              <a:rPr lang="en-IN" altLang="en-US" dirty="0" smtClean="0"/>
              <a:t> final state and the transitions are</a:t>
            </a:r>
          </a:p>
          <a:p>
            <a:pPr marL="0" indent="0">
              <a:buNone/>
            </a:pPr>
            <a:r>
              <a:rPr lang="en-US" altLang="en-US" b="1" dirty="0" smtClean="0">
                <a:cs typeface="Arial" charset="0"/>
                <a:sym typeface="Symbol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1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0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 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0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R )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B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 </a:t>
            </a:r>
            <a:r>
              <a:rPr lang="en-US" altLang="en-US" b="1" dirty="0"/>
              <a:t> , </a:t>
            </a:r>
            <a:r>
              <a:rPr lang="en-US" altLang="en-US" b="1" dirty="0" smtClean="0"/>
              <a:t>1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R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             </a:t>
            </a:r>
            <a:endParaRPr lang="en-IN" altLang="en-US" b="1" dirty="0">
              <a:cs typeface="Arial" charset="0"/>
            </a:endParaRPr>
          </a:p>
          <a:p>
            <a:pPr marL="0" indent="0">
              <a:buNone/>
            </a:pPr>
            <a:r>
              <a:rPr lang="en-IN" altLang="en-US" b="1" dirty="0">
                <a:cs typeface="Arial" charset="0"/>
              </a:rPr>
              <a:t>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/>
              <a:t> </a:t>
            </a:r>
            <a:r>
              <a:rPr lang="en-US" altLang="en-US" b="1" dirty="0"/>
              <a:t>, 0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 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0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R )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          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4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0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 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1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L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0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4 </a:t>
            </a:r>
            <a:r>
              <a:rPr lang="en-US" altLang="en-US" b="1" dirty="0" smtClean="0"/>
              <a:t> </a:t>
            </a:r>
            <a:r>
              <a:rPr lang="en-US" altLang="en-US" b="1" dirty="0"/>
              <a:t>, 1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R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            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4</a:t>
            </a:r>
            <a:r>
              <a:rPr lang="en-US" altLang="en-US" b="1" dirty="0" smtClean="0"/>
              <a:t> </a:t>
            </a:r>
            <a:r>
              <a:rPr lang="en-US" altLang="en-US" b="1" dirty="0"/>
              <a:t>, 1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5 </a:t>
            </a:r>
            <a:r>
              <a:rPr lang="en-US" altLang="en-US" b="1" dirty="0" smtClean="0"/>
              <a:t> </a:t>
            </a:r>
            <a:r>
              <a:rPr lang="en-US" altLang="en-US" b="1" dirty="0"/>
              <a:t>, 1</a:t>
            </a:r>
            <a:r>
              <a:rPr lang="en-US" altLang="en-US" b="1" dirty="0">
                <a:cs typeface="Arial" charset="0"/>
                <a:sym typeface="Symbol" pitchFamily="18" charset="2"/>
              </a:rPr>
              <a:t> ,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R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endParaRPr lang="en-IN" b="1" baseline="30000" dirty="0"/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3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1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4 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1 </a:t>
            </a:r>
            <a:r>
              <a:rPr lang="en-US" altLang="en-US" b="1" dirty="0"/>
              <a:t>,  L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            </a:t>
            </a:r>
            <a:r>
              <a:rPr lang="en-IN" b="1" dirty="0"/>
              <a:t>(</a:t>
            </a:r>
            <a:r>
              <a:rPr lang="en-US" altLang="en-US" b="1" dirty="0" smtClean="0"/>
              <a:t>q</a:t>
            </a:r>
            <a:r>
              <a:rPr lang="en-US" altLang="en-US" b="1" baseline="-25000" dirty="0" smtClean="0"/>
              <a:t>4</a:t>
            </a:r>
            <a:r>
              <a:rPr lang="en-US" altLang="en-US" b="1" dirty="0" smtClean="0"/>
              <a:t> </a:t>
            </a:r>
            <a:r>
              <a:rPr lang="en-US" altLang="en-US" b="1" dirty="0"/>
              <a:t>, </a:t>
            </a:r>
            <a:r>
              <a:rPr lang="en-US" altLang="en-US" b="1" dirty="0" smtClean="0"/>
              <a:t>B </a:t>
            </a:r>
            <a:r>
              <a:rPr lang="en-US" altLang="en-US" b="1" dirty="0">
                <a:cs typeface="Arial" charset="0"/>
                <a:sym typeface="Symbol" pitchFamily="18" charset="2"/>
              </a:rPr>
              <a:t>)</a:t>
            </a:r>
            <a:r>
              <a:rPr lang="en-IN" altLang="en-US" b="1" dirty="0">
                <a:cs typeface="Arial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</a:t>
            </a:r>
            <a:r>
              <a:rPr lang="en-US" altLang="en-US" b="1" dirty="0" smtClean="0"/>
              <a:t>1</a:t>
            </a:r>
            <a:r>
              <a:rPr lang="en-IN" altLang="en-US" b="1" dirty="0" smtClean="0">
                <a:sym typeface="Symbol" pitchFamily="18" charset="2"/>
              </a:rPr>
              <a:t> </a:t>
            </a:r>
            <a:r>
              <a:rPr lang="en-IN" altLang="en-US" b="1" dirty="0">
                <a:sym typeface="Symbol" pitchFamily="18" charset="2"/>
              </a:rPr>
              <a:t>, L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endParaRPr lang="en-US" altLang="en-US" b="1" dirty="0">
              <a:solidFill>
                <a:srgbClr val="CC0099"/>
              </a:solidFill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CC0099"/>
                </a:solidFill>
              </a:rPr>
              <a:t>111</a:t>
            </a:r>
            <a:r>
              <a:rPr lang="en-IN" b="1" dirty="0" smtClean="0">
                <a:solidFill>
                  <a:srgbClr val="0000CC"/>
                </a:solidFill>
              </a:rPr>
              <a:t>0</a:t>
            </a:r>
            <a:r>
              <a:rPr lang="en-IN" b="1" baseline="30000" dirty="0" smtClean="0">
                <a:solidFill>
                  <a:srgbClr val="0000CC"/>
                </a:solidFill>
              </a:rPr>
              <a:t>1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0</a:t>
            </a:r>
            <a:r>
              <a:rPr lang="en-IN" b="1" baseline="30000" dirty="0" smtClean="0">
                <a:solidFill>
                  <a:srgbClr val="FF0000"/>
                </a:solidFill>
              </a:rPr>
              <a:t>1</a:t>
            </a:r>
            <a:r>
              <a:rPr lang="en-IN" b="1" baseline="30000" dirty="0" smtClean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00CC"/>
                </a:solidFill>
              </a:rPr>
              <a:t>0</a:t>
            </a:r>
            <a:r>
              <a:rPr lang="en-IN" b="1" baseline="30000" dirty="0" smtClean="0">
                <a:solidFill>
                  <a:srgbClr val="0000CC"/>
                </a:solidFill>
              </a:rPr>
              <a:t>2</a:t>
            </a:r>
            <a:r>
              <a:rPr lang="en-IN" b="1" dirty="0" smtClean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0</a:t>
            </a:r>
            <a:r>
              <a:rPr lang="en-IN" b="1" baseline="30000" dirty="0" smtClean="0">
                <a:solidFill>
                  <a:srgbClr val="FF0000"/>
                </a:solidFill>
              </a:rPr>
              <a:t>1</a:t>
            </a:r>
            <a:r>
              <a:rPr lang="en-IN" b="1" baseline="30000" dirty="0" smtClean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8000"/>
                </a:solidFill>
              </a:rPr>
              <a:t>0</a:t>
            </a:r>
            <a:r>
              <a:rPr lang="en-IN" b="1" baseline="30000" dirty="0" smtClean="0">
                <a:solidFill>
                  <a:srgbClr val="008000"/>
                </a:solidFill>
              </a:rPr>
              <a:t>2 </a:t>
            </a:r>
            <a:r>
              <a:rPr lang="en-IN" b="1" dirty="0" smtClean="0">
                <a:solidFill>
                  <a:srgbClr val="FF0000"/>
                </a:solidFill>
              </a:rPr>
              <a:t>11</a:t>
            </a:r>
            <a:r>
              <a:rPr lang="en-IN" b="1" dirty="0" smtClean="0">
                <a:solidFill>
                  <a:srgbClr val="0000CC"/>
                </a:solidFill>
              </a:rPr>
              <a:t>0</a:t>
            </a:r>
            <a:r>
              <a:rPr lang="en-IN" b="1" baseline="30000" dirty="0" smtClean="0">
                <a:solidFill>
                  <a:srgbClr val="0000CC"/>
                </a:solidFill>
              </a:rPr>
              <a:t>2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1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00CC"/>
                </a:solidFill>
              </a:rPr>
              <a:t>0</a:t>
            </a:r>
            <a:r>
              <a:rPr lang="en-IN" b="1" baseline="30000" dirty="0" smtClean="0">
                <a:solidFill>
                  <a:srgbClr val="0000CC"/>
                </a:solidFill>
              </a:rPr>
              <a:t>3</a:t>
            </a:r>
            <a:r>
              <a:rPr lang="en-IN" b="1" dirty="0" smtClean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1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8000"/>
                </a:solidFill>
              </a:rPr>
              <a:t>0</a:t>
            </a:r>
            <a:r>
              <a:rPr lang="en-IN" b="1" baseline="30000" dirty="0">
                <a:solidFill>
                  <a:srgbClr val="008000"/>
                </a:solidFill>
              </a:rPr>
              <a:t>2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US" b="1" baseline="30000" dirty="0" smtClean="0">
                <a:cs typeface="Arial" charset="0"/>
                <a:sym typeface="Symbol" pitchFamily="18" charset="2"/>
              </a:rPr>
              <a:t> </a:t>
            </a:r>
            <a:r>
              <a:rPr lang="en-IN" b="1" dirty="0" smtClean="0">
                <a:solidFill>
                  <a:srgbClr val="0000CC"/>
                </a:solidFill>
              </a:rPr>
              <a:t>0</a:t>
            </a:r>
            <a:r>
              <a:rPr lang="en-IN" b="1" baseline="30000" dirty="0" smtClean="0">
                <a:solidFill>
                  <a:srgbClr val="0000CC"/>
                </a:solidFill>
              </a:rPr>
              <a:t>3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0</a:t>
            </a:r>
            <a:r>
              <a:rPr lang="en-IN" b="1" baseline="30000" dirty="0" smtClean="0">
                <a:solidFill>
                  <a:srgbClr val="FF0000"/>
                </a:solidFill>
              </a:rPr>
              <a:t>1</a:t>
            </a:r>
            <a:r>
              <a:rPr lang="en-IN" b="1" baseline="30000" dirty="0" smtClean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00CC"/>
                </a:solidFill>
              </a:rPr>
              <a:t>0</a:t>
            </a:r>
            <a:r>
              <a:rPr lang="en-IN" b="1" baseline="30000" dirty="0" smtClean="0">
                <a:solidFill>
                  <a:srgbClr val="0000CC"/>
                </a:solidFill>
              </a:rPr>
              <a:t>4</a:t>
            </a:r>
            <a:r>
              <a:rPr lang="en-IN" b="1" dirty="0" smtClean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0</a:t>
            </a:r>
            <a:r>
              <a:rPr lang="en-IN" b="1" baseline="30000" dirty="0" smtClean="0">
                <a:solidFill>
                  <a:srgbClr val="FF0000"/>
                </a:solidFill>
              </a:rPr>
              <a:t>2</a:t>
            </a:r>
            <a:r>
              <a:rPr lang="en-IN" b="1" baseline="30000" dirty="0" smtClean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8000"/>
                </a:solidFill>
              </a:rPr>
              <a:t>0</a:t>
            </a:r>
            <a:r>
              <a:rPr lang="en-IN" b="1" baseline="30000" dirty="0" smtClean="0">
                <a:solidFill>
                  <a:srgbClr val="008000"/>
                </a:solidFill>
              </a:rPr>
              <a:t>2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US" b="1" baseline="30000" dirty="0" smtClean="0">
                <a:cs typeface="Arial" charset="0"/>
                <a:sym typeface="Symbol" pitchFamily="18" charset="2"/>
              </a:rPr>
              <a:t>            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endParaRPr lang="en-US" altLang="en-US" b="1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b="1" baseline="30000" dirty="0">
                <a:cs typeface="Arial" charset="0"/>
                <a:sym typeface="Symbol" pitchFamily="18" charset="2"/>
              </a:rPr>
              <a:t> </a:t>
            </a:r>
            <a:r>
              <a:rPr lang="en-IN" b="1" dirty="0">
                <a:solidFill>
                  <a:srgbClr val="0000CC"/>
                </a:solidFill>
              </a:rPr>
              <a:t>0</a:t>
            </a:r>
            <a:r>
              <a:rPr lang="en-IN" b="1" baseline="30000" dirty="0">
                <a:solidFill>
                  <a:srgbClr val="0000CC"/>
                </a:solidFill>
              </a:rPr>
              <a:t>3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4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8000"/>
                </a:solidFill>
              </a:rPr>
              <a:t>0</a:t>
            </a:r>
            <a:r>
              <a:rPr lang="en-IN" b="1" baseline="30000" dirty="0">
                <a:solidFill>
                  <a:srgbClr val="008000"/>
                </a:solidFill>
              </a:rPr>
              <a:t>1 </a:t>
            </a:r>
            <a:r>
              <a:rPr lang="en-IN" b="1" dirty="0" smtClean="0">
                <a:solidFill>
                  <a:srgbClr val="FF0000"/>
                </a:solidFill>
              </a:rPr>
              <a:t>11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3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0</a:t>
            </a:r>
            <a:r>
              <a:rPr lang="en-IN" b="1" baseline="30000" dirty="0" smtClean="0">
                <a:solidFill>
                  <a:srgbClr val="FF0000"/>
                </a:solidFill>
              </a:rPr>
              <a:t>3</a:t>
            </a:r>
            <a:r>
              <a:rPr lang="en-IN" b="1" baseline="30000" dirty="0" smtClean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4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8000"/>
                </a:solidFill>
              </a:rPr>
              <a:t>0</a:t>
            </a:r>
            <a:r>
              <a:rPr lang="en-IN" b="1" baseline="30000" dirty="0" smtClean="0">
                <a:solidFill>
                  <a:srgbClr val="008000"/>
                </a:solidFill>
              </a:rPr>
              <a:t>2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US" b="1" baseline="30000" dirty="0" smtClean="0">
                <a:cs typeface="Arial" charset="0"/>
                <a:sym typeface="Symbol" pitchFamily="18" charset="2"/>
              </a:rPr>
              <a:t> </a:t>
            </a:r>
            <a:r>
              <a:rPr lang="en-IN" b="1" dirty="0" smtClean="0">
                <a:solidFill>
                  <a:srgbClr val="0000CC"/>
                </a:solidFill>
              </a:rPr>
              <a:t>0</a:t>
            </a:r>
            <a:r>
              <a:rPr lang="en-IN" b="1" baseline="30000" dirty="0" smtClean="0">
                <a:solidFill>
                  <a:srgbClr val="0000CC"/>
                </a:solidFill>
              </a:rPr>
              <a:t>4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0</a:t>
            </a:r>
            <a:r>
              <a:rPr lang="en-IN" b="1" baseline="30000" dirty="0" smtClean="0">
                <a:solidFill>
                  <a:srgbClr val="FF0000"/>
                </a:solidFill>
              </a:rPr>
              <a:t>1</a:t>
            </a:r>
            <a:r>
              <a:rPr lang="en-IN" b="1" baseline="30000" dirty="0" smtClean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00CC"/>
                </a:solidFill>
              </a:rPr>
              <a:t>0</a:t>
            </a:r>
            <a:r>
              <a:rPr lang="en-IN" b="1" baseline="30000" dirty="0" smtClean="0">
                <a:solidFill>
                  <a:srgbClr val="0000CC"/>
                </a:solidFill>
              </a:rPr>
              <a:t>3</a:t>
            </a:r>
            <a:r>
              <a:rPr lang="en-IN" b="1" dirty="0" smtClean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8000"/>
                </a:solidFill>
              </a:rPr>
              <a:t>0</a:t>
            </a:r>
            <a:r>
              <a:rPr lang="en-IN" b="1" baseline="30000" dirty="0" smtClean="0">
                <a:solidFill>
                  <a:srgbClr val="008000"/>
                </a:solidFill>
              </a:rPr>
              <a:t>1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US" b="1" baseline="30000" dirty="0" smtClean="0">
                <a:cs typeface="Arial" charset="0"/>
                <a:sym typeface="Symbol" pitchFamily="18" charset="2"/>
              </a:rPr>
              <a:t>            </a:t>
            </a:r>
            <a:endParaRPr lang="en-US" altLang="en-US" b="1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CC"/>
                </a:solidFill>
              </a:rPr>
              <a:t>0</a:t>
            </a:r>
            <a:r>
              <a:rPr lang="en-IN" b="1" baseline="30000" dirty="0">
                <a:solidFill>
                  <a:srgbClr val="0000CC"/>
                </a:solidFill>
              </a:rPr>
              <a:t>4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0</a:t>
            </a:r>
            <a:r>
              <a:rPr lang="en-IN" b="1" baseline="30000" dirty="0" smtClean="0">
                <a:solidFill>
                  <a:srgbClr val="FF0000"/>
                </a:solidFill>
              </a:rPr>
              <a:t>2</a:t>
            </a:r>
            <a:r>
              <a:rPr lang="en-IN" b="1" baseline="30000" dirty="0" smtClean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00CC"/>
                </a:solidFill>
              </a:rPr>
              <a:t>0</a:t>
            </a:r>
            <a:r>
              <a:rPr lang="en-IN" b="1" baseline="30000" dirty="0" smtClean="0">
                <a:solidFill>
                  <a:srgbClr val="0000CC"/>
                </a:solidFill>
              </a:rPr>
              <a:t>5</a:t>
            </a:r>
            <a:r>
              <a:rPr lang="en-IN" b="1" dirty="0" smtClean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8000"/>
                </a:solidFill>
              </a:rPr>
              <a:t>0</a:t>
            </a:r>
            <a:r>
              <a:rPr lang="en-IN" b="1" baseline="30000" dirty="0" smtClean="0">
                <a:solidFill>
                  <a:srgbClr val="008000"/>
                </a:solidFill>
              </a:rPr>
              <a:t>2 </a:t>
            </a:r>
            <a:r>
              <a:rPr lang="en-IN" b="1" dirty="0" smtClean="0">
                <a:solidFill>
                  <a:srgbClr val="FF0000"/>
                </a:solidFill>
              </a:rPr>
              <a:t>11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4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0</a:t>
            </a:r>
            <a:r>
              <a:rPr lang="en-IN" b="1" baseline="30000" dirty="0" smtClean="0">
                <a:solidFill>
                  <a:srgbClr val="FF0000"/>
                </a:solidFill>
              </a:rPr>
              <a:t>3</a:t>
            </a:r>
            <a:r>
              <a:rPr lang="en-IN" b="1" baseline="30000" dirty="0" smtClean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00CC"/>
                </a:solidFill>
              </a:rPr>
              <a:t>0</a:t>
            </a:r>
            <a:r>
              <a:rPr lang="en-IN" b="1" baseline="30000" dirty="0" smtClean="0">
                <a:solidFill>
                  <a:srgbClr val="0000CC"/>
                </a:solidFill>
              </a:rPr>
              <a:t>3</a:t>
            </a:r>
            <a:r>
              <a:rPr lang="en-IN" b="1" dirty="0" smtClean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8000"/>
                </a:solidFill>
              </a:rPr>
              <a:t>0</a:t>
            </a:r>
            <a:r>
              <a:rPr lang="en-IN" b="1" baseline="30000" dirty="0" smtClean="0">
                <a:solidFill>
                  <a:srgbClr val="008000"/>
                </a:solidFill>
              </a:rPr>
              <a:t>1 </a:t>
            </a:r>
            <a:r>
              <a:rPr lang="en-IN" b="1" dirty="0" smtClean="0">
                <a:solidFill>
                  <a:srgbClr val="CC0099"/>
                </a:solidFill>
              </a:rPr>
              <a:t>111</a:t>
            </a:r>
            <a:r>
              <a:rPr lang="en-US" b="1" baseline="30000" dirty="0" smtClean="0">
                <a:cs typeface="Arial" charset="0"/>
                <a:sym typeface="Symbol" pitchFamily="18" charset="2"/>
              </a:rPr>
              <a:t>            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endParaRPr lang="en-US" altLang="en-US" b="1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2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655"/>
            <a:ext cx="10515600" cy="77787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Turing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530"/>
            <a:ext cx="10515600" cy="5405717"/>
          </a:xfrm>
        </p:spPr>
        <p:txBody>
          <a:bodyPr/>
          <a:lstStyle/>
          <a:p>
            <a:r>
              <a:rPr lang="en-IN" dirty="0" smtClean="0"/>
              <a:t>A Turing machine (TM) is a finite state machine with an infinite tape from which it reads its input and on it records its computation.</a:t>
            </a:r>
          </a:p>
          <a:p>
            <a:r>
              <a:rPr lang="en-IN" dirty="0"/>
              <a:t> </a:t>
            </a:r>
            <a:r>
              <a:rPr lang="en-IN" dirty="0" smtClean="0"/>
              <a:t>Turing machine has both accept and reject states.</a:t>
            </a:r>
          </a:p>
          <a:p>
            <a:r>
              <a:rPr lang="en-IN" dirty="0" smtClean="0"/>
              <a:t> Comparing TM and a FSA and PDA</a:t>
            </a:r>
          </a:p>
          <a:p>
            <a:pPr lvl="1"/>
            <a:r>
              <a:rPr lang="en-IN" sz="2800" dirty="0" smtClean="0"/>
              <a:t>A TM may both read from and write its input tape</a:t>
            </a:r>
          </a:p>
          <a:p>
            <a:pPr lvl="1"/>
            <a:r>
              <a:rPr lang="en-IN" sz="2800" dirty="0" smtClean="0"/>
              <a:t>A  TM may move both left and right over its working storage (tape)</a:t>
            </a:r>
          </a:p>
          <a:p>
            <a:pPr lvl="1"/>
            <a:r>
              <a:rPr lang="en-IN" sz="2800" dirty="0" smtClean="0"/>
              <a:t>A  TM halts immediately when it reaches an accept or reject state</a:t>
            </a:r>
          </a:p>
          <a:p>
            <a:pPr lvl="1"/>
            <a:r>
              <a:rPr lang="en-IN" sz="2800" dirty="0"/>
              <a:t> </a:t>
            </a:r>
            <a:r>
              <a:rPr lang="en-IN" sz="2800" dirty="0" smtClean="0"/>
              <a:t>                                           can not accepted by FSA but PDA and TM       </a:t>
            </a:r>
          </a:p>
          <a:p>
            <a:pPr marL="457200" lvl="1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can accept</a:t>
            </a:r>
          </a:p>
          <a:p>
            <a:pPr lvl="1"/>
            <a:r>
              <a:rPr lang="en-IN" sz="2800" dirty="0"/>
              <a:t> </a:t>
            </a:r>
            <a:r>
              <a:rPr lang="en-IN" sz="2800" dirty="0" smtClean="0"/>
              <a:t>                                                  can not accepted by both FSA and  </a:t>
            </a:r>
          </a:p>
          <a:p>
            <a:pPr marL="457200" lvl="1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PDA but TM can accept.</a:t>
            </a: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054858"/>
              </p:ext>
            </p:extLst>
          </p:nvPr>
        </p:nvGraphicFramePr>
        <p:xfrm>
          <a:off x="1676497" y="4186238"/>
          <a:ext cx="3556000" cy="57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6" name="Equation" r:id="rId3" imgW="812520" imgH="228600" progId="Equation.3">
                  <p:embed/>
                </p:oleObj>
              </mc:Choice>
              <mc:Fallback>
                <p:oleObj name="Equation" r:id="rId3" imgW="812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97" y="4186238"/>
                        <a:ext cx="3556000" cy="5740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2027"/>
              </p:ext>
            </p:extLst>
          </p:nvPr>
        </p:nvGraphicFramePr>
        <p:xfrm>
          <a:off x="1671356" y="5082988"/>
          <a:ext cx="4111625" cy="50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7" name="Equation" r:id="rId5" imgW="939600" imgH="228600" progId="Equation.3">
                  <p:embed/>
                </p:oleObj>
              </mc:Choice>
              <mc:Fallback>
                <p:oleObj name="Equation" r:id="rId5" imgW="93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356" y="5082988"/>
                        <a:ext cx="4111625" cy="5024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04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087"/>
          </a:xfrm>
        </p:spPr>
        <p:txBody>
          <a:bodyPr/>
          <a:lstStyle/>
          <a:p>
            <a:r>
              <a:rPr lang="en-IN" sz="3600" dirty="0" smtClean="0">
                <a:solidFill>
                  <a:srgbClr val="FF0000"/>
                </a:solidFill>
              </a:rPr>
              <a:t>Enumeration of Turing machine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5082"/>
            <a:ext cx="10515600" cy="56477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CC0099"/>
                </a:solidFill>
              </a:rPr>
              <a:t>111</a:t>
            </a:r>
            <a:r>
              <a:rPr lang="en-IN" b="1" dirty="0" smtClean="0"/>
              <a:t>m</a:t>
            </a:r>
            <a:r>
              <a:rPr lang="en-IN" b="1" baseline="-25000" dirty="0" smtClean="0"/>
              <a:t>1</a:t>
            </a:r>
            <a:r>
              <a:rPr lang="en-IN" b="1" dirty="0" smtClean="0">
                <a:solidFill>
                  <a:srgbClr val="FF0000"/>
                </a:solidFill>
              </a:rPr>
              <a:t>11</a:t>
            </a:r>
            <a:r>
              <a:rPr lang="en-IN" b="1" dirty="0" smtClean="0"/>
              <a:t>m</a:t>
            </a:r>
            <a:r>
              <a:rPr lang="en-IN" b="1" baseline="-25000" dirty="0" smtClean="0"/>
              <a:t>2</a:t>
            </a:r>
            <a:r>
              <a:rPr lang="en-IN" b="1" baseline="30000" dirty="0" smtClean="0">
                <a:solidFill>
                  <a:srgbClr val="008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US" b="1" baseline="30000" dirty="0">
                <a:cs typeface="Arial" charset="0"/>
                <a:sym typeface="Symbol" pitchFamily="18" charset="2"/>
              </a:rPr>
              <a:t> </a:t>
            </a:r>
            <a:r>
              <a:rPr lang="en-IN" b="1" dirty="0" smtClean="0"/>
              <a:t>m</a:t>
            </a:r>
            <a:r>
              <a:rPr lang="en-IN" b="1" baseline="-25000" dirty="0" smtClean="0"/>
              <a:t>3</a:t>
            </a:r>
            <a:r>
              <a:rPr lang="en-IN" b="1" baseline="30000" dirty="0" smtClean="0">
                <a:solidFill>
                  <a:srgbClr val="008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US" b="1" baseline="30000" dirty="0">
                <a:cs typeface="Arial" charset="0"/>
                <a:sym typeface="Symbol" pitchFamily="18" charset="2"/>
              </a:rPr>
              <a:t> </a:t>
            </a:r>
            <a:r>
              <a:rPr lang="en-IN" b="1" dirty="0" smtClean="0"/>
              <a:t>m</a:t>
            </a:r>
            <a:r>
              <a:rPr lang="en-IN" b="1" baseline="-25000" dirty="0" smtClean="0"/>
              <a:t>4</a:t>
            </a:r>
            <a:r>
              <a:rPr lang="en-IN" b="1" dirty="0" smtClean="0">
                <a:solidFill>
                  <a:srgbClr val="FF0000"/>
                </a:solidFill>
              </a:rPr>
              <a:t>11</a:t>
            </a:r>
            <a:r>
              <a:rPr lang="en-IN" b="1" dirty="0" smtClean="0">
                <a:solidFill>
                  <a:srgbClr val="0000CC"/>
                </a:solidFill>
              </a:rPr>
              <a:t> </a:t>
            </a:r>
            <a:r>
              <a:rPr lang="en-IN" b="1" dirty="0" smtClean="0"/>
              <a:t>m</a:t>
            </a:r>
            <a:r>
              <a:rPr lang="en-IN" b="1" baseline="-25000" dirty="0" smtClean="0"/>
              <a:t>5</a:t>
            </a:r>
            <a:r>
              <a:rPr lang="en-IN" b="1" baseline="30000" dirty="0" smtClean="0">
                <a:solidFill>
                  <a:srgbClr val="008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US" b="1" baseline="30000" dirty="0">
                <a:cs typeface="Arial" charset="0"/>
                <a:sym typeface="Symbol" pitchFamily="18" charset="2"/>
              </a:rPr>
              <a:t> </a:t>
            </a:r>
            <a:r>
              <a:rPr lang="en-IN" b="1" dirty="0" smtClean="0"/>
              <a:t>m</a:t>
            </a:r>
            <a:r>
              <a:rPr lang="en-IN" b="1" baseline="-25000" dirty="0" smtClean="0"/>
              <a:t>6</a:t>
            </a:r>
            <a:r>
              <a:rPr lang="en-IN" b="1" dirty="0" smtClean="0">
                <a:solidFill>
                  <a:srgbClr val="FF0000"/>
                </a:solidFill>
              </a:rPr>
              <a:t>11</a:t>
            </a:r>
            <a:r>
              <a:rPr lang="en-IN" b="1" dirty="0" smtClean="0"/>
              <a:t>m</a:t>
            </a:r>
            <a:r>
              <a:rPr lang="en-IN" b="1" baseline="-25000" dirty="0" smtClean="0"/>
              <a:t>7</a:t>
            </a:r>
            <a:r>
              <a:rPr lang="en-IN" b="1" dirty="0" smtClean="0">
                <a:solidFill>
                  <a:srgbClr val="FF0000"/>
                </a:solidFill>
              </a:rPr>
              <a:t>11</a:t>
            </a:r>
            <a:r>
              <a:rPr lang="en-IN" b="1" dirty="0" smtClean="0"/>
              <a:t>m</a:t>
            </a:r>
            <a:r>
              <a:rPr lang="en-IN" b="1" baseline="-25000" dirty="0" smtClean="0"/>
              <a:t>8</a:t>
            </a:r>
            <a:r>
              <a:rPr lang="en-IN" b="1" dirty="0" smtClean="0">
                <a:solidFill>
                  <a:srgbClr val="CC0099"/>
                </a:solidFill>
              </a:rPr>
              <a:t>111</a:t>
            </a:r>
            <a:r>
              <a:rPr lang="en-US" b="1" baseline="30000" dirty="0" smtClean="0">
                <a:cs typeface="Arial" charset="0"/>
                <a:sym typeface="Symbol" pitchFamily="18" charset="2"/>
              </a:rPr>
              <a:t>   </a:t>
            </a:r>
            <a:endParaRPr lang="en-US" b="1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00CC"/>
                </a:solidFill>
              </a:rPr>
              <a:t> Each </a:t>
            </a:r>
            <a:r>
              <a:rPr lang="en-IN" b="1" dirty="0" smtClean="0"/>
              <a:t>m</a:t>
            </a:r>
            <a:r>
              <a:rPr lang="en-IN" b="1" baseline="-25000" dirty="0" smtClean="0"/>
              <a:t>i</a:t>
            </a:r>
            <a:r>
              <a:rPr lang="en-IN" b="1" dirty="0" smtClean="0">
                <a:solidFill>
                  <a:srgbClr val="0000CC"/>
                </a:solidFill>
              </a:rPr>
              <a:t>     is of the form  0</a:t>
            </a:r>
            <a:r>
              <a:rPr lang="en-IN" b="1" baseline="30000" dirty="0" smtClean="0">
                <a:solidFill>
                  <a:srgbClr val="0000CC"/>
                </a:solidFill>
              </a:rPr>
              <a:t>i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0</a:t>
            </a:r>
            <a:r>
              <a:rPr lang="en-IN" b="1" baseline="30000" dirty="0" smtClean="0">
                <a:solidFill>
                  <a:srgbClr val="FF0000"/>
                </a:solidFill>
              </a:rPr>
              <a:t>j</a:t>
            </a:r>
            <a:r>
              <a:rPr lang="en-IN" b="1" baseline="30000" dirty="0" smtClean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00CC"/>
                </a:solidFill>
              </a:rPr>
              <a:t>0</a:t>
            </a:r>
            <a:r>
              <a:rPr lang="en-IN" b="1" baseline="30000" dirty="0" smtClean="0">
                <a:solidFill>
                  <a:srgbClr val="0000CC"/>
                </a:solidFill>
              </a:rPr>
              <a:t>k</a:t>
            </a:r>
            <a:r>
              <a:rPr lang="en-IN" b="1" dirty="0" smtClean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0</a:t>
            </a:r>
            <a:r>
              <a:rPr lang="en-IN" b="1" baseline="30000" dirty="0" smtClean="0">
                <a:solidFill>
                  <a:srgbClr val="FF0000"/>
                </a:solidFill>
              </a:rPr>
              <a:t>l</a:t>
            </a:r>
            <a:r>
              <a:rPr lang="en-IN" b="1" baseline="30000" dirty="0" smtClean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8000"/>
                </a:solidFill>
              </a:rPr>
              <a:t>0</a:t>
            </a:r>
            <a:r>
              <a:rPr lang="en-IN" b="1" baseline="30000" dirty="0" smtClean="0">
                <a:solidFill>
                  <a:srgbClr val="008000"/>
                </a:solidFill>
              </a:rPr>
              <a:t>m</a:t>
            </a:r>
            <a:r>
              <a:rPr lang="en-US" b="1" baseline="30000" dirty="0" smtClean="0">
                <a:cs typeface="Arial" charset="0"/>
                <a:sym typeface="Symbol" pitchFamily="18" charset="2"/>
              </a:rPr>
              <a:t> 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endParaRPr lang="en-US" altLang="en-US" b="1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i</a:t>
            </a:r>
            <a:r>
              <a:rPr lang="en-US" altLang="en-US" b="1" baseline="30000" dirty="0" smtClean="0">
                <a:cs typeface="Arial" charset="0"/>
                <a:sym typeface="Symbol" pitchFamily="18" charset="2"/>
              </a:rPr>
              <a:t>th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integer in binary represents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i</a:t>
            </a:r>
            <a:r>
              <a:rPr lang="en-US" altLang="en-US" b="1" baseline="30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th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Turing machine, say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T</a:t>
            </a:r>
            <a:r>
              <a:rPr lang="en-US" altLang="en-US" b="1" baseline="-25000" dirty="0" smtClean="0">
                <a:cs typeface="Arial" charset="0"/>
                <a:sym typeface="Symbol" pitchFamily="18" charset="2"/>
              </a:rPr>
              <a:t>i</a:t>
            </a:r>
            <a:endParaRPr lang="en-US" altLang="en-US" b="1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b="1" baseline="-25000" dirty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1      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- T</a:t>
            </a:r>
            <a:r>
              <a:rPr lang="en-US" altLang="en-US" b="1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endParaRPr lang="en-US" altLang="en-US" b="1" dirty="0" smtClean="0">
              <a:solidFill>
                <a:srgbClr val="FF0000"/>
              </a:solidFill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10    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- T</a:t>
            </a:r>
            <a:r>
              <a:rPr lang="en-US" altLang="en-US" b="1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2                                   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If the binary integer is not proper encoding, then the </a:t>
            </a:r>
            <a:endParaRPr lang="en-US" altLang="en-US" b="1" dirty="0">
              <a:solidFill>
                <a:srgbClr val="FF0000"/>
              </a:solidFill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11    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-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T</a:t>
            </a:r>
            <a:r>
              <a:rPr lang="en-US" altLang="en-US" b="1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3                                    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respective TM with no moves.</a:t>
            </a:r>
            <a:endParaRPr lang="en-US" altLang="en-US" b="1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100  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-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T</a:t>
            </a:r>
            <a:r>
              <a:rPr lang="en-US" altLang="en-US" b="1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4</a:t>
            </a:r>
            <a:endParaRPr lang="en-US" altLang="en-US" b="1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101  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-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T</a:t>
            </a:r>
            <a:r>
              <a:rPr lang="en-US" altLang="en-US" b="1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5</a:t>
            </a:r>
            <a:endParaRPr lang="en-US" altLang="en-US" b="1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110  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-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T</a:t>
            </a:r>
            <a:r>
              <a:rPr lang="en-US" altLang="en-US" b="1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6</a:t>
            </a:r>
            <a:endParaRPr lang="en-US" altLang="en-US" b="1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b="1" dirty="0" smtClean="0">
                <a:cs typeface="Arial" charset="0"/>
                <a:sym typeface="Symbol" pitchFamily="18" charset="2"/>
              </a:rPr>
              <a:t> 111  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-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T</a:t>
            </a:r>
            <a:r>
              <a:rPr lang="en-US" altLang="en-US" b="1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7</a:t>
            </a:r>
            <a:endParaRPr lang="en-US" altLang="en-US" b="1" dirty="0">
              <a:solidFill>
                <a:srgbClr val="FF0000"/>
              </a:solidFill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. . . . .</a:t>
            </a:r>
            <a:endParaRPr lang="en-US" altLang="en-US" b="1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b="1" dirty="0" smtClean="0">
                <a:cs typeface="Arial" charset="0"/>
                <a:sym typeface="Symbol" pitchFamily="18" charset="2"/>
              </a:rPr>
              <a:t>  . </a:t>
            </a:r>
            <a:r>
              <a:rPr lang="en-US" altLang="en-US" b="1" dirty="0">
                <a:cs typeface="Arial" charset="0"/>
                <a:sym typeface="Symbol" pitchFamily="18" charset="2"/>
              </a:rPr>
              <a:t>. . . .</a:t>
            </a:r>
            <a:endParaRPr lang="en-US" altLang="en-US" b="1" baseline="-25000" dirty="0"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15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Enumeration of Turing machine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153"/>
            <a:ext cx="10515600" cy="2433917"/>
          </a:xfrm>
        </p:spPr>
        <p:txBody>
          <a:bodyPr/>
          <a:lstStyle/>
          <a:p>
            <a:r>
              <a:rPr lang="en-IN" b="1" dirty="0" smtClean="0"/>
              <a:t> We can talk about </a:t>
            </a:r>
            <a:r>
              <a:rPr lang="en-IN" b="1" dirty="0"/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i</a:t>
            </a:r>
            <a:r>
              <a:rPr lang="en-US" altLang="en-US" b="1" baseline="30000" dirty="0">
                <a:cs typeface="Arial" charset="0"/>
                <a:sym typeface="Symbol" pitchFamily="18" charset="2"/>
              </a:rPr>
              <a:t>th</a:t>
            </a:r>
            <a:r>
              <a:rPr lang="en-IN" b="1" dirty="0" smtClean="0"/>
              <a:t> TM</a:t>
            </a:r>
          </a:p>
          <a:p>
            <a:r>
              <a:rPr lang="en-IN" dirty="0"/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i</a:t>
            </a:r>
            <a:r>
              <a:rPr lang="en-US" altLang="en-US" b="1" baseline="30000" dirty="0">
                <a:cs typeface="Arial" charset="0"/>
                <a:sym typeface="Symbol" pitchFamily="18" charset="2"/>
              </a:rPr>
              <a:t>th</a:t>
            </a:r>
            <a:r>
              <a:rPr lang="en-US" altLang="en-US" b="1" dirty="0">
                <a:cs typeface="Arial" charset="0"/>
                <a:sym typeface="Symbol" pitchFamily="18" charset="2"/>
              </a:rPr>
              <a:t> integer in binary represents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i</a:t>
            </a:r>
            <a:r>
              <a:rPr lang="en-US" altLang="en-US" b="1" baseline="30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th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TM</a:t>
            </a:r>
          </a:p>
          <a:p>
            <a:r>
              <a:rPr lang="en-US" b="1" dirty="0" smtClean="0">
                <a:cs typeface="Arial" charset="0"/>
                <a:sym typeface="Symbol" pitchFamily="18" charset="2"/>
              </a:rPr>
              <a:t> Some Turing machines  do not have any moves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8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6518"/>
                <a:ext cx="10515600" cy="58004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If you take two languages L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I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, three possibilities exists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          1) Both </a:t>
                </a:r>
                <a:r>
                  <a:rPr lang="en-IN" dirty="0"/>
                  <a:t>L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IN" dirty="0" smtClean="0"/>
                  <a:t> are recursive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2) Neither L nor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dirty="0"/>
                      <m:t>are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</m:oMath>
                </a14:m>
                <a:r>
                  <a:rPr lang="en-IN" dirty="0" smtClean="0"/>
                  <a:t>recursively enumerable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          3) One of </a:t>
                </a:r>
                <a:r>
                  <a:rPr lang="en-IN" dirty="0"/>
                  <a:t>L </a:t>
                </a:r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b="0" i="0" dirty="0" smtClean="0"/>
                      <m:t>is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</m:oMath>
                </a14:m>
                <a:r>
                  <a:rPr lang="en-IN" dirty="0"/>
                  <a:t>recursively </a:t>
                </a:r>
                <a:r>
                  <a:rPr lang="en-IN" dirty="0" smtClean="0"/>
                  <a:t>enumerable but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not recursive</a:t>
                </a:r>
                <a:r>
                  <a:rPr lang="en-IN" dirty="0" smtClean="0"/>
                  <a:t>, 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   then the other is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not recursively enumerable</a:t>
                </a:r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6518"/>
                <a:ext cx="10515600" cy="5800445"/>
              </a:xfrm>
              <a:blipFill rotWithShape="0">
                <a:blip r:embed="rId2"/>
                <a:stretch>
                  <a:fillRect l="-1217" t="-1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5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4776"/>
                <a:ext cx="10515600" cy="56121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                                  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                             </a:t>
                </a:r>
                <a:r>
                  <a:rPr lang="en-IN" dirty="0" smtClean="0">
                    <a:solidFill>
                      <a:srgbClr val="0000CC"/>
                    </a:solidFill>
                  </a:rPr>
                  <a:t>r.e        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not r.e</a:t>
                </a:r>
                <a:r>
                  <a:rPr lang="en-IN" dirty="0" smtClean="0">
                    <a:solidFill>
                      <a:srgbClr val="0000CC"/>
                    </a:solidFill>
                  </a:rPr>
                  <a:t>                         </a:t>
                </a:r>
                <a:r>
                  <a:rPr lang="en-IN" dirty="0" smtClean="0"/>
                  <a:t> </a:t>
                </a:r>
                <a:r>
                  <a:rPr lang="en-IN" dirty="0">
                    <a:solidFill>
                      <a:srgbClr val="0000CC"/>
                    </a:solidFill>
                  </a:rPr>
                  <a:t>r.e</a:t>
                </a:r>
                <a:r>
                  <a:rPr lang="en-IN" dirty="0" smtClean="0">
                    <a:solidFill>
                      <a:srgbClr val="0000CC"/>
                    </a:solidFill>
                  </a:rPr>
                  <a:t>     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not r.e</a:t>
                </a:r>
                <a:endParaRPr lang="en-IN" dirty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/>
                  <a:t>                                                                             L</a:t>
                </a:r>
              </a:p>
              <a:p>
                <a:pPr marL="0" indent="0">
                  <a:buNone/>
                </a:pPr>
                <a:r>
                  <a:rPr lang="en-IN" dirty="0" smtClean="0"/>
                  <a:t>                    L            </a:t>
                </a:r>
                <a:r>
                  <a:rPr lang="en-IN" dirty="0" smtClean="0">
                    <a:solidFill>
                      <a:srgbClr val="008000"/>
                    </a:solidFill>
                  </a:rPr>
                  <a:t>rec</a:t>
                </a:r>
                <a:r>
                  <a:rPr lang="en-IN" dirty="0" smtClean="0"/>
                  <a:t>                                           </a:t>
                </a:r>
                <a:r>
                  <a:rPr lang="en-IN" dirty="0" smtClean="0">
                    <a:solidFill>
                      <a:srgbClr val="008000"/>
                    </a:solidFill>
                  </a:rPr>
                  <a:t>rec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                                       </a:t>
                </a:r>
                <a:r>
                  <a:rPr lang="en-IN" dirty="0">
                    <a:solidFill>
                      <a:srgbClr val="FF0000"/>
                    </a:solidFill>
                  </a:rPr>
                  <a:t>not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r.e                                       not </a:t>
                </a:r>
                <a:r>
                  <a:rPr lang="en-IN" dirty="0">
                    <a:solidFill>
                      <a:srgbClr val="FF0000"/>
                    </a:solidFill>
                  </a:rPr>
                  <a:t>r.e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                           </a:t>
                </a:r>
                <a:r>
                  <a:rPr lang="en-IN" dirty="0"/>
                  <a:t> </a:t>
                </a:r>
                <a:r>
                  <a:rPr lang="en-IN" dirty="0">
                    <a:solidFill>
                      <a:srgbClr val="0000CC"/>
                    </a:solidFill>
                  </a:rPr>
                  <a:t>r.e</a:t>
                </a:r>
                <a:r>
                  <a:rPr lang="en-IN" dirty="0"/>
                  <a:t> </a:t>
                </a:r>
                <a:r>
                  <a:rPr lang="en-IN" dirty="0" smtClean="0"/>
                  <a:t>       </a:t>
                </a:r>
                <a:r>
                  <a:rPr lang="en-IN" dirty="0"/>
                  <a:t>L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IN" dirty="0" smtClean="0"/>
                  <a:t>                        L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IN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>
                        <a:solidFill>
                          <a:srgbClr val="0000CC"/>
                        </a:solidFill>
                      </a:rPr>
                      <m:t>r</m:t>
                    </m:r>
                    <m:r>
                      <m:rPr>
                        <m:nor/>
                      </m:rPr>
                      <a:rPr lang="en-IN" dirty="0">
                        <a:solidFill>
                          <a:srgbClr val="0000CC"/>
                        </a:solidFill>
                      </a:rPr>
                      <m:t>.</m:t>
                    </m:r>
                    <m:r>
                      <m:rPr>
                        <m:nor/>
                      </m:rPr>
                      <a:rPr lang="en-IN" dirty="0">
                        <a:solidFill>
                          <a:srgbClr val="0000CC"/>
                        </a:solidFill>
                      </a:rPr>
                      <m:t>e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rgbClr val="0000CC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rgbClr val="008000"/>
                    </a:solidFill>
                  </a:rPr>
                  <a:t>                                  rec                                           </a:t>
                </a:r>
                <a:r>
                  <a:rPr lang="en-IN" dirty="0" err="1" smtClean="0">
                    <a:solidFill>
                      <a:srgbClr val="008000"/>
                    </a:solidFill>
                  </a:rPr>
                  <a:t>rec</a:t>
                </a:r>
                <a:r>
                  <a:rPr lang="en-IN" dirty="0" smtClean="0">
                    <a:solidFill>
                      <a:srgbClr val="0000CC"/>
                    </a:solidFill>
                  </a:rPr>
                  <a:t>                     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4776"/>
                <a:ext cx="10515600" cy="561218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318375" y="-10202"/>
            <a:ext cx="2262897" cy="3210389"/>
            <a:chOff x="2318375" y="528640"/>
            <a:chExt cx="2262897" cy="3210389"/>
          </a:xfrm>
        </p:grpSpPr>
        <p:sp>
          <p:nvSpPr>
            <p:cNvPr id="4" name="Oval 3"/>
            <p:cNvSpPr/>
            <p:nvPr/>
          </p:nvSpPr>
          <p:spPr>
            <a:xfrm>
              <a:off x="2335306" y="1600947"/>
              <a:ext cx="1990165" cy="21380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Arc 8"/>
            <p:cNvSpPr/>
            <p:nvPr/>
          </p:nvSpPr>
          <p:spPr>
            <a:xfrm rot="8980407">
              <a:off x="2318375" y="528640"/>
              <a:ext cx="2262897" cy="2206812"/>
            </a:xfrm>
            <a:prstGeom prst="arc">
              <a:avLst>
                <a:gd name="adj1" fmla="val 15017409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79175" y="-80960"/>
            <a:ext cx="2262897" cy="3210389"/>
            <a:chOff x="2318375" y="528640"/>
            <a:chExt cx="2262897" cy="3210389"/>
          </a:xfrm>
        </p:grpSpPr>
        <p:sp>
          <p:nvSpPr>
            <p:cNvPr id="12" name="Oval 11"/>
            <p:cNvSpPr/>
            <p:nvPr/>
          </p:nvSpPr>
          <p:spPr>
            <a:xfrm>
              <a:off x="2335306" y="1600947"/>
              <a:ext cx="1990165" cy="21380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Arc 12"/>
            <p:cNvSpPr/>
            <p:nvPr/>
          </p:nvSpPr>
          <p:spPr>
            <a:xfrm rot="8980407">
              <a:off x="2318375" y="528640"/>
              <a:ext cx="2262897" cy="2206812"/>
            </a:xfrm>
            <a:prstGeom prst="arc">
              <a:avLst>
                <a:gd name="adj1" fmla="val 15017409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0775" y="2738440"/>
            <a:ext cx="2262897" cy="3210389"/>
            <a:chOff x="2318375" y="528640"/>
            <a:chExt cx="2262897" cy="3210389"/>
          </a:xfrm>
        </p:grpSpPr>
        <p:sp>
          <p:nvSpPr>
            <p:cNvPr id="15" name="Oval 14"/>
            <p:cNvSpPr/>
            <p:nvPr/>
          </p:nvSpPr>
          <p:spPr>
            <a:xfrm>
              <a:off x="2335306" y="1600947"/>
              <a:ext cx="1990165" cy="2138082"/>
            </a:xfrm>
            <a:prstGeom prst="ellipse">
              <a:avLst/>
            </a:prstGeom>
            <a:noFill/>
            <a:ln w="3810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Arc 15"/>
            <p:cNvSpPr/>
            <p:nvPr/>
          </p:nvSpPr>
          <p:spPr>
            <a:xfrm rot="8980407">
              <a:off x="2318375" y="528640"/>
              <a:ext cx="2262897" cy="2206812"/>
            </a:xfrm>
            <a:prstGeom prst="arc">
              <a:avLst>
                <a:gd name="adj1" fmla="val 15017409"/>
                <a:gd name="adj2" fmla="val 0"/>
              </a:avLst>
            </a:prstGeom>
            <a:ln w="381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0275" y="2840040"/>
            <a:ext cx="2262897" cy="3210389"/>
            <a:chOff x="2318375" y="528640"/>
            <a:chExt cx="2262897" cy="3210389"/>
          </a:xfrm>
        </p:grpSpPr>
        <p:sp>
          <p:nvSpPr>
            <p:cNvPr id="18" name="Oval 17"/>
            <p:cNvSpPr/>
            <p:nvPr/>
          </p:nvSpPr>
          <p:spPr>
            <a:xfrm>
              <a:off x="2335306" y="1600947"/>
              <a:ext cx="1990165" cy="21380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Arc 18"/>
            <p:cNvSpPr/>
            <p:nvPr/>
          </p:nvSpPr>
          <p:spPr>
            <a:xfrm rot="8980407">
              <a:off x="2318375" y="528640"/>
              <a:ext cx="2262897" cy="2206812"/>
            </a:xfrm>
            <a:prstGeom prst="arc">
              <a:avLst>
                <a:gd name="adj1" fmla="val 15017409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496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5500"/>
                <a:ext cx="10515600" cy="5765800"/>
              </a:xfrm>
            </p:spPr>
            <p:txBody>
              <a:bodyPr/>
              <a:lstStyle/>
              <a:p>
                <a:r>
                  <a:rPr lang="en-IN" dirty="0" smtClean="0"/>
                  <a:t> We can talk about enumeration of strings and hence enumeration of Turing machines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Consider an infinite Boolean matrix D, where the (</a:t>
                </a:r>
                <a:r>
                  <a:rPr lang="en-IN" dirty="0" err="1" smtClean="0"/>
                  <a:t>i</a:t>
                </a:r>
                <a:r>
                  <a:rPr lang="en-IN" dirty="0" smtClean="0"/>
                  <a:t>, j)th entry is 1 if the ith TM accepts jth string and 0 otherwise. Consider the following two languages</a:t>
                </a:r>
              </a:p>
              <a:p>
                <a:pPr marL="0" indent="0">
                  <a:buNone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  <m:r>
                      <a:rPr lang="en-IN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IN" b="1" dirty="0" smtClean="0">
                    <a:solidFill>
                      <a:schemeClr val="tx1"/>
                    </a:solidFill>
                  </a:rPr>
                  <a:t> { w / w = w</a:t>
                </a:r>
                <a:r>
                  <a:rPr lang="en-IN" b="1" baseline="-25000" dirty="0" smtClean="0">
                    <a:solidFill>
                      <a:schemeClr val="tx1"/>
                    </a:solidFill>
                  </a:rPr>
                  <a:t>i </a:t>
                </a:r>
                <a:r>
                  <a:rPr lang="en-IN" b="1" dirty="0" smtClean="0">
                    <a:solidFill>
                      <a:schemeClr val="tx1"/>
                    </a:solidFill>
                  </a:rPr>
                  <a:t> for some </a:t>
                </a:r>
                <a:r>
                  <a:rPr lang="en-IN" b="1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IN" b="1" dirty="0" smtClean="0">
                    <a:solidFill>
                      <a:schemeClr val="tx1"/>
                    </a:solidFill>
                  </a:rPr>
                  <a:t> and the </a:t>
                </a:r>
                <a:r>
                  <a:rPr lang="en-IN" b="1" dirty="0">
                    <a:solidFill>
                      <a:schemeClr val="tx1"/>
                    </a:solidFill>
                  </a:rPr>
                  <a:t>(</a:t>
                </a:r>
                <a:r>
                  <a:rPr lang="en-IN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IN" b="1" dirty="0">
                    <a:solidFill>
                      <a:schemeClr val="tx1"/>
                    </a:solidFill>
                  </a:rPr>
                  <a:t>, </a:t>
                </a:r>
                <a:r>
                  <a:rPr lang="en-IN" b="1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IN" b="1" dirty="0" smtClean="0">
                    <a:solidFill>
                      <a:schemeClr val="tx1"/>
                    </a:solidFill>
                  </a:rPr>
                  <a:t>)th </a:t>
                </a:r>
                <a:r>
                  <a:rPr lang="en-IN" b="1" dirty="0">
                    <a:solidFill>
                      <a:schemeClr val="tx1"/>
                    </a:solidFill>
                  </a:rPr>
                  <a:t>entry </a:t>
                </a:r>
                <a:r>
                  <a:rPr lang="en-IN" b="1" dirty="0" smtClean="0">
                    <a:solidFill>
                      <a:schemeClr val="tx1"/>
                    </a:solidFill>
                  </a:rPr>
                  <a:t>in D is 0 } </a:t>
                </a:r>
              </a:p>
              <a:p>
                <a:pPr marL="0" indent="0">
                  <a:buNone/>
                </a:pPr>
                <a:r>
                  <a:rPr lang="en-IN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I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:r>
                  <a:rPr lang="en-IN" b="1" dirty="0" smtClean="0">
                    <a:solidFill>
                      <a:schemeClr val="tx1"/>
                    </a:solidFill>
                  </a:rPr>
                  <a:t>{</a:t>
                </a:r>
                <a:r>
                  <a:rPr lang="en-IN" b="1" dirty="0">
                    <a:solidFill>
                      <a:schemeClr val="tx1"/>
                    </a:solidFill>
                  </a:rPr>
                  <a:t>w</a:t>
                </a:r>
                <a:r>
                  <a:rPr lang="en-IN" b="1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I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IN" b="1" dirty="0">
                    <a:solidFill>
                      <a:schemeClr val="tx1"/>
                    </a:solidFill>
                  </a:rPr>
                  <a:t>/ </a:t>
                </a:r>
                <a:r>
                  <a:rPr lang="en-IN" b="1" dirty="0" smtClean="0">
                    <a:solidFill>
                      <a:schemeClr val="tx1"/>
                    </a:solidFill>
                  </a:rPr>
                  <a:t>w</a:t>
                </a:r>
                <a:r>
                  <a:rPr lang="en-IN" b="1" baseline="-25000" dirty="0" smtClean="0">
                    <a:solidFill>
                      <a:schemeClr val="tx1"/>
                    </a:solidFill>
                  </a:rPr>
                  <a:t>i </a:t>
                </a:r>
                <a:r>
                  <a:rPr lang="en-IN" b="1" dirty="0" smtClean="0">
                    <a:solidFill>
                      <a:schemeClr val="tx1"/>
                    </a:solidFill>
                  </a:rPr>
                  <a:t> is not accepted by T</a:t>
                </a:r>
                <a:r>
                  <a:rPr lang="en-IN" b="1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en-IN" b="1" dirty="0" smtClean="0">
                    <a:solidFill>
                      <a:schemeClr val="tx1"/>
                    </a:solidFill>
                  </a:rPr>
                  <a:t> }  </a:t>
                </a:r>
                <a:r>
                  <a:rPr lang="en-IN" dirty="0" smtClean="0">
                    <a:solidFill>
                      <a:srgbClr val="0000CC"/>
                    </a:solidFill>
                  </a:rPr>
                  <a:t>is called </a:t>
                </a:r>
                <a:r>
                  <a:rPr lang="en-IN" b="1" dirty="0" smtClean="0">
                    <a:solidFill>
                      <a:srgbClr val="0000CC"/>
                    </a:solidFill>
                  </a:rPr>
                  <a:t>diagonal</a:t>
                </a:r>
                <a:r>
                  <a:rPr lang="en-IN" dirty="0" smtClean="0">
                    <a:solidFill>
                      <a:srgbClr val="0000CC"/>
                    </a:solidFill>
                  </a:rPr>
                  <a:t> language.</a:t>
                </a:r>
              </a:p>
              <a:p>
                <a:pPr marL="0" indent="0">
                  <a:buNone/>
                </a:pPr>
                <a:endParaRPr lang="en-IN" baseline="-25000" dirty="0"/>
              </a:p>
              <a:p>
                <a:pPr marL="0" indent="0">
                  <a:buNone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b="1" baseline="-25000" dirty="0" smtClean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I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 { w / w = w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 </a:t>
                </a:r>
                <a:r>
                  <a:rPr lang="en-IN" b="1" dirty="0">
                    <a:solidFill>
                      <a:srgbClr val="FF0000"/>
                    </a:solidFill>
                  </a:rPr>
                  <a:t> for some </a:t>
                </a:r>
                <a:r>
                  <a:rPr lang="en-IN" b="1" dirty="0" err="1">
                    <a:solidFill>
                      <a:srgbClr val="FF0000"/>
                    </a:solidFill>
                  </a:rPr>
                  <a:t>i</a:t>
                </a:r>
                <a:r>
                  <a:rPr lang="en-IN" b="1" dirty="0">
                    <a:solidFill>
                      <a:srgbClr val="FF0000"/>
                    </a:solidFill>
                  </a:rPr>
                  <a:t> and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the </a:t>
                </a:r>
                <a:r>
                  <a:rPr lang="en-IN" b="1" dirty="0">
                    <a:solidFill>
                      <a:srgbClr val="FF0000"/>
                    </a:solidFill>
                  </a:rPr>
                  <a:t>(</a:t>
                </a:r>
                <a:r>
                  <a:rPr lang="en-IN" b="1" dirty="0" err="1">
                    <a:solidFill>
                      <a:srgbClr val="FF0000"/>
                    </a:solidFill>
                  </a:rPr>
                  <a:t>i</a:t>
                </a:r>
                <a:r>
                  <a:rPr lang="en-IN" b="1" dirty="0">
                    <a:solidFill>
                      <a:srgbClr val="FF0000"/>
                    </a:solidFill>
                  </a:rPr>
                  <a:t>, </a:t>
                </a:r>
                <a:r>
                  <a:rPr lang="en-IN" b="1" dirty="0" err="1">
                    <a:solidFill>
                      <a:srgbClr val="FF0000"/>
                    </a:solidFill>
                  </a:rPr>
                  <a:t>i</a:t>
                </a:r>
                <a:r>
                  <a:rPr lang="en-IN" b="1" dirty="0">
                    <a:solidFill>
                      <a:srgbClr val="FF0000"/>
                    </a:solidFill>
                  </a:rPr>
                  <a:t>)th entry in D is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1 </a:t>
                </a:r>
                <a:r>
                  <a:rPr lang="en-IN" b="1" dirty="0">
                    <a:solidFill>
                      <a:srgbClr val="FF0000"/>
                    </a:solidFill>
                  </a:rPr>
                  <a:t>}</a:t>
                </a:r>
                <a:endParaRPr lang="en-IN" b="1" baseline="-25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b="1" baseline="-2500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I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{</a:t>
                </a:r>
                <a:r>
                  <a:rPr lang="en-IN" b="1" dirty="0">
                    <a:solidFill>
                      <a:srgbClr val="FF0000"/>
                    </a:solidFill>
                  </a:rPr>
                  <a:t>w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IN" b="1" dirty="0">
                    <a:solidFill>
                      <a:srgbClr val="FF0000"/>
                    </a:solidFill>
                  </a:rPr>
                  <a:t> / w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 </a:t>
                </a:r>
                <a:r>
                  <a:rPr lang="en-IN" b="1" dirty="0">
                    <a:solidFill>
                      <a:srgbClr val="FF0000"/>
                    </a:solidFill>
                  </a:rPr>
                  <a:t> is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accepted </a:t>
                </a:r>
                <a:r>
                  <a:rPr lang="en-IN" b="1" dirty="0">
                    <a:solidFill>
                      <a:srgbClr val="FF0000"/>
                    </a:solidFill>
                  </a:rPr>
                  <a:t>by T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IN" dirty="0" smtClean="0"/>
                  <a:t>It can show that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dirty="0" smtClean="0"/>
                  <a:t>is not recursively enumerable and its complement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b="1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I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is recursively enumerable, but not recursive.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5500"/>
                <a:ext cx="10515600" cy="5765800"/>
              </a:xfrm>
              <a:blipFill rotWithShape="0">
                <a:blip r:embed="rId2"/>
                <a:stretch>
                  <a:fillRect l="-1217" t="-1691" r="-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84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                                               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</a:t>
            </a:r>
            <a:r>
              <a:rPr lang="en-IN" b="1" dirty="0" smtClean="0">
                <a:solidFill>
                  <a:srgbClr val="0000CC"/>
                </a:solidFill>
              </a:rPr>
              <a:t>w</a:t>
            </a:r>
            <a:r>
              <a:rPr lang="en-IN" b="1" baseline="-25000" dirty="0" smtClean="0">
                <a:solidFill>
                  <a:srgbClr val="0000CC"/>
                </a:solidFill>
              </a:rPr>
              <a:t>1</a:t>
            </a:r>
            <a:r>
              <a:rPr lang="en-IN" baseline="-25000" dirty="0" smtClean="0"/>
              <a:t>        </a:t>
            </a:r>
            <a:r>
              <a:rPr lang="en-IN" b="1" dirty="0" smtClean="0">
                <a:solidFill>
                  <a:srgbClr val="FF0000"/>
                </a:solidFill>
              </a:rPr>
              <a:t>w</a:t>
            </a:r>
            <a:r>
              <a:rPr lang="en-IN" b="1" baseline="-25000" dirty="0" smtClean="0">
                <a:solidFill>
                  <a:srgbClr val="FF0000"/>
                </a:solidFill>
              </a:rPr>
              <a:t>2</a:t>
            </a:r>
            <a:r>
              <a:rPr lang="en-IN" baseline="-25000" dirty="0" smtClean="0"/>
              <a:t>        </a:t>
            </a:r>
            <a:r>
              <a:rPr lang="en-IN" b="1" dirty="0" smtClean="0">
                <a:solidFill>
                  <a:srgbClr val="FF0000"/>
                </a:solidFill>
              </a:rPr>
              <a:t>w</a:t>
            </a:r>
            <a:r>
              <a:rPr lang="en-IN" b="1" baseline="-25000" dirty="0" smtClean="0">
                <a:solidFill>
                  <a:srgbClr val="FF0000"/>
                </a:solidFill>
              </a:rPr>
              <a:t>3</a:t>
            </a:r>
            <a:r>
              <a:rPr lang="en-IN" baseline="-25000" dirty="0" smtClean="0"/>
              <a:t>        </a:t>
            </a:r>
            <a:r>
              <a:rPr lang="en-IN" b="1" dirty="0" smtClean="0">
                <a:solidFill>
                  <a:srgbClr val="0000CC"/>
                </a:solidFill>
              </a:rPr>
              <a:t>w</a:t>
            </a:r>
            <a:r>
              <a:rPr lang="en-IN" b="1" baseline="-25000" dirty="0" smtClean="0">
                <a:solidFill>
                  <a:srgbClr val="0000CC"/>
                </a:solidFill>
              </a:rPr>
              <a:t>4</a:t>
            </a:r>
            <a:r>
              <a:rPr lang="en-IN" baseline="-25000" dirty="0" smtClean="0"/>
              <a:t>       </a:t>
            </a:r>
            <a:r>
              <a:rPr lang="en-IN" b="1" dirty="0" smtClean="0"/>
              <a:t>w</a:t>
            </a:r>
            <a:r>
              <a:rPr lang="en-IN" b="1" baseline="-25000" dirty="0" smtClean="0"/>
              <a:t>5      </a:t>
            </a:r>
            <a:r>
              <a:rPr lang="en-IN" b="1" dirty="0"/>
              <a:t>.</a:t>
            </a:r>
            <a:r>
              <a:rPr lang="en-IN" b="1" dirty="0" smtClean="0"/>
              <a:t>      .      .     w</a:t>
            </a:r>
            <a:r>
              <a:rPr lang="en-IN" b="1" baseline="-25000" dirty="0" smtClean="0"/>
              <a:t>i        </a:t>
            </a:r>
            <a:r>
              <a:rPr lang="en-IN" b="1" dirty="0"/>
              <a:t>.      .      </a:t>
            </a:r>
            <a:r>
              <a:rPr lang="en-IN" b="1" dirty="0" smtClean="0"/>
              <a:t>.</a:t>
            </a:r>
            <a:endParaRPr lang="en-IN" b="1" dirty="0"/>
          </a:p>
          <a:p>
            <a:pPr marL="0" indent="0">
              <a:buNone/>
            </a:pPr>
            <a:r>
              <a:rPr lang="en-IN" baseline="-25000" dirty="0" smtClean="0"/>
              <a:t>               </a:t>
            </a:r>
            <a:r>
              <a:rPr lang="en-IN" b="1" dirty="0" smtClean="0"/>
              <a:t>T</a:t>
            </a:r>
            <a:r>
              <a:rPr lang="en-IN" b="1" baseline="-25000" dirty="0" smtClean="0"/>
              <a:t>1 </a:t>
            </a:r>
            <a:r>
              <a:rPr lang="en-IN" b="1" dirty="0" smtClean="0"/>
              <a:t>      0        1        1       0        1     0     0     1     1    0       1     0</a:t>
            </a:r>
            <a:r>
              <a:rPr lang="en-IN" b="1" baseline="-25000" dirty="0" smtClean="0"/>
              <a:t>       </a:t>
            </a:r>
          </a:p>
          <a:p>
            <a:pPr marL="0" indent="0">
              <a:buNone/>
            </a:pPr>
            <a:r>
              <a:rPr lang="en-IN" b="1" baseline="-25000" dirty="0"/>
              <a:t> </a:t>
            </a:r>
            <a:r>
              <a:rPr lang="en-IN" b="1" baseline="-25000" dirty="0" smtClean="0"/>
              <a:t>             </a:t>
            </a:r>
            <a:r>
              <a:rPr lang="en-IN" baseline="-25000" dirty="0" smtClean="0"/>
              <a:t> </a:t>
            </a:r>
            <a:r>
              <a:rPr lang="en-IN" b="1" dirty="0" smtClean="0"/>
              <a:t>T</a:t>
            </a:r>
            <a:r>
              <a:rPr lang="en-IN" b="1" baseline="-25000" dirty="0" smtClean="0"/>
              <a:t>2          </a:t>
            </a:r>
            <a:r>
              <a:rPr lang="en-IN" b="1" dirty="0"/>
              <a:t>1 </a:t>
            </a:r>
            <a:r>
              <a:rPr lang="en-IN" b="1" dirty="0" smtClean="0"/>
              <a:t>        1       0        1        0</a:t>
            </a:r>
            <a:endParaRPr lang="en-IN" b="1" baseline="-25000" dirty="0" smtClean="0"/>
          </a:p>
          <a:p>
            <a:pPr marL="0" indent="0">
              <a:buNone/>
            </a:pPr>
            <a:r>
              <a:rPr lang="en-IN" b="1" baseline="-25000" dirty="0"/>
              <a:t> </a:t>
            </a:r>
            <a:r>
              <a:rPr lang="en-IN" b="1" baseline="-25000" dirty="0" smtClean="0"/>
              <a:t>              </a:t>
            </a:r>
            <a:r>
              <a:rPr lang="en-IN" b="1" dirty="0" smtClean="0"/>
              <a:t>T</a:t>
            </a:r>
            <a:r>
              <a:rPr lang="en-IN" b="1" baseline="-25000" dirty="0" smtClean="0"/>
              <a:t>3           </a:t>
            </a:r>
            <a:r>
              <a:rPr lang="en-IN" b="1" dirty="0" smtClean="0"/>
              <a:t>.           .       1         .         .</a:t>
            </a:r>
            <a:endParaRPr lang="en-IN" b="1" baseline="-25000" dirty="0" smtClean="0"/>
          </a:p>
          <a:p>
            <a:pPr marL="0" indent="0">
              <a:buNone/>
            </a:pPr>
            <a:r>
              <a:rPr lang="en-IN" b="1" baseline="-25000" dirty="0"/>
              <a:t> </a:t>
            </a:r>
            <a:r>
              <a:rPr lang="en-IN" b="1" baseline="-25000" dirty="0" smtClean="0"/>
              <a:t>         </a:t>
            </a:r>
            <a:r>
              <a:rPr lang="en-IN" baseline="-25000" dirty="0"/>
              <a:t> </a:t>
            </a:r>
            <a:r>
              <a:rPr lang="en-IN" baseline="-25000" dirty="0" smtClean="0"/>
              <a:t>    </a:t>
            </a:r>
            <a:r>
              <a:rPr lang="en-IN" b="1" dirty="0" smtClean="0"/>
              <a:t>T</a:t>
            </a:r>
            <a:r>
              <a:rPr lang="en-IN" b="1" baseline="-25000" dirty="0" smtClean="0"/>
              <a:t>4          </a:t>
            </a:r>
            <a:r>
              <a:rPr lang="en-IN" b="1" dirty="0" smtClean="0"/>
              <a:t> .           .        . </a:t>
            </a:r>
            <a:r>
              <a:rPr lang="en-IN" b="1" baseline="-25000" dirty="0" smtClean="0"/>
              <a:t>           </a:t>
            </a:r>
            <a:r>
              <a:rPr lang="en-IN" b="1" dirty="0" smtClean="0"/>
              <a:t>0</a:t>
            </a:r>
            <a:r>
              <a:rPr lang="en-IN" b="1" baseline="-25000" dirty="0" smtClean="0"/>
              <a:t>         </a:t>
            </a:r>
          </a:p>
          <a:p>
            <a:pPr marL="0" indent="0">
              <a:buNone/>
            </a:pPr>
            <a:r>
              <a:rPr lang="en-IN" b="1" baseline="-25000" dirty="0"/>
              <a:t> </a:t>
            </a:r>
            <a:r>
              <a:rPr lang="en-IN" b="1" baseline="-25000" dirty="0" smtClean="0"/>
              <a:t>             </a:t>
            </a:r>
            <a:r>
              <a:rPr lang="en-IN" baseline="-25000" dirty="0" smtClean="0"/>
              <a:t> </a:t>
            </a:r>
            <a:r>
              <a:rPr lang="en-IN" b="1" dirty="0" smtClean="0"/>
              <a:t>T</a:t>
            </a:r>
            <a:r>
              <a:rPr lang="en-IN" b="1" baseline="-25000" dirty="0" smtClean="0"/>
              <a:t>5</a:t>
            </a:r>
          </a:p>
          <a:p>
            <a:pPr marL="0" indent="0">
              <a:buNone/>
            </a:pPr>
            <a:r>
              <a:rPr lang="en-IN" b="1" baseline="-25000" dirty="0"/>
              <a:t> </a:t>
            </a:r>
            <a:r>
              <a:rPr lang="en-IN" b="1" baseline="-25000" dirty="0" smtClean="0"/>
              <a:t>                .</a:t>
            </a:r>
          </a:p>
          <a:p>
            <a:pPr marL="0" indent="0">
              <a:buNone/>
            </a:pPr>
            <a:r>
              <a:rPr lang="en-IN" b="1" baseline="-25000" dirty="0"/>
              <a:t> </a:t>
            </a:r>
            <a:r>
              <a:rPr lang="en-IN" b="1" baseline="-25000" dirty="0" smtClean="0"/>
              <a:t>                .</a:t>
            </a:r>
          </a:p>
          <a:p>
            <a:pPr marL="0" indent="0">
              <a:buNone/>
            </a:pPr>
            <a:r>
              <a:rPr lang="en-IN" b="1" baseline="-25000" dirty="0"/>
              <a:t> </a:t>
            </a:r>
            <a:r>
              <a:rPr lang="en-IN" b="1" baseline="-25000" dirty="0" smtClean="0"/>
              <a:t>                .</a:t>
            </a:r>
          </a:p>
          <a:p>
            <a:pPr marL="0" indent="0">
              <a:buNone/>
            </a:pPr>
            <a:r>
              <a:rPr lang="en-IN" b="1" baseline="-25000" dirty="0"/>
              <a:t> </a:t>
            </a:r>
            <a:r>
              <a:rPr lang="en-IN" b="1" baseline="-25000" dirty="0" smtClean="0"/>
              <a:t>             </a:t>
            </a:r>
            <a:r>
              <a:rPr lang="en-IN" b="1" baseline="-25000" dirty="0"/>
              <a:t> </a:t>
            </a:r>
            <a:r>
              <a:rPr lang="en-IN" b="1" dirty="0" smtClean="0"/>
              <a:t>T</a:t>
            </a:r>
            <a:r>
              <a:rPr lang="en-IN" b="1" baseline="-25000" dirty="0" smtClean="0"/>
              <a:t>i</a:t>
            </a:r>
            <a:endParaRPr lang="en-IN" b="1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197100" y="1435100"/>
            <a:ext cx="8483600" cy="10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97100" y="1435100"/>
            <a:ext cx="0" cy="4330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97100" y="1739900"/>
            <a:ext cx="7543800" cy="4279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92400" y="1460500"/>
            <a:ext cx="7543800" cy="4279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1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5601"/>
                <a:ext cx="10515600" cy="513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</m:oMath>
                </a14:m>
                <a:r>
                  <a:rPr lang="en-IN" dirty="0" smtClean="0"/>
                  <a:t>  is not recursively enumerable.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b="1" dirty="0"/>
                  <a:t>Proof</a:t>
                </a:r>
                <a:r>
                  <a:rPr lang="en-IN" b="1" dirty="0" smtClean="0"/>
                  <a:t>:</a:t>
                </a:r>
                <a:r>
                  <a:rPr lang="en-IN" dirty="0" smtClean="0"/>
                  <a:t>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</m:oMath>
                </a14:m>
                <a:r>
                  <a:rPr lang="en-IN" dirty="0" smtClean="0"/>
                  <a:t> is recursively enumerable.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</m:oMath>
                </a14:m>
                <a:r>
                  <a:rPr lang="en-IN" dirty="0" smtClean="0"/>
                  <a:t> is accepted by a Turing machine M = </a:t>
                </a:r>
                <a:r>
                  <a:rPr lang="en-IN" b="1" dirty="0" smtClean="0"/>
                  <a:t>T</a:t>
                </a:r>
                <a:r>
                  <a:rPr lang="en-IN" b="1" baseline="-25000" dirty="0" smtClean="0"/>
                  <a:t>j </a:t>
                </a:r>
                <a:r>
                  <a:rPr lang="en-IN" b="1" dirty="0" smtClean="0"/>
                  <a:t> ---------(1)</a:t>
                </a:r>
                <a:endParaRPr lang="en-IN" b="1" baseline="-25000" dirty="0" smtClean="0"/>
              </a:p>
              <a:p>
                <a:pPr marL="0" indent="0">
                  <a:buNone/>
                </a:pPr>
                <a:r>
                  <a:rPr lang="en-IN" b="1" baseline="-25000" dirty="0"/>
                  <a:t> </a:t>
                </a:r>
                <a:r>
                  <a:rPr lang="en-IN" b="1" baseline="-25000" dirty="0" smtClean="0"/>
                  <a:t>                  </a:t>
                </a:r>
                <a:r>
                  <a:rPr lang="en-IN" dirty="0" smtClean="0"/>
                  <a:t>Let </a:t>
                </a:r>
                <a:r>
                  <a:rPr lang="en-IN" b="1" dirty="0" smtClean="0"/>
                  <a:t>w</a:t>
                </a:r>
                <a:r>
                  <a:rPr lang="en-IN" b="1" baseline="-25000" dirty="0" smtClean="0"/>
                  <a:t>j </a:t>
                </a:r>
                <a:r>
                  <a:rPr lang="en-US" altLang="en-US" b="1" dirty="0" smtClean="0"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</m:oMath>
                </a14:m>
                <a:r>
                  <a:rPr lang="en-IN" b="1" baseline="-25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IN" b="1" baseline="-25000" dirty="0"/>
                  <a:t> </a:t>
                </a:r>
                <a:r>
                  <a:rPr lang="en-IN" b="1" baseline="-25000" dirty="0" smtClean="0"/>
                  <a:t>                   </a:t>
                </a:r>
                <a:r>
                  <a:rPr lang="en-IN" dirty="0" smtClean="0"/>
                  <a:t>By definition, </a:t>
                </a:r>
                <a:r>
                  <a:rPr lang="en-IN" b="1" dirty="0" smtClean="0"/>
                  <a:t>T</a:t>
                </a:r>
                <a:r>
                  <a:rPr lang="en-IN" b="1" baseline="-25000" dirty="0" smtClean="0"/>
                  <a:t>j   </a:t>
                </a:r>
                <a:r>
                  <a:rPr lang="en-IN" b="1" dirty="0" smtClean="0"/>
                  <a:t> </a:t>
                </a:r>
                <a:r>
                  <a:rPr lang="en-IN" dirty="0" smtClean="0"/>
                  <a:t>does not accept</a:t>
                </a:r>
                <a:r>
                  <a:rPr lang="en-IN" b="1" dirty="0" smtClean="0"/>
                  <a:t>  w</a:t>
                </a:r>
                <a:r>
                  <a:rPr lang="en-IN" b="1" baseline="-25000" dirty="0" smtClean="0"/>
                  <a:t>j</a:t>
                </a:r>
              </a:p>
              <a:p>
                <a:pPr marL="0" indent="0">
                  <a:buNone/>
                </a:pPr>
                <a:endParaRPr lang="en-IN" b="1" baseline="-25000" dirty="0"/>
              </a:p>
              <a:p>
                <a:pPr marL="0" indent="0">
                  <a:buNone/>
                </a:pPr>
                <a:r>
                  <a:rPr lang="en-IN" b="1" baseline="-25000" dirty="0" smtClean="0"/>
                  <a:t>                  </a:t>
                </a:r>
                <a:r>
                  <a:rPr lang="en-IN" baseline="-25000" dirty="0" smtClean="0"/>
                  <a:t>  </a:t>
                </a:r>
                <a:r>
                  <a:rPr lang="en-IN" dirty="0" smtClean="0"/>
                  <a:t>But from (1),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</m:oMath>
                </a14:m>
                <a:r>
                  <a:rPr lang="en-IN" b="1" baseline="-25000" dirty="0"/>
                  <a:t> </a:t>
                </a:r>
                <a:r>
                  <a:rPr lang="en-IN" dirty="0" smtClean="0"/>
                  <a:t> is accepted by </a:t>
                </a:r>
                <a:r>
                  <a:rPr lang="en-IN" b="1" dirty="0" smtClean="0"/>
                  <a:t>T</a:t>
                </a:r>
                <a:r>
                  <a:rPr lang="en-IN" b="1" baseline="-25000" dirty="0" smtClean="0"/>
                  <a:t>j</a:t>
                </a:r>
              </a:p>
              <a:p>
                <a:pPr marL="0" indent="0">
                  <a:buNone/>
                </a:pPr>
                <a:r>
                  <a:rPr lang="en-IN" b="1" dirty="0" smtClean="0"/>
                  <a:t>              w</a:t>
                </a:r>
                <a:r>
                  <a:rPr lang="en-IN" b="1" baseline="-25000" dirty="0" smtClean="0"/>
                  <a:t>j  </a:t>
                </a:r>
                <a:r>
                  <a:rPr lang="en-IN" dirty="0" smtClean="0"/>
                  <a:t>accepted by </a:t>
                </a:r>
                <a:r>
                  <a:rPr lang="en-IN" b="1" dirty="0"/>
                  <a:t>T</a:t>
                </a:r>
                <a:r>
                  <a:rPr lang="en-IN" b="1" baseline="-25000" dirty="0"/>
                  <a:t>j</a:t>
                </a:r>
                <a:r>
                  <a:rPr lang="en-IN" dirty="0" smtClean="0"/>
                  <a:t> </a:t>
                </a:r>
                <a:r>
                  <a:rPr lang="en-IN" b="1" dirty="0" smtClean="0"/>
                  <a:t>, </a:t>
                </a:r>
                <a:r>
                  <a:rPr lang="en-IN" dirty="0" smtClean="0"/>
                  <a:t>a contradiction.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  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</m:oMath>
                </a14:m>
                <a:r>
                  <a:rPr lang="en-IN" dirty="0"/>
                  <a:t>  is not recursively enumerable.</a:t>
                </a:r>
                <a:endParaRPr lang="en-IN" dirty="0" smtClean="0"/>
              </a:p>
              <a:p>
                <a:pPr marL="0" indent="0">
                  <a:buNone/>
                </a:pPr>
                <a:r>
                  <a:rPr lang="en-IN" baseline="-25000" dirty="0"/>
                  <a:t> </a:t>
                </a:r>
                <a:r>
                  <a:rPr lang="en-IN" baseline="-25000" dirty="0" smtClean="0"/>
                  <a:t>                    </a:t>
                </a:r>
                <a:endParaRPr lang="en-IN" baseline="-250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5601"/>
                <a:ext cx="10515600" cy="5130800"/>
              </a:xfrm>
              <a:blipFill rotWithShape="0">
                <a:blip r:embed="rId2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61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957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Universal Turing machine (U)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659"/>
            <a:ext cx="10515600" cy="5392270"/>
          </a:xfrm>
        </p:spPr>
        <p:txBody>
          <a:bodyPr/>
          <a:lstStyle/>
          <a:p>
            <a:r>
              <a:rPr lang="en-IN" dirty="0" smtClean="0"/>
              <a:t> Universal TM is a TM which can simulate any other TM including itself.</a:t>
            </a:r>
          </a:p>
          <a:p>
            <a:r>
              <a:rPr lang="en-IN" dirty="0"/>
              <a:t> </a:t>
            </a:r>
            <a:r>
              <a:rPr lang="en-IN" dirty="0" smtClean="0"/>
              <a:t>Universal TM is denoted by </a:t>
            </a:r>
            <a:r>
              <a:rPr lang="en-IN" dirty="0" smtClean="0">
                <a:solidFill>
                  <a:srgbClr val="FF0000"/>
                </a:solidFill>
              </a:rPr>
              <a:t>U.</a:t>
            </a:r>
          </a:p>
          <a:p>
            <a:r>
              <a:rPr lang="en-IN" dirty="0" smtClean="0"/>
              <a:t> We are considering TMs with tape alphabets {0, 1, B}. Encoding of such TM </a:t>
            </a:r>
            <a:r>
              <a:rPr lang="en-IN" dirty="0" smtClean="0">
                <a:solidFill>
                  <a:srgbClr val="FF0000"/>
                </a:solidFill>
              </a:rPr>
              <a:t>T </a:t>
            </a:r>
            <a:r>
              <a:rPr lang="en-IN" dirty="0" smtClean="0"/>
              <a:t>is a binary string </a:t>
            </a:r>
            <a:r>
              <a:rPr lang="en-IN" dirty="0" smtClean="0">
                <a:solidFill>
                  <a:srgbClr val="FF0000"/>
                </a:solidFill>
              </a:rPr>
              <a:t>d</a:t>
            </a:r>
            <a:r>
              <a:rPr lang="en-IN" baseline="-25000" dirty="0" smtClean="0">
                <a:solidFill>
                  <a:srgbClr val="FF0000"/>
                </a:solidFill>
              </a:rPr>
              <a:t>T </a:t>
            </a:r>
            <a:r>
              <a:rPr lang="en-IN" dirty="0" smtClean="0"/>
              <a:t>.</a:t>
            </a:r>
          </a:p>
          <a:p>
            <a:r>
              <a:rPr lang="en-IN" dirty="0"/>
              <a:t> </a:t>
            </a:r>
            <a:r>
              <a:rPr lang="en-IN" dirty="0" smtClean="0">
                <a:solidFill>
                  <a:srgbClr val="FF0000"/>
                </a:solidFill>
              </a:rPr>
              <a:t>U </a:t>
            </a:r>
            <a:r>
              <a:rPr lang="en-IN" dirty="0" smtClean="0"/>
              <a:t>has three tapes.  The first tape is represented with </a:t>
            </a:r>
            <a:r>
              <a:rPr lang="en-IN" dirty="0" smtClean="0">
                <a:solidFill>
                  <a:srgbClr val="FF0000"/>
                </a:solidFill>
              </a:rPr>
              <a:t>d</a:t>
            </a:r>
            <a:r>
              <a:rPr lang="en-IN" baseline="-25000" dirty="0" smtClean="0">
                <a:solidFill>
                  <a:srgbClr val="FF0000"/>
                </a:solidFill>
              </a:rPr>
              <a:t>T </a:t>
            </a:r>
            <a:r>
              <a:rPr lang="en-IN" dirty="0" smtClean="0">
                <a:solidFill>
                  <a:srgbClr val="0000CC"/>
                </a:solidFill>
              </a:rPr>
              <a:t>t</a:t>
            </a:r>
            <a:r>
              <a:rPr lang="en-IN" dirty="0" smtClean="0"/>
              <a:t>  that is the encoding of T and the input to T. It will be of the form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111 . . .  . . 11 </a:t>
            </a:r>
            <a:r>
              <a:rPr lang="en-IN" dirty="0">
                <a:solidFill>
                  <a:srgbClr val="FF0000"/>
                </a:solidFill>
              </a:rPr>
              <a:t> . . .  . . </a:t>
            </a:r>
            <a:r>
              <a:rPr lang="en-IN" dirty="0" smtClean="0">
                <a:solidFill>
                  <a:srgbClr val="FF0000"/>
                </a:solidFill>
              </a:rPr>
              <a:t>11</a:t>
            </a:r>
            <a:r>
              <a:rPr lang="en-IN" dirty="0">
                <a:solidFill>
                  <a:srgbClr val="FF0000"/>
                </a:solidFill>
              </a:rPr>
              <a:t> . . .  . . </a:t>
            </a:r>
            <a:r>
              <a:rPr lang="en-IN" dirty="0" smtClean="0">
                <a:solidFill>
                  <a:srgbClr val="FF0000"/>
                </a:solidFill>
              </a:rPr>
              <a:t>11</a:t>
            </a:r>
            <a:r>
              <a:rPr lang="en-IN" dirty="0">
                <a:solidFill>
                  <a:srgbClr val="FF0000"/>
                </a:solidFill>
              </a:rPr>
              <a:t> . . .  . . </a:t>
            </a:r>
            <a:r>
              <a:rPr lang="en-IN" dirty="0" smtClean="0">
                <a:solidFill>
                  <a:srgbClr val="FF0000"/>
                </a:solidFill>
              </a:rPr>
              <a:t>11</a:t>
            </a:r>
            <a:r>
              <a:rPr lang="en-IN" dirty="0">
                <a:solidFill>
                  <a:srgbClr val="FF0000"/>
                </a:solidFill>
              </a:rPr>
              <a:t> . . .  . . </a:t>
            </a:r>
            <a:r>
              <a:rPr lang="en-IN" dirty="0" smtClean="0">
                <a:solidFill>
                  <a:srgbClr val="FF0000"/>
                </a:solidFill>
              </a:rPr>
              <a:t>111 </a:t>
            </a:r>
            <a:r>
              <a:rPr lang="en-IN" dirty="0" smtClean="0">
                <a:solidFill>
                  <a:srgbClr val="0000CC"/>
                </a:solidFill>
              </a:rPr>
              <a:t>t </a:t>
            </a:r>
            <a:r>
              <a:rPr lang="en-IN" dirty="0" smtClean="0"/>
              <a:t>. . . 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Here </a:t>
            </a:r>
            <a:r>
              <a:rPr lang="en-IN" b="1" dirty="0" smtClean="0">
                <a:solidFill>
                  <a:srgbClr val="0000CC"/>
                </a:solidFill>
              </a:rPr>
              <a:t>t </a:t>
            </a:r>
            <a:r>
              <a:rPr lang="en-IN" dirty="0" smtClean="0"/>
              <a:t>is a string over an alphabet {0, 1}</a:t>
            </a:r>
            <a:endParaRPr lang="en-IN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5082" y="4719917"/>
            <a:ext cx="9658724" cy="30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13012" y="5248833"/>
            <a:ext cx="9658724" cy="30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67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Universal Turing machine (U)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3657600"/>
          </a:xfrm>
        </p:spPr>
        <p:txBody>
          <a:bodyPr/>
          <a:lstStyle/>
          <a:p>
            <a:r>
              <a:rPr lang="en-IN" dirty="0" smtClean="0"/>
              <a:t> We assume that the states of the TM </a:t>
            </a:r>
            <a:r>
              <a:rPr lang="en-IN" b="1" dirty="0" smtClean="0"/>
              <a:t>T</a:t>
            </a:r>
            <a:r>
              <a:rPr lang="en-IN" dirty="0" smtClean="0"/>
              <a:t> are {</a:t>
            </a:r>
            <a:r>
              <a:rPr lang="en-US" b="1" dirty="0">
                <a:cs typeface="Arial" charset="0"/>
                <a:sym typeface="Symbol" pitchFamily="18" charset="2"/>
              </a:rPr>
              <a:t>{q</a:t>
            </a:r>
            <a:r>
              <a:rPr lang="en-IN" altLang="en-US" b="1" baseline="-25000" dirty="0"/>
              <a:t>1 </a:t>
            </a:r>
            <a:r>
              <a:rPr lang="en-IN" altLang="en-US" b="1" dirty="0"/>
              <a:t>, q</a:t>
            </a:r>
            <a:r>
              <a:rPr lang="en-IN" altLang="en-US" b="1" baseline="-25000" dirty="0"/>
              <a:t>2 </a:t>
            </a:r>
            <a:r>
              <a:rPr lang="en-IN" altLang="en-US" b="1" dirty="0"/>
              <a:t>, q</a:t>
            </a:r>
            <a:r>
              <a:rPr lang="en-IN" altLang="en-US" b="1" baseline="-25000" dirty="0"/>
              <a:t>3</a:t>
            </a:r>
            <a:r>
              <a:rPr lang="en-IN" altLang="en-US" b="1" dirty="0"/>
              <a:t> , . . . , </a:t>
            </a:r>
            <a:r>
              <a:rPr lang="en-IN" altLang="en-US" b="1" dirty="0" err="1"/>
              <a:t>q</a:t>
            </a:r>
            <a:r>
              <a:rPr lang="en-IN" altLang="en-US" b="1" baseline="-25000" dirty="0" err="1"/>
              <a:t>n</a:t>
            </a:r>
            <a:r>
              <a:rPr lang="en-IN" altLang="en-US" b="1" baseline="-25000" dirty="0">
                <a:solidFill>
                  <a:srgbClr val="FF0000"/>
                </a:solidFill>
              </a:rPr>
              <a:t> </a:t>
            </a:r>
            <a:r>
              <a:rPr lang="en-IN" altLang="en-US" b="1" dirty="0" smtClean="0"/>
              <a:t>}</a:t>
            </a:r>
            <a:r>
              <a:rPr lang="en-IN" altLang="en-US" dirty="0" smtClean="0"/>
              <a:t> ,</a:t>
            </a:r>
            <a:r>
              <a:rPr lang="en-IN" altLang="en-US" b="1" dirty="0" smtClean="0"/>
              <a:t>        </a:t>
            </a:r>
          </a:p>
          <a:p>
            <a:pPr marL="0" indent="0">
              <a:buNone/>
            </a:pPr>
            <a:r>
              <a:rPr lang="en-IN" altLang="en-US" b="1" dirty="0"/>
              <a:t> </a:t>
            </a:r>
            <a:r>
              <a:rPr lang="en-IN" altLang="en-US" b="1" dirty="0" smtClean="0"/>
              <a:t>   </a:t>
            </a:r>
            <a:r>
              <a:rPr lang="en-IN" altLang="en-US" dirty="0" smtClean="0"/>
              <a:t>where </a:t>
            </a:r>
            <a:r>
              <a:rPr lang="en-US" b="1" dirty="0" smtClean="0">
                <a:cs typeface="Arial" charset="0"/>
                <a:sym typeface="Symbol" pitchFamily="18" charset="2"/>
              </a:rPr>
              <a:t>q</a:t>
            </a:r>
            <a:r>
              <a:rPr lang="en-IN" altLang="en-US" b="1" baseline="-25000" dirty="0"/>
              <a:t>1</a:t>
            </a:r>
            <a:r>
              <a:rPr lang="en-US" b="1" dirty="0">
                <a:cs typeface="Arial" charset="0"/>
                <a:sym typeface="Symbol" pitchFamily="18" charset="2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is the </a:t>
            </a:r>
            <a:r>
              <a:rPr lang="en-US" dirty="0">
                <a:cs typeface="Arial" charset="0"/>
                <a:sym typeface="Symbol" pitchFamily="18" charset="2"/>
              </a:rPr>
              <a:t>initial </a:t>
            </a:r>
            <a:r>
              <a:rPr lang="en-US" dirty="0" smtClean="0">
                <a:cs typeface="Arial" charset="0"/>
                <a:sym typeface="Symbol" pitchFamily="18" charset="2"/>
              </a:rPr>
              <a:t>state.</a:t>
            </a:r>
          </a:p>
          <a:p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The second tape contains information about the state.</a:t>
            </a:r>
          </a:p>
          <a:p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At any instance, </a:t>
            </a:r>
            <a:r>
              <a:rPr lang="en-US" b="1" dirty="0" smtClean="0">
                <a:cs typeface="Arial" charset="0"/>
                <a:sym typeface="Symbol" pitchFamily="18" charset="2"/>
              </a:rPr>
              <a:t>T </a:t>
            </a:r>
            <a:r>
              <a:rPr lang="en-US" dirty="0" smtClean="0">
                <a:cs typeface="Arial" charset="0"/>
                <a:sym typeface="Symbol" pitchFamily="18" charset="2"/>
              </a:rPr>
              <a:t>is supposed to be in state </a:t>
            </a:r>
            <a:r>
              <a:rPr lang="en-IN" altLang="en-US" b="1" dirty="0" smtClean="0"/>
              <a:t>q</a:t>
            </a:r>
            <a:r>
              <a:rPr lang="en-IN" altLang="en-US" b="1" baseline="-25000" dirty="0" smtClean="0"/>
              <a:t>i </a:t>
            </a:r>
            <a:r>
              <a:rPr lang="en-IN" altLang="en-US" b="1" dirty="0" smtClean="0"/>
              <a:t> , 1 ≤ </a:t>
            </a:r>
            <a:r>
              <a:rPr lang="en-IN" altLang="en-US" b="1" dirty="0" err="1"/>
              <a:t>i</a:t>
            </a:r>
            <a:r>
              <a:rPr lang="en-IN" altLang="en-US" b="1" dirty="0" smtClean="0"/>
              <a:t> ≤ n</a:t>
            </a:r>
          </a:p>
          <a:p>
            <a:r>
              <a:rPr lang="en-IN" b="1" dirty="0"/>
              <a:t> </a:t>
            </a:r>
            <a:r>
              <a:rPr lang="en-IN" dirty="0" smtClean="0"/>
              <a:t>The universal TM </a:t>
            </a:r>
            <a:r>
              <a:rPr lang="en-IN" b="1" dirty="0" smtClean="0">
                <a:solidFill>
                  <a:srgbClr val="FF0000"/>
                </a:solidFill>
              </a:rPr>
              <a:t>U </a:t>
            </a:r>
            <a:r>
              <a:rPr lang="en-IN" dirty="0" smtClean="0"/>
              <a:t>while simulating TM </a:t>
            </a:r>
            <a:r>
              <a:rPr lang="en-IN" b="1" dirty="0" smtClean="0"/>
              <a:t>T </a:t>
            </a:r>
            <a:r>
              <a:rPr lang="en-IN" dirty="0" smtClean="0"/>
              <a:t>will have </a:t>
            </a:r>
            <a:r>
              <a:rPr lang="en-IN" b="1" dirty="0" smtClean="0"/>
              <a:t>0</a:t>
            </a:r>
            <a:r>
              <a:rPr lang="en-IN" b="1" baseline="30000" dirty="0" smtClean="0"/>
              <a:t>i </a:t>
            </a:r>
            <a:r>
              <a:rPr lang="en-IN" b="1" dirty="0" smtClean="0"/>
              <a:t> </a:t>
            </a:r>
            <a:r>
              <a:rPr lang="en-IN" dirty="0" smtClean="0"/>
              <a:t>in tape 2.</a:t>
            </a:r>
          </a:p>
          <a:p>
            <a:r>
              <a:rPr lang="en-IN" baseline="30000" dirty="0"/>
              <a:t> </a:t>
            </a:r>
            <a:r>
              <a:rPr lang="en-IN" dirty="0" smtClean="0"/>
              <a:t>Tape 3 is used for simulation.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97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7837"/>
            <a:ext cx="10515600" cy="610122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                    FC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 111 . . .  . . 11  . . .  . . 11 . . .  . . 11 . . .  . . 11 . . .  . . 111 </a:t>
            </a:r>
            <a:r>
              <a:rPr lang="en-IN" dirty="0" smtClean="0">
                <a:solidFill>
                  <a:srgbClr val="0000CC"/>
                </a:solidFill>
              </a:rPr>
              <a:t>1100110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00CC"/>
                </a:solidFill>
              </a:rPr>
              <a:t>                             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dirty="0" smtClean="0">
                <a:solidFill>
                  <a:srgbClr val="0000CC"/>
                </a:solidFill>
              </a:rPr>
              <a:t>                                    000000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 smtClean="0"/>
              <a:t>                                                     1100110</a:t>
            </a:r>
            <a:endParaRPr lang="en-IN" dirty="0">
              <a:solidFill>
                <a:srgbClr val="0000CC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83340" y="1936378"/>
            <a:ext cx="9658724" cy="30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01270" y="2465294"/>
            <a:ext cx="9658724" cy="30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29552" y="3523134"/>
            <a:ext cx="9658724" cy="30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7482" y="4011709"/>
            <a:ext cx="9658724" cy="30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56446" y="5056092"/>
            <a:ext cx="9658724" cy="30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74376" y="5625349"/>
            <a:ext cx="9658724" cy="30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57600" y="1035424"/>
            <a:ext cx="13447" cy="916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4"/>
          </p:cNvCxnSpPr>
          <p:nvPr/>
        </p:nvCxnSpPr>
        <p:spPr>
          <a:xfrm flipH="1">
            <a:off x="4576483" y="1520921"/>
            <a:ext cx="2243" cy="2002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34952" y="1035424"/>
            <a:ext cx="31377" cy="4051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195484" y="824012"/>
            <a:ext cx="766483" cy="6969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/>
          <p:cNvCxnSpPr>
            <a:stCxn id="18" idx="2"/>
          </p:cNvCxnSpPr>
          <p:nvPr/>
        </p:nvCxnSpPr>
        <p:spPr>
          <a:xfrm>
            <a:off x="4195484" y="1172467"/>
            <a:ext cx="0" cy="37768"/>
          </a:xfrm>
          <a:prstGeom prst="line">
            <a:avLst/>
          </a:prstGeom>
          <a:ln w="3810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57600" y="1035424"/>
            <a:ext cx="5513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88861" y="1056881"/>
            <a:ext cx="12909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1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209"/>
            <a:ext cx="10515600" cy="697191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Turing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659"/>
            <a:ext cx="10515600" cy="4504766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TM as an acceptor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/>
              <a:t>     After reading the string it is in final state then </a:t>
            </a:r>
            <a:r>
              <a:rPr lang="en-IN" dirty="0" smtClean="0">
                <a:solidFill>
                  <a:srgbClr val="FF0000"/>
                </a:solidFill>
              </a:rPr>
              <a:t>accept</a:t>
            </a:r>
            <a:r>
              <a:rPr lang="en-IN" dirty="0" smtClean="0"/>
              <a:t> otherwise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smtClean="0">
                <a:solidFill>
                  <a:srgbClr val="FF0000"/>
                </a:solidFill>
              </a:rPr>
              <a:t>reject</a:t>
            </a:r>
            <a:r>
              <a:rPr lang="en-IN" dirty="0" smtClean="0"/>
              <a:t>   </a:t>
            </a:r>
          </a:p>
          <a:p>
            <a:r>
              <a:rPr lang="en-IN" dirty="0"/>
              <a:t> </a:t>
            </a:r>
            <a:r>
              <a:rPr lang="en-IN" dirty="0" smtClean="0">
                <a:solidFill>
                  <a:srgbClr val="FF0000"/>
                </a:solidFill>
              </a:rPr>
              <a:t>TM as a computing device</a:t>
            </a:r>
            <a:r>
              <a:rPr lang="en-IN" dirty="0" smtClean="0"/>
              <a:t> (Transducer)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Starting with a non-blank portion as an input when it halts the non-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blank portion is the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68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5163"/>
            <a:ext cx="10515600" cy="3753010"/>
          </a:xfrm>
        </p:spPr>
        <p:txBody>
          <a:bodyPr/>
          <a:lstStyle/>
          <a:p>
            <a:pPr marL="0" indent="0">
              <a:buNone/>
            </a:pP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                                  U </a:t>
            </a:r>
            <a:r>
              <a:rPr lang="en-IN" dirty="0"/>
              <a:t> </a:t>
            </a:r>
            <a:r>
              <a:rPr lang="en-IN" dirty="0" smtClean="0"/>
              <a:t>simulates </a:t>
            </a:r>
            <a:r>
              <a:rPr lang="en-IN" b="1" dirty="0" smtClean="0"/>
              <a:t>T</a:t>
            </a:r>
            <a:r>
              <a:rPr lang="en-IN" dirty="0" smtClean="0"/>
              <a:t> on </a:t>
            </a:r>
            <a:r>
              <a:rPr lang="en-IN" b="1" dirty="0" smtClean="0">
                <a:solidFill>
                  <a:srgbClr val="0000CC"/>
                </a:solidFill>
              </a:rPr>
              <a:t>t</a:t>
            </a: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00CC"/>
                </a:solidFill>
              </a:rPr>
              <a:t>    </a:t>
            </a:r>
            <a:r>
              <a:rPr lang="en-IN" b="1" dirty="0" smtClean="0"/>
              <a:t>halts and accepts   </a:t>
            </a:r>
            <a:r>
              <a:rPr lang="en-IN" b="1" dirty="0" smtClean="0">
                <a:solidFill>
                  <a:srgbClr val="0000CC"/>
                </a:solidFill>
              </a:rPr>
              <a:t>halts </a:t>
            </a:r>
            <a:r>
              <a:rPr lang="en-IN" b="1" dirty="0">
                <a:solidFill>
                  <a:srgbClr val="0000CC"/>
                </a:solidFill>
              </a:rPr>
              <a:t>and </a:t>
            </a:r>
            <a:r>
              <a:rPr lang="en-IN" b="1" dirty="0" smtClean="0">
                <a:solidFill>
                  <a:srgbClr val="0000CC"/>
                </a:solidFill>
              </a:rPr>
              <a:t>rejects</a:t>
            </a:r>
            <a:r>
              <a:rPr lang="en-IN" b="1" dirty="0" smtClean="0"/>
              <a:t>    </a:t>
            </a:r>
            <a:r>
              <a:rPr lang="en-IN" b="1" dirty="0" smtClean="0">
                <a:solidFill>
                  <a:srgbClr val="FF0000"/>
                </a:solidFill>
              </a:rPr>
              <a:t> gets into a loop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918012" y="1479177"/>
            <a:ext cx="1331260" cy="1102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66452" y="1456766"/>
            <a:ext cx="8960" cy="1219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08704" y="1440547"/>
            <a:ext cx="1579065" cy="1133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02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056"/>
                <a:ext cx="10515600" cy="595085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IN" b="1" dirty="0"/>
                  <a:t> {w</a:t>
                </a:r>
                <a:r>
                  <a:rPr lang="en-IN" b="1" baseline="-25000" dirty="0"/>
                  <a:t>i</a:t>
                </a:r>
                <a:r>
                  <a:rPr lang="en-IN" b="1" dirty="0"/>
                  <a:t> / w</a:t>
                </a:r>
                <a:r>
                  <a:rPr lang="en-IN" b="1" baseline="-25000" dirty="0"/>
                  <a:t>i </a:t>
                </a:r>
                <a:r>
                  <a:rPr lang="en-IN" b="1" dirty="0"/>
                  <a:t> is not accepted by T</a:t>
                </a:r>
                <a:r>
                  <a:rPr lang="en-IN" b="1" baseline="-25000" dirty="0"/>
                  <a:t>i</a:t>
                </a:r>
                <a:r>
                  <a:rPr lang="en-IN" b="1" dirty="0"/>
                  <a:t> }  </a:t>
                </a:r>
                <a:r>
                  <a:rPr lang="en-IN" b="1" dirty="0" smtClean="0"/>
                  <a:t>    -  </a:t>
                </a:r>
                <a:r>
                  <a:rPr lang="en-IN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IN" b="1" dirty="0">
                    <a:solidFill>
                      <a:srgbClr val="0000CC"/>
                    </a:solidFill>
                  </a:rPr>
                  <a:t>diagonal</a:t>
                </a:r>
                <a:r>
                  <a:rPr lang="en-IN" dirty="0">
                    <a:solidFill>
                      <a:srgbClr val="0000CC"/>
                    </a:solidFill>
                  </a:rPr>
                  <a:t> language.</a:t>
                </a:r>
              </a:p>
              <a:p>
                <a:pPr marL="0" indent="0">
                  <a:buNone/>
                </a:pPr>
                <a:endParaRPr lang="en-IN" b="1" baseline="-25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b="1" baseline="-2500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I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 {w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IN" b="1" dirty="0">
                    <a:solidFill>
                      <a:srgbClr val="FF0000"/>
                    </a:solidFill>
                  </a:rPr>
                  <a:t> / w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 </a:t>
                </a:r>
                <a:r>
                  <a:rPr lang="en-IN" b="1" dirty="0">
                    <a:solidFill>
                      <a:srgbClr val="FF0000"/>
                    </a:solidFill>
                  </a:rPr>
                  <a:t> is accepted by T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IN" b="1" dirty="0">
                    <a:solidFill>
                      <a:srgbClr val="FF0000"/>
                    </a:solidFill>
                  </a:rPr>
                  <a:t> }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I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b="1" i="0" dirty="0" smtClean="0"/>
                      <m:t>=</m:t>
                    </m:r>
                  </m:oMath>
                </a14:m>
                <a:r>
                  <a:rPr lang="en-IN" dirty="0" smtClean="0"/>
                  <a:t> Universal language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= </a:t>
                </a:r>
                <a:r>
                  <a:rPr lang="en-IN" b="1" dirty="0" smtClean="0"/>
                  <a:t>{ d</a:t>
                </a:r>
                <a:r>
                  <a:rPr lang="en-IN" b="1" baseline="-25000" dirty="0" smtClean="0"/>
                  <a:t>T</a:t>
                </a:r>
                <a:r>
                  <a:rPr lang="en-IN" b="1" dirty="0" smtClean="0"/>
                  <a:t>t  / T</a:t>
                </a:r>
                <a:r>
                  <a:rPr lang="en-IN" b="1" baseline="-25000" dirty="0" smtClean="0"/>
                  <a:t> </a:t>
                </a:r>
                <a:r>
                  <a:rPr lang="en-IN" b="1" dirty="0" smtClean="0"/>
                  <a:t> accepts t }</a:t>
                </a:r>
              </a:p>
              <a:p>
                <a:pPr marL="0" indent="0">
                  <a:buNone/>
                </a:pPr>
                <a:r>
                  <a:rPr lang="en-IN" b="1" dirty="0" smtClean="0"/>
                  <a:t>       </a:t>
                </a:r>
                <a:r>
                  <a:rPr lang="en-IN" dirty="0"/>
                  <a:t>= </a:t>
                </a:r>
                <a:r>
                  <a:rPr lang="en-IN" b="1" dirty="0" smtClean="0"/>
                  <a:t>{ &lt; T , t  &gt; / </a:t>
                </a:r>
                <a:r>
                  <a:rPr lang="en-IN" b="1" dirty="0"/>
                  <a:t>T</a:t>
                </a:r>
                <a:r>
                  <a:rPr lang="en-IN" b="1" baseline="-25000" dirty="0"/>
                  <a:t> </a:t>
                </a:r>
                <a:r>
                  <a:rPr lang="en-IN" b="1" dirty="0"/>
                  <a:t> accepts t </a:t>
                </a:r>
                <a:r>
                  <a:rPr lang="en-IN" b="1" dirty="0" smtClean="0"/>
                  <a:t>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b="1" baseline="-2500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I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 smtClean="0"/>
                  <a:t> Complement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IN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 smtClean="0"/>
                  <a:t>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 smtClean="0"/>
                  <a:t> are recursively enumerable but not recursive.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IN" dirty="0" smtClean="0"/>
                  <a:t>  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are </a:t>
                </a:r>
                <a:r>
                  <a:rPr lang="en-IN" dirty="0" smtClean="0"/>
                  <a:t>not recursively enumerable.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056"/>
                <a:ext cx="10515600" cy="5950857"/>
              </a:xfrm>
              <a:blipFill rotWithShape="0">
                <a:blip r:embed="rId2"/>
                <a:stretch>
                  <a:fillRect t="-2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99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1543"/>
                <a:ext cx="10515600" cy="562542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                                                               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not r.e</a:t>
                </a: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rgbClr val="0000CC"/>
                    </a:solidFill>
                  </a:rPr>
                  <a:t>                                                          r.e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/>
                  <a:t> </a:t>
                </a:r>
                <a:endParaRPr lang="en-IN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IN" b="1" dirty="0" smtClean="0">
                    <a:solidFill>
                      <a:srgbClr val="FF0000"/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endParaRPr lang="en-IN" dirty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rgbClr val="0000CC"/>
                    </a:solidFill>
                  </a:rPr>
                  <a:t>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0000CC"/>
                    </a:solidFill>
                  </a:rPr>
                  <a:t> </a:t>
                </a:r>
                <a:r>
                  <a:rPr lang="en-IN" dirty="0" smtClean="0">
                    <a:solidFill>
                      <a:srgbClr val="0000CC"/>
                    </a:solidFill>
                  </a:rPr>
                  <a:t>                                                    </a:t>
                </a:r>
                <a:r>
                  <a:rPr lang="en-IN" dirty="0" smtClean="0">
                    <a:solidFill>
                      <a:srgbClr val="008000"/>
                    </a:solidFill>
                  </a:rPr>
                  <a:t>rec</a:t>
                </a:r>
                <a:endParaRPr lang="en-IN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1543"/>
                <a:ext cx="10515600" cy="56254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441371" y="933227"/>
            <a:ext cx="2215441" cy="3210389"/>
            <a:chOff x="2318375" y="528640"/>
            <a:chExt cx="2262897" cy="3210389"/>
          </a:xfrm>
        </p:grpSpPr>
        <p:sp>
          <p:nvSpPr>
            <p:cNvPr id="5" name="Oval 4"/>
            <p:cNvSpPr/>
            <p:nvPr/>
          </p:nvSpPr>
          <p:spPr>
            <a:xfrm>
              <a:off x="2335306" y="1600947"/>
              <a:ext cx="1990165" cy="21380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Arc 5"/>
            <p:cNvSpPr/>
            <p:nvPr/>
          </p:nvSpPr>
          <p:spPr>
            <a:xfrm rot="8980407">
              <a:off x="2318375" y="528640"/>
              <a:ext cx="2262897" cy="2206812"/>
            </a:xfrm>
            <a:prstGeom prst="arc">
              <a:avLst>
                <a:gd name="adj1" fmla="val 15017409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782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4115"/>
                <a:ext cx="10515600" cy="60379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6)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 smtClean="0"/>
                  <a:t>  is </a:t>
                </a:r>
                <a:r>
                  <a:rPr lang="en-IN" dirty="0"/>
                  <a:t>recursively </a:t>
                </a:r>
                <a:r>
                  <a:rPr lang="en-IN" dirty="0" smtClean="0"/>
                  <a:t>enumerable but not recursive.</a:t>
                </a:r>
              </a:p>
              <a:p>
                <a:pPr marL="0" indent="0">
                  <a:buNone/>
                </a:pPr>
                <a:r>
                  <a:rPr lang="en-IN" b="1" dirty="0"/>
                  <a:t>Proof</a:t>
                </a:r>
                <a:r>
                  <a:rPr lang="en-IN" b="1" dirty="0" smtClean="0"/>
                  <a:t>: </a:t>
                </a:r>
                <a:r>
                  <a:rPr lang="en-IN" dirty="0" smtClean="0"/>
                  <a:t>Design a TM </a:t>
                </a:r>
                <a:r>
                  <a:rPr lang="en-IN" b="1" dirty="0" smtClean="0">
                    <a:solidFill>
                      <a:srgbClr val="008000"/>
                    </a:solidFill>
                  </a:rPr>
                  <a:t>M </a:t>
                </a:r>
                <a:r>
                  <a:rPr lang="en-IN" dirty="0" smtClean="0"/>
                  <a:t>as follows:</a:t>
                </a:r>
              </a:p>
              <a:p>
                <a:pPr marL="0" indent="0">
                  <a:buNone/>
                </a:pPr>
                <a:r>
                  <a:rPr lang="en-IN" b="1" dirty="0"/>
                  <a:t> </a:t>
                </a:r>
                <a:r>
                  <a:rPr lang="en-IN" b="1" dirty="0" smtClean="0"/>
                  <a:t>       1) </a:t>
                </a:r>
                <a:r>
                  <a:rPr lang="en-IN" dirty="0" smtClean="0"/>
                  <a:t>In tape one keep any </a:t>
                </a:r>
                <a:r>
                  <a:rPr lang="en-IN" b="1" dirty="0" smtClean="0"/>
                  <a:t>w</a:t>
                </a:r>
                <a:r>
                  <a:rPr lang="en-US" altLang="en-US" b="1" dirty="0" smtClean="0">
                    <a:sym typeface="Symbol" pitchFamily="18" charset="2"/>
                  </a:rPr>
                  <a:t> 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endParaRPr lang="en-IN" b="1" dirty="0" smtClean="0"/>
              </a:p>
              <a:p>
                <a:pPr marL="0" indent="0">
                  <a:buNone/>
                </a:pPr>
                <a:r>
                  <a:rPr lang="en-IN" b="1" dirty="0"/>
                  <a:t> </a:t>
                </a:r>
                <a:r>
                  <a:rPr lang="en-IN" b="1" dirty="0" smtClean="0"/>
                  <a:t>       2) </a:t>
                </a:r>
                <a:r>
                  <a:rPr lang="en-IN" dirty="0" smtClean="0"/>
                  <a:t>In tape two keep all enumerated strings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            </a:t>
                </a:r>
                <a:r>
                  <a:rPr lang="en-IN" b="1" dirty="0"/>
                  <a:t>w</a:t>
                </a:r>
                <a:r>
                  <a:rPr lang="en-IN" b="1" baseline="-25000" dirty="0"/>
                  <a:t>1 </a:t>
                </a:r>
                <a:r>
                  <a:rPr lang="en-IN" b="1" dirty="0"/>
                  <a:t>, </a:t>
                </a:r>
                <a:r>
                  <a:rPr lang="en-IN" b="1" dirty="0" smtClean="0"/>
                  <a:t>w</a:t>
                </a:r>
                <a:r>
                  <a:rPr lang="en-IN" b="1" baseline="-25000" dirty="0" smtClean="0"/>
                  <a:t>2</a:t>
                </a:r>
                <a:r>
                  <a:rPr lang="en-IN" b="1" dirty="0" smtClean="0"/>
                  <a:t> ,</a:t>
                </a:r>
                <a:r>
                  <a:rPr lang="en-IN" b="1" baseline="-25000" dirty="0" smtClean="0"/>
                  <a:t>  </a:t>
                </a:r>
                <a:r>
                  <a:rPr lang="en-IN" b="1" dirty="0" smtClean="0"/>
                  <a:t>w</a:t>
                </a:r>
                <a:r>
                  <a:rPr lang="en-IN" b="1" baseline="-25000" dirty="0" smtClean="0"/>
                  <a:t>3</a:t>
                </a:r>
                <a:r>
                  <a:rPr lang="en-IN" b="1" dirty="0"/>
                  <a:t> </a:t>
                </a:r>
                <a:r>
                  <a:rPr lang="en-IN" b="1" dirty="0" smtClean="0"/>
                  <a:t>,</a:t>
                </a:r>
                <a:r>
                  <a:rPr lang="en-IN" b="1" baseline="-25000" dirty="0" smtClean="0"/>
                  <a:t>  </a:t>
                </a:r>
                <a:r>
                  <a:rPr lang="en-IN" b="1" dirty="0"/>
                  <a:t>w</a:t>
                </a:r>
                <a:r>
                  <a:rPr lang="en-IN" b="1" baseline="-25000" dirty="0"/>
                  <a:t>4 </a:t>
                </a:r>
                <a:r>
                  <a:rPr lang="en-IN" b="1" dirty="0"/>
                  <a:t>,</a:t>
                </a:r>
                <a:r>
                  <a:rPr lang="en-IN" b="1" baseline="-25000" dirty="0" smtClean="0"/>
                  <a:t>   </a:t>
                </a:r>
                <a:r>
                  <a:rPr lang="en-IN" b="1" dirty="0"/>
                  <a:t>w</a:t>
                </a:r>
                <a:r>
                  <a:rPr lang="en-IN" b="1" baseline="-25000" dirty="0"/>
                  <a:t>5 </a:t>
                </a:r>
                <a:r>
                  <a:rPr lang="en-IN" b="1" dirty="0"/>
                  <a:t>,</a:t>
                </a:r>
                <a:r>
                  <a:rPr lang="en-IN" b="1" baseline="-25000" dirty="0" smtClean="0"/>
                  <a:t>    </a:t>
                </a:r>
                <a:r>
                  <a:rPr lang="en-IN" b="1" dirty="0"/>
                  <a:t>. </a:t>
                </a:r>
                <a:r>
                  <a:rPr lang="en-IN" b="1" dirty="0" smtClean="0"/>
                  <a:t>. . , </a:t>
                </a:r>
                <a:r>
                  <a:rPr lang="en-IN" b="1" dirty="0">
                    <a:solidFill>
                      <a:srgbClr val="FF0000"/>
                    </a:solidFill>
                  </a:rPr>
                  <a:t>w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IN" b="1" baseline="-25000" dirty="0"/>
                  <a:t> </a:t>
                </a:r>
                <a:r>
                  <a:rPr lang="en-IN" b="1" dirty="0"/>
                  <a:t>,</a:t>
                </a:r>
                <a:r>
                  <a:rPr lang="en-IN" b="1" baseline="-25000" dirty="0" smtClean="0"/>
                  <a:t> </a:t>
                </a:r>
                <a:r>
                  <a:rPr lang="en-IN" b="1" dirty="0"/>
                  <a:t>. . </a:t>
                </a:r>
                <a:r>
                  <a:rPr lang="en-IN" b="1" dirty="0" smtClean="0"/>
                  <a:t>.</a:t>
                </a:r>
                <a:r>
                  <a:rPr lang="en-IN" b="1" dirty="0"/>
                  <a:t> . . </a:t>
                </a:r>
                <a:r>
                  <a:rPr lang="en-IN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b="1" dirty="0"/>
                  <a:t> </a:t>
                </a:r>
                <a:r>
                  <a:rPr lang="en-IN" b="1" dirty="0" smtClean="0"/>
                  <a:t>       3) </a:t>
                </a:r>
                <a:r>
                  <a:rPr lang="en-IN" dirty="0" smtClean="0"/>
                  <a:t>Compare </a:t>
                </a:r>
                <a:r>
                  <a:rPr lang="en-IN" b="1" dirty="0" smtClean="0"/>
                  <a:t>w</a:t>
                </a:r>
                <a:r>
                  <a:rPr lang="en-IN" dirty="0" smtClean="0"/>
                  <a:t> with each </a:t>
                </a:r>
                <a:r>
                  <a:rPr lang="en-IN" b="1" dirty="0"/>
                  <a:t>w</a:t>
                </a:r>
                <a:r>
                  <a:rPr lang="en-IN" b="1" baseline="-25000" dirty="0"/>
                  <a:t>1 </a:t>
                </a:r>
                <a:r>
                  <a:rPr lang="en-IN" b="1" dirty="0"/>
                  <a:t>, w</a:t>
                </a:r>
                <a:r>
                  <a:rPr lang="en-IN" b="1" baseline="-25000" dirty="0"/>
                  <a:t>2</a:t>
                </a:r>
                <a:r>
                  <a:rPr lang="en-IN" b="1" dirty="0"/>
                  <a:t> ,</a:t>
                </a:r>
                <a:r>
                  <a:rPr lang="en-IN" b="1" baseline="-25000" dirty="0"/>
                  <a:t>  </a:t>
                </a:r>
                <a:r>
                  <a:rPr lang="en-IN" b="1" dirty="0"/>
                  <a:t>w</a:t>
                </a:r>
                <a:r>
                  <a:rPr lang="en-IN" b="1" baseline="-25000" dirty="0"/>
                  <a:t>3</a:t>
                </a:r>
                <a:r>
                  <a:rPr lang="en-IN" b="1" dirty="0"/>
                  <a:t> ,</a:t>
                </a:r>
                <a:r>
                  <a:rPr lang="en-IN" b="1" baseline="-25000" dirty="0"/>
                  <a:t>  </a:t>
                </a:r>
                <a:r>
                  <a:rPr lang="en-IN" b="1" dirty="0"/>
                  <a:t>w</a:t>
                </a:r>
                <a:r>
                  <a:rPr lang="en-IN" b="1" baseline="-25000" dirty="0"/>
                  <a:t>4 </a:t>
                </a:r>
                <a:r>
                  <a:rPr lang="en-IN" b="1" dirty="0"/>
                  <a:t>,</a:t>
                </a:r>
                <a:r>
                  <a:rPr lang="en-IN" b="1" baseline="-25000" dirty="0"/>
                  <a:t>   </a:t>
                </a:r>
                <a:r>
                  <a:rPr lang="en-IN" b="1" dirty="0"/>
                  <a:t>w</a:t>
                </a:r>
                <a:r>
                  <a:rPr lang="en-IN" b="1" baseline="-25000" dirty="0"/>
                  <a:t>5 </a:t>
                </a:r>
                <a:r>
                  <a:rPr lang="en-IN" b="1" dirty="0"/>
                  <a:t>,</a:t>
                </a:r>
                <a:r>
                  <a:rPr lang="en-IN" b="1" baseline="-25000" dirty="0"/>
                  <a:t>    </a:t>
                </a:r>
                <a:r>
                  <a:rPr lang="en-IN" b="1" dirty="0"/>
                  <a:t>. . . , </a:t>
                </a:r>
                <a:r>
                  <a:rPr lang="en-IN" b="1" dirty="0">
                    <a:solidFill>
                      <a:srgbClr val="FF0000"/>
                    </a:solidFill>
                  </a:rPr>
                  <a:t>w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IN" b="1" baseline="-25000" dirty="0"/>
                  <a:t> </a:t>
                </a:r>
                <a:r>
                  <a:rPr lang="en-IN" b="1" dirty="0"/>
                  <a:t>,</a:t>
                </a:r>
                <a:r>
                  <a:rPr lang="en-IN" b="1" baseline="-25000" dirty="0"/>
                  <a:t> </a:t>
                </a:r>
                <a:r>
                  <a:rPr lang="en-IN" b="1" dirty="0"/>
                  <a:t>. . . . . </a:t>
                </a:r>
                <a:r>
                  <a:rPr lang="en-IN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b="1" dirty="0"/>
                  <a:t> </a:t>
                </a:r>
                <a:r>
                  <a:rPr lang="en-IN" b="1" dirty="0" smtClean="0"/>
                  <a:t>            </a:t>
                </a:r>
                <a:r>
                  <a:rPr lang="en-IN" dirty="0" smtClean="0"/>
                  <a:t>when</a:t>
                </a:r>
                <a:r>
                  <a:rPr lang="en-IN" b="1" dirty="0" smtClean="0"/>
                  <a:t> w =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w</a:t>
                </a:r>
                <a:r>
                  <a:rPr lang="en-IN" b="1" baseline="-25000" dirty="0" smtClean="0">
                    <a:solidFill>
                      <a:srgbClr val="FF0000"/>
                    </a:solidFill>
                  </a:rPr>
                  <a:t>i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b="1" dirty="0" smtClean="0"/>
                  <a:t>, </a:t>
                </a:r>
                <a:r>
                  <a:rPr lang="en-IN" dirty="0" smtClean="0"/>
                  <a:t>simulate </a:t>
                </a:r>
                <a:r>
                  <a:rPr lang="en-IN" b="1" dirty="0" smtClean="0"/>
                  <a:t>T</a:t>
                </a:r>
                <a:r>
                  <a:rPr lang="en-IN" b="1" baseline="-25000" dirty="0" smtClean="0"/>
                  <a:t>i </a:t>
                </a:r>
                <a:r>
                  <a:rPr lang="en-IN" b="1" dirty="0" smtClean="0"/>
                  <a:t> </a:t>
                </a:r>
                <a:r>
                  <a:rPr lang="en-IN" dirty="0" smtClean="0"/>
                  <a:t>on</a:t>
                </a:r>
                <a:r>
                  <a:rPr lang="en-IN" b="1" dirty="0" smtClean="0"/>
                  <a:t>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w</a:t>
                </a:r>
                <a:r>
                  <a:rPr lang="en-IN" b="1" baseline="-25000" dirty="0" smtClean="0">
                    <a:solidFill>
                      <a:srgbClr val="FF0000"/>
                    </a:solidFill>
                  </a:rPr>
                  <a:t>i</a:t>
                </a:r>
              </a:p>
              <a:p>
                <a:pPr marL="0" indent="0">
                  <a:buNone/>
                </a:pPr>
                <a:endParaRPr lang="en-IN" b="1" baseline="-25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b="1" baseline="-25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b="1" dirty="0" smtClean="0"/>
                  <a:t>        halts </a:t>
                </a:r>
                <a:r>
                  <a:rPr lang="en-IN" b="1" dirty="0"/>
                  <a:t>and accepts   </a:t>
                </a:r>
                <a:r>
                  <a:rPr lang="en-IN" b="1" dirty="0">
                    <a:solidFill>
                      <a:srgbClr val="0000CC"/>
                    </a:solidFill>
                  </a:rPr>
                  <a:t>halts and rejects</a:t>
                </a:r>
                <a:r>
                  <a:rPr lang="en-IN" b="1" dirty="0"/>
                  <a:t>    </a:t>
                </a:r>
                <a:r>
                  <a:rPr lang="en-IN" b="1" dirty="0">
                    <a:solidFill>
                      <a:srgbClr val="FF0000"/>
                    </a:solidFill>
                  </a:rPr>
                  <a:t> gets into a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loop</a:t>
                </a:r>
              </a:p>
              <a:p>
                <a:pPr marL="0" indent="0">
                  <a:buNone/>
                </a:pPr>
                <a:endParaRPr lang="en-IN" b="1" baseline="-25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b="1" dirty="0" smtClean="0"/>
                  <a:t>  </a:t>
                </a:r>
                <a:r>
                  <a:rPr lang="en-IN" b="1" dirty="0" smtClean="0">
                    <a:solidFill>
                      <a:srgbClr val="008000"/>
                    </a:solidFill>
                  </a:rPr>
                  <a:t> M</a:t>
                </a:r>
                <a:r>
                  <a:rPr lang="en-IN" b="1" dirty="0" smtClean="0"/>
                  <a:t>  halts </a:t>
                </a:r>
                <a:r>
                  <a:rPr lang="en-IN" b="1" dirty="0"/>
                  <a:t>and </a:t>
                </a:r>
                <a:r>
                  <a:rPr lang="en-IN" b="1" dirty="0" smtClean="0"/>
                  <a:t>accepts </a:t>
                </a:r>
                <a:r>
                  <a:rPr lang="en-IN" b="1" dirty="0">
                    <a:solidFill>
                      <a:srgbClr val="008000"/>
                    </a:solidFill>
                  </a:rPr>
                  <a:t>M</a:t>
                </a:r>
                <a:r>
                  <a:rPr lang="en-IN" b="1" dirty="0"/>
                  <a:t> </a:t>
                </a:r>
                <a:r>
                  <a:rPr lang="en-IN" b="1" dirty="0" smtClean="0">
                    <a:solidFill>
                      <a:srgbClr val="0000CC"/>
                    </a:solidFill>
                  </a:rPr>
                  <a:t>halts </a:t>
                </a:r>
                <a:r>
                  <a:rPr lang="en-IN" b="1" dirty="0">
                    <a:solidFill>
                      <a:srgbClr val="0000CC"/>
                    </a:solidFill>
                  </a:rPr>
                  <a:t>and rejects</a:t>
                </a:r>
                <a:r>
                  <a:rPr lang="en-IN" b="1" dirty="0"/>
                  <a:t> </a:t>
                </a:r>
                <a:r>
                  <a:rPr lang="en-IN" b="1" dirty="0">
                    <a:solidFill>
                      <a:srgbClr val="008000"/>
                    </a:solidFill>
                  </a:rPr>
                  <a:t>M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b="1" dirty="0">
                    <a:solidFill>
                      <a:srgbClr val="FF0000"/>
                    </a:solidFill>
                  </a:rPr>
                  <a:t>gets into a loop</a:t>
                </a:r>
              </a:p>
              <a:p>
                <a:pPr marL="0" indent="0">
                  <a:buNone/>
                </a:pPr>
                <a:endParaRPr lang="en-IN" b="1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4115"/>
                <a:ext cx="10515600" cy="6037942"/>
              </a:xfrm>
              <a:blipFill rotWithShape="0">
                <a:blip r:embed="rId2"/>
                <a:stretch>
                  <a:fillRect l="-1217" t="-1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3309257" y="4205733"/>
            <a:ext cx="1085155" cy="903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5065486" y="4185452"/>
            <a:ext cx="46106" cy="923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953844" y="4169233"/>
            <a:ext cx="1105859" cy="939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64972" y="5355771"/>
            <a:ext cx="33190" cy="61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8686" y="5355771"/>
            <a:ext cx="33190" cy="61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091714" y="5355771"/>
            <a:ext cx="33190" cy="61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2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057"/>
                <a:ext cx="10515600" cy="561090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b="1" dirty="0" smtClean="0">
                    <a:solidFill>
                      <a:srgbClr val="008000"/>
                    </a:solidFill>
                  </a:rPr>
                  <a:t>M  </a:t>
                </a:r>
                <a:r>
                  <a:rPr lang="en-IN" b="1" dirty="0" smtClean="0"/>
                  <a:t>accepts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 smtClean="0"/>
                  <a:t>hence</a:t>
                </a:r>
                <a:r>
                  <a:rPr lang="en-IN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b="1" dirty="0" smtClean="0"/>
                  <a:t>  is recursively enumerable.</a:t>
                </a:r>
              </a:p>
              <a:p>
                <a:pPr marL="0" indent="0">
                  <a:buNone/>
                </a:pPr>
                <a:r>
                  <a:rPr lang="en-IN" b="1" dirty="0" smtClean="0"/>
                  <a:t>  </a:t>
                </a:r>
                <a:r>
                  <a:rPr lang="en-IN" dirty="0" smtClean="0"/>
                  <a:t>It remains to prove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is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not recursive</a:t>
                </a: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endParaRPr lang="en-IN" b="1" dirty="0" smtClean="0"/>
              </a:p>
              <a:p>
                <a:pPr marL="0" indent="0">
                  <a:buNone/>
                </a:pPr>
                <a:r>
                  <a:rPr lang="en-IN" b="1" dirty="0"/>
                  <a:t> </a:t>
                </a:r>
                <a:r>
                  <a:rPr lang="en-IN" b="1" dirty="0" smtClean="0"/>
                  <a:t> </a:t>
                </a:r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b="1" dirty="0" smtClean="0"/>
                  <a:t>  </a:t>
                </a:r>
                <a:r>
                  <a:rPr lang="en-IN" dirty="0" smtClean="0"/>
                  <a:t>is recursive, then its complement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is also recursive.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But we proved earlier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is not recursively enumerable.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Therefore,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 smtClean="0"/>
                  <a:t> is not recursive.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057"/>
                <a:ext cx="10515600" cy="5610906"/>
              </a:xfrm>
              <a:blipFill rotWithShape="0"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1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1328"/>
                <a:ext cx="10515600" cy="58494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7)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 smtClean="0"/>
                  <a:t>is </a:t>
                </a:r>
                <a:r>
                  <a:rPr lang="en-IN" dirty="0"/>
                  <a:t>recursively enumerable but not recursive.</a:t>
                </a:r>
              </a:p>
              <a:p>
                <a:pPr marL="0" indent="0">
                  <a:buNone/>
                </a:pPr>
                <a:r>
                  <a:rPr lang="en-IN" b="1" dirty="0" smtClean="0"/>
                  <a:t> Proof: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IN" b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b="1" dirty="0"/>
                      <m:t>=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b="1" dirty="0" smtClean="0"/>
                  <a:t>{ </a:t>
                </a:r>
                <a:r>
                  <a:rPr lang="en-IN" b="1" dirty="0">
                    <a:solidFill>
                      <a:srgbClr val="0000CC"/>
                    </a:solidFill>
                  </a:rPr>
                  <a:t>d</a:t>
                </a:r>
                <a:r>
                  <a:rPr lang="en-IN" b="1" baseline="-25000" dirty="0">
                    <a:solidFill>
                      <a:srgbClr val="0000CC"/>
                    </a:solidFill>
                  </a:rPr>
                  <a:t>T</a:t>
                </a:r>
                <a:r>
                  <a:rPr lang="en-IN" b="1" dirty="0">
                    <a:solidFill>
                      <a:srgbClr val="0000CC"/>
                    </a:solidFill>
                  </a:rPr>
                  <a:t>t</a:t>
                </a:r>
                <a:r>
                  <a:rPr lang="en-IN" b="1" dirty="0"/>
                  <a:t>  / T</a:t>
                </a:r>
                <a:r>
                  <a:rPr lang="en-IN" b="1" baseline="-25000" dirty="0"/>
                  <a:t> </a:t>
                </a:r>
                <a:r>
                  <a:rPr lang="en-IN" b="1" dirty="0"/>
                  <a:t> accepts t </a:t>
                </a:r>
                <a:r>
                  <a:rPr lang="en-IN" b="1" dirty="0" smtClean="0"/>
                  <a:t>} = </a:t>
                </a:r>
                <a:r>
                  <a:rPr lang="en-IN" b="1" dirty="0"/>
                  <a:t>{ </a:t>
                </a:r>
                <a:r>
                  <a:rPr lang="en-IN" b="1" dirty="0">
                    <a:solidFill>
                      <a:srgbClr val="0000CC"/>
                    </a:solidFill>
                  </a:rPr>
                  <a:t>&lt; T , t  &gt;</a:t>
                </a:r>
                <a:r>
                  <a:rPr lang="en-IN" b="1" dirty="0"/>
                  <a:t> / T</a:t>
                </a:r>
                <a:r>
                  <a:rPr lang="en-IN" b="1" baseline="-25000" dirty="0"/>
                  <a:t> </a:t>
                </a:r>
                <a:r>
                  <a:rPr lang="en-IN" b="1" dirty="0"/>
                  <a:t> accepts t </a:t>
                </a:r>
                <a:r>
                  <a:rPr lang="en-IN" b="1" dirty="0" smtClean="0"/>
                  <a:t>}</a:t>
                </a:r>
                <a:endParaRPr lang="en-IN" b="1" dirty="0"/>
              </a:p>
              <a:p>
                <a:pPr marL="0" indent="0">
                  <a:buNone/>
                </a:pPr>
                <a:r>
                  <a:rPr lang="en-IN" b="1" dirty="0" smtClean="0"/>
                  <a:t> </a:t>
                </a:r>
                <a:r>
                  <a:rPr lang="en-IN" dirty="0" smtClean="0"/>
                  <a:t>In order to prove this theorem, it is necessary to construct a TM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U </a:t>
                </a:r>
                <a:r>
                  <a:rPr lang="en-IN" dirty="0" smtClean="0"/>
                  <a:t>that accepts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dirty="0" smtClean="0"/>
                  <a:t>     1) The TM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U </a:t>
                </a:r>
                <a:r>
                  <a:rPr lang="en-IN" dirty="0" smtClean="0"/>
                  <a:t>consists of three tapes where the first tape holds </a:t>
                </a:r>
                <a:r>
                  <a:rPr lang="en-IN" b="1" dirty="0" smtClean="0">
                    <a:solidFill>
                      <a:srgbClr val="0000CC"/>
                    </a:solidFill>
                  </a:rPr>
                  <a:t>d</a:t>
                </a:r>
                <a:r>
                  <a:rPr lang="en-IN" b="1" baseline="-25000" dirty="0" smtClean="0">
                    <a:solidFill>
                      <a:srgbClr val="0000CC"/>
                    </a:solidFill>
                  </a:rPr>
                  <a:t>T</a:t>
                </a:r>
                <a:r>
                  <a:rPr lang="en-IN" b="1" dirty="0" smtClean="0">
                    <a:solidFill>
                      <a:srgbClr val="0000CC"/>
                    </a:solidFill>
                  </a:rPr>
                  <a:t>t </a:t>
                </a:r>
              </a:p>
              <a:p>
                <a:pPr marL="0" indent="0">
                  <a:buNone/>
                </a:pPr>
                <a:r>
                  <a:rPr lang="en-IN" b="1" dirty="0">
                    <a:solidFill>
                      <a:srgbClr val="0000CC"/>
                    </a:solidFill>
                  </a:rPr>
                  <a:t> </a:t>
                </a:r>
                <a:r>
                  <a:rPr lang="en-IN" b="1" dirty="0" smtClean="0">
                    <a:solidFill>
                      <a:srgbClr val="0000CC"/>
                    </a:solidFill>
                  </a:rPr>
                  <a:t>        </a:t>
                </a:r>
                <a:r>
                  <a:rPr lang="en-IN" dirty="0" smtClean="0"/>
                  <a:t> the encoding of TM </a:t>
                </a:r>
                <a:r>
                  <a:rPr lang="en-IN" b="1" dirty="0" smtClean="0"/>
                  <a:t>T</a:t>
                </a:r>
                <a:r>
                  <a:rPr lang="en-IN" dirty="0" smtClean="0"/>
                  <a:t> with input </a:t>
                </a:r>
                <a:r>
                  <a:rPr lang="en-IN" b="1" dirty="0" smtClean="0"/>
                  <a:t>t</a:t>
                </a: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b="1" dirty="0"/>
                  <a:t> </a:t>
                </a:r>
                <a:r>
                  <a:rPr lang="en-IN" b="1" dirty="0" smtClean="0"/>
                  <a:t>    </a:t>
                </a:r>
                <a:r>
                  <a:rPr lang="en-IN" dirty="0" smtClean="0"/>
                  <a:t>2) The second tape represents the state q</a:t>
                </a:r>
                <a:r>
                  <a:rPr lang="en-IN" baseline="-25000" dirty="0" smtClean="0"/>
                  <a:t>i </a:t>
                </a:r>
                <a:r>
                  <a:rPr lang="en-IN" dirty="0" smtClean="0"/>
                  <a:t> in unary form.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3) The third tape contains the input </a:t>
                </a:r>
                <a:r>
                  <a:rPr lang="en-IN" b="1" dirty="0" smtClean="0"/>
                  <a:t>t</a:t>
                </a: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dirty="0" smtClean="0"/>
                  <a:t>The operations of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U </a:t>
                </a:r>
                <a:r>
                  <a:rPr lang="en-IN" dirty="0" smtClean="0"/>
                  <a:t>are as follows: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1) First make sure that the encoding of </a:t>
                </a:r>
                <a:r>
                  <a:rPr lang="en-IN" b="1" dirty="0" smtClean="0"/>
                  <a:t>T </a:t>
                </a:r>
                <a:r>
                  <a:rPr lang="en-IN" dirty="0" smtClean="0"/>
                  <a:t>is proper encoding of some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TM </a:t>
                </a:r>
                <a:r>
                  <a:rPr lang="en-IN" b="1" dirty="0" smtClean="0"/>
                  <a:t>T</a:t>
                </a: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endParaRPr lang="en-IN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1328"/>
                <a:ext cx="10515600" cy="5849471"/>
              </a:xfrm>
              <a:blipFill rotWithShape="0">
                <a:blip r:embed="rId2"/>
                <a:stretch>
                  <a:fillRect l="-1217" t="-1667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27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4094"/>
                <a:ext cx="10515600" cy="60915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 2) Initialize the third tape with the input </a:t>
                </a:r>
                <a:r>
                  <a:rPr lang="en-IN" b="1" dirty="0" smtClean="0"/>
                  <a:t>t</a:t>
                </a:r>
                <a:r>
                  <a:rPr lang="en-IN" dirty="0" smtClean="0"/>
                  <a:t>,</a:t>
                </a:r>
                <a:r>
                  <a:rPr lang="en-IN" b="1" dirty="0" smtClean="0"/>
                  <a:t> </a:t>
                </a:r>
                <a:r>
                  <a:rPr lang="en-IN" dirty="0" smtClean="0"/>
                  <a:t>keep </a:t>
                </a:r>
                <a:r>
                  <a:rPr lang="en-IN" b="1" dirty="0" smtClean="0"/>
                  <a:t>0</a:t>
                </a:r>
                <a:r>
                  <a:rPr lang="en-IN" dirty="0" smtClean="0"/>
                  <a:t> the start state of </a:t>
                </a:r>
                <a:r>
                  <a:rPr lang="en-IN" b="1" dirty="0" smtClean="0"/>
                  <a:t>T</a:t>
                </a:r>
                <a:r>
                  <a:rPr lang="en-IN" dirty="0" smtClean="0"/>
                  <a:t> in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the second tape and move the head of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U</a:t>
                </a:r>
                <a:r>
                  <a:rPr lang="en-IN" dirty="0" smtClean="0"/>
                  <a:t>’s third tape to the first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simulated cell.</a:t>
                </a:r>
              </a:p>
              <a:p>
                <a:pPr marL="0" indent="0">
                  <a:buNone/>
                </a:pPr>
                <a:r>
                  <a:rPr lang="en-IN" dirty="0" smtClean="0"/>
                  <a:t>3) If </a:t>
                </a:r>
                <a:r>
                  <a:rPr lang="en-IN" b="1" dirty="0" smtClean="0">
                    <a:solidFill>
                      <a:srgbClr val="0000CC"/>
                    </a:solidFill>
                  </a:rPr>
                  <a:t>0</a:t>
                </a:r>
                <a:r>
                  <a:rPr lang="en-IN" b="1" baseline="30000" dirty="0" smtClean="0">
                    <a:solidFill>
                      <a:srgbClr val="0000CC"/>
                    </a:solidFill>
                  </a:rPr>
                  <a:t>i</a:t>
                </a:r>
                <a:r>
                  <a:rPr lang="en-IN" b="1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IN" dirty="0" smtClean="0"/>
                  <a:t>is the current state and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IN" b="1" baseline="30000" dirty="0" smtClean="0">
                    <a:solidFill>
                      <a:srgbClr val="FF0000"/>
                    </a:solidFill>
                  </a:rPr>
                  <a:t>j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dirty="0" smtClean="0"/>
                  <a:t>the current input symbol appeared on 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tape two and tape three respectively then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U </a:t>
                </a:r>
                <a:r>
                  <a:rPr lang="en-IN" dirty="0" smtClean="0"/>
                  <a:t>finds the corresponding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transition of the form </a:t>
                </a:r>
                <a:r>
                  <a:rPr lang="en-IN" b="1" dirty="0">
                    <a:solidFill>
                      <a:srgbClr val="0000CC"/>
                    </a:solidFill>
                  </a:rPr>
                  <a:t>0</a:t>
                </a:r>
                <a:r>
                  <a:rPr lang="en-IN" b="1" baseline="30000" dirty="0">
                    <a:solidFill>
                      <a:srgbClr val="0000CC"/>
                    </a:solidFill>
                  </a:rPr>
                  <a:t>i </a:t>
                </a:r>
                <a:r>
                  <a:rPr lang="en-IN" b="1" dirty="0"/>
                  <a:t>1</a:t>
                </a:r>
                <a:r>
                  <a:rPr lang="en-IN" b="1" dirty="0">
                    <a:solidFill>
                      <a:srgbClr val="0000CC"/>
                    </a:solidFill>
                  </a:rPr>
                  <a:t> </a:t>
                </a:r>
                <a:r>
                  <a:rPr lang="en-IN" b="1" dirty="0">
                    <a:solidFill>
                      <a:srgbClr val="FF0000"/>
                    </a:solidFill>
                  </a:rPr>
                  <a:t>0</a:t>
                </a:r>
                <a:r>
                  <a:rPr lang="en-IN" b="1" baseline="30000" dirty="0">
                    <a:solidFill>
                      <a:srgbClr val="FF0000"/>
                    </a:solidFill>
                  </a:rPr>
                  <a:t>j</a:t>
                </a:r>
                <a:r>
                  <a:rPr lang="en-IN" b="1" baseline="30000" dirty="0">
                    <a:solidFill>
                      <a:srgbClr val="0000CC"/>
                    </a:solidFill>
                  </a:rPr>
                  <a:t> </a:t>
                </a:r>
                <a:r>
                  <a:rPr lang="en-IN" b="1" dirty="0"/>
                  <a:t>1</a:t>
                </a:r>
                <a:r>
                  <a:rPr lang="en-IN" b="1" dirty="0">
                    <a:solidFill>
                      <a:srgbClr val="0000CC"/>
                    </a:solidFill>
                  </a:rPr>
                  <a:t> 0</a:t>
                </a:r>
                <a:r>
                  <a:rPr lang="en-IN" b="1" baseline="30000" dirty="0">
                    <a:solidFill>
                      <a:srgbClr val="0000CC"/>
                    </a:solidFill>
                  </a:rPr>
                  <a:t>k</a:t>
                </a:r>
                <a:r>
                  <a:rPr lang="en-IN" b="1" dirty="0">
                    <a:solidFill>
                      <a:srgbClr val="0000CC"/>
                    </a:solidFill>
                  </a:rPr>
                  <a:t> </a:t>
                </a:r>
                <a:r>
                  <a:rPr lang="en-IN" b="1" dirty="0"/>
                  <a:t>1</a:t>
                </a:r>
                <a:r>
                  <a:rPr lang="en-IN" b="1" dirty="0">
                    <a:solidFill>
                      <a:srgbClr val="0000CC"/>
                    </a:solidFill>
                  </a:rPr>
                  <a:t> </a:t>
                </a:r>
                <a:r>
                  <a:rPr lang="en-IN" b="1" dirty="0">
                    <a:solidFill>
                      <a:srgbClr val="FF0000"/>
                    </a:solidFill>
                  </a:rPr>
                  <a:t>0</a:t>
                </a:r>
                <a:r>
                  <a:rPr lang="en-IN" b="1" baseline="30000" dirty="0">
                    <a:solidFill>
                      <a:srgbClr val="FF0000"/>
                    </a:solidFill>
                  </a:rPr>
                  <a:t>l</a:t>
                </a:r>
                <a:r>
                  <a:rPr lang="en-IN" b="1" baseline="30000" dirty="0">
                    <a:solidFill>
                      <a:srgbClr val="0000CC"/>
                    </a:solidFill>
                  </a:rPr>
                  <a:t> </a:t>
                </a:r>
                <a:r>
                  <a:rPr lang="en-IN" b="1" dirty="0"/>
                  <a:t>1</a:t>
                </a:r>
                <a:r>
                  <a:rPr lang="en-IN" b="1" dirty="0">
                    <a:solidFill>
                      <a:srgbClr val="0000CC"/>
                    </a:solidFill>
                  </a:rPr>
                  <a:t> </a:t>
                </a:r>
                <a:r>
                  <a:rPr lang="en-IN" b="1" dirty="0" smtClean="0">
                    <a:solidFill>
                      <a:srgbClr val="008000"/>
                    </a:solidFill>
                  </a:rPr>
                  <a:t>0</a:t>
                </a:r>
                <a:r>
                  <a:rPr lang="en-IN" b="1" baseline="30000" dirty="0" smtClean="0">
                    <a:solidFill>
                      <a:srgbClr val="008000"/>
                    </a:solidFill>
                  </a:rPr>
                  <a:t>m </a:t>
                </a:r>
                <a:r>
                  <a:rPr lang="en-IN" b="1" dirty="0" smtClean="0">
                    <a:solidFill>
                      <a:srgbClr val="008000"/>
                    </a:solidFill>
                  </a:rPr>
                  <a:t> </a:t>
                </a:r>
                <a:r>
                  <a:rPr lang="en-IN" dirty="0" smtClean="0"/>
                  <a:t>on tape one and replaces </a:t>
                </a:r>
                <a:r>
                  <a:rPr lang="en-IN" b="1" dirty="0" smtClean="0">
                    <a:solidFill>
                      <a:srgbClr val="0000CC"/>
                    </a:solidFill>
                  </a:rPr>
                  <a:t>0</a:t>
                </a:r>
                <a:r>
                  <a:rPr lang="en-IN" b="1" baseline="30000" dirty="0" smtClean="0">
                    <a:solidFill>
                      <a:srgbClr val="0000CC"/>
                    </a:solidFill>
                  </a:rPr>
                  <a:t>i</a:t>
                </a:r>
              </a:p>
              <a:p>
                <a:pPr marL="0" indent="0">
                  <a:buNone/>
                </a:pPr>
                <a:r>
                  <a:rPr lang="en-IN" b="1" baseline="30000" dirty="0">
                    <a:solidFill>
                      <a:srgbClr val="0000CC"/>
                    </a:solidFill>
                  </a:rPr>
                  <a:t> </a:t>
                </a:r>
                <a:r>
                  <a:rPr lang="en-IN" b="1" baseline="30000" dirty="0" smtClean="0">
                    <a:solidFill>
                      <a:srgbClr val="0000CC"/>
                    </a:solidFill>
                  </a:rPr>
                  <a:t>     </a:t>
                </a:r>
                <a:r>
                  <a:rPr lang="en-IN" smtClean="0"/>
                  <a:t>by </a:t>
                </a:r>
                <a:r>
                  <a:rPr lang="en-IN" b="1" smtClean="0">
                    <a:solidFill>
                      <a:srgbClr val="0000CC"/>
                    </a:solidFill>
                  </a:rPr>
                  <a:t>0</a:t>
                </a:r>
                <a:r>
                  <a:rPr lang="en-IN" b="1" baseline="30000" smtClean="0">
                    <a:solidFill>
                      <a:srgbClr val="0000CC"/>
                    </a:solidFill>
                  </a:rPr>
                  <a:t>k</a:t>
                </a:r>
                <a:r>
                  <a:rPr lang="en-IN" b="1" smtClean="0">
                    <a:solidFill>
                      <a:srgbClr val="0000CC"/>
                    </a:solidFill>
                  </a:rPr>
                  <a:t> </a:t>
                </a:r>
                <a:r>
                  <a:rPr lang="en-IN" dirty="0" smtClean="0"/>
                  <a:t>and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IN" b="1" baseline="30000" dirty="0" smtClean="0">
                    <a:solidFill>
                      <a:srgbClr val="FF0000"/>
                    </a:solidFill>
                  </a:rPr>
                  <a:t>j  </a:t>
                </a:r>
                <a:r>
                  <a:rPr lang="en-IN" dirty="0" smtClean="0"/>
                  <a:t>by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IN" b="1" baseline="30000" dirty="0" smtClean="0">
                    <a:solidFill>
                      <a:srgbClr val="FF0000"/>
                    </a:solidFill>
                  </a:rPr>
                  <a:t>l </a:t>
                </a: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dirty="0" smtClean="0"/>
                  <a:t>4) Move the head on tape three to the position corresponding to the 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value of </a:t>
                </a:r>
                <a:r>
                  <a:rPr lang="en-IN" b="1" dirty="0" smtClean="0">
                    <a:solidFill>
                      <a:srgbClr val="008000"/>
                    </a:solidFill>
                  </a:rPr>
                  <a:t>m</a:t>
                </a: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dirty="0" smtClean="0"/>
                  <a:t>5) The universal TM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U </a:t>
                </a:r>
                <a:r>
                  <a:rPr lang="en-IN" dirty="0" smtClean="0"/>
                  <a:t>accepts </a:t>
                </a:r>
                <a:r>
                  <a:rPr lang="en-IN" b="1" dirty="0" smtClean="0">
                    <a:solidFill>
                      <a:srgbClr val="0000CC"/>
                    </a:solidFill>
                  </a:rPr>
                  <a:t>d</a:t>
                </a:r>
                <a:r>
                  <a:rPr lang="en-IN" b="1" baseline="-25000" dirty="0" smtClean="0">
                    <a:solidFill>
                      <a:srgbClr val="0000CC"/>
                    </a:solidFill>
                  </a:rPr>
                  <a:t>T</a:t>
                </a:r>
                <a:r>
                  <a:rPr lang="en-IN" b="1" dirty="0" smtClean="0">
                    <a:solidFill>
                      <a:srgbClr val="0000CC"/>
                    </a:solidFill>
                  </a:rPr>
                  <a:t>t </a:t>
                </a:r>
                <a:r>
                  <a:rPr lang="en-IN" dirty="0" smtClean="0"/>
                  <a:t>if </a:t>
                </a:r>
                <a:r>
                  <a:rPr lang="en-IN" b="1" dirty="0" smtClean="0"/>
                  <a:t>T</a:t>
                </a:r>
                <a:r>
                  <a:rPr lang="en-IN" dirty="0" smtClean="0"/>
                  <a:t> accepts</a:t>
                </a:r>
                <a:r>
                  <a:rPr lang="en-IN" b="1" dirty="0" smtClean="0"/>
                  <a:t> t</a:t>
                </a:r>
                <a:r>
                  <a:rPr lang="en-IN" dirty="0" smtClean="0"/>
                  <a:t>. Otherwise T halts and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rejects </a:t>
                </a:r>
                <a:r>
                  <a:rPr lang="en-IN" b="1" dirty="0" smtClean="0"/>
                  <a:t>t </a:t>
                </a:r>
                <a:r>
                  <a:rPr lang="en-IN" dirty="0" smtClean="0"/>
                  <a:t>or getting into a loo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p.</a:t>
                </a:r>
                <a:endParaRPr lang="en-IN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chemeClr val="tx1"/>
                    </a:solidFill>
                  </a:rPr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is recursively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enumerable.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4094"/>
                <a:ext cx="10515600" cy="6091518"/>
              </a:xfrm>
              <a:blipFill rotWithShape="0">
                <a:blip r:embed="rId2"/>
                <a:stretch>
                  <a:fillRect l="-1217" t="-2200" r="-1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7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7201"/>
                <a:ext cx="10515600" cy="35365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  It </a:t>
                </a:r>
                <a:r>
                  <a:rPr lang="en-IN" dirty="0"/>
                  <a:t>remains to prove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 smtClean="0"/>
                  <a:t>is </a:t>
                </a:r>
                <a:r>
                  <a:rPr lang="en-IN" dirty="0">
                    <a:solidFill>
                      <a:srgbClr val="FF0000"/>
                    </a:solidFill>
                  </a:rPr>
                  <a:t>not recursive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b="1" dirty="0"/>
                  <a:t>  </a:t>
                </a:r>
                <a:r>
                  <a:rPr lang="en-I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 smtClean="0"/>
                  <a:t>is </a:t>
                </a:r>
                <a:r>
                  <a:rPr lang="en-IN" dirty="0"/>
                  <a:t>recursive, then its complement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 smtClean="0"/>
                  <a:t>is </a:t>
                </a:r>
                <a:r>
                  <a:rPr lang="en-IN" dirty="0"/>
                  <a:t>also recursive.</a:t>
                </a:r>
              </a:p>
              <a:p>
                <a:pPr marL="0" indent="0">
                  <a:buNone/>
                </a:pPr>
                <a:r>
                  <a:rPr lang="en-IN" dirty="0"/>
                  <a:t>  But we proved earlier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 smtClean="0"/>
                  <a:t> is </a:t>
                </a:r>
                <a:r>
                  <a:rPr lang="en-IN" dirty="0"/>
                  <a:t>not recursively enumerable.</a:t>
                </a:r>
              </a:p>
              <a:p>
                <a:pPr marL="0" indent="0">
                  <a:buNone/>
                </a:pPr>
                <a:r>
                  <a:rPr lang="en-IN" dirty="0"/>
                  <a:t> 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 smtClean="0"/>
                  <a:t>is </a:t>
                </a:r>
                <a:r>
                  <a:rPr lang="en-IN" dirty="0"/>
                  <a:t>not recursive.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7201"/>
                <a:ext cx="10515600" cy="3536576"/>
              </a:xfrm>
              <a:blipFill rotWithShape="0">
                <a:blip r:embed="rId2"/>
                <a:stretch>
                  <a:fillRect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4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5800"/>
                <a:ext cx="10515600" cy="432995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8)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is </a:t>
                </a:r>
                <a:r>
                  <a:rPr lang="en-IN" dirty="0"/>
                  <a:t>not recursively enumerable</a:t>
                </a: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b="1" dirty="0"/>
                  <a:t>Proof</a:t>
                </a:r>
                <a:r>
                  <a:rPr lang="en-IN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IN" b="1" dirty="0"/>
                  <a:t> </a:t>
                </a:r>
                <a:r>
                  <a:rPr lang="en-IN" b="1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is recursively enumerable but not recursive</a:t>
                </a:r>
                <a:r>
                  <a:rPr lang="en-IN" dirty="0" smtClean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  Therefore,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 smtClean="0"/>
                  <a:t> the complement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 smtClean="0"/>
                  <a:t> is neither recursive nor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recursively enumerable.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Hence,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/>
                  <a:t> is not recursively enumerable.</a:t>
                </a:r>
              </a:p>
              <a:p>
                <a:pPr marL="0" indent="0">
                  <a:buNone/>
                </a:pPr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5800"/>
                <a:ext cx="10515600" cy="4329953"/>
              </a:xfrm>
              <a:blipFill rotWithShape="0">
                <a:blip r:embed="rId2"/>
                <a:stretch>
                  <a:fillRect l="-1217" t="-23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74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286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Halting Problem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halting problem for Turing machines can be stated as follows: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Given a TM in an arbitrary configuration will it eventually halt?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This problem is said to be recursively unsolvable or undecidable in the sense that there can not exist an algorithm which will take as input a description of a TM T and input t and say whether T on t will halt or not.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4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Turing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977"/>
            <a:ext cx="10515600" cy="5338482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A </a:t>
            </a:r>
            <a:r>
              <a:rPr lang="en-US" altLang="en-US" dirty="0" smtClean="0"/>
              <a:t>Turing machine (TM) is </a:t>
            </a:r>
            <a:r>
              <a:rPr lang="en-US" altLang="en-US" dirty="0"/>
              <a:t>defined </a:t>
            </a:r>
            <a:r>
              <a:rPr lang="en-US" altLang="en-US"/>
              <a:t>by </a:t>
            </a:r>
            <a:r>
              <a:rPr lang="en-US" altLang="en-US" smtClean="0"/>
              <a:t>a 7-tuple</a:t>
            </a:r>
            <a:r>
              <a:rPr lang="en-US" altLang="en-US" smtClean="0">
                <a:solidFill>
                  <a:srgbClr val="00B050"/>
                </a:solidFill>
              </a:rPr>
              <a:t> </a:t>
            </a:r>
            <a:endParaRPr lang="en-US" alt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en-US" dirty="0">
                <a:solidFill>
                  <a:srgbClr val="00B050"/>
                </a:solidFill>
              </a:rPr>
              <a:t>             </a:t>
            </a:r>
            <a:r>
              <a:rPr lang="en-US" altLang="en-US" b="1" dirty="0">
                <a:solidFill>
                  <a:srgbClr val="0000CC"/>
                </a:solidFill>
              </a:rPr>
              <a:t>M = (Q, </a:t>
            </a:r>
            <a:r>
              <a:rPr lang="el-GR" altLang="en-US" b="1" dirty="0">
                <a:solidFill>
                  <a:srgbClr val="0000CC"/>
                </a:solidFill>
                <a:cs typeface="Arial" charset="0"/>
              </a:rPr>
              <a:t>Σ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</a:rPr>
              <a:t>, </a:t>
            </a:r>
            <a:r>
              <a:rPr lang="el-GR" altLang="en-US" b="1" dirty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IN" altLang="en-US" b="1" dirty="0">
                <a:solidFill>
                  <a:srgbClr val="0000CC"/>
                </a:solidFill>
                <a:cs typeface="Arial" charset="0"/>
              </a:rPr>
              <a:t>,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,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="1" baseline="-25000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,</a:t>
            </a:r>
            <a:r>
              <a:rPr lang="en-US" altLang="en-US" b="1" baseline="-25000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B,</a:t>
            </a:r>
            <a:r>
              <a:rPr lang="en-US" altLang="en-US" b="1" baseline="-25000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F), </a:t>
            </a:r>
            <a:r>
              <a:rPr lang="en-US" altLang="en-US" dirty="0">
                <a:cs typeface="Arial" charset="0"/>
                <a:sym typeface="Symbol" pitchFamily="18" charset="2"/>
              </a:rPr>
              <a:t>where</a:t>
            </a:r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Q</a:t>
            </a:r>
            <a:r>
              <a:rPr lang="en-US" altLang="en-US" sz="2800" b="1" dirty="0"/>
              <a:t>    -   is a finite set of states</a:t>
            </a:r>
          </a:p>
          <a:p>
            <a:pPr lvl="2"/>
            <a:r>
              <a:rPr lang="el-GR" altLang="en-US" sz="2800" b="1" dirty="0">
                <a:solidFill>
                  <a:srgbClr val="0000CC"/>
                </a:solidFill>
              </a:rPr>
              <a:t>Σ</a:t>
            </a:r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n-US" altLang="en-US" sz="2800" b="1" dirty="0"/>
              <a:t>    -   is  a finite set of input symbols </a:t>
            </a:r>
            <a:endParaRPr lang="en-US" altLang="en-US" sz="2800" b="1" dirty="0">
              <a:solidFill>
                <a:srgbClr val="0000CC"/>
              </a:solidFill>
            </a:endParaRPr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l-GR" altLang="en-US" sz="2800" b="1" dirty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IN" altLang="en-US" sz="2800" b="1" dirty="0">
                <a:solidFill>
                  <a:srgbClr val="0000CC"/>
                </a:solidFill>
                <a:cs typeface="Arial" charset="0"/>
              </a:rPr>
              <a:t>    </a:t>
            </a:r>
            <a:r>
              <a:rPr lang="en-IN" altLang="en-US" sz="2800" b="1" dirty="0">
                <a:cs typeface="Arial" charset="0"/>
              </a:rPr>
              <a:t>-   </a:t>
            </a:r>
            <a:r>
              <a:rPr lang="en-US" altLang="en-US" sz="2800" b="1" dirty="0"/>
              <a:t>is  a finite </a:t>
            </a:r>
            <a:r>
              <a:rPr lang="en-US" altLang="en-US" sz="2800" b="1" dirty="0" smtClean="0"/>
              <a:t>set of tape symbols, </a:t>
            </a:r>
            <a:r>
              <a:rPr lang="el-GR" altLang="en-US" sz="2800" b="1" dirty="0" smtClean="0">
                <a:solidFill>
                  <a:srgbClr val="0000CC"/>
                </a:solidFill>
                <a:cs typeface="Arial" charset="0"/>
              </a:rPr>
              <a:t>Σ</a:t>
            </a:r>
            <a:r>
              <a:rPr lang="en-IN" altLang="en-US" sz="2800" b="1" dirty="0" smtClean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sym typeface="Symbol" pitchFamily="18" charset="2"/>
              </a:rPr>
              <a:t></a:t>
            </a:r>
            <a:r>
              <a:rPr lang="en-US" altLang="en-US" sz="2800" b="1" dirty="0" smtClean="0"/>
              <a:t> </a:t>
            </a:r>
            <a:r>
              <a:rPr lang="el-GR" altLang="en-US" sz="2800" b="1" dirty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IN" altLang="en-US" sz="2800" b="1" dirty="0">
                <a:solidFill>
                  <a:srgbClr val="0000CC"/>
                </a:solidFill>
                <a:cs typeface="Arial" charset="0"/>
              </a:rPr>
              <a:t> </a:t>
            </a:r>
            <a:endParaRPr lang="en-US" altLang="en-US" sz="2800" b="1" dirty="0"/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q</a:t>
            </a:r>
            <a:r>
              <a:rPr lang="en-US" altLang="en-US" sz="2800" b="1" baseline="-25000" dirty="0">
                <a:solidFill>
                  <a:srgbClr val="0000CC"/>
                </a:solidFill>
              </a:rPr>
              <a:t>0</a:t>
            </a:r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sym typeface="Symbol" pitchFamily="18" charset="2"/>
              </a:rPr>
              <a:t> Q    </a:t>
            </a:r>
            <a:r>
              <a:rPr lang="en-US" altLang="en-US" sz="2800" b="1" dirty="0">
                <a:sym typeface="Symbol" pitchFamily="18" charset="2"/>
              </a:rPr>
              <a:t>-</a:t>
            </a:r>
            <a:r>
              <a:rPr lang="en-US" altLang="en-US" sz="2800" b="1" dirty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altLang="en-US" sz="2800" b="1" dirty="0">
                <a:sym typeface="Symbol" pitchFamily="18" charset="2"/>
              </a:rPr>
              <a:t>is the start state (initial state)</a:t>
            </a:r>
            <a:endParaRPr lang="en-US" altLang="en-US" sz="2800" b="1" dirty="0">
              <a:solidFill>
                <a:srgbClr val="0000CC"/>
              </a:solidFill>
              <a:sym typeface="Symbol" pitchFamily="18" charset="2"/>
            </a:endParaRPr>
          </a:p>
          <a:p>
            <a:pPr lvl="2"/>
            <a:r>
              <a:rPr lang="en-US" altLang="en-US" sz="2800" b="1" baseline="-25000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 altLang="en-US" sz="2800" b="1" dirty="0" smtClean="0">
                <a:solidFill>
                  <a:srgbClr val="0000CC"/>
                </a:solidFill>
                <a:sym typeface="Symbol" pitchFamily="18" charset="2"/>
              </a:rPr>
              <a:t> </a:t>
            </a:r>
            <a:r>
              <a:rPr lang="el-GR" altLang="en-US" sz="2800" b="1" dirty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IN" altLang="en-US" sz="2800" b="1" dirty="0">
                <a:solidFill>
                  <a:srgbClr val="0000CC"/>
                </a:solidFill>
                <a:cs typeface="Arial" charset="0"/>
              </a:rPr>
              <a:t>     </a:t>
            </a:r>
            <a:r>
              <a:rPr lang="en-IN" altLang="en-US" sz="2800" b="1" dirty="0">
                <a:cs typeface="Arial" charset="0"/>
              </a:rPr>
              <a:t>-  is the </a:t>
            </a:r>
            <a:r>
              <a:rPr lang="en-IN" altLang="en-US" sz="2800" b="1" dirty="0" smtClean="0">
                <a:cs typeface="Arial" charset="0"/>
              </a:rPr>
              <a:t>blank </a:t>
            </a:r>
            <a:r>
              <a:rPr lang="en-IN" altLang="en-US" sz="2800" b="1" dirty="0">
                <a:cs typeface="Arial" charset="0"/>
              </a:rPr>
              <a:t>symbol</a:t>
            </a:r>
            <a:endParaRPr lang="en-US" altLang="en-US" sz="2800" b="1" dirty="0">
              <a:sym typeface="Symbol" pitchFamily="18" charset="2"/>
            </a:endParaRPr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F </a:t>
            </a:r>
            <a:r>
              <a:rPr lang="en-US" altLang="en-US" sz="2800" b="1" dirty="0">
                <a:solidFill>
                  <a:srgbClr val="0000CC"/>
                </a:solidFill>
                <a:sym typeface="Symbol" pitchFamily="18" charset="2"/>
              </a:rPr>
              <a:t> Q      -  </a:t>
            </a:r>
            <a:r>
              <a:rPr lang="en-US" altLang="en-US" sz="2800" b="1" dirty="0">
                <a:sym typeface="Symbol" pitchFamily="18" charset="2"/>
              </a:rPr>
              <a:t>is the set of accept states (final states)</a:t>
            </a:r>
            <a:endParaRPr lang="en-US" altLang="en-US" sz="2800" b="1" dirty="0"/>
          </a:p>
          <a:p>
            <a:pPr lvl="2"/>
            <a:r>
              <a:rPr lang="en-US" altLang="en-US" sz="2800" b="1" dirty="0">
                <a:cs typeface="Arial" charset="0"/>
                <a:sym typeface="Symbol" pitchFamily="18" charset="2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</a:rPr>
              <a:t> : Q 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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l-GR" altLang="en-US" sz="2800" b="1" dirty="0" smtClean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</a:rPr>
              <a:t> → Q 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 </a:t>
            </a:r>
            <a:r>
              <a:rPr lang="el-GR" altLang="en-US" sz="2800" b="1" dirty="0" smtClean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IN" altLang="en-US" sz="2800" b="1" dirty="0" smtClean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</a:t>
            </a:r>
            <a:r>
              <a:rPr lang="en-IN" altLang="en-US" sz="2800" b="1" dirty="0" smtClean="0">
                <a:solidFill>
                  <a:srgbClr val="0000CC"/>
                </a:solidFill>
                <a:cs typeface="Arial" charset="0"/>
              </a:rPr>
              <a:t> {L, R}</a:t>
            </a:r>
          </a:p>
          <a:p>
            <a:pPr marL="93663" lvl="2" indent="0">
              <a:buNone/>
            </a:pPr>
            <a:r>
              <a:rPr lang="en-IN" altLang="en-US" sz="2800" dirty="0" smtClean="0">
                <a:cs typeface="Arial" charset="0"/>
              </a:rPr>
              <a:t>In some formulation the head remains stationary</a:t>
            </a:r>
          </a:p>
          <a:p>
            <a:pPr marL="93663" lvl="2" indent="0">
              <a:buNone/>
            </a:pPr>
            <a:r>
              <a:rPr lang="en-IN" altLang="en-US" sz="2800" dirty="0" smtClean="0">
                <a:cs typeface="Arial" charset="0"/>
              </a:rPr>
              <a:t>              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</a:rPr>
              <a:t> : Q 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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l-GR" altLang="en-US" sz="2800" b="1" dirty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</a:rPr>
              <a:t> → Q 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 </a:t>
            </a:r>
            <a:r>
              <a:rPr lang="el-GR" altLang="en-US" sz="2800" b="1" dirty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IN" altLang="en-US" sz="2800" b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</a:t>
            </a:r>
            <a:r>
              <a:rPr lang="en-IN" altLang="en-US" sz="2800" b="1" dirty="0">
                <a:solidFill>
                  <a:srgbClr val="0000CC"/>
                </a:solidFill>
                <a:cs typeface="Arial" charset="0"/>
              </a:rPr>
              <a:t> {L, </a:t>
            </a:r>
            <a:r>
              <a:rPr lang="en-IN" altLang="en-US" sz="2800" b="1" dirty="0" smtClean="0">
                <a:solidFill>
                  <a:srgbClr val="0000CC"/>
                </a:solidFill>
                <a:cs typeface="Arial" charset="0"/>
              </a:rPr>
              <a:t>R, S}</a:t>
            </a:r>
            <a:endParaRPr lang="en-US" altLang="en-US" sz="2800" dirty="0">
              <a:cs typeface="Arial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99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96"/>
            <a:ext cx="10515600" cy="56313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Halting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1382"/>
            <a:ext cx="10515600" cy="5165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Suppose the halting problem is decidable. Then there exists an algorithm (or TM) to solve this problem. We call this TM as ‘</a:t>
            </a:r>
            <a:r>
              <a:rPr lang="en-IN" dirty="0" smtClean="0">
                <a:solidFill>
                  <a:srgbClr val="FF0000"/>
                </a:solidFill>
              </a:rPr>
              <a:t>halt</a:t>
            </a:r>
            <a:r>
              <a:rPr lang="en-IN" dirty="0" smtClean="0"/>
              <a:t>’. This machine ‘</a:t>
            </a:r>
            <a:r>
              <a:rPr lang="en-IN" dirty="0" smtClean="0">
                <a:solidFill>
                  <a:srgbClr val="FF0000"/>
                </a:solidFill>
              </a:rPr>
              <a:t>halt</a:t>
            </a:r>
            <a:r>
              <a:rPr lang="en-IN" dirty="0" smtClean="0"/>
              <a:t>’ takes as input an encoding </a:t>
            </a:r>
            <a:r>
              <a:rPr lang="en-IN" b="1" dirty="0" err="1" smtClean="0"/>
              <a:t>d</a:t>
            </a:r>
            <a:r>
              <a:rPr lang="en-IN" b="1" baseline="-25000" dirty="0" err="1" smtClean="0"/>
              <a:t>T</a:t>
            </a:r>
            <a:r>
              <a:rPr lang="en-IN" dirty="0" smtClean="0"/>
              <a:t> of a TM with input </a:t>
            </a:r>
            <a:r>
              <a:rPr lang="en-IN" b="1" dirty="0" smtClean="0"/>
              <a:t>t</a:t>
            </a:r>
            <a:r>
              <a:rPr lang="en-IN" dirty="0" smtClean="0"/>
              <a:t> and tells whether T on t will halt or not. The state diagram as follows: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58" y="2918012"/>
            <a:ext cx="9520517" cy="31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machine ‘halt’ can be modified a little and we can think of a TM ‘copy halt’ as follows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4" y="1600199"/>
            <a:ext cx="10318375" cy="435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9"/>
            <a:ext cx="10515600" cy="576010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Now we can modify ‘copy halt’ a little and have a machine ‘contradict’ as follows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10515600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0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7882"/>
            <a:ext cx="10515600" cy="5639081"/>
          </a:xfrm>
        </p:spPr>
        <p:txBody>
          <a:bodyPr/>
          <a:lstStyle/>
          <a:p>
            <a:r>
              <a:rPr lang="en-IN" dirty="0" smtClean="0"/>
              <a:t>                 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                         does </a:t>
            </a:r>
            <a:r>
              <a:rPr lang="en-IN" b="1" dirty="0">
                <a:solidFill>
                  <a:srgbClr val="FF0000"/>
                </a:solidFill>
              </a:rPr>
              <a:t>not halts</a:t>
            </a:r>
            <a:r>
              <a:rPr lang="en-IN" dirty="0" smtClean="0"/>
              <a:t>                   </a:t>
            </a:r>
            <a:r>
              <a:rPr lang="en-IN" b="1" dirty="0" err="1" smtClean="0"/>
              <a:t>halts</a:t>
            </a:r>
            <a:endParaRPr lang="en-IN" b="1" dirty="0"/>
          </a:p>
          <a:p>
            <a:pPr marL="0" indent="0">
              <a:buNone/>
            </a:pPr>
            <a:r>
              <a:rPr lang="en-IN" dirty="0" smtClean="0"/>
              <a:t>This is a contradiction. </a:t>
            </a:r>
          </a:p>
          <a:p>
            <a:pPr marL="0" indent="0">
              <a:buNone/>
            </a:pPr>
            <a:r>
              <a:rPr lang="en-IN" dirty="0" smtClean="0"/>
              <a:t>Hence no such TM exists. </a:t>
            </a:r>
          </a:p>
          <a:p>
            <a:pPr marL="0" indent="0">
              <a:buNone/>
            </a:pPr>
            <a:r>
              <a:rPr lang="en-IN" b="1" dirty="0" smtClean="0"/>
              <a:t>Therefore, halting problem of TM is undecidable.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624115"/>
            <a:ext cx="10515600" cy="6037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            </a:t>
            </a:r>
            <a:r>
              <a:rPr lang="en-IN" dirty="0" smtClean="0">
                <a:solidFill>
                  <a:srgbClr val="FF0000"/>
                </a:solidFill>
              </a:rPr>
              <a:t>contradict</a:t>
            </a:r>
            <a:r>
              <a:rPr lang="en-IN" dirty="0" smtClean="0"/>
              <a:t> on </a:t>
            </a:r>
            <a:r>
              <a:rPr lang="en-IN" b="1" dirty="0" smtClean="0">
                <a:solidFill>
                  <a:srgbClr val="0000CC"/>
                </a:solidFill>
              </a:rPr>
              <a:t>d</a:t>
            </a:r>
            <a:r>
              <a:rPr lang="en-IN" b="1" baseline="-25000" dirty="0" smtClean="0">
                <a:solidFill>
                  <a:srgbClr val="0000CC"/>
                </a:solidFill>
              </a:rPr>
              <a:t>contradict</a:t>
            </a:r>
            <a:endParaRPr lang="en-IN" b="1" baseline="-25000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b="1" baseline="-250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b="1" dirty="0" smtClean="0"/>
              <a:t>        </a:t>
            </a:r>
          </a:p>
          <a:p>
            <a:pPr marL="0" indent="0">
              <a:buNone/>
            </a:pPr>
            <a:r>
              <a:rPr lang="en-IN" b="1" dirty="0" smtClean="0"/>
              <a:t>                               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                      halts</a:t>
            </a:r>
            <a:r>
              <a:rPr lang="en-IN" b="1" dirty="0"/>
              <a:t> </a:t>
            </a:r>
            <a:r>
              <a:rPr lang="en-IN" b="1" dirty="0" smtClean="0"/>
              <a:t>                          </a:t>
            </a:r>
            <a:r>
              <a:rPr lang="en-IN" b="1" dirty="0" smtClean="0">
                <a:solidFill>
                  <a:srgbClr val="FF0000"/>
                </a:solidFill>
              </a:rPr>
              <a:t>does not halts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b="1" baseline="-250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84494" y="1664239"/>
            <a:ext cx="1099884" cy="1347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68686" y="1650792"/>
            <a:ext cx="1253138" cy="136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684494" y="3494533"/>
            <a:ext cx="5122" cy="61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902824" y="3494533"/>
            <a:ext cx="8964" cy="61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90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381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Computable Functions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235"/>
            <a:ext cx="10515600" cy="496672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 recursive function is defined in terms of itself.</a:t>
            </a:r>
          </a:p>
          <a:p>
            <a:pPr marL="514350" indent="-514350">
              <a:buAutoNum type="arabicPeriod"/>
            </a:pPr>
            <a:r>
              <a:rPr lang="en-IN" dirty="0" smtClean="0"/>
              <a:t>The recursive definition of factorial is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</a:t>
            </a:r>
            <a:r>
              <a:rPr lang="en-IN" dirty="0" smtClean="0">
                <a:solidFill>
                  <a:srgbClr val="FF0000"/>
                </a:solidFill>
              </a:rPr>
              <a:t>n! = n * (n-1)!     for n ≥1</a:t>
            </a:r>
          </a:p>
          <a:p>
            <a:pPr marL="0" indent="0">
              <a:buNone/>
            </a:pPr>
            <a:r>
              <a:rPr lang="en-IN" dirty="0" smtClean="0"/>
              <a:t>2.   The recursive definition of the exponential </a:t>
            </a:r>
            <a:r>
              <a:rPr lang="en-IN" dirty="0" smtClean="0">
                <a:solidFill>
                  <a:srgbClr val="FF0000"/>
                </a:solidFill>
              </a:rPr>
              <a:t>x</a:t>
            </a:r>
            <a:r>
              <a:rPr lang="en-IN" baseline="30000" dirty="0" smtClean="0">
                <a:solidFill>
                  <a:srgbClr val="FF0000"/>
                </a:solidFill>
              </a:rPr>
              <a:t>n</a:t>
            </a:r>
            <a:r>
              <a:rPr lang="en-IN" dirty="0" smtClean="0"/>
              <a:t> is defined as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</a:t>
            </a:r>
            <a:r>
              <a:rPr lang="en-IN" dirty="0" smtClean="0">
                <a:solidFill>
                  <a:srgbClr val="FF0000"/>
                </a:solidFill>
              </a:rPr>
              <a:t>x</a:t>
            </a:r>
            <a:r>
              <a:rPr lang="en-IN" baseline="30000" dirty="0" smtClean="0">
                <a:solidFill>
                  <a:srgbClr val="FF0000"/>
                </a:solidFill>
              </a:rPr>
              <a:t>n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= x * x</a:t>
            </a:r>
            <a:r>
              <a:rPr lang="en-IN" baseline="30000" dirty="0" smtClean="0">
                <a:solidFill>
                  <a:srgbClr val="FF0000"/>
                </a:solidFill>
              </a:rPr>
              <a:t>n-1</a:t>
            </a:r>
            <a:r>
              <a:rPr lang="en-IN" dirty="0" smtClean="0"/>
              <a:t>          </a:t>
            </a:r>
            <a:r>
              <a:rPr lang="en-IN" dirty="0" smtClean="0">
                <a:solidFill>
                  <a:srgbClr val="FF0000"/>
                </a:solidFill>
              </a:rPr>
              <a:t>for </a:t>
            </a:r>
            <a:r>
              <a:rPr lang="en-IN" dirty="0">
                <a:solidFill>
                  <a:srgbClr val="FF0000"/>
                </a:solidFill>
              </a:rPr>
              <a:t>n ≥1</a:t>
            </a:r>
            <a:r>
              <a:rPr lang="en-IN" dirty="0" smtClean="0"/>
              <a:t>   </a:t>
            </a:r>
          </a:p>
          <a:p>
            <a:r>
              <a:rPr lang="en-IN" dirty="0" smtClean="0"/>
              <a:t>A recursive function can be generalized by defining it in addition to in terms of itself, possibly in terms of some other functions.</a:t>
            </a:r>
          </a:p>
          <a:p>
            <a:r>
              <a:rPr lang="en-IN" dirty="0" smtClean="0"/>
              <a:t>Such generalization defines </a:t>
            </a:r>
            <a:r>
              <a:rPr lang="en-IN" dirty="0" smtClean="0">
                <a:solidFill>
                  <a:srgbClr val="FF0000"/>
                </a:solidFill>
              </a:rPr>
              <a:t>primitive recursion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Turing machine is viewed as a mathematical model of </a:t>
            </a:r>
            <a:r>
              <a:rPr lang="en-IN" dirty="0" smtClean="0">
                <a:solidFill>
                  <a:srgbClr val="FF0000"/>
                </a:solidFill>
              </a:rPr>
              <a:t>partial recursive function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74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7541"/>
                <a:ext cx="10515600" cy="56794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u="sng" dirty="0" smtClean="0">
                    <a:solidFill>
                      <a:srgbClr val="FF0000"/>
                    </a:solidFill>
                  </a:rPr>
                  <a:t>Some basic properties:</a:t>
                </a:r>
                <a:endParaRPr lang="en-IN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rgbClr val="FF0000"/>
                    </a:solidFill>
                  </a:rPr>
                  <a:t>        </a:t>
                </a:r>
                <a:r>
                  <a:rPr lang="en-IN" b="1" dirty="0" smtClean="0"/>
                  <a:t>f : A → B   A = N , B = N ,</a:t>
                </a:r>
                <a:r>
                  <a:rPr lang="en-IN" dirty="0" smtClean="0"/>
                  <a:t>  </a:t>
                </a:r>
                <a:r>
                  <a:rPr lang="en-IN" b="1" dirty="0" smtClean="0"/>
                  <a:t>N</a:t>
                </a:r>
                <a:r>
                  <a:rPr lang="en-IN" dirty="0" smtClean="0"/>
                  <a:t> is a set of natural numbers</a:t>
                </a:r>
                <a:endParaRPr lang="en-IN" b="1" dirty="0" smtClean="0"/>
              </a:p>
              <a:p>
                <a:pPr marL="514350" indent="-514350">
                  <a:buAutoNum type="arabicPeriod"/>
                </a:pPr>
                <a:r>
                  <a:rPr lang="en-IN" b="1" dirty="0" smtClean="0"/>
                  <a:t>Total function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A total function  from </a:t>
                </a:r>
                <a:r>
                  <a:rPr lang="en-IN" b="1" dirty="0" smtClean="0"/>
                  <a:t>A</a:t>
                </a:r>
                <a:r>
                  <a:rPr lang="en-IN" dirty="0" smtClean="0"/>
                  <a:t> to </a:t>
                </a:r>
                <a:r>
                  <a:rPr lang="en-IN" b="1" dirty="0" smtClean="0"/>
                  <a:t>B</a:t>
                </a:r>
                <a:r>
                  <a:rPr lang="en-IN" dirty="0" smtClean="0"/>
                  <a:t> assigns a unique element of </a:t>
                </a:r>
                <a:r>
                  <a:rPr lang="en-IN" b="1" dirty="0" smtClean="0"/>
                  <a:t>B</a:t>
                </a:r>
                <a:r>
                  <a:rPr lang="en-IN" dirty="0" smtClean="0"/>
                  <a:t> to every element of </a:t>
                </a:r>
                <a:r>
                  <a:rPr lang="en-IN" b="1" dirty="0" smtClean="0"/>
                  <a:t>A</a:t>
                </a: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    f(x) = 2x  is a </a:t>
                </a:r>
                <a:r>
                  <a:rPr lang="en-IN" b="1" dirty="0" smtClean="0"/>
                  <a:t>total function</a:t>
                </a: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dirty="0" smtClean="0"/>
                  <a:t>2.</a:t>
                </a:r>
                <a:r>
                  <a:rPr lang="en-IN" b="1" dirty="0" smtClean="0"/>
                  <a:t> Partial function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A partial </a:t>
                </a:r>
                <a:r>
                  <a:rPr lang="en-IN" dirty="0"/>
                  <a:t>function  from </a:t>
                </a:r>
                <a:r>
                  <a:rPr lang="en-IN" b="1" dirty="0"/>
                  <a:t>A</a:t>
                </a:r>
                <a:r>
                  <a:rPr lang="en-IN" dirty="0"/>
                  <a:t> to </a:t>
                </a:r>
                <a:r>
                  <a:rPr lang="en-IN" b="1" dirty="0"/>
                  <a:t>B</a:t>
                </a:r>
                <a:r>
                  <a:rPr lang="en-IN" dirty="0"/>
                  <a:t> assigns</a:t>
                </a:r>
                <a:r>
                  <a:rPr lang="en-IN" dirty="0" smtClean="0"/>
                  <a:t> at most one element of B to every element of A.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    f(x</a:t>
                </a:r>
                <a:r>
                  <a:rPr lang="en-IN" dirty="0"/>
                  <a:t>) = </a:t>
                </a:r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 smtClean="0"/>
                  <a:t>  </a:t>
                </a:r>
                <a:r>
                  <a:rPr lang="en-IN" dirty="0"/>
                  <a:t>is a </a:t>
                </a:r>
                <a:r>
                  <a:rPr lang="en-IN" b="1" dirty="0" smtClean="0"/>
                  <a:t>partial </a:t>
                </a:r>
                <a:r>
                  <a:rPr lang="en-IN" b="1" dirty="0"/>
                  <a:t>function</a:t>
                </a:r>
                <a:r>
                  <a:rPr lang="en-IN" dirty="0" smtClean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     f(x) is not defined if x is a negative real number.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7541"/>
                <a:ext cx="10515600" cy="5679422"/>
              </a:xfrm>
              <a:blipFill rotWithShape="0">
                <a:blip r:embed="rId2"/>
                <a:stretch>
                  <a:fillRect l="-1217" t="-1826" r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39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9"/>
            <a:ext cx="10515600" cy="576010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3. </a:t>
            </a:r>
            <a:r>
              <a:rPr lang="en-IN" b="1" dirty="0" smtClean="0"/>
              <a:t>Function of k-variables</a:t>
            </a:r>
            <a:endParaRPr lang="en-IN" b="1" dirty="0"/>
          </a:p>
          <a:p>
            <a:pPr marL="0" indent="0">
              <a:buNone/>
            </a:pPr>
            <a:r>
              <a:rPr lang="en-IN" dirty="0" smtClean="0"/>
              <a:t> A function of k-variables is represented as f(x</a:t>
            </a:r>
            <a:r>
              <a:rPr lang="en-IN" baseline="-25000" dirty="0" smtClean="0"/>
              <a:t>1</a:t>
            </a:r>
            <a:r>
              <a:rPr lang="en-IN" dirty="0" smtClean="0"/>
              <a:t>, x</a:t>
            </a:r>
            <a:r>
              <a:rPr lang="en-IN" baseline="-25000" dirty="0" smtClean="0"/>
              <a:t>2</a:t>
            </a:r>
            <a:r>
              <a:rPr lang="en-IN" dirty="0" smtClean="0"/>
              <a:t>, . . . , x</a:t>
            </a:r>
            <a:r>
              <a:rPr lang="en-IN" baseline="-25000" dirty="0" smtClean="0"/>
              <a:t>k</a:t>
            </a:r>
            <a:r>
              <a:rPr lang="en-IN" dirty="0" smtClean="0"/>
              <a:t>).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f(</a:t>
            </a:r>
            <a:r>
              <a:rPr lang="en-IN" dirty="0"/>
              <a:t>x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dirty="0" smtClean="0"/>
              <a:t>x</a:t>
            </a:r>
            <a:r>
              <a:rPr lang="en-IN" baseline="-25000" dirty="0" smtClean="0"/>
              <a:t>2</a:t>
            </a:r>
            <a:r>
              <a:rPr lang="en-IN" dirty="0" smtClean="0"/>
              <a:t>) = x</a:t>
            </a:r>
            <a:r>
              <a:rPr lang="en-IN" baseline="-25000" dirty="0" smtClean="0"/>
              <a:t>1</a:t>
            </a:r>
            <a:r>
              <a:rPr lang="en-IN" dirty="0" smtClean="0"/>
              <a:t>+2x</a:t>
            </a:r>
            <a:r>
              <a:rPr lang="en-IN" baseline="-25000" dirty="0" smtClean="0"/>
              <a:t>2 </a:t>
            </a:r>
            <a:r>
              <a:rPr lang="en-IN" dirty="0" smtClean="0"/>
              <a:t> is a </a:t>
            </a:r>
            <a:r>
              <a:rPr lang="en-IN" b="1" dirty="0" smtClean="0"/>
              <a:t>function of two variables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4. </a:t>
            </a:r>
            <a:r>
              <a:rPr lang="en-IN" b="1" dirty="0" smtClean="0"/>
              <a:t>Primitive recursive function</a:t>
            </a:r>
          </a:p>
          <a:p>
            <a:pPr marL="0" indent="0">
              <a:buNone/>
            </a:pPr>
            <a:r>
              <a:rPr lang="en-IN" dirty="0" smtClean="0"/>
              <a:t>Some initial functions are taken as primitive recursive functions. These initial functions are: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a) Zero function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b) Successor function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c) Projection function</a:t>
            </a:r>
          </a:p>
          <a:p>
            <a:pPr marL="0" indent="0">
              <a:buNone/>
            </a:pPr>
            <a:r>
              <a:rPr lang="en-IN" dirty="0" smtClean="0"/>
              <a:t>A function derived from </a:t>
            </a:r>
            <a:r>
              <a:rPr lang="en-IN" dirty="0" smtClean="0">
                <a:solidFill>
                  <a:srgbClr val="FF0000"/>
                </a:solidFill>
              </a:rPr>
              <a:t>combination / composition</a:t>
            </a:r>
            <a:r>
              <a:rPr lang="en-IN" dirty="0" smtClean="0"/>
              <a:t> of primitive recursive functions is </a:t>
            </a:r>
            <a:r>
              <a:rPr lang="en-IN" dirty="0" smtClean="0">
                <a:solidFill>
                  <a:srgbClr val="FF0000"/>
                </a:solidFill>
              </a:rPr>
              <a:t>primitive recursive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47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1671"/>
                <a:ext cx="10515600" cy="52712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 The </a:t>
                </a:r>
                <a:r>
                  <a:rPr lang="en-IN" b="1" dirty="0" smtClean="0"/>
                  <a:t>zero function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z</a:t>
                </a:r>
                <a:r>
                  <a:rPr lang="en-IN" dirty="0" smtClean="0"/>
                  <a:t> is defined by 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z(x) = 0</a:t>
                </a:r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b="1" dirty="0" smtClean="0"/>
                  <a:t> </a:t>
                </a:r>
                <a:r>
                  <a:rPr lang="en-IN" dirty="0" smtClean="0"/>
                  <a:t>The </a:t>
                </a:r>
                <a:r>
                  <a:rPr lang="en-IN" b="1" dirty="0" smtClean="0"/>
                  <a:t>successor function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IN" dirty="0" smtClean="0"/>
                  <a:t> is defined by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S(x) = x + 1</a:t>
                </a:r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b="1" dirty="0" smtClean="0"/>
                  <a:t> </a:t>
                </a:r>
                <a:r>
                  <a:rPr lang="en-IN" dirty="0" smtClean="0"/>
                  <a:t>The </a:t>
                </a:r>
                <a:r>
                  <a:rPr lang="en-IN" b="1" dirty="0" smtClean="0"/>
                  <a:t>Projection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dirty="0" smtClean="0"/>
                  <a:t>is defined by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                    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IN" dirty="0">
                    <a:solidFill>
                      <a:srgbClr val="FF0000"/>
                    </a:solidFill>
                  </a:rPr>
                  <a:t>x</a:t>
                </a:r>
                <a:r>
                  <a:rPr lang="en-IN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IN" dirty="0">
                    <a:solidFill>
                      <a:srgbClr val="FF0000"/>
                    </a:solidFill>
                  </a:rPr>
                  <a:t>, x</a:t>
                </a:r>
                <a:r>
                  <a:rPr lang="en-IN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IN" dirty="0">
                    <a:solidFill>
                      <a:srgbClr val="FF0000"/>
                    </a:solidFill>
                  </a:rPr>
                  <a:t>, . . . , </a:t>
                </a:r>
                <a:r>
                  <a:rPr lang="en-IN" dirty="0" err="1" smtClean="0">
                    <a:solidFill>
                      <a:srgbClr val="FF0000"/>
                    </a:solidFill>
                  </a:rPr>
                  <a:t>x</a:t>
                </a:r>
                <a:r>
                  <a:rPr lang="en-IN" baseline="-25000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) = x</a:t>
                </a:r>
                <a:r>
                  <a:rPr lang="en-IN" i="1" baseline="-25000" dirty="0" smtClean="0">
                    <a:solidFill>
                      <a:srgbClr val="FF0000"/>
                    </a:solidFill>
                  </a:rPr>
                  <a:t>i</a:t>
                </a:r>
                <a:endParaRPr lang="en-IN" i="1" baseline="-25000" dirty="0" smtClean="0"/>
              </a:p>
              <a:p>
                <a:pPr marL="0" indent="0">
                  <a:buNone/>
                </a:pPr>
                <a:endParaRPr lang="en-IN" i="1" baseline="-25000" dirty="0"/>
              </a:p>
              <a:p>
                <a:pPr marL="0" indent="0">
                  <a:buNone/>
                </a:pPr>
                <a:r>
                  <a:rPr lang="en-IN" baseline="-25000" dirty="0" smtClean="0"/>
                  <a:t> </a:t>
                </a:r>
                <a:r>
                  <a:rPr lang="en-IN" dirty="0" smtClean="0"/>
                  <a:t>The Projection function selects i</a:t>
                </a:r>
                <a:r>
                  <a:rPr lang="en-IN" baseline="30000" dirty="0" smtClean="0"/>
                  <a:t>th</a:t>
                </a:r>
                <a:r>
                  <a:rPr lang="en-IN" dirty="0" smtClean="0"/>
                  <a:t> element from a tape containing n elements.</a:t>
                </a:r>
              </a:p>
              <a:p>
                <a:pPr marL="0" indent="0">
                  <a:buNone/>
                </a:pPr>
                <a:r>
                  <a:rPr lang="en-IN" dirty="0" smtClean="0"/>
                  <a:t>For example,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IN" dirty="0" smtClean="0">
                    <a:solidFill>
                      <a:srgbClr val="FF0000"/>
                    </a:solidFill>
                  </a:rPr>
                  <a:t>(3, -9,  </a:t>
                </a:r>
                <a:r>
                  <a:rPr lang="en-IN" b="1" dirty="0" smtClean="0"/>
                  <a:t>2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, 6, 9) </a:t>
                </a:r>
                <a:r>
                  <a:rPr lang="en-IN" dirty="0">
                    <a:solidFill>
                      <a:srgbClr val="FF0000"/>
                    </a:solidFill>
                  </a:rPr>
                  <a:t>= </a:t>
                </a:r>
                <a:r>
                  <a:rPr lang="en-IN" b="1" dirty="0" smtClean="0"/>
                  <a:t>2</a:t>
                </a:r>
                <a:endParaRPr lang="en-IN" b="1" i="1" baseline="-250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1671"/>
                <a:ext cx="10515600" cy="5271247"/>
              </a:xfrm>
              <a:blipFill rotWithShape="0">
                <a:blip r:embed="rId2"/>
                <a:stretch>
                  <a:fillRect l="-1217" t="-18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4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56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5. </a:t>
            </a:r>
            <a:r>
              <a:rPr lang="en-IN" b="1" dirty="0" smtClean="0"/>
              <a:t>Composition</a:t>
            </a:r>
            <a:endParaRPr lang="en-IN" b="1" dirty="0"/>
          </a:p>
          <a:p>
            <a:pPr marL="0" indent="0">
              <a:buNone/>
            </a:pPr>
            <a:r>
              <a:rPr lang="en-IN" dirty="0" smtClean="0"/>
              <a:t>If </a:t>
            </a:r>
            <a:r>
              <a:rPr lang="en-IN" dirty="0" smtClean="0">
                <a:solidFill>
                  <a:srgbClr val="FF0000"/>
                </a:solidFill>
              </a:rPr>
              <a:t>f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smtClean="0">
                <a:solidFill>
                  <a:srgbClr val="FF0000"/>
                </a:solidFill>
              </a:rPr>
              <a:t>f</a:t>
            </a:r>
            <a:r>
              <a:rPr lang="en-IN" baseline="-25000" dirty="0" smtClean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, . . . , </a:t>
            </a:r>
            <a:r>
              <a:rPr lang="en-IN" dirty="0" smtClean="0">
                <a:solidFill>
                  <a:srgbClr val="FF0000"/>
                </a:solidFill>
              </a:rPr>
              <a:t>f</a:t>
            </a:r>
            <a:r>
              <a:rPr lang="en-IN" baseline="-25000" dirty="0" smtClean="0">
                <a:solidFill>
                  <a:srgbClr val="FF0000"/>
                </a:solidFill>
              </a:rPr>
              <a:t>k </a:t>
            </a:r>
            <a:r>
              <a:rPr lang="en-IN" baseline="-25000" dirty="0" smtClean="0"/>
              <a:t> </a:t>
            </a:r>
            <a:r>
              <a:rPr lang="en-IN" dirty="0" smtClean="0"/>
              <a:t> are partial functions of n variables, and </a:t>
            </a:r>
            <a:r>
              <a:rPr lang="en-IN" dirty="0" smtClean="0">
                <a:solidFill>
                  <a:srgbClr val="0000CC"/>
                </a:solidFill>
              </a:rPr>
              <a:t>g</a:t>
            </a:r>
            <a:r>
              <a:rPr lang="en-IN" dirty="0" smtClean="0"/>
              <a:t> is a partial function of k variables, then the composition of </a:t>
            </a:r>
            <a:r>
              <a:rPr lang="en-IN" dirty="0" smtClean="0">
                <a:solidFill>
                  <a:srgbClr val="0000CC"/>
                </a:solidFill>
              </a:rPr>
              <a:t>g</a:t>
            </a:r>
            <a:r>
              <a:rPr lang="en-IN" dirty="0" smtClean="0"/>
              <a:t> with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, f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, . . . , </a:t>
            </a:r>
            <a:r>
              <a:rPr lang="en-IN" dirty="0" smtClean="0">
                <a:solidFill>
                  <a:srgbClr val="FF0000"/>
                </a:solidFill>
              </a:rPr>
              <a:t>f</a:t>
            </a:r>
            <a:r>
              <a:rPr lang="en-IN" baseline="-25000" dirty="0" smtClean="0">
                <a:solidFill>
                  <a:srgbClr val="FF0000"/>
                </a:solidFill>
              </a:rPr>
              <a:t>k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is a partial function of n variables defined by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</a:t>
            </a:r>
            <a:r>
              <a:rPr lang="en-IN" dirty="0" smtClean="0">
                <a:solidFill>
                  <a:srgbClr val="0000CC"/>
                </a:solidFill>
              </a:rPr>
              <a:t>g</a:t>
            </a:r>
            <a:r>
              <a:rPr lang="en-IN" dirty="0" smtClean="0">
                <a:solidFill>
                  <a:srgbClr val="FF0000"/>
                </a:solidFill>
              </a:rPr>
              <a:t>(f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smtClean="0"/>
              <a:t>x</a:t>
            </a:r>
            <a:r>
              <a:rPr lang="en-IN" baseline="-25000" dirty="0" smtClean="0"/>
              <a:t>1</a:t>
            </a:r>
            <a:r>
              <a:rPr lang="en-IN" dirty="0" smtClean="0"/>
              <a:t>, x</a:t>
            </a:r>
            <a:r>
              <a:rPr lang="en-IN" baseline="-25000" dirty="0" smtClean="0"/>
              <a:t>2</a:t>
            </a:r>
            <a:r>
              <a:rPr lang="en-IN" dirty="0" smtClean="0"/>
              <a:t>, . </a:t>
            </a:r>
            <a:r>
              <a:rPr lang="en-IN" dirty="0"/>
              <a:t>. . , </a:t>
            </a:r>
            <a:r>
              <a:rPr lang="en-IN" dirty="0" smtClean="0"/>
              <a:t>x</a:t>
            </a:r>
            <a:r>
              <a:rPr lang="en-IN" baseline="-25000" dirty="0" smtClean="0"/>
              <a:t>n</a:t>
            </a:r>
            <a:r>
              <a:rPr lang="en-IN" dirty="0" smtClean="0">
                <a:solidFill>
                  <a:srgbClr val="FF0000"/>
                </a:solidFill>
              </a:rPr>
              <a:t>), f</a:t>
            </a:r>
            <a:r>
              <a:rPr lang="en-IN" baseline="-25000" dirty="0" smtClean="0">
                <a:solidFill>
                  <a:srgbClr val="FF0000"/>
                </a:solidFill>
              </a:rPr>
              <a:t>2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/>
              <a:t>x</a:t>
            </a:r>
            <a:r>
              <a:rPr lang="en-IN" baseline="-25000" dirty="0"/>
              <a:t>1</a:t>
            </a:r>
            <a:r>
              <a:rPr lang="en-IN" dirty="0"/>
              <a:t>, x</a:t>
            </a:r>
            <a:r>
              <a:rPr lang="en-IN" baseline="-25000" dirty="0"/>
              <a:t>2</a:t>
            </a:r>
            <a:r>
              <a:rPr lang="en-IN" dirty="0"/>
              <a:t>, . . . , x</a:t>
            </a:r>
            <a:r>
              <a:rPr lang="en-IN" baseline="-25000" dirty="0"/>
              <a:t>n</a:t>
            </a:r>
            <a:r>
              <a:rPr lang="en-IN" dirty="0" smtClean="0">
                <a:solidFill>
                  <a:srgbClr val="FF0000"/>
                </a:solidFill>
              </a:rPr>
              <a:t>), </a:t>
            </a:r>
            <a:r>
              <a:rPr lang="en-IN" dirty="0">
                <a:solidFill>
                  <a:srgbClr val="FF0000"/>
                </a:solidFill>
              </a:rPr>
              <a:t>. . . , </a:t>
            </a:r>
            <a:r>
              <a:rPr lang="en-IN" dirty="0" smtClean="0">
                <a:solidFill>
                  <a:srgbClr val="FF0000"/>
                </a:solidFill>
              </a:rPr>
              <a:t>f</a:t>
            </a:r>
            <a:r>
              <a:rPr lang="en-IN" baseline="-25000" dirty="0" smtClean="0">
                <a:solidFill>
                  <a:srgbClr val="FF0000"/>
                </a:solidFill>
              </a:rPr>
              <a:t>k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/>
              <a:t>x</a:t>
            </a:r>
            <a:r>
              <a:rPr lang="en-IN" baseline="-25000" dirty="0"/>
              <a:t>1</a:t>
            </a:r>
            <a:r>
              <a:rPr lang="en-IN" dirty="0"/>
              <a:t>, x</a:t>
            </a:r>
            <a:r>
              <a:rPr lang="en-IN" baseline="-25000" dirty="0"/>
              <a:t>2</a:t>
            </a:r>
            <a:r>
              <a:rPr lang="en-IN" dirty="0"/>
              <a:t>, . . . , x</a:t>
            </a:r>
            <a:r>
              <a:rPr lang="en-IN" baseline="-25000" dirty="0"/>
              <a:t>n</a:t>
            </a:r>
            <a:r>
              <a:rPr lang="en-IN" dirty="0" smtClean="0">
                <a:solidFill>
                  <a:srgbClr val="FF0000"/>
                </a:solidFill>
              </a:rPr>
              <a:t>) )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 smtClean="0"/>
              <a:t>For example:</a:t>
            </a:r>
          </a:p>
          <a:p>
            <a:pPr marL="0" indent="0">
              <a:buNone/>
            </a:pPr>
            <a:r>
              <a:rPr lang="en-IN" dirty="0" smtClean="0"/>
              <a:t>If  </a:t>
            </a:r>
            <a:r>
              <a:rPr lang="en-IN" dirty="0" smtClean="0">
                <a:solidFill>
                  <a:srgbClr val="FF0000"/>
                </a:solidFill>
              </a:rPr>
              <a:t>f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(x, y) = x + y , </a:t>
            </a:r>
            <a:r>
              <a:rPr lang="en-IN" dirty="0" smtClean="0">
                <a:solidFill>
                  <a:srgbClr val="FF0000"/>
                </a:solidFill>
              </a:rPr>
              <a:t>f</a:t>
            </a:r>
            <a:r>
              <a:rPr lang="en-IN" baseline="-25000" dirty="0" smtClean="0">
                <a:solidFill>
                  <a:srgbClr val="FF0000"/>
                </a:solidFill>
              </a:rPr>
              <a:t>2</a:t>
            </a:r>
            <a:r>
              <a:rPr lang="en-IN" dirty="0" smtClean="0"/>
              <a:t>(x</a:t>
            </a:r>
            <a:r>
              <a:rPr lang="en-IN" dirty="0"/>
              <a:t>, y) = </a:t>
            </a:r>
            <a:r>
              <a:rPr lang="en-IN" dirty="0" smtClean="0"/>
              <a:t>3x , </a:t>
            </a:r>
            <a:r>
              <a:rPr lang="en-IN" dirty="0" smtClean="0">
                <a:solidFill>
                  <a:srgbClr val="FF0000"/>
                </a:solidFill>
              </a:rPr>
              <a:t>f</a:t>
            </a:r>
            <a:r>
              <a:rPr lang="en-IN" baseline="-25000" dirty="0" smtClean="0">
                <a:solidFill>
                  <a:srgbClr val="FF0000"/>
                </a:solidFill>
              </a:rPr>
              <a:t>3</a:t>
            </a:r>
            <a:r>
              <a:rPr lang="en-IN" dirty="0" smtClean="0"/>
              <a:t>(x</a:t>
            </a:r>
            <a:r>
              <a:rPr lang="en-IN" dirty="0"/>
              <a:t>, y) = </a:t>
            </a:r>
            <a:r>
              <a:rPr lang="en-IN" dirty="0" err="1" smtClean="0"/>
              <a:t>xy</a:t>
            </a:r>
            <a:r>
              <a:rPr lang="en-IN" dirty="0" smtClean="0"/>
              <a:t>  and </a:t>
            </a:r>
            <a:r>
              <a:rPr lang="en-IN" dirty="0" smtClean="0">
                <a:solidFill>
                  <a:srgbClr val="0000CC"/>
                </a:solidFill>
              </a:rPr>
              <a:t>g</a:t>
            </a:r>
            <a:r>
              <a:rPr lang="en-IN" dirty="0" smtClean="0"/>
              <a:t>(x, y, z) = x + y + 2z be functions over </a:t>
            </a:r>
            <a:r>
              <a:rPr lang="en-IN" b="1" dirty="0" smtClean="0"/>
              <a:t>N</a:t>
            </a:r>
            <a:r>
              <a:rPr lang="en-IN" dirty="0" smtClean="0"/>
              <a:t>, then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>
                <a:solidFill>
                  <a:srgbClr val="0000CC"/>
                </a:solidFill>
              </a:rPr>
              <a:t>g</a:t>
            </a:r>
            <a:r>
              <a:rPr lang="en-IN" dirty="0" smtClean="0"/>
              <a:t>(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/>
              <a:t>(x, y)</a:t>
            </a:r>
            <a:r>
              <a:rPr lang="en-IN" dirty="0" smtClean="0"/>
              <a:t>,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/>
              <a:t>(x, y)</a:t>
            </a:r>
            <a:r>
              <a:rPr lang="en-IN" dirty="0" smtClean="0"/>
              <a:t>,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3</a:t>
            </a:r>
            <a:r>
              <a:rPr lang="en-IN" dirty="0"/>
              <a:t>(x, y)</a:t>
            </a:r>
            <a:r>
              <a:rPr lang="en-IN" dirty="0" smtClean="0"/>
              <a:t>) </a:t>
            </a:r>
            <a:r>
              <a:rPr lang="en-IN" dirty="0"/>
              <a:t>=</a:t>
            </a:r>
            <a:r>
              <a:rPr lang="en-IN" dirty="0" smtClean="0"/>
              <a:t>  ( (x + y) + (3x) + 2(</a:t>
            </a:r>
            <a:r>
              <a:rPr lang="en-IN" dirty="0" err="1" smtClean="0"/>
              <a:t>xy</a:t>
            </a:r>
            <a:r>
              <a:rPr lang="en-IN" dirty="0" smtClean="0"/>
              <a:t>)) = (x + y + 3x + 2xy)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      = (4x + y + 2xy)</a:t>
            </a:r>
          </a:p>
          <a:p>
            <a:pPr marL="0" indent="0">
              <a:buNone/>
            </a:pPr>
            <a:r>
              <a:rPr lang="en-IN" dirty="0" smtClean="0"/>
              <a:t>If the composition </a:t>
            </a:r>
            <a:r>
              <a:rPr lang="en-IN" dirty="0" smtClean="0">
                <a:solidFill>
                  <a:srgbClr val="0000CC"/>
                </a:solidFill>
              </a:rPr>
              <a:t>g </a:t>
            </a:r>
            <a:r>
              <a:rPr lang="en-IN" dirty="0" smtClean="0"/>
              <a:t>with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smtClean="0">
                <a:solidFill>
                  <a:srgbClr val="FF0000"/>
                </a:solidFill>
              </a:rPr>
              <a:t>f</a:t>
            </a:r>
            <a:r>
              <a:rPr lang="en-IN" baseline="-25000" dirty="0" smtClean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/>
              <a:t>and</a:t>
            </a:r>
            <a:r>
              <a:rPr lang="en-IN" dirty="0" smtClean="0">
                <a:solidFill>
                  <a:srgbClr val="FF0000"/>
                </a:solidFill>
              </a:rPr>
              <a:t> f</a:t>
            </a:r>
            <a:r>
              <a:rPr lang="en-IN" baseline="-25000" dirty="0" smtClean="0">
                <a:solidFill>
                  <a:srgbClr val="FF0000"/>
                </a:solidFill>
              </a:rPr>
              <a:t>3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is by a function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008000"/>
                </a:solidFill>
              </a:rPr>
              <a:t>h</a:t>
            </a:r>
            <a:r>
              <a:rPr lang="en-IN" dirty="0" smtClean="0"/>
              <a:t>, then</a:t>
            </a:r>
          </a:p>
          <a:p>
            <a:pPr marL="0" indent="0">
              <a:buNone/>
            </a:pPr>
            <a:r>
              <a:rPr lang="en-IN" dirty="0" smtClean="0"/>
              <a:t>                              </a:t>
            </a:r>
            <a:r>
              <a:rPr lang="en-IN" b="1" dirty="0" smtClean="0">
                <a:solidFill>
                  <a:srgbClr val="008000"/>
                </a:solidFill>
              </a:rPr>
              <a:t>h</a:t>
            </a:r>
            <a:r>
              <a:rPr lang="en-IN" b="1" dirty="0" smtClean="0"/>
              <a:t>(x, y, z) =</a:t>
            </a:r>
            <a:r>
              <a:rPr lang="en-IN" b="1" dirty="0" smtClean="0">
                <a:solidFill>
                  <a:srgbClr val="008000"/>
                </a:solidFill>
              </a:rPr>
              <a:t> </a:t>
            </a:r>
            <a:r>
              <a:rPr lang="en-IN" b="1" dirty="0"/>
              <a:t>4x + y + 2xy</a:t>
            </a:r>
          </a:p>
        </p:txBody>
      </p:sp>
    </p:spTree>
    <p:extLst>
      <p:ext uri="{BB962C8B-B14F-4D97-AF65-F5344CB8AC3E}">
        <p14:creationId xmlns:p14="http://schemas.microsoft.com/office/powerpoint/2010/main" val="366462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6518"/>
                <a:ext cx="10515600" cy="5800445"/>
              </a:xfrm>
            </p:spPr>
            <p:txBody>
              <a:bodyPr/>
              <a:lstStyle/>
              <a:p>
                <a:pPr marL="0" indent="0" algn="just" defTabSz="1493838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Def: A function is called </a:t>
                </a:r>
                <a:r>
                  <a:rPr lang="en-I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primitive recursive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and only if it can be constructed from the basic functions </a:t>
                </a:r>
                <a:r>
                  <a:rPr lang="en-I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successive composition and primitive recursion.</a:t>
                </a:r>
              </a:p>
              <a:p>
                <a:pPr marL="0" indent="0" algn="just" defTabSz="1493838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Example:1   f(x, y) = x + y</a:t>
                </a:r>
              </a:p>
              <a:p>
                <a:pPr marL="0" indent="0" algn="just" defTabSz="1493838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f(x, 0) = x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 defTabSz="1493838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f(x, y+1) = f(x, y) + 1 = </a:t>
                </a:r>
                <a:r>
                  <a:rPr lang="en-I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S(f(x, y))</a:t>
                </a:r>
              </a:p>
              <a:p>
                <a:pPr marL="0" indent="0" algn="just" defTabSz="1493838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add 2 and 3,</a:t>
                </a:r>
              </a:p>
              <a:p>
                <a:pPr marL="0" indent="0" algn="just" defTabSz="1493838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f(2, 3) = f(2, 2) + 1</a:t>
                </a:r>
              </a:p>
              <a:p>
                <a:pPr marL="0" indent="0" algn="just" defTabSz="1493838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 f(2, 1) + 1 + 1</a:t>
                </a:r>
              </a:p>
              <a:p>
                <a:pPr marL="0" indent="0" algn="just" defTabSz="1493838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 f(2, 0) + 1 + 1 + 1</a:t>
                </a:r>
              </a:p>
              <a:p>
                <a:pPr marL="0" indent="0" algn="just" defTabSz="1493838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 2 + 1 + 1 + 1 = 5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6518"/>
                <a:ext cx="10515600" cy="5800445"/>
              </a:xfrm>
              <a:blipFill rotWithShape="0">
                <a:blip r:embed="rId2"/>
                <a:stretch>
                  <a:fillRect l="-1217" t="-1893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2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7"/>
            <a:ext cx="10515600" cy="79132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Instantaneous Description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765"/>
            <a:ext cx="10515600" cy="535192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An Instantaneous Description (ID) of a Turing machine is a string of the form </a:t>
            </a:r>
            <a:r>
              <a:rPr lang="el-GR" dirty="0" smtClean="0"/>
              <a:t>α</a:t>
            </a:r>
            <a:r>
              <a:rPr lang="en-IN" baseline="-25000" dirty="0" smtClean="0"/>
              <a:t>1</a:t>
            </a:r>
            <a:r>
              <a:rPr lang="en-IN" dirty="0" smtClean="0"/>
              <a:t>q</a:t>
            </a:r>
            <a:r>
              <a:rPr lang="el-GR" dirty="0" smtClean="0"/>
              <a:t>α</a:t>
            </a:r>
            <a:r>
              <a:rPr lang="en-IN" baseline="-25000" dirty="0" smtClean="0"/>
              <a:t>2</a:t>
            </a:r>
            <a:r>
              <a:rPr lang="en-IN" dirty="0" smtClean="0"/>
              <a:t> , where  </a:t>
            </a:r>
            <a:r>
              <a:rPr lang="el-GR" dirty="0"/>
              <a:t>α</a:t>
            </a:r>
            <a:r>
              <a:rPr lang="en-IN" baseline="-25000" dirty="0" smtClean="0"/>
              <a:t>1 </a:t>
            </a:r>
            <a:r>
              <a:rPr lang="en-IN" dirty="0" smtClean="0"/>
              <a:t>, </a:t>
            </a:r>
            <a:r>
              <a:rPr lang="el-GR" dirty="0" smtClean="0"/>
              <a:t>α</a:t>
            </a:r>
            <a:r>
              <a:rPr lang="en-IN" baseline="-25000" dirty="0" smtClean="0"/>
              <a:t>2 </a:t>
            </a:r>
            <a:r>
              <a:rPr lang="en-US" altLang="en-US" b="1" dirty="0">
                <a:sym typeface="Symbol" pitchFamily="18" charset="2"/>
              </a:rPr>
              <a:t> </a:t>
            </a:r>
            <a:r>
              <a:rPr lang="el-GR" altLang="en-US" dirty="0" smtClean="0">
                <a:cs typeface="Arial" charset="0"/>
              </a:rPr>
              <a:t>Γ</a:t>
            </a:r>
            <a:r>
              <a:rPr lang="en-IN" altLang="en-US" dirty="0" smtClean="0">
                <a:cs typeface="Arial" charset="0"/>
              </a:rPr>
              <a:t>*</a:t>
            </a:r>
            <a:r>
              <a:rPr lang="en-IN" altLang="en-US" b="1" dirty="0" smtClean="0">
                <a:cs typeface="Arial" charset="0"/>
              </a:rPr>
              <a:t> , </a:t>
            </a:r>
            <a:r>
              <a:rPr lang="en-IN" altLang="en-US" dirty="0" smtClean="0">
                <a:cs typeface="Arial" charset="0"/>
              </a:rPr>
              <a:t>q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>
                <a:sym typeface="Symbol" pitchFamily="18" charset="2"/>
              </a:rPr>
              <a:t>Q.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itchFamily="18" charset="2"/>
              </a:rPr>
              <a:t>This means that at that particular instance </a:t>
            </a:r>
            <a:r>
              <a:rPr lang="el-GR" dirty="0"/>
              <a:t>α</a:t>
            </a:r>
            <a:r>
              <a:rPr lang="en-IN" baseline="-25000" dirty="0" smtClean="0"/>
              <a:t>1</a:t>
            </a:r>
            <a:r>
              <a:rPr lang="el-GR" dirty="0" smtClean="0"/>
              <a:t>α</a:t>
            </a:r>
            <a:r>
              <a:rPr lang="en-IN" baseline="-25000" dirty="0" smtClean="0"/>
              <a:t>2 </a:t>
            </a:r>
            <a:r>
              <a:rPr lang="en-IN" dirty="0" smtClean="0"/>
              <a:t> is the content of the TM. q is the current state and the tape head points to the first symbol of </a:t>
            </a:r>
            <a:r>
              <a:rPr lang="el-GR" dirty="0" smtClean="0"/>
              <a:t>α</a:t>
            </a:r>
            <a:r>
              <a:rPr lang="en-IN" baseline="-25000" dirty="0"/>
              <a:t>2</a:t>
            </a:r>
            <a:endParaRPr lang="en-US" altLang="en-US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 smtClean="0"/>
              <a:t>The relationship between IDs can be described as follows:</a:t>
            </a:r>
          </a:p>
          <a:p>
            <a:pPr marL="0" indent="0">
              <a:buNone/>
            </a:pPr>
            <a:r>
              <a:rPr lang="en-IN" baseline="-25000" dirty="0" smtClean="0"/>
              <a:t> </a:t>
            </a:r>
            <a:r>
              <a:rPr lang="en-IN" dirty="0" smtClean="0"/>
              <a:t>If  X</a:t>
            </a:r>
            <a:r>
              <a:rPr lang="en-IN" baseline="-25000" dirty="0" smtClean="0"/>
              <a:t>1</a:t>
            </a:r>
            <a:r>
              <a:rPr lang="en-IN" dirty="0" smtClean="0"/>
              <a:t> X</a:t>
            </a:r>
            <a:r>
              <a:rPr lang="en-IN" baseline="-25000" dirty="0" smtClean="0"/>
              <a:t>2</a:t>
            </a:r>
            <a:r>
              <a:rPr lang="en-IN" dirty="0" smtClean="0"/>
              <a:t> . . . . X</a:t>
            </a:r>
            <a:r>
              <a:rPr lang="en-IN" baseline="-25000" dirty="0" smtClean="0"/>
              <a:t>i-1</a:t>
            </a:r>
            <a:r>
              <a:rPr lang="en-IN" dirty="0" smtClean="0"/>
              <a:t> q </a:t>
            </a:r>
            <a:r>
              <a:rPr lang="en-IN" dirty="0" smtClean="0">
                <a:solidFill>
                  <a:srgbClr val="FF0000"/>
                </a:solidFill>
              </a:rPr>
              <a:t>X</a:t>
            </a:r>
            <a:r>
              <a:rPr lang="en-IN" baseline="-25000" dirty="0" smtClean="0">
                <a:solidFill>
                  <a:srgbClr val="FF0000"/>
                </a:solidFill>
              </a:rPr>
              <a:t>i</a:t>
            </a:r>
            <a:r>
              <a:rPr lang="en-IN" dirty="0"/>
              <a:t> </a:t>
            </a:r>
            <a:r>
              <a:rPr lang="en-IN" dirty="0" smtClean="0"/>
              <a:t>X</a:t>
            </a:r>
            <a:r>
              <a:rPr lang="en-IN" baseline="-25000" dirty="0" smtClean="0"/>
              <a:t>i+1</a:t>
            </a:r>
            <a:r>
              <a:rPr lang="en-IN" dirty="0" smtClean="0"/>
              <a:t> . . . .</a:t>
            </a:r>
            <a:r>
              <a:rPr lang="en-IN" dirty="0"/>
              <a:t> </a:t>
            </a:r>
            <a:r>
              <a:rPr lang="en-IN" dirty="0" smtClean="0"/>
              <a:t>X</a:t>
            </a:r>
            <a:r>
              <a:rPr lang="en-IN" baseline="-25000" dirty="0" smtClean="0"/>
              <a:t>n</a:t>
            </a:r>
            <a:r>
              <a:rPr lang="en-IN" dirty="0" smtClean="0"/>
              <a:t> is an ID and </a:t>
            </a:r>
            <a:r>
              <a:rPr lang="en-US" altLang="en-US" dirty="0">
                <a:cs typeface="Arial" charset="0"/>
                <a:sym typeface="Symbol" pitchFamily="18" charset="2"/>
              </a:rPr>
              <a:t>(q, </a:t>
            </a:r>
            <a:r>
              <a:rPr lang="en-IN" dirty="0"/>
              <a:t>X</a:t>
            </a:r>
            <a:r>
              <a:rPr lang="en-IN" baseline="-25000" dirty="0"/>
              <a:t>i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= (p, Y, R) then the next ID will be</a:t>
            </a:r>
          </a:p>
          <a:p>
            <a:pPr marL="0" indent="0">
              <a:buNone/>
            </a:pPr>
            <a:r>
              <a:rPr 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                            </a:t>
            </a:r>
            <a:r>
              <a:rPr lang="en-IN" dirty="0" smtClean="0"/>
              <a:t>X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  <a:r>
              <a:rPr lang="en-IN" dirty="0"/>
              <a:t>X</a:t>
            </a:r>
            <a:r>
              <a:rPr lang="en-IN" baseline="-25000" dirty="0"/>
              <a:t>2</a:t>
            </a:r>
            <a:r>
              <a:rPr lang="en-IN" dirty="0"/>
              <a:t> . . . . X</a:t>
            </a:r>
            <a:r>
              <a:rPr lang="en-IN" baseline="-25000" dirty="0"/>
              <a:t>i-1</a:t>
            </a:r>
            <a:r>
              <a:rPr lang="en-IN" dirty="0"/>
              <a:t> </a:t>
            </a:r>
            <a:r>
              <a:rPr lang="en-IN" dirty="0" smtClean="0"/>
              <a:t>Y p 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baseline="-25000" dirty="0">
                <a:solidFill>
                  <a:srgbClr val="FF0000"/>
                </a:solidFill>
              </a:rPr>
              <a:t>i+1</a:t>
            </a:r>
            <a:r>
              <a:rPr lang="en-IN" dirty="0"/>
              <a:t> . . . . </a:t>
            </a:r>
            <a:r>
              <a:rPr lang="en-IN" dirty="0" smtClean="0"/>
              <a:t>X</a:t>
            </a:r>
            <a:r>
              <a:rPr lang="en-IN" baseline="-25000" dirty="0" smtClean="0"/>
              <a:t>n </a:t>
            </a:r>
          </a:p>
          <a:p>
            <a:pPr marL="0" indent="0"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If </a:t>
            </a:r>
            <a:r>
              <a:rPr lang="en-US" altLang="en-US" dirty="0">
                <a:cs typeface="Arial" charset="0"/>
                <a:sym typeface="Symbol" pitchFamily="18" charset="2"/>
              </a:rPr>
              <a:t>(q, </a:t>
            </a:r>
            <a:r>
              <a:rPr lang="en-IN" dirty="0"/>
              <a:t>X</a:t>
            </a:r>
            <a:r>
              <a:rPr lang="en-IN" baseline="-25000" dirty="0"/>
              <a:t>i</a:t>
            </a:r>
            <a:r>
              <a:rPr lang="en-US" altLang="en-US" dirty="0">
                <a:cs typeface="Arial" charset="0"/>
                <a:sym typeface="Symbol" pitchFamily="18" charset="2"/>
              </a:rPr>
              <a:t>) = (p, Y,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L) </a:t>
            </a:r>
            <a:r>
              <a:rPr lang="en-US" altLang="en-US" dirty="0">
                <a:cs typeface="Arial" charset="0"/>
                <a:sym typeface="Symbol" pitchFamily="18" charset="2"/>
              </a:rPr>
              <a:t>then the next ID will be</a:t>
            </a:r>
          </a:p>
          <a:p>
            <a:pPr marL="0" indent="0">
              <a:buNone/>
            </a:pPr>
            <a:r>
              <a:rPr lang="en-IN" baseline="-25000" dirty="0" smtClean="0"/>
              <a:t>                             </a:t>
            </a:r>
            <a:r>
              <a:rPr lang="en-IN" dirty="0" smtClean="0"/>
              <a:t>X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  <a:r>
              <a:rPr lang="en-IN" dirty="0"/>
              <a:t>X</a:t>
            </a:r>
            <a:r>
              <a:rPr lang="en-IN" baseline="-25000" dirty="0"/>
              <a:t>2</a:t>
            </a:r>
            <a:r>
              <a:rPr lang="en-IN" dirty="0"/>
              <a:t> . . . . p</a:t>
            </a:r>
            <a:r>
              <a:rPr lang="en-IN" dirty="0" smtClean="0">
                <a:solidFill>
                  <a:srgbClr val="FF0000"/>
                </a:solidFill>
              </a:rPr>
              <a:t>X</a:t>
            </a:r>
            <a:r>
              <a:rPr lang="en-IN" baseline="-25000" dirty="0" smtClean="0">
                <a:solidFill>
                  <a:srgbClr val="FF0000"/>
                </a:solidFill>
              </a:rPr>
              <a:t>i-1</a:t>
            </a:r>
            <a:r>
              <a:rPr lang="en-IN" dirty="0" smtClean="0"/>
              <a:t> Y </a:t>
            </a:r>
            <a:r>
              <a:rPr lang="en-IN" dirty="0"/>
              <a:t>X</a:t>
            </a:r>
            <a:r>
              <a:rPr lang="en-IN" baseline="-25000" dirty="0"/>
              <a:t>i+1</a:t>
            </a:r>
            <a:r>
              <a:rPr lang="en-IN" dirty="0"/>
              <a:t> . . . . X</a:t>
            </a:r>
            <a:r>
              <a:rPr lang="en-IN" baseline="-25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496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3953"/>
                <a:ext cx="10515600" cy="47269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Example: 2  f(x, y) = x*y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Define f(x, 0) = 0 =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z(x)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      f(x, y+1) = x + f (x, y) =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h( x , f(x, y))               </a:t>
                </a:r>
                <a:r>
                  <a:rPr lang="en-IN" dirty="0" smtClean="0">
                    <a:solidFill>
                      <a:srgbClr val="0000CC"/>
                    </a:solidFill>
                  </a:rPr>
                  <a:t>h(x, y) = x + y</a:t>
                </a: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rgbClr val="0000CC"/>
                    </a:solidFill>
                  </a:rPr>
                  <a:t>                                                       = h(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IN" dirty="0" smtClean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y, f(x, y))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I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y, </a:t>
                </a:r>
                <a:r>
                  <a:rPr lang="en-IN" dirty="0" smtClean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f(x, y)</a:t>
                </a:r>
                <a:r>
                  <a:rPr lang="en-I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dirty="0" smtClean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N" dirty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/>
                  <a:t> multiply 2 and 3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f(2, 3) = 2 + f(2, 2)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      = 2 + 2 + f(2, 1)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      = 2 + 2 + 2 + f(2, 0)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      = 2 + 2+ 2 + 0 = 6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3953"/>
                <a:ext cx="10515600" cy="4726983"/>
              </a:xfrm>
              <a:blipFill rotWithShape="0">
                <a:blip r:embed="rId2"/>
                <a:stretch>
                  <a:fillRect l="-1217" t="-2062" b="-3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5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949"/>
            <a:ext cx="10515600" cy="571201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Example:3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f(x, y) = x – y  if x ≥ 0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= 0        if x &lt; 0</a:t>
            </a:r>
          </a:p>
          <a:p>
            <a:pPr marL="0" indent="0">
              <a:buNone/>
            </a:pPr>
            <a:r>
              <a:rPr lang="en-IN" dirty="0" smtClean="0"/>
              <a:t>Now, we define the predecessor function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</a:t>
            </a:r>
            <a:r>
              <a:rPr lang="en-IN" dirty="0" err="1" smtClean="0"/>
              <a:t>pred</a:t>
            </a:r>
            <a:r>
              <a:rPr lang="en-IN" dirty="0" smtClean="0"/>
              <a:t>(0) = 0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</a:t>
            </a:r>
            <a:r>
              <a:rPr lang="en-IN" dirty="0" err="1" smtClean="0"/>
              <a:t>pred</a:t>
            </a:r>
            <a:r>
              <a:rPr lang="en-IN" dirty="0" smtClean="0"/>
              <a:t>(y + 1) = y</a:t>
            </a:r>
          </a:p>
          <a:p>
            <a:pPr marL="0" indent="0">
              <a:buNone/>
            </a:pPr>
            <a:r>
              <a:rPr lang="en-IN" dirty="0" smtClean="0"/>
              <a:t>And from it, the subtraction function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</a:t>
            </a:r>
            <a:r>
              <a:rPr lang="en-IN" dirty="0" err="1" smtClean="0"/>
              <a:t>subtr</a:t>
            </a:r>
            <a:r>
              <a:rPr lang="en-IN" dirty="0" smtClean="0"/>
              <a:t>(x, 0) = x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</a:t>
            </a:r>
            <a:r>
              <a:rPr lang="en-IN" dirty="0" err="1" smtClean="0"/>
              <a:t>subtr</a:t>
            </a:r>
            <a:r>
              <a:rPr lang="en-IN" dirty="0" smtClean="0"/>
              <a:t>(x, y+1) = </a:t>
            </a:r>
            <a:r>
              <a:rPr lang="en-IN" dirty="0" err="1" smtClean="0"/>
              <a:t>pred</a:t>
            </a:r>
            <a:r>
              <a:rPr lang="en-IN" dirty="0" smtClean="0"/>
              <a:t>(</a:t>
            </a:r>
            <a:r>
              <a:rPr lang="en-IN" dirty="0" err="1" smtClean="0"/>
              <a:t>subtr</a:t>
            </a:r>
            <a:r>
              <a:rPr lang="en-IN" dirty="0" smtClean="0"/>
              <a:t>(x, y))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6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3953"/>
            <a:ext cx="10515600" cy="574301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To prove that 5 – 3 = 2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</a:t>
            </a:r>
            <a:r>
              <a:rPr lang="en-IN" dirty="0" err="1" smtClean="0"/>
              <a:t>subtr</a:t>
            </a:r>
            <a:r>
              <a:rPr lang="en-IN" dirty="0" smtClean="0"/>
              <a:t>(5, 3) = </a:t>
            </a:r>
            <a:r>
              <a:rPr lang="en-IN" dirty="0" err="1" smtClean="0"/>
              <a:t>pred</a:t>
            </a:r>
            <a:r>
              <a:rPr lang="en-IN" dirty="0" smtClean="0"/>
              <a:t>(</a:t>
            </a:r>
            <a:r>
              <a:rPr lang="en-IN" dirty="0" err="1" smtClean="0"/>
              <a:t>subtr</a:t>
            </a:r>
            <a:r>
              <a:rPr lang="en-IN" dirty="0" smtClean="0"/>
              <a:t>(5, 2))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= </a:t>
            </a:r>
            <a:r>
              <a:rPr lang="en-IN" dirty="0" err="1" smtClean="0"/>
              <a:t>pred</a:t>
            </a:r>
            <a:r>
              <a:rPr lang="en-IN" dirty="0" smtClean="0"/>
              <a:t>(</a:t>
            </a:r>
            <a:r>
              <a:rPr lang="en-IN" dirty="0" err="1" smtClean="0"/>
              <a:t>pred</a:t>
            </a:r>
            <a:r>
              <a:rPr lang="en-IN" dirty="0" smtClean="0"/>
              <a:t>(</a:t>
            </a:r>
            <a:r>
              <a:rPr lang="en-IN" dirty="0" err="1" smtClean="0"/>
              <a:t>subtr</a:t>
            </a:r>
            <a:r>
              <a:rPr lang="en-IN" dirty="0" smtClean="0"/>
              <a:t>(5, 1)))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= </a:t>
            </a:r>
            <a:r>
              <a:rPr lang="en-IN" dirty="0" err="1" smtClean="0"/>
              <a:t>pred</a:t>
            </a:r>
            <a:r>
              <a:rPr lang="en-IN" dirty="0" smtClean="0"/>
              <a:t>(</a:t>
            </a:r>
            <a:r>
              <a:rPr lang="en-IN" dirty="0" err="1" smtClean="0"/>
              <a:t>pred</a:t>
            </a:r>
            <a:r>
              <a:rPr lang="en-IN" dirty="0" smtClean="0"/>
              <a:t>(</a:t>
            </a:r>
            <a:r>
              <a:rPr lang="en-IN" dirty="0" err="1" smtClean="0"/>
              <a:t>pred</a:t>
            </a:r>
            <a:r>
              <a:rPr lang="en-IN" dirty="0" smtClean="0"/>
              <a:t>(</a:t>
            </a:r>
            <a:r>
              <a:rPr lang="en-IN" dirty="0" err="1" smtClean="0"/>
              <a:t>subtr</a:t>
            </a:r>
            <a:r>
              <a:rPr lang="en-IN" dirty="0" smtClean="0"/>
              <a:t>(5, 0))))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= </a:t>
            </a:r>
            <a:r>
              <a:rPr lang="en-IN" dirty="0" err="1" smtClean="0"/>
              <a:t>pred</a:t>
            </a:r>
            <a:r>
              <a:rPr lang="en-IN" dirty="0" smtClean="0"/>
              <a:t>(</a:t>
            </a:r>
            <a:r>
              <a:rPr lang="en-IN" dirty="0" err="1" smtClean="0"/>
              <a:t>pred</a:t>
            </a:r>
            <a:r>
              <a:rPr lang="en-IN" dirty="0" smtClean="0"/>
              <a:t>(</a:t>
            </a:r>
            <a:r>
              <a:rPr lang="en-IN" dirty="0" err="1" smtClean="0"/>
              <a:t>pred</a:t>
            </a:r>
            <a:r>
              <a:rPr lang="en-IN" dirty="0" smtClean="0"/>
              <a:t>(5)))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= </a:t>
            </a:r>
            <a:r>
              <a:rPr lang="en-IN" dirty="0" err="1" smtClean="0"/>
              <a:t>pred</a:t>
            </a:r>
            <a:r>
              <a:rPr lang="en-IN" dirty="0" smtClean="0"/>
              <a:t>(</a:t>
            </a:r>
            <a:r>
              <a:rPr lang="en-IN" dirty="0" err="1" smtClean="0"/>
              <a:t>pred</a:t>
            </a:r>
            <a:r>
              <a:rPr lang="en-IN" dirty="0" smtClean="0"/>
              <a:t>(4))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= </a:t>
            </a:r>
            <a:r>
              <a:rPr lang="en-IN" dirty="0" err="1" smtClean="0"/>
              <a:t>pred</a:t>
            </a:r>
            <a:r>
              <a:rPr lang="en-IN" dirty="0" smtClean="0"/>
              <a:t>(3)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=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6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2729"/>
                <a:ext cx="10515600" cy="61453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Example:4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f(n) = n!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   fact(0) = 1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fact(x+1) = (x+1)*fact(x)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        = S(x)*fact(x)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        =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g(x, fact(x))</a:t>
                </a:r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endParaRPr lang="en-I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                   = S(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𝑓𝑎𝑐𝑡</m:t>
                        </m:r>
                        <m:d>
                          <m:dPr>
                            <m:ctrlP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)  ∗</m:t>
                    </m:r>
                  </m:oMath>
                </a14:m>
                <a:r>
                  <a:rPr lang="en-IN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𝑓𝑎𝑐𝑡</m:t>
                        </m:r>
                        <m:d>
                          <m:dPr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400" dirty="0" smtClean="0">
                    <a:solidFill>
                      <a:srgbClr val="FF0000"/>
                    </a:solidFill>
                  </a:rPr>
                  <a:t> = (x + 1) * fact(x)</a:t>
                </a:r>
              </a:p>
              <a:p>
                <a:pPr marL="0" indent="0">
                  <a:buNone/>
                </a:pPr>
                <a:r>
                  <a:rPr lang="en-IN" sz="2400" dirty="0" smtClean="0">
                    <a:solidFill>
                      <a:srgbClr val="FF0000"/>
                    </a:solidFill>
                  </a:rPr>
                  <a:t>n = 5</a:t>
                </a:r>
              </a:p>
              <a:p>
                <a:pPr marL="0" indent="0">
                  <a:buNone/>
                </a:pPr>
                <a:r>
                  <a:rPr lang="en-IN" sz="2400" dirty="0" smtClean="0">
                    <a:solidFill>
                      <a:srgbClr val="FF0000"/>
                    </a:solidFill>
                  </a:rPr>
                  <a:t>fact(5) = fact(4+1) = 5 * fact(4) = 5 * fact(3 + 1) = 5 * 4 * fact(3) =5 * 4 * fact(2 + 1)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FF0000"/>
                    </a:solidFill>
                  </a:rPr>
                  <a:t> </a:t>
                </a:r>
                <a:r>
                  <a:rPr lang="en-IN" sz="2400" dirty="0" smtClean="0">
                    <a:solidFill>
                      <a:srgbClr val="FF0000"/>
                    </a:solidFill>
                  </a:rPr>
                  <a:t>                                = 5 * 4 * 3 * fact(2) = 5 * 4 * 3 * fact(1 + 1) = 5 * 4 * 3 * 2 * fact(1)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FF0000"/>
                    </a:solidFill>
                  </a:rPr>
                  <a:t> </a:t>
                </a:r>
                <a:r>
                  <a:rPr lang="en-IN" sz="2400" dirty="0" smtClean="0">
                    <a:solidFill>
                      <a:srgbClr val="FF0000"/>
                    </a:solidFill>
                  </a:rPr>
                  <a:t>                                = 5 * 4 * 3 * 2 * fact ( 1 + 0) = 5 * 4 * 3 * 2 * 1* fact(0)</a:t>
                </a:r>
              </a:p>
              <a:p>
                <a:pPr marL="0" indent="0">
                  <a:buNone/>
                </a:pPr>
                <a:r>
                  <a:rPr lang="en-IN" sz="2400">
                    <a:solidFill>
                      <a:srgbClr val="FF0000"/>
                    </a:solidFill>
                  </a:rPr>
                  <a:t> </a:t>
                </a:r>
                <a:r>
                  <a:rPr lang="en-IN" sz="2400" smtClean="0">
                    <a:solidFill>
                      <a:srgbClr val="FF0000"/>
                    </a:solidFill>
                  </a:rPr>
                  <a:t>                                = 5 * 4 * 3 * 2 * 1 * 1 = 120  </a:t>
                </a:r>
                <a:endParaRPr lang="en-IN" sz="24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2729"/>
                <a:ext cx="10515600" cy="6145306"/>
              </a:xfrm>
              <a:blipFill rotWithShape="0">
                <a:blip r:embed="rId2"/>
                <a:stretch>
                  <a:fillRect l="-1217" t="-2282" r="-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891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Church-Turing Thesis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1600"/>
            <a:ext cx="10551459" cy="399377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Alonzo Church  (1903-1995)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Lambda Calculus</a:t>
            </a:r>
            <a:r>
              <a:rPr lang="en-IN" dirty="0" smtClean="0"/>
              <a:t>  (</a:t>
            </a:r>
            <a:r>
              <a:rPr lang="el-GR" dirty="0" smtClean="0"/>
              <a:t>λ</a:t>
            </a:r>
            <a:r>
              <a:rPr lang="en-IN" dirty="0" smtClean="0"/>
              <a:t> – Calculus)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Emil Post  (1897-1954)   </a:t>
            </a:r>
            <a:r>
              <a:rPr lang="en-IN" dirty="0" smtClean="0">
                <a:solidFill>
                  <a:srgbClr val="FF0000"/>
                </a:solidFill>
              </a:rPr>
              <a:t>Post System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Kurt Godel  (1906-1978) </a:t>
            </a:r>
            <a:r>
              <a:rPr lang="en-IN" dirty="0" smtClean="0">
                <a:solidFill>
                  <a:srgbClr val="FF0000"/>
                </a:solidFill>
              </a:rPr>
              <a:t>The incompleteness theorem (Godel number)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>
                <a:solidFill>
                  <a:srgbClr val="0000CC"/>
                </a:solidFill>
              </a:rPr>
              <a:t>Alan Turing  (1912-1954)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Turing Machine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39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1936, Church created a method for defining functions called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calculus (λ-calculus). 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λ-calculus, he defined an encoding of the natural numbers called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Church numerals.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on the natural numbers is called λ-computable if the corresponding function on the Church numerals can be represented by a term of the λ-calculus (which is equivalent to using general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same 1936, before learning of Church's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work, 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Alan Turing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(Turing arrived at Princeton in 1936 and Alonzo Church was Turing's PhD Advisor) created a theoretical model for machines, now called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 machines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could carry out calculations from inputs by manipulating symbols on a tape.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6427"/>
            <a:ext cx="10515600" cy="481997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suitable encoding of the natural numbers as sequences of symbols, a function on the natural numbers is called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 computable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some Turing machine computes the corresponding function on encoded natural numbers.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computability theory,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Church–Turing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is a hypothesis ("thesis") about the nature of computable functions. In simple terms, the Church–Turing thesis states that a function on the natural numbers is computable in an informal sense (i.e., computable by a human being using a pencil-and-paper method, ignoring resource limitations) if and only if it is computable by a Turing machine.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5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77787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Instantaneous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318"/>
            <a:ext cx="10515600" cy="511464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q</a:t>
            </a:r>
            <a:r>
              <a:rPr lang="en-IN" dirty="0"/>
              <a:t> X</a:t>
            </a:r>
            <a:r>
              <a:rPr lang="en-IN" baseline="-25000" dirty="0"/>
              <a:t>1</a:t>
            </a:r>
            <a:r>
              <a:rPr lang="en-IN" dirty="0"/>
              <a:t> X</a:t>
            </a:r>
            <a:r>
              <a:rPr lang="en-IN" baseline="-25000" dirty="0"/>
              <a:t>2</a:t>
            </a:r>
            <a:r>
              <a:rPr lang="en-IN" dirty="0"/>
              <a:t> . . . . </a:t>
            </a:r>
            <a:r>
              <a:rPr lang="en-IN" dirty="0" smtClean="0"/>
              <a:t>X</a:t>
            </a:r>
            <a:r>
              <a:rPr lang="en-IN" baseline="-25000" dirty="0" smtClean="0"/>
              <a:t>i-1</a:t>
            </a:r>
            <a:r>
              <a:rPr lang="en-IN" dirty="0" smtClean="0"/>
              <a:t> X</a:t>
            </a:r>
            <a:r>
              <a:rPr lang="en-IN" baseline="-25000" dirty="0" smtClean="0"/>
              <a:t>i</a:t>
            </a:r>
            <a:r>
              <a:rPr lang="en-IN" dirty="0" smtClean="0"/>
              <a:t> </a:t>
            </a:r>
            <a:r>
              <a:rPr lang="en-IN" dirty="0"/>
              <a:t>X</a:t>
            </a:r>
            <a:r>
              <a:rPr lang="en-IN" baseline="-25000" dirty="0"/>
              <a:t>i+1</a:t>
            </a:r>
            <a:r>
              <a:rPr lang="en-IN" dirty="0"/>
              <a:t> . . . . </a:t>
            </a:r>
            <a:r>
              <a:rPr lang="en-IN" dirty="0" smtClean="0"/>
              <a:t>X</a:t>
            </a:r>
            <a:r>
              <a:rPr lang="en-IN" baseline="-25000" dirty="0" smtClean="0"/>
              <a:t>n </a:t>
            </a:r>
            <a:r>
              <a:rPr lang="en-IN" dirty="0" smtClean="0"/>
              <a:t> is the initial ID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/>
              <a:t>ID</a:t>
            </a:r>
            <a:r>
              <a:rPr lang="en-IN" baseline="-25000" dirty="0"/>
              <a:t>0</a:t>
            </a:r>
            <a:r>
              <a:rPr lang="en-IN" dirty="0"/>
              <a:t> Ⱶ  </a:t>
            </a:r>
            <a:r>
              <a:rPr 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IN" dirty="0"/>
              <a:t>ID</a:t>
            </a:r>
            <a:r>
              <a:rPr lang="en-IN" baseline="-25000" dirty="0"/>
              <a:t>1 </a:t>
            </a:r>
            <a:r>
              <a:rPr lang="en-IN" dirty="0"/>
              <a:t>Ⱶ . . . . Ⱶ </a:t>
            </a:r>
            <a:r>
              <a:rPr lang="en-IN" dirty="0" err="1" smtClean="0"/>
              <a:t>ID</a:t>
            </a:r>
            <a:r>
              <a:rPr lang="en-IN" baseline="-25000" dirty="0" err="1" smtClean="0"/>
              <a:t>n</a:t>
            </a:r>
            <a:r>
              <a:rPr lang="en-IN" dirty="0" smtClean="0"/>
              <a:t> is denoted by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</a:t>
            </a:r>
            <a:r>
              <a:rPr lang="en-IN" dirty="0"/>
              <a:t> ID</a:t>
            </a:r>
            <a:r>
              <a:rPr lang="en-IN" baseline="-25000" dirty="0"/>
              <a:t>0</a:t>
            </a:r>
            <a:r>
              <a:rPr lang="en-IN" dirty="0"/>
              <a:t>  Ⱶ* </a:t>
            </a:r>
            <a:r>
              <a:rPr lang="en-IN" dirty="0" err="1"/>
              <a:t>ID</a:t>
            </a:r>
            <a:r>
              <a:rPr lang="en-IN" baseline="-25000" dirty="0" err="1"/>
              <a:t>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 </a:t>
            </a:r>
            <a:r>
              <a:rPr lang="en-IN" dirty="0"/>
              <a:t>Ⱶ*  is a reflexive transitive closure of Ⱶ</a:t>
            </a:r>
            <a:r>
              <a:rPr lang="en-IN" baseline="-25000" dirty="0"/>
              <a:t>  </a:t>
            </a:r>
            <a:endParaRPr lang="en-IN" dirty="0" smtClean="0"/>
          </a:p>
          <a:p>
            <a:pPr marL="0" indent="0">
              <a:buNone/>
            </a:pPr>
            <a:endParaRPr lang="en-IN" baseline="-25000" dirty="0"/>
          </a:p>
          <a:p>
            <a:pPr marL="0" indent="0">
              <a:buNone/>
            </a:pPr>
            <a:r>
              <a:rPr lang="en-IN" dirty="0" smtClean="0"/>
              <a:t>A string w is accepted by the TM </a:t>
            </a:r>
            <a:r>
              <a:rPr lang="en-US" altLang="en-US" dirty="0"/>
              <a:t>M = (Q, </a:t>
            </a:r>
            <a:r>
              <a:rPr lang="el-GR" altLang="en-US" dirty="0">
                <a:cs typeface="Arial" charset="0"/>
              </a:rPr>
              <a:t>Σ</a:t>
            </a:r>
            <a:r>
              <a:rPr lang="en-US" altLang="en-US" dirty="0">
                <a:cs typeface="Arial" charset="0"/>
              </a:rPr>
              <a:t>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,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 B,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 </a:t>
            </a:r>
            <a:r>
              <a:rPr lang="en-US" altLang="en-US" dirty="0">
                <a:cs typeface="Arial" charset="0"/>
                <a:sym typeface="Symbol" pitchFamily="18" charset="2"/>
              </a:rPr>
              <a:t>F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if</a:t>
            </a: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 q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dirty="0" smtClean="0">
                <a:cs typeface="Arial" charset="0"/>
                <a:sym typeface="Symbol" pitchFamily="18" charset="2"/>
              </a:rPr>
              <a:t>w </a:t>
            </a:r>
            <a:r>
              <a:rPr lang="en-IN" dirty="0"/>
              <a:t>Ⱶ</a:t>
            </a:r>
            <a:r>
              <a:rPr lang="en-IN" dirty="0" smtClean="0"/>
              <a:t>* </a:t>
            </a:r>
            <a:r>
              <a:rPr lang="el-GR" dirty="0"/>
              <a:t>α</a:t>
            </a:r>
            <a:r>
              <a:rPr lang="en-IN" baseline="-25000" dirty="0" smtClean="0"/>
              <a:t>1</a:t>
            </a:r>
            <a:r>
              <a:rPr lang="en-IN" dirty="0" smtClean="0"/>
              <a:t>q</a:t>
            </a:r>
            <a:r>
              <a:rPr lang="en-IN" baseline="-25000" dirty="0" smtClean="0"/>
              <a:t>f </a:t>
            </a:r>
            <a:r>
              <a:rPr lang="el-GR" dirty="0" smtClean="0"/>
              <a:t>α</a:t>
            </a:r>
            <a:r>
              <a:rPr lang="en-IN" baseline="-25000" dirty="0" smtClean="0"/>
              <a:t>2 </a:t>
            </a:r>
            <a:r>
              <a:rPr lang="en-IN" dirty="0" smtClean="0"/>
              <a:t> for some </a:t>
            </a:r>
            <a:r>
              <a:rPr lang="el-GR" dirty="0"/>
              <a:t>α</a:t>
            </a:r>
            <a:r>
              <a:rPr lang="en-IN" baseline="-25000" dirty="0"/>
              <a:t>1 </a:t>
            </a:r>
            <a:r>
              <a:rPr lang="en-IN" dirty="0"/>
              <a:t>, </a:t>
            </a:r>
            <a:r>
              <a:rPr lang="el-GR" dirty="0"/>
              <a:t>α</a:t>
            </a:r>
            <a:r>
              <a:rPr lang="en-IN" baseline="-25000" dirty="0"/>
              <a:t>2 </a:t>
            </a:r>
            <a:r>
              <a:rPr lang="en-US" altLang="en-US" b="1" dirty="0">
                <a:sym typeface="Symbol" pitchFamily="18" charset="2"/>
              </a:rPr>
              <a:t>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*</a:t>
            </a:r>
            <a:r>
              <a:rPr lang="en-IN" altLang="en-US" b="1" dirty="0">
                <a:cs typeface="Arial" charset="0"/>
              </a:rPr>
              <a:t> , </a:t>
            </a:r>
            <a:r>
              <a:rPr lang="en-IN" altLang="en-US" dirty="0" smtClean="0">
                <a:cs typeface="Arial" charset="0"/>
              </a:rPr>
              <a:t>q</a:t>
            </a:r>
            <a:r>
              <a:rPr lang="en-IN" altLang="en-US" baseline="-25000" dirty="0" smtClean="0">
                <a:cs typeface="Arial" charset="0"/>
              </a:rPr>
              <a:t>f</a:t>
            </a:r>
            <a:r>
              <a:rPr lang="en-US" altLang="en-US" b="1" dirty="0" smtClean="0">
                <a:sym typeface="Symbol" pitchFamily="18" charset="2"/>
              </a:rPr>
              <a:t> </a:t>
            </a:r>
            <a:r>
              <a:rPr lang="en-US" altLang="en-US" dirty="0">
                <a:sym typeface="Symbol" pitchFamily="18" charset="2"/>
              </a:rPr>
              <a:t>F</a:t>
            </a:r>
            <a:r>
              <a:rPr lang="en-US" altLang="en-US" dirty="0" smtClean="0">
                <a:sym typeface="Symbol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itchFamily="18" charset="2"/>
              </a:rPr>
              <a:t>The language accepted by the TM M is defined as</a:t>
            </a:r>
          </a:p>
          <a:p>
            <a:pPr marL="0" indent="0">
              <a:buNone/>
            </a:pP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  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 T(M) = { w / w</a:t>
            </a:r>
            <a:r>
              <a:rPr lang="en-US" altLang="en-US" b="1" dirty="0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l-GR" altLang="en-US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l-GR" altLang="en-US" dirty="0" smtClean="0">
                <a:solidFill>
                  <a:srgbClr val="FF0000"/>
                </a:solidFill>
                <a:cs typeface="Arial" charset="0"/>
              </a:rPr>
              <a:t>Σ</a:t>
            </a:r>
            <a:r>
              <a:rPr lang="en-IN" altLang="en-US" dirty="0" smtClean="0">
                <a:solidFill>
                  <a:srgbClr val="FF0000"/>
                </a:solidFill>
                <a:cs typeface="Arial" charset="0"/>
              </a:rPr>
              <a:t>*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 , </a:t>
            </a:r>
            <a:r>
              <a:rPr 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 </a:t>
            </a:r>
            <a:r>
              <a:rPr 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w </a:t>
            </a:r>
            <a:r>
              <a:rPr lang="en-IN" dirty="0">
                <a:solidFill>
                  <a:srgbClr val="FF0000"/>
                </a:solidFill>
              </a:rPr>
              <a:t>Ⱶ* </a:t>
            </a:r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q</a:t>
            </a:r>
            <a:r>
              <a:rPr lang="en-IN" baseline="-25000" dirty="0">
                <a:solidFill>
                  <a:srgbClr val="FF0000"/>
                </a:solidFill>
              </a:rPr>
              <a:t>f </a:t>
            </a:r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n-IN" dirty="0">
                <a:solidFill>
                  <a:srgbClr val="FF0000"/>
                </a:solidFill>
              </a:rPr>
              <a:t> for some </a:t>
            </a:r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IN" baseline="-25000" dirty="0">
                <a:solidFill>
                  <a:srgbClr val="FF0000"/>
                </a:solidFill>
              </a:rPr>
              <a:t>1 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 </a:t>
            </a:r>
            <a:r>
              <a:rPr lang="el-GR" altLang="en-US" dirty="0">
                <a:solidFill>
                  <a:srgbClr val="FF0000"/>
                </a:solidFill>
                <a:cs typeface="Arial" charset="0"/>
              </a:rPr>
              <a:t>Γ</a:t>
            </a:r>
            <a:r>
              <a:rPr lang="en-IN" altLang="en-US" dirty="0">
                <a:solidFill>
                  <a:srgbClr val="FF0000"/>
                </a:solidFill>
                <a:cs typeface="Arial" charset="0"/>
              </a:rPr>
              <a:t>*</a:t>
            </a:r>
            <a:r>
              <a:rPr lang="en-IN" altLang="en-US" b="1" dirty="0">
                <a:solidFill>
                  <a:srgbClr val="FF0000"/>
                </a:solidFill>
                <a:cs typeface="Arial" charset="0"/>
              </a:rPr>
              <a:t> , </a:t>
            </a:r>
            <a:r>
              <a:rPr lang="en-IN" altLang="en-US" dirty="0">
                <a:solidFill>
                  <a:srgbClr val="FF0000"/>
                </a:solidFill>
                <a:cs typeface="Arial" charset="0"/>
              </a:rPr>
              <a:t>q</a:t>
            </a:r>
            <a:r>
              <a:rPr lang="en-IN" altLang="en-US" baseline="-25000" dirty="0">
                <a:solidFill>
                  <a:srgbClr val="FF0000"/>
                </a:solidFill>
                <a:cs typeface="Arial" charset="0"/>
              </a:rPr>
              <a:t>f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 }</a:t>
            </a:r>
            <a:endParaRPr lang="en-US" altLang="en-US" dirty="0">
              <a:solidFill>
                <a:srgbClr val="FF0000"/>
              </a:solidFill>
              <a:sym typeface="Symbol" pitchFamily="18" charset="2"/>
            </a:endParaRPr>
          </a:p>
          <a:p>
            <a:pPr marL="0" indent="0">
              <a:buNone/>
            </a:pPr>
            <a:endParaRPr lang="en-IN" baseline="-25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4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3969</TotalTime>
  <Words>6536</Words>
  <Application>Microsoft Office PowerPoint</Application>
  <PresentationFormat>Widescreen</PresentationFormat>
  <Paragraphs>788</Paragraphs>
  <Slides>86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5" baseType="lpstr">
      <vt:lpstr>MS PGothic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Equation</vt:lpstr>
      <vt:lpstr>CSI1003 Formal  Languages and Automata Theory </vt:lpstr>
      <vt:lpstr>Module -6</vt:lpstr>
      <vt:lpstr>Module -7</vt:lpstr>
      <vt:lpstr>Turing Machine</vt:lpstr>
      <vt:lpstr>Turing Machine</vt:lpstr>
      <vt:lpstr>Turing Machine</vt:lpstr>
      <vt:lpstr>Turing Machine</vt:lpstr>
      <vt:lpstr>Instantaneous Description</vt:lpstr>
      <vt:lpstr>Instantaneous Description</vt:lpstr>
      <vt:lpstr>PowerPoint Presentation</vt:lpstr>
      <vt:lpstr>PowerPoint Presentation</vt:lpstr>
      <vt:lpstr>Instantaneous Description</vt:lpstr>
      <vt:lpstr>Example-1</vt:lpstr>
      <vt:lpstr>PowerPoint Presentation</vt:lpstr>
      <vt:lpstr>PowerPoint Presentation</vt:lpstr>
      <vt:lpstr>PowerPoint Presentation</vt:lpstr>
      <vt:lpstr>Example-2</vt:lpstr>
      <vt:lpstr>Example-3</vt:lpstr>
      <vt:lpstr>Example-4</vt:lpstr>
      <vt:lpstr>PowerPoint Presentation</vt:lpstr>
      <vt:lpstr>Example-5</vt:lpstr>
      <vt:lpstr>PowerPoint Presentation</vt:lpstr>
      <vt:lpstr>PowerPoint Presentation</vt:lpstr>
      <vt:lpstr>PowerPoint Presentation</vt:lpstr>
      <vt:lpstr>Multi-head Turing Machine</vt:lpstr>
      <vt:lpstr>PowerPoint Presentation</vt:lpstr>
      <vt:lpstr>PowerPoint Presentation</vt:lpstr>
      <vt:lpstr>Multi-tape Turing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and Recursively Enumerable Languages</vt:lpstr>
      <vt:lpstr>Chomsky Hierarchy</vt:lpstr>
      <vt:lpstr>Properties of recursive and recursively enumerable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symbols are enough (apart from blank symbol)</vt:lpstr>
      <vt:lpstr>PowerPoint Presentation</vt:lpstr>
      <vt:lpstr>Encoding of Turing machine</vt:lpstr>
      <vt:lpstr>PowerPoint Presentation</vt:lpstr>
      <vt:lpstr>Enumeration of Turing machine</vt:lpstr>
      <vt:lpstr>Enumeration of Turing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Universal Turing machine (U)</vt:lpstr>
      <vt:lpstr>Universal Turing machine (U)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Halting Problem</vt:lpstr>
      <vt:lpstr>Halting Problem</vt:lpstr>
      <vt:lpstr>PowerPoint Presentation</vt:lpstr>
      <vt:lpstr>PowerPoint Presentation</vt:lpstr>
      <vt:lpstr>PowerPoint Presentation</vt:lpstr>
      <vt:lpstr>Computable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Church-Turing Thesis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Admin</cp:lastModifiedBy>
  <cp:revision>571</cp:revision>
  <dcterms:created xsi:type="dcterms:W3CDTF">2018-07-03T04:52:28Z</dcterms:created>
  <dcterms:modified xsi:type="dcterms:W3CDTF">2020-10-23T10:13:36Z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