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handoutMasterIdLst>
    <p:handoutMasterId r:id="rId20"/>
  </p:handoutMasterIdLst>
  <p:sldIdLst>
    <p:sldId id="295" r:id="rId2"/>
    <p:sldId id="271" r:id="rId3"/>
    <p:sldId id="296" r:id="rId4"/>
    <p:sldId id="297" r:id="rId5"/>
    <p:sldId id="298" r:id="rId6"/>
    <p:sldId id="299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2) L </a:t>
            </a:r>
            <a:r>
              <a:rPr lang="en-IN" dirty="0"/>
              <a:t>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/ </a:t>
            </a:r>
            <a:r>
              <a:rPr lang="en-IN" dirty="0" smtClean="0"/>
              <a:t>  n ≥</a:t>
            </a:r>
            <a:r>
              <a:rPr lang="en-US" altLang="en-US" dirty="0" smtClean="0">
                <a:sym typeface="Symbol" pitchFamily="18" charset="2"/>
              </a:rPr>
              <a:t>  1}</a:t>
            </a:r>
            <a:r>
              <a:rPr lang="en-IN" baseline="30000" dirty="0" smtClean="0"/>
              <a:t> 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dirty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1</a:t>
            </a:r>
            <a:r>
              <a:rPr lang="en-US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>
                <a:cs typeface="Arial" charset="0"/>
              </a:rPr>
              <a:t>Σ</a:t>
            </a:r>
            <a:r>
              <a:rPr lang="en-IN" altLang="en-US" dirty="0">
                <a:cs typeface="Arial" charset="0"/>
              </a:rPr>
              <a:t> = </a:t>
            </a:r>
            <a:r>
              <a:rPr lang="en-IN" altLang="en-US" dirty="0" smtClean="0">
                <a:cs typeface="Arial" charset="0"/>
              </a:rPr>
              <a:t>{a , b} </a:t>
            </a:r>
            <a:r>
              <a:rPr lang="en-IN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 ={</a:t>
            </a:r>
            <a:r>
              <a:rPr lang="en-IN" altLang="en-US" dirty="0" smtClean="0">
                <a:cs typeface="Arial" charset="0"/>
              </a:rPr>
              <a:t>X , 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a 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 }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b, X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   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th-TH" altLang="en-US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a, X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 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 , X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th-TH" altLang="en-US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}       </a:t>
            </a:r>
            <a:endParaRPr lang="en-IN" altLang="en-US" dirty="0">
              <a:solidFill>
                <a:srgbClr val="FF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charset="0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endParaRPr lang="en-US" baseline="30000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dirty="0"/>
              <a:t>w = </a:t>
            </a:r>
            <a:r>
              <a:rPr lang="en-IN" dirty="0" err="1" smtClean="0"/>
              <a:t>aabb</a:t>
            </a:r>
            <a:endParaRPr lang="en-US" baseline="300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a</a:t>
            </a:r>
            <a:r>
              <a:rPr lang="en-IN" dirty="0" err="1" smtClean="0"/>
              <a:t>abb</a:t>
            </a:r>
            <a:r>
              <a:rPr lang="en-IN" dirty="0" smtClean="0"/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err="1" smtClean="0">
                <a:solidFill>
                  <a:srgbClr val="FF0000"/>
                </a:solidFill>
              </a:rPr>
              <a:t>a</a:t>
            </a:r>
            <a:r>
              <a:rPr lang="en-IN" dirty="0" err="1" smtClean="0"/>
              <a:t>bb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IN" dirty="0" smtClean="0"/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aseline="30000" dirty="0" smtClean="0"/>
              <a:t>  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IN" dirty="0" smtClean="0">
                <a:solidFill>
                  <a:srgbClr val="FF0000"/>
                </a:solidFill>
              </a:rPr>
              <a:t>b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4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>
            <a:spLocks/>
          </p:cNvSpPr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21"/>
          <p:cNvSpPr>
            <a:spLocks/>
          </p:cNvSpPr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38853" y="1918239"/>
            <a:ext cx="1104947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40242" y="1483452"/>
            <a:ext cx="1284242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sz="2000" b="1" dirty="0" smtClean="0">
                <a:latin typeface="Browallia New" pitchFamily="34" charset="-34"/>
                <a:sym typeface="Symbol" pitchFamily="18" charset="2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 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070281" y="328606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0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0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574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4500" dirty="0" smtClean="0"/>
              <a:t>3) </a:t>
            </a:r>
            <a:r>
              <a:rPr lang="en-IN" sz="5100" dirty="0"/>
              <a:t>L = { </a:t>
            </a:r>
            <a:r>
              <a:rPr lang="en-IN" sz="5100" dirty="0" smtClean="0"/>
              <a:t>a</a:t>
            </a:r>
            <a:r>
              <a:rPr lang="en-IN" sz="5100" baseline="30000" dirty="0" smtClean="0"/>
              <a:t>n</a:t>
            </a:r>
            <a:r>
              <a:rPr lang="en-IN" sz="5100" dirty="0" smtClean="0"/>
              <a:t>b</a:t>
            </a:r>
            <a:r>
              <a:rPr lang="en-IN" sz="5100" baseline="30000" dirty="0" smtClean="0"/>
              <a:t>m</a:t>
            </a:r>
            <a:r>
              <a:rPr lang="en-IN" sz="5100" dirty="0" smtClean="0"/>
              <a:t>c</a:t>
            </a:r>
            <a:r>
              <a:rPr lang="en-IN" sz="5100" baseline="30000" dirty="0" smtClean="0"/>
              <a:t>n</a:t>
            </a:r>
            <a:r>
              <a:rPr lang="en-IN" sz="5100" dirty="0" smtClean="0"/>
              <a:t> </a:t>
            </a:r>
            <a:r>
              <a:rPr lang="en-IN" sz="5100" dirty="0"/>
              <a:t>/   </a:t>
            </a:r>
            <a:r>
              <a:rPr lang="en-IN" sz="5100" dirty="0" smtClean="0"/>
              <a:t>m, n </a:t>
            </a:r>
            <a:r>
              <a:rPr lang="en-IN" sz="5100" dirty="0"/>
              <a:t>≥</a:t>
            </a:r>
            <a:r>
              <a:rPr lang="en-US" altLang="en-US" sz="5100" dirty="0">
                <a:sym typeface="Symbol" pitchFamily="18" charset="2"/>
              </a:rPr>
              <a:t>  1</a:t>
            </a:r>
            <a:r>
              <a:rPr lang="en-US" altLang="en-US" sz="5100" dirty="0" smtClean="0"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sz="5100" dirty="0" smtClean="0">
                <a:sym typeface="Symbol" pitchFamily="18" charset="2"/>
              </a:rPr>
              <a:t>     </a:t>
            </a:r>
            <a:r>
              <a:rPr lang="en-US" altLang="en-US" sz="5100" dirty="0" smtClean="0"/>
              <a:t>M </a:t>
            </a:r>
            <a:r>
              <a:rPr lang="en-US" altLang="en-US" sz="5100" dirty="0"/>
              <a:t>= (Q, </a:t>
            </a:r>
            <a:r>
              <a:rPr lang="el-GR" altLang="en-US" sz="5100" dirty="0">
                <a:cs typeface="Arial" charset="0"/>
              </a:rPr>
              <a:t>Σ</a:t>
            </a:r>
            <a:r>
              <a:rPr lang="en-US" altLang="en-US" sz="5100" dirty="0">
                <a:cs typeface="Arial" charset="0"/>
              </a:rPr>
              <a:t>, </a:t>
            </a:r>
            <a:r>
              <a:rPr lang="el-GR" altLang="en-US" sz="5100" dirty="0">
                <a:cs typeface="Arial" charset="0"/>
              </a:rPr>
              <a:t>Γ</a:t>
            </a:r>
            <a:r>
              <a:rPr lang="en-IN" altLang="en-US" sz="5100" dirty="0">
                <a:cs typeface="Arial" charset="0"/>
              </a:rPr>
              <a:t>,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, Z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,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sz="5100" dirty="0">
                <a:cs typeface="Arial" charset="0"/>
                <a:sym typeface="Symbol" pitchFamily="18" charset="2"/>
              </a:rPr>
              <a:t>     Q = {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q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, </a:t>
            </a:r>
            <a:r>
              <a:rPr lang="en-US" altLang="en-US" sz="5100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sz="51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5100" dirty="0" smtClean="0">
                <a:cs typeface="Arial" charset="0"/>
                <a:sym typeface="Symbol" pitchFamily="18" charset="2"/>
              </a:rPr>
              <a:t> , q</a:t>
            </a:r>
            <a:r>
              <a:rPr lang="en-US" altLang="en-US" sz="51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sz="5100" dirty="0" smtClean="0">
                <a:cs typeface="Arial" charset="0"/>
                <a:sym typeface="Symbol" pitchFamily="18" charset="2"/>
              </a:rPr>
              <a:t>} </a:t>
            </a:r>
            <a:r>
              <a:rPr lang="en-US" sz="5100" dirty="0">
                <a:cs typeface="Arial" charset="0"/>
                <a:sym typeface="Symbol" pitchFamily="18" charset="2"/>
              </a:rPr>
              <a:t>,    </a:t>
            </a:r>
            <a:r>
              <a:rPr lang="el-GR" altLang="en-US" sz="5100" dirty="0">
                <a:cs typeface="Arial" charset="0"/>
              </a:rPr>
              <a:t>Σ</a:t>
            </a:r>
            <a:r>
              <a:rPr lang="en-IN" altLang="en-US" sz="5100" dirty="0">
                <a:cs typeface="Arial" charset="0"/>
              </a:rPr>
              <a:t> = {a , </a:t>
            </a:r>
            <a:r>
              <a:rPr lang="en-IN" altLang="en-US" sz="5100" dirty="0" smtClean="0">
                <a:cs typeface="Arial" charset="0"/>
              </a:rPr>
              <a:t>b, c} </a:t>
            </a:r>
            <a:r>
              <a:rPr lang="en-IN" altLang="en-US" sz="5100" dirty="0">
                <a:cs typeface="Arial" charset="0"/>
              </a:rPr>
              <a:t>, </a:t>
            </a:r>
            <a:r>
              <a:rPr lang="el-GR" altLang="en-US" sz="5100" dirty="0">
                <a:cs typeface="Arial" charset="0"/>
              </a:rPr>
              <a:t>Γ</a:t>
            </a:r>
            <a:r>
              <a:rPr lang="en-IN" altLang="en-US" sz="5100" dirty="0">
                <a:cs typeface="Arial" charset="0"/>
              </a:rPr>
              <a:t> ={</a:t>
            </a:r>
            <a:r>
              <a:rPr lang="en-IN" altLang="en-US" sz="5100" dirty="0" smtClean="0">
                <a:cs typeface="Arial" charset="0"/>
              </a:rPr>
              <a:t>X , 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sz="5100" dirty="0" smtClean="0">
                <a:cs typeface="Arial" charset="0"/>
              </a:rPr>
              <a:t>}</a:t>
            </a:r>
          </a:p>
          <a:p>
            <a:pPr marL="0" indent="0">
              <a:buNone/>
            </a:pPr>
            <a:endParaRPr lang="en-IN" altLang="en-US" sz="5100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sz="5100" dirty="0">
                <a:cs typeface="Arial" charset="0"/>
              </a:rPr>
              <a:t>    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a ,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Z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 }                </a:t>
            </a:r>
            <a:endParaRPr lang="en-IN" altLang="en-US" sz="5100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sz="5100" dirty="0">
                <a:cs typeface="Arial" charset="0"/>
              </a:rPr>
              <a:t>    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a,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5100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 } </a:t>
            </a:r>
          </a:p>
          <a:p>
            <a:pPr marL="0" indent="0">
              <a:buNone/>
            </a:pPr>
            <a:r>
              <a:rPr lang="en-US" altLang="en-US" sz="5100" dirty="0">
                <a:cs typeface="Arial" charset="0"/>
                <a:sym typeface="Symbol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b,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   </a:t>
            </a:r>
            <a:r>
              <a:rPr lang="en-IN" altLang="en-US" sz="5100" dirty="0">
                <a:cs typeface="Arial" charset="0"/>
              </a:rPr>
              <a:t> =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 </a:t>
            </a:r>
            <a:r>
              <a:rPr lang="en-US" altLang="en-US" sz="5100" dirty="0"/>
              <a:t> , </a:t>
            </a:r>
            <a:r>
              <a:rPr lang="en-US" altLang="en-US" sz="5100" dirty="0" smtClean="0"/>
              <a:t>X</a:t>
            </a:r>
            <a:r>
              <a:rPr lang="en-US" altLang="en-US" sz="5100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}</a:t>
            </a:r>
            <a:endParaRPr lang="en-IN" sz="5100" baseline="30000" dirty="0"/>
          </a:p>
          <a:p>
            <a:pPr marL="0" indent="0">
              <a:buNone/>
            </a:pPr>
            <a:r>
              <a:rPr lang="en-US" altLang="en-US" sz="5100" dirty="0">
                <a:cs typeface="Arial" charset="0"/>
                <a:sym typeface="Symbol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b 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 </a:t>
            </a:r>
            <a:r>
              <a:rPr lang="en-US" altLang="en-US" sz="5100" dirty="0"/>
              <a:t> , </a:t>
            </a:r>
            <a:r>
              <a:rPr lang="en-US" altLang="en-US" sz="5100" dirty="0" smtClean="0"/>
              <a:t>X</a:t>
            </a:r>
            <a:r>
              <a:rPr lang="en-US" altLang="en-US" sz="5100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5100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 smtClean="0"/>
              <a:t>c </a:t>
            </a:r>
            <a:r>
              <a:rPr lang="en-US" altLang="en-US" sz="5100" dirty="0"/>
              <a:t>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 { (</a:t>
            </a:r>
            <a:r>
              <a:rPr lang="en-US" altLang="en-US" sz="5100" dirty="0" smtClean="0"/>
              <a:t>q</a:t>
            </a:r>
            <a:r>
              <a:rPr lang="en-US" altLang="en-US" sz="5100" baseline="-25000" dirty="0" smtClean="0"/>
              <a:t>2 </a:t>
            </a:r>
            <a:r>
              <a:rPr lang="en-US" altLang="en-US" sz="5100" dirty="0" smtClean="0"/>
              <a:t> </a:t>
            </a:r>
            <a:r>
              <a:rPr lang="en-US" altLang="en-US" sz="5100" dirty="0"/>
              <a:t>, </a:t>
            </a:r>
            <a:r>
              <a:rPr lang="th-TH" altLang="en-US" sz="51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5100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5100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 smtClean="0"/>
              <a:t>q</a:t>
            </a:r>
            <a:r>
              <a:rPr lang="en-US" altLang="en-US" sz="5100" baseline="-25000" dirty="0" smtClean="0"/>
              <a:t>2</a:t>
            </a:r>
            <a:r>
              <a:rPr lang="en-US" altLang="en-US" sz="5100" dirty="0" smtClean="0"/>
              <a:t> </a:t>
            </a:r>
            <a:r>
              <a:rPr lang="en-US" altLang="en-US" sz="5100" dirty="0"/>
              <a:t>,</a:t>
            </a:r>
            <a:r>
              <a:rPr lang="en-US" altLang="en-US" sz="5100" b="1" dirty="0"/>
              <a:t> </a:t>
            </a:r>
            <a:r>
              <a:rPr lang="en-US" altLang="en-US" sz="5100" dirty="0"/>
              <a:t>c , X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 </a:t>
            </a:r>
            <a:r>
              <a:rPr lang="en-US" altLang="en-US" sz="5100" dirty="0"/>
              <a:t> , </a:t>
            </a:r>
            <a:r>
              <a:rPr lang="th-TH" altLang="en-US" sz="51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5100" baseline="30000" dirty="0">
                <a:cs typeface="Arial" charset="0"/>
                <a:sym typeface="Symbol" pitchFamily="18" charset="2"/>
              </a:rPr>
              <a:t>        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 smtClean="0"/>
              <a:t>q</a:t>
            </a:r>
            <a:r>
              <a:rPr lang="en-US" altLang="en-US" sz="5100" baseline="-25000" dirty="0" smtClean="0"/>
              <a:t>2</a:t>
            </a:r>
            <a:r>
              <a:rPr lang="en-US" altLang="en-US" sz="5100" dirty="0" smtClean="0"/>
              <a:t> </a:t>
            </a:r>
            <a:r>
              <a:rPr lang="en-US" altLang="en-US" sz="5100" dirty="0"/>
              <a:t>, </a:t>
            </a:r>
            <a:r>
              <a:rPr lang="th-TH" altLang="en-US" sz="51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5100" dirty="0"/>
              <a:t>, 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51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5100" dirty="0">
                <a:cs typeface="Arial" charset="0"/>
              </a:rPr>
              <a:t> =  { (</a:t>
            </a:r>
            <a:r>
              <a:rPr lang="en-US" altLang="en-US" sz="5100" dirty="0" smtClean="0"/>
              <a:t>q</a:t>
            </a:r>
            <a:r>
              <a:rPr lang="en-US" altLang="en-US" sz="5100" baseline="-25000" dirty="0" smtClean="0"/>
              <a:t>2 </a:t>
            </a:r>
            <a:r>
              <a:rPr lang="en-US" altLang="en-US" sz="5100" dirty="0" smtClean="0"/>
              <a:t> </a:t>
            </a:r>
            <a:r>
              <a:rPr lang="en-US" altLang="en-US" sz="5100" dirty="0"/>
              <a:t>, </a:t>
            </a:r>
            <a:r>
              <a:rPr lang="th-TH" altLang="en-US" sz="51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5100" dirty="0">
                <a:cs typeface="Arial" charset="0"/>
                <a:sym typeface="Symbol" pitchFamily="18" charset="2"/>
              </a:rPr>
              <a:t>) }</a:t>
            </a:r>
            <a:endParaRPr lang="en-IN" sz="5100" baseline="30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21"/>
          <p:cNvSpPr>
            <a:spLocks/>
          </p:cNvSpPr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rc 21"/>
          <p:cNvSpPr>
            <a:spLocks/>
          </p:cNvSpPr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a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438853" y="1918239"/>
            <a:ext cx="1367872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en-IN" sz="2000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070281" y="328606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b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IN" sz="2000" b="1" dirty="0" smtClean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767524" y="339995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995643" y="3598666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 smtClean="0"/>
              <a:t>2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rc 21"/>
          <p:cNvSpPr>
            <a:spLocks/>
          </p:cNvSpPr>
          <p:nvPr/>
        </p:nvSpPr>
        <p:spPr bwMode="auto">
          <a:xfrm rot="17214519">
            <a:off x="8858950" y="266817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63736" y="388779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905642" y="1559652"/>
            <a:ext cx="1284242" cy="59934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sz="2000" b="1" dirty="0" smtClean="0">
                <a:latin typeface="Browallia New" pitchFamily="34" charset="-34"/>
                <a:sym typeface="Symbol" pitchFamily="18" charset="2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 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419781" y="337496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981881" y="1952561"/>
            <a:ext cx="1239413" cy="58291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58791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798489"/>
            <a:ext cx="10515600" cy="54913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 smtClean="0"/>
              <a:t>4) </a:t>
            </a:r>
            <a:r>
              <a:rPr lang="en-IN" sz="11200" dirty="0"/>
              <a:t>L = { </a:t>
            </a:r>
            <a:r>
              <a:rPr lang="en-IN" sz="11200" dirty="0" err="1" smtClean="0"/>
              <a:t>ww</a:t>
            </a:r>
            <a:r>
              <a:rPr lang="en-IN" sz="11200" baseline="30000" dirty="0" err="1" smtClean="0"/>
              <a:t>R</a:t>
            </a:r>
            <a:r>
              <a:rPr lang="en-IN" sz="11200" dirty="0" smtClean="0"/>
              <a:t> </a:t>
            </a:r>
            <a:r>
              <a:rPr lang="en-IN" sz="11200" dirty="0"/>
              <a:t>/ w </a:t>
            </a:r>
            <a:r>
              <a:rPr lang="en-US" altLang="en-US" sz="11200" dirty="0">
                <a:sym typeface="Symbol" pitchFamily="18" charset="2"/>
              </a:rPr>
              <a:t> { 0, 1}* </a:t>
            </a:r>
            <a:r>
              <a:rPr lang="en-US" altLang="en-US" sz="11200" dirty="0" smtClean="0">
                <a:sym typeface="Symbol" pitchFamily="18" charset="2"/>
              </a:rPr>
              <a:t>}</a:t>
            </a:r>
            <a:endParaRPr lang="en-US" altLang="en-US" sz="11200" dirty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sz="11200" dirty="0"/>
              <a:t>M = (Q, </a:t>
            </a:r>
            <a:r>
              <a:rPr lang="el-GR" altLang="en-US" sz="11200" dirty="0">
                <a:cs typeface="Arial" charset="0"/>
              </a:rPr>
              <a:t>Σ</a:t>
            </a:r>
            <a:r>
              <a:rPr lang="en-US" altLang="en-US" sz="11200" dirty="0">
                <a:cs typeface="Arial" charset="0"/>
              </a:rPr>
              <a:t>, </a:t>
            </a:r>
            <a:r>
              <a:rPr lang="el-GR" altLang="en-US" sz="11200" dirty="0">
                <a:cs typeface="Arial" charset="0"/>
              </a:rPr>
              <a:t>Γ</a:t>
            </a:r>
            <a:r>
              <a:rPr lang="en-IN" altLang="en-US" sz="11200" dirty="0">
                <a:cs typeface="Arial" charset="0"/>
              </a:rPr>
              <a:t>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, 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,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ɸ),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where </a:t>
            </a:r>
            <a:r>
              <a:rPr lang="en-US" sz="11200" dirty="0" smtClean="0">
                <a:cs typeface="Arial" charset="0"/>
                <a:sym typeface="Symbol" pitchFamily="18" charset="2"/>
              </a:rPr>
              <a:t>   </a:t>
            </a:r>
            <a:r>
              <a:rPr lang="en-US" sz="11200" dirty="0">
                <a:cs typeface="Arial" charset="0"/>
                <a:sym typeface="Symbol" pitchFamily="18" charset="2"/>
              </a:rPr>
              <a:t>Q = {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q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, q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1</a:t>
            </a:r>
            <a:r>
              <a:rPr lang="en-US" sz="11200" dirty="0">
                <a:cs typeface="Arial" charset="0"/>
                <a:sym typeface="Symbol" pitchFamily="18" charset="2"/>
              </a:rPr>
              <a:t>} ,    </a:t>
            </a:r>
            <a:r>
              <a:rPr lang="el-GR" altLang="en-US" sz="11200" dirty="0">
                <a:cs typeface="Arial" charset="0"/>
              </a:rPr>
              <a:t>Σ</a:t>
            </a:r>
            <a:r>
              <a:rPr lang="en-IN" altLang="en-US" sz="11200" dirty="0">
                <a:cs typeface="Arial" charset="0"/>
              </a:rPr>
              <a:t> = {0, </a:t>
            </a:r>
            <a:r>
              <a:rPr lang="en-IN" altLang="en-US" sz="11200" dirty="0" smtClean="0">
                <a:cs typeface="Arial" charset="0"/>
              </a:rPr>
              <a:t>1} </a:t>
            </a:r>
            <a:r>
              <a:rPr lang="en-IN" altLang="en-US" sz="11200" dirty="0">
                <a:cs typeface="Arial" charset="0"/>
              </a:rPr>
              <a:t>, </a:t>
            </a:r>
            <a:r>
              <a:rPr lang="el-GR" altLang="en-US" sz="11200" dirty="0">
                <a:cs typeface="Arial" charset="0"/>
              </a:rPr>
              <a:t>Γ</a:t>
            </a:r>
            <a:r>
              <a:rPr lang="en-IN" altLang="en-US" sz="11200" dirty="0">
                <a:cs typeface="Arial" charset="0"/>
              </a:rPr>
              <a:t> ={X, Y,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sz="11200" dirty="0" smtClean="0">
                <a:cs typeface="Arial" charset="0"/>
              </a:rPr>
              <a:t>}</a:t>
            </a:r>
          </a:p>
          <a:p>
            <a:pPr marL="0" indent="0">
              <a:buNone/>
            </a:pPr>
            <a:endParaRPr lang="en-IN" altLang="en-US" sz="11200" dirty="0">
              <a:cs typeface="Arial" charset="0"/>
            </a:endParaRPr>
          </a:p>
          <a:p>
            <a:pPr marL="0" indent="0">
              <a:buNone/>
            </a:pPr>
            <a:r>
              <a:rPr lang="en-IN" altLang="en-US" sz="11200" dirty="0" smtClean="0">
                <a:cs typeface="Arial" charset="0"/>
              </a:rPr>
              <a:t>     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 }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          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sz="112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1 ,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Y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 }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          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 1 , Y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11200" baseline="30000" dirty="0">
                <a:cs typeface="Arial" charset="0"/>
                <a:sym typeface="Symbol" pitchFamily="18" charset="2"/>
              </a:rPr>
              <a:t> </a:t>
            </a:r>
            <a:r>
              <a:rPr lang="en-IN" sz="11200" dirty="0">
                <a:cs typeface="Arial" charset="0"/>
                <a:sym typeface="Symbol" pitchFamily="18" charset="2"/>
              </a:rPr>
              <a:t> </a:t>
            </a:r>
            <a:r>
              <a:rPr lang="en-IN" altLang="en-US" sz="11200" dirty="0" smtClean="0">
                <a:cs typeface="Arial" charset="0"/>
              </a:rPr>
              <a:t>   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11200" dirty="0" err="1">
                <a:cs typeface="Arial" charset="0"/>
                <a:sym typeface="Symbol" pitchFamily="18" charset="2"/>
              </a:rPr>
              <a:t>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, </a:t>
            </a:r>
            <a:r>
              <a:rPr lang="en-IN" altLang="en-US" sz="11200" dirty="0">
                <a:cs typeface="Arial" charset="0"/>
              </a:rPr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)}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/>
              <a:t>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Z</a:t>
            </a:r>
            <a:r>
              <a:rPr lang="en-US" altLang="en-US" sz="112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en-US" sz="11200" dirty="0" smtClean="0">
                <a:cs typeface="Arial" charset="0"/>
                <a:sym typeface="Symbol" pitchFamily="18" charset="2"/>
              </a:rPr>
              <a:t>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 , X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 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YX )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sz="11200" baseline="30000" dirty="0">
                <a:cs typeface="Arial" charset="0"/>
                <a:sym typeface="Symbol" pitchFamily="18" charset="2"/>
              </a:rPr>
              <a:t> </a:t>
            </a:r>
            <a:r>
              <a:rPr lang="en-US" sz="11200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IN" altLang="en-US" sz="11200" dirty="0" smtClean="0">
                <a:cs typeface="Arial" charset="0"/>
              </a:rPr>
              <a:t>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</a:t>
            </a:r>
            <a:r>
              <a:rPr lang="en-US" altLang="en-US" sz="11200" dirty="0" smtClean="0"/>
              <a:t>Y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XY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 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}  </a:t>
            </a:r>
            <a:endParaRPr lang="en-IN" sz="11200" baseline="30000" dirty="0"/>
          </a:p>
          <a:p>
            <a:pPr marL="0" indent="0">
              <a:buNone/>
            </a:pPr>
            <a:r>
              <a:rPr lang="en-IN" altLang="en-US" sz="11200" dirty="0" smtClean="0">
                <a:cs typeface="Arial" charset="0"/>
              </a:rPr>
              <a:t>     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</a:t>
            </a:r>
            <a:r>
              <a:rPr lang="en-US" altLang="en-US" sz="11200" dirty="0" smtClean="0"/>
              <a:t> </a:t>
            </a:r>
            <a:r>
              <a:rPr lang="en-US" altLang="en-US" sz="11200" dirty="0"/>
              <a:t>, </a:t>
            </a:r>
            <a:r>
              <a:rPr lang="en-US" altLang="en-US" sz="11200" dirty="0" smtClean="0"/>
              <a:t>Y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</a:t>
            </a:r>
            <a:r>
              <a:rPr lang="en-IN" altLang="en-US" sz="11200" dirty="0">
                <a:cs typeface="Arial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</a:t>
            </a:r>
            <a:r>
              <a:rPr lang="en-US" altLang="en-US" sz="11200" dirty="0" smtClean="0"/>
              <a:t>YY</a:t>
            </a:r>
            <a:r>
              <a:rPr lang="en-US" altLang="en-US" sz="112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 , </a:t>
            </a:r>
            <a:r>
              <a:rPr lang="en-IN" altLang="en-US" sz="11200" dirty="0">
                <a:cs typeface="Arial" charset="0"/>
              </a:rPr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th-TH" altLang="en-US" sz="11200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11200" dirty="0">
                <a:cs typeface="Arial" charset="0"/>
                <a:sym typeface="Symbol" pitchFamily="18" charset="2"/>
              </a:rPr>
              <a:t>)}  </a:t>
            </a:r>
            <a:endParaRPr lang="en-US" altLang="en-US" sz="112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sz="4300" baseline="30000" dirty="0"/>
          </a:p>
          <a:p>
            <a:pPr marL="0" indent="0">
              <a:buNone/>
            </a:pPr>
            <a:endParaRPr lang="en-US" altLang="en-US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953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98457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59072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88835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9373" y="3903650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>
            <a:spLocks/>
          </p:cNvSpPr>
          <p:nvPr/>
        </p:nvSpPr>
        <p:spPr bwMode="auto">
          <a:xfrm rot="17214519">
            <a:off x="4056866" y="2680125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73953" y="344328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589372" y="3603896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21"/>
          <p:cNvSpPr>
            <a:spLocks/>
          </p:cNvSpPr>
          <p:nvPr/>
        </p:nvSpPr>
        <p:spPr bwMode="auto">
          <a:xfrm rot="17214519">
            <a:off x="6414579" y="271150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68332" y="1894333"/>
            <a:ext cx="1696585" cy="55676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73563" y="1558159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78046" y="1145785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833556" y="2886425"/>
            <a:ext cx="1696585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023010" y="3326177"/>
            <a:ext cx="1176401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0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062432" y="2970095"/>
            <a:ext cx="1221572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38853" y="1966052"/>
            <a:ext cx="1104947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80583" y="1275772"/>
            <a:ext cx="1284242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sz="2000" b="1" dirty="0" smtClean="0">
                <a:latin typeface="Browallia New" pitchFamily="34" charset="-34"/>
                <a:sym typeface="Symbol" pitchFamily="18" charset="2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 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846256" y="2530825"/>
            <a:ext cx="1696585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847746" y="2199885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6438853" y="1623152"/>
            <a:ext cx="1104947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184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  w </a:t>
            </a:r>
            <a:r>
              <a:rPr lang="en-IN" dirty="0"/>
              <a:t>= 001 , 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/>
              <a:t> = 100    </a:t>
            </a:r>
            <a:r>
              <a:rPr lang="en-IN" dirty="0" err="1" smtClean="0"/>
              <a:t>ww</a:t>
            </a:r>
            <a:r>
              <a:rPr lang="en-IN" baseline="30000" dirty="0" err="1" smtClean="0"/>
              <a:t>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001100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                                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01100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endParaRPr lang="en-US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US" b="1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="1" dirty="0">
                <a:cs typeface="Arial" charset="0"/>
                <a:sym typeface="Symbol" pitchFamily="18" charset="2"/>
              </a:rPr>
              <a:t> </a:t>
            </a:r>
            <a:r>
              <a:rPr lang="en-US" b="1" dirty="0" smtClean="0">
                <a:cs typeface="Arial" charset="0"/>
                <a:sym typeface="Symbol" pitchFamily="18" charset="2"/>
              </a:rPr>
              <a:t>                                         </a:t>
            </a:r>
            <a:r>
              <a:rPr lang="en-IN" dirty="0" smtClean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      </a:t>
            </a:r>
            <a:r>
              <a:rPr lang="en-IN" dirty="0" smtClean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YYXXZ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US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      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</a:t>
            </a:r>
            <a:r>
              <a:rPr lang="en-IN" b="1" dirty="0" smtClean="0"/>
              <a:t>               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          </a:t>
            </a:r>
            <a:r>
              <a:rPr lang="en-IN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100 ,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</a:t>
            </a:r>
            <a:r>
              <a:rPr lang="en-IN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100 ,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dirty="0" smtClean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YYXXZ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US" altLang="en-US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,YYXXZ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IN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charset="0"/>
                <a:sym typeface="Symbol" pitchFamily="18" charset="2"/>
              </a:rPr>
              <a:t> </a:t>
            </a:r>
            <a:r>
              <a:rPr lang="en-IN" b="1" dirty="0" smtClean="0"/>
              <a:t>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00 ,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                                         </a:t>
            </a:r>
            <a:r>
              <a:rPr lang="en-IN" dirty="0" smtClean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                                                                                </a:t>
            </a:r>
            <a:r>
              <a:rPr lang="en-IN" b="1" dirty="0" smtClean="0"/>
              <a:t>                                                                        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 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0</a:t>
            </a:r>
            <a:r>
              <a:rPr lang="en-US" altLang="en-US" dirty="0">
                <a:cs typeface="Arial" charset="0"/>
                <a:sym typeface="Symbol" pitchFamily="18" charset="2"/>
              </a:rPr>
              <a:t>0 ,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                         </a:t>
            </a:r>
            <a:r>
              <a:rPr lang="en-IN" dirty="0" smtClean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IN" b="1" dirty="0"/>
          </a:p>
          <a:p>
            <a:pPr marL="0" indent="0"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                                                                                                        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77823" y="1085748"/>
            <a:ext cx="5174" cy="554797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034118" y="2128406"/>
            <a:ext cx="658222" cy="646171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60018" y="2089559"/>
            <a:ext cx="800442" cy="646171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925856" y="3306249"/>
            <a:ext cx="14132" cy="674080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330824" y="4441300"/>
            <a:ext cx="658222" cy="646171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56358" y="4431589"/>
            <a:ext cx="800442" cy="646171"/>
          </a:xfrm>
          <a:prstGeom prst="straightConnector1">
            <a:avLst/>
          </a:prstGeom>
          <a:ln w="444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16692" y="5583285"/>
            <a:ext cx="14132" cy="674080"/>
          </a:xfrm>
          <a:prstGeom prst="straightConnector1">
            <a:avLst/>
          </a:prstGeom>
          <a:ln w="444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12292" y="5580181"/>
            <a:ext cx="14132" cy="6740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9542992" y="850308"/>
            <a:ext cx="14132" cy="674080"/>
          </a:xfrm>
          <a:prstGeom prst="straightConnector1">
            <a:avLst/>
          </a:prstGeom>
          <a:ln w="444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499898" y="2039150"/>
            <a:ext cx="658222" cy="646171"/>
          </a:xfrm>
          <a:prstGeom prst="straightConnector1">
            <a:avLst/>
          </a:prstGeom>
          <a:ln w="444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878899" y="2082836"/>
            <a:ext cx="800442" cy="646171"/>
          </a:xfrm>
          <a:prstGeom prst="straightConnector1">
            <a:avLst/>
          </a:prstGeom>
          <a:ln w="444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46884" y="3364904"/>
            <a:ext cx="14132" cy="6740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361016" y="4492580"/>
            <a:ext cx="14132" cy="6740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9375148" y="5597480"/>
            <a:ext cx="23968" cy="48582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495"/>
            <a:ext cx="8113889" cy="3230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5) L = { 1</a:t>
            </a:r>
            <a:r>
              <a:rPr lang="en-IN" baseline="30000" dirty="0"/>
              <a:t>n</a:t>
            </a:r>
            <a:r>
              <a:rPr lang="en-IN" dirty="0"/>
              <a:t>01</a:t>
            </a:r>
            <a:r>
              <a:rPr lang="en-IN" baseline="30000" dirty="0"/>
              <a:t>n</a:t>
            </a:r>
            <a:r>
              <a:rPr lang="en-IN" dirty="0"/>
              <a:t>0 </a:t>
            </a:r>
            <a:r>
              <a:rPr lang="en-IN" dirty="0" smtClean="0"/>
              <a:t>/ </a:t>
            </a:r>
            <a:r>
              <a:rPr lang="en-IN" dirty="0"/>
              <a:t>n ≥</a:t>
            </a:r>
            <a:r>
              <a:rPr lang="en-US" altLang="en-US" dirty="0">
                <a:sym typeface="Symbol" pitchFamily="18" charset="2"/>
              </a:rPr>
              <a:t>  1</a:t>
            </a:r>
            <a:r>
              <a:rPr lang="en-US" altLang="en-US" dirty="0" smtClean="0"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6) L = {</a:t>
            </a:r>
            <a:r>
              <a:rPr lang="en-IN" dirty="0" smtClean="0">
                <a:sym typeface="Symbol" pitchFamily="18" charset="2"/>
              </a:rPr>
              <a:t>a</a:t>
            </a:r>
            <a:r>
              <a:rPr lang="en-IN" baseline="30000" dirty="0" smtClean="0"/>
              <a:t>m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c</a:t>
            </a:r>
            <a:r>
              <a:rPr lang="en-IN" baseline="30000" dirty="0" smtClean="0"/>
              <a:t>m+n</a:t>
            </a:r>
            <a:r>
              <a:rPr lang="en-IN" dirty="0" smtClean="0"/>
              <a:t> </a:t>
            </a:r>
            <a:r>
              <a:rPr lang="en-IN" dirty="0"/>
              <a:t>/  </a:t>
            </a:r>
            <a:r>
              <a:rPr lang="en-IN" dirty="0" smtClean="0"/>
              <a:t>m, n </a:t>
            </a:r>
            <a:r>
              <a:rPr lang="en-IN" dirty="0"/>
              <a:t>≥</a:t>
            </a:r>
            <a:r>
              <a:rPr lang="en-US" altLang="en-US" dirty="0">
                <a:sym typeface="Symbol" pitchFamily="18" charset="2"/>
              </a:rPr>
              <a:t>  1}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7) </a:t>
            </a:r>
            <a:r>
              <a:rPr lang="en-US" dirty="0">
                <a:sym typeface="Symbol" pitchFamily="18" charset="2"/>
              </a:rPr>
              <a:t>L = </a:t>
            </a:r>
            <a:r>
              <a:rPr lang="en-US" dirty="0" smtClean="0">
                <a:sym typeface="Symbol" pitchFamily="18" charset="2"/>
              </a:rPr>
              <a:t>{</a:t>
            </a:r>
            <a:r>
              <a:rPr lang="en-IN" dirty="0" smtClean="0">
                <a:sym typeface="Symbol" pitchFamily="18" charset="2"/>
              </a:rPr>
              <a:t>0</a:t>
            </a:r>
            <a:r>
              <a:rPr lang="en-IN" baseline="30000" dirty="0" smtClean="0"/>
              <a:t>n</a:t>
            </a:r>
            <a:r>
              <a:rPr lang="en-IN" dirty="0" smtClean="0"/>
              <a:t>1</a:t>
            </a:r>
            <a:r>
              <a:rPr lang="en-IN" baseline="30000" dirty="0" smtClean="0"/>
              <a:t>n</a:t>
            </a:r>
            <a:r>
              <a:rPr lang="en-IN" dirty="0" smtClean="0"/>
              <a:t> / </a:t>
            </a:r>
            <a:r>
              <a:rPr lang="en-IN" dirty="0"/>
              <a:t>n 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1} U {</a:t>
            </a:r>
            <a:r>
              <a:rPr lang="en-IN" dirty="0" smtClean="0">
                <a:sym typeface="Symbol" pitchFamily="18" charset="2"/>
              </a:rPr>
              <a:t>0</a:t>
            </a:r>
            <a:r>
              <a:rPr lang="en-IN" baseline="30000" dirty="0" smtClean="0"/>
              <a:t>n</a:t>
            </a:r>
            <a:r>
              <a:rPr lang="en-IN" dirty="0" smtClean="0"/>
              <a:t>1</a:t>
            </a:r>
            <a:r>
              <a:rPr lang="en-IN" baseline="30000" dirty="0" smtClean="0"/>
              <a:t>2n</a:t>
            </a:r>
            <a:r>
              <a:rPr lang="en-IN" dirty="0" smtClean="0"/>
              <a:t> / </a:t>
            </a:r>
            <a:r>
              <a:rPr lang="en-IN" dirty="0"/>
              <a:t>n </a:t>
            </a:r>
            <a:r>
              <a:rPr lang="en-IN" dirty="0" smtClean="0"/>
              <a:t>≥ </a:t>
            </a:r>
            <a:r>
              <a:rPr lang="en-US" altLang="en-US" dirty="0" smtClean="0">
                <a:sym typeface="Symbol" pitchFamily="18" charset="2"/>
              </a:rPr>
              <a:t>1}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8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2n</a:t>
            </a:r>
            <a:r>
              <a:rPr lang="en-IN" dirty="0" smtClean="0"/>
              <a:t> </a:t>
            </a:r>
            <a:r>
              <a:rPr lang="en-IN" dirty="0"/>
              <a:t>/ n 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}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9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2n</a:t>
            </a:r>
            <a:r>
              <a:rPr lang="en-IN" dirty="0" smtClean="0"/>
              <a:t>c</a:t>
            </a:r>
            <a:r>
              <a:rPr lang="en-IN" baseline="30000" dirty="0" smtClean="0"/>
              <a:t>k</a:t>
            </a:r>
            <a:r>
              <a:rPr lang="en-IN" dirty="0" smtClean="0"/>
              <a:t> </a:t>
            </a:r>
            <a:r>
              <a:rPr lang="en-IN" dirty="0"/>
              <a:t>/ n ≥</a:t>
            </a:r>
            <a:r>
              <a:rPr lang="en-US" altLang="en-US" dirty="0">
                <a:sym typeface="Symbol" pitchFamily="18" charset="2"/>
              </a:rPr>
              <a:t>  </a:t>
            </a:r>
            <a:r>
              <a:rPr lang="en-US" altLang="en-US" dirty="0" smtClean="0">
                <a:sym typeface="Symbol" pitchFamily="18" charset="2"/>
              </a:rPr>
              <a:t>1, </a:t>
            </a:r>
            <a:r>
              <a:rPr lang="en-IN" altLang="en-US" dirty="0" smtClean="0">
                <a:sym typeface="Symbol" pitchFamily="18" charset="2"/>
              </a:rPr>
              <a:t>k</a:t>
            </a:r>
            <a:r>
              <a:rPr lang="en-IN" dirty="0" smtClean="0"/>
              <a:t> 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}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10</a:t>
            </a:r>
            <a:r>
              <a:rPr lang="en-IN" dirty="0"/>
              <a:t>) L = { </a:t>
            </a:r>
            <a:r>
              <a:rPr lang="en-IN" dirty="0" smtClean="0"/>
              <a:t>a</a:t>
            </a:r>
            <a:r>
              <a:rPr lang="en-IN" baseline="30000" dirty="0" smtClean="0"/>
              <a:t>n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c</a:t>
            </a:r>
            <a:r>
              <a:rPr lang="en-IN" baseline="30000" dirty="0" smtClean="0"/>
              <a:t>m</a:t>
            </a:r>
            <a:r>
              <a:rPr lang="en-IN" dirty="0" smtClean="0"/>
              <a:t>d</a:t>
            </a:r>
            <a:r>
              <a:rPr lang="en-IN" baseline="30000" dirty="0" smtClean="0"/>
              <a:t>m</a:t>
            </a:r>
            <a:r>
              <a:rPr lang="en-IN" dirty="0" smtClean="0"/>
              <a:t>/ </a:t>
            </a:r>
            <a:r>
              <a:rPr lang="en-IN" dirty="0"/>
              <a:t>n ≥</a:t>
            </a:r>
            <a:r>
              <a:rPr lang="en-US" altLang="en-US" dirty="0">
                <a:sym typeface="Symbol" pitchFamily="18" charset="2"/>
              </a:rPr>
              <a:t>  1, </a:t>
            </a:r>
            <a:r>
              <a:rPr lang="en-US" altLang="en-US" dirty="0" smtClean="0">
                <a:sym typeface="Symbol" pitchFamily="18" charset="2"/>
              </a:rPr>
              <a:t>m</a:t>
            </a:r>
            <a:r>
              <a:rPr lang="en-IN" dirty="0" smtClean="0"/>
              <a:t>≥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1}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8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2974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Pushdown </a:t>
            </a:r>
            <a:r>
              <a:rPr lang="en-IN" b="1" dirty="0"/>
              <a:t>Automata</a:t>
            </a:r>
            <a:r>
              <a:rPr lang="en-IN" b="1" dirty="0" smtClean="0"/>
              <a:t>:</a:t>
            </a:r>
            <a:endParaRPr lang="en-IN" dirty="0"/>
          </a:p>
          <a:p>
            <a:r>
              <a:rPr lang="en-IN" dirty="0"/>
              <a:t>Definition of the Pushdown automata</a:t>
            </a:r>
          </a:p>
          <a:p>
            <a:r>
              <a:rPr lang="en-IN" dirty="0"/>
              <a:t>Languages of  a Pushdown </a:t>
            </a:r>
            <a:r>
              <a:rPr lang="en-IN" dirty="0" smtClean="0"/>
              <a:t>automata</a:t>
            </a:r>
          </a:p>
          <a:p>
            <a:r>
              <a:rPr lang="en-IN" dirty="0"/>
              <a:t>Power of Non-Deterministic Pushdown Automata and deterministic pushdown automata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4908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PUSHDOWN</a:t>
            </a:r>
            <a:r>
              <a:rPr lang="en-US" altLang="en-US" dirty="0">
                <a:solidFill>
                  <a:srgbClr val="FF0000"/>
                </a:solidFill>
              </a:rPr>
              <a:t> AUTOMATA (PDA)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3492" y="1170034"/>
            <a:ext cx="10130307" cy="500692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48" name="Group 26"/>
          <p:cNvGrpSpPr>
            <a:grpSpLocks/>
          </p:cNvGrpSpPr>
          <p:nvPr/>
        </p:nvGrpSpPr>
        <p:grpSpPr bwMode="auto">
          <a:xfrm>
            <a:off x="2382591" y="1804833"/>
            <a:ext cx="6283041" cy="3964903"/>
            <a:chOff x="560" y="880"/>
            <a:chExt cx="4568" cy="3048"/>
          </a:xfrm>
          <a:noFill/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60" y="880"/>
              <a:ext cx="1416" cy="984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1984" y="1736"/>
              <a:ext cx="352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1984" y="1064"/>
              <a:ext cx="784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2320" y="1736"/>
              <a:ext cx="0" cy="40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2752" y="1056"/>
              <a:ext cx="0" cy="296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74" y="937"/>
              <a:ext cx="1382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FINITE STATE CONTROL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104" y="2168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104" y="2600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104" y="3032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104" y="3464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1608" y="3648"/>
              <a:ext cx="1488" cy="280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>
                <a:latin typeface="Arial" charset="0"/>
              </a:endParaRPr>
            </a:p>
          </p:txBody>
        </p:sp>
        <p:grpSp>
          <p:nvGrpSpPr>
            <p:cNvPr id="60" name="Group 19"/>
            <p:cNvGrpSpPr>
              <a:grpSpLocks/>
            </p:cNvGrpSpPr>
            <p:nvPr/>
          </p:nvGrpSpPr>
          <p:grpSpPr bwMode="auto">
            <a:xfrm rot="-5400000">
              <a:off x="2960" y="952"/>
              <a:ext cx="448" cy="1296"/>
              <a:chOff x="3216" y="1856"/>
              <a:chExt cx="448" cy="1296"/>
            </a:xfrm>
            <a:grpFill/>
          </p:grpSpPr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" name="Group 20"/>
            <p:cNvGrpSpPr>
              <a:grpSpLocks/>
            </p:cNvGrpSpPr>
            <p:nvPr/>
          </p:nvGrpSpPr>
          <p:grpSpPr bwMode="auto">
            <a:xfrm rot="-5400000">
              <a:off x="4256" y="952"/>
              <a:ext cx="448" cy="1296"/>
              <a:chOff x="3216" y="1856"/>
              <a:chExt cx="448" cy="1296"/>
            </a:xfrm>
            <a:grpFill/>
          </p:grpSpPr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  <a:headEnd/>
                <a:tailEnd/>
              </a:ln>
              <a:extLst/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960" y="2433"/>
              <a:ext cx="1053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STACK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(Last in, 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first out)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3639" y="993"/>
              <a:ext cx="806" cy="355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0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</a:rPr>
              <a:t>NPDA (Non-deterministic Pushdown Automata)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017864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</a:t>
            </a:r>
            <a:r>
              <a:rPr lang="en-US" altLang="en-US" dirty="0" smtClean="0"/>
              <a:t>(non-deterministic) PDA </a:t>
            </a:r>
            <a:r>
              <a:rPr lang="en-US" altLang="en-US" dirty="0"/>
              <a:t>is </a:t>
            </a:r>
            <a:r>
              <a:rPr lang="en-US" altLang="en-US" dirty="0" smtClean="0"/>
              <a:t>defined by the 7-tuple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rgbClr val="00B050"/>
                </a:solidFill>
              </a:rPr>
              <a:t>            </a:t>
            </a:r>
            <a:r>
              <a:rPr lang="en-US" altLang="en-US" b="1" dirty="0">
                <a:solidFill>
                  <a:srgbClr val="0000CC"/>
                </a:solidFill>
              </a:rPr>
              <a:t>M = (Q,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b="1" dirty="0" smtClean="0">
                <a:solidFill>
                  <a:srgbClr val="0000CC"/>
                </a:solidFill>
                <a:cs typeface="Arial" charset="0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q</a:t>
            </a:r>
            <a:r>
              <a:rPr lang="en-US" altLang="en-US" b="1" baseline="-25000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,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,</a:t>
            </a:r>
            <a:r>
              <a:rPr lang="en-US" altLang="en-US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  </a:t>
            </a:r>
            <a:r>
              <a:rPr lang="en-US" altLang="en-US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F</a:t>
            </a:r>
            <a:r>
              <a:rPr lang="en-US" altLang="en-US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), </a:t>
            </a:r>
            <a:r>
              <a:rPr lang="en-US" altLang="en-US" dirty="0">
                <a:cs typeface="Arial" charset="0"/>
                <a:sym typeface="Symbol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  <a:endParaRPr lang="en-US" altLang="en-US" sz="2800" b="1" dirty="0" smtClean="0">
              <a:solidFill>
                <a:srgbClr val="0000CC"/>
              </a:solidFill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   </a:t>
            </a:r>
            <a:r>
              <a:rPr lang="en-IN" altLang="en-US" sz="2800" b="1" dirty="0" smtClean="0">
                <a:cs typeface="Arial" charset="0"/>
              </a:rPr>
              <a:t>-   </a:t>
            </a:r>
            <a:r>
              <a:rPr lang="en-US" altLang="en-US" sz="2800" b="1" dirty="0"/>
              <a:t>is  a finite set of </a:t>
            </a:r>
            <a:r>
              <a:rPr lang="en-US" altLang="en-US" sz="2800" b="1" dirty="0" smtClean="0"/>
              <a:t>pushdown </a:t>
            </a:r>
            <a:r>
              <a:rPr lang="en-US" altLang="en-US" sz="2800" b="1" dirty="0"/>
              <a:t>symbols </a:t>
            </a:r>
            <a:r>
              <a:rPr lang="en-US" altLang="en-US" sz="2800" b="1" dirty="0" smtClean="0"/>
              <a:t>or stack symbols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 Q    </a:t>
            </a:r>
            <a:r>
              <a:rPr lang="en-US" altLang="en-US" sz="2800" b="1" dirty="0">
                <a:sym typeface="Symbol" pitchFamily="18" charset="2"/>
              </a:rPr>
              <a:t>-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  </a:t>
            </a:r>
            <a:r>
              <a:rPr lang="en-US" altLang="en-US" sz="2800" b="1" dirty="0">
                <a:sym typeface="Symbol" pitchFamily="18" charset="2"/>
              </a:rPr>
              <a:t>is the start state (initial state</a:t>
            </a:r>
            <a:r>
              <a:rPr lang="en-US" altLang="en-US" sz="2800" b="1" dirty="0" smtClean="0">
                <a:sym typeface="Symbol" pitchFamily="18" charset="2"/>
              </a:rPr>
              <a:t>)</a:t>
            </a:r>
            <a:endParaRPr lang="en-US" altLang="en-US" sz="2800" b="1" dirty="0" smtClean="0">
              <a:solidFill>
                <a:srgbClr val="0000CC"/>
              </a:solidFill>
              <a:sym typeface="Symbol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sz="2800" b="1" baseline="-25000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0 </a:t>
            </a:r>
            <a:r>
              <a:rPr lang="en-US" altLang="en-US" sz="2800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     </a:t>
            </a:r>
            <a:r>
              <a:rPr lang="en-IN" altLang="en-US" sz="2800" b="1" dirty="0" smtClean="0">
                <a:cs typeface="Arial" charset="0"/>
              </a:rPr>
              <a:t>-  is the initial pushdown symbol</a:t>
            </a:r>
            <a:endParaRPr lang="en-US" altLang="en-US" sz="2800" b="1" dirty="0">
              <a:sym typeface="Symbol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itchFamily="18" charset="2"/>
              </a:rPr>
              <a:t> Q      -  </a:t>
            </a:r>
            <a:r>
              <a:rPr lang="en-US" altLang="en-US" sz="2800" b="1" dirty="0">
                <a:sym typeface="Symbol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(</a:t>
            </a:r>
            <a:r>
              <a:rPr lang="el-GR" altLang="en-US" sz="2800" b="1" dirty="0" smtClean="0">
                <a:solidFill>
                  <a:srgbClr val="0000CC"/>
                </a:solidFill>
              </a:rPr>
              <a:t>Σ</a:t>
            </a:r>
            <a:r>
              <a:rPr lang="en-IN" altLang="en-US" sz="28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altLang="en-US" sz="2800" dirty="0">
                <a:solidFill>
                  <a:srgbClr val="0000CC"/>
                </a:solidFill>
                <a:sym typeface="Symbol" panose="05050102010706020507" pitchFamily="18" charset="2"/>
              </a:rPr>
              <a:t>U {</a:t>
            </a:r>
            <a:r>
              <a:rPr lang="th-TH" altLang="en-US" sz="2800" dirty="0" smtClean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dirty="0" smtClean="0">
                <a:solidFill>
                  <a:srgbClr val="0000CC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)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              </a:t>
            </a:r>
            <a:r>
              <a:rPr lang="en-US" altLang="en-US" sz="2800" b="1" dirty="0" smtClean="0">
                <a:cs typeface="Arial" charset="0"/>
              </a:rPr>
              <a:t>finite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 smtClean="0">
                <a:cs typeface="Arial" charset="0"/>
              </a:rPr>
              <a:t>subsets of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charset="0"/>
              </a:rPr>
              <a:t>Q </a:t>
            </a:r>
            <a:r>
              <a:rPr lang="en-US" altLang="en-US" sz="2800" b="1" dirty="0" smtClean="0">
                <a:solidFill>
                  <a:srgbClr val="0000CC"/>
                </a:solidFill>
                <a:cs typeface="Arial" charset="0"/>
                <a:sym typeface="Symbol" pitchFamily="18" charset="2"/>
              </a:rPr>
              <a:t> </a:t>
            </a:r>
            <a:r>
              <a:rPr lang="el-GR" altLang="en-US" sz="2800" b="1" dirty="0" smtClean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sz="2800" b="1" dirty="0" smtClean="0">
                <a:solidFill>
                  <a:srgbClr val="0000CC"/>
                </a:solidFill>
                <a:cs typeface="Arial" charset="0"/>
              </a:rPr>
              <a:t>*</a:t>
            </a:r>
            <a:endParaRPr lang="en-US" altLang="en-US" sz="2800" b="1" dirty="0">
              <a:cs typeface="Arial" charset="0"/>
            </a:endParaRPr>
          </a:p>
          <a:p>
            <a:endParaRPr lang="en-US" altLang="en-US" b="1" dirty="0">
              <a:solidFill>
                <a:srgbClr val="0000CC"/>
              </a:solidFill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103006" y="5070910"/>
            <a:ext cx="94015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Instantaneous Description (ID)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6552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triplet  (q, w, </a:t>
            </a:r>
            <a:r>
              <a:rPr lang="el-GR" dirty="0" smtClean="0"/>
              <a:t>γ</a:t>
            </a:r>
            <a:r>
              <a:rPr lang="en-IN" dirty="0" smtClean="0"/>
              <a:t>)  where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q  -  current state of control unit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w  - unread part of input string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l-GR" dirty="0" smtClean="0"/>
              <a:t>γ</a:t>
            </a:r>
            <a:r>
              <a:rPr lang="en-IN" dirty="0" smtClean="0"/>
              <a:t>   - is stack content (with left most symbol indicating the top of  the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stack)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is called an ID of pushdown automata.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/>
              <a:t>(q,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 smtClean="0"/>
              <a:t>w</a:t>
            </a:r>
            <a:r>
              <a:rPr lang="en-IN" dirty="0"/>
              <a:t>, </a:t>
            </a:r>
            <a:r>
              <a:rPr lang="en-IN" dirty="0" smtClean="0">
                <a:solidFill>
                  <a:srgbClr val="FF0000"/>
                </a:solidFill>
              </a:rPr>
              <a:t>Z</a:t>
            </a:r>
            <a:r>
              <a:rPr lang="el-GR" dirty="0" smtClean="0"/>
              <a:t>γ</a:t>
            </a:r>
            <a:r>
              <a:rPr lang="en-IN" dirty="0" smtClean="0"/>
              <a:t>) is an ID if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(q,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contains (p, </a:t>
            </a:r>
            <a:r>
              <a:rPr lang="el-GR" altLang="en-US" dirty="0" smtClean="0">
                <a:cs typeface="Arial" charset="0"/>
                <a:sym typeface="Symbol" pitchFamily="18" charset="2"/>
              </a:rPr>
              <a:t>β</a:t>
            </a:r>
            <a:r>
              <a:rPr lang="en-IN" altLang="en-US" dirty="0" smtClean="0">
                <a:cs typeface="Arial" charset="0"/>
                <a:sym typeface="Symbol" pitchFamily="18" charset="2"/>
              </a:rPr>
              <a:t>) then</a:t>
            </a:r>
          </a:p>
          <a:p>
            <a:pPr marL="0" indent="0">
              <a:buNone/>
            </a:pPr>
            <a:r>
              <a:rPr lang="en-IN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>
                <a:cs typeface="Arial" charset="0"/>
                <a:sym typeface="Symbol" pitchFamily="18" charset="2"/>
              </a:rPr>
              <a:t>           </a:t>
            </a:r>
            <a:r>
              <a:rPr lang="en-IN" dirty="0" smtClean="0"/>
              <a:t>(</a:t>
            </a:r>
            <a:r>
              <a:rPr lang="en-IN" dirty="0"/>
              <a:t>q,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w, </a:t>
            </a:r>
            <a:r>
              <a:rPr lang="en-IN" dirty="0">
                <a:solidFill>
                  <a:srgbClr val="FF0000"/>
                </a:solidFill>
              </a:rPr>
              <a:t>Z</a:t>
            </a:r>
            <a:r>
              <a:rPr lang="el-GR" dirty="0"/>
              <a:t>γ</a:t>
            </a:r>
            <a:r>
              <a:rPr lang="en-IN" dirty="0" smtClean="0"/>
              <a:t>) Ⱶ (p, w, </a:t>
            </a:r>
            <a:r>
              <a:rPr lang="el-GR" altLang="en-US" dirty="0" smtClean="0">
                <a:cs typeface="Arial" charset="0"/>
                <a:sym typeface="Symbol" pitchFamily="18" charset="2"/>
              </a:rPr>
              <a:t>β</a:t>
            </a:r>
            <a:r>
              <a:rPr lang="el-GR" dirty="0" smtClean="0"/>
              <a:t>γ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Input is w, initial ID is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w 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ID</a:t>
            </a:r>
            <a:r>
              <a:rPr lang="en-IN" baseline="-25000" dirty="0" smtClean="0"/>
              <a:t>0</a:t>
            </a:r>
            <a:r>
              <a:rPr lang="en-IN" dirty="0" smtClean="0"/>
              <a:t> Ⱶ  </a:t>
            </a: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ID</a:t>
            </a:r>
            <a:r>
              <a:rPr lang="en-IN" baseline="-25000" dirty="0" smtClean="0"/>
              <a:t>1 </a:t>
            </a:r>
            <a:r>
              <a:rPr lang="en-IN" dirty="0" smtClean="0"/>
              <a:t>Ⱶ . . . . </a:t>
            </a:r>
            <a:r>
              <a:rPr lang="en-IN" dirty="0"/>
              <a:t>Ⱶ </a:t>
            </a:r>
            <a:r>
              <a:rPr lang="en-IN" dirty="0" err="1" smtClean="0"/>
              <a:t>ID</a:t>
            </a:r>
            <a:r>
              <a:rPr lang="en-IN" baseline="-25000" dirty="0" err="1" smtClean="0"/>
              <a:t>n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          Ⱶ*  is a reflexive transitive closure of </a:t>
            </a:r>
            <a:r>
              <a:rPr lang="en-IN" dirty="0"/>
              <a:t>Ⱶ</a:t>
            </a:r>
            <a:r>
              <a:rPr lang="en-IN" baseline="-25000" dirty="0" smtClean="0"/>
              <a:t>  </a:t>
            </a:r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6911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8"/>
            <a:ext cx="10791424" cy="935641"/>
          </a:xfrm>
        </p:spPr>
        <p:txBody>
          <a:bodyPr>
            <a:noAutofit/>
          </a:bodyPr>
          <a:lstStyle/>
          <a:p>
            <a:r>
              <a:rPr lang="en-IN" sz="3600" dirty="0" smtClean="0">
                <a:solidFill>
                  <a:srgbClr val="FF0000"/>
                </a:solidFill>
              </a:rPr>
              <a:t>Acceptance by empty store and Acceptance by final state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339"/>
            <a:ext cx="10515600" cy="461063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set of strings accepted by M by empty (null) store: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N(M) = { w / w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 smtClean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IN" altLang="en-US" b="1" dirty="0" smtClean="0">
                <a:solidFill>
                  <a:srgbClr val="0000CC"/>
                </a:solidFill>
                <a:cs typeface="Arial" charset="0"/>
              </a:rPr>
              <a:t>* , 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IN" b="1" dirty="0" smtClean="0">
                <a:solidFill>
                  <a:srgbClr val="0000CC"/>
                </a:solidFill>
              </a:rPr>
              <a:t>q</a:t>
            </a:r>
            <a:r>
              <a:rPr lang="en-IN" b="1" baseline="-25000" dirty="0" smtClean="0">
                <a:solidFill>
                  <a:srgbClr val="0000CC"/>
                </a:solidFill>
              </a:rPr>
              <a:t>0</a:t>
            </a:r>
            <a:r>
              <a:rPr lang="en-IN" b="1" dirty="0" smtClean="0">
                <a:solidFill>
                  <a:srgbClr val="0000CC"/>
                </a:solidFill>
              </a:rPr>
              <a:t>, w</a:t>
            </a:r>
            <a:r>
              <a:rPr lang="en-IN" b="1" dirty="0">
                <a:solidFill>
                  <a:srgbClr val="0000CC"/>
                </a:solidFill>
              </a:rPr>
              <a:t>, </a:t>
            </a:r>
            <a:r>
              <a:rPr lang="en-IN" b="1" dirty="0" smtClean="0">
                <a:solidFill>
                  <a:srgbClr val="0000CC"/>
                </a:solidFill>
              </a:rPr>
              <a:t>Z</a:t>
            </a:r>
            <a:r>
              <a:rPr lang="en-IN" b="1" baseline="-25000" dirty="0" smtClean="0">
                <a:solidFill>
                  <a:srgbClr val="0000CC"/>
                </a:solidFill>
              </a:rPr>
              <a:t>0</a:t>
            </a:r>
            <a:r>
              <a:rPr lang="en-IN" b="1" dirty="0" smtClean="0">
                <a:solidFill>
                  <a:srgbClr val="0000CC"/>
                </a:solidFill>
              </a:rPr>
              <a:t>) Ⱶ* (q,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),  for some q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Q</a:t>
            </a:r>
            <a:r>
              <a:rPr lang="en-IN" b="1" dirty="0" smtClean="0">
                <a:solidFill>
                  <a:srgbClr val="0000CC"/>
                </a:solidFill>
              </a:rPr>
              <a:t>}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/>
              <a:t>The set of strings accepted by M by final state: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0000CC"/>
                </a:solidFill>
              </a:rPr>
              <a:t>L(M</a:t>
            </a:r>
            <a:r>
              <a:rPr lang="en-IN" b="1" dirty="0">
                <a:solidFill>
                  <a:srgbClr val="0000CC"/>
                </a:solidFill>
              </a:rPr>
              <a:t>) = { w / w 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Σ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* , </a:t>
            </a:r>
            <a:r>
              <a:rPr lang="en-IN" b="1" dirty="0">
                <a:solidFill>
                  <a:srgbClr val="0000CC"/>
                </a:solidFill>
              </a:rPr>
              <a:t>(q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, w, Z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) Ⱶ* </a:t>
            </a:r>
            <a:r>
              <a:rPr lang="en-IN" b="1" dirty="0" smtClean="0">
                <a:solidFill>
                  <a:srgbClr val="0000CC"/>
                </a:solidFill>
              </a:rPr>
              <a:t>(q</a:t>
            </a:r>
            <a:r>
              <a:rPr lang="en-IN" b="1" baseline="-25000" dirty="0" smtClean="0">
                <a:solidFill>
                  <a:srgbClr val="0000CC"/>
                </a:solidFill>
              </a:rPr>
              <a:t>f</a:t>
            </a:r>
            <a:r>
              <a:rPr lang="en-IN" b="1" dirty="0" smtClean="0">
                <a:solidFill>
                  <a:srgbClr val="0000CC"/>
                </a:solidFill>
              </a:rPr>
              <a:t> , </a:t>
            </a:r>
            <a:r>
              <a:rPr lang="th-TH" altLang="en-US" b="1" dirty="0">
                <a:solidFill>
                  <a:srgbClr val="0000CC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, </a:t>
            </a:r>
            <a:r>
              <a:rPr lang="el-GR" b="1" dirty="0">
                <a:solidFill>
                  <a:srgbClr val="0000CC"/>
                </a:solidFill>
              </a:rPr>
              <a:t>γ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),  for some q</a:t>
            </a:r>
            <a:r>
              <a:rPr lang="en-IN" b="1" baseline="-25000" dirty="0">
                <a:solidFill>
                  <a:srgbClr val="0000CC"/>
                </a:solidFill>
              </a:rPr>
              <a:t>f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F , </a:t>
            </a:r>
            <a:r>
              <a:rPr lang="el-GR" b="1" dirty="0" smtClean="0">
                <a:solidFill>
                  <a:srgbClr val="0000CC"/>
                </a:solidFill>
              </a:rPr>
              <a:t>γ</a:t>
            </a:r>
            <a:r>
              <a:rPr lang="en-IN" b="1" dirty="0" smtClean="0">
                <a:solidFill>
                  <a:srgbClr val="0000CC"/>
                </a:solidFill>
              </a:rPr>
              <a:t> 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charset="0"/>
              </a:rPr>
              <a:t>Γ</a:t>
            </a:r>
            <a:r>
              <a:rPr lang="en-IN" altLang="en-US" b="1" dirty="0">
                <a:solidFill>
                  <a:srgbClr val="0000CC"/>
                </a:solidFill>
                <a:cs typeface="Arial" charset="0"/>
              </a:rPr>
              <a:t>*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n-IN" b="1" dirty="0" smtClean="0">
                <a:solidFill>
                  <a:srgbClr val="0000CC"/>
                </a:solidFill>
              </a:rPr>
              <a:t>}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23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151"/>
            <a:ext cx="10515600" cy="73409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821251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L = { wcw</a:t>
            </a:r>
            <a:r>
              <a:rPr lang="en-IN" baseline="30000" dirty="0" smtClean="0"/>
              <a:t>R</a:t>
            </a:r>
            <a:r>
              <a:rPr lang="en-IN" dirty="0" smtClean="0"/>
              <a:t> / </a:t>
            </a:r>
            <a:r>
              <a:rPr lang="en-IN" dirty="0"/>
              <a:t>w </a:t>
            </a:r>
            <a:r>
              <a:rPr lang="en-US" altLang="en-US" dirty="0" smtClean="0">
                <a:sym typeface="Symbol" pitchFamily="18" charset="2"/>
              </a:rPr>
              <a:t> { 0, 1}* }</a:t>
            </a:r>
            <a:r>
              <a:rPr lang="en-IN" baseline="30000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charset="0"/>
              </a:rPr>
              <a:t>Σ</a:t>
            </a:r>
            <a:r>
              <a:rPr lang="en-US" altLang="en-US" dirty="0">
                <a:cs typeface="Arial" charset="0"/>
              </a:rPr>
              <a:t>, </a:t>
            </a:r>
            <a:r>
              <a:rPr lang="el-GR" altLang="en-US" dirty="0">
                <a:cs typeface="Arial" charset="0"/>
              </a:rPr>
              <a:t>Γ</a:t>
            </a:r>
            <a:r>
              <a:rPr lang="en-IN" altLang="en-US" dirty="0">
                <a:cs typeface="Arial" charset="0"/>
              </a:rPr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, 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Q = {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dirty="0" smtClean="0">
                <a:cs typeface="Arial" charset="0"/>
                <a:sym typeface="Symbol" pitchFamily="18" charset="2"/>
              </a:rPr>
              <a:t>} ,   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IN" altLang="en-US" dirty="0" smtClean="0">
                <a:cs typeface="Arial" charset="0"/>
              </a:rPr>
              <a:t> = {0, 1, c} , </a:t>
            </a:r>
            <a:r>
              <a:rPr lang="el-GR" altLang="en-US" dirty="0" smtClean="0">
                <a:cs typeface="Arial" charset="0"/>
              </a:rPr>
              <a:t>Γ</a:t>
            </a:r>
            <a:r>
              <a:rPr lang="en-IN" altLang="en-US" dirty="0" smtClean="0">
                <a:cs typeface="Arial" charset="0"/>
              </a:rPr>
              <a:t> ={X, Y,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IN" altLang="en-US" dirty="0" smtClean="0">
                <a:cs typeface="Arial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 smtClean="0">
                <a:cs typeface="Arial" charset="0"/>
              </a:rPr>
              <a:t>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0 </a:t>
            </a:r>
            <a:r>
              <a:rPr lang="en-US" altLang="en-US" dirty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 }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 ) }</a:t>
            </a:r>
            <a:endParaRPr lang="en-IN" altLang="en-US" dirty="0" smtClean="0">
              <a:solidFill>
                <a:srgbClr val="FF0000"/>
              </a:solidFill>
              <a:cs typeface="Arial" charset="0"/>
            </a:endParaRPr>
          </a:p>
          <a:p>
            <a:pPr marL="0" indent="0">
              <a:buNone/>
            </a:pPr>
            <a:r>
              <a:rPr lang="en-IN" altLang="en-US" dirty="0" smtClean="0">
                <a:cs typeface="Arial" charset="0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0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 }   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</a:rPr>
              <a:t>YY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baseline="30000" dirty="0" smtClean="0"/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 smtClean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 ,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0 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  <a:r>
              <a:rPr lang="en-IN" altLang="en-US" dirty="0" smtClean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 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Y ) }                 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X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YX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/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 smtClean="0"/>
              <a:t>c </a:t>
            </a:r>
            <a:r>
              <a:rPr lang="en-US" altLang="en-US" dirty="0"/>
              <a:t>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 </a:t>
            </a:r>
            <a:r>
              <a:rPr lang="en-US" altLang="en-US" dirty="0" smtClean="0"/>
              <a:t> </a:t>
            </a:r>
            <a:r>
              <a:rPr lang="en-US" altLang="en-US" dirty="0"/>
              <a:t>, X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dirty="0">
                <a:cs typeface="Arial" charset="0"/>
                <a:sym typeface="Symbol" pitchFamily="18" charset="2"/>
              </a:rPr>
              <a:t>}             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c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Y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solidFill>
                  <a:srgbClr val="FF0000"/>
                </a:solidFill>
                <a:cs typeface="Arial" charset="0"/>
              </a:rPr>
              <a:t> =  { (</a:t>
            </a:r>
            <a:r>
              <a:rPr lang="en-US" altLang="en-US" dirty="0" smtClean="0">
                <a:solidFill>
                  <a:srgbClr val="FF0000"/>
                </a:solidFill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Y)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 smtClean="0"/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c 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 smtClean="0"/>
              <a:t>q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,</a:t>
            </a:r>
            <a:r>
              <a:rPr lang="en-US" altLang="en-US" b="1" dirty="0"/>
              <a:t> </a:t>
            </a:r>
            <a:r>
              <a:rPr lang="en-US" altLang="en-US" dirty="0" smtClean="0"/>
              <a:t>0 </a:t>
            </a:r>
            <a:r>
              <a:rPr lang="en-US" altLang="en-US" dirty="0"/>
              <a:t>, </a:t>
            </a:r>
            <a:r>
              <a:rPr lang="en-US" altLang="en-US" dirty="0" smtClean="0"/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smtClean="0"/>
              <a:t>, 1 </a:t>
            </a:r>
            <a:r>
              <a:rPr lang="en-US" altLang="en-US" dirty="0"/>
              <a:t>, </a:t>
            </a:r>
            <a:r>
              <a:rPr lang="en-US" altLang="en-US" dirty="0" smtClean="0"/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</a:t>
            </a:r>
          </a:p>
          <a:p>
            <a:pPr marL="0" indent="0">
              <a:buNone/>
            </a:pPr>
            <a:r>
              <a:rPr lang="en-US" baseline="30000" dirty="0">
                <a:cs typeface="Arial" charset="0"/>
                <a:sym typeface="Symbol" pitchFamily="18" charset="2"/>
              </a:rPr>
              <a:t> </a:t>
            </a:r>
            <a:r>
              <a:rPr lang="en-US" baseline="30000" dirty="0" smtClean="0">
                <a:cs typeface="Arial" charset="0"/>
                <a:sym typeface="Symbol" pitchFamily="18" charset="2"/>
              </a:rPr>
              <a:t>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/>
              <a:t>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IN" altLang="en-US" dirty="0">
                <a:cs typeface="Arial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th-TH" altLang="en-US" dirty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) }</a:t>
            </a: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72990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016240" y="3068257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231659" y="3228872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 smtClean="0"/>
              <a:t>0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03701" y="3558635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9373" y="3573450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21"/>
          <p:cNvSpPr>
            <a:spLocks/>
          </p:cNvSpPr>
          <p:nvPr/>
        </p:nvSpPr>
        <p:spPr bwMode="auto">
          <a:xfrm rot="17214519">
            <a:off x="4056866" y="2349925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6373953" y="311308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589372" y="3273696"/>
            <a:ext cx="599822" cy="46423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 smtClean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 smtClean="0"/>
              <a:t> 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Arc 21"/>
          <p:cNvSpPr>
            <a:spLocks/>
          </p:cNvSpPr>
          <p:nvPr/>
        </p:nvSpPr>
        <p:spPr bwMode="auto">
          <a:xfrm rot="17214519">
            <a:off x="6414579" y="238130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955632" y="1640333"/>
            <a:ext cx="1696585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973563" y="1227959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78046" y="815585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655756" y="2276825"/>
            <a:ext cx="1696585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2651276" y="1936169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633346" y="1622405"/>
            <a:ext cx="1432156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023010" y="2995977"/>
            <a:ext cx="1176401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027493" y="2677732"/>
            <a:ext cx="1176401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037032" y="2411295"/>
            <a:ext cx="1221572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c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438853" y="1635852"/>
            <a:ext cx="1104947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0 , </a:t>
            </a:r>
            <a:r>
              <a:rPr lang="en-US" sz="2000" b="1" dirty="0">
                <a:cs typeface="Arial" charset="0"/>
                <a:sym typeface="Symbol" pitchFamily="18" charset="2"/>
              </a:rPr>
              <a:t>X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6443336" y="1304160"/>
            <a:ext cx="1104947" cy="46111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itchFamily="18" charset="0"/>
                <a:cs typeface="Arial" pitchFamily="34" charset="0"/>
              </a:rPr>
              <a:t>1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000" b="1" dirty="0" smtClean="0">
                <a:cs typeface="Arial" charset="0"/>
                <a:sym typeface="Symbol" pitchFamily="18" charset="2"/>
              </a:rPr>
              <a:t>Y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 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380583" y="945572"/>
            <a:ext cx="1284242" cy="56813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th-TH" altLang="en-US" sz="2000" b="1" dirty="0" smtClean="0">
                <a:latin typeface="Browallia New" pitchFamily="34" charset="-34"/>
                <a:sym typeface="Symbol" pitchFamily="18" charset="2"/>
              </a:rPr>
              <a:t></a:t>
            </a:r>
            <a:r>
              <a:rPr lang="en-IN" altLang="en-US" sz="2000" b="1" dirty="0" smtClean="0">
                <a:latin typeface="Browallia New" pitchFamily="34" charset="-34"/>
                <a:sym typeface="Symbol" pitchFamily="18" charset="2"/>
              </a:rPr>
              <a:t>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, </a:t>
            </a:r>
            <a:r>
              <a:rPr lang="en-US" altLang="en-US" sz="2000" b="1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0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itchFamily="18" charset="2"/>
              </a:rPr>
              <a:t> 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sz="2000" baseline="-25000" dirty="0" smtClean="0">
                <a:cs typeface="Arial" charset="0"/>
                <a:sym typeface="Symbol" pitchFamily="18" charset="2"/>
              </a:rPr>
              <a:t>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w = 001 , 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 smtClean="0"/>
              <a:t> = 100    </a:t>
            </a:r>
            <a:r>
              <a:rPr lang="en-IN" dirty="0" err="1" smtClean="0"/>
              <a:t>wc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 smtClean="0"/>
              <a:t> = 001c100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01c100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 smtClean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1c100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c100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endParaRPr lang="en-IN" alt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endParaRPr lang="en-IN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dirty="0" smtClean="0">
                <a:cs typeface="Arial" charset="0"/>
                <a:sym typeface="Symbol" pitchFamily="18" charset="2"/>
              </a:rPr>
              <a:t>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c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100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Y</a:t>
            </a:r>
            <a:r>
              <a:rPr lang="en-US" altLang="en-US" dirty="0">
                <a:cs typeface="Arial" charset="0"/>
                <a:sym typeface="Symbol" pitchFamily="18" charset="2"/>
              </a:rPr>
              <a:t>XXZ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)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Z</a:t>
            </a:r>
            <a:r>
              <a:rPr lang="en-US" altLang="en-US" baseline="-25000" dirty="0" smtClean="0">
                <a:solidFill>
                  <a:srgbClr val="FF0000"/>
                </a:solidFill>
                <a:cs typeface="Arial" charset="0"/>
                <a:sym typeface="Symbol" pitchFamily="18" charset="2"/>
              </a:rPr>
              <a:t>0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</a:t>
            </a:r>
            <a:r>
              <a:rPr lang="en-US" altLang="en-US" dirty="0">
                <a:cs typeface="Arial" charset="0"/>
                <a:sym typeface="Symbol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itchFamily="18" charset="2"/>
              </a:rPr>
              <a:t>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6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4214</TotalTime>
  <Words>1762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Browallia New</vt:lpstr>
      <vt:lpstr>Calibri</vt:lpstr>
      <vt:lpstr>Calibri Light</vt:lpstr>
      <vt:lpstr>Cordia New</vt:lpstr>
      <vt:lpstr>Symbol</vt:lpstr>
      <vt:lpstr>Tahoma</vt:lpstr>
      <vt:lpstr>Times New Roman</vt:lpstr>
      <vt:lpstr>Office Theme</vt:lpstr>
      <vt:lpstr>CSI1003 Formal  Languages and Automata Theory </vt:lpstr>
      <vt:lpstr>Module -5</vt:lpstr>
      <vt:lpstr>PUSHDOWN AUTOMATA (PDA)</vt:lpstr>
      <vt:lpstr>NPDA (Non-deterministic Pushdown Automata)</vt:lpstr>
      <vt:lpstr>Instantaneous Description (ID)</vt:lpstr>
      <vt:lpstr>Acceptance by empty store and Acceptance by final state</vt:lpstr>
      <vt:lpstr>Problems</vt:lpstr>
      <vt:lpstr>PowerPoint Presentation</vt:lpstr>
      <vt:lpstr>PowerPoint Presentation</vt:lpstr>
      <vt:lpstr>Problems</vt:lpstr>
      <vt:lpstr>PowerPoint Presentation</vt:lpstr>
      <vt:lpstr>Problems</vt:lpstr>
      <vt:lpstr>PowerPoint Presentation</vt:lpstr>
      <vt:lpstr>Problems</vt:lpstr>
      <vt:lpstr>PowerPoint Presentation</vt:lpstr>
      <vt:lpstr>PowerPoint Presentation</vt:lpstr>
      <vt:lpstr>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508</cp:revision>
  <dcterms:created xsi:type="dcterms:W3CDTF">2018-07-03T04:52:28Z</dcterms:created>
  <dcterms:modified xsi:type="dcterms:W3CDTF">2020-09-22T12:26:59Z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