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handoutMasterIdLst>
    <p:handoutMasterId r:id="rId75"/>
  </p:handoutMasterIdLst>
  <p:sldIdLst>
    <p:sldId id="295" r:id="rId2"/>
    <p:sldId id="271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16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3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16.wmf"/><Relationship Id="rId9" Type="http://schemas.openxmlformats.org/officeDocument/2006/relationships/image" Target="../media/image29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4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6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3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image" Target="../media/image16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image" Target="../media/image16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7.bin"/><Relationship Id="rId4" Type="http://schemas.openxmlformats.org/officeDocument/2006/relationships/image" Target="../media/image1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0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1.bin"/><Relationship Id="rId4" Type="http://schemas.openxmlformats.org/officeDocument/2006/relationships/image" Target="../media/image16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3.bin"/><Relationship Id="rId4" Type="http://schemas.openxmlformats.org/officeDocument/2006/relationships/image" Target="../media/image16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1.w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CSI1003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Formal  Languages and Automata Theory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sz="4300" b="1" dirty="0" smtClean="0">
                <a:solidFill>
                  <a:schemeClr val="accent4">
                    <a:lumMod val="75000"/>
                  </a:schemeClr>
                </a:solidFill>
              </a:rPr>
              <a:t>MODULE - 3</a:t>
            </a:r>
          </a:p>
          <a:p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4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 to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Theorem: Let r be a regular expression, then there exists some NFA with </a:t>
            </a:r>
            <a:r>
              <a:rPr lang="en-US" altLang="en-US" dirty="0" smtClean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Proof</a:t>
            </a:r>
            <a:r>
              <a:rPr lang="en-US" dirty="0" smtClean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571500" indent="-571500">
              <a:buAutoNum type="romanLcParenR"/>
            </a:pPr>
            <a:r>
              <a:rPr lang="en-US" dirty="0" smtClean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b) </a:t>
            </a:r>
            <a:r>
              <a:rPr lang="en-US" dirty="0">
                <a:sym typeface="Symbol" panose="05050102010706020507" pitchFamily="18" charset="2"/>
              </a:rPr>
              <a:t>NFA </a:t>
            </a:r>
            <a:r>
              <a:rPr lang="en-US" dirty="0" smtClean="0">
                <a:sym typeface="Symbol" panose="05050102010706020507" pitchFamily="18" charset="2"/>
              </a:rPr>
              <a:t>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 smtClean="0">
                <a:sym typeface="Symbol" panose="05050102010706020507" pitchFamily="18" charset="2"/>
              </a:rPr>
              <a:t>                                  c) </a:t>
            </a:r>
            <a:r>
              <a:rPr lang="en-US" dirty="0">
                <a:sym typeface="Symbol" panose="05050102010706020507" pitchFamily="18" charset="2"/>
              </a:rPr>
              <a:t>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070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iii) </a:t>
            </a:r>
            <a:r>
              <a:rPr lang="en-IN" dirty="0"/>
              <a:t>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+r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M(r)</a:t>
              </a:r>
              <a:endParaRPr lang="en-IN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9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.r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/>
              <a:t>*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2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The set of integers</a:t>
            </a:r>
          </a:p>
          <a:p>
            <a:pPr marL="0" indent="0">
              <a:buNone/>
            </a:pPr>
            <a:r>
              <a:rPr lang="en-IN" dirty="0" smtClean="0"/>
              <a:t>         (1+2+. . . +9)(0+1+. . . +9)*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2)The set of decimal numbers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(1+2+. . . +9)(0+1+. . . +9</a:t>
            </a:r>
            <a:r>
              <a:rPr lang="en-IN" dirty="0" smtClean="0"/>
              <a:t>)*</a:t>
            </a:r>
            <a:r>
              <a:rPr lang="en-IN" sz="4800" dirty="0" smtClean="0"/>
              <a:t>.</a:t>
            </a:r>
            <a:r>
              <a:rPr lang="en-IN" dirty="0"/>
              <a:t> (0+1+. . . +9</a:t>
            </a:r>
            <a:r>
              <a:rPr lang="en-IN" dirty="0" smtClean="0"/>
              <a:t>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[(a + b)(a + b)(a + b)]*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1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(0 + 01)*</a:t>
            </a:r>
          </a:p>
          <a:p>
            <a:pPr marL="514350" indent="-514350">
              <a:buAutoNum type="arabicParenR"/>
            </a:pPr>
            <a:r>
              <a:rPr lang="en-IN" dirty="0" smtClean="0"/>
              <a:t>(a + b)*b(a + bb)*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abb</a:t>
            </a: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/>
              <a:t>a</a:t>
            </a:r>
            <a:r>
              <a:rPr lang="en-IN" dirty="0" smtClean="0"/>
              <a:t>a* + ab a*b*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abab</a:t>
            </a:r>
            <a:r>
              <a:rPr lang="en-IN" dirty="0" smtClean="0"/>
              <a:t>)* + (aa*+ b)*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(01)* + 1(01)* + (01)*0 + 1(01)*0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81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+ 01</a:t>
            </a:r>
            <a:r>
              <a:rPr lang="en-IN" dirty="0" smtClean="0"/>
              <a:t>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09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0 + 01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0 + 01)*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Text Box 3"/>
          <p:cNvSpPr txBox="1">
            <a:spLocks noChangeArrowheads="1"/>
          </p:cNvSpPr>
          <p:nvPr/>
        </p:nvSpPr>
        <p:spPr bwMode="auto">
          <a:xfrm>
            <a:off x="2821133" y="41963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7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arenR" startAt="2"/>
            </a:pPr>
            <a:r>
              <a:rPr lang="en-IN" dirty="0" smtClean="0"/>
              <a:t>(a </a:t>
            </a:r>
            <a:r>
              <a:rPr lang="en-IN" dirty="0"/>
              <a:t>+ b)*b(a + b</a:t>
            </a:r>
            <a:r>
              <a:rPr lang="en-IN" dirty="0" smtClean="0"/>
              <a:t>)*</a:t>
            </a:r>
          </a:p>
          <a:p>
            <a:pPr marL="514350" indent="-514350">
              <a:buAutoNum type="arabicParenR" startAt="2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 + b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886403" y="1273851"/>
            <a:ext cx="2133854" cy="745224"/>
            <a:chOff x="2886403" y="1273851"/>
            <a:chExt cx="2133854" cy="74522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407503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745533"/>
            <a:ext cx="2133854" cy="743748"/>
            <a:chOff x="2886403" y="1275327"/>
            <a:chExt cx="2133854" cy="743748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85437" y="127532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400" dirty="0">
                  <a:cs typeface="Tahoma" panose="020B0604030504040204" pitchFamily="34" charset="0"/>
                  <a:sym typeface="Symbol" panose="05050102010706020507" pitchFamily="18" charset="2"/>
                </a:rPr>
                <a:t>b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379461" y="3864590"/>
            <a:ext cx="4773775" cy="2049637"/>
            <a:chOff x="3379461" y="3864590"/>
            <a:chExt cx="4773775" cy="2049637"/>
          </a:xfrm>
        </p:grpSpPr>
        <p:grpSp>
          <p:nvGrpSpPr>
            <p:cNvPr id="14" name="Group 13"/>
            <p:cNvGrpSpPr/>
            <p:nvPr/>
          </p:nvGrpSpPr>
          <p:grpSpPr>
            <a:xfrm>
              <a:off x="4625550" y="3864590"/>
              <a:ext cx="2133854" cy="713905"/>
              <a:chOff x="2886403" y="1273851"/>
              <a:chExt cx="2133854" cy="745224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407503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670374" y="5201736"/>
              <a:ext cx="2133854" cy="712491"/>
              <a:chOff x="2886403" y="1275327"/>
              <a:chExt cx="2133854" cy="743748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85437" y="1275327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400" dirty="0">
                    <a:cs typeface="Tahoma" panose="020B0604030504040204" pitchFamily="34" charset="0"/>
                    <a:sym typeface="Symbol" panose="05050102010706020507" pitchFamily="18" charset="2"/>
                  </a:rPr>
                  <a:t>b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3379461" y="4594411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7539087" y="4558553"/>
              <a:ext cx="614149" cy="68781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928230" y="4313399"/>
              <a:ext cx="742144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5"/>
            </p:cNvCxnSpPr>
            <p:nvPr/>
          </p:nvCxnSpPr>
          <p:spPr>
            <a:xfrm>
              <a:off x="3903670" y="5181495"/>
              <a:ext cx="796065" cy="31054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759404" y="4313398"/>
              <a:ext cx="806577" cy="4050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31122" y="5077422"/>
              <a:ext cx="761753" cy="4579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004561" y="417564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036362" y="5268983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7030074" y="4116244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7107126" y="5227187"/>
              <a:ext cx="265235" cy="26484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2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37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+ b)*b(a + 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92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Module -3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6"/>
            <a:ext cx="10515600" cy="445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Regular </a:t>
            </a:r>
            <a:r>
              <a:rPr lang="en-IN" b="1" dirty="0"/>
              <a:t>Expressions and Languages:</a:t>
            </a:r>
            <a:endParaRPr lang="en-IN" dirty="0"/>
          </a:p>
          <a:p>
            <a:r>
              <a:rPr lang="en-IN" dirty="0"/>
              <a:t>Regular Expression </a:t>
            </a:r>
          </a:p>
          <a:p>
            <a:r>
              <a:rPr lang="en-IN" dirty="0" smtClean="0"/>
              <a:t>FA </a:t>
            </a:r>
            <a:r>
              <a:rPr lang="en-IN" dirty="0"/>
              <a:t>and Regular Expressions: FA to regular expression and regular expression to </a:t>
            </a:r>
            <a:r>
              <a:rPr lang="en-IN" dirty="0" smtClean="0"/>
              <a:t>FA</a:t>
            </a:r>
          </a:p>
          <a:p>
            <a:r>
              <a:rPr lang="en-IN" dirty="0" smtClean="0"/>
              <a:t>Pattern </a:t>
            </a:r>
            <a:r>
              <a:rPr lang="en-IN" dirty="0"/>
              <a:t>matching and regular expressions </a:t>
            </a:r>
            <a:endParaRPr lang="en-IN" dirty="0" smtClean="0"/>
          </a:p>
          <a:p>
            <a:r>
              <a:rPr lang="en-IN" dirty="0" smtClean="0"/>
              <a:t>Regular </a:t>
            </a:r>
            <a:r>
              <a:rPr lang="en-IN" dirty="0"/>
              <a:t>grammar and </a:t>
            </a:r>
            <a:r>
              <a:rPr lang="en-IN" dirty="0" smtClean="0"/>
              <a:t>FA</a:t>
            </a:r>
          </a:p>
          <a:p>
            <a:r>
              <a:rPr lang="en-IN" dirty="0" smtClean="0"/>
              <a:t>Pumping </a:t>
            </a:r>
            <a:r>
              <a:rPr lang="en-IN" dirty="0"/>
              <a:t>lemma for regular languages </a:t>
            </a:r>
            <a:endParaRPr lang="en-IN" dirty="0" smtClean="0"/>
          </a:p>
          <a:p>
            <a:r>
              <a:rPr lang="en-IN" dirty="0" smtClean="0"/>
              <a:t>Closure </a:t>
            </a:r>
            <a:r>
              <a:rPr lang="en-IN" dirty="0"/>
              <a:t>properties of regular </a:t>
            </a:r>
            <a:r>
              <a:rPr lang="en-IN" dirty="0" smtClean="0"/>
              <a:t>languages</a:t>
            </a:r>
          </a:p>
          <a:p>
            <a:r>
              <a:rPr lang="en-IN" dirty="0" smtClean="0"/>
              <a:t>Linear </a:t>
            </a:r>
            <a:r>
              <a:rPr lang="en-IN" dirty="0"/>
              <a:t>grammars and linear languages.</a:t>
            </a:r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012" y="1358153"/>
            <a:ext cx="6925235" cy="41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1670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DFA to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18"/>
            <a:ext cx="10515600" cy="55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Theorem: If L = L(A) for some DFA A, then there is a regular expression r such that L = L(r)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3200" dirty="0" smtClean="0"/>
              <a:t>Theorem</a:t>
            </a:r>
            <a:r>
              <a:rPr lang="en-IN" sz="3200" dirty="0" smtClean="0">
                <a:sym typeface="Wingdings" panose="05000000000000000000" pitchFamily="2" charset="2"/>
              </a:rPr>
              <a:t>: (</a:t>
            </a:r>
            <a:r>
              <a:rPr lang="en-IN" sz="3200" dirty="0" smtClean="0">
                <a:solidFill>
                  <a:srgbClr val="0000CC"/>
                </a:solidFill>
                <a:sym typeface="Wingdings" panose="05000000000000000000" pitchFamily="2" charset="2"/>
              </a:rPr>
              <a:t>Arden’s Theorem</a:t>
            </a:r>
            <a:r>
              <a:rPr lang="en-IN" sz="3200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IN" sz="3200" dirty="0" smtClean="0">
                <a:sym typeface="Wingdings" panose="05000000000000000000" pitchFamily="2" charset="2"/>
              </a:rPr>
              <a:t>Let P and Q be two regular expressions over </a:t>
            </a:r>
            <a:r>
              <a:rPr lang="en-US" altLang="en-US" sz="3200" dirty="0" smtClean="0">
                <a:sym typeface="Symbol" panose="05050102010706020507" pitchFamily="18" charset="2"/>
              </a:rPr>
              <a:t>. If P does not contain , then the following equation in R,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RP + Q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h</a:t>
            </a:r>
            <a:r>
              <a:rPr lang="en-US" sz="3200" dirty="0" smtClean="0">
                <a:sym typeface="Symbol" panose="05050102010706020507" pitchFamily="18" charset="2"/>
              </a:rPr>
              <a:t>as unique solution, given by</a:t>
            </a:r>
          </a:p>
          <a:p>
            <a:pPr marL="0" indent="0">
              <a:buNone/>
            </a:pPr>
            <a:r>
              <a:rPr lang="en-US" sz="3200" dirty="0">
                <a:sym typeface="Symbol" panose="05050102010706020507" pitchFamily="18" charset="2"/>
              </a:rPr>
              <a:t> </a:t>
            </a:r>
            <a:r>
              <a:rPr lang="en-US" sz="3200" dirty="0" smtClean="0">
                <a:sym typeface="Symbol" panose="05050102010706020507" pitchFamily="18" charset="2"/>
              </a:rPr>
              <a:t>               R = P*Q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337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458"/>
            <a:ext cx="10515600" cy="85836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Algebraic Method using Arden’s Theorem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81825"/>
            <a:ext cx="10714149" cy="4533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 smtClean="0"/>
              <a:t>The following method is an extension of Arden’s theorem. It is used to find </a:t>
            </a:r>
            <a:r>
              <a:rPr lang="en-IN" dirty="0" err="1" smtClean="0"/>
              <a:t>r.e</a:t>
            </a:r>
            <a:r>
              <a:rPr lang="en-IN" dirty="0" smtClean="0"/>
              <a:t> recognized by the transition system.</a:t>
            </a:r>
          </a:p>
          <a:p>
            <a:pPr marL="0" indent="0">
              <a:buNone/>
            </a:pPr>
            <a:r>
              <a:rPr lang="en-IN" dirty="0" smtClean="0"/>
              <a:t>The following assumptions are made regarding the transition system:</a:t>
            </a:r>
          </a:p>
          <a:p>
            <a:pPr marL="0" indent="0">
              <a:buNone/>
            </a:pPr>
            <a:r>
              <a:rPr lang="en-IN" dirty="0" smtClean="0"/>
              <a:t>1) The transition system does not have </a:t>
            </a:r>
            <a:r>
              <a:rPr lang="en-US" altLang="en-US" dirty="0" smtClean="0">
                <a:sym typeface="Symbol" panose="05050102010706020507" pitchFamily="18" charset="2"/>
              </a:rPr>
              <a:t>-moves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2) It has one initial state say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3) Its vertices are v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, v</a:t>
            </a:r>
            <a:r>
              <a:rPr lang="en-US" baseline="-25000" dirty="0" smtClean="0">
                <a:sym typeface="Symbol" panose="05050102010706020507" pitchFamily="18" charset="2"/>
              </a:rPr>
              <a:t>2</a:t>
            </a:r>
            <a:r>
              <a:rPr lang="en-US" dirty="0" smtClean="0">
                <a:sym typeface="Symbol" panose="05050102010706020507" pitchFamily="18" charset="2"/>
              </a:rPr>
              <a:t> , . . .,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n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4) </a:t>
            </a:r>
            <a:r>
              <a:rPr lang="el-GR" dirty="0" smtClean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 smtClean="0">
                <a:sym typeface="Symbol" panose="05050102010706020507" pitchFamily="18" charset="2"/>
              </a:rPr>
              <a:t>  </a:t>
            </a:r>
            <a:r>
              <a:rPr lang="en-IN" dirty="0" smtClean="0">
                <a:sym typeface="Symbol" panose="05050102010706020507" pitchFamily="18" charset="2"/>
              </a:rPr>
              <a:t>denotes the </a:t>
            </a:r>
            <a:r>
              <a:rPr lang="en-IN" dirty="0" err="1" smtClean="0">
                <a:sym typeface="Symbol" panose="05050102010706020507" pitchFamily="18" charset="2"/>
              </a:rPr>
              <a:t>r.e</a:t>
            </a:r>
            <a:r>
              <a:rPr lang="en-IN" dirty="0" smtClean="0">
                <a:sym typeface="Symbol" panose="05050102010706020507" pitchFamily="18" charset="2"/>
              </a:rPr>
              <a:t> representing the set of labels of edges from </a:t>
            </a:r>
            <a:r>
              <a:rPr lang="en-US" dirty="0" smtClean="0"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ym typeface="Symbol" panose="05050102010706020507" pitchFamily="18" charset="2"/>
              </a:rPr>
              <a:t>i</a:t>
            </a:r>
            <a:r>
              <a:rPr lang="en-US" dirty="0" smtClean="0">
                <a:sym typeface="Symbol" panose="05050102010706020507" pitchFamily="18" charset="2"/>
              </a:rPr>
              <a:t> to </a:t>
            </a:r>
            <a:r>
              <a:rPr lang="en-US" dirty="0" err="1" smtClean="0"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ym typeface="Symbol" panose="05050102010706020507" pitchFamily="18" charset="2"/>
              </a:rPr>
              <a:t>j</a:t>
            </a:r>
            <a:r>
              <a:rPr lang="en-US" dirty="0" smtClean="0">
                <a:sym typeface="Symbol" panose="05050102010706020507" pitchFamily="18" charset="2"/>
              </a:rPr>
              <a:t>, when there is no edge,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r>
              <a:rPr lang="en-IN" baseline="-25000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. Consequently, we can get the following set of equations in </a:t>
            </a:r>
            <a:r>
              <a:rPr lang="en-US" dirty="0">
                <a:sym typeface="Symbol" panose="05050102010706020507" pitchFamily="18" charset="2"/>
              </a:rPr>
              <a:t>v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 , v</a:t>
            </a:r>
            <a:r>
              <a:rPr lang="en-US" baseline="-25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 , . . .,</a:t>
            </a:r>
            <a:r>
              <a:rPr lang="en-US" dirty="0" err="1"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r>
              <a:rPr lang="en-US" baseline="-25000" dirty="0" smtClean="0">
                <a:sym typeface="Symbol" panose="05050102010706020507" pitchFamily="18" charset="2"/>
              </a:rPr>
              <a:t> 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 smtClean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sym typeface="Symbol" panose="05050102010706020507" pitchFamily="18" charset="2"/>
              </a:rPr>
              <a:t> </a:t>
            </a: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49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3"/>
            <a:ext cx="10515600" cy="76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Algebraic Method using Arden’s Theorem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614"/>
            <a:ext cx="10515600" cy="53060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sz="36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1n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2n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.  .  .  .  .  .  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  .  .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in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.  .  .  .  .  .  .  .  .  .  .  .  .  .  .  .  .  .  .  .  .  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                .  .  .  .  .  .  .  .  .  .  .  .  .  .  .  .  .  .  .  .  .  .</a:t>
            </a:r>
            <a:endParaRPr lang="en-IN" dirty="0"/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                   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=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n1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1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n2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>
                <a:solidFill>
                  <a:srgbClr val="0000CC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+ . . . .+</a:t>
            </a:r>
            <a:r>
              <a:rPr lang="el-GR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l-GR" dirty="0" smtClean="0">
                <a:solidFill>
                  <a:srgbClr val="0000CC"/>
                </a:solidFill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nn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v</a:t>
            </a:r>
            <a:r>
              <a:rPr lang="en-US" baseline="-25000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n</a:t>
            </a:r>
            <a:r>
              <a:rPr lang="en-US" baseline="-25000" dirty="0" smtClean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+ 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endParaRPr lang="en-US" baseline="-25000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By repeatedly applying substitutions and Arden’s theorem, we can express v</a:t>
            </a:r>
            <a:r>
              <a:rPr lang="en-US" baseline="-25000" dirty="0" smtClean="0">
                <a:sym typeface="Symbol" panose="05050102010706020507" pitchFamily="18" charset="2"/>
              </a:rPr>
              <a:t>i </a:t>
            </a:r>
            <a:r>
              <a:rPr lang="en-US" dirty="0" smtClean="0">
                <a:sym typeface="Symbol" panose="05050102010706020507" pitchFamily="18" charset="2"/>
              </a:rPr>
              <a:t> in terms of </a:t>
            </a:r>
            <a:r>
              <a:rPr lang="el-GR" dirty="0">
                <a:sym typeface="Symbol" panose="05050102010706020507" pitchFamily="18" charset="2"/>
              </a:rPr>
              <a:t>α</a:t>
            </a:r>
            <a:r>
              <a:rPr lang="en-IN" baseline="-25000" dirty="0" err="1" smtClean="0">
                <a:sym typeface="Symbol" panose="05050102010706020507" pitchFamily="18" charset="2"/>
              </a:rPr>
              <a:t>ij</a:t>
            </a: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5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6336"/>
            <a:ext cx="10515600" cy="75533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756" y="1026645"/>
            <a:ext cx="10539044" cy="51858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dirty="0" smtClean="0"/>
              <a:t>1)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42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IN" sz="8000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8000" dirty="0" smtClean="0"/>
              <a:t>Since there are 4 states namely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80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8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80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8000" dirty="0" smtClean="0">
                <a:latin typeface="Times New Roman" pitchFamily="18" charset="0"/>
                <a:cs typeface="Arial" pitchFamily="34" charset="0"/>
              </a:rPr>
              <a:t> , therefore we have 4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8000" baseline="-25000" dirty="0" smtClean="0">
                <a:latin typeface="Arial" pitchFamily="34" charset="0"/>
                <a:cs typeface="Arial" pitchFamily="34" charset="0"/>
              </a:rPr>
              <a:t>         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baseline="-25000" dirty="0" smtClean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9600" dirty="0" smtClean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9600" b="1" dirty="0">
                <a:sym typeface="Symbol" panose="05050102010706020507" pitchFamily="18" charset="2"/>
              </a:rPr>
              <a:t> </a:t>
            </a:r>
            <a:r>
              <a:rPr lang="en-US" altLang="en-US" sz="9600" b="1" dirty="0" smtClean="0">
                <a:sym typeface="Symbol" panose="05050102010706020507" pitchFamily="18" charset="2"/>
              </a:rPr>
              <a:t>+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+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----------- (1)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 smtClean="0">
                <a:sym typeface="Symbol" panose="05050102010706020507" pitchFamily="18" charset="2"/>
              </a:rPr>
              <a:t> b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</a:t>
            </a:r>
            <a:r>
              <a:rPr lang="en-US" altLang="en-US" sz="9600" b="1" dirty="0" smtClean="0">
                <a:sym typeface="Symbol" panose="05050102010706020507" pitchFamily="18" charset="2"/>
              </a:rPr>
              <a:t>a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9600" b="1" dirty="0">
                <a:sym typeface="Symbol" panose="05050102010706020507" pitchFamily="18" charset="2"/>
              </a:rPr>
              <a:t>  + </a:t>
            </a:r>
            <a:r>
              <a:rPr lang="en-US" altLang="en-US" sz="9600" b="1" dirty="0" smtClean="0">
                <a:sym typeface="Symbol" panose="05050102010706020507" pitchFamily="18" charset="2"/>
              </a:rPr>
              <a:t>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(3)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                   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sz="9600" b="1" dirty="0">
                <a:sym typeface="Symbol" panose="05050102010706020507" pitchFamily="18" charset="2"/>
              </a:rPr>
              <a:t> a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sz="9600" b="1" dirty="0" smtClean="0">
                <a:sym typeface="Symbol" panose="05050102010706020507" pitchFamily="18" charset="2"/>
              </a:rPr>
              <a:t>  </a:t>
            </a:r>
            <a:r>
              <a:rPr lang="en-US" altLang="en-US" sz="9600" b="1" dirty="0">
                <a:sym typeface="Symbol" panose="05050102010706020507" pitchFamily="18" charset="2"/>
              </a:rPr>
              <a:t>+ b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9600" b="1" baseline="-25000" dirty="0">
                <a:latin typeface="Times New Roman" pitchFamily="18" charset="0"/>
                <a:cs typeface="Arial" pitchFamily="34" charset="0"/>
              </a:rPr>
              <a:t>3        </a:t>
            </a:r>
            <a:r>
              <a:rPr lang="en-US" sz="9600" b="1" dirty="0">
                <a:latin typeface="Times New Roman" pitchFamily="18" charset="0"/>
                <a:cs typeface="Arial" pitchFamily="34" charset="0"/>
              </a:rPr>
              <a:t> ----------- </a:t>
            </a:r>
            <a:r>
              <a:rPr lang="en-US" sz="9600" b="1" dirty="0" smtClean="0">
                <a:latin typeface="Times New Roman" pitchFamily="18" charset="0"/>
                <a:cs typeface="Arial" pitchFamily="34" charset="0"/>
              </a:rPr>
              <a:t>(4)</a:t>
            </a:r>
            <a:r>
              <a:rPr lang="en-US" sz="9600" b="1" baseline="-25000" dirty="0" smtClean="0">
                <a:latin typeface="Times New Roman" pitchFamily="18" charset="0"/>
                <a:cs typeface="Arial" pitchFamily="34" charset="0"/>
              </a:rPr>
              <a:t>  </a:t>
            </a:r>
            <a:endParaRPr lang="en-US" sz="9600" b="1" baseline="-25000" dirty="0">
              <a:sym typeface="Symbol" panose="05050102010706020507" pitchFamily="18" charset="2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endParaRPr lang="en-US" baseline="-25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2053103" y="818208"/>
            <a:ext cx="4734854" cy="2193933"/>
            <a:chOff x="2053103" y="1096758"/>
            <a:chExt cx="4734854" cy="3052335"/>
          </a:xfrm>
        </p:grpSpPr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053103" y="2911469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2646522" y="2056537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0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2535440" y="1992142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600163" y="2071802"/>
              <a:ext cx="485031" cy="5031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4"/>
            <p:cNvSpPr>
              <a:spLocks noChangeArrowheads="1"/>
            </p:cNvSpPr>
            <p:nvPr/>
          </p:nvSpPr>
          <p:spPr bwMode="auto">
            <a:xfrm>
              <a:off x="4703917" y="2004962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rc 455"/>
            <p:cNvSpPr>
              <a:spLocks/>
            </p:cNvSpPr>
            <p:nvPr/>
          </p:nvSpPr>
          <p:spPr bwMode="auto">
            <a:xfrm rot="16200000">
              <a:off x="3209974" y="1342076"/>
              <a:ext cx="1288042" cy="1808626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rc 455"/>
            <p:cNvSpPr>
              <a:spLocks/>
            </p:cNvSpPr>
            <p:nvPr/>
          </p:nvSpPr>
          <p:spPr bwMode="auto">
            <a:xfrm rot="5202754">
              <a:off x="3544934" y="1530689"/>
              <a:ext cx="864426" cy="170272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4800297" y="205905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4"/>
            <p:cNvSpPr>
              <a:spLocks noChangeArrowheads="1"/>
            </p:cNvSpPr>
            <p:nvPr/>
          </p:nvSpPr>
          <p:spPr bwMode="auto">
            <a:xfrm>
              <a:off x="2632525" y="3480353"/>
              <a:ext cx="614149" cy="6687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2718025" y="3587719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kumimoji="0" lang="en-US" sz="2000" b="1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2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4727527" y="3495580"/>
              <a:ext cx="614149" cy="6444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Arc 455"/>
            <p:cNvSpPr>
              <a:spLocks/>
            </p:cNvSpPr>
            <p:nvPr/>
          </p:nvSpPr>
          <p:spPr bwMode="auto">
            <a:xfrm rot="21142901">
              <a:off x="2731896" y="2572140"/>
              <a:ext cx="625860" cy="10795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Arc 455"/>
            <p:cNvSpPr>
              <a:spLocks/>
            </p:cNvSpPr>
            <p:nvPr/>
          </p:nvSpPr>
          <p:spPr bwMode="auto">
            <a:xfrm rot="10495425">
              <a:off x="2317125" y="2448722"/>
              <a:ext cx="775365" cy="138737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4981002" y="2636532"/>
              <a:ext cx="23610" cy="8602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260742" y="3828791"/>
              <a:ext cx="1480853" cy="30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21"/>
            <p:cNvSpPr>
              <a:spLocks/>
            </p:cNvSpPr>
            <p:nvPr/>
          </p:nvSpPr>
          <p:spPr bwMode="auto">
            <a:xfrm rot="20696736">
              <a:off x="5261995" y="3306354"/>
              <a:ext cx="787932" cy="55634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Text Box 3"/>
            <p:cNvSpPr txBox="1">
              <a:spLocks noChangeArrowheads="1"/>
            </p:cNvSpPr>
            <p:nvPr/>
          </p:nvSpPr>
          <p:spPr bwMode="auto">
            <a:xfrm>
              <a:off x="3587980" y="1096758"/>
              <a:ext cx="301850" cy="35595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3740379" y="2653642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3301938" y="2963750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4002975" y="3720477"/>
              <a:ext cx="335785" cy="31035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4964270" y="2769144"/>
              <a:ext cx="335785" cy="31035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3"/>
            <p:cNvSpPr txBox="1">
              <a:spLocks noChangeArrowheads="1"/>
            </p:cNvSpPr>
            <p:nvPr/>
          </p:nvSpPr>
          <p:spPr bwMode="auto">
            <a:xfrm>
              <a:off x="5983918" y="3227264"/>
              <a:ext cx="804039" cy="297179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000" b="1" dirty="0">
                  <a:latin typeface="Times New Roman" pitchFamily="18" charset="0"/>
                  <a:cs typeface="Arial" pitchFamily="34" charset="0"/>
                </a:rPr>
                <a:t>a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, 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4343" y="2309332"/>
              <a:ext cx="490279" cy="140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 Box 14"/>
            <p:cNvSpPr txBox="1">
              <a:spLocks noChangeArrowheads="1"/>
            </p:cNvSpPr>
            <p:nvPr/>
          </p:nvSpPr>
          <p:spPr bwMode="auto">
            <a:xfrm>
              <a:off x="4811764" y="3557235"/>
              <a:ext cx="617484" cy="47696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q</a:t>
              </a:r>
              <a:r>
                <a:rPr lang="en-US" sz="2000" b="1" baseline="-25000" dirty="0">
                  <a:latin typeface="Times New Roman" pitchFamily="18" charset="0"/>
                  <a:cs typeface="Arial" pitchFamily="34" charset="0"/>
                </a:rPr>
                <a:t>3</a:t>
              </a: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06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6091517"/>
          </a:xfrm>
          <a:noFill/>
          <a:ln w="25400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From (4),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(a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b) +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3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(a + b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  -----------(5)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a.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 =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Sub. (5) </a:t>
            </a:r>
            <a:r>
              <a:rPr lang="en-IN" smtClean="0"/>
              <a:t>in (2) and (3), </a:t>
            </a:r>
            <a:r>
              <a:rPr lang="en-IN" dirty="0" smtClean="0"/>
              <a:t>we get</a:t>
            </a:r>
            <a:r>
              <a:rPr lang="en-IN" dirty="0" smtClean="0">
                <a:solidFill>
                  <a:srgbClr val="FF0000"/>
                </a:solidFill>
              </a:rPr>
              <a:t>                                       a.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  =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-----------(6)</a:t>
            </a: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-----------(7)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(6) </a:t>
            </a:r>
            <a:r>
              <a:rPr lang="en-IN" dirty="0"/>
              <a:t>and </a:t>
            </a:r>
            <a:r>
              <a:rPr lang="en-IN" dirty="0" smtClean="0"/>
              <a:t>(7)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 + </a:t>
            </a:r>
            <a:r>
              <a:rPr lang="en-US" altLang="en-US" b="1" dirty="0" smtClean="0">
                <a:sym typeface="Symbol" panose="05050102010706020507" pitchFamily="18" charset="2"/>
              </a:rPr>
              <a:t>ab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</a:p>
          <a:p>
            <a:pPr marL="0" indent="0">
              <a:buNone/>
            </a:pPr>
            <a:endParaRPr lang="en-US" b="1" baseline="-25000" dirty="0" smtClean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      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(ab + </a:t>
            </a:r>
            <a:r>
              <a:rPr lang="en-US" altLang="en-US" b="1" dirty="0" err="1" smtClean="0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altLang="en-US" b="1" dirty="0" smtClean="0">
                <a:sym typeface="Symbol" panose="05050102010706020507" pitchFamily="18" charset="2"/>
              </a:rPr>
              <a:t>+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By applying </a:t>
            </a:r>
            <a:r>
              <a:rPr lang="en-IN" dirty="0" smtClean="0"/>
              <a:t>Arden’s </a:t>
            </a:r>
            <a:r>
              <a:rPr lang="en-IN" dirty="0"/>
              <a:t>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(ab + </a:t>
            </a:r>
            <a:r>
              <a:rPr lang="en-US" altLang="en-US" b="1" dirty="0" err="1">
                <a:sym typeface="Symbol" panose="05050102010706020507" pitchFamily="18" charset="2"/>
              </a:rPr>
              <a:t>ba</a:t>
            </a:r>
            <a:r>
              <a:rPr lang="en-US" altLang="en-US" b="1" dirty="0" smtClean="0">
                <a:sym typeface="Symbol" panose="05050102010706020507" pitchFamily="18" charset="2"/>
              </a:rPr>
              <a:t>)* </a:t>
            </a:r>
            <a:r>
              <a:rPr lang="en-US" altLang="en-US" b="1" dirty="0">
                <a:sym typeface="Symbol" panose="05050102010706020507" pitchFamily="18" charset="2"/>
              </a:rPr>
              <a:t> </a:t>
            </a:r>
            <a:r>
              <a:rPr lang="en-US" altLang="en-US" b="1" dirty="0" smtClean="0">
                <a:sym typeface="Symbol" panose="05050102010706020507" pitchFamily="18" charset="2"/>
              </a:rPr>
              <a:t> =   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ab +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ba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)*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2318" y="5778500"/>
            <a:ext cx="194982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600"/>
            <a:ext cx="10515600" cy="61736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 smtClean="0"/>
              <a:t>1)</a:t>
            </a:r>
            <a:r>
              <a:rPr lang="en-IN" sz="2000" dirty="0"/>
              <a:t> </a:t>
            </a:r>
            <a:r>
              <a:rPr lang="en-IN" sz="2000" dirty="0" smtClean="0"/>
              <a:t>Construct the regular expression for the following FSA: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sz="2400" dirty="0"/>
              <a:t>Since there are </a:t>
            </a:r>
            <a:r>
              <a:rPr lang="en-IN" sz="2400" dirty="0" smtClean="0"/>
              <a:t>3 </a:t>
            </a:r>
            <a:r>
              <a:rPr lang="en-IN" sz="2400" dirty="0"/>
              <a:t>states namely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sz="2400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,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therefore we have </a:t>
            </a:r>
            <a:r>
              <a:rPr lang="en-US" sz="2400" dirty="0" smtClean="0">
                <a:latin typeface="Times New Roman" pitchFamily="18" charset="0"/>
                <a:cs typeface="Arial" pitchFamily="34" charset="0"/>
              </a:rPr>
              <a:t>3 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sz="2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+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0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sz="2000" b="1" dirty="0">
                <a:sym typeface="Symbol" panose="05050102010706020507" pitchFamily="18" charset="2"/>
              </a:rPr>
              <a:t>  + </a:t>
            </a:r>
            <a:r>
              <a:rPr lang="en-US" altLang="en-US" sz="2000" b="1" dirty="0" smtClean="0">
                <a:sym typeface="Symbol" panose="05050102010706020507" pitchFamily="18" charset="2"/>
              </a:rPr>
              <a:t>1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2)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000" b="1" dirty="0" smtClean="0">
                <a:sym typeface="Symbol" panose="05050102010706020507" pitchFamily="18" charset="2"/>
              </a:rPr>
              <a:t> + 0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000" b="1" dirty="0" smtClean="0">
                <a:sym typeface="Symbol" panose="05050102010706020507" pitchFamily="18" charset="2"/>
              </a:rPr>
              <a:t>        </a:t>
            </a:r>
            <a:r>
              <a:rPr lang="en-US" sz="20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000" b="1" dirty="0" smtClean="0">
                <a:latin typeface="Times New Roman" pitchFamily="18" charset="0"/>
                <a:cs typeface="Arial" pitchFamily="34" charset="0"/>
              </a:rPr>
              <a:t> (</a:t>
            </a:r>
            <a:r>
              <a:rPr lang="en-US" sz="2000" b="1" dirty="0">
                <a:latin typeface="Times New Roman" pitchFamily="18" charset="0"/>
                <a:cs typeface="Arial" pitchFamily="34" charset="0"/>
              </a:rPr>
              <a:t>3)</a:t>
            </a: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000" b="1" baseline="-25000" dirty="0">
                <a:latin typeface="Times New Roman" pitchFamily="18" charset="0"/>
                <a:cs typeface="Arial" pitchFamily="34" charset="0"/>
              </a:rPr>
              <a:t>                      </a:t>
            </a:r>
            <a:endParaRPr lang="en-US" sz="20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 smtClean="0"/>
              <a:t> 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219200"/>
            <a:ext cx="75057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1722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(3</a:t>
            </a:r>
            <a:r>
              <a:rPr lang="en-IN" smtClean="0"/>
              <a:t>)  </a:t>
            </a:r>
            <a:r>
              <a:rPr lang="en-IN" dirty="0"/>
              <a:t>in </a:t>
            </a:r>
            <a:r>
              <a:rPr lang="en-IN" dirty="0" smtClean="0"/>
              <a:t>(2), </a:t>
            </a:r>
            <a:r>
              <a:rPr lang="en-IN" dirty="0"/>
              <a:t>we get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+ 1 (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)  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altLang="en-US" b="1" dirty="0">
                <a:sym typeface="Symbol" panose="05050102010706020507" pitchFamily="18" charset="2"/>
              </a:rPr>
              <a:t>  + 1 </a:t>
            </a:r>
            <a:r>
              <a:rPr lang="en-US" altLang="en-US" b="1" dirty="0" smtClean="0">
                <a:sym typeface="Symbol" panose="05050102010706020507" pitchFamily="18" charset="2"/>
              </a:rPr>
              <a:t>+ 10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endParaRPr lang="en-US" b="1" baseline="-25000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         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10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dirty="0" smtClean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IN" dirty="0"/>
              <a:t>By applying Arden’s theorem, </a:t>
            </a:r>
          </a:p>
          <a:p>
            <a:pPr marL="0" indent="0">
              <a:buNone/>
            </a:pPr>
            <a:r>
              <a:rPr lang="en-IN" dirty="0"/>
              <a:t>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 </a:t>
            </a:r>
            <a:r>
              <a:rPr lang="en-US" altLang="en-US" b="1" dirty="0" smtClean="0">
                <a:sym typeface="Symbol" panose="05050102010706020507" pitchFamily="18" charset="2"/>
              </a:rPr>
              <a:t>(10)* </a:t>
            </a:r>
            <a:r>
              <a:rPr lang="en-US" altLang="en-US" b="1" dirty="0">
                <a:sym typeface="Symbol" panose="05050102010706020507" pitchFamily="18" charset="2"/>
              </a:rPr>
              <a:t>(1 + 1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                = 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Symbol" panose="05050102010706020507" pitchFamily="18" charset="2"/>
              </a:rPr>
              <a:t>(10)* 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(10)*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</a:t>
            </a:r>
            <a:r>
              <a:rPr lang="en-US" altLang="en-US" dirty="0" smtClean="0">
                <a:sym typeface="Symbol" panose="05050102010706020507" pitchFamily="18" charset="2"/>
              </a:rPr>
              <a:t> -----------(4)               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                                          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in 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=  </a:t>
            </a:r>
            <a:r>
              <a:rPr lang="en-US" altLang="en-US" b="1" dirty="0">
                <a:sym typeface="Symbol" panose="05050102010706020507" pitchFamily="18" charset="2"/>
              </a:rPr>
              <a:t>1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0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[ (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10)* 1 + (10)* 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0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                 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 smtClean="0">
                <a:sym typeface="Symbol" panose="05050102010706020507" pitchFamily="18" charset="2"/>
              </a:rPr>
              <a:t>1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1]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  </a:t>
            </a:r>
            <a:r>
              <a:rPr lang="en-US" altLang="en-US" b="1" dirty="0">
                <a:sym typeface="Symbol" panose="05050102010706020507" pitchFamily="18" charset="2"/>
              </a:rPr>
              <a:t>+ 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0(10</a:t>
            </a:r>
            <a:r>
              <a:rPr lang="en-US" altLang="en-US" b="1" dirty="0">
                <a:sym typeface="Symbol" panose="05050102010706020507" pitchFamily="18" charset="2"/>
              </a:rPr>
              <a:t>)* </a:t>
            </a:r>
            <a:r>
              <a:rPr lang="en-US" altLang="en-US" b="1" dirty="0" smtClean="0">
                <a:sym typeface="Symbol" panose="05050102010706020507" pitchFamily="18" charset="2"/>
              </a:rPr>
              <a:t>1</a:t>
            </a:r>
            <a:endParaRPr lang="en-US" b="1" dirty="0">
              <a:latin typeface="Times New Roman" pitchFamily="18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dirty="0"/>
              <a:t>By applying Arden’s theorem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 smtClean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1 + 0(10)* 1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]*</a:t>
            </a:r>
            <a:r>
              <a:rPr lang="en-US" b="1" baseline="-25000" dirty="0" smtClean="0">
                <a:solidFill>
                  <a:srgbClr val="FF0000"/>
                </a:solidFill>
                <a:latin typeface="Times New Roman" pitchFamily="18" charset="0"/>
                <a:cs typeface="Arial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0(10)* </a:t>
            </a:r>
            <a:r>
              <a:rPr lang="en-US" alt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b="1" dirty="0" smtClean="0">
                <a:sym typeface="Symbol" panose="05050102010706020507" pitchFamily="18" charset="2"/>
              </a:rPr>
              <a:t> 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4245" y="5993652"/>
            <a:ext cx="3585873" cy="5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3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2)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IN" dirty="0"/>
              <a:t>Since there are 3 states namely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,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and 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aseline="-25000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, therefore we have 3 equations,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dirty="0">
                <a:latin typeface="Times New Roman" pitchFamily="18" charset="0"/>
                <a:cs typeface="Arial" pitchFamily="34" charset="0"/>
              </a:rPr>
              <a:t>              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sz="2400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sz="2400" b="1" dirty="0" smtClean="0">
                <a:sym typeface="Symbol" panose="05050102010706020507" pitchFamily="18" charset="2"/>
              </a:rPr>
              <a:t>a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       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(1)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b="1" dirty="0" smtClean="0">
                <a:sym typeface="Symbol" panose="05050102010706020507" pitchFamily="18" charset="2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</a:t>
            </a:r>
            <a:r>
              <a:rPr lang="en-US" altLang="en-US" sz="2400" b="1" dirty="0">
                <a:sym typeface="Symbol" panose="05050102010706020507" pitchFamily="18" charset="2"/>
              </a:rPr>
              <a:t>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-----------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(2)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None/>
            </a:pPr>
            <a:r>
              <a:rPr lang="en-US" sz="2400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   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 = </a:t>
            </a:r>
            <a:r>
              <a:rPr lang="en-US" altLang="en-US" sz="2400" b="1" dirty="0">
                <a:sym typeface="Symbol" panose="05050102010706020507" pitchFamily="18" charset="2"/>
              </a:rPr>
              <a:t> + </a:t>
            </a:r>
            <a:r>
              <a:rPr lang="en-US" altLang="en-US" sz="2400" b="1" dirty="0" smtClean="0">
                <a:sym typeface="Symbol" panose="05050102010706020507" pitchFamily="18" charset="2"/>
              </a:rPr>
              <a:t>b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altLang="en-US" sz="2400" b="1" dirty="0" smtClean="0">
                <a:sym typeface="Symbol" panose="05050102010706020507" pitchFamily="18" charset="2"/>
              </a:rPr>
              <a:t>        </a:t>
            </a:r>
            <a:r>
              <a:rPr lang="en-US" sz="2400" b="1" baseline="-25000" dirty="0" smtClean="0">
                <a:latin typeface="Times New Roman" pitchFamily="18" charset="0"/>
                <a:cs typeface="Arial" pitchFamily="34" charset="0"/>
              </a:rPr>
              <a:t>       </a:t>
            </a:r>
            <a:r>
              <a:rPr lang="en-US" sz="2400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pitchFamily="34" charset="0"/>
              </a:rPr>
              <a:t>-----------  (3)</a:t>
            </a:r>
            <a:r>
              <a:rPr lang="en-US" sz="2400" b="1" baseline="-25000" dirty="0">
                <a:latin typeface="Times New Roman" pitchFamily="18" charset="0"/>
                <a:cs typeface="Arial" pitchFamily="34" charset="0"/>
              </a:rPr>
              <a:t>  </a:t>
            </a:r>
            <a:endParaRPr lang="en-US" sz="2400" b="1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570052"/>
            <a:ext cx="5655328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7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(3),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 </a:t>
            </a:r>
            <a:r>
              <a:rPr lang="en-US" altLang="en-US" b="1" dirty="0" smtClean="0">
                <a:sym typeface="Symbol" panose="05050102010706020507" pitchFamily="18" charset="2"/>
              </a:rPr>
              <a:t>+ </a:t>
            </a:r>
          </a:p>
          <a:p>
            <a:pPr marL="0" indent="0">
              <a:buNone/>
            </a:pPr>
            <a:r>
              <a:rPr lang="en-IN" dirty="0" smtClean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 smtClean="0">
                <a:sym typeface="Symbol" panose="05050102010706020507" pitchFamily="18" charset="2"/>
              </a:rPr>
              <a:t>b*   =  b*      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-----------(4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(4) </a:t>
            </a:r>
            <a:r>
              <a:rPr lang="en-IN" dirty="0"/>
              <a:t>in (2), 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US" b="1" baseline="-25000" dirty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  <a:sym typeface="Symbol" panose="05050102010706020507" pitchFamily="18" charset="2"/>
              </a:rPr>
              <a:t>                  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a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altLang="en-US" b="1" dirty="0">
                <a:sym typeface="Symbol" panose="05050102010706020507" pitchFamily="18" charset="2"/>
              </a:rPr>
              <a:t>  + b b*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By applying Arden’s theorem,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            q</a:t>
            </a:r>
            <a:r>
              <a:rPr lang="en-US" b="1" baseline="-25000" dirty="0" smtClean="0">
                <a:latin typeface="Times New Roman" pitchFamily="18" charset="0"/>
                <a:cs typeface="Arial" pitchFamily="34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Arial" pitchFamily="34" charset="0"/>
              </a:rPr>
              <a:t>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= 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dirty="0" smtClean="0">
                <a:sym typeface="Symbol" panose="05050102010706020507" pitchFamily="18" charset="2"/>
              </a:rPr>
              <a:t>a* b </a:t>
            </a:r>
            <a:r>
              <a:rPr lang="en-US" altLang="en-US" b="1" dirty="0">
                <a:sym typeface="Symbol" panose="05050102010706020507" pitchFamily="18" charset="2"/>
              </a:rPr>
              <a:t>b</a:t>
            </a:r>
            <a:r>
              <a:rPr lang="en-US" altLang="en-US" b="1" dirty="0" smtClean="0">
                <a:sym typeface="Symbol" panose="05050102010706020507" pitchFamily="18" charset="2"/>
              </a:rPr>
              <a:t>*           </a:t>
            </a:r>
            <a:r>
              <a:rPr lang="en-US" altLang="en-US" dirty="0" smtClean="0">
                <a:sym typeface="Symbol" panose="05050102010706020507" pitchFamily="18" charset="2"/>
              </a:rPr>
              <a:t>-----------(5)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Sub. </a:t>
            </a:r>
            <a:r>
              <a:rPr lang="en-IN" dirty="0" smtClean="0"/>
              <a:t>(5) </a:t>
            </a:r>
            <a:r>
              <a:rPr lang="en-IN" dirty="0"/>
              <a:t>in </a:t>
            </a:r>
            <a:r>
              <a:rPr lang="en-IN" dirty="0" smtClean="0"/>
              <a:t>(1), </a:t>
            </a:r>
            <a:r>
              <a:rPr lang="en-IN" dirty="0"/>
              <a:t>we </a:t>
            </a:r>
            <a:r>
              <a:rPr lang="en-IN" dirty="0" smtClean="0"/>
              <a:t>get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US" b="1" dirty="0">
                <a:latin typeface="Times New Roman" pitchFamily="18" charset="0"/>
                <a:cs typeface="Arial" pitchFamily="34" charset="0"/>
              </a:rPr>
              <a:t>q</a:t>
            </a:r>
            <a:r>
              <a:rPr lang="en-US" b="1" baseline="-25000" dirty="0">
                <a:latin typeface="Times New Roman" pitchFamily="18" charset="0"/>
                <a:cs typeface="Arial" pitchFamily="34" charset="0"/>
              </a:rPr>
              <a:t>0</a:t>
            </a:r>
            <a:r>
              <a:rPr lang="en-US" dirty="0">
                <a:latin typeface="Times New Roman" pitchFamily="18" charset="0"/>
                <a:cs typeface="Arial" pitchFamily="34" charset="0"/>
              </a:rPr>
              <a:t> =  </a:t>
            </a:r>
            <a:r>
              <a:rPr lang="en-US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a* b b*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675965" y="4985127"/>
            <a:ext cx="1613648" cy="5147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2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Let </a:t>
            </a:r>
            <a:r>
              <a:rPr lang="en-US" altLang="en-US" dirty="0" smtClean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 are all</a:t>
            </a:r>
            <a:r>
              <a:rPr lang="en-US" altLang="en-US" dirty="0" smtClean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</a:t>
            </a:r>
            <a:r>
              <a:rPr lang="en-US" altLang="en-US" dirty="0" smtClean="0"/>
              <a:t>then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+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3) A string is a regular expression, if and only if it can be derived from the primitive regular expressions by a finite number of applications of rules in (2).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4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2729"/>
            <a:ext cx="10515600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Find regular expressions for the languages accepted by the following automata:-</a:t>
            </a:r>
          </a:p>
          <a:p>
            <a:pPr marL="0" indent="0">
              <a:buNone/>
            </a:pPr>
            <a:r>
              <a:rPr lang="en-IN" dirty="0" smtClean="0"/>
              <a:t>1)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2)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80" y="1290920"/>
            <a:ext cx="6441141" cy="213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165" y="3422279"/>
            <a:ext cx="6571136" cy="28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14" y="885371"/>
            <a:ext cx="9535886" cy="51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Pumping lemma for regular languages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1"/>
            <a:ext cx="10515600" cy="501786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Let L be an infinite regular language. Then there exists a positive integer n such that for any w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L  with </a:t>
            </a:r>
            <a:r>
              <a:rPr lang="en-US" altLang="en-US" dirty="0" smtClean="0">
                <a:solidFill>
                  <a:srgbClr val="0000CC"/>
                </a:solidFill>
                <a:sym typeface="Symbol" pitchFamily="18" charset="2"/>
              </a:rPr>
              <a:t>|w|</a:t>
            </a:r>
            <a:r>
              <a:rPr lang="en-IN" dirty="0" smtClean="0">
                <a:solidFill>
                  <a:srgbClr val="0000CC"/>
                </a:solidFill>
              </a:rPr>
              <a:t>≥ n</a:t>
            </a:r>
            <a:r>
              <a:rPr lang="en-IN" dirty="0" smtClean="0"/>
              <a:t> can be decomposed as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r>
              <a:rPr lang="en-IN" dirty="0" smtClean="0">
                <a:solidFill>
                  <a:srgbClr val="0000CC"/>
                </a:solidFill>
              </a:rPr>
              <a:t>w = xyz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with    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 err="1" smtClean="0">
                <a:solidFill>
                  <a:srgbClr val="FF0000"/>
                </a:solidFill>
              </a:rPr>
              <a:t>xy</a:t>
            </a:r>
            <a:r>
              <a:rPr lang="en-IN" dirty="0" smtClean="0">
                <a:solidFill>
                  <a:srgbClr val="FF0000"/>
                </a:solidFill>
              </a:rPr>
              <a:t>|</a:t>
            </a:r>
            <a:r>
              <a:rPr lang="en-IN" dirty="0">
                <a:solidFill>
                  <a:srgbClr val="FF0000"/>
                </a:solidFill>
              </a:rPr>
              <a:t> ≤ </a:t>
            </a:r>
            <a:r>
              <a:rPr lang="en-IN" dirty="0" smtClean="0">
                <a:solidFill>
                  <a:srgbClr val="FF0000"/>
                </a:solidFill>
              </a:rPr>
              <a:t>n  </a:t>
            </a:r>
            <a:r>
              <a:rPr lang="en-IN" dirty="0" smtClean="0"/>
              <a:t>    and   </a:t>
            </a:r>
            <a:r>
              <a:rPr lang="en-IN" dirty="0" smtClean="0">
                <a:solidFill>
                  <a:srgbClr val="FF0000"/>
                </a:solidFill>
              </a:rPr>
              <a:t>|y|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≥ 1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such that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</a:t>
            </a:r>
            <a:r>
              <a:rPr lang="en-IN" dirty="0" smtClean="0">
                <a:solidFill>
                  <a:srgbClr val="CC0099"/>
                </a:solidFill>
              </a:rPr>
              <a:t>w</a:t>
            </a:r>
            <a:r>
              <a:rPr lang="en-IN" baseline="-25000" dirty="0" smtClean="0">
                <a:solidFill>
                  <a:srgbClr val="CC0099"/>
                </a:solidFill>
              </a:rPr>
              <a:t>i </a:t>
            </a:r>
            <a:r>
              <a:rPr lang="en-IN" dirty="0" smtClean="0">
                <a:solidFill>
                  <a:srgbClr val="CC0099"/>
                </a:solidFill>
              </a:rPr>
              <a:t> = xy</a:t>
            </a:r>
            <a:r>
              <a:rPr lang="en-IN" sz="3000" baseline="30000" dirty="0" smtClean="0">
                <a:solidFill>
                  <a:srgbClr val="CC0099"/>
                </a:solidFill>
              </a:rPr>
              <a:t>i</a:t>
            </a:r>
            <a:r>
              <a:rPr lang="en-IN" dirty="0" smtClean="0">
                <a:solidFill>
                  <a:srgbClr val="CC0099"/>
                </a:solidFill>
              </a:rPr>
              <a:t>z</a:t>
            </a:r>
            <a:r>
              <a:rPr lang="en-IN" baseline="-25000" dirty="0" smtClean="0"/>
              <a:t>   </a:t>
            </a:r>
            <a:r>
              <a:rPr lang="en-IN" dirty="0" smtClean="0"/>
              <a:t>is also in L for </a:t>
            </a:r>
            <a:r>
              <a:rPr lang="en-IN" dirty="0" err="1" smtClean="0"/>
              <a:t>i</a:t>
            </a:r>
            <a:r>
              <a:rPr lang="en-IN" dirty="0" smtClean="0"/>
              <a:t> = 0, 1, 2, . . 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256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547"/>
            <a:ext cx="10515600" cy="77273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Problems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Show that the following languages are not regular</a:t>
            </a:r>
          </a:p>
          <a:p>
            <a:pPr marL="0" indent="0">
              <a:buNone/>
            </a:pPr>
            <a:r>
              <a:rPr lang="en-IN" dirty="0" smtClean="0"/>
              <a:t>1)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  </a:t>
            </a:r>
          </a:p>
          <a:p>
            <a:pPr marL="0" indent="0">
              <a:buNone/>
            </a:pPr>
            <a:r>
              <a:rPr lang="en-IN" dirty="0" smtClean="0"/>
              <a:t>3) </a:t>
            </a:r>
          </a:p>
          <a:p>
            <a:pPr marL="0" indent="0">
              <a:buNone/>
            </a:pPr>
            <a:r>
              <a:rPr lang="en-IN" dirty="0" smtClean="0"/>
              <a:t>4)</a:t>
            </a:r>
          </a:p>
          <a:p>
            <a:pPr marL="514350" indent="-514350">
              <a:buAutoNum type="arabicParenR" startAt="5"/>
            </a:pPr>
            <a:r>
              <a:rPr lang="en-IN" dirty="0" smtClean="0"/>
              <a:t>                               is prime }</a:t>
            </a:r>
          </a:p>
          <a:p>
            <a:pPr marL="514350" indent="-514350">
              <a:buAutoNum type="arabicParenR" startAt="5"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7)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648488"/>
              </p:ext>
            </p:extLst>
          </p:nvPr>
        </p:nvGraphicFramePr>
        <p:xfrm>
          <a:off x="1262130" y="1336642"/>
          <a:ext cx="4833870" cy="6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7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1336642"/>
                        <a:ext cx="4833870" cy="620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829879"/>
              </p:ext>
            </p:extLst>
          </p:nvPr>
        </p:nvGraphicFramePr>
        <p:xfrm>
          <a:off x="1262130" y="1827034"/>
          <a:ext cx="4011075" cy="632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8" name="Equation" r:id="rId5" imgW="965160" imgH="253800" progId="Equation.3">
                  <p:embed/>
                </p:oleObj>
              </mc:Choice>
              <mc:Fallback>
                <p:oleObj name="Equation" r:id="rId5" imgW="965160" imgH="25380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1827034"/>
                        <a:ext cx="4011075" cy="6328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780749"/>
              </p:ext>
            </p:extLst>
          </p:nvPr>
        </p:nvGraphicFramePr>
        <p:xfrm>
          <a:off x="1274763" y="2327275"/>
          <a:ext cx="39560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49" name="Equation" r:id="rId7" imgW="952200" imgH="253800" progId="Equation.3">
                  <p:embed/>
                </p:oleObj>
              </mc:Choice>
              <mc:Fallback>
                <p:oleObj name="Equation" r:id="rId7" imgW="952200" imgH="2538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27275"/>
                        <a:ext cx="395605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733595"/>
              </p:ext>
            </p:extLst>
          </p:nvPr>
        </p:nvGraphicFramePr>
        <p:xfrm>
          <a:off x="1274763" y="2829550"/>
          <a:ext cx="41132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0" name="Equation" r:id="rId9" imgW="990360" imgH="253800" progId="Equation.3">
                  <p:embed/>
                </p:oleObj>
              </mc:Choice>
              <mc:Fallback>
                <p:oleObj name="Equation" r:id="rId9" imgW="990360" imgH="253800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829550"/>
                        <a:ext cx="4113212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72747"/>
              </p:ext>
            </p:extLst>
          </p:nvPr>
        </p:nvGraphicFramePr>
        <p:xfrm>
          <a:off x="1262130" y="3404841"/>
          <a:ext cx="2755251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1" name="Equation" r:id="rId11" imgW="698400" imgH="228600" progId="Equation.3">
                  <p:embed/>
                </p:oleObj>
              </mc:Choice>
              <mc:Fallback>
                <p:oleObj name="Equation" r:id="rId11" imgW="698400" imgH="228600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3404841"/>
                        <a:ext cx="2755251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16781"/>
              </p:ext>
            </p:extLst>
          </p:nvPr>
        </p:nvGraphicFramePr>
        <p:xfrm>
          <a:off x="1304232" y="3905541"/>
          <a:ext cx="4125845" cy="59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2" name="Equation" r:id="rId13" imgW="1434960" imgH="228600" progId="Equation.3">
                  <p:embed/>
                </p:oleObj>
              </mc:Choice>
              <mc:Fallback>
                <p:oleObj name="Equation" r:id="rId13" imgW="1434960" imgH="228600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32" y="3905541"/>
                        <a:ext cx="4125845" cy="59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353277"/>
              </p:ext>
            </p:extLst>
          </p:nvPr>
        </p:nvGraphicFramePr>
        <p:xfrm>
          <a:off x="1262130" y="4420694"/>
          <a:ext cx="38084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3" name="Equation" r:id="rId15" imgW="965160" imgH="228600" progId="Equation.3">
                  <p:embed/>
                </p:oleObj>
              </mc:Choice>
              <mc:Fallback>
                <p:oleObj name="Equation" r:id="rId15" imgW="965160" imgH="228600" progId="Equation.3">
                  <p:embed/>
                  <p:pic>
                    <p:nvPicPr>
                      <p:cNvPr id="0" name="Picture 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130" y="4420694"/>
                        <a:ext cx="3808412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62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768216"/>
          </a:xfrm>
        </p:spPr>
        <p:txBody>
          <a:bodyPr/>
          <a:lstStyle/>
          <a:p>
            <a:r>
              <a:rPr lang="en-IN" sz="2800" dirty="0" smtClean="0"/>
              <a:t>1)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24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Assume that L is regular.</a:t>
            </a:r>
          </a:p>
          <a:p>
            <a:pPr marL="0" indent="0">
              <a:buNone/>
            </a:pPr>
            <a:r>
              <a:rPr lang="en-IN" dirty="0" smtClean="0"/>
              <a:t>Let n be a positive integer.</a:t>
            </a:r>
          </a:p>
          <a:p>
            <a:pPr marL="0" indent="0">
              <a:buNone/>
            </a:pPr>
            <a:r>
              <a:rPr lang="en-IN" dirty="0" smtClean="0"/>
              <a:t>Let                    . Then |w| = 2n </a:t>
            </a:r>
            <a:r>
              <a:rPr lang="en-IN" dirty="0"/>
              <a:t>≥</a:t>
            </a:r>
            <a:r>
              <a:rPr lang="en-IN" dirty="0" smtClean="0"/>
              <a:t> n</a:t>
            </a:r>
          </a:p>
          <a:p>
            <a:pPr marL="0" indent="0">
              <a:buNone/>
            </a:pPr>
            <a:r>
              <a:rPr lang="en-IN" dirty="0" smtClean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 smtClean="0"/>
              <a:t>    w = xyz   with    |</a:t>
            </a:r>
            <a:r>
              <a:rPr lang="en-IN" dirty="0" err="1" smtClean="0"/>
              <a:t>xy</a:t>
            </a:r>
            <a:r>
              <a:rPr lang="en-IN" dirty="0" smtClean="0"/>
              <a:t>|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≤  n          and      |y|</a:t>
            </a:r>
            <a:r>
              <a:rPr lang="en-IN" dirty="0"/>
              <a:t>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     |</a:t>
            </a:r>
            <a:r>
              <a:rPr lang="en-IN" dirty="0" err="1" smtClean="0"/>
              <a:t>xy</a:t>
            </a:r>
            <a:r>
              <a:rPr lang="en-IN" dirty="0" smtClean="0"/>
              <a:t>|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≤  n            </a:t>
            </a:r>
            <a:r>
              <a:rPr lang="en-IN" dirty="0" err="1" smtClean="0"/>
              <a:t>xy</a:t>
            </a:r>
            <a:r>
              <a:rPr lang="en-IN" dirty="0" smtClean="0"/>
              <a:t> contains only a’s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|</a:t>
            </a:r>
            <a:r>
              <a:rPr lang="en-IN" dirty="0"/>
              <a:t>y| ≥ </a:t>
            </a:r>
            <a:r>
              <a:rPr lang="en-IN" dirty="0" smtClean="0"/>
              <a:t>1             y = a</a:t>
            </a:r>
            <a:r>
              <a:rPr lang="en-IN" baseline="30000" dirty="0" smtClean="0"/>
              <a:t>k </a:t>
            </a:r>
            <a:r>
              <a:rPr lang="en-IN" dirty="0" smtClean="0"/>
              <a:t> ,  1</a:t>
            </a:r>
            <a:r>
              <a:rPr lang="en-IN" baseline="30000" dirty="0" smtClean="0"/>
              <a:t>  </a:t>
            </a:r>
            <a:r>
              <a:rPr lang="en-IN" dirty="0" smtClean="0"/>
              <a:t>≤ k </a:t>
            </a:r>
            <a:r>
              <a:rPr lang="en-IN" dirty="0"/>
              <a:t>≤</a:t>
            </a:r>
            <a:r>
              <a:rPr lang="en-IN" dirty="0" smtClean="0"/>
              <a:t> </a:t>
            </a:r>
            <a:r>
              <a:rPr lang="en-IN" dirty="0"/>
              <a:t>n 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Consider,  w</a:t>
            </a:r>
            <a:r>
              <a:rPr lang="en-IN" baseline="-25000" dirty="0" smtClean="0"/>
              <a:t>0</a:t>
            </a:r>
            <a:r>
              <a:rPr lang="en-IN" dirty="0" smtClean="0"/>
              <a:t> = xy</a:t>
            </a:r>
            <a:r>
              <a:rPr lang="en-IN" sz="3000" baseline="30000" dirty="0" smtClean="0"/>
              <a:t>0</a:t>
            </a:r>
            <a:r>
              <a:rPr lang="en-IN" dirty="0" smtClean="0"/>
              <a:t>z = </a:t>
            </a:r>
            <a:r>
              <a:rPr lang="en-IN" dirty="0" err="1" smtClean="0"/>
              <a:t>xz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But     w = xyz  = a</a:t>
            </a:r>
            <a:r>
              <a:rPr lang="en-IN" baseline="30000" dirty="0" smtClean="0"/>
              <a:t>n-k</a:t>
            </a:r>
            <a:r>
              <a:rPr lang="en-IN" dirty="0" smtClean="0"/>
              <a:t> a</a:t>
            </a:r>
            <a:r>
              <a:rPr lang="en-IN" baseline="30000" dirty="0" smtClean="0"/>
              <a:t>k</a:t>
            </a:r>
            <a:r>
              <a:rPr lang="en-IN" dirty="0" smtClean="0"/>
              <a:t> b</a:t>
            </a:r>
            <a:r>
              <a:rPr lang="en-IN" baseline="30000" dirty="0" smtClean="0"/>
              <a:t>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So, </a:t>
            </a:r>
            <a:r>
              <a:rPr lang="en-IN" dirty="0" err="1" smtClean="0"/>
              <a:t>xz</a:t>
            </a:r>
            <a:r>
              <a:rPr lang="en-IN" dirty="0" smtClean="0"/>
              <a:t> = </a:t>
            </a:r>
            <a:r>
              <a:rPr lang="en-IN" dirty="0"/>
              <a:t>a</a:t>
            </a:r>
            <a:r>
              <a:rPr lang="en-IN" baseline="30000" dirty="0"/>
              <a:t>n-k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baseline="30000" dirty="0" smtClean="0"/>
              <a:t>n </a:t>
            </a:r>
            <a:r>
              <a:rPr lang="en-IN" dirty="0" smtClean="0"/>
              <a:t>, </a:t>
            </a:r>
            <a:r>
              <a:rPr lang="en-IN" dirty="0"/>
              <a:t>1</a:t>
            </a:r>
            <a:r>
              <a:rPr lang="en-IN" baseline="30000" dirty="0"/>
              <a:t>  </a:t>
            </a:r>
            <a:r>
              <a:rPr lang="en-IN" dirty="0"/>
              <a:t>≤ k ≤ n</a:t>
            </a:r>
            <a:r>
              <a:rPr lang="en-IN" dirty="0" smtClean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</a:t>
            </a:r>
            <a:r>
              <a:rPr lang="en-IN" dirty="0" smtClean="0"/>
              <a:t>, </a:t>
            </a:r>
            <a:r>
              <a:rPr lang="en-IN" dirty="0"/>
              <a:t>w</a:t>
            </a:r>
            <a:r>
              <a:rPr lang="en-IN" baseline="-25000" dirty="0"/>
              <a:t>0</a:t>
            </a:r>
            <a:r>
              <a:rPr lang="en-IN" dirty="0"/>
              <a:t> = </a:t>
            </a:r>
            <a:r>
              <a:rPr lang="en-IN" dirty="0" err="1" smtClean="0"/>
              <a:t>xz</a:t>
            </a:r>
            <a:r>
              <a:rPr lang="en-IN" dirty="0" smtClean="0"/>
              <a:t> = </a:t>
            </a:r>
            <a:r>
              <a:rPr lang="en-IN" dirty="0"/>
              <a:t>a</a:t>
            </a:r>
            <a:r>
              <a:rPr lang="en-IN" baseline="30000" dirty="0"/>
              <a:t>n-k</a:t>
            </a:r>
            <a:r>
              <a:rPr lang="en-IN" dirty="0"/>
              <a:t> </a:t>
            </a:r>
            <a:r>
              <a:rPr lang="en-IN" dirty="0" smtClean="0"/>
              <a:t>b</a:t>
            </a:r>
            <a:r>
              <a:rPr lang="en-IN" baseline="30000" dirty="0" smtClean="0"/>
              <a:t>n</a:t>
            </a:r>
            <a:r>
              <a:rPr lang="en-IN" dirty="0" smtClean="0"/>
              <a:t>      L , a contradiction. Hence L is not regular.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924756"/>
              </p:ext>
            </p:extLst>
          </p:nvPr>
        </p:nvGraphicFramePr>
        <p:xfrm>
          <a:off x="1365161" y="240909"/>
          <a:ext cx="3490174" cy="6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8" name="Equation" r:id="rId3" imgW="1054080" imgH="228600" progId="Equation.3">
                  <p:embed/>
                </p:oleObj>
              </mc:Choice>
              <mc:Fallback>
                <p:oleObj name="Equation" r:id="rId3" imgW="1054080" imgH="228600" progId="Equation.3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161" y="240909"/>
                        <a:ext cx="3490174" cy="6209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18127"/>
              </p:ext>
            </p:extLst>
          </p:nvPr>
        </p:nvGraphicFramePr>
        <p:xfrm>
          <a:off x="1455313" y="1934066"/>
          <a:ext cx="155834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39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313" y="1934066"/>
                        <a:ext cx="1558343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744723"/>
              </p:ext>
            </p:extLst>
          </p:nvPr>
        </p:nvGraphicFramePr>
        <p:xfrm>
          <a:off x="2749641" y="3567446"/>
          <a:ext cx="708335" cy="5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0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Picture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641" y="3567446"/>
                        <a:ext cx="708335" cy="53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755584"/>
              </p:ext>
            </p:extLst>
          </p:nvPr>
        </p:nvGraphicFramePr>
        <p:xfrm>
          <a:off x="2805449" y="4069721"/>
          <a:ext cx="708335" cy="48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1" name="Equation" r:id="rId9" imgW="190440" imgH="152280" progId="Equation.3">
                  <p:embed/>
                </p:oleObj>
              </mc:Choice>
              <mc:Fallback>
                <p:oleObj name="Equation" r:id="rId9" imgW="190440" imgH="152280" progId="Equation.3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449" y="4069721"/>
                        <a:ext cx="708335" cy="4872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21748"/>
              </p:ext>
            </p:extLst>
          </p:nvPr>
        </p:nvGraphicFramePr>
        <p:xfrm>
          <a:off x="4759727" y="6136780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2" name="Equation" r:id="rId11" imgW="126720" imgH="152280" progId="Equation.3">
                  <p:embed/>
                </p:oleObj>
              </mc:Choice>
              <mc:Fallback>
                <p:oleObj name="Equation" r:id="rId11" imgW="126720" imgH="152280" progId="Equation.3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727" y="6136780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88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690942"/>
          </a:xfrm>
        </p:spPr>
        <p:txBody>
          <a:bodyPr/>
          <a:lstStyle/>
          <a:p>
            <a:r>
              <a:rPr lang="en-IN" sz="2800" dirty="0" smtClean="0"/>
              <a:t>2)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5"/>
            <a:ext cx="10515600" cy="58727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 </a:t>
            </a:r>
            <a:r>
              <a:rPr lang="en-IN" dirty="0" smtClean="0"/>
              <a:t> </a:t>
            </a:r>
            <a:r>
              <a:rPr lang="en-IN" dirty="0"/>
              <a:t>. </a:t>
            </a:r>
            <a:r>
              <a:rPr lang="en-IN" dirty="0" smtClean="0"/>
              <a:t>   Then </a:t>
            </a:r>
            <a:r>
              <a:rPr lang="en-IN" dirty="0"/>
              <a:t>|w| =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Consider xy</a:t>
            </a:r>
            <a:r>
              <a:rPr lang="en-IN" sz="3000" baseline="30000" dirty="0" smtClean="0"/>
              <a:t>2</a:t>
            </a:r>
            <a:r>
              <a:rPr lang="en-IN" dirty="0" smtClean="0"/>
              <a:t>z ,</a:t>
            </a:r>
          </a:p>
          <a:p>
            <a:pPr marL="0" indent="0">
              <a:buNone/>
            </a:pPr>
            <a:r>
              <a:rPr lang="en-IN" dirty="0" smtClean="0"/>
              <a:t>   n</a:t>
            </a:r>
            <a:r>
              <a:rPr lang="en-IN" baseline="30000" dirty="0" smtClean="0"/>
              <a:t>2 </a:t>
            </a:r>
            <a:r>
              <a:rPr lang="en-IN" dirty="0" smtClean="0"/>
              <a:t>= |xyz| </a:t>
            </a:r>
            <a:r>
              <a:rPr lang="en-IN" dirty="0"/>
              <a:t>˂ </a:t>
            </a:r>
            <a:r>
              <a:rPr lang="en-IN" dirty="0" smtClean="0"/>
              <a:t>|x</a:t>
            </a:r>
            <a:r>
              <a:rPr lang="en-IN" dirty="0"/>
              <a:t>y</a:t>
            </a:r>
            <a:r>
              <a:rPr lang="en-IN" sz="3000" baseline="30000" dirty="0"/>
              <a:t>2</a:t>
            </a:r>
            <a:r>
              <a:rPr lang="en-IN" dirty="0" smtClean="0"/>
              <a:t>z|= </a:t>
            </a:r>
            <a:r>
              <a:rPr lang="en-IN" dirty="0"/>
              <a:t>|xyz</a:t>
            </a:r>
            <a:r>
              <a:rPr lang="en-IN" dirty="0" smtClean="0"/>
              <a:t>|+|y| </a:t>
            </a:r>
            <a:r>
              <a:rPr lang="en-IN" dirty="0"/>
              <a:t>≤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+</a:t>
            </a:r>
            <a:r>
              <a:rPr lang="en-IN" baseline="30000" dirty="0" smtClean="0"/>
              <a:t>  </a:t>
            </a:r>
            <a:r>
              <a:rPr lang="en-IN" dirty="0" smtClean="0"/>
              <a:t>n ˂ </a:t>
            </a:r>
            <a:r>
              <a:rPr lang="en-IN" dirty="0"/>
              <a:t>n</a:t>
            </a:r>
            <a:r>
              <a:rPr lang="en-IN" baseline="30000" dirty="0"/>
              <a:t>2</a:t>
            </a:r>
            <a:r>
              <a:rPr lang="en-IN" dirty="0"/>
              <a:t> +</a:t>
            </a:r>
            <a:r>
              <a:rPr lang="en-IN" baseline="30000" dirty="0"/>
              <a:t>  </a:t>
            </a:r>
            <a:r>
              <a:rPr lang="en-IN" dirty="0" smtClean="0"/>
              <a:t>n + (n + 1) = (n+1)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                                   n</a:t>
            </a:r>
            <a:r>
              <a:rPr lang="en-IN" baseline="30000" dirty="0" smtClean="0"/>
              <a:t>2  </a:t>
            </a:r>
            <a:r>
              <a:rPr lang="en-IN" dirty="0" smtClean="0"/>
              <a:t>˂ </a:t>
            </a:r>
            <a:r>
              <a:rPr lang="en-IN" dirty="0"/>
              <a:t>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z| ˂ (n+1)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Hence, </a:t>
            </a:r>
            <a:r>
              <a:rPr lang="en-IN" dirty="0"/>
              <a:t>|xy</a:t>
            </a:r>
            <a:r>
              <a:rPr lang="en-IN" sz="3000" baseline="30000" dirty="0"/>
              <a:t>2</a:t>
            </a:r>
            <a:r>
              <a:rPr lang="en-IN" dirty="0"/>
              <a:t>z</a:t>
            </a:r>
            <a:r>
              <a:rPr lang="en-IN" dirty="0" smtClean="0"/>
              <a:t>| is strictly lies between </a:t>
            </a:r>
            <a:r>
              <a:rPr lang="en-IN" dirty="0"/>
              <a:t>n</a:t>
            </a:r>
            <a:r>
              <a:rPr lang="en-IN" baseline="30000" dirty="0"/>
              <a:t>2  </a:t>
            </a:r>
            <a:r>
              <a:rPr lang="en-IN" dirty="0" smtClean="0"/>
              <a:t>and  </a:t>
            </a:r>
            <a:r>
              <a:rPr lang="en-IN" dirty="0"/>
              <a:t>(</a:t>
            </a:r>
            <a:r>
              <a:rPr lang="en-IN" dirty="0" smtClean="0"/>
              <a:t>n+1)</a:t>
            </a:r>
            <a:r>
              <a:rPr lang="en-IN" baseline="30000" dirty="0" smtClean="0"/>
              <a:t>2 </a:t>
            </a:r>
            <a:r>
              <a:rPr lang="en-IN" dirty="0" smtClean="0"/>
              <a:t>but it is not equal to any one of them. Hence </a:t>
            </a:r>
            <a:r>
              <a:rPr lang="en-IN" dirty="0"/>
              <a:t>|xy</a:t>
            </a:r>
            <a:r>
              <a:rPr lang="en-IN" sz="3000" baseline="30000" dirty="0"/>
              <a:t>2</a:t>
            </a:r>
            <a:r>
              <a:rPr lang="en-IN" dirty="0"/>
              <a:t>z</a:t>
            </a:r>
            <a:r>
              <a:rPr lang="en-IN" dirty="0" smtClean="0"/>
              <a:t>| is not a perfect square.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     </a:t>
            </a:r>
            <a:r>
              <a:rPr lang="en-IN" dirty="0"/>
              <a:t>L , a contradiction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Thus L </a:t>
            </a:r>
            <a:r>
              <a:rPr lang="en-IN" dirty="0"/>
              <a:t>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330750"/>
              </p:ext>
            </p:extLst>
          </p:nvPr>
        </p:nvGraphicFramePr>
        <p:xfrm>
          <a:off x="1378042" y="191413"/>
          <a:ext cx="3181078" cy="542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7" name="Equation" r:id="rId3" imgW="965160" imgH="253800" progId="Equation.3">
                  <p:embed/>
                </p:oleObj>
              </mc:Choice>
              <mc:Fallback>
                <p:oleObj name="Equation" r:id="rId3" imgW="965160" imgH="2538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42" y="191413"/>
                        <a:ext cx="3181078" cy="5426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209899"/>
              </p:ext>
            </p:extLst>
          </p:nvPr>
        </p:nvGraphicFramePr>
        <p:xfrm>
          <a:off x="1378042" y="1633047"/>
          <a:ext cx="1318810" cy="71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8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42" y="1633047"/>
                        <a:ext cx="1318810" cy="7109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958497"/>
              </p:ext>
            </p:extLst>
          </p:nvPr>
        </p:nvGraphicFramePr>
        <p:xfrm>
          <a:off x="3858206" y="5840563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4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206" y="5840563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23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7"/>
            <a:ext cx="10515600" cy="523517"/>
          </a:xfrm>
        </p:spPr>
        <p:txBody>
          <a:bodyPr>
            <a:normAutofit/>
          </a:bodyPr>
          <a:lstStyle/>
          <a:p>
            <a:r>
              <a:rPr lang="en-IN" sz="2800" dirty="0" smtClean="0"/>
              <a:t>3)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7279"/>
            <a:ext cx="10515600" cy="5249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</a:t>
            </a:r>
            <a:r>
              <a:rPr lang="en-IN" dirty="0" smtClean="0"/>
              <a:t>.    </a:t>
            </a:r>
            <a:r>
              <a:rPr lang="en-IN" dirty="0"/>
              <a:t>Then |w| = </a:t>
            </a:r>
            <a:r>
              <a:rPr lang="en-IN" dirty="0" smtClean="0"/>
              <a:t>n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Consider 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 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smtClean="0"/>
              <a:t>n</a:t>
            </a:r>
            <a:r>
              <a:rPr lang="en-IN" baseline="30000" dirty="0" smtClean="0"/>
              <a:t>3 </a:t>
            </a:r>
            <a:r>
              <a:rPr lang="en-IN" dirty="0" smtClean="0"/>
              <a:t>=|</a:t>
            </a:r>
            <a:r>
              <a:rPr lang="en-IN" dirty="0"/>
              <a:t>xyz| ˂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|= |xyz</a:t>
            </a:r>
            <a:r>
              <a:rPr lang="en-IN" dirty="0" smtClean="0"/>
              <a:t>|+|y</a:t>
            </a:r>
            <a:r>
              <a:rPr lang="en-IN" sz="3000" baseline="30000" dirty="0" smtClean="0"/>
              <a:t>2</a:t>
            </a:r>
            <a:r>
              <a:rPr lang="en-IN" dirty="0" smtClean="0"/>
              <a:t>| </a:t>
            </a:r>
            <a:r>
              <a:rPr lang="en-IN" dirty="0"/>
              <a:t>≤ </a:t>
            </a:r>
            <a:r>
              <a:rPr lang="en-IN" dirty="0" smtClean="0"/>
              <a:t>n</a:t>
            </a:r>
            <a:r>
              <a:rPr lang="en-IN" baseline="30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˂ n</a:t>
            </a:r>
            <a:r>
              <a:rPr lang="en-IN" baseline="30000" dirty="0"/>
              <a:t>3</a:t>
            </a:r>
            <a:r>
              <a:rPr lang="en-IN" dirty="0"/>
              <a:t> +</a:t>
            </a:r>
            <a:r>
              <a:rPr lang="en-IN" baseline="30000" dirty="0"/>
              <a:t> </a:t>
            </a:r>
            <a:r>
              <a:rPr lang="en-IN" dirty="0"/>
              <a:t>n</a:t>
            </a:r>
            <a:r>
              <a:rPr lang="en-IN" baseline="30000" dirty="0"/>
              <a:t>2 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(2n</a:t>
            </a:r>
            <a:r>
              <a:rPr lang="en-IN" baseline="30000" dirty="0" smtClean="0"/>
              <a:t>2</a:t>
            </a:r>
            <a:r>
              <a:rPr lang="en-IN" dirty="0" smtClean="0"/>
              <a:t> + 3</a:t>
            </a:r>
            <a:r>
              <a:rPr lang="en-IN" baseline="30000" dirty="0" smtClean="0"/>
              <a:t> </a:t>
            </a:r>
            <a:r>
              <a:rPr lang="en-IN" dirty="0" smtClean="0"/>
              <a:t>n </a:t>
            </a:r>
            <a:r>
              <a:rPr lang="en-IN" dirty="0"/>
              <a:t>+ 1) = (</a:t>
            </a:r>
            <a:r>
              <a:rPr lang="en-IN" dirty="0" smtClean="0"/>
              <a:t>n+1)</a:t>
            </a:r>
            <a:r>
              <a:rPr lang="en-IN" baseline="30000" dirty="0" smtClean="0"/>
              <a:t>3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 smtClean="0"/>
              <a:t>n</a:t>
            </a:r>
            <a:r>
              <a:rPr lang="en-IN" baseline="30000" dirty="0" smtClean="0"/>
              <a:t>3  </a:t>
            </a:r>
            <a:r>
              <a:rPr lang="en-IN" dirty="0"/>
              <a:t>˂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˂ (</a:t>
            </a:r>
            <a:r>
              <a:rPr lang="en-IN" dirty="0" smtClean="0"/>
              <a:t>n+1)</a:t>
            </a:r>
            <a:r>
              <a:rPr lang="en-IN" baseline="30000" dirty="0" smtClean="0"/>
              <a:t>3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Hence,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is strictly lies between </a:t>
            </a:r>
            <a:r>
              <a:rPr lang="en-IN" dirty="0" smtClean="0"/>
              <a:t>n</a:t>
            </a:r>
            <a:r>
              <a:rPr lang="en-IN" baseline="30000" dirty="0" smtClean="0"/>
              <a:t>3  </a:t>
            </a:r>
            <a:r>
              <a:rPr lang="en-IN" dirty="0"/>
              <a:t>and  (</a:t>
            </a:r>
            <a:r>
              <a:rPr lang="en-IN" dirty="0" smtClean="0"/>
              <a:t>n+1)</a:t>
            </a:r>
            <a:r>
              <a:rPr lang="en-IN" baseline="30000" dirty="0" smtClean="0"/>
              <a:t>3 </a:t>
            </a:r>
            <a:r>
              <a:rPr lang="en-IN" dirty="0"/>
              <a:t>but it is not equal to any one of them. Hence |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</a:t>
            </a:r>
            <a:r>
              <a:rPr lang="en-IN" dirty="0"/>
              <a:t>| is not a perfect </a:t>
            </a:r>
            <a:r>
              <a:rPr lang="en-IN" dirty="0" smtClean="0"/>
              <a:t>cube.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3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3</a:t>
            </a:r>
            <a:r>
              <a:rPr lang="en-IN" dirty="0" smtClean="0"/>
              <a:t>z     </a:t>
            </a:r>
            <a:r>
              <a:rPr lang="en-IN" dirty="0"/>
              <a:t>L , a contradiction.</a:t>
            </a:r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497285"/>
              </p:ext>
            </p:extLst>
          </p:nvPr>
        </p:nvGraphicFramePr>
        <p:xfrm>
          <a:off x="1210368" y="150741"/>
          <a:ext cx="3284359" cy="59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3" name="Equation" r:id="rId3" imgW="952200" imgH="253800" progId="Equation.3">
                  <p:embed/>
                </p:oleObj>
              </mc:Choice>
              <mc:Fallback>
                <p:oleObj name="Equation" r:id="rId3" imgW="952200" imgH="2538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368" y="150741"/>
                        <a:ext cx="3284359" cy="596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451090"/>
              </p:ext>
            </p:extLst>
          </p:nvPr>
        </p:nvGraphicFramePr>
        <p:xfrm>
          <a:off x="1395414" y="1674253"/>
          <a:ext cx="1012936" cy="528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4" name="Equation" r:id="rId5" imgW="469800" imgH="228600" progId="Equation.3">
                  <p:embed/>
                </p:oleObj>
              </mc:Choice>
              <mc:Fallback>
                <p:oleObj name="Equation" r:id="rId5" imgW="469800" imgH="2286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4" y="1674253"/>
                        <a:ext cx="1012936" cy="5280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7407"/>
              </p:ext>
            </p:extLst>
          </p:nvPr>
        </p:nvGraphicFramePr>
        <p:xfrm>
          <a:off x="3587747" y="5235256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5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47" y="5235256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23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636"/>
            <a:ext cx="10515600" cy="759852"/>
          </a:xfrm>
        </p:spPr>
        <p:txBody>
          <a:bodyPr/>
          <a:lstStyle/>
          <a:p>
            <a:r>
              <a:rPr lang="en-IN" sz="2800" dirty="0" smtClean="0"/>
              <a:t>4)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69" y="887185"/>
            <a:ext cx="10515600" cy="58098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/>
              <a:t>Let n be a positive integer.</a:t>
            </a:r>
          </a:p>
          <a:p>
            <a:pPr marL="0" indent="0">
              <a:buNone/>
            </a:pPr>
            <a:r>
              <a:rPr lang="en-IN" dirty="0"/>
              <a:t>Let             .    Then |w| = 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˃ </a:t>
            </a:r>
            <a:r>
              <a:rPr lang="en-IN" dirty="0"/>
              <a:t>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Consider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</a:t>
            </a:r>
            <a:r>
              <a:rPr lang="en-IN" dirty="0"/>
              <a:t>,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2</a:t>
            </a:r>
            <a:r>
              <a:rPr lang="en-IN" baseline="30000" dirty="0" smtClean="0"/>
              <a:t>n </a:t>
            </a:r>
            <a:r>
              <a:rPr lang="en-IN" dirty="0"/>
              <a:t>=|xyz| ˂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|= |xyz|+|</a:t>
            </a:r>
            <a:r>
              <a:rPr lang="en-IN" dirty="0" smtClean="0"/>
              <a:t>y| </a:t>
            </a:r>
            <a:r>
              <a:rPr lang="en-IN" dirty="0"/>
              <a:t>≤ 2</a:t>
            </a:r>
            <a:r>
              <a:rPr lang="en-IN" baseline="30000" dirty="0"/>
              <a:t>n</a:t>
            </a:r>
            <a:r>
              <a:rPr lang="en-IN" dirty="0" smtClean="0"/>
              <a:t> </a:t>
            </a:r>
            <a:r>
              <a:rPr lang="en-IN" dirty="0"/>
              <a:t>+</a:t>
            </a:r>
            <a:r>
              <a:rPr lang="en-IN" baseline="30000" dirty="0"/>
              <a:t> </a:t>
            </a:r>
            <a:r>
              <a:rPr lang="en-IN" dirty="0" smtClean="0"/>
              <a:t>n </a:t>
            </a:r>
            <a:r>
              <a:rPr lang="en-IN" dirty="0"/>
              <a:t>˂ </a:t>
            </a:r>
            <a:r>
              <a:rPr lang="en-IN" dirty="0" smtClean="0"/>
              <a:t>2</a:t>
            </a:r>
            <a:r>
              <a:rPr lang="en-IN" baseline="30000" dirty="0" smtClean="0"/>
              <a:t>n+1 </a:t>
            </a:r>
            <a:endParaRPr lang="en-IN" baseline="30000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2</a:t>
            </a:r>
            <a:r>
              <a:rPr lang="en-IN" baseline="30000" dirty="0" smtClean="0"/>
              <a:t>n  </a:t>
            </a:r>
            <a:r>
              <a:rPr lang="en-IN" dirty="0"/>
              <a:t>˂ </a:t>
            </a:r>
            <a:r>
              <a:rPr lang="en-IN"/>
              <a:t>|</a:t>
            </a:r>
            <a:r>
              <a:rPr lang="en-IN" smtClean="0"/>
              <a:t>xy</a:t>
            </a:r>
            <a:r>
              <a:rPr lang="en-IN" sz="3000" baseline="30000" smtClean="0"/>
              <a:t>2</a:t>
            </a:r>
            <a:r>
              <a:rPr lang="en-IN" smtClean="0"/>
              <a:t>z</a:t>
            </a:r>
            <a:r>
              <a:rPr lang="en-IN" dirty="0"/>
              <a:t>| ˂ 2</a:t>
            </a:r>
            <a:r>
              <a:rPr lang="en-IN" baseline="30000" dirty="0"/>
              <a:t>n+1</a:t>
            </a:r>
          </a:p>
          <a:p>
            <a:pPr marL="0" indent="0">
              <a:buNone/>
            </a:pPr>
            <a:r>
              <a:rPr lang="en-IN" dirty="0"/>
              <a:t>Hence,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 is strictly lies between 2</a:t>
            </a:r>
            <a:r>
              <a:rPr lang="en-IN" baseline="30000" dirty="0"/>
              <a:t>n</a:t>
            </a:r>
            <a:r>
              <a:rPr lang="en-IN" baseline="30000" dirty="0" smtClean="0"/>
              <a:t>  </a:t>
            </a:r>
            <a:r>
              <a:rPr lang="en-IN" dirty="0"/>
              <a:t>and 2</a:t>
            </a:r>
            <a:r>
              <a:rPr lang="en-IN" baseline="30000" dirty="0"/>
              <a:t>n+1</a:t>
            </a:r>
            <a:r>
              <a:rPr lang="en-IN" baseline="30000" dirty="0" smtClean="0"/>
              <a:t> </a:t>
            </a:r>
            <a:r>
              <a:rPr lang="en-IN" dirty="0"/>
              <a:t>but it is not equal to any one of them. Hence |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</a:t>
            </a:r>
            <a:r>
              <a:rPr lang="en-IN" dirty="0"/>
              <a:t>| is not a </a:t>
            </a:r>
            <a:r>
              <a:rPr lang="en-IN" dirty="0" smtClean="0"/>
              <a:t>power of 2.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Therefore, </a:t>
            </a:r>
            <a:r>
              <a:rPr lang="en-IN" dirty="0" smtClean="0"/>
              <a:t>w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smtClean="0"/>
              <a:t>xy</a:t>
            </a:r>
            <a:r>
              <a:rPr lang="en-IN" sz="3000" baseline="30000" dirty="0" smtClean="0"/>
              <a:t>2</a:t>
            </a:r>
            <a:r>
              <a:rPr lang="en-IN" dirty="0" smtClean="0"/>
              <a:t>z     </a:t>
            </a:r>
            <a:r>
              <a:rPr lang="en-IN" dirty="0"/>
              <a:t>L , a contradiction.</a:t>
            </a:r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400345"/>
              </p:ext>
            </p:extLst>
          </p:nvPr>
        </p:nvGraphicFramePr>
        <p:xfrm>
          <a:off x="1287642" y="60587"/>
          <a:ext cx="306541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7" name="Equation" r:id="rId3" imgW="990360" imgH="253800" progId="Equation.3">
                  <p:embed/>
                </p:oleObj>
              </mc:Choice>
              <mc:Fallback>
                <p:oleObj name="Equation" r:id="rId3" imgW="990360" imgH="25380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642" y="60587"/>
                        <a:ext cx="3065417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036460"/>
              </p:ext>
            </p:extLst>
          </p:nvPr>
        </p:nvGraphicFramePr>
        <p:xfrm>
          <a:off x="1331913" y="1687847"/>
          <a:ext cx="1039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8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87847"/>
                        <a:ext cx="1039812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247128"/>
              </p:ext>
            </p:extLst>
          </p:nvPr>
        </p:nvGraphicFramePr>
        <p:xfrm>
          <a:off x="3703657" y="5428439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79" name="Equation" r:id="rId7" imgW="126720" imgH="152280" progId="Equation.3">
                  <p:embed/>
                </p:oleObj>
              </mc:Choice>
              <mc:Fallback>
                <p:oleObj name="Equation" r:id="rId7" imgW="126720" imgH="152280" progId="Equation.3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57" y="5428439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726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6"/>
            <a:ext cx="10515600" cy="678064"/>
          </a:xfrm>
        </p:spPr>
        <p:txBody>
          <a:bodyPr/>
          <a:lstStyle/>
          <a:p>
            <a:r>
              <a:rPr lang="en-IN" sz="2800" dirty="0" smtClean="0"/>
              <a:t>5)                        is </a:t>
            </a:r>
            <a:r>
              <a:rPr lang="en-IN" sz="2800" dirty="0"/>
              <a:t>prime 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6"/>
            <a:ext cx="10515600" cy="59049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Assume that L is regular.</a:t>
            </a:r>
          </a:p>
          <a:p>
            <a:pPr marL="0" indent="0">
              <a:buNone/>
            </a:pPr>
            <a:r>
              <a:rPr lang="en-IN" dirty="0" smtClean="0"/>
              <a:t>Let n be a positive integer. Let p be a prime number greater than n i.e. </a:t>
            </a:r>
            <a:r>
              <a:rPr lang="en-IN" dirty="0"/>
              <a:t>p </a:t>
            </a:r>
            <a:r>
              <a:rPr lang="en-IN" dirty="0" smtClean="0"/>
              <a:t>˃ n .</a:t>
            </a:r>
          </a:p>
          <a:p>
            <a:pPr marL="0" indent="0">
              <a:buNone/>
            </a:pPr>
            <a:r>
              <a:rPr lang="en-IN" dirty="0" smtClean="0"/>
              <a:t>Let             </a:t>
            </a:r>
            <a:r>
              <a:rPr lang="en-IN" dirty="0"/>
              <a:t>.    Then |w| = </a:t>
            </a:r>
            <a:r>
              <a:rPr lang="en-IN" dirty="0" smtClean="0"/>
              <a:t>p </a:t>
            </a:r>
            <a:r>
              <a:rPr lang="en-IN" dirty="0"/>
              <a:t>˃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</a:t>
            </a:r>
            <a:r>
              <a:rPr lang="en-IN" dirty="0" smtClean="0"/>
              <a:t>1</a:t>
            </a:r>
          </a:p>
          <a:p>
            <a:pPr marL="0" indent="0">
              <a:buNone/>
            </a:pPr>
            <a:r>
              <a:rPr lang="en-IN" dirty="0" smtClean="0"/>
              <a:t> x, y, z are simple strings of a’s.</a:t>
            </a:r>
          </a:p>
          <a:p>
            <a:pPr marL="0" indent="0">
              <a:buNone/>
            </a:pPr>
            <a:r>
              <a:rPr lang="en-IN" dirty="0" smtClean="0"/>
              <a:t>                           y </a:t>
            </a:r>
            <a:r>
              <a:rPr lang="en-IN" dirty="0"/>
              <a:t>= </a:t>
            </a:r>
            <a:r>
              <a:rPr lang="en-IN" dirty="0" smtClean="0"/>
              <a:t>a</a:t>
            </a:r>
            <a:r>
              <a:rPr lang="en-IN" baseline="30000" dirty="0" smtClean="0"/>
              <a:t>m </a:t>
            </a:r>
            <a:r>
              <a:rPr lang="en-IN" dirty="0" smtClean="0"/>
              <a:t> </a:t>
            </a:r>
            <a:r>
              <a:rPr lang="en-IN" dirty="0"/>
              <a:t>,  1</a:t>
            </a:r>
            <a:r>
              <a:rPr lang="en-IN" baseline="30000" dirty="0"/>
              <a:t>  </a:t>
            </a:r>
            <a:r>
              <a:rPr lang="en-IN" dirty="0"/>
              <a:t>≤ </a:t>
            </a:r>
            <a:r>
              <a:rPr lang="en-IN" dirty="0" smtClean="0"/>
              <a:t>m </a:t>
            </a:r>
            <a:r>
              <a:rPr lang="en-IN" dirty="0"/>
              <a:t>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Let  </a:t>
            </a:r>
            <a:r>
              <a:rPr lang="en-IN" dirty="0" err="1" smtClean="0"/>
              <a:t>i</a:t>
            </a:r>
            <a:r>
              <a:rPr lang="en-IN" dirty="0" smtClean="0"/>
              <a:t> = p +1            p = </a:t>
            </a:r>
            <a:r>
              <a:rPr lang="en-IN" dirty="0" err="1" smtClean="0"/>
              <a:t>i</a:t>
            </a:r>
            <a:r>
              <a:rPr lang="en-IN" dirty="0" smtClean="0"/>
              <a:t> -1 </a:t>
            </a:r>
          </a:p>
          <a:p>
            <a:pPr marL="0" indent="0">
              <a:buNone/>
            </a:pPr>
            <a:r>
              <a:rPr lang="en-IN" dirty="0" smtClean="0"/>
              <a:t>Consider   </a:t>
            </a:r>
          </a:p>
          <a:p>
            <a:pPr marL="0" indent="0">
              <a:buNone/>
            </a:pPr>
            <a:r>
              <a:rPr lang="en-IN" dirty="0" smtClean="0"/>
              <a:t>|xy</a:t>
            </a:r>
            <a:r>
              <a:rPr lang="en-IN" sz="3000" baseline="30000" dirty="0" smtClean="0"/>
              <a:t>i</a:t>
            </a:r>
            <a:r>
              <a:rPr lang="en-IN" dirty="0" smtClean="0"/>
              <a:t>z| = </a:t>
            </a:r>
            <a:r>
              <a:rPr lang="en-IN" dirty="0"/>
              <a:t>|</a:t>
            </a:r>
            <a:r>
              <a:rPr lang="en-IN" dirty="0" smtClean="0"/>
              <a:t>xyz| + |</a:t>
            </a:r>
            <a:r>
              <a:rPr lang="en-IN" dirty="0" err="1" smtClean="0"/>
              <a:t>y</a:t>
            </a:r>
            <a:r>
              <a:rPr lang="en-IN" sz="3000" baseline="30000" dirty="0" err="1" smtClean="0"/>
              <a:t>i</a:t>
            </a:r>
            <a:r>
              <a:rPr lang="en-IN" sz="3000" baseline="30000" dirty="0" smtClean="0"/>
              <a:t> - 1</a:t>
            </a:r>
            <a:r>
              <a:rPr lang="en-IN" dirty="0" smtClean="0"/>
              <a:t>| = |</a:t>
            </a:r>
            <a:r>
              <a:rPr lang="en-IN" dirty="0"/>
              <a:t>xyz| + |</a:t>
            </a:r>
            <a:r>
              <a:rPr lang="en-IN" dirty="0" smtClean="0"/>
              <a:t>y|(</a:t>
            </a:r>
            <a:r>
              <a:rPr lang="en-IN" dirty="0" err="1" smtClean="0"/>
              <a:t>i</a:t>
            </a:r>
            <a:r>
              <a:rPr lang="en-IN" dirty="0" smtClean="0"/>
              <a:t> -1)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= p </a:t>
            </a:r>
            <a:r>
              <a:rPr lang="en-IN" dirty="0"/>
              <a:t>+ </a:t>
            </a:r>
            <a:r>
              <a:rPr lang="en-IN" dirty="0" smtClean="0"/>
              <a:t>m(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IN" dirty="0"/>
              <a:t>-1</a:t>
            </a:r>
            <a:r>
              <a:rPr lang="en-IN" dirty="0" smtClean="0"/>
              <a:t>) = </a:t>
            </a:r>
            <a:r>
              <a:rPr lang="en-IN" dirty="0"/>
              <a:t>p + </a:t>
            </a:r>
            <a:r>
              <a:rPr lang="en-IN" dirty="0" err="1" smtClean="0"/>
              <a:t>mp</a:t>
            </a:r>
            <a:r>
              <a:rPr lang="en-IN" dirty="0" smtClean="0"/>
              <a:t> = (m+1)p , is not prime.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Therefore,        xy</a:t>
            </a:r>
            <a:r>
              <a:rPr lang="en-IN" sz="3000" baseline="30000" dirty="0" smtClean="0"/>
              <a:t>i</a:t>
            </a:r>
            <a:r>
              <a:rPr lang="en-IN" dirty="0" smtClean="0"/>
              <a:t>z     L , a contradiction.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Thus 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993640"/>
              </p:ext>
            </p:extLst>
          </p:nvPr>
        </p:nvGraphicFramePr>
        <p:xfrm>
          <a:off x="1275010" y="191409"/>
          <a:ext cx="1764407" cy="45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3" name="Equation" r:id="rId3" imgW="698400" imgH="228600" progId="Equation.3">
                  <p:embed/>
                </p:oleObj>
              </mc:Choice>
              <mc:Fallback>
                <p:oleObj name="Equation" r:id="rId3" imgW="698400" imgH="22860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10" y="191409"/>
                        <a:ext cx="1764407" cy="458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92780"/>
              </p:ext>
            </p:extLst>
          </p:nvPr>
        </p:nvGraphicFramePr>
        <p:xfrm>
          <a:off x="1411825" y="1741846"/>
          <a:ext cx="9572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4" name="Equation" r:id="rId5" imgW="444240" imgH="203040" progId="Equation.3">
                  <p:embed/>
                </p:oleObj>
              </mc:Choice>
              <mc:Fallback>
                <p:oleObj name="Equation" r:id="rId5" imgW="444240" imgH="20304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825" y="1741846"/>
                        <a:ext cx="957262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86947"/>
              </p:ext>
            </p:extLst>
          </p:nvPr>
        </p:nvGraphicFramePr>
        <p:xfrm>
          <a:off x="2582213" y="4043967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5" name="Equation" r:id="rId7" imgW="190440" imgH="152280" progId="Equation.3">
                  <p:embed/>
                </p:oleObj>
              </mc:Choice>
              <mc:Fallback>
                <p:oleObj name="Equation" r:id="rId7" imgW="190440" imgH="152280" progId="Equation.3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213" y="4043967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98194"/>
              </p:ext>
            </p:extLst>
          </p:nvPr>
        </p:nvGraphicFramePr>
        <p:xfrm>
          <a:off x="3407443" y="5853442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66" name="Equation" r:id="rId9" imgW="126720" imgH="152280" progId="Equation.3">
                  <p:embed/>
                </p:oleObj>
              </mc:Choice>
              <mc:Fallback>
                <p:oleObj name="Equation" r:id="rId9" imgW="126720" imgH="152280" progId="Equation.3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443" y="5853442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77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510"/>
            <a:ext cx="10515600" cy="703821"/>
          </a:xfrm>
        </p:spPr>
        <p:txBody>
          <a:bodyPr/>
          <a:lstStyle/>
          <a:p>
            <a:r>
              <a:rPr lang="en-IN" sz="2800" dirty="0" smtClean="0"/>
              <a:t>6)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330"/>
            <a:ext cx="10515600" cy="5607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824638"/>
              </p:ext>
            </p:extLst>
          </p:nvPr>
        </p:nvGraphicFramePr>
        <p:xfrm>
          <a:off x="1304232" y="170662"/>
          <a:ext cx="4125845" cy="599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8" name="Equation" r:id="rId3" imgW="1434960" imgH="228600" progId="Equation.3">
                  <p:embed/>
                </p:oleObj>
              </mc:Choice>
              <mc:Fallback>
                <p:oleObj name="Equation" r:id="rId3" imgW="143496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232" y="170662"/>
                        <a:ext cx="4125845" cy="599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497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 smtClean="0">
                <a:sym typeface="Symbol" panose="05050102010706020507" pitchFamily="18" charset="2"/>
              </a:rPr>
              <a:t>={ a, b, c}, the string (a + b . c)* . (c +  )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 + b </a:t>
            </a:r>
            <a:r>
              <a:rPr lang="en-US" altLang="en-US" i="1" dirty="0">
                <a:latin typeface="Times New Roman" panose="02020603050405020304" pitchFamily="18" charset="0"/>
              </a:rPr>
              <a:t>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(a </a:t>
            </a:r>
            <a:r>
              <a:rPr lang="en-US" altLang="en-US" i="1" dirty="0">
                <a:latin typeface="Times New Roman" panose="02020603050405020304" pitchFamily="18" charset="0"/>
              </a:rPr>
              <a:t>+ b . c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* = (a + b . c)*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</a:t>
            </a:r>
            <a:r>
              <a:rPr lang="en-US" altLang="en-US" dirty="0" smtClean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c +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)= (</a:t>
            </a:r>
            <a:r>
              <a:rPr lang="en-US" altLang="en-US" i="1" dirty="0">
                <a:latin typeface="Times New Roman" panose="02020603050405020304" pitchFamily="18" charset="0"/>
              </a:rPr>
              <a:t>c + </a:t>
            </a:r>
            <a:r>
              <a:rPr lang="en-US" altLang="en-US" dirty="0" smtClean="0">
                <a:sym typeface="Symbol" panose="05050102010706020507" pitchFamily="18" charset="2"/>
              </a:rPr>
              <a:t>)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.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+ b . c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)* . </a:t>
            </a:r>
            <a:r>
              <a:rPr lang="en-US" altLang="en-US" b="1" i="1" dirty="0">
                <a:latin typeface="Times New Roman" panose="02020603050405020304" pitchFamily="18" charset="0"/>
              </a:rPr>
              <a:t>(c +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85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24"/>
            <a:ext cx="10515600" cy="759844"/>
          </a:xfrm>
        </p:spPr>
        <p:txBody>
          <a:bodyPr/>
          <a:lstStyle/>
          <a:p>
            <a:r>
              <a:rPr lang="en-IN" sz="2800" dirty="0" smtClean="0"/>
              <a:t>7)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3532"/>
            <a:ext cx="10515600" cy="5824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Assume that L is regular</a:t>
            </a:r>
            <a:r>
              <a:rPr lang="en-IN" dirty="0" smtClean="0"/>
              <a:t>. Let </a:t>
            </a:r>
            <a:r>
              <a:rPr lang="en-IN" dirty="0"/>
              <a:t>n be a positive </a:t>
            </a:r>
            <a:r>
              <a:rPr lang="en-IN" dirty="0" smtClean="0"/>
              <a:t>integer with n ˃ 2.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Let             .    Then |w| = </a:t>
            </a:r>
            <a:r>
              <a:rPr lang="en-IN" dirty="0" smtClean="0"/>
              <a:t>n! </a:t>
            </a:r>
            <a:r>
              <a:rPr lang="en-IN" dirty="0"/>
              <a:t>≥ n</a:t>
            </a:r>
          </a:p>
          <a:p>
            <a:pPr marL="0" indent="0">
              <a:buNone/>
            </a:pPr>
            <a:r>
              <a:rPr lang="en-IN" dirty="0"/>
              <a:t>Therefore, by pumping lemma w can be decomposed as</a:t>
            </a:r>
          </a:p>
          <a:p>
            <a:pPr marL="0" indent="0">
              <a:buNone/>
            </a:pPr>
            <a:r>
              <a:rPr lang="en-IN" dirty="0"/>
              <a:t>    w = xyz   with    |</a:t>
            </a:r>
            <a:r>
              <a:rPr lang="en-IN" dirty="0" err="1"/>
              <a:t>xy</a:t>
            </a:r>
            <a:r>
              <a:rPr lang="en-IN" dirty="0"/>
              <a:t>|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≤  n          and      |y| ≥ 1</a:t>
            </a:r>
          </a:p>
          <a:p>
            <a:pPr marL="0" indent="0">
              <a:buNone/>
            </a:pPr>
            <a:r>
              <a:rPr lang="en-IN" dirty="0"/>
              <a:t> x, y, z are simple strings of a’s.</a:t>
            </a:r>
          </a:p>
          <a:p>
            <a:pPr marL="0" indent="0">
              <a:buNone/>
            </a:pPr>
            <a:r>
              <a:rPr lang="en-IN" dirty="0"/>
              <a:t>                           y = </a:t>
            </a:r>
            <a:r>
              <a:rPr lang="en-IN" dirty="0" smtClean="0"/>
              <a:t>a</a:t>
            </a:r>
            <a:r>
              <a:rPr lang="en-IN" baseline="30000" dirty="0" smtClean="0"/>
              <a:t>k </a:t>
            </a:r>
            <a:r>
              <a:rPr lang="en-IN" dirty="0" smtClean="0"/>
              <a:t> </a:t>
            </a:r>
            <a:r>
              <a:rPr lang="en-IN" dirty="0"/>
              <a:t>,  1</a:t>
            </a:r>
            <a:r>
              <a:rPr lang="en-IN" baseline="30000" dirty="0"/>
              <a:t>  </a:t>
            </a:r>
            <a:r>
              <a:rPr lang="en-IN" dirty="0"/>
              <a:t>≤ </a:t>
            </a:r>
            <a:r>
              <a:rPr lang="en-IN" dirty="0" smtClean="0"/>
              <a:t>k </a:t>
            </a:r>
            <a:r>
              <a:rPr lang="en-IN" dirty="0"/>
              <a:t>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|y| = k , </a:t>
            </a:r>
            <a:r>
              <a:rPr lang="en-IN" dirty="0"/>
              <a:t>1</a:t>
            </a:r>
            <a:r>
              <a:rPr lang="en-IN" baseline="30000" dirty="0"/>
              <a:t>  </a:t>
            </a:r>
            <a:r>
              <a:rPr lang="en-IN" dirty="0"/>
              <a:t>≤ k ≤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 smtClean="0"/>
              <a:t>Consider </a:t>
            </a:r>
            <a:r>
              <a:rPr lang="en-IN" dirty="0"/>
              <a:t>w</a:t>
            </a:r>
            <a:r>
              <a:rPr lang="en-IN" baseline="-25000" dirty="0"/>
              <a:t>0</a:t>
            </a:r>
            <a:r>
              <a:rPr lang="en-IN" dirty="0"/>
              <a:t> = xy</a:t>
            </a:r>
            <a:r>
              <a:rPr lang="en-IN" sz="3200" baseline="30000" dirty="0"/>
              <a:t>0</a:t>
            </a:r>
            <a:r>
              <a:rPr lang="en-IN" dirty="0"/>
              <a:t>z = </a:t>
            </a:r>
            <a:r>
              <a:rPr lang="en-IN" dirty="0" err="1" smtClean="0"/>
              <a:t>xz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|</a:t>
            </a:r>
            <a:r>
              <a:rPr lang="en-IN" dirty="0"/>
              <a:t> w</a:t>
            </a:r>
            <a:r>
              <a:rPr lang="en-IN" baseline="-25000" dirty="0"/>
              <a:t>0 </a:t>
            </a:r>
            <a:r>
              <a:rPr lang="en-IN" dirty="0" smtClean="0"/>
              <a:t>| = </a:t>
            </a:r>
            <a:r>
              <a:rPr lang="en-IN" dirty="0"/>
              <a:t>n</a:t>
            </a:r>
            <a:r>
              <a:rPr lang="en-IN" dirty="0" smtClean="0"/>
              <a:t>! – k</a:t>
            </a:r>
          </a:p>
          <a:p>
            <a:pPr marL="0" indent="0">
              <a:buNone/>
            </a:pPr>
            <a:r>
              <a:rPr lang="en-IN" dirty="0" smtClean="0"/>
              <a:t>The string </a:t>
            </a:r>
            <a:r>
              <a:rPr lang="en-IN" dirty="0" err="1" smtClean="0"/>
              <a:t>xz</a:t>
            </a:r>
            <a:r>
              <a:rPr lang="en-IN" dirty="0" smtClean="0"/>
              <a:t>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L  if and only if there exists a j such that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n! – k = j!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0687"/>
              </p:ext>
            </p:extLst>
          </p:nvPr>
        </p:nvGraphicFramePr>
        <p:xfrm>
          <a:off x="1287888" y="144897"/>
          <a:ext cx="284623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888" y="144897"/>
                        <a:ext cx="2846231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56182"/>
              </p:ext>
            </p:extLst>
          </p:nvPr>
        </p:nvGraphicFramePr>
        <p:xfrm>
          <a:off x="1461396" y="1496789"/>
          <a:ext cx="9858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5" name="Equation" r:id="rId5" imgW="457200" imgH="203040" progId="Equation.3">
                  <p:embed/>
                </p:oleObj>
              </mc:Choice>
              <mc:Fallback>
                <p:oleObj name="Equation" r:id="rId5" imgW="457200" imgH="20304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396" y="1496789"/>
                        <a:ext cx="98583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76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But this is impossible, since n ˃ 2  and k ≤ n we have</a:t>
            </a:r>
          </a:p>
          <a:p>
            <a:pPr marL="0" indent="0">
              <a:buNone/>
            </a:pPr>
            <a:r>
              <a:rPr lang="en-IN" dirty="0"/>
              <a:t>                                  n! – k ˃ (n-1)!</a:t>
            </a:r>
          </a:p>
          <a:p>
            <a:pPr marL="0" indent="0">
              <a:buNone/>
            </a:pPr>
            <a:r>
              <a:rPr lang="en-IN" dirty="0"/>
              <a:t>The existence of such  j is </a:t>
            </a:r>
            <a:r>
              <a:rPr lang="en-IN" dirty="0" smtClean="0"/>
              <a:t>impossible,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w</a:t>
            </a:r>
            <a:r>
              <a:rPr lang="en-IN" baseline="-25000" dirty="0" smtClean="0"/>
              <a:t>0</a:t>
            </a:r>
            <a:r>
              <a:rPr lang="en-IN" dirty="0" smtClean="0"/>
              <a:t>     </a:t>
            </a:r>
            <a:r>
              <a:rPr lang="en-IN" dirty="0"/>
              <a:t>L , a contradiction.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Hence </a:t>
            </a:r>
            <a:r>
              <a:rPr lang="en-IN" dirty="0"/>
              <a:t>L is not regular.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470026"/>
              </p:ext>
            </p:extLst>
          </p:nvPr>
        </p:nvGraphicFramePr>
        <p:xfrm>
          <a:off x="3304410" y="3393574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3" name="Equation" r:id="rId3" imgW="126720" imgH="152280" progId="Equation.3">
                  <p:embed/>
                </p:oleObj>
              </mc:Choice>
              <mc:Fallback>
                <p:oleObj name="Equation" r:id="rId3" imgW="126720" imgH="1522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10" y="3393574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54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2"/>
            <a:ext cx="10515600" cy="72669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Myhill - Nerode Theorem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655"/>
            <a:ext cx="10515600" cy="372583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following three statements are equivalent: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The set </a:t>
            </a:r>
            <a:r>
              <a:rPr lang="en-US" dirty="0" smtClean="0">
                <a:solidFill>
                  <a:srgbClr val="0000CC"/>
                </a:solidFill>
              </a:rPr>
              <a:t>L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 </a:t>
            </a:r>
            <a:r>
              <a:rPr lang="el-GR" altLang="en-US" dirty="0" smtClean="0">
                <a:solidFill>
                  <a:srgbClr val="0000CC"/>
                </a:solidFill>
              </a:rPr>
              <a:t>Σ</a:t>
            </a:r>
            <a:r>
              <a:rPr lang="en-US" altLang="en-US" dirty="0" smtClean="0">
                <a:solidFill>
                  <a:srgbClr val="0000CC"/>
                </a:solidFill>
              </a:rPr>
              <a:t>* </a:t>
            </a:r>
            <a:r>
              <a:rPr lang="en-US" altLang="en-US" dirty="0" smtClean="0"/>
              <a:t>is accepted by some FSA.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 is the union of some of the equivalence classes of a right invariant equivalence relation of finite index on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Let equivalence relation </a:t>
            </a:r>
            <a:r>
              <a:rPr lang="en-US" dirty="0" smtClean="0">
                <a:solidFill>
                  <a:srgbClr val="0000CC"/>
                </a:solidFill>
              </a:rPr>
              <a:t>R</a:t>
            </a:r>
            <a:r>
              <a:rPr lang="en-US" baseline="-25000" dirty="0" smtClean="0">
                <a:solidFill>
                  <a:srgbClr val="0000CC"/>
                </a:solidFill>
              </a:rPr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 be defined by: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rgbClr val="0000CC"/>
                </a:solidFill>
              </a:rPr>
              <a:t>        x R</a:t>
            </a:r>
            <a:r>
              <a:rPr lang="en-US" baseline="-25000" dirty="0" smtClean="0">
                <a:solidFill>
                  <a:srgbClr val="0000CC"/>
                </a:solidFill>
              </a:rPr>
              <a:t>L </a:t>
            </a:r>
            <a:r>
              <a:rPr lang="en-US" dirty="0" smtClean="0">
                <a:solidFill>
                  <a:srgbClr val="0000CC"/>
                </a:solidFill>
              </a:rPr>
              <a:t>y </a:t>
            </a:r>
            <a:r>
              <a:rPr lang="en-US" dirty="0" smtClean="0"/>
              <a:t>if and only if for all z in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*, xz is in L exactly when yz is in L.</a:t>
            </a:r>
          </a:p>
          <a:p>
            <a:pPr marL="514350" indent="-514350">
              <a:buNone/>
            </a:pPr>
            <a:r>
              <a:rPr lang="en-US" altLang="en-US" dirty="0" smtClean="0"/>
              <a:t>        The </a:t>
            </a:r>
            <a:r>
              <a:rPr lang="en-US" dirty="0" smtClean="0"/>
              <a:t>R</a:t>
            </a:r>
            <a:r>
              <a:rPr lang="en-US" baseline="-25000" dirty="0" smtClean="0"/>
              <a:t>L </a:t>
            </a:r>
            <a:r>
              <a:rPr lang="en-US" dirty="0" smtClean="0"/>
              <a:t> is of finite index.</a:t>
            </a:r>
            <a:endParaRPr lang="en-US" altLang="en-US" dirty="0" smtClean="0"/>
          </a:p>
          <a:p>
            <a:pPr marL="514350" indent="-51435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5923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39" y="296212"/>
            <a:ext cx="10515600" cy="48755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Proof: (1)       (2)    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29"/>
            <a:ext cx="10515600" cy="56280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Assume that L is accepted by a DFA   </a:t>
            </a:r>
            <a:r>
              <a:rPr lang="en-US" altLang="en-US" b="1" dirty="0"/>
              <a:t>M = (Q, </a:t>
            </a:r>
            <a:r>
              <a:rPr lang="el-GR" altLang="en-US" b="1" dirty="0">
                <a:cs typeface="Arial" charset="0"/>
              </a:rPr>
              <a:t>Σ</a:t>
            </a:r>
            <a:r>
              <a:rPr lang="en-US" altLang="en-US" b="1" dirty="0">
                <a:cs typeface="Arial" charset="0"/>
              </a:rPr>
              <a:t>, </a:t>
            </a:r>
            <a:r>
              <a:rPr lang="en-US" altLang="en-US" b="1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b="1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b="1" dirty="0">
                <a:cs typeface="Arial" charset="0"/>
                <a:sym typeface="Symbol" pitchFamily="18" charset="2"/>
              </a:rPr>
              <a:t>, F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Define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on </a:t>
            </a:r>
            <a:r>
              <a:rPr lang="el-GR" altLang="en-US" dirty="0"/>
              <a:t>Σ</a:t>
            </a:r>
            <a:r>
              <a:rPr lang="en-US" altLang="en-US" dirty="0" smtClean="0"/>
              <a:t>*, as follows: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</a:t>
            </a: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y     if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514350" indent="-514350">
              <a:buAutoNum type="arabicParenR"/>
            </a:pP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x</a:t>
            </a:r>
            <a:r>
              <a:rPr lang="en-US" dirty="0" smtClean="0"/>
              <a:t>    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(reflexive)</a:t>
            </a:r>
          </a:p>
          <a:p>
            <a:pPr marL="514350" indent="-514350">
              <a:buAutoNum type="arabicParenR"/>
            </a:pP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</a:t>
            </a:r>
            <a:r>
              <a:rPr lang="en-US" dirty="0"/>
              <a:t>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</a:p>
          <a:p>
            <a:pPr marL="0" indent="0">
              <a:buNone/>
            </a:pP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                    if  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x)  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                    </a:t>
            </a:r>
            <a:r>
              <a:rPr lang="en-US" dirty="0" smtClean="0"/>
              <a:t>y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x                     (symmetric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3) </a:t>
            </a:r>
            <a:r>
              <a:rPr lang="en-US" dirty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,   y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z          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and </a:t>
            </a:r>
            <a:r>
              <a:rPr lang="en-US" dirty="0"/>
              <a:t>if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z)</a:t>
            </a:r>
            <a:endParaRPr lang="en-US" alt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     if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z)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                                            </a:t>
            </a:r>
            <a:r>
              <a:rPr lang="en-US" dirty="0" smtClean="0"/>
              <a:t> 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z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 </a:t>
            </a:r>
            <a:r>
              <a:rPr lang="en-US" dirty="0" smtClean="0">
                <a:cs typeface="Arial" charset="0"/>
                <a:sym typeface="Symbol" pitchFamily="18" charset="2"/>
              </a:rPr>
              <a:t>This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an equivalence relation on </a:t>
            </a:r>
            <a:r>
              <a:rPr lang="en-US" dirty="0" smtClean="0"/>
              <a:t> </a:t>
            </a:r>
            <a:r>
              <a:rPr lang="el-GR" altLang="en-US" dirty="0"/>
              <a:t>Σ</a:t>
            </a:r>
            <a:r>
              <a:rPr lang="en-US" altLang="en-US" dirty="0" smtClean="0"/>
              <a:t>*.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</a:t>
            </a:r>
            <a:endParaRPr lang="en-US" baseline="-25000" dirty="0">
              <a:cs typeface="Arial" charset="0"/>
              <a:sym typeface="Symbol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71519"/>
              </p:ext>
            </p:extLst>
          </p:nvPr>
        </p:nvGraphicFramePr>
        <p:xfrm>
          <a:off x="2908739" y="282751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39" y="282751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8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79549"/>
            <a:ext cx="10585361" cy="57697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So,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/>
              <a:t> divides 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 into equivalence classes. The set of strings which take the machine from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to a particular state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i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are in one equivalence class. The number of equivalence classes is therefore equivalent to the number of states in M. (assume every state is reachable from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 )</a:t>
            </a:r>
          </a:p>
          <a:p>
            <a:pPr marL="0" indent="0">
              <a:buNone/>
            </a:pP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The index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at most the number of states of M. It can be easily seen that this equivalence relation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 smtClean="0">
                <a:cs typeface="Arial" charset="0"/>
                <a:sym typeface="Symbol" pitchFamily="18" charset="2"/>
              </a:rPr>
              <a:t> is right invariant. </a:t>
            </a:r>
          </a:p>
          <a:p>
            <a:pPr marL="0" indent="0">
              <a:buNone/>
            </a:pPr>
            <a:r>
              <a:rPr lang="en-US" dirty="0" smtClean="0"/>
              <a:t>  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    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   for some z </a:t>
            </a:r>
            <a:r>
              <a:rPr lang="en-US" altLang="en-US" b="1" dirty="0">
                <a:sym typeface="Symbol" pitchFamily="18" charset="2"/>
              </a:rPr>
              <a:t>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 smtClean="0"/>
              <a:t>Σ</a:t>
            </a:r>
            <a:r>
              <a:rPr lang="en-US" altLang="en-US" dirty="0"/>
              <a:t>*</a:t>
            </a:r>
            <a:endParaRPr lang="en-US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</a:t>
            </a:r>
            <a:r>
              <a:rPr lang="en-US" dirty="0" smtClean="0"/>
              <a:t>x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smtClean="0"/>
              <a:t>y        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x)</a:t>
            </a:r>
            <a:r>
              <a:rPr lang="en-US" altLang="en-US" b="1" dirty="0">
                <a:cs typeface="Arial" charset="0"/>
                <a:sym typeface="Symbol" pitchFamily="18" charset="2"/>
              </a:rPr>
              <a:t>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y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dirty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b="1" dirty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(</a:t>
            </a:r>
            <a:r>
              <a:rPr lang="en-US" altLang="en-US" dirty="0">
                <a:cs typeface="Arial" charset="0"/>
                <a:sym typeface="Symbol" pitchFamily="18" charset="2"/>
              </a:rPr>
              <a:t>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x), z)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</a:t>
            </a:r>
            <a:r>
              <a:rPr lang="en-US" altLang="en-US" b="1" dirty="0" smtClean="0">
                <a:cs typeface="Arial" charset="0"/>
                <a:sym typeface="Symbol" pitchFamily="18" charset="2"/>
              </a:rPr>
              <a:t>= </a:t>
            </a:r>
            <a:r>
              <a:rPr lang="en-US" altLang="en-US" dirty="0">
                <a:cs typeface="Arial" charset="0"/>
                <a:sym typeface="Symbol" pitchFamily="18" charset="2"/>
              </a:rPr>
              <a:t> ((q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y), </a:t>
            </a:r>
            <a:r>
              <a:rPr lang="en-US" altLang="en-US" dirty="0">
                <a:cs typeface="Arial" charset="0"/>
                <a:sym typeface="Symbol" pitchFamily="18" charset="2"/>
              </a:rPr>
              <a:t>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 </a:t>
            </a:r>
            <a:r>
              <a:rPr lang="en-US" dirty="0" smtClean="0">
                <a:cs typeface="Arial" charset="0"/>
                <a:sym typeface="Symbol" pitchFamily="18" charset="2"/>
              </a:rPr>
              <a:t>                     = </a:t>
            </a:r>
            <a:r>
              <a:rPr lang="en-US" altLang="en-US" dirty="0">
                <a:cs typeface="Arial" charset="0"/>
                <a:sym typeface="Symbol" pitchFamily="18" charset="2"/>
              </a:rPr>
              <a:t>(q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0 </a:t>
            </a:r>
            <a:r>
              <a:rPr lang="en-US" altLang="en-US" dirty="0">
                <a:cs typeface="Arial" charset="0"/>
                <a:sym typeface="Symbol" pitchFamily="18" charset="2"/>
              </a:rPr>
              <a:t>, 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yz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)           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M</a:t>
            </a:r>
            <a:r>
              <a:rPr lang="en-US" dirty="0"/>
              <a:t> </a:t>
            </a:r>
            <a:r>
              <a:rPr lang="en-US" dirty="0" err="1"/>
              <a:t>yz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942023"/>
              </p:ext>
            </p:extLst>
          </p:nvPr>
        </p:nvGraphicFramePr>
        <p:xfrm>
          <a:off x="2079934" y="3194729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9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934" y="3194729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635173"/>
              </p:ext>
            </p:extLst>
          </p:nvPr>
        </p:nvGraphicFramePr>
        <p:xfrm>
          <a:off x="2541428" y="3746376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0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428" y="3746376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33610"/>
              </p:ext>
            </p:extLst>
          </p:nvPr>
        </p:nvGraphicFramePr>
        <p:xfrm>
          <a:off x="4602048" y="5809909"/>
          <a:ext cx="708335" cy="36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1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048" y="5809909"/>
                        <a:ext cx="708335" cy="367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6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736017"/>
          </a:xfrm>
        </p:spPr>
        <p:txBody>
          <a:bodyPr/>
          <a:lstStyle/>
          <a:p>
            <a:r>
              <a:rPr lang="en-IN" dirty="0"/>
              <a:t>Proof: </a:t>
            </a:r>
            <a:r>
              <a:rPr lang="en-IN" dirty="0" smtClean="0"/>
              <a:t>2    3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0835"/>
            <a:ext cx="10515600" cy="549284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Assume E be an equivalence relation as defined in (2).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( E is an equivalence relation on </a:t>
            </a:r>
            <a:r>
              <a:rPr lang="el-GR" altLang="en-US" dirty="0"/>
              <a:t>Σ</a:t>
            </a:r>
            <a:r>
              <a:rPr lang="en-US" altLang="en-US" dirty="0" smtClean="0"/>
              <a:t>* with a finite index right invariant and L is union of some of the equivalence classes)</a:t>
            </a:r>
          </a:p>
          <a:p>
            <a:pPr marL="0" indent="0">
              <a:buNone/>
            </a:pPr>
            <a:r>
              <a:rPr lang="en-US" dirty="0" smtClean="0"/>
              <a:t>To show E is a refinement of R</a:t>
            </a:r>
            <a:r>
              <a:rPr lang="en-US" baseline="-25000" dirty="0" smtClean="0"/>
              <a:t>L</a:t>
            </a:r>
          </a:p>
          <a:p>
            <a:pPr marL="0" indent="0">
              <a:buNone/>
            </a:pPr>
            <a:r>
              <a:rPr lang="en-US" baseline="-25000" dirty="0"/>
              <a:t> </a:t>
            </a:r>
            <a:r>
              <a:rPr lang="en-US" dirty="0" smtClean="0"/>
              <a:t>if    x E y  then   </a:t>
            </a:r>
            <a:r>
              <a:rPr lang="en-US" dirty="0" err="1" smtClean="0"/>
              <a:t>xz</a:t>
            </a:r>
            <a:r>
              <a:rPr lang="en-US" dirty="0" smtClean="0"/>
              <a:t> E </a:t>
            </a:r>
            <a:r>
              <a:rPr lang="en-US" dirty="0" err="1" smtClean="0"/>
              <a:t>yz</a:t>
            </a:r>
            <a:r>
              <a:rPr lang="en-US" dirty="0" smtClean="0"/>
              <a:t>  for any z</a:t>
            </a:r>
            <a:r>
              <a:rPr lang="en-US" altLang="en-US" b="1" dirty="0">
                <a:sym typeface="Symbol" pitchFamily="18" charset="2"/>
              </a:rPr>
              <a:t> </a:t>
            </a:r>
            <a:r>
              <a:rPr lang="en-US" altLang="en-US" b="1" dirty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/>
              <a:t>Σ</a:t>
            </a:r>
            <a:r>
              <a:rPr lang="en-US" altLang="en-US" dirty="0" smtClean="0"/>
              <a:t>*</a:t>
            </a:r>
          </a:p>
          <a:p>
            <a:pPr marL="0" indent="0">
              <a:buNone/>
            </a:pPr>
            <a:r>
              <a:rPr lang="en-IN" dirty="0" err="1" smtClean="0"/>
              <a:t>xz</a:t>
            </a:r>
            <a:r>
              <a:rPr lang="en-IN" dirty="0" smtClean="0"/>
              <a:t> and </a:t>
            </a:r>
            <a:r>
              <a:rPr lang="en-IN" dirty="0" err="1" smtClean="0"/>
              <a:t>yz</a:t>
            </a:r>
            <a:r>
              <a:rPr lang="en-IN" dirty="0" smtClean="0"/>
              <a:t> are in same equivalence class of E. Hence </a:t>
            </a:r>
            <a:r>
              <a:rPr lang="en-IN" dirty="0" err="1" smtClean="0"/>
              <a:t>xz</a:t>
            </a:r>
            <a:r>
              <a:rPr lang="en-IN" dirty="0" smtClean="0"/>
              <a:t> and </a:t>
            </a:r>
            <a:r>
              <a:rPr lang="en-IN" dirty="0" err="1" smtClean="0"/>
              <a:t>yz</a:t>
            </a:r>
            <a:r>
              <a:rPr lang="en-IN" dirty="0" smtClean="0"/>
              <a:t> are both in L or both not in L as L is the union of some of the equivalence classes of E.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Hence 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</a:t>
            </a:r>
            <a:r>
              <a:rPr lang="en-US" dirty="0"/>
              <a:t>y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Hence, any equivalence class of E is completely contained in an equivalence class of </a:t>
            </a:r>
            <a:r>
              <a:rPr lang="en-US" dirty="0">
                <a:cs typeface="Arial" charset="0"/>
                <a:sym typeface="Symbol" pitchFamily="18" charset="2"/>
              </a:rPr>
              <a:t>R</a:t>
            </a:r>
            <a:r>
              <a:rPr lang="en-US" baseline="-25000" dirty="0">
                <a:cs typeface="Arial" charset="0"/>
                <a:sym typeface="Symbol" pitchFamily="18" charset="2"/>
              </a:rPr>
              <a:t>L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240740"/>
              </p:ext>
            </p:extLst>
          </p:nvPr>
        </p:nvGraphicFramePr>
        <p:xfrm>
          <a:off x="2646605" y="30168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7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605" y="30168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02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Therefore, E is a refinement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and so the index of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is less than or equal to the index of E and hence finite.</a:t>
            </a:r>
          </a:p>
          <a:p>
            <a:pPr marL="0" indent="0">
              <a:buNone/>
            </a:pPr>
            <a:r>
              <a:rPr lang="en-US" baseline="-25000" dirty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         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 index of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≤  index of E</a:t>
            </a:r>
          </a:p>
          <a:p>
            <a:pPr marL="0" indent="0">
              <a:buNone/>
            </a:pPr>
            <a:r>
              <a:rPr lang="en-IN" dirty="0" smtClean="0"/>
              <a:t>(3)         (1)</a:t>
            </a:r>
            <a:r>
              <a:rPr lang="en-US" dirty="0" smtClean="0">
                <a:cs typeface="Arial" charset="0"/>
                <a:sym typeface="Symbol" pitchFamily="18" charset="2"/>
              </a:rPr>
              <a:t> 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</a:t>
            </a:r>
            <a:r>
              <a:rPr lang="en-US" dirty="0" smtClean="0">
                <a:cs typeface="Arial" charset="0"/>
                <a:sym typeface="Symbol" pitchFamily="18" charset="2"/>
              </a:rPr>
              <a:t>First, we show 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dirty="0" smtClean="0">
                <a:cs typeface="Arial" charset="0"/>
                <a:sym typeface="Symbol" pitchFamily="18" charset="2"/>
              </a:rPr>
              <a:t>is right invariant </a:t>
            </a:r>
          </a:p>
          <a:p>
            <a:pPr marL="0" indent="0"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IN" dirty="0" smtClean="0"/>
              <a:t>x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y  if  </a:t>
            </a:r>
            <a:r>
              <a:rPr lang="en-US" dirty="0" err="1" smtClean="0"/>
              <a:t>xz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      </a:t>
            </a:r>
            <a:r>
              <a:rPr lang="en-US" dirty="0" smtClean="0"/>
              <a:t> </a:t>
            </a:r>
            <a:r>
              <a:rPr lang="en-US" dirty="0" err="1" smtClean="0"/>
              <a:t>yz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            </a:t>
            </a:r>
            <a:r>
              <a:rPr lang="en-US" dirty="0" err="1" smtClean="0"/>
              <a:t>xwz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      </a:t>
            </a:r>
            <a:r>
              <a:rPr lang="en-US" dirty="0" smtClean="0"/>
              <a:t> </a:t>
            </a:r>
            <a:r>
              <a:rPr lang="en-US" dirty="0" err="1" smtClean="0"/>
              <a:t>ywz</a:t>
            </a:r>
            <a:r>
              <a:rPr lang="en-US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 ,      w,     z</a:t>
            </a:r>
          </a:p>
          <a:p>
            <a:pPr marL="0" indent="0">
              <a:buNone/>
            </a:pPr>
            <a:r>
              <a:rPr lang="en-US" dirty="0" smtClean="0">
                <a:sym typeface="Symbol" pitchFamily="18" charset="2"/>
              </a:rPr>
              <a:t>                          </a:t>
            </a:r>
            <a:r>
              <a:rPr lang="en-IN" dirty="0" smtClean="0"/>
              <a:t>xw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yw</a:t>
            </a:r>
          </a:p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>
                <a:cs typeface="Arial" charset="0"/>
                <a:sym typeface="Symbol" pitchFamily="18" charset="2"/>
              </a:rPr>
              <a:t> is right invariant.</a:t>
            </a:r>
          </a:p>
          <a:p>
            <a:pPr marL="0" indent="0">
              <a:buNone/>
            </a:pPr>
            <a:r>
              <a:rPr lang="en-US" dirty="0" smtClean="0">
                <a:cs typeface="Arial" charset="0"/>
                <a:sym typeface="Symbol" pitchFamily="18" charset="2"/>
              </a:rPr>
              <a:t>Define </a:t>
            </a:r>
            <a:r>
              <a:rPr lang="en-US" altLang="en-US" dirty="0" smtClean="0"/>
              <a:t>M’ = (Q’, </a:t>
            </a:r>
            <a:r>
              <a:rPr lang="el-GR" altLang="en-US" dirty="0" smtClean="0">
                <a:cs typeface="Arial" charset="0"/>
              </a:rPr>
              <a:t>Σ</a:t>
            </a:r>
            <a:r>
              <a:rPr lang="en-US" altLang="en-US" dirty="0" smtClean="0">
                <a:cs typeface="Arial" charset="0"/>
              </a:rPr>
              <a:t>,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’,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, F’) as follows: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35870"/>
              </p:ext>
            </p:extLst>
          </p:nvPr>
        </p:nvGraphicFramePr>
        <p:xfrm>
          <a:off x="1365161" y="1975942"/>
          <a:ext cx="77916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99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161" y="1975942"/>
                        <a:ext cx="77916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144839" y="2982913"/>
          <a:ext cx="76095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0" name="Equation" r:id="rId5" imgW="215640" imgH="152280" progId="Equation.3">
                  <p:embed/>
                </p:oleObj>
              </mc:Choice>
              <mc:Fallback>
                <p:oleObj name="Equation" r:id="rId5" imgW="215640" imgH="1522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2982913"/>
                        <a:ext cx="760956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3362553" y="3527203"/>
          <a:ext cx="7604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1" name="Equation" r:id="rId7" imgW="215640" imgH="152280" progId="Equation.3">
                  <p:embed/>
                </p:oleObj>
              </mc:Choice>
              <mc:Fallback>
                <p:oleObj name="Equation" r:id="rId7" imgW="21564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553" y="3527203"/>
                        <a:ext cx="7604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5546091" y="3554548"/>
          <a:ext cx="371384" cy="40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2" name="Equation" r:id="rId8" imgW="152280" imgH="164880" progId="Equation.3">
                  <p:embed/>
                </p:oleObj>
              </mc:Choice>
              <mc:Fallback>
                <p:oleObj name="Equation" r:id="rId8" imgW="152280" imgH="1648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091" y="3554548"/>
                        <a:ext cx="371384" cy="403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6286960" y="3550057"/>
          <a:ext cx="3714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03"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960" y="3550057"/>
                        <a:ext cx="3714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38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3326"/>
            <a:ext cx="10515600" cy="585216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For each equivalence class of 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  <a:r>
              <a:rPr lang="en-US" dirty="0" smtClean="0"/>
              <a:t> , we have a state in </a:t>
            </a:r>
            <a:r>
              <a:rPr lang="en-US" altLang="en-US" dirty="0" smtClean="0"/>
              <a:t>Q’</a:t>
            </a:r>
            <a:r>
              <a:rPr lang="en-US" altLang="en-US" b="1" dirty="0" smtClean="0"/>
              <a:t>.</a:t>
            </a:r>
          </a:p>
          <a:p>
            <a:pPr>
              <a:buNone/>
            </a:pPr>
            <a:r>
              <a:rPr lang="en-US" b="1" dirty="0" smtClean="0"/>
              <a:t>         </a:t>
            </a:r>
            <a:r>
              <a:rPr lang="en-US" dirty="0" smtClean="0"/>
              <a:t>|</a:t>
            </a:r>
            <a:r>
              <a:rPr lang="en-US" altLang="en-US" dirty="0" smtClean="0"/>
              <a:t>Q’</a:t>
            </a:r>
            <a:r>
              <a:rPr lang="en-US" dirty="0" smtClean="0"/>
              <a:t>| = index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</a:t>
            </a:r>
          </a:p>
          <a:p>
            <a:pPr>
              <a:buNone/>
            </a:pPr>
            <a:r>
              <a:rPr lang="en-US" dirty="0" smtClean="0"/>
              <a:t>x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b="1" dirty="0" smtClean="0">
                <a:solidFill>
                  <a:srgbClr val="0000CC"/>
                </a:solidFill>
                <a:sym typeface="Symbol" pitchFamily="18" charset="2"/>
              </a:rPr>
              <a:t>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*, [x] denote the equivalence class of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dirty="0" smtClean="0">
                <a:cs typeface="Arial" charset="0"/>
                <a:sym typeface="Symbol" pitchFamily="18" charset="2"/>
              </a:rPr>
              <a:t>to which x belongs to [x].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  q</a:t>
            </a:r>
            <a:r>
              <a:rPr lang="en-US" altLang="en-US" baseline="-25000" dirty="0" smtClean="0">
                <a:cs typeface="Arial" charset="0"/>
                <a:sym typeface="Symbol" pitchFamily="18" charset="2"/>
              </a:rPr>
              <a:t>0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’ = [</a:t>
            </a:r>
            <a:r>
              <a:rPr lang="th-TH" altLang="en-US" dirty="0" smtClean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]</a:t>
            </a:r>
          </a:p>
          <a:p>
            <a:pPr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’([x], a) = [</a:t>
            </a:r>
            <a:r>
              <a:rPr lang="en-US" altLang="en-US" dirty="0" err="1" smtClean="0">
                <a:cs typeface="Arial" charset="0"/>
                <a:sym typeface="Symbol" pitchFamily="18" charset="2"/>
              </a:rPr>
              <a:t>xa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]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This definition is consistent because </a:t>
            </a:r>
            <a:r>
              <a:rPr lang="en-US" dirty="0" smtClean="0">
                <a:cs typeface="Arial" charset="0"/>
                <a:sym typeface="Symbol" pitchFamily="18" charset="2"/>
              </a:rPr>
              <a:t>R</a:t>
            </a:r>
            <a:r>
              <a:rPr lang="en-US" baseline="-25000" dirty="0" smtClean="0">
                <a:cs typeface="Arial" charset="0"/>
                <a:sym typeface="Symbol" pitchFamily="18" charset="2"/>
              </a:rPr>
              <a:t>L 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right invariant.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F’ = { [x] /  x </a:t>
            </a:r>
            <a:r>
              <a:rPr lang="en-US" altLang="en-US" b="1" dirty="0" smtClean="0">
                <a:sym typeface="Symbol" pitchFamily="18" charset="2"/>
              </a:rPr>
              <a:t> </a:t>
            </a:r>
            <a:r>
              <a:rPr lang="en-US" altLang="en-US" dirty="0" smtClean="0">
                <a:sym typeface="Symbol" pitchFamily="18" charset="2"/>
              </a:rPr>
              <a:t>L</a:t>
            </a:r>
            <a:r>
              <a:rPr lang="en-US" altLang="en-US" dirty="0" smtClean="0">
                <a:cs typeface="Arial" charset="0"/>
                <a:sym typeface="Symbol" pitchFamily="18" charset="2"/>
              </a:rPr>
              <a:t>} </a:t>
            </a: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Therefore, this automation </a:t>
            </a:r>
            <a:r>
              <a:rPr lang="en-US" altLang="en-US" dirty="0" smtClean="0"/>
              <a:t>M’ accepts L.</a:t>
            </a:r>
            <a:endParaRPr lang="en-US" altLang="en-US" dirty="0" smtClean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altLang="en-US" dirty="0" smtClean="0">
                <a:cs typeface="Arial" charset="0"/>
                <a:sym typeface="Symbol" pitchFamily="18" charset="2"/>
              </a:rPr>
              <a:t>    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dirty="0" smtClean="0">
                <a:cs typeface="Arial" charset="0"/>
                <a:sym typeface="Symbol" panose="05050102010706020507" pitchFamily="18" charset="2"/>
              </a:rPr>
              <a:t>    </a:t>
            </a:r>
          </a:p>
          <a:p>
            <a:pPr>
              <a:buNone/>
            </a:pPr>
            <a:r>
              <a:rPr lang="en-US" baseline="-25000" dirty="0" smtClean="0">
                <a:cs typeface="Arial" charset="0"/>
                <a:sym typeface="Symbol" pitchFamily="18" charset="2"/>
              </a:rPr>
              <a:t>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447"/>
            <a:ext cx="10515600" cy="64008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Problems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93224"/>
            <a:ext cx="10515600" cy="23121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1) L = {a</a:t>
            </a:r>
            <a:r>
              <a:rPr lang="en-US" baseline="30000" dirty="0" smtClean="0"/>
              <a:t>n</a:t>
            </a:r>
            <a:r>
              <a:rPr lang="en-US" dirty="0" smtClean="0"/>
              <a:t>b</a:t>
            </a:r>
            <a:r>
              <a:rPr lang="en-US" baseline="30000" dirty="0" smtClean="0"/>
              <a:t>n</a:t>
            </a:r>
            <a:r>
              <a:rPr lang="en-US" dirty="0" smtClean="0"/>
              <a:t> / n </a:t>
            </a:r>
            <a:r>
              <a:rPr lang="en-IN" dirty="0" smtClean="0"/>
              <a:t>≥ 1}</a:t>
            </a:r>
          </a:p>
          <a:p>
            <a:pPr>
              <a:buNone/>
            </a:pPr>
            <a:r>
              <a:rPr lang="en-IN" dirty="0" smtClean="0"/>
              <a:t>2) </a:t>
            </a:r>
            <a:r>
              <a:rPr lang="en-US" dirty="0" smtClean="0"/>
              <a:t>L = {ww</a:t>
            </a:r>
            <a:r>
              <a:rPr lang="en-US" baseline="30000" dirty="0" smtClean="0"/>
              <a:t>R</a:t>
            </a:r>
            <a:r>
              <a:rPr lang="en-US" dirty="0" smtClean="0"/>
              <a:t>u / u, w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{0, 1</a:t>
            </a:r>
            <a:r>
              <a:rPr lang="en-IN" dirty="0" smtClean="0"/>
              <a:t>}* }</a:t>
            </a:r>
          </a:p>
          <a:p>
            <a:pPr>
              <a:buNone/>
            </a:pPr>
            <a:r>
              <a:rPr lang="en-IN" dirty="0" smtClean="0"/>
              <a:t>3) </a:t>
            </a:r>
            <a:r>
              <a:rPr lang="en-US" dirty="0" smtClean="0"/>
              <a:t>L = {0</a:t>
            </a:r>
            <a:r>
              <a:rPr lang="en-US" baseline="30000" dirty="0" smtClean="0"/>
              <a:t>i</a:t>
            </a:r>
            <a:r>
              <a:rPr lang="en-US" dirty="0" smtClean="0"/>
              <a:t>1</a:t>
            </a:r>
            <a:r>
              <a:rPr lang="en-US" baseline="30000" dirty="0" smtClean="0"/>
              <a:t>j</a:t>
            </a:r>
            <a:r>
              <a:rPr lang="en-US" dirty="0" smtClean="0"/>
              <a:t> / gcd(</a:t>
            </a:r>
            <a:r>
              <a:rPr lang="en-US" dirty="0" err="1" smtClean="0"/>
              <a:t>i</a:t>
            </a:r>
            <a:r>
              <a:rPr lang="en-IN" dirty="0" smtClean="0"/>
              <a:t> , j) = 1}</a:t>
            </a:r>
          </a:p>
          <a:p>
            <a:pPr>
              <a:buNone/>
            </a:pPr>
            <a:r>
              <a:rPr lang="en-IN" dirty="0" smtClean="0"/>
              <a:t>4) </a:t>
            </a:r>
            <a:r>
              <a:rPr lang="en-US" dirty="0" smtClean="0"/>
              <a:t>L = {a</a:t>
            </a:r>
            <a:r>
              <a:rPr lang="en-US" baseline="30000" dirty="0" smtClean="0"/>
              <a:t>n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dirty="0" smtClean="0"/>
              <a:t> / n </a:t>
            </a:r>
            <a:r>
              <a:rPr lang="en-IN" dirty="0" smtClean="0"/>
              <a:t>≥ 1}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0" y="117567"/>
            <a:ext cx="10515600" cy="74458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1) L = {a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/ n </a:t>
            </a:r>
            <a:r>
              <a:rPr lang="en-IN" sz="3200" b="1" dirty="0" smtClean="0">
                <a:solidFill>
                  <a:srgbClr val="FF0000"/>
                </a:solidFill>
              </a:rPr>
              <a:t>≥ 1}</a:t>
            </a:r>
            <a:br>
              <a:rPr lang="en-IN" sz="3200" b="1" dirty="0" smtClean="0">
                <a:solidFill>
                  <a:srgbClr val="FF0000"/>
                </a:solidFill>
              </a:rPr>
            </a:b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888274"/>
            <a:ext cx="10622280" cy="57215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Assume that L is regular.</a:t>
            </a:r>
          </a:p>
          <a:p>
            <a:pPr>
              <a:buNone/>
            </a:pPr>
            <a:r>
              <a:rPr lang="en-US" sz="2400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*.</a:t>
            </a:r>
          </a:p>
          <a:p>
            <a:pPr>
              <a:buNone/>
            </a:pPr>
            <a:r>
              <a:rPr lang="en-US" sz="2400" dirty="0" smtClean="0"/>
              <a:t>Consider,</a:t>
            </a:r>
          </a:p>
          <a:p>
            <a:pPr>
              <a:buNone/>
            </a:pPr>
            <a:r>
              <a:rPr lang="en-US" sz="2400" dirty="0" smtClean="0"/>
              <a:t>       a,  a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, a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, a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, . . . .</a:t>
            </a:r>
          </a:p>
          <a:p>
            <a:pPr>
              <a:buNone/>
            </a:pPr>
            <a:r>
              <a:rPr lang="en-US" sz="2400" dirty="0" smtClean="0"/>
              <a:t>each one cannot be in different equivalence class.</a:t>
            </a:r>
          </a:p>
          <a:p>
            <a:pPr>
              <a:buNone/>
            </a:pPr>
            <a:r>
              <a:rPr lang="en-US" sz="2400" dirty="0" smtClean="0"/>
              <a:t>               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 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, m ≠ n</a:t>
            </a:r>
            <a:r>
              <a:rPr lang="en-US" sz="2400" baseline="30000" dirty="0" smtClean="0"/>
              <a:t>              </a:t>
            </a:r>
            <a:r>
              <a:rPr lang="en-US" sz="2400" dirty="0" smtClean="0"/>
              <a:t>      - belongs to same equivalence class</a:t>
            </a:r>
            <a:r>
              <a:rPr lang="en-US" sz="2400" baseline="300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Because of right invariance,</a:t>
            </a:r>
          </a:p>
          <a:p>
            <a:pPr>
              <a:buNone/>
            </a:pPr>
            <a:r>
              <a:rPr lang="en-US" sz="2400" dirty="0" smtClean="0"/>
              <a:t>            a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  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   </a:t>
            </a:r>
          </a:p>
          <a:p>
            <a:pPr>
              <a:buNone/>
            </a:pPr>
            <a:r>
              <a:rPr lang="en-US" sz="2400" dirty="0" smtClean="0"/>
              <a:t>This implies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 </a:t>
            </a:r>
            <a:r>
              <a:rPr lang="en-US" sz="2400" dirty="0" smtClean="0"/>
              <a:t>and</a:t>
            </a:r>
            <a:r>
              <a:rPr lang="en-US" sz="2400" baseline="300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both in same equivalence class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or not both in same equivalence class.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But  </a:t>
            </a:r>
            <a:r>
              <a:rPr lang="en-US" sz="2400" dirty="0" smtClean="0">
                <a:solidFill>
                  <a:srgbClr val="FF0000"/>
                </a:solidFill>
              </a:rPr>
              <a:t>a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>
                <a:solidFill>
                  <a:srgbClr val="FF0000"/>
                </a:solidFill>
              </a:rPr>
              <a:t>b</a:t>
            </a:r>
            <a:r>
              <a:rPr lang="en-US" sz="2400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aseline="30000" dirty="0" smtClean="0"/>
              <a:t> </a:t>
            </a:r>
            <a:r>
              <a:rPr lang="en-US" altLang="en-US" sz="2400" b="1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Symbol" pitchFamily="18" charset="2"/>
              </a:rPr>
              <a:t> L , L should contain the whole equivalence class.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          </a:t>
            </a:r>
            <a:r>
              <a:rPr lang="en-US" sz="2400" dirty="0" smtClean="0"/>
              <a:t>a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n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Symbol" pitchFamily="18" charset="2"/>
              </a:rPr>
              <a:t> L, </a:t>
            </a:r>
            <a:r>
              <a:rPr lang="en-US" sz="2400" dirty="0" smtClean="0"/>
              <a:t>m ≠ n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 , this is a contradiction. Hence L is not regular.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048329" y="3311660"/>
          <a:ext cx="407488" cy="359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5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8329" y="3311660"/>
                        <a:ext cx="407488" cy="3590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4317147" y="3306624"/>
          <a:ext cx="407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6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147" y="3306624"/>
                        <a:ext cx="4079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122577" y="4129599"/>
          <a:ext cx="4079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7" name="Equation" r:id="rId7" imgW="126720" imgH="126720" progId="Equation.3">
                  <p:embed/>
                </p:oleObj>
              </mc:Choice>
              <mc:Fallback>
                <p:oleObj name="Equation" r:id="rId7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577" y="4129599"/>
                        <a:ext cx="4079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Languages associated with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set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(a)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{a}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4)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+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))*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65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2) </a:t>
            </a:r>
            <a:r>
              <a:rPr lang="en-US" sz="3200" b="1" dirty="0" smtClean="0">
                <a:solidFill>
                  <a:srgbClr val="FF0000"/>
                </a:solidFill>
              </a:rPr>
              <a:t>L = {ww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R</a:t>
            </a:r>
            <a:r>
              <a:rPr lang="en-US" sz="3200" b="1" dirty="0" smtClean="0">
                <a:solidFill>
                  <a:srgbClr val="FF0000"/>
                </a:solidFill>
              </a:rPr>
              <a:t>u / u, w </a:t>
            </a:r>
            <a:r>
              <a:rPr lang="en-US" altLang="en-US" sz="3200" b="1" dirty="0" smtClean="0">
                <a:solidFill>
                  <a:srgbClr val="FF0000"/>
                </a:solidFill>
                <a:sym typeface="Symbol" pitchFamily="18" charset="2"/>
              </a:rPr>
              <a:t>{0, 1</a:t>
            </a:r>
            <a:r>
              <a:rPr lang="en-IN" sz="3200" b="1" dirty="0" smtClean="0">
                <a:solidFill>
                  <a:srgbClr val="FF0000"/>
                </a:solidFill>
              </a:rPr>
              <a:t>}* }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0161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Assume that L is regular.</a:t>
            </a:r>
          </a:p>
          <a:p>
            <a:pPr>
              <a:buNone/>
            </a:pPr>
            <a:r>
              <a:rPr lang="en-US" sz="2400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sz="2400" dirty="0" smtClean="0"/>
              <a:t>Σ</a:t>
            </a:r>
            <a:r>
              <a:rPr lang="en-US" altLang="en-US" sz="2400" dirty="0" smtClean="0"/>
              <a:t>*.</a:t>
            </a:r>
          </a:p>
          <a:p>
            <a:pPr>
              <a:buNone/>
            </a:pPr>
            <a:r>
              <a:rPr lang="en-US" sz="2400" dirty="0" smtClean="0"/>
              <a:t>Consider,</a:t>
            </a:r>
          </a:p>
          <a:p>
            <a:pPr>
              <a:buNone/>
            </a:pPr>
            <a:r>
              <a:rPr lang="en-US" sz="2400" dirty="0" smtClean="0"/>
              <a:t>       (01),  (01)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, (01)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, (01)</a:t>
            </a:r>
            <a:r>
              <a:rPr lang="en-US" sz="2400" baseline="30000" dirty="0" smtClean="0"/>
              <a:t>4 </a:t>
            </a:r>
            <a:r>
              <a:rPr lang="en-US" sz="2400" dirty="0" smtClean="0"/>
              <a:t>, . . . .</a:t>
            </a:r>
          </a:p>
          <a:p>
            <a:pPr>
              <a:buNone/>
            </a:pPr>
            <a:r>
              <a:rPr lang="en-US" sz="2400" dirty="0" smtClean="0"/>
              <a:t>each one cannot be in different equivalence class.</a:t>
            </a:r>
          </a:p>
          <a:p>
            <a:pPr>
              <a:buNone/>
            </a:pPr>
            <a:r>
              <a:rPr lang="en-US" sz="2400" dirty="0" smtClean="0"/>
              <a:t>   For some m, n with m ≠ n</a:t>
            </a:r>
          </a:p>
          <a:p>
            <a:pPr>
              <a:buNone/>
            </a:pPr>
            <a:r>
              <a:rPr lang="en-US" sz="2400" dirty="0" smtClean="0"/>
              <a:t>              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  and   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 belongs to same equivalence class, we write this as</a:t>
            </a:r>
          </a:p>
          <a:p>
            <a:pPr>
              <a:buNone/>
            </a:pPr>
            <a:r>
              <a:rPr lang="en-US" sz="2400" dirty="0" smtClean="0"/>
              <a:t>                   (01)</a:t>
            </a:r>
            <a:r>
              <a:rPr lang="en-US" sz="2400" baseline="30000" dirty="0" smtClean="0"/>
              <a:t>n      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 </a:t>
            </a:r>
          </a:p>
          <a:p>
            <a:pPr>
              <a:buNone/>
            </a:pPr>
            <a:r>
              <a:rPr lang="en-US" sz="2400" dirty="0" smtClean="0"/>
              <a:t>Let  n &lt; m , because of right invariance</a:t>
            </a:r>
          </a:p>
          <a:p>
            <a:pPr>
              <a:buNone/>
            </a:pPr>
            <a:r>
              <a:rPr lang="en-US" sz="2400" dirty="0" smtClean="0"/>
              <a:t>                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 </a:t>
            </a:r>
            <a:r>
              <a:rPr lang="en-US" sz="2400" baseline="30000" dirty="0" smtClean="0"/>
              <a:t>      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0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795451" y="4519749"/>
          <a:ext cx="352697" cy="30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4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451" y="4519749"/>
                        <a:ext cx="352697" cy="3004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3535817" y="5429658"/>
          <a:ext cx="35242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5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817" y="5429658"/>
                        <a:ext cx="352425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23251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Since (01)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</a:t>
            </a:r>
            <a:r>
              <a:rPr lang="en-US" altLang="en-US" sz="2400" b="1" dirty="0" smtClean="0">
                <a:sym typeface="Symbol" pitchFamily="18" charset="2"/>
              </a:rPr>
              <a:t> </a:t>
            </a:r>
            <a:r>
              <a:rPr lang="en-US" altLang="en-US" sz="2400" dirty="0" smtClean="0">
                <a:sym typeface="Symbol" pitchFamily="18" charset="2"/>
              </a:rPr>
              <a:t> L ,  we conclude that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</a:t>
            </a:r>
            <a:r>
              <a:rPr lang="en-US" altLang="en-US" sz="2400" b="1" dirty="0" smtClean="0">
                <a:sym typeface="Symbol" pitchFamily="18" charset="2"/>
              </a:rPr>
              <a:t> </a:t>
            </a:r>
            <a:r>
              <a:rPr lang="en-US" altLang="en-US" sz="2400" dirty="0" smtClean="0">
                <a:sym typeface="Symbol" pitchFamily="18" charset="2"/>
              </a:rPr>
              <a:t> L .</a:t>
            </a:r>
          </a:p>
          <a:p>
            <a:pPr>
              <a:buNone/>
            </a:pPr>
            <a:r>
              <a:rPr lang="en-US" sz="2400" dirty="0" smtClean="0">
                <a:sym typeface="Symbol" pitchFamily="18" charset="2"/>
              </a:rPr>
              <a:t>But </a:t>
            </a:r>
            <a:r>
              <a:rPr lang="en-US" sz="2400" dirty="0" smtClean="0"/>
              <a:t>(01)</a:t>
            </a:r>
            <a:r>
              <a:rPr lang="en-US" sz="2400" baseline="30000" dirty="0" smtClean="0"/>
              <a:t>m</a:t>
            </a:r>
            <a:r>
              <a:rPr lang="en-US" sz="2400" dirty="0" smtClean="0"/>
              <a:t> (10)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0  is not of the form 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u , a contradiction.</a:t>
            </a:r>
          </a:p>
          <a:p>
            <a:pPr>
              <a:buNone/>
            </a:pPr>
            <a:r>
              <a:rPr lang="en-US" sz="2400" dirty="0" smtClean="0"/>
              <a:t>Therefore, L is not regular.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7384"/>
            <a:ext cx="10515600" cy="666206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lang="en-IN" sz="3200" b="1" dirty="0" smtClean="0">
                <a:solidFill>
                  <a:srgbClr val="FF0000"/>
                </a:solidFill>
              </a:rPr>
              <a:t>3) </a:t>
            </a:r>
            <a:r>
              <a:rPr lang="en-US" sz="3200" b="1" dirty="0" smtClean="0">
                <a:solidFill>
                  <a:srgbClr val="FF0000"/>
                </a:solidFill>
              </a:rPr>
              <a:t>L = {0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</a:rPr>
              <a:t>1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j</a:t>
            </a:r>
            <a:r>
              <a:rPr lang="en-US" sz="3200" b="1" dirty="0" smtClean="0">
                <a:solidFill>
                  <a:srgbClr val="FF0000"/>
                </a:solidFill>
              </a:rPr>
              <a:t> / gcd(</a:t>
            </a:r>
            <a:r>
              <a:rPr lang="en-US" sz="3200" b="1" dirty="0" err="1" smtClean="0">
                <a:solidFill>
                  <a:srgbClr val="FF0000"/>
                </a:solidFill>
              </a:rPr>
              <a:t>i</a:t>
            </a:r>
            <a:r>
              <a:rPr lang="en-IN" sz="3200" b="1" dirty="0" smtClean="0">
                <a:solidFill>
                  <a:srgbClr val="FF0000"/>
                </a:solidFill>
              </a:rPr>
              <a:t> , j) = 1}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3165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Suppose L is regular.</a:t>
            </a:r>
          </a:p>
          <a:p>
            <a:pPr>
              <a:buNone/>
            </a:pPr>
            <a:r>
              <a:rPr lang="en-US" sz="2400" dirty="0" smtClean="0"/>
              <a:t>Consider the set of primes {p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p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. . . . } , this is an infinite set. </a:t>
            </a:r>
          </a:p>
          <a:p>
            <a:pPr>
              <a:buNone/>
            </a:pPr>
            <a:r>
              <a:rPr lang="en-US" sz="2400" dirty="0" smtClean="0"/>
              <a:t>Consider the set of strings  0</a:t>
            </a:r>
            <a:r>
              <a:rPr lang="en-US" sz="2400" baseline="30000" dirty="0" smtClean="0"/>
              <a:t>p1</a:t>
            </a:r>
            <a:r>
              <a:rPr lang="en-US" sz="2400" dirty="0" smtClean="0"/>
              <a:t>, 0</a:t>
            </a:r>
            <a:r>
              <a:rPr lang="en-US" sz="2400" baseline="30000" dirty="0" smtClean="0"/>
              <a:t>p2</a:t>
            </a:r>
            <a:r>
              <a:rPr lang="en-US" sz="2400" dirty="0" smtClean="0"/>
              <a:t>, 0</a:t>
            </a:r>
            <a:r>
              <a:rPr lang="en-US" sz="2400" baseline="30000" dirty="0" smtClean="0"/>
              <a:t>p3</a:t>
            </a:r>
            <a:r>
              <a:rPr lang="en-US" sz="2400" dirty="0" smtClean="0"/>
              <a:t>, . . . . By Myhill-Nerode theorem, all of them cannot be in different equivalence classes.</a:t>
            </a:r>
          </a:p>
          <a:p>
            <a:pPr>
              <a:buNone/>
            </a:pPr>
            <a:r>
              <a:rPr lang="en-US" sz="2400" dirty="0" smtClean="0"/>
              <a:t>For some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and p</a:t>
            </a:r>
            <a:r>
              <a:rPr lang="en-US" sz="2400" baseline="-25000" dirty="0" smtClean="0"/>
              <a:t>j </a:t>
            </a:r>
            <a:r>
              <a:rPr lang="en-US" sz="2400" dirty="0" smtClean="0"/>
              <a:t> ,  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 and 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 must be in the same equivalence class.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         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pj     </a:t>
            </a:r>
          </a:p>
          <a:p>
            <a:pPr>
              <a:buNone/>
            </a:pPr>
            <a:r>
              <a:rPr lang="en-US" sz="2400" baseline="30000" dirty="0" smtClean="0"/>
              <a:t>                    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         </a:t>
            </a:r>
            <a:r>
              <a:rPr lang="en-US" sz="2400" dirty="0" smtClean="0"/>
              <a:t> 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pi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</a:t>
            </a:r>
            <a:r>
              <a:rPr lang="en-US" altLang="en-US" sz="2400" b="1" dirty="0" smtClean="0">
                <a:sym typeface="Symbol" pitchFamily="18" charset="2"/>
              </a:rPr>
              <a:t></a:t>
            </a:r>
            <a:r>
              <a:rPr lang="en-US" altLang="en-US" sz="2400" dirty="0" smtClean="0">
                <a:sym typeface="Symbol" pitchFamily="18" charset="2"/>
              </a:rPr>
              <a:t> L     where as     </a:t>
            </a:r>
            <a:r>
              <a:rPr lang="en-US" sz="2400" dirty="0" smtClean="0"/>
              <a:t>0</a:t>
            </a:r>
            <a:r>
              <a:rPr lang="en-US" sz="2400" baseline="30000" dirty="0" smtClean="0"/>
              <a:t>pj 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pj        </a:t>
            </a:r>
            <a:r>
              <a:rPr lang="en-US" sz="2400" dirty="0" smtClean="0"/>
              <a:t>L  , a contradiction.</a:t>
            </a:r>
          </a:p>
          <a:p>
            <a:pPr>
              <a:buNone/>
            </a:pPr>
            <a:r>
              <a:rPr lang="en-US" sz="2400" dirty="0" smtClean="0"/>
              <a:t>        Hence L is not regular.</a:t>
            </a:r>
            <a:endParaRPr lang="en-US" sz="2400" baseline="30000" dirty="0" smtClean="0"/>
          </a:p>
          <a:p>
            <a:pPr>
              <a:buNone/>
            </a:pPr>
            <a:r>
              <a:rPr lang="en-US" sz="2400" baseline="30000" dirty="0" smtClean="0"/>
              <a:t>                                      </a:t>
            </a:r>
          </a:p>
          <a:p>
            <a:pPr>
              <a:buNone/>
            </a:pPr>
            <a:endParaRPr lang="en-US" sz="2400" baseline="-25000" dirty="0" smtClean="0"/>
          </a:p>
          <a:p>
            <a:pPr>
              <a:buNone/>
            </a:pP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65714" y="3533730"/>
          <a:ext cx="339634" cy="241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5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714" y="3533730"/>
                        <a:ext cx="339634" cy="2414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17888" y="3986624"/>
          <a:ext cx="3397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6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986624"/>
                        <a:ext cx="339725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327103" y="4762000"/>
          <a:ext cx="28992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7" name="Equation" r:id="rId6" imgW="126720" imgH="152280" progId="Equation.3">
                  <p:embed/>
                </p:oleObj>
              </mc:Choice>
              <mc:Fallback>
                <p:oleObj name="Equation" r:id="rId6" imgW="126720" imgH="1522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103" y="4762000"/>
                        <a:ext cx="28992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575402"/>
          </a:xfrm>
        </p:spPr>
        <p:txBody>
          <a:bodyPr>
            <a:noAutofit/>
          </a:bodyPr>
          <a:lstStyle/>
          <a:p>
            <a:r>
              <a:rPr lang="en-IN" sz="3200" dirty="0" smtClean="0"/>
              <a:t/>
            </a:r>
            <a:br>
              <a:rPr lang="en-IN" sz="3200" dirty="0" smtClean="0"/>
            </a:br>
            <a:r>
              <a:rPr lang="en-IN" sz="3200" b="1" dirty="0" smtClean="0">
                <a:solidFill>
                  <a:srgbClr val="FF0000"/>
                </a:solidFill>
              </a:rPr>
              <a:t>4) </a:t>
            </a:r>
            <a:r>
              <a:rPr lang="en-US" sz="3200" b="1" dirty="0" smtClean="0">
                <a:solidFill>
                  <a:srgbClr val="FF0000"/>
                </a:solidFill>
              </a:rPr>
              <a:t>L = {a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ba</a:t>
            </a:r>
            <a:r>
              <a:rPr lang="en-US" sz="32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200" b="1" dirty="0" smtClean="0">
                <a:solidFill>
                  <a:srgbClr val="FF0000"/>
                </a:solidFill>
              </a:rPr>
              <a:t> / n </a:t>
            </a:r>
            <a:r>
              <a:rPr lang="en-IN" sz="3200" b="1" dirty="0" smtClean="0">
                <a:solidFill>
                  <a:srgbClr val="FF0000"/>
                </a:solidFill>
              </a:rPr>
              <a:t>≥ 1}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35577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Assume that L is regular.</a:t>
            </a:r>
          </a:p>
          <a:p>
            <a:pPr>
              <a:buNone/>
            </a:pPr>
            <a:r>
              <a:rPr lang="en-US" dirty="0" smtClean="0"/>
              <a:t>Then by Myhill-Nerode theorem, L is a union of some of the equivalence classes of a right invariant equivalence relation of finite index on </a:t>
            </a:r>
            <a:r>
              <a:rPr lang="el-GR" altLang="en-US" dirty="0" smtClean="0"/>
              <a:t>Σ</a:t>
            </a:r>
            <a:r>
              <a:rPr lang="en-US" altLang="en-US" dirty="0" smtClean="0"/>
              <a:t>*.</a:t>
            </a:r>
          </a:p>
          <a:p>
            <a:pPr>
              <a:buNone/>
            </a:pPr>
            <a:r>
              <a:rPr lang="en-US" dirty="0" smtClean="0"/>
              <a:t>Consider,</a:t>
            </a:r>
          </a:p>
          <a:p>
            <a:pPr>
              <a:buNone/>
            </a:pPr>
            <a:r>
              <a:rPr lang="en-US" dirty="0" smtClean="0"/>
              <a:t>       a,  a</a:t>
            </a:r>
            <a:r>
              <a:rPr lang="en-US" baseline="30000" dirty="0" smtClean="0"/>
              <a:t>2</a:t>
            </a:r>
            <a:r>
              <a:rPr lang="en-US" dirty="0" smtClean="0"/>
              <a:t> , a</a:t>
            </a:r>
            <a:r>
              <a:rPr lang="en-US" baseline="30000" dirty="0" smtClean="0"/>
              <a:t>3 </a:t>
            </a:r>
            <a:r>
              <a:rPr lang="en-US" dirty="0" smtClean="0"/>
              <a:t>, a</a:t>
            </a:r>
            <a:r>
              <a:rPr lang="en-US" baseline="30000" dirty="0" smtClean="0"/>
              <a:t>4 </a:t>
            </a:r>
            <a:r>
              <a:rPr lang="en-US" dirty="0" smtClean="0"/>
              <a:t>, . . . .</a:t>
            </a:r>
          </a:p>
          <a:p>
            <a:pPr>
              <a:buNone/>
            </a:pPr>
            <a:r>
              <a:rPr lang="en-US" dirty="0" smtClean="0"/>
              <a:t>each one cannot be in different equivalence class.</a:t>
            </a:r>
          </a:p>
          <a:p>
            <a:pPr>
              <a:buNone/>
            </a:pPr>
            <a:r>
              <a:rPr lang="en-US" dirty="0" smtClean="0"/>
              <a:t>               a</a:t>
            </a:r>
            <a:r>
              <a:rPr lang="en-US" baseline="30000" dirty="0" smtClean="0"/>
              <a:t>n</a:t>
            </a:r>
            <a:r>
              <a:rPr lang="en-US" dirty="0" smtClean="0"/>
              <a:t>     a</a:t>
            </a:r>
            <a:r>
              <a:rPr lang="en-US" baseline="30000" dirty="0" smtClean="0"/>
              <a:t>m</a:t>
            </a:r>
            <a:r>
              <a:rPr lang="en-US" dirty="0" smtClean="0"/>
              <a:t> , m ≠ n</a:t>
            </a:r>
            <a:r>
              <a:rPr lang="en-US" baseline="30000" dirty="0" smtClean="0"/>
              <a:t>              </a:t>
            </a:r>
            <a:r>
              <a:rPr lang="en-US" dirty="0" smtClean="0"/>
              <a:t>      - belongs to same equivalence class</a:t>
            </a:r>
            <a:r>
              <a:rPr lang="en-US" baseline="30000" dirty="0" smtClean="0"/>
              <a:t>  </a:t>
            </a:r>
          </a:p>
          <a:p>
            <a:pPr>
              <a:buNone/>
            </a:pPr>
            <a:r>
              <a:rPr lang="en-US" dirty="0" smtClean="0"/>
              <a:t>Because of right invariance,</a:t>
            </a:r>
          </a:p>
          <a:p>
            <a:pPr>
              <a:buNone/>
            </a:pPr>
            <a:r>
              <a:rPr lang="en-US" dirty="0" smtClean="0"/>
              <a:t>            a</a:t>
            </a:r>
            <a:r>
              <a:rPr lang="en-US" baseline="30000" dirty="0" smtClean="0"/>
              <a:t>n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dirty="0" smtClean="0"/>
              <a:t>      a</a:t>
            </a:r>
            <a:r>
              <a:rPr lang="en-US" baseline="30000" dirty="0" smtClean="0"/>
              <a:t>m</a:t>
            </a:r>
            <a:r>
              <a:rPr lang="en-US" dirty="0" smtClean="0"/>
              <a:t>ba</a:t>
            </a:r>
            <a:r>
              <a:rPr lang="en-US" baseline="30000" dirty="0" smtClean="0"/>
              <a:t>n   </a:t>
            </a:r>
          </a:p>
          <a:p>
            <a:pPr>
              <a:buNone/>
            </a:pPr>
            <a:r>
              <a:rPr lang="en-US" dirty="0" smtClean="0"/>
              <a:t>This implies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 </a:t>
            </a:r>
            <a:r>
              <a:rPr lang="en-US" dirty="0" smtClean="0"/>
              <a:t>and</a:t>
            </a:r>
            <a:r>
              <a:rPr lang="en-US" baseline="30000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both in same equivalence class </a:t>
            </a:r>
            <a:r>
              <a:rPr lang="en-US" baseline="30000" dirty="0" smtClean="0"/>
              <a:t> </a:t>
            </a:r>
            <a:r>
              <a:rPr lang="en-US" dirty="0" smtClean="0"/>
              <a:t>or not both in same equivalence class.</a:t>
            </a:r>
          </a:p>
          <a:p>
            <a:pPr>
              <a:buNone/>
            </a:pPr>
            <a:r>
              <a:rPr lang="en-US" dirty="0" smtClean="0"/>
              <a:t>   But 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ba</a:t>
            </a:r>
            <a:r>
              <a:rPr lang="en-US" baseline="30000" dirty="0" smtClean="0">
                <a:solidFill>
                  <a:srgbClr val="FF0000"/>
                </a:solidFill>
              </a:rPr>
              <a:t>n</a:t>
            </a:r>
            <a:r>
              <a:rPr lang="en-US" baseline="30000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</a:t>
            </a:r>
            <a:r>
              <a:rPr lang="en-US" altLang="en-US" dirty="0" smtClean="0">
                <a:sym typeface="Symbol" pitchFamily="18" charset="2"/>
              </a:rPr>
              <a:t> L , L should contain the whole equivalence class.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          </a:t>
            </a:r>
            <a:r>
              <a:rPr lang="en-US" dirty="0" smtClean="0"/>
              <a:t>a</a:t>
            </a:r>
            <a:r>
              <a:rPr lang="en-US" baseline="30000" dirty="0" smtClean="0"/>
              <a:t>m</a:t>
            </a:r>
            <a:r>
              <a:rPr lang="en-US" dirty="0" smtClean="0"/>
              <a:t>ba</a:t>
            </a:r>
            <a:r>
              <a:rPr lang="en-US" baseline="30000" dirty="0" smtClean="0"/>
              <a:t>n</a:t>
            </a:r>
            <a:r>
              <a:rPr lang="en-US" altLang="en-US" b="1" dirty="0" smtClean="0">
                <a:sym typeface="Symbol" pitchFamily="18" charset="2"/>
              </a:rPr>
              <a:t> </a:t>
            </a:r>
            <a:r>
              <a:rPr lang="en-US" altLang="en-US" dirty="0" smtClean="0">
                <a:sym typeface="Symbol" pitchFamily="18" charset="2"/>
              </a:rPr>
              <a:t> L, </a:t>
            </a:r>
            <a:r>
              <a:rPr lang="en-US" dirty="0" smtClean="0"/>
              <a:t>m ≠ n</a:t>
            </a:r>
            <a:r>
              <a:rPr lang="en-US" baseline="30000" dirty="0" smtClean="0"/>
              <a:t> </a:t>
            </a:r>
            <a:r>
              <a:rPr lang="en-US" dirty="0" smtClean="0"/>
              <a:t> , this is a contradiction. Hence L is not regular.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09587" y="3278776"/>
          <a:ext cx="342174" cy="29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8" name="Equation" r:id="rId3" imgW="126720" imgH="126720" progId="Equation.3">
                  <p:embed/>
                </p:oleObj>
              </mc:Choice>
              <mc:Fallback>
                <p:oleObj name="Equation" r:id="rId3" imgW="126720" imgH="126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587" y="3278776"/>
                        <a:ext cx="342174" cy="29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605905" y="4057605"/>
          <a:ext cx="341312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9" name="Equation" r:id="rId5" imgW="126720" imgH="126720" progId="Equation.3">
                  <p:embed/>
                </p:oleObj>
              </mc:Choice>
              <mc:Fallback>
                <p:oleObj name="Equation" r:id="rId5" imgW="126720" imgH="1267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905" y="4057605"/>
                        <a:ext cx="341312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514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Closure Properties </a:t>
            </a:r>
            <a:r>
              <a:rPr lang="en-IN" dirty="0">
                <a:solidFill>
                  <a:srgbClr val="FF0000"/>
                </a:solidFill>
              </a:rPr>
              <a:t>of </a:t>
            </a:r>
            <a:r>
              <a:rPr lang="en-IN" dirty="0" smtClean="0">
                <a:solidFill>
                  <a:srgbClr val="FF0000"/>
                </a:solidFill>
              </a:rPr>
              <a:t>Regular Languages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1"/>
            <a:ext cx="10515600" cy="51233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prove the given language L is regular, we can apply one of the following methods:</a:t>
            </a:r>
          </a:p>
          <a:p>
            <a:pPr marL="0" indent="0">
              <a:buNone/>
            </a:pPr>
            <a:r>
              <a:rPr lang="en-IN" dirty="0" smtClean="0"/>
              <a:t>       1) Construct a regular grammar G such that L(G) = L</a:t>
            </a:r>
          </a:p>
          <a:p>
            <a:pPr marL="0" indent="0">
              <a:buNone/>
            </a:pPr>
            <a:r>
              <a:rPr lang="en-IN" dirty="0" smtClean="0"/>
              <a:t>                   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→ 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→ a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            A</a:t>
            </a:r>
            <a:r>
              <a:rPr lang="en-US" dirty="0" smtClean="0">
                <a:solidFill>
                  <a:srgbClr val="FF0000"/>
                </a:solidFill>
              </a:rPr>
              <a:t> → </a:t>
            </a:r>
            <a:r>
              <a:rPr lang="th-TH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dirty="0" smtClean="0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                  A, B </a:t>
            </a:r>
            <a:r>
              <a:rPr lang="en-US" altLang="en-US" b="1" dirty="0" smtClean="0">
                <a:solidFill>
                  <a:srgbClr val="FF0000"/>
                </a:solidFill>
                <a:sym typeface="Symbol" pitchFamily="18" charset="2"/>
              </a:rPr>
              <a:t> N ,  a  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     </a:t>
            </a:r>
            <a:r>
              <a:rPr lang="en-US" dirty="0">
                <a:sym typeface="Symbol" pitchFamily="18" charset="2"/>
              </a:rPr>
              <a:t>2</a:t>
            </a:r>
            <a:r>
              <a:rPr lang="en-IN" dirty="0" smtClean="0"/>
              <a:t>) </a:t>
            </a:r>
            <a:r>
              <a:rPr lang="en-IN" dirty="0"/>
              <a:t>Construct a </a:t>
            </a:r>
            <a:r>
              <a:rPr lang="en-IN" dirty="0" smtClean="0"/>
              <a:t>Finite Automata M </a:t>
            </a:r>
            <a:r>
              <a:rPr lang="en-IN" dirty="0"/>
              <a:t>such that </a:t>
            </a:r>
            <a:r>
              <a:rPr lang="en-IN" dirty="0" smtClean="0"/>
              <a:t>L(M) </a:t>
            </a:r>
            <a:r>
              <a:rPr lang="en-IN" dirty="0"/>
              <a:t>= </a:t>
            </a:r>
            <a:r>
              <a:rPr lang="en-IN" dirty="0" smtClean="0"/>
              <a:t>L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</a:t>
            </a:r>
            <a:r>
              <a:rPr lang="en-IN" dirty="0" smtClean="0"/>
              <a:t>3) Represent by a regular expression r </a:t>
            </a:r>
            <a:r>
              <a:rPr lang="en-IN" dirty="0"/>
              <a:t>such that </a:t>
            </a:r>
            <a:r>
              <a:rPr lang="en-IN" dirty="0" smtClean="0"/>
              <a:t>L(r) </a:t>
            </a:r>
            <a:r>
              <a:rPr lang="en-IN" dirty="0"/>
              <a:t>= 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9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Closure Properties of Regular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2"/>
            <a:ext cx="10515600" cy="5244352"/>
          </a:xfrm>
        </p:spPr>
        <p:txBody>
          <a:bodyPr>
            <a:normAutofit fontScale="25000" lnSpcReduction="20000"/>
          </a:bodyPr>
          <a:lstStyle/>
          <a:p>
            <a:pPr marL="514350" indent="-514350">
              <a:buAutoNum type="arabicParenR"/>
            </a:pPr>
            <a:r>
              <a:rPr lang="en-IN" sz="11200" dirty="0" smtClean="0"/>
              <a:t>If </a:t>
            </a:r>
            <a:r>
              <a:rPr lang="en-IN" sz="11200" dirty="0"/>
              <a:t>L</a:t>
            </a:r>
            <a:r>
              <a:rPr lang="en-IN" sz="11200" baseline="-25000" dirty="0"/>
              <a:t>1</a:t>
            </a:r>
            <a:r>
              <a:rPr lang="en-IN" sz="11200" dirty="0" smtClean="0"/>
              <a:t> and L</a:t>
            </a:r>
            <a:r>
              <a:rPr lang="en-IN" sz="11200" baseline="-25000" dirty="0" smtClean="0"/>
              <a:t>2</a:t>
            </a:r>
            <a:r>
              <a:rPr lang="en-IN" sz="11200" dirty="0" smtClean="0"/>
              <a:t> are regular languages, then so are 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IN" sz="11200" dirty="0" smtClean="0"/>
              <a:t>             a)  L</a:t>
            </a:r>
            <a:r>
              <a:rPr lang="en-IN" sz="11200" baseline="-25000" dirty="0" smtClean="0"/>
              <a:t>1</a:t>
            </a:r>
            <a:r>
              <a:rPr lang="en-IN" altLang="en-US" sz="11200" dirty="0" smtClean="0">
                <a:sym typeface="Symbol" panose="05050102010706020507" pitchFamily="18" charset="2"/>
              </a:rPr>
              <a:t>UL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altLang="en-US" sz="11200" baseline="-25000" dirty="0">
                <a:sym typeface="Symbol" panose="05050102010706020507" pitchFamily="18" charset="2"/>
              </a:rPr>
              <a:t> 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                 </a:t>
            </a:r>
            <a:r>
              <a:rPr lang="en-IN" altLang="en-US" sz="11200" dirty="0">
                <a:sym typeface="Symbol" panose="05050102010706020507" pitchFamily="18" charset="2"/>
              </a:rPr>
              <a:t> </a:t>
            </a:r>
            <a:r>
              <a:rPr lang="en-IN" altLang="en-US" sz="11200" dirty="0" smtClean="0">
                <a:sym typeface="Symbol" panose="05050102010706020507" pitchFamily="18" charset="2"/>
              </a:rPr>
              <a:t> b)  </a:t>
            </a:r>
            <a:r>
              <a:rPr lang="en-IN" sz="11200" dirty="0" smtClean="0"/>
              <a:t>L</a:t>
            </a:r>
            <a:r>
              <a:rPr lang="en-IN" sz="11200" baseline="-25000" dirty="0" smtClean="0"/>
              <a:t>1</a:t>
            </a:r>
            <a:r>
              <a:rPr lang="en-IN" altLang="en-US" sz="11200" dirty="0" smtClean="0">
                <a:sym typeface="Symbol" panose="05050102010706020507" pitchFamily="18" charset="2"/>
              </a:rPr>
              <a:t>∩L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altLang="en-US" sz="11200" baseline="-25000" dirty="0">
                <a:sym typeface="Symbol" panose="05050102010706020507" pitchFamily="18" charset="2"/>
              </a:rPr>
              <a:t> 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                   </a:t>
            </a:r>
            <a:r>
              <a:rPr lang="en-IN" altLang="en-US" sz="11200" dirty="0" smtClean="0">
                <a:sym typeface="Symbol" panose="05050102010706020507" pitchFamily="18" charset="2"/>
              </a:rPr>
              <a:t> c)   </a:t>
            </a:r>
            <a:r>
              <a:rPr lang="en-IN" sz="11200" dirty="0" smtClean="0"/>
              <a:t>L</a:t>
            </a:r>
            <a:r>
              <a:rPr lang="en-IN" sz="11200" baseline="-25000" dirty="0" smtClean="0"/>
              <a:t>1</a:t>
            </a:r>
            <a:r>
              <a:rPr lang="en-IN" altLang="en-US" sz="11200" dirty="0" smtClean="0">
                <a:sym typeface="Symbol" panose="05050102010706020507" pitchFamily="18" charset="2"/>
              </a:rPr>
              <a:t>L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2  </a:t>
            </a:r>
            <a:r>
              <a:rPr lang="en-IN" altLang="en-US" sz="11200" dirty="0" smtClean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altLang="en-US" sz="11200" baseline="-25000" dirty="0" smtClean="0">
                <a:sym typeface="Symbol" panose="05050102010706020507" pitchFamily="18" charset="2"/>
              </a:rPr>
              <a:t>                      </a:t>
            </a:r>
            <a:r>
              <a:rPr lang="en-IN" altLang="en-US" sz="11200" dirty="0" smtClean="0">
                <a:sym typeface="Symbol" panose="05050102010706020507" pitchFamily="18" charset="2"/>
              </a:rPr>
              <a:t>d)   </a:t>
            </a:r>
            <a:r>
              <a:rPr lang="en-IN" sz="11200" dirty="0" smtClean="0"/>
              <a:t>L</a:t>
            </a:r>
            <a:r>
              <a:rPr lang="en-IN" sz="11200" baseline="-25000" dirty="0" smtClean="0"/>
              <a:t>1</a:t>
            </a:r>
            <a:r>
              <a:rPr lang="en-IN" sz="11200" baseline="30000" dirty="0" smtClean="0"/>
              <a:t>c</a:t>
            </a:r>
            <a:r>
              <a:rPr lang="en-IN" sz="11200" dirty="0" smtClean="0"/>
              <a:t>    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IN" sz="11200" dirty="0" smtClean="0"/>
              <a:t>              e)   L</a:t>
            </a:r>
            <a:r>
              <a:rPr lang="en-IN" sz="11200" baseline="-25000" dirty="0" smtClean="0"/>
              <a:t>1</a:t>
            </a:r>
            <a:r>
              <a:rPr lang="en-IN" sz="11200" baseline="30000" dirty="0" smtClean="0"/>
              <a:t>*</a:t>
            </a:r>
            <a:r>
              <a:rPr lang="en-IN" sz="11200" dirty="0" smtClean="0"/>
              <a:t> </a:t>
            </a:r>
          </a:p>
          <a:p>
            <a:pPr marL="0" indent="0">
              <a:buNone/>
            </a:pPr>
            <a:r>
              <a:rPr lang="en-IN" sz="11200" dirty="0" smtClean="0"/>
              <a:t>2) </a:t>
            </a:r>
            <a:r>
              <a:rPr lang="en-IN" sz="11200" dirty="0"/>
              <a:t>If L</a:t>
            </a:r>
            <a:r>
              <a:rPr lang="en-IN" sz="11200" baseline="-25000" dirty="0"/>
              <a:t>1</a:t>
            </a:r>
            <a:r>
              <a:rPr lang="en-IN" sz="11200" dirty="0"/>
              <a:t> and L</a:t>
            </a:r>
            <a:r>
              <a:rPr lang="en-IN" sz="11200" baseline="-25000" dirty="0"/>
              <a:t>2</a:t>
            </a:r>
            <a:r>
              <a:rPr lang="en-IN" sz="11200" dirty="0"/>
              <a:t> are regular languages, </a:t>
            </a:r>
            <a:r>
              <a:rPr lang="en-IN" sz="11200" dirty="0" smtClean="0"/>
              <a:t>then L</a:t>
            </a:r>
            <a:r>
              <a:rPr lang="en-IN" sz="11200" baseline="-25000" dirty="0" smtClean="0"/>
              <a:t>1 </a:t>
            </a:r>
            <a:r>
              <a:rPr lang="en-IN" sz="11200" dirty="0" smtClean="0"/>
              <a:t>- </a:t>
            </a:r>
            <a:r>
              <a:rPr lang="en-IN" altLang="en-US" sz="11200" dirty="0" smtClean="0">
                <a:sym typeface="Symbol" panose="05050102010706020507" pitchFamily="18" charset="2"/>
              </a:rPr>
              <a:t>L</a:t>
            </a:r>
            <a:r>
              <a:rPr lang="en-IN" altLang="en-US" sz="11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11200" dirty="0" smtClean="0">
                <a:sym typeface="Symbol" panose="05050102010706020507" pitchFamily="18" charset="2"/>
              </a:rPr>
              <a:t> is also regular.</a:t>
            </a:r>
          </a:p>
          <a:p>
            <a:pPr marL="0" indent="0">
              <a:buNone/>
            </a:pPr>
            <a:endParaRPr lang="en-IN" altLang="en-US" sz="112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11200" dirty="0" smtClean="0">
                <a:sym typeface="Symbol" panose="05050102010706020507" pitchFamily="18" charset="2"/>
              </a:rPr>
              <a:t>3) </a:t>
            </a:r>
            <a:r>
              <a:rPr lang="en-IN" sz="11200" dirty="0" smtClean="0"/>
              <a:t>If L is regular language, then the reversal L</a:t>
            </a:r>
            <a:r>
              <a:rPr lang="en-IN" sz="11200" baseline="30000" dirty="0" smtClean="0"/>
              <a:t>R</a:t>
            </a:r>
            <a:r>
              <a:rPr lang="en-IN" sz="11200" dirty="0" smtClean="0"/>
              <a:t> is also regular.</a:t>
            </a:r>
          </a:p>
          <a:p>
            <a:pPr marL="0" indent="0">
              <a:buNone/>
            </a:pPr>
            <a:endParaRPr lang="en-IN" sz="11200" dirty="0" smtClean="0"/>
          </a:p>
          <a:p>
            <a:pPr marL="0" indent="0">
              <a:buNone/>
            </a:pPr>
            <a:r>
              <a:rPr lang="en-IN" sz="11200" dirty="0" smtClean="0"/>
              <a:t>4) Let h be a homomorphism. If L is a regular language, then its </a:t>
            </a:r>
          </a:p>
          <a:p>
            <a:pPr marL="0" indent="0">
              <a:buNone/>
            </a:pPr>
            <a:r>
              <a:rPr lang="en-IN" sz="11200" dirty="0"/>
              <a:t> </a:t>
            </a:r>
            <a:r>
              <a:rPr lang="en-IN" sz="11200" dirty="0" smtClean="0"/>
              <a:t>    homomorphic image h(L) is also regular.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altLang="en-US" baseline="-250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baseline="-25000" dirty="0" smtClean="0">
                <a:sym typeface="Symbol" panose="05050102010706020507" pitchFamily="18" charset="2"/>
              </a:rPr>
              <a:t> 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42653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742950" indent="-742950">
              <a:buAutoNum type="alphaLcParenR"/>
            </a:pP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altLang="en-US" sz="3600" dirty="0" smtClean="0">
                <a:sym typeface="Symbol" panose="05050102010706020507" pitchFamily="18" charset="2"/>
              </a:rPr>
              <a:t>UL</a:t>
            </a:r>
            <a:r>
              <a:rPr lang="en-IN" altLang="en-US" sz="3600" baseline="-25000" dirty="0" smtClean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IN" sz="3600" baseline="-25000" dirty="0" smtClean="0">
                <a:sym typeface="Symbol" panose="05050102010706020507" pitchFamily="18" charset="2"/>
              </a:rPr>
              <a:t>Proof:</a:t>
            </a:r>
            <a:r>
              <a:rPr lang="en-IN" dirty="0" smtClean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L</a:t>
            </a:r>
            <a:r>
              <a:rPr lang="en-IN" baseline="-25000" dirty="0" smtClean="0"/>
              <a:t>1 </a:t>
            </a:r>
            <a:r>
              <a:rPr lang="en-IN" dirty="0" smtClean="0"/>
              <a:t> is a regular language         there exist a regular expression r</a:t>
            </a:r>
            <a:r>
              <a:rPr lang="en-IN" baseline="-25000" dirty="0" smtClean="0"/>
              <a:t>1</a:t>
            </a:r>
            <a:r>
              <a:rPr lang="en-IN" dirty="0" smtClean="0"/>
              <a:t> such that L(r</a:t>
            </a:r>
            <a:r>
              <a:rPr lang="en-IN" baseline="-25000" dirty="0" smtClean="0"/>
              <a:t>1</a:t>
            </a:r>
            <a:r>
              <a:rPr lang="en-IN" dirty="0" smtClean="0"/>
              <a:t>) = L</a:t>
            </a:r>
            <a:r>
              <a:rPr lang="en-IN" baseline="-25000" dirty="0" smtClean="0"/>
              <a:t>1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dirty="0" smtClean="0"/>
              <a:t>        </a:t>
            </a:r>
            <a:r>
              <a:rPr lang="en-IN" dirty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2 </a:t>
            </a:r>
            <a:r>
              <a:rPr lang="en-IN" dirty="0" smtClean="0"/>
              <a:t> </a:t>
            </a:r>
            <a:r>
              <a:rPr lang="en-IN" dirty="0"/>
              <a:t>is a regular language         there exist a regular expression </a:t>
            </a:r>
            <a:r>
              <a:rPr lang="en-IN" dirty="0" smtClean="0"/>
              <a:t>r</a:t>
            </a:r>
            <a:r>
              <a:rPr lang="en-IN" baseline="-25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such that </a:t>
            </a:r>
            <a:r>
              <a:rPr lang="en-IN" dirty="0" smtClean="0"/>
              <a:t>L(r</a:t>
            </a:r>
            <a:r>
              <a:rPr lang="en-IN" baseline="-25000" dirty="0" smtClean="0"/>
              <a:t>2</a:t>
            </a:r>
            <a:r>
              <a:rPr lang="en-IN" dirty="0" smtClean="0"/>
              <a:t>) </a:t>
            </a:r>
            <a:r>
              <a:rPr lang="en-IN" dirty="0"/>
              <a:t>=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</a:p>
          <a:p>
            <a:pPr marL="0" indent="0">
              <a:buNone/>
            </a:pPr>
            <a:r>
              <a:rPr lang="en-IN" baseline="-25000" dirty="0" smtClean="0"/>
              <a:t>    </a:t>
            </a:r>
            <a:r>
              <a:rPr lang="en-IN" dirty="0" smtClean="0"/>
              <a:t>r</a:t>
            </a:r>
            <a:r>
              <a:rPr lang="en-IN" baseline="-25000" dirty="0" smtClean="0"/>
              <a:t>1</a:t>
            </a:r>
            <a:r>
              <a:rPr lang="en-IN" dirty="0" smtClean="0"/>
              <a:t> and</a:t>
            </a:r>
            <a:r>
              <a:rPr lang="en-IN" baseline="-25000" dirty="0" smtClean="0"/>
              <a:t>  </a:t>
            </a:r>
            <a:r>
              <a:rPr lang="en-IN" dirty="0" smtClean="0"/>
              <a:t>r</a:t>
            </a:r>
            <a:r>
              <a:rPr lang="en-IN" baseline="-25000" dirty="0" smtClean="0"/>
              <a:t>2 </a:t>
            </a:r>
            <a:r>
              <a:rPr lang="en-IN" dirty="0" smtClean="0"/>
              <a:t> are regular expressions         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dirty="0" smtClean="0"/>
              <a:t>+ </a:t>
            </a:r>
            <a:r>
              <a:rPr lang="en-IN" baseline="-25000" dirty="0" smtClean="0"/>
              <a:t> </a:t>
            </a:r>
            <a:r>
              <a:rPr lang="en-IN" dirty="0"/>
              <a:t>r</a:t>
            </a:r>
            <a:r>
              <a:rPr lang="en-IN" baseline="-25000" dirty="0"/>
              <a:t>2</a:t>
            </a:r>
            <a:r>
              <a:rPr lang="en-IN" dirty="0" smtClean="0"/>
              <a:t>  is also regular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expression.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The language corresponding to the regular expression </a:t>
            </a:r>
            <a:r>
              <a:rPr lang="en-IN" baseline="-25000" dirty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baseline="-25000" dirty="0"/>
              <a:t> </a:t>
            </a:r>
            <a:r>
              <a:rPr lang="en-IN" dirty="0" smtClean="0"/>
              <a:t>r</a:t>
            </a:r>
            <a:r>
              <a:rPr lang="en-IN" baseline="-25000" dirty="0" smtClean="0"/>
              <a:t>2 </a:t>
            </a:r>
            <a:r>
              <a:rPr lang="en-IN" dirty="0" smtClean="0"/>
              <a:t> is  </a:t>
            </a:r>
            <a:endParaRPr lang="en-IN" baseline="-25000" dirty="0" smtClean="0"/>
          </a:p>
          <a:p>
            <a:pPr marL="0" indent="0">
              <a:buNone/>
            </a:pPr>
            <a:r>
              <a:rPr lang="en-IN" dirty="0" smtClean="0"/>
              <a:t> L(</a:t>
            </a:r>
            <a:r>
              <a:rPr lang="en-IN" baseline="-25000" dirty="0" smtClean="0"/>
              <a:t> </a:t>
            </a:r>
            <a:r>
              <a:rPr lang="en-IN" dirty="0"/>
              <a:t>r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baseline="-25000" dirty="0"/>
              <a:t> </a:t>
            </a:r>
            <a:r>
              <a:rPr lang="en-IN" dirty="0" smtClean="0"/>
              <a:t>r</a:t>
            </a:r>
            <a:r>
              <a:rPr lang="en-IN" baseline="-25000" dirty="0" smtClean="0"/>
              <a:t>2</a:t>
            </a:r>
            <a:r>
              <a:rPr lang="en-IN" dirty="0" smtClean="0"/>
              <a:t>) = L(r</a:t>
            </a:r>
            <a:r>
              <a:rPr lang="en-IN" baseline="-25000" dirty="0" smtClean="0"/>
              <a:t>1</a:t>
            </a:r>
            <a:r>
              <a:rPr lang="en-IN" dirty="0" smtClean="0"/>
              <a:t>)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 smtClean="0"/>
              <a:t>L(r</a:t>
            </a:r>
            <a:r>
              <a:rPr lang="en-IN" baseline="-25000" dirty="0" smtClean="0"/>
              <a:t>2</a:t>
            </a:r>
            <a:r>
              <a:rPr lang="en-IN" dirty="0" smtClean="0"/>
              <a:t>) = L</a:t>
            </a:r>
            <a:r>
              <a:rPr lang="en-IN" baseline="-25000" dirty="0" smtClean="0"/>
              <a:t>1</a:t>
            </a:r>
            <a:r>
              <a:rPr lang="en-IN" altLang="en-US" dirty="0" smtClean="0">
                <a:sym typeface="Symbol" panose="05050102010706020507" pitchFamily="18" charset="2"/>
              </a:rPr>
              <a:t>U</a:t>
            </a:r>
            <a:r>
              <a:rPr lang="en-IN" dirty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dirty="0" smtClean="0"/>
              <a:t> is regular.</a:t>
            </a:r>
            <a:r>
              <a:rPr lang="en-IN" baseline="-25000" dirty="0" smtClean="0"/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 </a:t>
            </a: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069919" y="167728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5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919" y="167728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195425" y="259616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425" y="259616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5899779" y="349377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7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779" y="349377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860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282"/>
            <a:ext cx="10515600" cy="58676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dirty="0" smtClean="0"/>
              <a:t>c) L</a:t>
            </a:r>
            <a:r>
              <a:rPr lang="en-IN" sz="3600" baseline="-25000" dirty="0" smtClean="0"/>
              <a:t>1</a:t>
            </a:r>
            <a:r>
              <a:rPr lang="en-IN" altLang="en-US" sz="3600" dirty="0" smtClean="0">
                <a:sym typeface="Symbol" panose="05050102010706020507" pitchFamily="18" charset="2"/>
              </a:rPr>
              <a:t>L</a:t>
            </a:r>
            <a:r>
              <a:rPr lang="en-IN" altLang="en-US" sz="3600" baseline="-25000" dirty="0" smtClean="0">
                <a:sym typeface="Symbol" panose="05050102010706020507" pitchFamily="18" charset="2"/>
              </a:rPr>
              <a:t>2 </a:t>
            </a:r>
          </a:p>
          <a:p>
            <a:pPr marL="0" indent="0">
              <a:buNone/>
            </a:pPr>
            <a:r>
              <a:rPr lang="en-IN" sz="4400" baseline="-25000" dirty="0">
                <a:sym typeface="Symbol" panose="05050102010706020507" pitchFamily="18" charset="2"/>
              </a:rPr>
              <a:t>Proof:</a:t>
            </a:r>
            <a:r>
              <a:rPr lang="en-IN" sz="3600" dirty="0"/>
              <a:t>   </a:t>
            </a:r>
          </a:p>
          <a:p>
            <a:pPr marL="0" indent="0">
              <a:buNone/>
            </a:pPr>
            <a:r>
              <a:rPr lang="en-IN" sz="3600" dirty="0"/>
              <a:t>         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1</a:t>
            </a:r>
            <a:r>
              <a:rPr lang="en-IN" sz="3600" dirty="0"/>
              <a:t> such that L(r</a:t>
            </a:r>
            <a:r>
              <a:rPr lang="en-IN" sz="3600" baseline="-25000" dirty="0"/>
              <a:t>1</a:t>
            </a:r>
            <a:r>
              <a:rPr lang="en-IN" sz="3600" dirty="0"/>
              <a:t>) = 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sz="3600" baseline="-25000" dirty="0"/>
              <a:t> </a:t>
            </a:r>
            <a:r>
              <a:rPr lang="en-IN" sz="3600" dirty="0"/>
              <a:t>         L</a:t>
            </a:r>
            <a:r>
              <a:rPr lang="en-IN" sz="3600" baseline="-25000" dirty="0"/>
              <a:t>2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2</a:t>
            </a:r>
            <a:r>
              <a:rPr lang="en-IN" sz="3600" dirty="0"/>
              <a:t> such that L(r</a:t>
            </a:r>
            <a:r>
              <a:rPr lang="en-IN" sz="3600" baseline="-25000" dirty="0"/>
              <a:t>2</a:t>
            </a:r>
            <a:r>
              <a:rPr lang="en-IN" sz="3600" dirty="0"/>
              <a:t>) = L</a:t>
            </a:r>
            <a:r>
              <a:rPr lang="en-IN" sz="3600" baseline="-25000" dirty="0"/>
              <a:t>2</a:t>
            </a:r>
          </a:p>
          <a:p>
            <a:pPr marL="0" indent="0">
              <a:buNone/>
            </a:pPr>
            <a:r>
              <a:rPr lang="en-IN" sz="3600" baseline="-25000" dirty="0"/>
              <a:t>   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and</a:t>
            </a:r>
            <a:r>
              <a:rPr lang="en-IN" sz="3600" baseline="-25000" dirty="0"/>
              <a:t>  </a:t>
            </a:r>
            <a:r>
              <a:rPr lang="en-IN" sz="3600" dirty="0"/>
              <a:t>r</a:t>
            </a:r>
            <a:r>
              <a:rPr lang="en-IN" sz="3600" baseline="-25000" dirty="0"/>
              <a:t>2 </a:t>
            </a:r>
            <a:r>
              <a:rPr lang="en-IN" sz="3600" dirty="0"/>
              <a:t> are regular expressions         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</a:t>
            </a:r>
            <a:r>
              <a:rPr lang="en-IN" sz="3600" dirty="0" smtClean="0"/>
              <a:t>. </a:t>
            </a:r>
            <a:r>
              <a:rPr lang="en-IN" sz="3600" baseline="-25000" dirty="0" smtClean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</a:t>
            </a:r>
            <a:r>
              <a:rPr lang="en-IN" sz="3600" dirty="0"/>
              <a:t>  is also regular  </a:t>
            </a:r>
          </a:p>
          <a:p>
            <a:pPr marL="0" indent="0">
              <a:buNone/>
            </a:pPr>
            <a:r>
              <a:rPr lang="en-IN" sz="3600" dirty="0"/>
              <a:t>                                                                       expression.    </a:t>
            </a:r>
          </a:p>
          <a:p>
            <a:pPr marL="0" indent="0">
              <a:buNone/>
            </a:pPr>
            <a:r>
              <a:rPr lang="en-IN" sz="3600" dirty="0"/>
              <a:t> The language corresponding to the regular expression 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</a:t>
            </a:r>
            <a:r>
              <a:rPr lang="en-IN" sz="3600" dirty="0" smtClean="0"/>
              <a:t>. </a:t>
            </a:r>
            <a:r>
              <a:rPr lang="en-IN" sz="3600" baseline="-25000" dirty="0" smtClean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 </a:t>
            </a:r>
            <a:r>
              <a:rPr lang="en-IN" sz="3600" dirty="0"/>
              <a:t> is  </a:t>
            </a:r>
            <a:r>
              <a:rPr lang="en-IN" sz="3600" dirty="0" smtClean="0"/>
              <a:t> </a:t>
            </a:r>
            <a:r>
              <a:rPr lang="en-IN" sz="3600" dirty="0"/>
              <a:t>L(</a:t>
            </a:r>
            <a:r>
              <a:rPr lang="en-IN" sz="3600" baseline="-25000" dirty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dirty="0"/>
              <a:t> </a:t>
            </a:r>
            <a:r>
              <a:rPr lang="en-IN" sz="3600" dirty="0" smtClean="0"/>
              <a:t>. </a:t>
            </a:r>
            <a:r>
              <a:rPr lang="en-IN" sz="3600" baseline="-25000" dirty="0" smtClean="0"/>
              <a:t> </a:t>
            </a:r>
            <a:r>
              <a:rPr lang="en-IN" sz="3600" dirty="0"/>
              <a:t>r</a:t>
            </a:r>
            <a:r>
              <a:rPr lang="en-IN" sz="3600" baseline="-25000" dirty="0"/>
              <a:t>2</a:t>
            </a:r>
            <a:r>
              <a:rPr lang="en-IN" sz="3600" dirty="0"/>
              <a:t>) = </a:t>
            </a:r>
            <a:r>
              <a:rPr lang="en-IN" sz="3600" dirty="0" smtClean="0"/>
              <a:t>L(r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).L(r</a:t>
            </a:r>
            <a:r>
              <a:rPr lang="en-IN" sz="3600" baseline="-25000" dirty="0" smtClean="0"/>
              <a:t>2</a:t>
            </a:r>
            <a:r>
              <a:rPr lang="en-IN" sz="3600" dirty="0"/>
              <a:t>) =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sz="3600" dirty="0" smtClean="0">
                <a:sym typeface="Symbol" panose="05050102010706020507" pitchFamily="18" charset="2"/>
              </a:rPr>
              <a:t> .</a:t>
            </a:r>
            <a:r>
              <a:rPr lang="en-IN" sz="3600" dirty="0" smtClean="0"/>
              <a:t> </a:t>
            </a:r>
            <a:r>
              <a:rPr lang="en-IN" sz="3600" dirty="0"/>
              <a:t>L</a:t>
            </a:r>
            <a:r>
              <a:rPr lang="en-IN" sz="3600" baseline="-25000" dirty="0"/>
              <a:t>2</a:t>
            </a:r>
            <a:r>
              <a:rPr lang="en-IN" sz="3600" dirty="0"/>
              <a:t> is regular.</a:t>
            </a:r>
            <a:r>
              <a:rPr lang="en-IN" sz="3600" baseline="-25000" dirty="0"/>
              <a:t> </a:t>
            </a:r>
            <a:r>
              <a:rPr lang="en-IN" altLang="en-US" sz="3600" dirty="0">
                <a:sym typeface="Symbol" panose="05050102010706020507" pitchFamily="18" charset="2"/>
              </a:rPr>
              <a:t> </a:t>
            </a:r>
            <a:endParaRPr lang="en-IN" sz="3600" baseline="-25000" dirty="0"/>
          </a:p>
          <a:p>
            <a:pPr marL="0" indent="0">
              <a:buNone/>
            </a:pPr>
            <a:r>
              <a:rPr lang="en-IN" altLang="en-US" sz="3600" baseline="-25000" dirty="0" smtClean="0">
                <a:sym typeface="Symbol" panose="05050102010706020507" pitchFamily="18" charset="2"/>
              </a:rPr>
              <a:t> </a:t>
            </a:r>
            <a:r>
              <a:rPr lang="en-IN" altLang="en-US" sz="3600" dirty="0" smtClean="0">
                <a:sym typeface="Symbol" panose="05050102010706020507" pitchFamily="18" charset="2"/>
              </a:rPr>
              <a:t> </a:t>
            </a:r>
            <a:endParaRPr lang="en-IN" altLang="en-US" sz="96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863295" y="1368003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95" y="1368003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69421" y="2251912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421" y="2251912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912226" y="3191990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6" imgW="190440" imgH="152280" progId="Equation.3">
                  <p:embed/>
                </p:oleObj>
              </mc:Choice>
              <mc:Fallback>
                <p:oleObj name="Equation" r:id="rId6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2226" y="3191990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18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7541"/>
            <a:ext cx="10515600" cy="5679422"/>
          </a:xfrm>
        </p:spPr>
        <p:txBody>
          <a:bodyPr>
            <a:normAutofit/>
          </a:bodyPr>
          <a:lstStyle/>
          <a:p>
            <a:pPr marL="742950" indent="-742950">
              <a:buAutoNum type="alphaLcParenR" startAt="5"/>
            </a:pP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sz="3600" baseline="30000" dirty="0"/>
              <a:t>*</a:t>
            </a:r>
            <a:r>
              <a:rPr lang="en-IN" sz="3600" dirty="0"/>
              <a:t> </a:t>
            </a:r>
            <a:endParaRPr lang="en-IN" sz="3600" dirty="0" smtClean="0"/>
          </a:p>
          <a:p>
            <a:pPr marL="0" indent="0">
              <a:buNone/>
            </a:pPr>
            <a:r>
              <a:rPr lang="en-IN" sz="4400" baseline="-25000" dirty="0">
                <a:sym typeface="Symbol" panose="05050102010706020507" pitchFamily="18" charset="2"/>
              </a:rPr>
              <a:t>Proof:</a:t>
            </a:r>
            <a:r>
              <a:rPr lang="en-IN" sz="3600" dirty="0"/>
              <a:t>   </a:t>
            </a:r>
          </a:p>
          <a:p>
            <a:pPr marL="0" indent="0">
              <a:buNone/>
            </a:pPr>
            <a:r>
              <a:rPr lang="en-IN" sz="3600" dirty="0"/>
              <a:t>         L</a:t>
            </a:r>
            <a:r>
              <a:rPr lang="en-IN" sz="3600" baseline="-25000" dirty="0"/>
              <a:t>1 </a:t>
            </a:r>
            <a:r>
              <a:rPr lang="en-IN" sz="3600" dirty="0"/>
              <a:t> is a regular language         there exist a regular expression r</a:t>
            </a:r>
            <a:r>
              <a:rPr lang="en-IN" sz="3600" baseline="-25000" dirty="0"/>
              <a:t>1</a:t>
            </a:r>
            <a:r>
              <a:rPr lang="en-IN" sz="3600" dirty="0"/>
              <a:t> such that L(r</a:t>
            </a:r>
            <a:r>
              <a:rPr lang="en-IN" sz="3600" baseline="-25000" dirty="0"/>
              <a:t>1</a:t>
            </a:r>
            <a:r>
              <a:rPr lang="en-IN" sz="3600" dirty="0"/>
              <a:t>) = L</a:t>
            </a:r>
            <a:r>
              <a:rPr lang="en-IN" sz="3600" baseline="-25000" dirty="0"/>
              <a:t>1</a:t>
            </a:r>
          </a:p>
          <a:p>
            <a:pPr marL="0" indent="0">
              <a:buNone/>
            </a:pPr>
            <a:r>
              <a:rPr lang="en-IN" sz="3600" dirty="0" smtClean="0"/>
              <a:t>r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 is a </a:t>
            </a:r>
            <a:r>
              <a:rPr lang="en-IN" sz="3600" dirty="0"/>
              <a:t>regular </a:t>
            </a:r>
            <a:r>
              <a:rPr lang="en-IN" sz="3600" dirty="0" smtClean="0"/>
              <a:t>expression          </a:t>
            </a:r>
            <a:r>
              <a:rPr lang="en-IN" sz="3600" baseline="-25000" dirty="0" smtClean="0"/>
              <a:t> </a:t>
            </a:r>
            <a:r>
              <a:rPr lang="en-IN" sz="3600" dirty="0" smtClean="0"/>
              <a:t>r</a:t>
            </a:r>
            <a:r>
              <a:rPr lang="en-IN" sz="3600" baseline="-25000" dirty="0" smtClean="0"/>
              <a:t>1</a:t>
            </a:r>
            <a:r>
              <a:rPr lang="en-IN" sz="3600" baseline="30000" dirty="0" smtClean="0"/>
              <a:t>*</a:t>
            </a:r>
            <a:r>
              <a:rPr lang="en-IN" sz="3600" dirty="0" smtClean="0"/>
              <a:t> is </a:t>
            </a:r>
            <a:r>
              <a:rPr lang="en-IN" sz="3600" dirty="0"/>
              <a:t>also regular  </a:t>
            </a:r>
          </a:p>
          <a:p>
            <a:pPr marL="0" indent="0">
              <a:buNone/>
            </a:pPr>
            <a:r>
              <a:rPr lang="en-IN" sz="3600" dirty="0"/>
              <a:t>                                                                       expression.    </a:t>
            </a:r>
          </a:p>
          <a:p>
            <a:pPr marL="0" indent="0">
              <a:buNone/>
            </a:pPr>
            <a:r>
              <a:rPr lang="en-IN" sz="3600" dirty="0"/>
              <a:t> The language corresponding to the regular expression </a:t>
            </a:r>
            <a:r>
              <a:rPr lang="en-IN" sz="3600" baseline="-25000" dirty="0"/>
              <a:t>  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baseline="30000" dirty="0" smtClean="0"/>
              <a:t>* </a:t>
            </a:r>
            <a:r>
              <a:rPr lang="en-IN" sz="3600" dirty="0" smtClean="0"/>
              <a:t>is   L(</a:t>
            </a:r>
            <a:r>
              <a:rPr lang="en-IN" sz="3600" dirty="0"/>
              <a:t>r</a:t>
            </a:r>
            <a:r>
              <a:rPr lang="en-IN" sz="3600" baseline="-25000" dirty="0"/>
              <a:t>1</a:t>
            </a:r>
            <a:r>
              <a:rPr lang="en-IN" sz="3600" baseline="30000" dirty="0"/>
              <a:t>*</a:t>
            </a:r>
            <a:r>
              <a:rPr lang="en-IN" sz="3600" dirty="0" smtClean="0"/>
              <a:t>) </a:t>
            </a:r>
            <a:r>
              <a:rPr lang="en-IN" sz="3600" dirty="0"/>
              <a:t>= </a:t>
            </a:r>
            <a:r>
              <a:rPr lang="en-IN" sz="3600" dirty="0" smtClean="0"/>
              <a:t>(L(r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))* </a:t>
            </a:r>
            <a:r>
              <a:rPr lang="en-IN" sz="3600" dirty="0"/>
              <a:t>= L</a:t>
            </a:r>
            <a:r>
              <a:rPr lang="en-IN" sz="3600" baseline="-25000" dirty="0"/>
              <a:t>1</a:t>
            </a:r>
            <a:r>
              <a:rPr lang="en-IN" sz="3600" baseline="30000" dirty="0"/>
              <a:t>* </a:t>
            </a:r>
            <a:r>
              <a:rPr lang="en-IN" sz="3600" dirty="0" smtClean="0"/>
              <a:t>is </a:t>
            </a:r>
            <a:r>
              <a:rPr lang="en-IN" sz="3600" dirty="0"/>
              <a:t>regular.</a:t>
            </a:r>
            <a:r>
              <a:rPr lang="en-IN" sz="3600" baseline="-25000" dirty="0"/>
              <a:t> </a:t>
            </a:r>
            <a:r>
              <a:rPr lang="en-IN" altLang="en-US" sz="3600" dirty="0">
                <a:sym typeface="Symbol" panose="05050102010706020507" pitchFamily="18" charset="2"/>
              </a:rPr>
              <a:t> </a:t>
            </a:r>
            <a:endParaRPr lang="en-IN" sz="3600" baseline="-25000" dirty="0"/>
          </a:p>
          <a:p>
            <a:pPr marL="0" indent="0">
              <a:buNone/>
            </a:pPr>
            <a:endParaRPr lang="en-IN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280155" y="1798309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5" y="1798309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571820" y="293234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7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820" y="293234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193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lphaLcParenR" startAt="4"/>
            </a:pP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sz="3600" baseline="30000" dirty="0" smtClean="0"/>
              <a:t>c</a:t>
            </a:r>
            <a:endParaRPr lang="en-IN" sz="3600" dirty="0"/>
          </a:p>
          <a:p>
            <a:pPr marL="0" indent="0">
              <a:buNone/>
            </a:pPr>
            <a:r>
              <a:rPr lang="en-IN" sz="3600" dirty="0" smtClean="0">
                <a:sym typeface="Symbol" panose="05050102010706020507" pitchFamily="18" charset="2"/>
              </a:rPr>
              <a:t>Proof:   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sz="3600" baseline="30000" dirty="0" smtClean="0"/>
              <a:t>c </a:t>
            </a:r>
            <a:r>
              <a:rPr lang="en-IN" sz="3600" dirty="0" smtClean="0"/>
              <a:t>= </a:t>
            </a:r>
            <a:r>
              <a:rPr lang="el-GR" sz="3600" dirty="0" smtClean="0"/>
              <a:t>Σ</a:t>
            </a:r>
            <a:r>
              <a:rPr lang="en-IN" sz="3600" dirty="0" smtClean="0"/>
              <a:t>* - L</a:t>
            </a:r>
            <a:r>
              <a:rPr lang="en-IN" sz="3600" baseline="-25000" dirty="0" smtClean="0"/>
              <a:t>1 </a:t>
            </a:r>
            <a:r>
              <a:rPr lang="en-IN" sz="3600" dirty="0" smtClean="0"/>
              <a:t> the complement of </a:t>
            </a:r>
            <a:r>
              <a:rPr lang="en-IN" sz="3600" dirty="0"/>
              <a:t>L</a:t>
            </a:r>
            <a:r>
              <a:rPr lang="en-IN" sz="3600" baseline="-25000" dirty="0"/>
              <a:t>1</a:t>
            </a:r>
            <a:endParaRPr lang="en-IN" sz="36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600" dirty="0">
                <a:sym typeface="Symbol" panose="05050102010706020507" pitchFamily="18" charset="2"/>
              </a:rPr>
              <a:t> </a:t>
            </a:r>
            <a:r>
              <a:rPr lang="en-IN" sz="3600" dirty="0" smtClean="0">
                <a:sym typeface="Symbol" panose="05050102010706020507" pitchFamily="18" charset="2"/>
              </a:rPr>
              <a:t>        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 </a:t>
            </a:r>
            <a:r>
              <a:rPr lang="en-IN" sz="3600" dirty="0" smtClean="0"/>
              <a:t> </a:t>
            </a:r>
            <a:r>
              <a:rPr lang="en-IN" sz="3600" dirty="0"/>
              <a:t>is a regular </a:t>
            </a:r>
            <a:r>
              <a:rPr lang="en-IN" sz="3600" dirty="0" smtClean="0"/>
              <a:t>language       there exist a DFA </a:t>
            </a:r>
          </a:p>
          <a:p>
            <a:pPr marL="0" indent="0">
              <a:buNone/>
            </a:pPr>
            <a:r>
              <a:rPr lang="en-IN" sz="3600" dirty="0" smtClean="0"/>
              <a:t>M = (Q, </a:t>
            </a:r>
            <a:r>
              <a:rPr lang="el-GR" sz="3600" dirty="0" smtClean="0"/>
              <a:t>Σ</a:t>
            </a:r>
            <a:r>
              <a:rPr lang="en-IN" sz="3600" dirty="0" smtClean="0"/>
              <a:t>,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, q</a:t>
            </a:r>
            <a:r>
              <a:rPr lang="en-US" altLang="en-US" sz="3600" baseline="-25000" dirty="0">
                <a:cs typeface="Arial" charset="0"/>
                <a:sym typeface="Symbol" pitchFamily="18" charset="2"/>
              </a:rPr>
              <a:t>0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, F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) such that L(M) =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</a:p>
          <a:p>
            <a:pPr marL="0" indent="0">
              <a:buNone/>
            </a:pPr>
            <a:r>
              <a:rPr lang="en-IN" altLang="en-US" sz="3600" baseline="-25000" dirty="0">
                <a:cs typeface="Arial" charset="0"/>
                <a:sym typeface="Symbol" pitchFamily="18" charset="2"/>
              </a:rPr>
              <a:t> </a:t>
            </a:r>
            <a:r>
              <a:rPr lang="en-IN" altLang="en-US" sz="5400" baseline="-25000" dirty="0" smtClean="0">
                <a:cs typeface="Arial" charset="0"/>
                <a:sym typeface="Symbol" pitchFamily="18" charset="2"/>
              </a:rPr>
              <a:t>Construct a DFA M’ from M by interchange final and non final states, then</a:t>
            </a:r>
            <a:r>
              <a:rPr lang="en-IN" altLang="en-US" sz="5400" dirty="0" smtClean="0">
                <a:cs typeface="Arial" charset="0"/>
                <a:sym typeface="Symbol" pitchFamily="18" charset="2"/>
              </a:rPr>
              <a:t> </a:t>
            </a:r>
            <a:r>
              <a:rPr lang="en-IN" altLang="en-US" sz="5400" baseline="-25000" dirty="0">
                <a:cs typeface="Arial" charset="0"/>
                <a:sym typeface="Symbol" pitchFamily="18" charset="2"/>
              </a:rPr>
              <a:t>M</a:t>
            </a:r>
            <a:r>
              <a:rPr lang="en-IN" altLang="en-US" sz="5400" baseline="-25000" dirty="0" smtClean="0">
                <a:cs typeface="Arial" charset="0"/>
                <a:sym typeface="Symbol" pitchFamily="18" charset="2"/>
              </a:rPr>
              <a:t>’ accepts all the strings not </a:t>
            </a:r>
            <a:r>
              <a:rPr lang="en-IN" altLang="en-US" sz="5400" baseline="-25000" dirty="0">
                <a:cs typeface="Arial" charset="0"/>
                <a:sym typeface="Symbol" pitchFamily="18" charset="2"/>
              </a:rPr>
              <a:t>in L1 </a:t>
            </a:r>
            <a:r>
              <a:rPr lang="en-IN" altLang="en-US" sz="5400" baseline="-25000" dirty="0" smtClean="0">
                <a:cs typeface="Arial" charset="0"/>
                <a:sym typeface="Symbol" pitchFamily="18" charset="2"/>
              </a:rPr>
              <a:t>. </a:t>
            </a:r>
            <a:endParaRPr lang="en-IN" altLang="en-US" sz="5400" baseline="-250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altLang="en-US" sz="5400" baseline="-25000" dirty="0" smtClean="0">
                <a:cs typeface="Arial" charset="0"/>
                <a:sym typeface="Symbol" pitchFamily="18" charset="2"/>
              </a:rPr>
              <a:t>T</a:t>
            </a:r>
            <a:r>
              <a:rPr lang="en-IN" altLang="en-US" sz="6000" baseline="-25000" dirty="0" smtClean="0">
                <a:cs typeface="Arial" charset="0"/>
                <a:sym typeface="Symbol" pitchFamily="18" charset="2"/>
              </a:rPr>
              <a:t>hat is </a:t>
            </a:r>
            <a:r>
              <a:rPr lang="en-IN" altLang="en-US" sz="5800" baseline="-25000" dirty="0">
                <a:cs typeface="Arial" charset="0"/>
                <a:sym typeface="Symbol" pitchFamily="18" charset="2"/>
              </a:rPr>
              <a:t>M’ accepts all the strings</a:t>
            </a:r>
            <a:r>
              <a:rPr lang="en-IN" altLang="en-US" sz="5800" baseline="-25000" dirty="0" smtClean="0">
                <a:cs typeface="Arial" charset="0"/>
                <a:sym typeface="Symbol" pitchFamily="18" charset="2"/>
              </a:rPr>
              <a:t> in </a:t>
            </a:r>
            <a:r>
              <a:rPr lang="el-GR" altLang="en-US" sz="5800" baseline="-25000" dirty="0" smtClean="0">
                <a:cs typeface="Arial" charset="0"/>
                <a:sym typeface="Symbol" pitchFamily="18" charset="2"/>
              </a:rPr>
              <a:t>Σ</a:t>
            </a:r>
            <a:r>
              <a:rPr lang="en-IN" altLang="en-US" sz="5800" baseline="-25000" dirty="0" smtClean="0">
                <a:cs typeface="Arial" charset="0"/>
                <a:sym typeface="Symbol" pitchFamily="18" charset="2"/>
              </a:rPr>
              <a:t>* - L1 </a:t>
            </a:r>
            <a:r>
              <a:rPr lang="en-IN" sz="6000" baseline="-25000" dirty="0" smtClean="0"/>
              <a:t> </a:t>
            </a:r>
            <a:endParaRPr lang="en-IN" altLang="en-US" sz="5800" baseline="-25000" dirty="0" smtClean="0">
              <a:cs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IN" altLang="en-US" sz="5400" baseline="-25000" dirty="0" smtClean="0">
                <a:cs typeface="Arial" charset="0"/>
                <a:sym typeface="Symbol" pitchFamily="18" charset="2"/>
              </a:rPr>
              <a:t> </a:t>
            </a:r>
            <a:r>
              <a:rPr lang="en-IN" altLang="en-US" sz="5400" dirty="0" smtClean="0">
                <a:cs typeface="Arial" charset="0"/>
                <a:sym typeface="Symbol" pitchFamily="18" charset="2"/>
              </a:rPr>
              <a:t> </a:t>
            </a:r>
            <a:endParaRPr lang="en-IN" sz="5400" dirty="0"/>
          </a:p>
          <a:p>
            <a:pPr marL="0" indent="0">
              <a:buNone/>
            </a:pPr>
            <a:r>
              <a:rPr lang="en-US" altLang="en-US" sz="3600" dirty="0" smtClean="0">
                <a:cs typeface="Arial" charset="0"/>
                <a:sym typeface="Symbol" pitchFamily="18" charset="2"/>
              </a:rPr>
              <a:t> </a:t>
            </a:r>
            <a:endParaRPr lang="en-IN" sz="3600" dirty="0"/>
          </a:p>
          <a:p>
            <a:pPr marL="0" indent="0">
              <a:buNone/>
            </a:pPr>
            <a:r>
              <a:rPr lang="en-IN" sz="3600" baseline="30000" dirty="0" smtClean="0"/>
              <a:t>  </a:t>
            </a:r>
          </a:p>
          <a:p>
            <a:pPr marL="742950" indent="-742950">
              <a:buAutoNum type="alphaLcParenR" startAt="4"/>
            </a:pPr>
            <a:endParaRPr lang="en-IN" sz="3600" baseline="30000" dirty="0"/>
          </a:p>
          <a:p>
            <a:pPr>
              <a:buAutoNum type="alphaLcParenR" startAt="4"/>
            </a:pPr>
            <a:endParaRPr lang="en-IN" sz="9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862548" y="154953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3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48" y="154953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94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Exhibit the language L(a* . (a + b)) in set notation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L(a* . (a + b</a:t>
            </a:r>
            <a:r>
              <a:rPr lang="en-IN" dirty="0" smtClean="0"/>
              <a:t>)) = </a:t>
            </a:r>
            <a:r>
              <a:rPr lang="en-IN" dirty="0"/>
              <a:t>L(a</a:t>
            </a:r>
            <a:r>
              <a:rPr lang="en-IN" dirty="0" smtClean="0"/>
              <a:t>*) . L( (</a:t>
            </a:r>
            <a:r>
              <a:rPr lang="en-IN" dirty="0"/>
              <a:t>a + 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</a:t>
            </a:r>
            <a:r>
              <a:rPr lang="en-IN" dirty="0" smtClean="0"/>
              <a:t>(L(a))*. L(a </a:t>
            </a:r>
            <a:r>
              <a:rPr lang="en-IN" dirty="0"/>
              <a:t>+ </a:t>
            </a:r>
            <a:r>
              <a:rPr lang="en-IN" dirty="0" smtClean="0"/>
              <a:t>b))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(L(a))*. </a:t>
            </a:r>
            <a:r>
              <a:rPr lang="en-IN" dirty="0" smtClean="0"/>
              <a:t>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</a:t>
            </a:r>
          </a:p>
          <a:p>
            <a:pPr marL="0" indent="0">
              <a:buNone/>
            </a:pPr>
            <a:r>
              <a:rPr lang="en-IN" dirty="0" smtClean="0"/>
              <a:t>                        = { a }*. </a:t>
            </a:r>
            <a:r>
              <a:rPr lang="en-IN" dirty="0"/>
              <a:t>{ a }</a:t>
            </a:r>
            <a:r>
              <a:rPr lang="en-IN" dirty="0" smtClean="0"/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</a:t>
            </a:r>
            <a:r>
              <a:rPr lang="en-IN" dirty="0" smtClean="0"/>
              <a:t>b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a, aa, </a:t>
            </a:r>
            <a:r>
              <a:rPr lang="en-IN" dirty="0" err="1" smtClean="0"/>
              <a:t>aaa</a:t>
            </a:r>
            <a:r>
              <a:rPr lang="en-IN" dirty="0" smtClean="0"/>
              <a:t>,. . .  }. </a:t>
            </a:r>
            <a:r>
              <a:rPr lang="en-IN" dirty="0"/>
              <a:t>{ </a:t>
            </a:r>
            <a:r>
              <a:rPr lang="en-IN" dirty="0" smtClean="0"/>
              <a:t>a, b}</a:t>
            </a:r>
          </a:p>
          <a:p>
            <a:pPr marL="0" indent="0">
              <a:buNone/>
            </a:pPr>
            <a:r>
              <a:rPr lang="en-IN" dirty="0" smtClean="0"/>
              <a:t>                        = </a:t>
            </a:r>
            <a:r>
              <a:rPr lang="en-IN" dirty="0" smtClean="0">
                <a:solidFill>
                  <a:srgbClr val="0000CC"/>
                </a:solidFill>
              </a:rPr>
              <a:t>{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aa, </a:t>
            </a:r>
            <a:r>
              <a:rPr lang="en-IN" dirty="0" err="1" smtClean="0">
                <a:solidFill>
                  <a:srgbClr val="0000CC"/>
                </a:solidFill>
              </a:rPr>
              <a:t>aaa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aaaa</a:t>
            </a:r>
            <a:r>
              <a:rPr lang="en-IN" dirty="0" smtClean="0">
                <a:solidFill>
                  <a:srgbClr val="0000CC"/>
                </a:solidFill>
              </a:rPr>
              <a:t>,. </a:t>
            </a:r>
            <a:r>
              <a:rPr lang="en-IN" dirty="0">
                <a:solidFill>
                  <a:srgbClr val="0000CC"/>
                </a:solidFill>
              </a:rPr>
              <a:t>. . </a:t>
            </a:r>
            <a:r>
              <a:rPr lang="en-IN" dirty="0" smtClean="0">
                <a:solidFill>
                  <a:srgbClr val="0000CC"/>
                </a:solidFill>
              </a:rPr>
              <a:t>,b, ab, </a:t>
            </a:r>
            <a:r>
              <a:rPr lang="en-IN" dirty="0" err="1" smtClean="0">
                <a:solidFill>
                  <a:srgbClr val="0000CC"/>
                </a:solidFill>
              </a:rPr>
              <a:t>aab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aaab</a:t>
            </a:r>
            <a:r>
              <a:rPr lang="en-IN" dirty="0" smtClean="0">
                <a:solidFill>
                  <a:srgbClr val="0000CC"/>
                </a:solidFill>
              </a:rPr>
              <a:t>,. . . }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9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134850" y="1440858"/>
            <a:ext cx="4003532" cy="2695929"/>
            <a:chOff x="1787874" y="3704875"/>
            <a:chExt cx="3539471" cy="2422970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9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Arc 22"/>
                <p:cNvSpPr>
                  <a:spLocks/>
                </p:cNvSpPr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Arc 21"/>
                <p:cNvSpPr>
                  <a:spLocks/>
                </p:cNvSpPr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5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" name="Arc 22"/>
                <p:cNvSpPr>
                  <a:spLocks/>
                </p:cNvSpPr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aphicFrame>
        <p:nvGraphicFramePr>
          <p:cNvPr id="31" name="Object 3"/>
          <p:cNvGraphicFramePr>
            <a:graphicFrameLocks noChangeAspect="1"/>
          </p:cNvGraphicFramePr>
          <p:nvPr>
            <p:extLst/>
          </p:nvPr>
        </p:nvGraphicFramePr>
        <p:xfrm>
          <a:off x="2362100" y="534551"/>
          <a:ext cx="455295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Equation" r:id="rId3" imgW="1498320" imgH="228600" progId="Equation.3">
                  <p:embed/>
                </p:oleObj>
              </mc:Choice>
              <mc:Fallback>
                <p:oleObj name="Equation" r:id="rId3" imgW="149832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100" y="534551"/>
                        <a:ext cx="4552950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Oval 3"/>
          <p:cNvSpPr>
            <a:spLocks noChangeArrowheads="1"/>
          </p:cNvSpPr>
          <p:nvPr/>
        </p:nvSpPr>
        <p:spPr bwMode="auto">
          <a:xfrm>
            <a:off x="6851753" y="2513191"/>
            <a:ext cx="625309" cy="5830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8104306" y="3706043"/>
            <a:ext cx="523885" cy="62715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8013852" y="2464199"/>
            <a:ext cx="583037" cy="653588"/>
          </a:xfrm>
          <a:prstGeom prst="ellipse">
            <a:avLst/>
          </a:prstGeom>
          <a:noFill/>
          <a:ln w="25400">
            <a:solidFill>
              <a:srgbClr val="8D0C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Oval 7"/>
          <p:cNvSpPr>
            <a:spLocks noChangeArrowheads="1"/>
          </p:cNvSpPr>
          <p:nvPr/>
        </p:nvSpPr>
        <p:spPr bwMode="auto">
          <a:xfrm>
            <a:off x="8061830" y="2588006"/>
            <a:ext cx="450846" cy="392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Straight Arrow Connector 9"/>
          <p:cNvSpPr>
            <a:spLocks noChangeShapeType="1"/>
          </p:cNvSpPr>
          <p:nvPr/>
        </p:nvSpPr>
        <p:spPr bwMode="auto">
          <a:xfrm flipV="1">
            <a:off x="6519650" y="2819234"/>
            <a:ext cx="322033" cy="1059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0" name="Arc 22"/>
          <p:cNvSpPr>
            <a:spLocks/>
          </p:cNvSpPr>
          <p:nvPr/>
        </p:nvSpPr>
        <p:spPr bwMode="auto">
          <a:xfrm rot="1121665">
            <a:off x="8588514" y="3918319"/>
            <a:ext cx="516288" cy="443490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6945383" y="2553099"/>
            <a:ext cx="470395" cy="4128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8053506" y="2545663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9192725" y="2561091"/>
            <a:ext cx="590393" cy="60392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4" name="Straight Arrow Connector 12"/>
          <p:cNvSpPr>
            <a:spLocks noChangeShapeType="1"/>
          </p:cNvSpPr>
          <p:nvPr/>
        </p:nvSpPr>
        <p:spPr bwMode="auto">
          <a:xfrm>
            <a:off x="8596003" y="2816230"/>
            <a:ext cx="619673" cy="4728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5" name="Arc 21"/>
          <p:cNvSpPr>
            <a:spLocks/>
          </p:cNvSpPr>
          <p:nvPr/>
        </p:nvSpPr>
        <p:spPr bwMode="auto">
          <a:xfrm rot="20942295">
            <a:off x="9707977" y="2476329"/>
            <a:ext cx="740675" cy="445000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9249708" y="2600965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8186946" y="3801348"/>
            <a:ext cx="439932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7484720" y="2816230"/>
            <a:ext cx="573734" cy="132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7360786" y="3015043"/>
            <a:ext cx="768224" cy="84906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3"/>
          </p:cNvCxnSpPr>
          <p:nvPr/>
        </p:nvCxnSpPr>
        <p:spPr>
          <a:xfrm flipH="1">
            <a:off x="8503575" y="3076576"/>
            <a:ext cx="775611" cy="71149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7578757" y="2441119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7411515" y="3187737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Arc 22"/>
          <p:cNvSpPr>
            <a:spLocks/>
          </p:cNvSpPr>
          <p:nvPr/>
        </p:nvSpPr>
        <p:spPr bwMode="auto">
          <a:xfrm rot="16880857">
            <a:off x="7974358" y="1868530"/>
            <a:ext cx="714973" cy="560164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8538985" y="1555158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671739" y="2471575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8862630" y="3233293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0365197" y="2403146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9081323" y="3828056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6934569" y="2599595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8136825" y="3797416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1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9624"/>
            <a:ext cx="10515600" cy="582733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AutoNum type="alphaLcParenR" startAt="2"/>
            </a:pP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∩</a:t>
            </a:r>
            <a:r>
              <a:rPr lang="en-IN" altLang="en-US" sz="3600" dirty="0" smtClean="0">
                <a:sym typeface="Symbol" panose="05050102010706020507" pitchFamily="18" charset="2"/>
              </a:rPr>
              <a:t>L</a:t>
            </a:r>
            <a:r>
              <a:rPr lang="en-IN" altLang="en-US" sz="3600" baseline="-25000" dirty="0" smtClean="0">
                <a:sym typeface="Symbol" panose="05050102010706020507" pitchFamily="18" charset="2"/>
              </a:rPr>
              <a:t>2</a:t>
            </a:r>
          </a:p>
          <a:p>
            <a:pPr marL="0" indent="0">
              <a:buNone/>
            </a:pPr>
            <a:r>
              <a:rPr lang="en-IN" sz="3600" dirty="0">
                <a:sym typeface="Symbol" panose="05050102010706020507" pitchFamily="18" charset="2"/>
              </a:rPr>
              <a:t>Proof: </a:t>
            </a:r>
            <a:r>
              <a:rPr lang="en-IN" sz="3600" dirty="0" smtClean="0">
                <a:sym typeface="Symbol" panose="05050102010706020507" pitchFamily="18" charset="2"/>
              </a:rPr>
              <a:t>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 </a:t>
            </a:r>
            <a:r>
              <a:rPr lang="en-IN" sz="3600" dirty="0" smtClean="0"/>
              <a:t> </a:t>
            </a:r>
            <a:r>
              <a:rPr lang="en-IN" sz="3600" dirty="0"/>
              <a:t>is a regular language       there exist a DFA </a:t>
            </a:r>
          </a:p>
          <a:p>
            <a:pPr marL="0" indent="0">
              <a:buNone/>
            </a:pPr>
            <a:r>
              <a:rPr lang="en-IN" sz="3600" dirty="0" smtClean="0"/>
              <a:t>M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 </a:t>
            </a:r>
            <a:r>
              <a:rPr lang="en-IN" sz="3600" dirty="0"/>
              <a:t>= (</a:t>
            </a:r>
            <a:r>
              <a:rPr lang="en-IN" sz="3600" dirty="0" smtClean="0"/>
              <a:t>Q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, q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01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, F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such that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L(M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=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1</a:t>
            </a:r>
          </a:p>
          <a:p>
            <a:pPr marL="0" indent="0">
              <a:buNone/>
            </a:pPr>
            <a:r>
              <a:rPr lang="en-IN" sz="3600" dirty="0" smtClean="0"/>
              <a:t>    L</a:t>
            </a:r>
            <a:r>
              <a:rPr lang="en-IN" sz="3600" baseline="-25000" dirty="0" smtClean="0"/>
              <a:t>2 </a:t>
            </a:r>
            <a:r>
              <a:rPr lang="en-IN" sz="3600" dirty="0" smtClean="0"/>
              <a:t> </a:t>
            </a:r>
            <a:r>
              <a:rPr lang="en-IN" sz="3600" dirty="0"/>
              <a:t>is a regular language       there exist a DFA </a:t>
            </a:r>
          </a:p>
          <a:p>
            <a:pPr marL="0" indent="0">
              <a:buNone/>
            </a:pPr>
            <a:r>
              <a:rPr lang="en-IN" sz="3600" dirty="0" smtClean="0"/>
              <a:t>M</a:t>
            </a:r>
            <a:r>
              <a:rPr lang="en-IN" sz="3600" baseline="-25000" dirty="0" smtClean="0"/>
              <a:t>2</a:t>
            </a:r>
            <a:r>
              <a:rPr lang="en-IN" sz="3600" dirty="0" smtClean="0"/>
              <a:t> </a:t>
            </a:r>
            <a:r>
              <a:rPr lang="en-IN" sz="3600" dirty="0"/>
              <a:t>= (</a:t>
            </a:r>
            <a:r>
              <a:rPr lang="en-IN" sz="3600" dirty="0" smtClean="0"/>
              <a:t>Q</a:t>
            </a:r>
            <a:r>
              <a:rPr lang="en-IN" sz="3600" baseline="-25000" dirty="0" smtClean="0"/>
              <a:t>2</a:t>
            </a:r>
            <a:r>
              <a:rPr lang="en-IN" sz="3600" dirty="0" smtClean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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, q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02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, F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)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such that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L(M2)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= </a:t>
            </a:r>
            <a:r>
              <a:rPr lang="en-IN" sz="3600" dirty="0" smtClean="0"/>
              <a:t>L</a:t>
            </a:r>
            <a:r>
              <a:rPr lang="en-IN" sz="3600" baseline="-25000" dirty="0" smtClean="0"/>
              <a:t>2</a:t>
            </a:r>
          </a:p>
          <a:p>
            <a:pPr marL="0" indent="0">
              <a:buNone/>
            </a:pPr>
            <a:r>
              <a:rPr lang="en-IN" sz="3600" dirty="0" smtClean="0"/>
              <a:t>Then </a:t>
            </a:r>
            <a:r>
              <a:rPr lang="en-IN" sz="3600" dirty="0"/>
              <a:t>L</a:t>
            </a:r>
            <a:r>
              <a:rPr lang="en-IN" sz="3600" baseline="-25000" dirty="0"/>
              <a:t>1</a:t>
            </a:r>
            <a:r>
              <a:rPr lang="en-IN" altLang="en-US" sz="3600" dirty="0">
                <a:sym typeface="Symbol" panose="05050102010706020507" pitchFamily="18" charset="2"/>
              </a:rPr>
              <a:t>∩</a:t>
            </a:r>
            <a:r>
              <a:rPr lang="en-IN" altLang="en-US" sz="3600" dirty="0" smtClean="0">
                <a:sym typeface="Symbol" panose="05050102010706020507" pitchFamily="18" charset="2"/>
              </a:rPr>
              <a:t>L</a:t>
            </a:r>
            <a:r>
              <a:rPr lang="en-IN" altLang="en-US" sz="3600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sz="3600" dirty="0" smtClean="0">
                <a:sym typeface="Symbol" panose="05050102010706020507" pitchFamily="18" charset="2"/>
              </a:rPr>
              <a:t>is accepted by </a:t>
            </a:r>
          </a:p>
          <a:p>
            <a:pPr marL="0" indent="0">
              <a:buNone/>
            </a:pPr>
            <a:r>
              <a:rPr lang="en-IN" altLang="en-US" sz="3600" dirty="0">
                <a:sym typeface="Symbol" panose="05050102010706020507" pitchFamily="18" charset="2"/>
              </a:rPr>
              <a:t> </a:t>
            </a:r>
            <a:r>
              <a:rPr lang="en-IN" altLang="en-US" sz="3600" dirty="0" smtClean="0">
                <a:sym typeface="Symbol" panose="05050102010706020507" pitchFamily="18" charset="2"/>
              </a:rPr>
              <a:t>              M=</a:t>
            </a:r>
            <a:r>
              <a:rPr lang="en-IN" sz="3600" dirty="0"/>
              <a:t> (</a:t>
            </a:r>
            <a:r>
              <a:rPr lang="en-IN" sz="3600" dirty="0" smtClean="0"/>
              <a:t>Q</a:t>
            </a:r>
            <a:r>
              <a:rPr lang="en-IN" sz="3600" baseline="-25000" dirty="0" smtClean="0"/>
              <a:t>1</a:t>
            </a:r>
            <a:r>
              <a:rPr lang="en-IN" sz="3600" dirty="0" smtClean="0"/>
              <a:t>xQ</a:t>
            </a:r>
            <a:r>
              <a:rPr lang="en-IN" sz="3600" baseline="-25000" dirty="0" smtClean="0"/>
              <a:t>2</a:t>
            </a:r>
            <a:r>
              <a:rPr lang="en-IN" sz="3600" dirty="0" smtClean="0"/>
              <a:t>, </a:t>
            </a:r>
            <a:r>
              <a:rPr lang="el-GR" sz="3600" dirty="0"/>
              <a:t>Σ</a:t>
            </a:r>
            <a:r>
              <a:rPr lang="en-IN" sz="3600" dirty="0"/>
              <a:t>,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, [q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01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,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q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02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], F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xF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)</a:t>
            </a:r>
            <a:endParaRPr lang="en-IN" altLang="en-US" sz="3600" baseline="-25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3600" baseline="-25000" dirty="0"/>
          </a:p>
          <a:p>
            <a:pPr marL="0" indent="0">
              <a:buNone/>
            </a:pPr>
            <a:r>
              <a:rPr lang="en-US" altLang="en-US" sz="3600" dirty="0" smtClean="0">
                <a:cs typeface="Arial" charset="0"/>
                <a:sym typeface="Symbol" pitchFamily="18" charset="2"/>
              </a:rPr>
              <a:t>(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[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q, p] , a) = [r, s]   if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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1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(q, a) = r and </a:t>
            </a:r>
            <a:r>
              <a:rPr lang="en-US" altLang="en-US" sz="3600" baseline="-25000" dirty="0" smtClean="0">
                <a:cs typeface="Arial" charset="0"/>
                <a:sym typeface="Symbol" pitchFamily="18" charset="2"/>
              </a:rPr>
              <a:t>2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(p, </a:t>
            </a:r>
            <a:r>
              <a:rPr lang="en-US" altLang="en-US" sz="3600" dirty="0">
                <a:cs typeface="Arial" charset="0"/>
                <a:sym typeface="Symbol" pitchFamily="18" charset="2"/>
              </a:rPr>
              <a:t>a) = </a:t>
            </a:r>
            <a:r>
              <a:rPr lang="en-US" altLang="en-US" sz="3600" dirty="0" smtClean="0">
                <a:cs typeface="Arial" charset="0"/>
                <a:sym typeface="Symbol" pitchFamily="18" charset="2"/>
              </a:rPr>
              <a:t>s</a:t>
            </a:r>
            <a:endParaRPr lang="en-IN" sz="3600" baseline="-25000" dirty="0"/>
          </a:p>
          <a:p>
            <a:pPr marL="0" indent="0">
              <a:buNone/>
            </a:pPr>
            <a:r>
              <a:rPr lang="en-IN" sz="3600" dirty="0" smtClean="0"/>
              <a:t>   </a:t>
            </a:r>
            <a:endParaRPr lang="en-IN" sz="3600" dirty="0"/>
          </a:p>
          <a:p>
            <a:pPr marL="0" indent="0">
              <a:buNone/>
            </a:pPr>
            <a:r>
              <a:rPr lang="en-IN" altLang="en-US" sz="3600" baseline="-25000" dirty="0" smtClean="0">
                <a:sym typeface="Symbol" panose="05050102010706020507" pitchFamily="18" charset="2"/>
              </a:rPr>
              <a:t> </a:t>
            </a:r>
            <a:endParaRPr lang="en-IN" altLang="en-US" sz="9600" baseline="-25000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141948" y="86373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8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1948" y="863738"/>
                        <a:ext cx="708335" cy="50227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297332" y="1955938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9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332" y="1955938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90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>
            <a:normAutofit/>
          </a:bodyPr>
          <a:lstStyle/>
          <a:p>
            <a:pPr marL="514350" indent="-514350">
              <a:buAutoNum type="arabicParenR" startAt="2"/>
            </a:pPr>
            <a:r>
              <a:rPr lang="en-IN" sz="3200" dirty="0" smtClean="0"/>
              <a:t>If </a:t>
            </a:r>
            <a:r>
              <a:rPr lang="en-IN" sz="3200" dirty="0"/>
              <a:t>L</a:t>
            </a:r>
            <a:r>
              <a:rPr lang="en-IN" sz="3200" baseline="-25000" dirty="0"/>
              <a:t>1</a:t>
            </a:r>
            <a:r>
              <a:rPr lang="en-IN" sz="3200" dirty="0"/>
              <a:t> and L</a:t>
            </a:r>
            <a:r>
              <a:rPr lang="en-IN" sz="3200" baseline="-25000" dirty="0"/>
              <a:t>2</a:t>
            </a:r>
            <a:r>
              <a:rPr lang="en-IN" sz="3200" dirty="0"/>
              <a:t> are regular languages, then L</a:t>
            </a:r>
            <a:r>
              <a:rPr lang="en-IN" sz="3200" baseline="-25000" dirty="0"/>
              <a:t>1 </a:t>
            </a:r>
            <a:r>
              <a:rPr lang="en-IN" sz="3200" dirty="0"/>
              <a:t>-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</a:t>
            </a:r>
            <a:r>
              <a:rPr lang="en-IN" altLang="en-US" sz="3200" dirty="0">
                <a:sym typeface="Symbol" panose="05050102010706020507" pitchFamily="18" charset="2"/>
              </a:rPr>
              <a:t> is also </a:t>
            </a:r>
            <a:r>
              <a:rPr lang="en-IN" altLang="en-US" sz="3200" dirty="0" smtClean="0">
                <a:sym typeface="Symbol" panose="05050102010706020507" pitchFamily="18" charset="2"/>
              </a:rPr>
              <a:t>regular.</a:t>
            </a:r>
          </a:p>
          <a:p>
            <a:pPr marL="0" indent="0">
              <a:buNone/>
            </a:pPr>
            <a:r>
              <a:rPr lang="en-IN" altLang="en-US" sz="3200" dirty="0" smtClean="0">
                <a:sym typeface="Symbol" panose="05050102010706020507" pitchFamily="18" charset="2"/>
              </a:rPr>
              <a:t>Proof:</a:t>
            </a:r>
          </a:p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 </a:t>
            </a:r>
            <a:r>
              <a:rPr lang="en-IN" altLang="en-US" sz="3200" dirty="0" smtClean="0">
                <a:sym typeface="Symbol" panose="05050102010706020507" pitchFamily="18" charset="2"/>
              </a:rPr>
              <a:t>          </a:t>
            </a:r>
            <a:r>
              <a:rPr lang="en-IN" sz="3200" dirty="0" smtClean="0"/>
              <a:t>L</a:t>
            </a:r>
            <a:r>
              <a:rPr lang="en-IN" sz="3200" baseline="-25000" dirty="0" smtClean="0"/>
              <a:t>1 </a:t>
            </a:r>
            <a:r>
              <a:rPr lang="en-IN" sz="3200" dirty="0"/>
              <a:t>- 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 </a:t>
            </a:r>
            <a:r>
              <a:rPr lang="en-IN" altLang="en-US" sz="3200" dirty="0" smtClean="0">
                <a:sym typeface="Symbol" panose="05050102010706020507" pitchFamily="18" charset="2"/>
              </a:rPr>
              <a:t> = </a:t>
            </a:r>
            <a:r>
              <a:rPr lang="en-IN" sz="3200" dirty="0"/>
              <a:t>L</a:t>
            </a:r>
            <a:r>
              <a:rPr lang="en-IN" sz="3200" baseline="-25000" dirty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 smtClean="0">
                <a:sym typeface="Symbol" panose="05050102010706020507" pitchFamily="18" charset="2"/>
              </a:rPr>
              <a:t>c</a:t>
            </a:r>
          </a:p>
          <a:p>
            <a:pPr marL="0" indent="0">
              <a:buNone/>
            </a:pPr>
            <a:r>
              <a:rPr lang="en-IN" altLang="en-US" sz="3200" baseline="30000" dirty="0" smtClean="0">
                <a:sym typeface="Symbol" panose="05050102010706020507" pitchFamily="18" charset="2"/>
              </a:rPr>
              <a:t>              </a:t>
            </a:r>
            <a:r>
              <a:rPr lang="en-IN" sz="3200" dirty="0"/>
              <a:t>L</a:t>
            </a:r>
            <a:r>
              <a:rPr lang="en-IN" sz="3200" baseline="-25000" dirty="0"/>
              <a:t>2 </a:t>
            </a:r>
            <a:r>
              <a:rPr lang="en-IN" sz="3200" dirty="0"/>
              <a:t> is a regular </a:t>
            </a:r>
            <a:r>
              <a:rPr lang="en-IN" sz="3200" dirty="0" smtClean="0"/>
              <a:t>language         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 smtClean="0">
                <a:sym typeface="Symbol" panose="05050102010706020507" pitchFamily="18" charset="2"/>
              </a:rPr>
              <a:t>c </a:t>
            </a:r>
            <a:r>
              <a:rPr lang="en-IN" sz="3200" dirty="0"/>
              <a:t>is </a:t>
            </a:r>
            <a:r>
              <a:rPr lang="en-IN" sz="3200" dirty="0" smtClean="0"/>
              <a:t>also regular</a:t>
            </a:r>
            <a:r>
              <a:rPr lang="en-IN" sz="3200" dirty="0" smtClean="0">
                <a:sym typeface="Symbol" panose="05050102010706020507" pitchFamily="18" charset="2"/>
              </a:rPr>
              <a:t>.</a:t>
            </a:r>
            <a:r>
              <a:rPr lang="en-IN" altLang="en-US" sz="3200" dirty="0" smtClean="0">
                <a:sym typeface="Symbol" panose="05050102010706020507" pitchFamily="18" charset="2"/>
              </a:rPr>
              <a:t> </a:t>
            </a: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sz="3200" dirty="0" smtClean="0"/>
              <a:t>      L</a:t>
            </a:r>
            <a:r>
              <a:rPr lang="en-IN" sz="3200" baseline="-25000" dirty="0" smtClean="0"/>
              <a:t>1 </a:t>
            </a:r>
            <a:r>
              <a:rPr lang="en-IN" sz="3200" dirty="0" smtClean="0"/>
              <a:t>and 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 smtClean="0">
                <a:sym typeface="Symbol" panose="05050102010706020507" pitchFamily="18" charset="2"/>
              </a:rPr>
              <a:t>c </a:t>
            </a:r>
            <a:r>
              <a:rPr lang="en-IN" altLang="en-US" sz="3200" dirty="0">
                <a:sym typeface="Symbol" panose="05050102010706020507" pitchFamily="18" charset="2"/>
              </a:rPr>
              <a:t> </a:t>
            </a:r>
            <a:r>
              <a:rPr lang="en-IN" sz="3200" dirty="0" smtClean="0"/>
              <a:t>are </a:t>
            </a:r>
            <a:r>
              <a:rPr lang="en-IN" sz="3200" dirty="0"/>
              <a:t>a regular </a:t>
            </a:r>
            <a:r>
              <a:rPr lang="en-IN" sz="3200" dirty="0" smtClean="0"/>
              <a:t>         </a:t>
            </a:r>
            <a:r>
              <a:rPr lang="en-IN" sz="3200" dirty="0"/>
              <a:t>L</a:t>
            </a:r>
            <a:r>
              <a:rPr lang="en-IN" sz="3200" baseline="-25000" dirty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 smtClean="0">
                <a:sym typeface="Symbol" panose="05050102010706020507" pitchFamily="18" charset="2"/>
              </a:rPr>
              <a:t>c</a:t>
            </a:r>
            <a:r>
              <a:rPr lang="en-IN" sz="3200" dirty="0"/>
              <a:t> is also regular</a:t>
            </a:r>
            <a:r>
              <a:rPr lang="en-IN" sz="3200" dirty="0" smtClean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r>
              <a:rPr lang="en-IN" altLang="en-US" sz="3200" dirty="0" smtClean="0">
                <a:sym typeface="Symbol" panose="05050102010706020507" pitchFamily="18" charset="2"/>
              </a:rPr>
              <a:t>  Therefore, </a:t>
            </a:r>
            <a:r>
              <a:rPr lang="en-IN" sz="3200" dirty="0" smtClean="0"/>
              <a:t>L</a:t>
            </a:r>
            <a:r>
              <a:rPr lang="en-IN" sz="3200" baseline="-25000" dirty="0" smtClean="0"/>
              <a:t>1</a:t>
            </a:r>
            <a:r>
              <a:rPr lang="en-IN" altLang="en-US" sz="3200" dirty="0">
                <a:sym typeface="Symbol" panose="05050102010706020507" pitchFamily="18" charset="2"/>
              </a:rPr>
              <a:t>∩</a:t>
            </a:r>
            <a:r>
              <a:rPr lang="en-IN" altLang="en-US" sz="3200" dirty="0" smtClean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 smtClean="0">
                <a:sym typeface="Symbol" panose="05050102010706020507" pitchFamily="18" charset="2"/>
              </a:rPr>
              <a:t>2</a:t>
            </a:r>
            <a:r>
              <a:rPr lang="en-IN" altLang="en-US" sz="3200" baseline="30000" dirty="0" smtClean="0">
                <a:sym typeface="Symbol" panose="05050102010706020507" pitchFamily="18" charset="2"/>
              </a:rPr>
              <a:t>c</a:t>
            </a:r>
            <a:r>
              <a:rPr lang="en-IN" sz="3200" dirty="0"/>
              <a:t> </a:t>
            </a:r>
            <a:r>
              <a:rPr lang="en-IN" sz="3200" dirty="0" smtClean="0"/>
              <a:t>= L</a:t>
            </a:r>
            <a:r>
              <a:rPr lang="en-IN" sz="3200" baseline="-25000" dirty="0" smtClean="0"/>
              <a:t>1 </a:t>
            </a:r>
            <a:r>
              <a:rPr lang="en-IN" sz="3200" dirty="0"/>
              <a:t>- </a:t>
            </a:r>
            <a:r>
              <a:rPr lang="en-IN" altLang="en-US" sz="3200" dirty="0">
                <a:sym typeface="Symbol" panose="05050102010706020507" pitchFamily="18" charset="2"/>
              </a:rPr>
              <a:t>L</a:t>
            </a:r>
            <a:r>
              <a:rPr lang="en-IN" altLang="en-US" sz="3200" baseline="-25000" dirty="0">
                <a:sym typeface="Symbol" panose="05050102010706020507" pitchFamily="18" charset="2"/>
              </a:rPr>
              <a:t>2 </a:t>
            </a:r>
            <a:r>
              <a:rPr lang="en-IN" altLang="en-US" sz="3200" dirty="0" smtClean="0">
                <a:sym typeface="Symbol" panose="05050102010706020507" pitchFamily="18" charset="2"/>
              </a:rPr>
              <a:t> is regular.</a:t>
            </a: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sz="32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sz="3200" baseline="30000" dirty="0" smtClean="0">
                <a:sym typeface="Symbol" panose="05050102010706020507" pitchFamily="18" charset="2"/>
              </a:rPr>
              <a:t> </a:t>
            </a:r>
            <a:endParaRPr lang="en-IN" altLang="en-US" sz="3200" baseline="30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sz="3200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741832" y="2157644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2" name="Equation" r:id="rId3" imgW="190440" imgH="152280" progId="Equation.3">
                  <p:embed/>
                </p:oleObj>
              </mc:Choice>
              <mc:Fallback>
                <p:oleObj name="Equation" r:id="rId3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832" y="2157644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302562" y="2740845"/>
          <a:ext cx="708335" cy="502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3" name="Equation" r:id="rId5" imgW="190440" imgH="152280" progId="Equation.3">
                  <p:embed/>
                </p:oleObj>
              </mc:Choice>
              <mc:Fallback>
                <p:oleObj name="Equation" r:id="rId5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562" y="2740845"/>
                        <a:ext cx="708335" cy="5022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47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224"/>
            <a:ext cx="10515600" cy="5598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3200" dirty="0">
                <a:sym typeface="Symbol" panose="05050102010706020507" pitchFamily="18" charset="2"/>
              </a:rPr>
              <a:t>3) </a:t>
            </a:r>
            <a:r>
              <a:rPr lang="en-IN" sz="3200" dirty="0"/>
              <a:t>If L is regular language, then the reversal L</a:t>
            </a:r>
            <a:r>
              <a:rPr lang="en-IN" sz="3200" baseline="30000" dirty="0"/>
              <a:t>R</a:t>
            </a:r>
            <a:r>
              <a:rPr lang="en-IN" sz="3200" dirty="0"/>
              <a:t> is also regular</a:t>
            </a:r>
            <a:r>
              <a:rPr lang="en-IN" sz="3200" dirty="0" smtClean="0"/>
              <a:t>.</a:t>
            </a:r>
          </a:p>
          <a:p>
            <a:pPr marL="0" indent="0">
              <a:buNone/>
            </a:pPr>
            <a:r>
              <a:rPr lang="en-IN" sz="3200" dirty="0" smtClean="0"/>
              <a:t>Proof: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1) Interchange initial and final states.</a:t>
            </a:r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    2) Reverse the edges</a:t>
            </a:r>
          </a:p>
          <a:p>
            <a:pPr marL="0" indent="0">
              <a:buNone/>
            </a:pPr>
            <a:endParaRPr lang="en-IN" sz="3200" dirty="0" smtClean="0"/>
          </a:p>
          <a:p>
            <a:pPr marL="0" indent="0">
              <a:buNone/>
            </a:pPr>
            <a:r>
              <a:rPr lang="en-IN" sz="3200" dirty="0"/>
              <a:t> </a:t>
            </a:r>
            <a:r>
              <a:rPr lang="en-IN" sz="3200" dirty="0" smtClean="0"/>
              <a:t> The resulting DFA will accept L</a:t>
            </a:r>
            <a:r>
              <a:rPr lang="en-IN" sz="3200" baseline="30000" dirty="0" smtClean="0"/>
              <a:t>R  </a:t>
            </a:r>
            <a:r>
              <a:rPr lang="en-IN" sz="3200" dirty="0" smtClean="0"/>
              <a:t> and hence it is regular.</a:t>
            </a:r>
            <a:endParaRPr lang="en-IN" sz="3200" baseline="30000" dirty="0"/>
          </a:p>
          <a:p>
            <a:pPr marL="0" indent="0">
              <a:buNone/>
            </a:pPr>
            <a:r>
              <a:rPr lang="en-IN" sz="800" dirty="0" smtClean="0"/>
              <a:t> 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77540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</a:t>
            </a:r>
            <a:r>
              <a:rPr lang="en-IN" dirty="0" smtClean="0"/>
              <a:t>: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72865" y="1341488"/>
          <a:ext cx="37798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6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2865" y="1341488"/>
                        <a:ext cx="3779837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839678" y="1341488"/>
          <a:ext cx="3973512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7" name="Equation" r:id="rId5" imgW="1307880" imgH="228600" progId="Equation.3">
                  <p:embed/>
                </p:oleObj>
              </mc:Choice>
              <mc:Fallback>
                <p:oleObj name="Equation" r:id="rId5" imgW="130788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678" y="1341488"/>
                        <a:ext cx="3973512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1390343" y="2220784"/>
            <a:ext cx="4003532" cy="2695929"/>
            <a:chOff x="1787874" y="3704875"/>
            <a:chExt cx="3539471" cy="2422970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2086227" y="4638520"/>
              <a:ext cx="398587" cy="3523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87874" y="3704875"/>
              <a:ext cx="3539471" cy="2422970"/>
              <a:chOff x="1801522" y="3704875"/>
              <a:chExt cx="3539471" cy="2422970"/>
            </a:xfrm>
          </p:grpSpPr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3074002" y="5626573"/>
                <a:ext cx="398587" cy="3523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801522" y="3704875"/>
                <a:ext cx="3539471" cy="2422970"/>
                <a:chOff x="1801522" y="3704875"/>
                <a:chExt cx="3539471" cy="2422970"/>
              </a:xfrm>
            </p:grpSpPr>
            <p:sp>
              <p:nvSpPr>
                <p:cNvPr id="11" name="Oval 4"/>
                <p:cNvSpPr>
                  <a:spLocks noChangeArrowheads="1"/>
                </p:cNvSpPr>
                <p:nvPr/>
              </p:nvSpPr>
              <p:spPr bwMode="auto">
                <a:xfrm>
                  <a:off x="2987793" y="4638520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8D0C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" name="Oval 7"/>
                <p:cNvSpPr>
                  <a:spLocks noChangeArrowheads="1"/>
                </p:cNvSpPr>
                <p:nvPr/>
              </p:nvSpPr>
              <p:spPr bwMode="auto">
                <a:xfrm>
                  <a:off x="4064520" y="4679463"/>
                  <a:ext cx="398587" cy="352332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Straight Arrow Connector 9"/>
                <p:cNvSpPr>
                  <a:spLocks noChangeShapeType="1"/>
                </p:cNvSpPr>
                <p:nvPr/>
              </p:nvSpPr>
              <p:spPr bwMode="auto">
                <a:xfrm flipV="1">
                  <a:off x="1801522" y="4783894"/>
                  <a:ext cx="284705" cy="9522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Arc 22"/>
                <p:cNvSpPr>
                  <a:spLocks/>
                </p:cNvSpPr>
                <p:nvPr/>
              </p:nvSpPr>
              <p:spPr bwMode="auto">
                <a:xfrm rot="1121665">
                  <a:off x="3430329" y="5693552"/>
                  <a:ext cx="456444" cy="398587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088084" y="454470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0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77476" y="4560625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1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Oval 8"/>
                <p:cNvSpPr>
                  <a:spLocks noChangeArrowheads="1"/>
                </p:cNvSpPr>
                <p:nvPr/>
              </p:nvSpPr>
              <p:spPr bwMode="auto">
                <a:xfrm>
                  <a:off x="4007562" y="4574716"/>
                  <a:ext cx="521959" cy="542781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Straight Arrow Connector 12"/>
                <p:cNvSpPr>
                  <a:spLocks noChangeShapeType="1"/>
                </p:cNvSpPr>
                <p:nvPr/>
              </p:nvSpPr>
              <p:spPr bwMode="auto">
                <a:xfrm>
                  <a:off x="3390701" y="4807065"/>
                  <a:ext cx="616861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 type="arrow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Arc 21"/>
                <p:cNvSpPr>
                  <a:spLocks/>
                </p:cNvSpPr>
                <p:nvPr/>
              </p:nvSpPr>
              <p:spPr bwMode="auto">
                <a:xfrm rot="20942295">
                  <a:off x="4463090" y="4498536"/>
                  <a:ext cx="654821" cy="399944"/>
                </a:xfrm>
                <a:custGeom>
                  <a:avLst/>
                  <a:gdLst>
                    <a:gd name="T0" fmla="*/ 11666 w 657225"/>
                    <a:gd name="T1" fmla="*/ 147201 h 400050"/>
                    <a:gd name="T2" fmla="*/ 338306 w 657225"/>
                    <a:gd name="T3" fmla="*/ 87 h 400050"/>
                    <a:gd name="T4" fmla="*/ 655172 w 657225"/>
                    <a:gd name="T5" fmla="*/ 177700 h 400050"/>
                    <a:gd name="T6" fmla="*/ 365797 w 657225"/>
                    <a:gd name="T7" fmla="*/ 398765 h 400050"/>
                    <a:gd name="T8" fmla="*/ 36014 w 657225"/>
                    <a:gd name="T9" fmla="*/ 291070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57225" h="400050" stroke="0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  <a:lnTo>
                        <a:pt x="328613" y="200025"/>
                      </a:lnTo>
                      <a:lnTo>
                        <a:pt x="11666" y="147201"/>
                      </a:lnTo>
                      <a:close/>
                    </a:path>
                    <a:path w="657225" h="400050" fill="none">
                      <a:moveTo>
                        <a:pt x="11666" y="147201"/>
                      </a:moveTo>
                      <a:cubicBezTo>
                        <a:pt x="51722" y="58155"/>
                        <a:pt x="186697" y="-2636"/>
                        <a:pt x="338306" y="87"/>
                      </a:cubicBezTo>
                      <a:cubicBezTo>
                        <a:pt x="501838" y="3025"/>
                        <a:pt x="636912" y="78738"/>
                        <a:pt x="655172" y="177700"/>
                      </a:cubicBezTo>
                      <a:cubicBezTo>
                        <a:pt x="675406" y="287360"/>
                        <a:pt x="545921" y="386279"/>
                        <a:pt x="365797" y="398765"/>
                      </a:cubicBezTo>
                      <a:cubicBezTo>
                        <a:pt x="229743" y="408197"/>
                        <a:pt x="98342" y="365286"/>
                        <a:pt x="36014" y="291070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057940" y="4603841"/>
                  <a:ext cx="545910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q</a:t>
                  </a:r>
                  <a:r>
                    <a:rPr kumimoji="0" lang="en-US" sz="2000" b="1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2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04852" y="5575121"/>
                  <a:ext cx="388938" cy="4286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D</a:t>
                  </a:r>
                  <a:endParaRPr kumimoji="0" lang="en-US" sz="20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497537" y="4804023"/>
                  <a:ext cx="507231" cy="11893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16200000" flipH="1">
                  <a:off x="2404791" y="4943274"/>
                  <a:ext cx="690442" cy="75065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7" idx="3"/>
                </p:cNvCxnSpPr>
                <p:nvPr/>
              </p:nvCxnSpPr>
              <p:spPr>
                <a:xfrm rot="5400000">
                  <a:off x="3421417" y="5014885"/>
                  <a:ext cx="639460" cy="685708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580674" y="4466891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2432818" y="513791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" name="Arc 22"/>
                <p:cNvSpPr>
                  <a:spLocks/>
                </p:cNvSpPr>
                <p:nvPr/>
              </p:nvSpPr>
              <p:spPr bwMode="auto">
                <a:xfrm rot="16880857">
                  <a:off x="2862547" y="4093354"/>
                  <a:ext cx="642583" cy="495234"/>
                </a:xfrm>
                <a:custGeom>
                  <a:avLst/>
                  <a:gdLst>
                    <a:gd name="T0" fmla="*/ 4021 w 456565"/>
                    <a:gd name="T1" fmla="*/ 162648 h 400050"/>
                    <a:gd name="T2" fmla="*/ 237972 w 456565"/>
                    <a:gd name="T3" fmla="*/ 180 h 400050"/>
                    <a:gd name="T4" fmla="*/ 455874 w 456565"/>
                    <a:gd name="T5" fmla="*/ 184466 h 400050"/>
                    <a:gd name="T6" fmla="*/ 265214 w 456565"/>
                    <a:gd name="T7" fmla="*/ 397415 h 400050"/>
                    <a:gd name="T8" fmla="*/ 13161 w 456565"/>
                    <a:gd name="T9" fmla="*/ 266962 h 4000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56565" h="400050" stroke="0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  <a:lnTo>
                        <a:pt x="228283" y="200025"/>
                      </a:lnTo>
                      <a:lnTo>
                        <a:pt x="4021" y="162648"/>
                      </a:lnTo>
                      <a:close/>
                    </a:path>
                    <a:path w="456565" h="400050" fill="none">
                      <a:moveTo>
                        <a:pt x="4021" y="162648"/>
                      </a:moveTo>
                      <a:cubicBezTo>
                        <a:pt x="25191" y="65128"/>
                        <a:pt x="124782" y="-4033"/>
                        <a:pt x="237972" y="180"/>
                      </a:cubicBezTo>
                      <a:cubicBezTo>
                        <a:pt x="353347" y="4475"/>
                        <a:pt x="446892" y="83587"/>
                        <a:pt x="455874" y="184466"/>
                      </a:cubicBezTo>
                      <a:cubicBezTo>
                        <a:pt x="465099" y="288068"/>
                        <a:pt x="382249" y="380604"/>
                        <a:pt x="265214" y="397415"/>
                      </a:cubicBezTo>
                      <a:cubicBezTo>
                        <a:pt x="156246" y="413068"/>
                        <a:pt x="50113" y="358138"/>
                        <a:pt x="13161" y="266962"/>
                      </a:cubicBez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115218" y="370487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513282" y="4471435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15730" y="5178859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044130" y="4432763"/>
                  <a:ext cx="296863" cy="27940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2000" b="1" dirty="0" smtClean="0">
                      <a:latin typeface="Times New Roman" pitchFamily="18" charset="0"/>
                      <a:cs typeface="Arial" pitchFamily="34" charset="0"/>
                    </a:rPr>
                    <a:t>b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909073" y="5713403"/>
                  <a:ext cx="676575" cy="41444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100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20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cs typeface="Arial" pitchFamily="34" charset="0"/>
                    </a:rPr>
                    <a:t>a , b 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60" name="Oval 3"/>
          <p:cNvSpPr>
            <a:spLocks noChangeArrowheads="1"/>
          </p:cNvSpPr>
          <p:nvPr/>
        </p:nvSpPr>
        <p:spPr bwMode="auto">
          <a:xfrm>
            <a:off x="6851753" y="3427587"/>
            <a:ext cx="625309" cy="58301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8061830" y="3502402"/>
            <a:ext cx="450846" cy="392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Straight Arrow Connector 9"/>
          <p:cNvSpPr>
            <a:spLocks noChangeShapeType="1"/>
          </p:cNvSpPr>
          <p:nvPr/>
        </p:nvSpPr>
        <p:spPr bwMode="auto">
          <a:xfrm flipH="1" flipV="1">
            <a:off x="9749905" y="3782961"/>
            <a:ext cx="554947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5" name="Arc 22"/>
          <p:cNvSpPr>
            <a:spLocks/>
          </p:cNvSpPr>
          <p:nvPr/>
        </p:nvSpPr>
        <p:spPr bwMode="auto">
          <a:xfrm rot="1121665">
            <a:off x="8548173" y="4832715"/>
            <a:ext cx="516288" cy="443490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6" name="Text Box 14"/>
          <p:cNvSpPr txBox="1">
            <a:spLocks noChangeArrowheads="1"/>
          </p:cNvSpPr>
          <p:nvPr/>
        </p:nvSpPr>
        <p:spPr bwMode="auto">
          <a:xfrm>
            <a:off x="6945383" y="3467495"/>
            <a:ext cx="470395" cy="4128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0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Text Box 14"/>
          <p:cNvSpPr txBox="1">
            <a:spLocks noChangeArrowheads="1"/>
          </p:cNvSpPr>
          <p:nvPr/>
        </p:nvSpPr>
        <p:spPr bwMode="auto">
          <a:xfrm>
            <a:off x="8080393" y="3447141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1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Oval 8"/>
          <p:cNvSpPr>
            <a:spLocks noChangeArrowheads="1"/>
          </p:cNvSpPr>
          <p:nvPr/>
        </p:nvSpPr>
        <p:spPr bwMode="auto">
          <a:xfrm>
            <a:off x="9192725" y="3475487"/>
            <a:ext cx="590393" cy="603928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69" name="Straight Arrow Connector 12"/>
          <p:cNvSpPr>
            <a:spLocks noChangeShapeType="1"/>
          </p:cNvSpPr>
          <p:nvPr/>
        </p:nvSpPr>
        <p:spPr bwMode="auto">
          <a:xfrm flipH="1" flipV="1">
            <a:off x="8497720" y="3722039"/>
            <a:ext cx="754100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0" name="Arc 21"/>
          <p:cNvSpPr>
            <a:spLocks/>
          </p:cNvSpPr>
          <p:nvPr/>
        </p:nvSpPr>
        <p:spPr bwMode="auto">
          <a:xfrm rot="17617051">
            <a:off x="9264409" y="2917406"/>
            <a:ext cx="740675" cy="445000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1" name="Text Box 14"/>
          <p:cNvSpPr txBox="1">
            <a:spLocks noChangeArrowheads="1"/>
          </p:cNvSpPr>
          <p:nvPr/>
        </p:nvSpPr>
        <p:spPr bwMode="auto">
          <a:xfrm>
            <a:off x="9249708" y="3488467"/>
            <a:ext cx="617484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q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2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 Box 14"/>
          <p:cNvSpPr txBox="1">
            <a:spLocks noChangeArrowheads="1"/>
          </p:cNvSpPr>
          <p:nvPr/>
        </p:nvSpPr>
        <p:spPr bwMode="auto">
          <a:xfrm>
            <a:off x="8186946" y="4715744"/>
            <a:ext cx="439932" cy="47696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D</a:t>
            </a: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7450340" y="3716747"/>
            <a:ext cx="686485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7359523" y="3958139"/>
            <a:ext cx="741325" cy="8401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8521208" y="4002068"/>
            <a:ext cx="803646" cy="77113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7578757" y="3355515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7384621" y="4303838"/>
            <a:ext cx="335785" cy="28160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Arc 22"/>
          <p:cNvSpPr>
            <a:spLocks/>
          </p:cNvSpPr>
          <p:nvPr/>
        </p:nvSpPr>
        <p:spPr bwMode="auto">
          <a:xfrm rot="16880857">
            <a:off x="7973681" y="2903772"/>
            <a:ext cx="714973" cy="560164"/>
          </a:xfrm>
          <a:custGeom>
            <a:avLst/>
            <a:gdLst>
              <a:gd name="T0" fmla="*/ 4021 w 456565"/>
              <a:gd name="T1" fmla="*/ 162648 h 400050"/>
              <a:gd name="T2" fmla="*/ 237972 w 456565"/>
              <a:gd name="T3" fmla="*/ 180 h 400050"/>
              <a:gd name="T4" fmla="*/ 455874 w 456565"/>
              <a:gd name="T5" fmla="*/ 184466 h 400050"/>
              <a:gd name="T6" fmla="*/ 265214 w 456565"/>
              <a:gd name="T7" fmla="*/ 397415 h 400050"/>
              <a:gd name="T8" fmla="*/ 13161 w 456565"/>
              <a:gd name="T9" fmla="*/ 266962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6565" h="400050" stroke="0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  <a:lnTo>
                  <a:pt x="228283" y="200025"/>
                </a:lnTo>
                <a:lnTo>
                  <a:pt x="4021" y="162648"/>
                </a:lnTo>
                <a:close/>
              </a:path>
              <a:path w="456565" h="400050" fill="none">
                <a:moveTo>
                  <a:pt x="4021" y="162648"/>
                </a:moveTo>
                <a:cubicBezTo>
                  <a:pt x="25191" y="65128"/>
                  <a:pt x="124782" y="-4033"/>
                  <a:pt x="237972" y="180"/>
                </a:cubicBezTo>
                <a:cubicBezTo>
                  <a:pt x="353347" y="4475"/>
                  <a:pt x="446892" y="83587"/>
                  <a:pt x="455874" y="184466"/>
                </a:cubicBezTo>
                <a:cubicBezTo>
                  <a:pt x="465099" y="288068"/>
                  <a:pt x="382249" y="380604"/>
                  <a:pt x="265214" y="397415"/>
                </a:cubicBezTo>
                <a:cubicBezTo>
                  <a:pt x="156246" y="413068"/>
                  <a:pt x="50113" y="358138"/>
                  <a:pt x="13161" y="26696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CC"/>
              </a:solidFill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auto">
          <a:xfrm>
            <a:off x="8538985" y="2469554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8671739" y="3385971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8902971" y="4322500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9678266" y="2461001"/>
            <a:ext cx="335785" cy="310876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CC"/>
                </a:solidFill>
                <a:latin typeface="Times New Roman" pitchFamily="18" charset="0"/>
                <a:cs typeface="Arial" pitchFamily="34" charset="0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9081323" y="4742452"/>
            <a:ext cx="765281" cy="46113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Times New Roman" pitchFamily="18" charset="0"/>
                <a:cs typeface="Arial" pitchFamily="34" charset="0"/>
              </a:rPr>
              <a:t>a , b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6934569" y="3513991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8136825" y="4711812"/>
            <a:ext cx="450846" cy="413024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753" y="753035"/>
            <a:ext cx="9318812" cy="571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4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518" y="900953"/>
            <a:ext cx="9103658" cy="539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553" y="793375"/>
            <a:ext cx="9991165" cy="51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72"/>
            <a:ext cx="10515600" cy="755337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Linear Grammar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131"/>
                <a:ext cx="10515600" cy="5357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dirty="0" smtClean="0"/>
                  <a:t>A grammar </a:t>
                </a:r>
                <a:r>
                  <a:rPr lang="en-US" dirty="0"/>
                  <a:t>G = (N, T, P, S) is said to be </a:t>
                </a:r>
                <a:r>
                  <a:rPr lang="en-US" b="1" dirty="0" smtClean="0"/>
                  <a:t>right-linear</a:t>
                </a:r>
                <a:r>
                  <a:rPr lang="en-US" dirty="0" smtClean="0"/>
                  <a:t> </a:t>
                </a:r>
                <a:r>
                  <a:rPr lang="en-US" dirty="0"/>
                  <a:t>if all productions in P </a:t>
                </a:r>
                <a:r>
                  <a:rPr lang="en-US" dirty="0" smtClean="0"/>
                  <a:t>are of </a:t>
                </a:r>
                <a:r>
                  <a:rPr lang="en-US" dirty="0"/>
                  <a:t>the </a:t>
                </a:r>
                <a:r>
                  <a:rPr lang="en-US" dirty="0" smtClean="0"/>
                  <a:t>form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A </a:t>
                </a:r>
                <a:r>
                  <a:rPr lang="en-US" dirty="0"/>
                  <a:t>→ </a:t>
                </a:r>
                <a:r>
                  <a:rPr lang="en-US" dirty="0" err="1" smtClean="0"/>
                  <a:t>xB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A </a:t>
                </a:r>
                <a:r>
                  <a:rPr lang="en-US" dirty="0"/>
                  <a:t>→ </a:t>
                </a:r>
                <a:r>
                  <a:rPr lang="en-US" dirty="0" smtClean="0"/>
                  <a:t>x</a:t>
                </a:r>
              </a:p>
              <a:p>
                <a:pPr marL="0" indent="0">
                  <a:buNone/>
                </a:pPr>
                <a:r>
                  <a:rPr lang="en-US" dirty="0" smtClean="0"/>
                  <a:t>Where  A,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  and  </a:t>
                </a:r>
                <a:r>
                  <a:rPr lang="en-US" dirty="0" smtClean="0"/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:r>
                  <a:rPr lang="en-IN" altLang="en-US" dirty="0" smtClean="0">
                    <a:sym typeface="Symbol" panose="05050102010706020507" pitchFamily="18" charset="2"/>
                  </a:rPr>
                  <a:t>T*. </a:t>
                </a:r>
                <a:r>
                  <a:rPr lang="en-IN" dirty="0"/>
                  <a:t>A grammar </a:t>
                </a:r>
                <a:r>
                  <a:rPr lang="en-US" dirty="0" smtClean="0"/>
                  <a:t>is </a:t>
                </a:r>
                <a:r>
                  <a:rPr lang="en-US" dirty="0"/>
                  <a:t>said to be </a:t>
                </a:r>
                <a:r>
                  <a:rPr lang="en-US" b="1" dirty="0" smtClean="0"/>
                  <a:t>left-linear</a:t>
                </a:r>
                <a:r>
                  <a:rPr lang="en-US" dirty="0" smtClean="0"/>
                  <a:t> </a:t>
                </a:r>
                <a:r>
                  <a:rPr lang="en-US" dirty="0"/>
                  <a:t>if all productions in P are of the form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A → </a:t>
                </a:r>
                <a:r>
                  <a:rPr lang="en-US" dirty="0" err="1" smtClean="0"/>
                  <a:t>Bx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A → </a:t>
                </a:r>
                <a:r>
                  <a:rPr lang="en-US" dirty="0" smtClean="0"/>
                  <a:t>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IN" dirty="0" smtClean="0"/>
                  <a:t>A </a:t>
                </a:r>
                <a:r>
                  <a:rPr lang="en-IN" b="1" dirty="0" smtClean="0"/>
                  <a:t>regular grammar</a:t>
                </a:r>
                <a:r>
                  <a:rPr lang="en-IN" dirty="0" smtClean="0"/>
                  <a:t> is one that is either </a:t>
                </a:r>
                <a:r>
                  <a:rPr lang="en-US" dirty="0" smtClean="0"/>
                  <a:t>right-linear of left-linear.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131"/>
                <a:ext cx="10515600" cy="5357610"/>
              </a:xfrm>
              <a:blipFill rotWithShape="0">
                <a:blip r:embed="rId2"/>
                <a:stretch>
                  <a:fillRect l="-1217" t="-1820" r="-1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60242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Example:1</a:t>
            </a:r>
          </a:p>
          <a:p>
            <a:pPr lvl="0">
              <a:buNone/>
              <a:defRPr/>
            </a:pPr>
            <a:r>
              <a:rPr lang="en-IN" dirty="0" smtClean="0"/>
              <a:t>The grammar </a:t>
            </a:r>
            <a:r>
              <a:rPr lang="en-US" dirty="0"/>
              <a:t>G= ({S}, {a, b }, P, S), where </a:t>
            </a:r>
          </a:p>
          <a:p>
            <a:pPr lvl="0">
              <a:buNone/>
              <a:defRPr/>
            </a:pPr>
            <a:r>
              <a:rPr lang="en-US" dirty="0"/>
              <a:t>      </a:t>
            </a:r>
            <a:r>
              <a:rPr lang="en-US" dirty="0">
                <a:solidFill>
                  <a:srgbClr val="FF0000"/>
                </a:solidFill>
              </a:rPr>
              <a:t>P:    S → </a:t>
            </a:r>
            <a:r>
              <a:rPr lang="en-US" dirty="0" err="1" smtClean="0">
                <a:solidFill>
                  <a:srgbClr val="FF0000"/>
                </a:solidFill>
              </a:rPr>
              <a:t>abS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S →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is right-linear. The language generated by this grammar is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      L(G</a:t>
            </a:r>
            <a:r>
              <a:rPr lang="en-US" dirty="0"/>
              <a:t>) = { </a:t>
            </a:r>
            <a:r>
              <a:rPr lang="en-US" dirty="0" smtClean="0"/>
              <a:t>(ab)</a:t>
            </a:r>
            <a:r>
              <a:rPr lang="en-US" baseline="30000" dirty="0" err="1" smtClean="0"/>
              <a:t>n</a:t>
            </a:r>
            <a:r>
              <a:rPr lang="en-US" dirty="0" err="1" smtClean="0"/>
              <a:t>a</a:t>
            </a:r>
            <a:r>
              <a:rPr lang="en-US" baseline="30000" dirty="0" smtClean="0"/>
              <a:t>   </a:t>
            </a:r>
            <a:r>
              <a:rPr lang="en-US" dirty="0"/>
              <a:t>/ n ≥ 0 }</a:t>
            </a:r>
          </a:p>
          <a:p>
            <a:pPr marL="0" indent="0">
              <a:buNone/>
            </a:pPr>
            <a:r>
              <a:rPr lang="en-IN" b="1" dirty="0" smtClean="0"/>
              <a:t>Example:2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The grammar </a:t>
            </a:r>
            <a:r>
              <a:rPr lang="en-US" dirty="0"/>
              <a:t>G= ({</a:t>
            </a:r>
            <a:r>
              <a:rPr lang="en-US" dirty="0" smtClean="0"/>
              <a:t>S, A, B}, </a:t>
            </a:r>
            <a:r>
              <a:rPr lang="en-US" dirty="0"/>
              <a:t>{a, b }, P, S), </a:t>
            </a:r>
            <a:r>
              <a:rPr lang="en-US" dirty="0" smtClean="0"/>
              <a:t>where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P</a:t>
            </a:r>
            <a:r>
              <a:rPr lang="en-US" dirty="0">
                <a:solidFill>
                  <a:srgbClr val="FF0000"/>
                </a:solidFill>
              </a:rPr>
              <a:t>:    </a:t>
            </a:r>
            <a:r>
              <a:rPr lang="en-US" dirty="0" smtClean="0">
                <a:solidFill>
                  <a:srgbClr val="FF0000"/>
                </a:solidFill>
              </a:rPr>
              <a:t>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 smtClean="0">
                <a:solidFill>
                  <a:srgbClr val="FF0000"/>
                </a:solidFill>
              </a:rPr>
              <a:t>  A → </a:t>
            </a:r>
            <a:r>
              <a:rPr lang="en-US" dirty="0" err="1" smtClean="0">
                <a:solidFill>
                  <a:srgbClr val="FF0000"/>
                </a:solidFill>
              </a:rPr>
              <a:t>Aab</a:t>
            </a:r>
            <a:r>
              <a:rPr lang="en-US" dirty="0" smtClean="0">
                <a:solidFill>
                  <a:srgbClr val="FF0000"/>
                </a:solidFill>
              </a:rPr>
              <a:t> / B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 B </a:t>
            </a:r>
            <a:r>
              <a:rPr lang="en-US" dirty="0">
                <a:solidFill>
                  <a:srgbClr val="FF0000"/>
                </a:solidFill>
              </a:rPr>
              <a:t>→ a</a:t>
            </a:r>
          </a:p>
          <a:p>
            <a:pPr marL="0" indent="0">
              <a:buNone/>
            </a:pPr>
            <a:r>
              <a:rPr lang="en-IN" dirty="0"/>
              <a:t> is </a:t>
            </a:r>
            <a:r>
              <a:rPr lang="en-IN" dirty="0" smtClean="0"/>
              <a:t>left-linear</a:t>
            </a:r>
            <a:r>
              <a:rPr lang="en-IN" dirty="0"/>
              <a:t>. The language generated by this grammar is</a:t>
            </a:r>
          </a:p>
          <a:p>
            <a:pPr marL="0" indent="0">
              <a:buNone/>
            </a:pPr>
            <a:r>
              <a:rPr lang="en-US" dirty="0"/>
              <a:t>            L(G) = { </a:t>
            </a:r>
            <a:r>
              <a:rPr lang="en-US" dirty="0" smtClean="0"/>
              <a:t>a(ab)</a:t>
            </a:r>
            <a:r>
              <a:rPr lang="en-US" baseline="30000" dirty="0" smtClean="0"/>
              <a:t>n   </a:t>
            </a:r>
            <a:r>
              <a:rPr lang="en-US" dirty="0"/>
              <a:t>/ n ≥ </a:t>
            </a:r>
            <a:r>
              <a:rPr lang="en-US" dirty="0" smtClean="0"/>
              <a:t>1 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6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r = (a + b)*. (a + bb), find L(r)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L(r) = L(</a:t>
            </a:r>
            <a:r>
              <a:rPr lang="en-IN" dirty="0"/>
              <a:t>(a + b)*. (a + bb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</a:t>
            </a:r>
            <a:r>
              <a:rPr lang="en-IN" dirty="0"/>
              <a:t>L((a + b</a:t>
            </a:r>
            <a:r>
              <a:rPr lang="en-IN" dirty="0" smtClean="0"/>
              <a:t>)*).  </a:t>
            </a:r>
            <a:r>
              <a:rPr lang="en-IN" dirty="0"/>
              <a:t>L</a:t>
            </a:r>
            <a:r>
              <a:rPr lang="en-IN" dirty="0" smtClean="0"/>
              <a:t>(a </a:t>
            </a:r>
            <a:r>
              <a:rPr lang="en-IN" dirty="0"/>
              <a:t>+ bb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= (L(a </a:t>
            </a:r>
            <a:r>
              <a:rPr lang="en-IN" dirty="0"/>
              <a:t>+ b</a:t>
            </a:r>
            <a:r>
              <a:rPr lang="en-IN" dirty="0" smtClean="0"/>
              <a:t>))*.  </a:t>
            </a:r>
            <a:r>
              <a:rPr lang="en-IN" dirty="0"/>
              <a:t>L(a + bb)</a:t>
            </a:r>
          </a:p>
          <a:p>
            <a:pPr marL="0" indent="0">
              <a:buNone/>
            </a:pPr>
            <a:r>
              <a:rPr lang="en-IN" dirty="0" smtClean="0"/>
              <a:t>       = (L(a)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L(</a:t>
            </a:r>
            <a:r>
              <a:rPr lang="en-IN" dirty="0" smtClean="0"/>
              <a:t>bb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{</a:t>
            </a:r>
            <a:r>
              <a:rPr lang="en-IN" dirty="0" smtClean="0"/>
              <a:t>b}.{b}</a:t>
            </a:r>
          </a:p>
          <a:p>
            <a:pPr marL="0" indent="0">
              <a:buNone/>
            </a:pPr>
            <a:r>
              <a:rPr lang="en-IN" dirty="0" smtClean="0"/>
              <a:t>       = </a:t>
            </a:r>
            <a:r>
              <a:rPr lang="en-IN" dirty="0"/>
              <a:t>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 smtClean="0"/>
              <a:t>bb}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= {a, b}* . {</a:t>
            </a:r>
            <a:r>
              <a:rPr lang="en-IN" dirty="0" smtClean="0"/>
              <a:t>a, bb}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smtClean="0"/>
              <a:t>b, aa, ab, </a:t>
            </a:r>
            <a:r>
              <a:rPr lang="en-IN" dirty="0" err="1" smtClean="0"/>
              <a:t>ba</a:t>
            </a:r>
            <a:r>
              <a:rPr lang="en-IN" dirty="0" smtClean="0"/>
              <a:t>, bb,. . .} </a:t>
            </a:r>
            <a:r>
              <a:rPr lang="en-IN" dirty="0"/>
              <a:t>. {a, bb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= </a:t>
            </a:r>
            <a:r>
              <a:rPr lang="en-IN" dirty="0" smtClean="0"/>
              <a:t>{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, a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err="1" smtClean="0"/>
              <a:t>ba</a:t>
            </a:r>
            <a:r>
              <a:rPr lang="en-IN" dirty="0" smtClean="0"/>
              <a:t>, </a:t>
            </a:r>
            <a:r>
              <a:rPr lang="en-IN" dirty="0" err="1" smtClean="0"/>
              <a:t>aaa</a:t>
            </a:r>
            <a:r>
              <a:rPr lang="en-IN" dirty="0" smtClean="0"/>
              <a:t>, aba, baa, </a:t>
            </a:r>
            <a:r>
              <a:rPr lang="en-IN" dirty="0" err="1" smtClean="0"/>
              <a:t>bba</a:t>
            </a:r>
            <a:r>
              <a:rPr lang="en-IN" dirty="0" smtClean="0"/>
              <a:t>,. </a:t>
            </a:r>
            <a:r>
              <a:rPr lang="en-IN" dirty="0"/>
              <a:t>. </a:t>
            </a:r>
            <a:r>
              <a:rPr lang="en-IN" dirty="0" smtClean="0"/>
              <a:t>.,bb, </a:t>
            </a:r>
            <a:r>
              <a:rPr lang="en-IN" dirty="0" err="1" smtClean="0"/>
              <a:t>abb</a:t>
            </a:r>
            <a:r>
              <a:rPr lang="en-IN" dirty="0" smtClean="0"/>
              <a:t>, </a:t>
            </a:r>
            <a:r>
              <a:rPr lang="en-IN" dirty="0" err="1" smtClean="0"/>
              <a:t>bbb</a:t>
            </a:r>
            <a:r>
              <a:rPr lang="en-IN" dirty="0" smtClean="0"/>
              <a:t>, </a:t>
            </a:r>
            <a:r>
              <a:rPr lang="en-IN" dirty="0" err="1" smtClean="0"/>
              <a:t>aabb</a:t>
            </a:r>
            <a:r>
              <a:rPr lang="en-IN" dirty="0" smtClean="0"/>
              <a:t>, </a:t>
            </a:r>
            <a:r>
              <a:rPr lang="en-IN" dirty="0" err="1" smtClean="0"/>
              <a:t>abbb</a:t>
            </a:r>
            <a:r>
              <a:rPr lang="en-IN" dirty="0" smtClean="0"/>
              <a:t>, . . .}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9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43753"/>
            <a:ext cx="10668000" cy="5733210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Example:3</a:t>
            </a:r>
          </a:p>
          <a:p>
            <a:pPr marL="0" indent="0">
              <a:buNone/>
            </a:pPr>
            <a:r>
              <a:rPr lang="en-IN" dirty="0"/>
              <a:t>The grammar </a:t>
            </a:r>
            <a:r>
              <a:rPr lang="en-US" dirty="0"/>
              <a:t>G= ({S, A, B}, {a, b }, P, S), where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P:     S →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A → 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th-TH" altLang="en-US" dirty="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 B → </a:t>
            </a:r>
            <a:r>
              <a:rPr lang="en-US" dirty="0" smtClean="0">
                <a:solidFill>
                  <a:srgbClr val="FF0000"/>
                </a:solidFill>
              </a:rPr>
              <a:t>Ab</a:t>
            </a:r>
          </a:p>
          <a:p>
            <a:pPr lvl="0">
              <a:buNone/>
              <a:defRPr/>
            </a:pPr>
            <a:r>
              <a:rPr lang="en-US" dirty="0" smtClean="0"/>
              <a:t>       L(G</a:t>
            </a:r>
            <a:r>
              <a:rPr lang="en-US" dirty="0"/>
              <a:t>) 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  </a:t>
            </a:r>
            <a:r>
              <a:rPr lang="en-US" dirty="0"/>
              <a:t>/ n ≥ 0 </a:t>
            </a:r>
            <a:r>
              <a:rPr lang="en-US" dirty="0" smtClean="0"/>
              <a:t>}</a:t>
            </a:r>
          </a:p>
          <a:p>
            <a:pPr lvl="0">
              <a:buNone/>
              <a:defRPr/>
            </a:pPr>
            <a:r>
              <a:rPr lang="en-US" dirty="0" smtClean="0"/>
              <a:t>This grammar is not regular. Since it is neither left-linear nor right-linear.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But this grammar is </a:t>
            </a:r>
            <a:r>
              <a:rPr lang="en-IN" dirty="0" smtClean="0">
                <a:solidFill>
                  <a:srgbClr val="FF0000"/>
                </a:solidFill>
              </a:rPr>
              <a:t>linear grammar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Def: </a:t>
            </a:r>
            <a:r>
              <a:rPr lang="en-IN" dirty="0" smtClean="0">
                <a:solidFill>
                  <a:srgbClr val="0000CC"/>
                </a:solidFill>
              </a:rPr>
              <a:t>A linear grammar is a grammar in which at most one non-terminal can occur on the right side of any production, without restriction on the position of this non-terminal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03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778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Example:4</a:t>
            </a:r>
          </a:p>
          <a:p>
            <a:pPr marL="0" indent="0">
              <a:buNone/>
            </a:pPr>
            <a:r>
              <a:rPr lang="en-IN" dirty="0" smtClean="0"/>
              <a:t>Construct right and left linear grammars for the language</a:t>
            </a:r>
          </a:p>
          <a:p>
            <a:pPr marL="0" indent="0">
              <a:buNone/>
            </a:pPr>
            <a:r>
              <a:rPr lang="en-US" dirty="0" smtClean="0"/>
              <a:t>                     L(G</a:t>
            </a:r>
            <a:r>
              <a:rPr lang="en-US" dirty="0"/>
              <a:t>) = { 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m</a:t>
            </a:r>
            <a:r>
              <a:rPr lang="en-US" baseline="30000" dirty="0" smtClean="0"/>
              <a:t>   </a:t>
            </a:r>
            <a:r>
              <a:rPr lang="en-US" dirty="0"/>
              <a:t>/ n ≥ </a:t>
            </a:r>
            <a:r>
              <a:rPr lang="en-US" dirty="0" smtClean="0"/>
              <a:t>2, m</a:t>
            </a:r>
            <a:r>
              <a:rPr lang="en-US" dirty="0"/>
              <a:t> ≥ </a:t>
            </a:r>
            <a:r>
              <a:rPr lang="en-US" dirty="0" smtClean="0"/>
              <a:t>3 }</a:t>
            </a: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P:    </a:t>
            </a:r>
            <a:r>
              <a:rPr lang="en-US" dirty="0" smtClean="0">
                <a:solidFill>
                  <a:srgbClr val="FF0000"/>
                </a:solidFill>
              </a:rPr>
              <a:t>     S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aA</a:t>
            </a:r>
            <a:r>
              <a:rPr lang="en-US" dirty="0" smtClean="0">
                <a:solidFill>
                  <a:srgbClr val="FF0000"/>
                </a:solidFill>
              </a:rPr>
              <a:t> / B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     B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bbC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         C </a:t>
            </a:r>
            <a:r>
              <a:rPr lang="en-US" dirty="0">
                <a:solidFill>
                  <a:srgbClr val="FF0000"/>
                </a:solidFill>
              </a:rPr>
              <a:t>→ </a:t>
            </a:r>
            <a:r>
              <a:rPr lang="en-US" dirty="0" err="1" smtClean="0">
                <a:solidFill>
                  <a:srgbClr val="FF0000"/>
                </a:solidFill>
              </a:rPr>
              <a:t>bC</a:t>
            </a:r>
            <a:r>
              <a:rPr lang="en-US" dirty="0" smtClean="0">
                <a:solidFill>
                  <a:srgbClr val="FF0000"/>
                </a:solidFill>
              </a:rPr>
              <a:t> / b         </a:t>
            </a:r>
            <a:r>
              <a:rPr lang="en-IN" dirty="0" smtClean="0"/>
              <a:t>This grammar is right-linear.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P:         S → </a:t>
            </a:r>
            <a:r>
              <a:rPr lang="en-US" dirty="0" err="1" smtClean="0">
                <a:solidFill>
                  <a:srgbClr val="0000CC"/>
                </a:solidFill>
              </a:rPr>
              <a:t>Abbb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 A → Ab / B</a:t>
            </a:r>
          </a:p>
          <a:p>
            <a:pPr lvl="0"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 B → Ca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0000CC"/>
                </a:solidFill>
              </a:rPr>
              <a:t>             C → Ca / a        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This grammar is </a:t>
            </a:r>
            <a:r>
              <a:rPr lang="en-IN" dirty="0" smtClean="0"/>
              <a:t>left-linear</a:t>
            </a:r>
            <a:r>
              <a:rPr lang="en-IN" dirty="0"/>
              <a:t>.</a:t>
            </a:r>
          </a:p>
          <a:p>
            <a:pPr lvl="0">
              <a:buNone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lvl="0">
              <a:buNone/>
              <a:defRPr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1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7200" y="1190171"/>
            <a:ext cx="8418286" cy="4630057"/>
          </a:xfrm>
          <a:prstGeom prst="ellipse">
            <a:avLst/>
          </a:prstGeom>
          <a:noFill/>
          <a:ln w="25400">
            <a:solidFill>
              <a:srgbClr val="008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291771" y="754743"/>
            <a:ext cx="9390743" cy="5422220"/>
          </a:xfrm>
          <a:prstGeom prst="ellipse">
            <a:avLst/>
          </a:prstGeom>
          <a:noFill/>
          <a:ln w="25400">
            <a:solidFill>
              <a:srgbClr val="FF00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148114" y="1669143"/>
            <a:ext cx="7547429" cy="3686628"/>
          </a:xfrm>
          <a:prstGeom prst="ellipse">
            <a:avLst/>
          </a:prstGeom>
          <a:noFill/>
          <a:ln w="25400">
            <a:solidFill>
              <a:srgbClr val="0000CC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641600" y="2052993"/>
            <a:ext cx="6487885" cy="2896377"/>
          </a:xfrm>
          <a:prstGeom prst="ellipse">
            <a:avLst/>
          </a:prstGeom>
          <a:noFill/>
          <a:ln w="50800"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 flipH="1">
            <a:off x="8171543" y="1146633"/>
            <a:ext cx="2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Recursively enumerable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8541653" y="1792523"/>
            <a:ext cx="242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Context-sensitive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8795651" y="2467437"/>
            <a:ext cx="145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Context-free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135086" y="2486292"/>
            <a:ext cx="5558967" cy="2100221"/>
          </a:xfrm>
          <a:prstGeom prst="ellipse">
            <a:avLst/>
          </a:prstGeom>
          <a:noFill/>
          <a:ln w="25400">
            <a:solidFill>
              <a:srgbClr val="FF6600">
                <a:alpha val="9490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 flipH="1">
            <a:off x="8701305" y="3040750"/>
            <a:ext cx="84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Linear</a:t>
            </a:r>
            <a:endParaRPr lang="en-IN" b="1" dirty="0"/>
          </a:p>
        </p:txBody>
      </p:sp>
      <p:sp>
        <p:nvSpPr>
          <p:cNvPr id="15" name="Oval 14"/>
          <p:cNvSpPr/>
          <p:nvPr/>
        </p:nvSpPr>
        <p:spPr>
          <a:xfrm>
            <a:off x="3976914" y="2836769"/>
            <a:ext cx="4053105" cy="1357860"/>
          </a:xfrm>
          <a:prstGeom prst="ellipse">
            <a:avLst/>
          </a:prstGeom>
          <a:noFill/>
          <a:ln w="25400">
            <a:solidFill>
              <a:srgbClr val="CC0099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 flipH="1">
            <a:off x="7924792" y="3715664"/>
            <a:ext cx="108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Regular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5609765" y="3360065"/>
            <a:ext cx="849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Finite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01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dirty="0" smtClean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dirty="0" smtClean="0"/>
              <a:t> = </a:t>
            </a:r>
            <a:r>
              <a:rPr lang="en-IN" dirty="0"/>
              <a:t>the set of all strings of 0’s and </a:t>
            </a:r>
            <a:r>
              <a:rPr lang="en-IN" dirty="0" smtClean="0"/>
              <a:t>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3</a:t>
            </a:r>
            <a:r>
              <a:rPr lang="en-IN" dirty="0" smtClean="0"/>
              <a:t> = {</a:t>
            </a:r>
            <a:r>
              <a:rPr lang="en-US" altLang="en-US" dirty="0" smtClean="0">
                <a:sym typeface="Symbol" panose="05050102010706020507" pitchFamily="18" charset="2"/>
              </a:rPr>
              <a:t>, aa, </a:t>
            </a:r>
            <a:r>
              <a:rPr lang="en-US" altLang="en-US" dirty="0" err="1" smtClean="0">
                <a:sym typeface="Symbol" panose="05050102010706020507" pitchFamily="18" charset="2"/>
              </a:rPr>
              <a:t>aaaa</a:t>
            </a:r>
            <a:r>
              <a:rPr lang="en-US" altLang="en-US" dirty="0" smtClean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</a:t>
            </a:r>
            <a:r>
              <a:rPr lang="en-US" dirty="0" smtClean="0">
                <a:sym typeface="Symbol" panose="05050102010706020507" pitchFamily="18" charset="2"/>
              </a:rPr>
              <a:t>whose 5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last symbol is b</a:t>
            </a:r>
            <a:endParaRPr lang="en-IN" baseline="-25000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4</a:t>
            </a:r>
            <a:r>
              <a:rPr lang="en-IN" dirty="0" smtClean="0"/>
              <a:t> = {a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 err="1" smtClean="0"/>
              <a:t>b</a:t>
            </a:r>
            <a:r>
              <a:rPr lang="en-IN" baseline="30000" dirty="0" err="1" smtClean="0"/>
              <a:t>m</a:t>
            </a:r>
            <a:r>
              <a:rPr lang="en-IN" dirty="0" smtClean="0"/>
              <a:t>  / n ≥ 4 , m ≤ 3}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6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1)  (0 + 1)*00</a:t>
            </a:r>
            <a:endParaRPr lang="en-IN" dirty="0">
              <a:solidFill>
                <a:srgbClr val="0000CC"/>
              </a:solidFill>
            </a:endParaRP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0(0 + 1)*1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(0 + 1)*</a:t>
            </a:r>
            <a:r>
              <a:rPr lang="en-IN" dirty="0" smtClean="0">
                <a:solidFill>
                  <a:srgbClr val="0000CC"/>
                </a:solidFill>
              </a:rPr>
              <a:t>00(0 + 1)*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[(a + b)</a:t>
            </a:r>
            <a:r>
              <a:rPr lang="en-IN" baseline="30000" dirty="0" smtClean="0">
                <a:solidFill>
                  <a:srgbClr val="0000CC"/>
                </a:solidFill>
              </a:rPr>
              <a:t>6</a:t>
            </a:r>
            <a:r>
              <a:rPr lang="en-IN" dirty="0" smtClean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(a + b)*b(a + b)</a:t>
            </a:r>
            <a:r>
              <a:rPr lang="en-IN" baseline="30000" dirty="0" smtClean="0">
                <a:solidFill>
                  <a:srgbClr val="0000CC"/>
                </a:solidFill>
              </a:rPr>
              <a:t>4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7)   L(r) = {a</a:t>
            </a:r>
            <a:r>
              <a:rPr lang="en-IN" baseline="30000" dirty="0" smtClean="0">
                <a:solidFill>
                  <a:srgbClr val="0000CC"/>
                </a:solidFill>
              </a:rPr>
              <a:t>2n</a:t>
            </a:r>
            <a:r>
              <a:rPr lang="en-IN" dirty="0" smtClean="0">
                <a:solidFill>
                  <a:srgbClr val="0000CC"/>
                </a:solidFill>
              </a:rPr>
              <a:t> b</a:t>
            </a:r>
            <a:r>
              <a:rPr lang="en-IN" baseline="30000" dirty="0" smtClean="0">
                <a:solidFill>
                  <a:srgbClr val="0000CC"/>
                </a:solidFill>
              </a:rPr>
              <a:t>2m+1</a:t>
            </a:r>
            <a:r>
              <a:rPr lang="en-IN" dirty="0" smtClean="0">
                <a:solidFill>
                  <a:srgbClr val="0000CC"/>
                </a:solidFill>
              </a:rPr>
              <a:t>  </a:t>
            </a:r>
            <a:r>
              <a:rPr lang="en-IN" dirty="0">
                <a:solidFill>
                  <a:srgbClr val="0000CC"/>
                </a:solidFill>
              </a:rPr>
              <a:t>/ n ≥ </a:t>
            </a:r>
            <a:r>
              <a:rPr lang="en-IN" dirty="0" smtClean="0">
                <a:solidFill>
                  <a:srgbClr val="0000CC"/>
                </a:solidFill>
              </a:rPr>
              <a:t>0 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m</a:t>
            </a:r>
            <a:r>
              <a:rPr lang="en-IN" dirty="0">
                <a:solidFill>
                  <a:srgbClr val="0000CC"/>
                </a:solidFill>
              </a:rPr>
              <a:t> ≥ 0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+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b + bb +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4096</TotalTime>
  <Words>5781</Words>
  <Application>Microsoft Office PowerPoint</Application>
  <PresentationFormat>Widescreen</PresentationFormat>
  <Paragraphs>771</Paragraphs>
  <Slides>72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4" baseType="lpstr">
      <vt:lpstr>Angsana New</vt:lpstr>
      <vt:lpstr>Arial</vt:lpstr>
      <vt:lpstr>Calibri</vt:lpstr>
      <vt:lpstr>Calibri Light</vt:lpstr>
      <vt:lpstr>Cambria Math</vt:lpstr>
      <vt:lpstr>Cordia New</vt:lpstr>
      <vt:lpstr>Symbol</vt:lpstr>
      <vt:lpstr>Tahoma</vt:lpstr>
      <vt:lpstr>Times New Roman</vt:lpstr>
      <vt:lpstr>Wingdings</vt:lpstr>
      <vt:lpstr>Office Theme</vt:lpstr>
      <vt:lpstr>Equation</vt:lpstr>
      <vt:lpstr>CSI1003 Formal  Languages and Automata Theory </vt:lpstr>
      <vt:lpstr>Module -3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DFA to Regular Expressions</vt:lpstr>
      <vt:lpstr>Algebraic Method using Arden’s Theorem</vt:lpstr>
      <vt:lpstr>Algebraic Method using Arden’s Theorem</vt:lpstr>
      <vt:lpstr>Examples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Pumping lemma for regular languages</vt:lpstr>
      <vt:lpstr>Problems</vt:lpstr>
      <vt:lpstr>1)</vt:lpstr>
      <vt:lpstr>2)</vt:lpstr>
      <vt:lpstr>3)</vt:lpstr>
      <vt:lpstr>4) </vt:lpstr>
      <vt:lpstr>5)                        is prime }</vt:lpstr>
      <vt:lpstr>6)</vt:lpstr>
      <vt:lpstr>7) </vt:lpstr>
      <vt:lpstr>PowerPoint Presentation</vt:lpstr>
      <vt:lpstr>Myhill - Nerode Theorem</vt:lpstr>
      <vt:lpstr>Proof: (1)       (2)        </vt:lpstr>
      <vt:lpstr>PowerPoint Presentation</vt:lpstr>
      <vt:lpstr>Proof: 2    3</vt:lpstr>
      <vt:lpstr>PowerPoint Presentation</vt:lpstr>
      <vt:lpstr>PowerPoint Presentation</vt:lpstr>
      <vt:lpstr>Problems</vt:lpstr>
      <vt:lpstr> 1) L = {anbn / n ≥ 1} </vt:lpstr>
      <vt:lpstr> 2) L = {wwRu / u, w {0, 1}* } </vt:lpstr>
      <vt:lpstr>PowerPoint Presentation</vt:lpstr>
      <vt:lpstr> 3) L = {0i1j / gcd(i , j) = 1} </vt:lpstr>
      <vt:lpstr> 4) L = {anban / n ≥ 1} </vt:lpstr>
      <vt:lpstr>Closure Properties of Regular Languages</vt:lpstr>
      <vt:lpstr>Closure Properties of Regular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Linear Grammar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503</cp:revision>
  <dcterms:created xsi:type="dcterms:W3CDTF">2018-07-03T04:52:28Z</dcterms:created>
  <dcterms:modified xsi:type="dcterms:W3CDTF">2020-08-26T10:17:29Z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