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325" r:id="rId11"/>
    <p:sldId id="267" r:id="rId12"/>
    <p:sldId id="324" r:id="rId13"/>
    <p:sldId id="326" r:id="rId14"/>
    <p:sldId id="329" r:id="rId15"/>
    <p:sldId id="330" r:id="rId16"/>
    <p:sldId id="332" r:id="rId17"/>
    <p:sldId id="333" r:id="rId18"/>
    <p:sldId id="268" r:id="rId19"/>
    <p:sldId id="269" r:id="rId20"/>
    <p:sldId id="328" r:id="rId21"/>
    <p:sldId id="335" r:id="rId22"/>
    <p:sldId id="336" r:id="rId23"/>
    <p:sldId id="270" r:id="rId24"/>
    <p:sldId id="271" r:id="rId25"/>
    <p:sldId id="272" r:id="rId26"/>
    <p:sldId id="273" r:id="rId27"/>
    <p:sldId id="341" r:id="rId28"/>
    <p:sldId id="343" r:id="rId29"/>
    <p:sldId id="274" r:id="rId30"/>
    <p:sldId id="338" r:id="rId31"/>
    <p:sldId id="275" r:id="rId32"/>
    <p:sldId id="342" r:id="rId33"/>
    <p:sldId id="344" r:id="rId34"/>
    <p:sldId id="276" r:id="rId35"/>
    <p:sldId id="277" r:id="rId36"/>
    <p:sldId id="278" r:id="rId37"/>
    <p:sldId id="279" r:id="rId38"/>
    <p:sldId id="280" r:id="rId39"/>
    <p:sldId id="281" r:id="rId40"/>
    <p:sldId id="282" r:id="rId41"/>
    <p:sldId id="283" r:id="rId42"/>
    <p:sldId id="323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00296-54E5-41AB-8299-2B06C1F3E713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23230-5126-4B36-88B0-D1AF255E72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93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839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A00795C-4B38-4120-8083-3215D8F70862}" type="slidenum">
              <a:rPr lang="en-US" altLang="en-US" smtClean="0">
                <a:latin typeface="Times New Roman" pitchFamily="18" charset="0"/>
              </a:rPr>
              <a:pPr/>
              <a:t>11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7548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A148E57-654A-4E4D-A531-F89157530361}" type="slidenum">
              <a:rPr lang="en-US" altLang="en-US" smtClean="0">
                <a:latin typeface="Times New Roman" pitchFamily="18" charset="0"/>
              </a:rPr>
              <a:pPr/>
              <a:t>13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638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A148E57-654A-4E4D-A531-F89157530361}" type="slidenum">
              <a:rPr lang="en-US" altLang="en-US" smtClean="0">
                <a:latin typeface="Times New Roman" pitchFamily="18" charset="0"/>
              </a:rPr>
              <a:pPr/>
              <a:t>14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755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A148E57-654A-4E4D-A531-F89157530361}" type="slidenum">
              <a:rPr lang="en-US" altLang="en-US" smtClean="0">
                <a:latin typeface="Times New Roman" pitchFamily="18" charset="0"/>
              </a:rPr>
              <a:pPr/>
              <a:t>15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7811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A148E57-654A-4E4D-A531-F89157530361}" type="slidenum">
              <a:rPr lang="en-US" altLang="en-US" smtClean="0">
                <a:latin typeface="Times New Roman" pitchFamily="18" charset="0"/>
              </a:rPr>
              <a:pPr/>
              <a:t>16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0346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A148E57-654A-4E4D-A531-F89157530361}" type="slidenum">
              <a:rPr lang="en-US" altLang="en-US" smtClean="0">
                <a:latin typeface="Times New Roman" pitchFamily="18" charset="0"/>
              </a:rPr>
              <a:pPr/>
              <a:t>17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483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8668E82-A10B-4A1B-872B-2C01E09345D8}" type="slidenum">
              <a:rPr lang="en-US" altLang="en-US" smtClean="0">
                <a:latin typeface="Times New Roman" pitchFamily="18" charset="0"/>
              </a:rPr>
              <a:pPr/>
              <a:t>18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6433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7D3FC16-23C0-4321-8999-75DCE329C549}" type="slidenum">
              <a:rPr lang="en-US" altLang="en-US" smtClean="0">
                <a:latin typeface="Times New Roman" pitchFamily="18" charset="0"/>
              </a:rPr>
              <a:pPr/>
              <a:t>19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2015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7D3FC16-23C0-4321-8999-75DCE329C549}" type="slidenum">
              <a:rPr lang="en-US" altLang="en-US" smtClean="0">
                <a:latin typeface="Times New Roman" pitchFamily="18" charset="0"/>
              </a:rPr>
              <a:pPr/>
              <a:t>20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7437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A148E57-654A-4E4D-A531-F89157530361}" type="slidenum">
              <a:rPr lang="en-US" altLang="en-US" smtClean="0">
                <a:latin typeface="Times New Roman" pitchFamily="18" charset="0"/>
              </a:rPr>
              <a:pPr/>
              <a:t>21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913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2595926-DD1C-47B0-97F0-5694ABAF93FA}" type="slidenum">
              <a:rPr lang="en-US" altLang="en-US" smtClean="0">
                <a:latin typeface="Times New Roman" pitchFamily="18" charset="0"/>
              </a:rPr>
              <a:pPr/>
              <a:t>3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2986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A148E57-654A-4E4D-A531-F89157530361}" type="slidenum">
              <a:rPr lang="en-US" altLang="en-US" smtClean="0">
                <a:latin typeface="Times New Roman" pitchFamily="18" charset="0"/>
              </a:rPr>
              <a:pPr/>
              <a:t>22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3633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5957335-7351-4CC0-822D-E07DFDF42458}" type="slidenum">
              <a:rPr lang="en-US" altLang="en-US" smtClean="0">
                <a:latin typeface="Times New Roman" pitchFamily="18" charset="0"/>
              </a:rPr>
              <a:pPr/>
              <a:t>23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8213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2D276A9-9DEE-4C19-B2FD-4DDD5CF6A263}" type="slidenum">
              <a:rPr lang="en-US" altLang="en-US" smtClean="0">
                <a:latin typeface="Times New Roman" pitchFamily="18" charset="0"/>
              </a:rPr>
              <a:pPr/>
              <a:t>24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3867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A5037F6-5187-4281-9D3B-DE74E01C8497}" type="slidenum">
              <a:rPr lang="en-US" altLang="en-US" smtClean="0">
                <a:latin typeface="Times New Roman" pitchFamily="18" charset="0"/>
              </a:rPr>
              <a:pPr/>
              <a:t>25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1374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1A2A565-6DFA-4C11-9643-7C3FB6A6DBB1}" type="slidenum">
              <a:rPr lang="en-US" altLang="en-US" smtClean="0">
                <a:latin typeface="Times New Roman" pitchFamily="18" charset="0"/>
              </a:rPr>
              <a:pPr/>
              <a:t>26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4891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144466E-F77B-4058-824D-A47DB56F0413}" type="slidenum">
              <a:rPr lang="en-US" altLang="en-US" sz="1200">
                <a:latin typeface="Arial" panose="020B0604020202020204" pitchFamily="34" charset="0"/>
              </a:rPr>
              <a:pPr/>
              <a:t>27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5355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43E0A01-10F0-4ADA-A071-593EF68A4EF4}" type="slidenum">
              <a:rPr lang="en-US" altLang="en-US" smtClean="0">
                <a:latin typeface="Times New Roman" pitchFamily="18" charset="0"/>
              </a:rPr>
              <a:pPr/>
              <a:t>29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6673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A148E57-654A-4E4D-A531-F89157530361}" type="slidenum">
              <a:rPr lang="en-US" altLang="en-US" smtClean="0">
                <a:latin typeface="Times New Roman" pitchFamily="18" charset="0"/>
              </a:rPr>
              <a:pPr/>
              <a:t>30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5402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71E5ABF-0EDE-44C5-8B7D-D820F8FB6AAD}" type="slidenum">
              <a:rPr lang="en-US" altLang="en-US" smtClean="0">
                <a:latin typeface="Times New Roman" pitchFamily="18" charset="0"/>
              </a:rPr>
              <a:pPr/>
              <a:t>31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6225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A148E57-654A-4E4D-A531-F89157530361}" type="slidenum">
              <a:rPr lang="en-US" altLang="en-US" smtClean="0">
                <a:latin typeface="Times New Roman" pitchFamily="18" charset="0"/>
              </a:rPr>
              <a:pPr/>
              <a:t>32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435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A290BA7-4886-4F5B-B632-3E1E7C2A2258}" type="slidenum">
              <a:rPr lang="en-US" altLang="en-US" smtClean="0">
                <a:latin typeface="Times New Roman" pitchFamily="18" charset="0"/>
              </a:rPr>
              <a:pPr/>
              <a:t>4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9318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0C098D1-AD02-4F35-92E7-B811609ADF40}" type="slidenum">
              <a:rPr lang="en-US" altLang="en-US" smtClean="0">
                <a:latin typeface="Times New Roman" pitchFamily="18" charset="0"/>
              </a:rPr>
              <a:pPr/>
              <a:t>34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3565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01FE888-3C1A-4FF5-B633-93B6031BDFD5}" type="slidenum">
              <a:rPr lang="en-US" altLang="en-US" smtClean="0">
                <a:latin typeface="Times New Roman" pitchFamily="18" charset="0"/>
              </a:rPr>
              <a:pPr/>
              <a:t>35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5990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021728E-F7CD-4400-80B3-771FDCED920A}" type="slidenum">
              <a:rPr lang="en-US" altLang="en-US" smtClean="0">
                <a:latin typeface="Times New Roman" pitchFamily="18" charset="0"/>
              </a:rPr>
              <a:pPr/>
              <a:t>36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171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F52565B-3235-4C6A-8019-5195D6C511D2}" type="slidenum">
              <a:rPr lang="en-US" altLang="en-US" smtClean="0">
                <a:latin typeface="Times New Roman" pitchFamily="18" charset="0"/>
              </a:rPr>
              <a:pPr/>
              <a:t>37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0912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2A10742-6B58-47E0-896F-2EFBF6C3F778}" type="slidenum">
              <a:rPr lang="en-US" altLang="en-US" smtClean="0">
                <a:latin typeface="Times New Roman" pitchFamily="18" charset="0"/>
              </a:rPr>
              <a:pPr/>
              <a:t>38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2716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2846F90-633F-4BD3-8961-931CBCABFC97}" type="slidenum">
              <a:rPr lang="en-US" altLang="en-US" smtClean="0">
                <a:latin typeface="Times New Roman" pitchFamily="18" charset="0"/>
              </a:rPr>
              <a:pPr/>
              <a:t>39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8847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91CAD16-FD49-46E4-A56E-17FC319F7DCF}" type="slidenum">
              <a:rPr lang="en-US" altLang="en-US" smtClean="0">
                <a:latin typeface="Times New Roman" pitchFamily="18" charset="0"/>
              </a:rPr>
              <a:pPr/>
              <a:t>40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1612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5B9D0BE-969D-4665-B2CD-1CFEB20FF923}" type="slidenum">
              <a:rPr lang="en-US" altLang="en-US" smtClean="0">
                <a:latin typeface="Times New Roman" pitchFamily="18" charset="0"/>
              </a:rPr>
              <a:pPr/>
              <a:t>41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905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17AF221-5897-47DF-99C3-05BBF2076BF4}" type="slidenum">
              <a:rPr lang="en-US" altLang="en-US" smtClean="0">
                <a:latin typeface="Times New Roman" pitchFamily="18" charset="0"/>
              </a:rPr>
              <a:pPr/>
              <a:t>5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965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381E8DA-103A-4958-BDF2-58C748EB0E9A}" type="slidenum">
              <a:rPr lang="en-US" altLang="en-US" smtClean="0">
                <a:latin typeface="Times New Roman" pitchFamily="18" charset="0"/>
              </a:rPr>
              <a:pPr/>
              <a:t>6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989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E17D41E-3162-46F3-9D16-E2FFBA7E7E42}" type="slidenum">
              <a:rPr lang="en-US" altLang="en-US" smtClean="0">
                <a:latin typeface="Times New Roman" pitchFamily="18" charset="0"/>
              </a:rPr>
              <a:pPr/>
              <a:t>7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714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8697E20-ADFD-4584-9C38-A6E0F51E2770}" type="slidenum">
              <a:rPr lang="en-US" altLang="en-US" smtClean="0">
                <a:latin typeface="Times New Roman" pitchFamily="18" charset="0"/>
              </a:rPr>
              <a:pPr/>
              <a:t>8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43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A148E57-654A-4E4D-A531-F89157530361}" type="slidenum">
              <a:rPr lang="en-US" altLang="en-US" smtClean="0">
                <a:latin typeface="Times New Roman" pitchFamily="18" charset="0"/>
              </a:rPr>
              <a:pPr/>
              <a:t>9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248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A148E57-654A-4E4D-A531-F89157530361}" type="slidenum">
              <a:rPr lang="en-US" altLang="en-US" smtClean="0">
                <a:latin typeface="Times New Roman" pitchFamily="18" charset="0"/>
              </a:rPr>
              <a:pPr/>
              <a:t>10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006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EFE3-F4D9-41F9-96B1-44355B228259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93E6-FC2D-4BCA-9255-1D84552A4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4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EFE3-F4D9-41F9-96B1-44355B228259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93E6-FC2D-4BCA-9255-1D84552A4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423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EFE3-F4D9-41F9-96B1-44355B228259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93E6-FC2D-4BCA-9255-1D84552A4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711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EFE3-F4D9-41F9-96B1-44355B228259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93E6-FC2D-4BCA-9255-1D84552A4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89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EFE3-F4D9-41F9-96B1-44355B228259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93E6-FC2D-4BCA-9255-1D84552A4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028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EFE3-F4D9-41F9-96B1-44355B228259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93E6-FC2D-4BCA-9255-1D84552A4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27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EFE3-F4D9-41F9-96B1-44355B228259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93E6-FC2D-4BCA-9255-1D84552A4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41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EFE3-F4D9-41F9-96B1-44355B228259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93E6-FC2D-4BCA-9255-1D84552A4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294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EFE3-F4D9-41F9-96B1-44355B228259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93E6-FC2D-4BCA-9255-1D84552A4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656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EFE3-F4D9-41F9-96B1-44355B228259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93E6-FC2D-4BCA-9255-1D84552A4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41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EFE3-F4D9-41F9-96B1-44355B228259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93E6-FC2D-4BCA-9255-1D84552A4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66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FEFE3-F4D9-41F9-96B1-44355B228259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B93E6-FC2D-4BCA-9255-1D84552A4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748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4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Module3_CPU_Scheduling</a:t>
            </a:r>
            <a:endParaRPr lang="en-IN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altLang="en-US" dirty="0"/>
              <a:t>Reference: </a:t>
            </a:r>
            <a:r>
              <a:rPr lang="en-US" altLang="en-US" dirty="0" smtClean="0"/>
              <a:t>“OPERATING </a:t>
            </a:r>
            <a:r>
              <a:rPr lang="en-US" altLang="en-US" dirty="0"/>
              <a:t>SYSTEM </a:t>
            </a:r>
            <a:r>
              <a:rPr lang="en-US" altLang="en-US" dirty="0" smtClean="0"/>
              <a:t>CONCEPTS”, </a:t>
            </a:r>
            <a:r>
              <a:rPr lang="en-US" altLang="en-US" dirty="0"/>
              <a:t>ABRAHAM </a:t>
            </a:r>
            <a:r>
              <a:rPr lang="en-US" altLang="en-US" dirty="0" smtClean="0"/>
              <a:t>SILBERSCHATZ, PETER </a:t>
            </a:r>
            <a:r>
              <a:rPr lang="en-US" altLang="en-US" dirty="0"/>
              <a:t>BAER </a:t>
            </a:r>
            <a:r>
              <a:rPr lang="en-US" altLang="en-US" dirty="0" smtClean="0"/>
              <a:t>GALVIN, GREG </a:t>
            </a:r>
            <a:r>
              <a:rPr lang="en-US" altLang="en-US" dirty="0"/>
              <a:t>GAGNE </a:t>
            </a:r>
            <a:r>
              <a:rPr lang="en-US" altLang="en-US" dirty="0" smtClean="0"/>
              <a:t>, Wiley publications.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6263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68288"/>
            <a:ext cx="7997825" cy="457200"/>
          </a:xfrm>
        </p:spPr>
        <p:txBody>
          <a:bodyPr/>
          <a:lstStyle/>
          <a:p>
            <a:pPr eaLnBrk="1" hangingPunct="1"/>
            <a:r>
              <a:rPr lang="en-US" altLang="en-US" sz="2400" b="1" dirty="0" smtClean="0">
                <a:solidFill>
                  <a:srgbClr val="FF0000"/>
                </a:solidFill>
              </a:rPr>
              <a:t>First- Come, First-Served (FCFS) Scheduling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3438" y="836712"/>
            <a:ext cx="7566025" cy="5472608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sz="1000" dirty="0" smtClean="0"/>
              <a:t>	</a:t>
            </a:r>
            <a:r>
              <a:rPr lang="en-US" altLang="en-US" sz="2000" u="sng" dirty="0" smtClean="0"/>
              <a:t>Example 1: Continued</a:t>
            </a:r>
            <a:endParaRPr lang="en-US" altLang="en-US" sz="2000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sz="2000" dirty="0"/>
              <a:t>	</a:t>
            </a:r>
            <a:r>
              <a:rPr lang="en-US" altLang="en-US" sz="1600" dirty="0" smtClean="0"/>
              <a:t>The </a:t>
            </a:r>
            <a:r>
              <a:rPr lang="en-US" altLang="en-US" sz="1600" dirty="0" smtClean="0">
                <a:solidFill>
                  <a:srgbClr val="FF0000"/>
                </a:solidFill>
              </a:rPr>
              <a:t>Gantt Chart </a:t>
            </a:r>
            <a:r>
              <a:rPr lang="en-US" altLang="en-US" sz="1600" dirty="0" smtClean="0"/>
              <a:t>for the schedule is:</a:t>
            </a:r>
            <a:br>
              <a:rPr lang="en-US" altLang="en-US" sz="1600" dirty="0" smtClean="0"/>
            </a:br>
            <a:r>
              <a:rPr lang="en-US" altLang="en-US" sz="1000" dirty="0" smtClean="0"/>
              <a:t/>
            </a:r>
            <a:br>
              <a:rPr lang="en-US" altLang="en-US" sz="1000" dirty="0" smtClean="0"/>
            </a:br>
            <a:r>
              <a:rPr lang="en-US" altLang="en-US" sz="1000" dirty="0" smtClean="0"/>
              <a:t/>
            </a:r>
            <a:br>
              <a:rPr lang="en-US" altLang="en-US" sz="1000" dirty="0" smtClean="0"/>
            </a:br>
            <a:endParaRPr lang="en-US" altLang="en-US" sz="1000" dirty="0" smtClean="0"/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endParaRPr lang="en-US" altLang="en-US" sz="2000" dirty="0" smtClean="0"/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endParaRPr lang="en-US" altLang="en-US" sz="2000" dirty="0"/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endParaRPr lang="en-US" altLang="en-US" sz="2000" dirty="0" smtClean="0"/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endParaRPr lang="en-US" altLang="en-US" sz="2000" dirty="0"/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endParaRPr lang="en-US" altLang="en-US" sz="2000" dirty="0" smtClean="0"/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endParaRPr lang="en-US" altLang="en-US" sz="2000" dirty="0"/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endParaRPr lang="en-US" altLang="en-US" sz="2000" dirty="0" smtClean="0"/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endParaRPr lang="en-US" altLang="en-US" sz="2000" dirty="0"/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endParaRPr lang="en-US" altLang="en-US" sz="2000" dirty="0" smtClean="0"/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endParaRPr lang="en-US" altLang="en-US" sz="2000" dirty="0"/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altLang="en-US" sz="2400" dirty="0" smtClean="0"/>
              <a:t>Waiting time for </a:t>
            </a:r>
            <a:r>
              <a:rPr lang="en-US" altLang="en-US" sz="2400" i="1" dirty="0" smtClean="0"/>
              <a:t>P</a:t>
            </a:r>
            <a:r>
              <a:rPr lang="en-US" altLang="en-US" sz="2400" i="1" baseline="-25000" dirty="0" smtClean="0"/>
              <a:t>1</a:t>
            </a:r>
            <a:r>
              <a:rPr lang="en-US" altLang="en-US" sz="2400" dirty="0" smtClean="0"/>
              <a:t>  = 0; </a:t>
            </a:r>
            <a:r>
              <a:rPr lang="en-US" altLang="en-US" sz="2400" i="1" dirty="0" smtClean="0"/>
              <a:t>P</a:t>
            </a:r>
            <a:r>
              <a:rPr lang="en-US" altLang="en-US" sz="2400" i="1" baseline="-25000" dirty="0" smtClean="0"/>
              <a:t>2</a:t>
            </a:r>
            <a:r>
              <a:rPr lang="en-US" altLang="en-US" sz="2400" dirty="0" smtClean="0"/>
              <a:t>  = 24; </a:t>
            </a:r>
            <a:r>
              <a:rPr lang="en-US" altLang="en-US" sz="2400" i="1" dirty="0" smtClean="0"/>
              <a:t>P</a:t>
            </a:r>
            <a:r>
              <a:rPr lang="en-US" altLang="en-US" sz="2400" i="1" baseline="-25000" dirty="0" smtClean="0"/>
              <a:t>3 </a:t>
            </a:r>
            <a:r>
              <a:rPr lang="en-US" altLang="en-US" sz="2400" dirty="0" smtClean="0"/>
              <a:t>= 27</a:t>
            </a:r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altLang="en-US" sz="2400" dirty="0" smtClean="0">
                <a:solidFill>
                  <a:srgbClr val="FF0000"/>
                </a:solidFill>
              </a:rPr>
              <a:t>Average waiting time</a:t>
            </a:r>
            <a:r>
              <a:rPr lang="en-US" altLang="en-US" sz="2400" dirty="0" smtClean="0"/>
              <a:t>:  (0 + 24 + 27)/3 = 17</a:t>
            </a:r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endParaRPr lang="en-US" altLang="en-US" sz="2400" dirty="0" smtClean="0"/>
          </a:p>
        </p:txBody>
      </p:sp>
      <p:pic>
        <p:nvPicPr>
          <p:cNvPr id="1229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42728"/>
            <a:ext cx="6954838" cy="750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230142"/>
              </p:ext>
            </p:extLst>
          </p:nvPr>
        </p:nvGraphicFramePr>
        <p:xfrm>
          <a:off x="928048" y="2924944"/>
          <a:ext cx="7286421" cy="21559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1445"/>
                <a:gridCol w="1161445"/>
                <a:gridCol w="1890087"/>
                <a:gridCol w="1906521"/>
                <a:gridCol w="1166923"/>
              </a:tblGrid>
              <a:tr h="84724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Process ID</a:t>
                      </a:r>
                      <a:endParaRPr lang="en-IN" sz="2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Burst Time</a:t>
                      </a:r>
                      <a:endParaRPr lang="en-IN" sz="2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Completion Time</a:t>
                      </a:r>
                      <a:endParaRPr lang="en-IN" sz="2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TurnAround</a:t>
                      </a:r>
                      <a:r>
                        <a:rPr lang="en-IN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Time</a:t>
                      </a:r>
                      <a:endParaRPr lang="en-IN" sz="2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Wait Time</a:t>
                      </a:r>
                      <a:endParaRPr lang="en-IN" sz="2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4283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P1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24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24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24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 smtClean="0">
                          <a:effectLst/>
                        </a:rPr>
                        <a:t>0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4283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P2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3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27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27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24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4283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P3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3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30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30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27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417874" y="6095037"/>
            <a:ext cx="561051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Turnaround Time = Completion Time - Arrival Time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Waiting Time = Turn Around Time - Burst Time    </a:t>
            </a:r>
          </a:p>
        </p:txBody>
      </p:sp>
    </p:spTree>
    <p:extLst>
      <p:ext uri="{BB962C8B-B14F-4D97-AF65-F5344CB8AC3E}">
        <p14:creationId xmlns:p14="http://schemas.microsoft.com/office/powerpoint/2010/main" val="91627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277813"/>
            <a:ext cx="770413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FCFS Scheduling (Cont.)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1233488"/>
            <a:ext cx="7651750" cy="4530725"/>
          </a:xfrm>
        </p:spPr>
        <p:txBody>
          <a:bodyPr>
            <a:normAutofit fontScale="55000" lnSpcReduction="20000"/>
          </a:bodyPr>
          <a:lstStyle/>
          <a:p>
            <a:pPr>
              <a:buNone/>
              <a:tabLst>
                <a:tab pos="3649345" algn="ctr"/>
              </a:tabLst>
              <a:defRPr/>
            </a:pPr>
            <a:r>
              <a:rPr lang="en-US" altLang="en-US" u="sng" dirty="0"/>
              <a:t>Example 1: Continued</a:t>
            </a:r>
            <a:endParaRPr lang="en-US" altLang="en-US" dirty="0"/>
          </a:p>
          <a:p>
            <a:pPr>
              <a:lnSpc>
                <a:spcPct val="90000"/>
              </a:lnSpc>
              <a:buNone/>
              <a:tabLst>
                <a:tab pos="3028950" algn="ctr"/>
                <a:tab pos="4633913" algn="ctr"/>
              </a:tabLst>
            </a:pPr>
            <a:r>
              <a:rPr lang="en-US" altLang="en-US" dirty="0" smtClean="0"/>
              <a:t>Suppose that the </a:t>
            </a:r>
            <a:r>
              <a:rPr lang="en-US" altLang="en-US" b="1" dirty="0" smtClean="0">
                <a:solidFill>
                  <a:srgbClr val="00B050"/>
                </a:solidFill>
              </a:rPr>
              <a:t>processes arrive in the order:</a:t>
            </a:r>
            <a:r>
              <a:rPr lang="en-US" altLang="en-US" b="1" dirty="0">
                <a:solidFill>
                  <a:srgbClr val="00B050"/>
                </a:solidFill>
              </a:rPr>
              <a:t>  </a:t>
            </a:r>
            <a:r>
              <a:rPr lang="en-US" altLang="en-US" b="1" i="1" dirty="0">
                <a:solidFill>
                  <a:srgbClr val="00B050"/>
                </a:solidFill>
              </a:rPr>
              <a:t>P</a:t>
            </a:r>
            <a:r>
              <a:rPr lang="en-US" altLang="en-US" b="1" i="1" baseline="-25000" dirty="0">
                <a:solidFill>
                  <a:srgbClr val="00B050"/>
                </a:solidFill>
              </a:rPr>
              <a:t>2</a:t>
            </a:r>
            <a:r>
              <a:rPr lang="en-US" altLang="en-US" b="1" dirty="0">
                <a:solidFill>
                  <a:srgbClr val="00B050"/>
                </a:solidFill>
              </a:rPr>
              <a:t> , </a:t>
            </a:r>
            <a:r>
              <a:rPr lang="en-US" altLang="en-US" b="1" i="1" dirty="0">
                <a:solidFill>
                  <a:srgbClr val="00B050"/>
                </a:solidFill>
              </a:rPr>
              <a:t>P</a:t>
            </a:r>
            <a:r>
              <a:rPr lang="en-US" altLang="en-US" b="1" i="1" baseline="-25000" dirty="0">
                <a:solidFill>
                  <a:srgbClr val="00B050"/>
                </a:solidFill>
              </a:rPr>
              <a:t>3</a:t>
            </a:r>
            <a:r>
              <a:rPr lang="en-US" altLang="en-US" b="1" dirty="0">
                <a:solidFill>
                  <a:srgbClr val="00B050"/>
                </a:solidFill>
              </a:rPr>
              <a:t> , </a:t>
            </a:r>
            <a:r>
              <a:rPr lang="en-US" altLang="en-US" b="1" i="1" dirty="0">
                <a:solidFill>
                  <a:srgbClr val="00B050"/>
                </a:solidFill>
              </a:rPr>
              <a:t>P</a:t>
            </a:r>
            <a:r>
              <a:rPr lang="en-US" altLang="en-US" b="1" i="1" baseline="-25000" dirty="0">
                <a:solidFill>
                  <a:srgbClr val="00B050"/>
                </a:solidFill>
              </a:rPr>
              <a:t>1</a:t>
            </a:r>
            <a:r>
              <a:rPr lang="en-US" altLang="en-US" b="1" dirty="0">
                <a:solidFill>
                  <a:srgbClr val="00B050"/>
                </a:solidFill>
              </a:rPr>
              <a:t> 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sz="2500" dirty="0" smtClean="0">
                <a:solidFill>
                  <a:srgbClr val="FF0000"/>
                </a:solidFill>
              </a:rPr>
              <a:t>			                    Process </a:t>
            </a:r>
            <a:r>
              <a:rPr lang="en-US" altLang="en-US" sz="2500" dirty="0">
                <a:solidFill>
                  <a:srgbClr val="FF0000"/>
                </a:solidFill>
              </a:rPr>
              <a:t>ID   Burst Time </a:t>
            </a:r>
            <a:r>
              <a:rPr lang="en-US" altLang="en-US" sz="2500" dirty="0"/>
              <a:t>	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sz="2500" dirty="0"/>
              <a:t>		 </a:t>
            </a:r>
            <a:r>
              <a:rPr lang="en-US" altLang="en-US" sz="2500" dirty="0" smtClean="0"/>
              <a:t>	</a:t>
            </a:r>
            <a:r>
              <a:rPr lang="en-US" altLang="en-US" sz="2500" i="1" dirty="0" smtClean="0"/>
              <a:t>P</a:t>
            </a:r>
            <a:r>
              <a:rPr lang="en-US" altLang="en-US" sz="2500" i="1" baseline="-25000" dirty="0" smtClean="0"/>
              <a:t>1</a:t>
            </a:r>
            <a:r>
              <a:rPr lang="en-US" altLang="en-US" sz="2500" dirty="0"/>
              <a:t>	24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sz="2500" dirty="0"/>
              <a:t>		</a:t>
            </a:r>
            <a:r>
              <a:rPr lang="en-US" altLang="en-US" sz="2500" dirty="0" smtClean="0"/>
              <a:t>	 </a:t>
            </a:r>
            <a:r>
              <a:rPr lang="en-US" altLang="en-US" sz="2500" i="1" dirty="0"/>
              <a:t>P</a:t>
            </a:r>
            <a:r>
              <a:rPr lang="en-US" altLang="en-US" sz="2500" i="1" baseline="-25000" dirty="0"/>
              <a:t>2</a:t>
            </a:r>
            <a:r>
              <a:rPr lang="en-US" altLang="en-US" sz="2500" dirty="0"/>
              <a:t> 	</a:t>
            </a:r>
            <a:r>
              <a:rPr lang="en-US" altLang="en-US" sz="2500" dirty="0" smtClean="0"/>
              <a:t> 3</a:t>
            </a:r>
            <a:endParaRPr lang="en-US" altLang="en-US" sz="2500" dirty="0"/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sz="2500" dirty="0"/>
              <a:t>		 </a:t>
            </a:r>
            <a:r>
              <a:rPr lang="en-US" altLang="en-US" sz="2500" dirty="0" smtClean="0"/>
              <a:t>	</a:t>
            </a:r>
            <a:r>
              <a:rPr lang="en-US" altLang="en-US" sz="2500" i="1" dirty="0" smtClean="0"/>
              <a:t>P</a:t>
            </a:r>
            <a:r>
              <a:rPr lang="en-US" altLang="en-US" sz="2500" i="1" baseline="-25000" dirty="0" smtClean="0"/>
              <a:t>3</a:t>
            </a:r>
            <a:r>
              <a:rPr lang="en-US" altLang="en-US" sz="2500" i="1" baseline="-25000" dirty="0"/>
              <a:t>	 </a:t>
            </a:r>
            <a:r>
              <a:rPr lang="en-US" altLang="en-US" sz="2500" dirty="0"/>
              <a:t>3</a:t>
            </a:r>
            <a:r>
              <a:rPr lang="en-US" altLang="en-US" sz="2900" i="1" baseline="-25000" dirty="0"/>
              <a:t> </a:t>
            </a:r>
            <a:endParaRPr lang="en-US" altLang="en-US" sz="2500" dirty="0" smtClean="0"/>
          </a:p>
          <a:p>
            <a:pPr>
              <a:buFont typeface="Monotype Sorts" pitchFamily="-84" charset="2"/>
              <a:buNone/>
              <a:tabLst>
                <a:tab pos="3649345" algn="ctr"/>
              </a:tabLst>
              <a:defRPr/>
            </a:pPr>
            <a:r>
              <a:rPr lang="en-US" altLang="en-US" dirty="0" smtClean="0"/>
              <a:t>	The </a:t>
            </a:r>
            <a:r>
              <a:rPr lang="en-US" altLang="en-US" dirty="0" smtClean="0">
                <a:solidFill>
                  <a:srgbClr val="FF0000"/>
                </a:solidFill>
              </a:rPr>
              <a:t>Gantt chart </a:t>
            </a:r>
            <a:r>
              <a:rPr lang="en-US" altLang="en-US" dirty="0" smtClean="0"/>
              <a:t>for the schedule is:</a:t>
            </a:r>
            <a:br>
              <a:rPr lang="en-US" altLang="en-US" dirty="0" smtClean="0"/>
            </a:br>
            <a:endParaRPr lang="en-US" altLang="en-US" dirty="0" smtClean="0"/>
          </a:p>
          <a:p>
            <a:pPr>
              <a:tabLst>
                <a:tab pos="3649345" algn="ctr"/>
              </a:tabLst>
              <a:defRPr/>
            </a:pPr>
            <a:endParaRPr lang="en-US" altLang="en-US" dirty="0" smtClean="0"/>
          </a:p>
          <a:p>
            <a:pPr>
              <a:tabLst>
                <a:tab pos="3649345" algn="ctr"/>
              </a:tabLst>
              <a:defRPr/>
            </a:pPr>
            <a:endParaRPr lang="en-US" altLang="en-US" dirty="0" smtClean="0"/>
          </a:p>
          <a:p>
            <a:pPr>
              <a:tabLst>
                <a:tab pos="3649345" algn="ctr"/>
              </a:tabLst>
              <a:defRPr/>
            </a:pPr>
            <a:endParaRPr lang="en-US" altLang="en-US" dirty="0" smtClean="0"/>
          </a:p>
          <a:p>
            <a:pPr>
              <a:tabLst>
                <a:tab pos="3649345" algn="ctr"/>
              </a:tabLst>
              <a:defRPr/>
            </a:pPr>
            <a:r>
              <a:rPr lang="en-US" altLang="en-US" dirty="0" smtClean="0"/>
              <a:t>Waiting time for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1 </a:t>
            </a:r>
            <a:r>
              <a:rPr lang="en-US" altLang="en-US" i="1" dirty="0" smtClean="0"/>
              <a:t>=</a:t>
            </a:r>
            <a:r>
              <a:rPr lang="en-US" altLang="en-US" dirty="0" smtClean="0"/>
              <a:t> 6</a:t>
            </a:r>
            <a:r>
              <a:rPr lang="en-US" altLang="en-US" i="1" dirty="0" smtClean="0"/>
              <a:t>;</a:t>
            </a:r>
            <a:r>
              <a:rPr lang="en-US" altLang="en-US" i="1" baseline="-25000" dirty="0" smtClean="0"/>
              <a:t>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2</a:t>
            </a:r>
            <a:r>
              <a:rPr lang="en-US" altLang="en-US" dirty="0" smtClean="0"/>
              <a:t> = 0</a:t>
            </a:r>
            <a:r>
              <a:rPr lang="en-US" altLang="en-US" i="1" baseline="-25000" dirty="0" smtClean="0"/>
              <a:t>;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3 </a:t>
            </a:r>
            <a:r>
              <a:rPr lang="en-US" altLang="en-US" i="1" dirty="0" smtClean="0"/>
              <a:t>= </a:t>
            </a:r>
            <a:r>
              <a:rPr lang="en-US" altLang="en-US" dirty="0" smtClean="0"/>
              <a:t>3</a:t>
            </a:r>
            <a:endParaRPr lang="en-US" altLang="en-US" i="1" dirty="0" smtClean="0"/>
          </a:p>
          <a:p>
            <a:pPr>
              <a:tabLst>
                <a:tab pos="3649345" algn="ctr"/>
              </a:tabLst>
              <a:defRPr/>
            </a:pPr>
            <a:r>
              <a:rPr lang="en-US" altLang="en-US" dirty="0" smtClean="0"/>
              <a:t>Average waiting time:   (6 + 0 + 3)/3 = 3</a:t>
            </a:r>
          </a:p>
          <a:p>
            <a:pPr>
              <a:tabLst>
                <a:tab pos="3649345" algn="ctr"/>
              </a:tabLst>
              <a:defRPr/>
            </a:pPr>
            <a:r>
              <a:rPr lang="en-US" altLang="en-US" dirty="0" smtClean="0"/>
              <a:t>Much better than previous case</a:t>
            </a:r>
          </a:p>
          <a:p>
            <a:pPr>
              <a:tabLst>
                <a:tab pos="3649345" algn="ctr"/>
              </a:tabLst>
              <a:defRPr/>
            </a:pPr>
            <a:r>
              <a:rPr lang="en-US" altLang="en-US" dirty="0" smtClean="0"/>
              <a:t>Performance of FCFS is dynamic</a:t>
            </a:r>
          </a:p>
          <a:p>
            <a:pPr lvl="1">
              <a:tabLst>
                <a:tab pos="3649345" algn="ctr"/>
              </a:tabLst>
              <a:defRPr/>
            </a:pPr>
            <a:r>
              <a:rPr lang="en-US" altLang="en-US" b="1" dirty="0" smtClean="0">
                <a:solidFill>
                  <a:srgbClr val="3366FF"/>
                </a:solidFill>
              </a:rPr>
              <a:t>Convoy effect </a:t>
            </a:r>
            <a:r>
              <a:rPr lang="en-US" altLang="en-US" dirty="0" smtClean="0"/>
              <a:t>- short process behind long process</a:t>
            </a:r>
          </a:p>
          <a:p>
            <a:pPr marL="457200" lvl="1" indent="0">
              <a:buNone/>
              <a:tabLst>
                <a:tab pos="3649345" algn="ctr"/>
              </a:tabLst>
              <a:defRPr/>
            </a:pPr>
            <a:r>
              <a:rPr lang="en-US" altLang="en-US" dirty="0" smtClean="0"/>
              <a:t>          - Consider one CPU-bound and many I/O-bound processes</a:t>
            </a:r>
          </a:p>
        </p:txBody>
      </p:sp>
      <p:pic>
        <p:nvPicPr>
          <p:cNvPr id="13316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2996952"/>
            <a:ext cx="7123113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581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rgbClr val="FF0000"/>
                </a:solidFill>
              </a:rPr>
              <a:t>First- Come, First-Served (FCFS) Scheduling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Example 2</a:t>
            </a:r>
          </a:p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63874"/>
            <a:ext cx="5724525" cy="3181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546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68288"/>
            <a:ext cx="7997825" cy="457200"/>
          </a:xfrm>
        </p:spPr>
        <p:txBody>
          <a:bodyPr/>
          <a:lstStyle/>
          <a:p>
            <a:pPr eaLnBrk="1" hangingPunct="1"/>
            <a:r>
              <a:rPr lang="en-US" altLang="en-US" sz="2400" b="1" dirty="0" smtClean="0">
                <a:solidFill>
                  <a:srgbClr val="FF0000"/>
                </a:solidFill>
              </a:rPr>
              <a:t>First- Come, First-Served (FCFS) Scheduling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3438" y="836712"/>
            <a:ext cx="7566025" cy="5472608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sz="1000" dirty="0" smtClean="0"/>
              <a:t>	</a:t>
            </a:r>
            <a:r>
              <a:rPr lang="en-US" altLang="en-US" sz="2000" u="sng" dirty="0" smtClean="0"/>
              <a:t>Example </a:t>
            </a:r>
            <a:r>
              <a:rPr lang="en-US" altLang="en-US" sz="2000" u="sng" dirty="0"/>
              <a:t>2</a:t>
            </a:r>
            <a:r>
              <a:rPr lang="en-US" altLang="en-US" sz="2000" u="sng" dirty="0" smtClean="0"/>
              <a:t>: Continued</a:t>
            </a:r>
            <a:endParaRPr lang="en-US" altLang="en-US" sz="2000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sz="2000" dirty="0"/>
              <a:t>	</a:t>
            </a:r>
            <a:r>
              <a:rPr lang="en-US" altLang="en-US" sz="1600" dirty="0" smtClean="0"/>
              <a:t>The </a:t>
            </a:r>
            <a:r>
              <a:rPr lang="en-US" altLang="en-US" sz="1600" dirty="0" smtClean="0">
                <a:solidFill>
                  <a:srgbClr val="FF0000"/>
                </a:solidFill>
              </a:rPr>
              <a:t>Gantt Chart </a:t>
            </a:r>
            <a:r>
              <a:rPr lang="en-US" altLang="en-US" sz="1600" dirty="0" smtClean="0"/>
              <a:t>for the schedule is:</a:t>
            </a:r>
            <a:br>
              <a:rPr lang="en-US" altLang="en-US" sz="1600" dirty="0" smtClean="0"/>
            </a:br>
            <a:r>
              <a:rPr lang="en-US" altLang="en-US" sz="1000" dirty="0" smtClean="0"/>
              <a:t/>
            </a:r>
            <a:br>
              <a:rPr lang="en-US" altLang="en-US" sz="1000" dirty="0" smtClean="0"/>
            </a:br>
            <a:r>
              <a:rPr lang="en-US" altLang="en-US" sz="1000" dirty="0" smtClean="0"/>
              <a:t/>
            </a:r>
            <a:br>
              <a:rPr lang="en-US" altLang="en-US" sz="1000" dirty="0" smtClean="0"/>
            </a:br>
            <a:endParaRPr lang="en-US" altLang="en-US" sz="1000" dirty="0" smtClean="0"/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endParaRPr lang="en-US" altLang="en-US" sz="2000" dirty="0" smtClean="0"/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endParaRPr lang="en-US" altLang="en-US" sz="2000" dirty="0"/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endParaRPr lang="en-US" altLang="en-US" sz="2000" dirty="0" smtClean="0"/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endParaRPr lang="en-US" altLang="en-US" sz="2000" dirty="0"/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endParaRPr lang="en-US" altLang="en-US" sz="2000" dirty="0" smtClean="0"/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endParaRPr lang="en-US" altLang="en-US" sz="2000" dirty="0"/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endParaRPr lang="en-US" altLang="en-US" sz="2000" dirty="0" smtClean="0"/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endParaRPr lang="en-US" altLang="en-US" sz="2000" dirty="0"/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endParaRPr lang="en-US" altLang="en-US" sz="2000" dirty="0" smtClean="0"/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endParaRPr lang="en-US" altLang="en-US" sz="2000" dirty="0"/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endParaRPr lang="en-US" altLang="en-US" sz="2400" dirty="0"/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altLang="en-US" sz="2400" dirty="0" smtClean="0">
                <a:solidFill>
                  <a:srgbClr val="FF0000"/>
                </a:solidFill>
              </a:rPr>
              <a:t>Average waiting time</a:t>
            </a:r>
            <a:r>
              <a:rPr lang="en-US" altLang="en-US" sz="2400" dirty="0" smtClean="0"/>
              <a:t>:  (0 +7+11+12)/4 = 7.5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282671"/>
              </p:ext>
            </p:extLst>
          </p:nvPr>
        </p:nvGraphicFramePr>
        <p:xfrm>
          <a:off x="928048" y="3069019"/>
          <a:ext cx="7286421" cy="25922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1445"/>
                <a:gridCol w="1161445"/>
                <a:gridCol w="1890087"/>
                <a:gridCol w="1906521"/>
                <a:gridCol w="1166923"/>
              </a:tblGrid>
              <a:tr h="84724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Process ID</a:t>
                      </a:r>
                      <a:endParaRPr lang="en-IN" sz="2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Burst Time</a:t>
                      </a:r>
                      <a:endParaRPr lang="en-IN" sz="2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Completion Time</a:t>
                      </a:r>
                      <a:endParaRPr lang="en-IN" sz="2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TurnAround</a:t>
                      </a:r>
                      <a:r>
                        <a:rPr lang="en-IN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Time</a:t>
                      </a:r>
                      <a:endParaRPr lang="en-IN" sz="2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Wait Time</a:t>
                      </a:r>
                      <a:endParaRPr lang="en-IN" sz="2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4283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P1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 smtClean="0">
                          <a:effectLst/>
                        </a:rPr>
                        <a:t>7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0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4283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P2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 smtClean="0">
                          <a:effectLst/>
                        </a:rPr>
                        <a:t>4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 smtClean="0">
                          <a:effectLst/>
                        </a:rPr>
                        <a:t>11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 smtClean="0">
                          <a:effectLst/>
                        </a:rPr>
                        <a:t>11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 smtClean="0">
                          <a:effectLst/>
                        </a:rPr>
                        <a:t>7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4283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P3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 smtClean="0">
                          <a:effectLst/>
                        </a:rPr>
                        <a:t>1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 smtClean="0">
                          <a:effectLst/>
                        </a:rPr>
                        <a:t>12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 smtClean="0">
                          <a:effectLst/>
                        </a:rPr>
                        <a:t>12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 smtClean="0">
                          <a:effectLst/>
                        </a:rPr>
                        <a:t>11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4283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P4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5" y="725487"/>
            <a:ext cx="4176464" cy="22323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290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68288"/>
            <a:ext cx="7997825" cy="457200"/>
          </a:xfrm>
        </p:spPr>
        <p:txBody>
          <a:bodyPr/>
          <a:lstStyle/>
          <a:p>
            <a:pPr eaLnBrk="1" hangingPunct="1"/>
            <a:r>
              <a:rPr lang="en-US" altLang="en-US" sz="2400" b="1" dirty="0" smtClean="0">
                <a:solidFill>
                  <a:srgbClr val="FF0000"/>
                </a:solidFill>
              </a:rPr>
              <a:t>First- Come, First-Served (FCFS) Scheduling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3438" y="836712"/>
            <a:ext cx="7566025" cy="5472608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sz="1050" dirty="0" smtClean="0"/>
              <a:t>	</a:t>
            </a:r>
            <a:r>
              <a:rPr lang="en-US" altLang="en-US" sz="2400" u="sng" dirty="0" smtClean="0"/>
              <a:t>Example 3: </a:t>
            </a:r>
            <a:r>
              <a:rPr lang="en-US" altLang="en-US" sz="2400" dirty="0" smtClean="0"/>
              <a:t>Consider the following processes with their </a:t>
            </a:r>
            <a:r>
              <a:rPr lang="en-US" altLang="en-US" sz="2400" b="1" dirty="0" smtClean="0">
                <a:solidFill>
                  <a:srgbClr val="00B050"/>
                </a:solidFill>
              </a:rPr>
              <a:t>burst time and arrival time</a:t>
            </a:r>
            <a:r>
              <a:rPr lang="en-US" altLang="en-US" sz="2400" dirty="0" smtClean="0"/>
              <a:t>. Use FCFS to schedule the processes and compute the average waiting time.  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sz="2400" dirty="0"/>
              <a:t>	</a:t>
            </a:r>
            <a:r>
              <a:rPr lang="en-US" altLang="en-US" sz="2400" dirty="0" smtClean="0"/>
              <a:t>	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endParaRPr lang="en-US" altLang="en-US" sz="2400" dirty="0"/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endParaRPr lang="en-US" altLang="en-US" sz="2400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endParaRPr lang="en-US" altLang="en-US" sz="2400" dirty="0"/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sz="2400" dirty="0" smtClean="0"/>
              <a:t>  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sz="1800" dirty="0" smtClean="0"/>
              <a:t>        The </a:t>
            </a:r>
            <a:r>
              <a:rPr lang="en-US" altLang="en-US" sz="1800" dirty="0" smtClean="0">
                <a:solidFill>
                  <a:srgbClr val="FF0000"/>
                </a:solidFill>
              </a:rPr>
              <a:t>Gantt Chart </a:t>
            </a:r>
            <a:r>
              <a:rPr lang="en-US" altLang="en-US" sz="1800" dirty="0" smtClean="0"/>
              <a:t>for the schedule is:</a:t>
            </a:r>
            <a:br>
              <a:rPr lang="en-US" altLang="en-US" sz="1800" dirty="0" smtClean="0"/>
            </a:br>
            <a:r>
              <a:rPr lang="en-US" altLang="en-US" sz="1050" dirty="0" smtClean="0"/>
              <a:t/>
            </a:r>
            <a:br>
              <a:rPr lang="en-US" altLang="en-US" sz="1050" dirty="0" smtClean="0"/>
            </a:br>
            <a:r>
              <a:rPr lang="en-US" altLang="en-US" sz="1050" dirty="0" smtClean="0"/>
              <a:t/>
            </a:r>
            <a:br>
              <a:rPr lang="en-US" altLang="en-US" sz="1050" dirty="0" smtClean="0"/>
            </a:br>
            <a:r>
              <a:rPr lang="en-US" altLang="en-US" sz="1050" dirty="0" smtClean="0"/>
              <a:t/>
            </a:r>
            <a:br>
              <a:rPr lang="en-US" altLang="en-US" sz="1050" dirty="0" smtClean="0"/>
            </a:br>
            <a:r>
              <a:rPr lang="en-US" altLang="en-US" sz="1050" dirty="0" smtClean="0"/>
              <a:t/>
            </a:r>
            <a:br>
              <a:rPr lang="en-US" altLang="en-US" sz="1050" dirty="0" smtClean="0"/>
            </a:br>
            <a:endParaRPr lang="en-US" altLang="en-US" sz="1050" dirty="0" smtClean="0"/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endParaRPr lang="en-US" altLang="en-US" sz="2400" dirty="0" smtClean="0"/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endParaRPr lang="en-IN" sz="2400" dirty="0" smtClean="0"/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IN" sz="2400" dirty="0" smtClean="0"/>
              <a:t>Average </a:t>
            </a:r>
            <a:r>
              <a:rPr lang="en-IN" sz="2400" dirty="0"/>
              <a:t>Waiting Time: (0+4+6+13) / 4 = 5.75</a:t>
            </a:r>
          </a:p>
          <a:p>
            <a:pPr marL="0" indent="0">
              <a:lnSpc>
                <a:spcPct val="90000"/>
              </a:lnSpc>
              <a:buNone/>
              <a:tabLst>
                <a:tab pos="3028950" algn="ctr"/>
                <a:tab pos="4633913" algn="ctr"/>
              </a:tabLst>
            </a:pPr>
            <a:endParaRPr lang="en-US" altLang="en-US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616285"/>
              </p:ext>
            </p:extLst>
          </p:nvPr>
        </p:nvGraphicFramePr>
        <p:xfrm>
          <a:off x="2987824" y="2060846"/>
          <a:ext cx="3565713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7349"/>
                <a:gridCol w="1141539"/>
                <a:gridCol w="1286825"/>
              </a:tblGrid>
              <a:tr h="293291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Process ID</a:t>
                      </a:r>
                      <a:endParaRPr lang="en-IN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 err="1" smtClean="0">
                          <a:solidFill>
                            <a:srgbClr val="FF0000"/>
                          </a:solidFill>
                          <a:effectLst/>
                        </a:rPr>
                        <a:t>BurstTime</a:t>
                      </a:r>
                      <a:endParaRPr lang="en-IN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 err="1" smtClean="0">
                          <a:solidFill>
                            <a:srgbClr val="FF0000"/>
                          </a:solidFill>
                          <a:effectLst/>
                        </a:rPr>
                        <a:t>ArrivalTime</a:t>
                      </a:r>
                      <a:endParaRPr lang="en-IN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32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P0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32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P1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32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P2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8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32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P3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3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330" y="4293096"/>
            <a:ext cx="5386958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45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68288"/>
            <a:ext cx="7997825" cy="457200"/>
          </a:xfrm>
        </p:spPr>
        <p:txBody>
          <a:bodyPr/>
          <a:lstStyle/>
          <a:p>
            <a:pPr eaLnBrk="1" hangingPunct="1"/>
            <a:r>
              <a:rPr lang="en-US" altLang="en-US" sz="2400" b="1" dirty="0" smtClean="0">
                <a:solidFill>
                  <a:srgbClr val="FF0000"/>
                </a:solidFill>
              </a:rPr>
              <a:t>First- Come, First-Served (FCFS) Scheduling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3438" y="836712"/>
            <a:ext cx="7566025" cy="5472608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sz="1050" dirty="0" smtClean="0"/>
              <a:t>	</a:t>
            </a:r>
            <a:r>
              <a:rPr lang="en-US" altLang="en-US" sz="2400" u="sng" dirty="0" smtClean="0"/>
              <a:t>Example 3 (cont’d): </a:t>
            </a:r>
            <a:r>
              <a:rPr lang="en-US" altLang="en-US" sz="2400" dirty="0"/>
              <a:t>	</a:t>
            </a:r>
            <a:r>
              <a:rPr lang="en-US" altLang="en-US" sz="2400" dirty="0" smtClean="0"/>
              <a:t>	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endParaRPr lang="en-US" altLang="en-US" sz="2400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endParaRPr lang="en-US" altLang="en-US" sz="2400" dirty="0"/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endParaRPr lang="en-US" altLang="en-US" sz="2400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sz="2400" dirty="0" smtClean="0"/>
              <a:t> 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endParaRPr lang="en-US" altLang="en-US" sz="2400" dirty="0"/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endParaRPr lang="en-US" altLang="en-US" sz="2400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sz="1800" dirty="0" smtClean="0"/>
              <a:t>           The </a:t>
            </a:r>
            <a:r>
              <a:rPr lang="en-US" altLang="en-US" sz="1800" dirty="0" smtClean="0">
                <a:solidFill>
                  <a:srgbClr val="FF0000"/>
                </a:solidFill>
              </a:rPr>
              <a:t>Gantt Chart </a:t>
            </a:r>
            <a:r>
              <a:rPr lang="en-US" altLang="en-US" sz="1800" dirty="0" smtClean="0"/>
              <a:t>for the schedule is:</a:t>
            </a:r>
            <a:br>
              <a:rPr lang="en-US" altLang="en-US" sz="1800" dirty="0" smtClean="0"/>
            </a:br>
            <a:r>
              <a:rPr lang="en-US" altLang="en-US" sz="1050" dirty="0" smtClean="0"/>
              <a:t/>
            </a:r>
            <a:br>
              <a:rPr lang="en-US" altLang="en-US" sz="1050" dirty="0" smtClean="0"/>
            </a:br>
            <a:r>
              <a:rPr lang="en-US" altLang="en-US" sz="1050" dirty="0" smtClean="0"/>
              <a:t/>
            </a:r>
            <a:br>
              <a:rPr lang="en-US" altLang="en-US" sz="1050" dirty="0" smtClean="0"/>
            </a:br>
            <a:r>
              <a:rPr lang="en-US" altLang="en-US" sz="1050" dirty="0" smtClean="0"/>
              <a:t/>
            </a:r>
            <a:br>
              <a:rPr lang="en-US" altLang="en-US" sz="1050" dirty="0" smtClean="0"/>
            </a:br>
            <a:r>
              <a:rPr lang="en-US" altLang="en-US" sz="1050" dirty="0" smtClean="0"/>
              <a:t/>
            </a:r>
            <a:br>
              <a:rPr lang="en-US" altLang="en-US" sz="1050" dirty="0" smtClean="0"/>
            </a:br>
            <a:endParaRPr lang="en-US" altLang="en-US" sz="1050" dirty="0" smtClean="0"/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endParaRPr lang="en-IN" sz="2400" dirty="0" smtClean="0"/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endParaRPr lang="en-IN" sz="2400" dirty="0"/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IN" sz="2400" dirty="0" smtClean="0"/>
              <a:t>Average Waiting </a:t>
            </a:r>
            <a:r>
              <a:rPr lang="en-IN" sz="2400" dirty="0"/>
              <a:t>Time: (0+4+6+13) / 4 = 5.75</a:t>
            </a:r>
          </a:p>
          <a:p>
            <a:pPr marL="0" indent="0">
              <a:lnSpc>
                <a:spcPct val="90000"/>
              </a:lnSpc>
              <a:buNone/>
              <a:tabLst>
                <a:tab pos="3028950" algn="ctr"/>
                <a:tab pos="4633913" algn="ctr"/>
              </a:tabLst>
            </a:pPr>
            <a:endParaRPr lang="en-US" altLang="en-US" sz="24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407546"/>
              </p:ext>
            </p:extLst>
          </p:nvPr>
        </p:nvGraphicFramePr>
        <p:xfrm>
          <a:off x="1547664" y="1412776"/>
          <a:ext cx="6336705" cy="20162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7025"/>
                <a:gridCol w="878988"/>
                <a:gridCol w="990859"/>
                <a:gridCol w="1378413"/>
                <a:gridCol w="1390400"/>
                <a:gridCol w="851020"/>
              </a:tblGrid>
              <a:tr h="665252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Process ID</a:t>
                      </a:r>
                      <a:endParaRPr lang="en-IN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Burst Time</a:t>
                      </a:r>
                      <a:endParaRPr lang="en-IN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Arrival Time</a:t>
                      </a:r>
                      <a:endParaRPr lang="en-IN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Completion Time</a:t>
                      </a:r>
                      <a:endParaRPr lang="en-IN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TurnAround</a:t>
                      </a:r>
                      <a:r>
                        <a:rPr lang="en-I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Time</a:t>
                      </a:r>
                      <a:endParaRPr lang="en-IN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Wait Time</a:t>
                      </a:r>
                      <a:endParaRPr lang="en-IN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77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P0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77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P1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8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77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P2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8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16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14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77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P3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22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19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13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4149080"/>
            <a:ext cx="4608512" cy="120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34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68288"/>
            <a:ext cx="7997825" cy="457200"/>
          </a:xfrm>
        </p:spPr>
        <p:txBody>
          <a:bodyPr/>
          <a:lstStyle/>
          <a:p>
            <a:pPr eaLnBrk="1" hangingPunct="1"/>
            <a:r>
              <a:rPr lang="en-US" altLang="en-US" sz="2400" b="1" dirty="0" smtClean="0">
                <a:solidFill>
                  <a:srgbClr val="FF0000"/>
                </a:solidFill>
              </a:rPr>
              <a:t>First- Come, First-Served (FCFS) Scheduling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3438" y="836712"/>
            <a:ext cx="7566025" cy="5472608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sz="1050" dirty="0" smtClean="0"/>
              <a:t>	</a:t>
            </a:r>
            <a:r>
              <a:rPr lang="en-US" altLang="en-US" sz="2400" u="sng" dirty="0" smtClean="0"/>
              <a:t>Example 4: </a:t>
            </a:r>
            <a:r>
              <a:rPr lang="en-US" altLang="en-US" sz="2400" dirty="0" smtClean="0"/>
              <a:t>Consider the following processes with their burst time and arrival time. Use FCFS to schedule the processes and compute the average waiting time.  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sz="2400" dirty="0"/>
              <a:t>	</a:t>
            </a:r>
            <a:r>
              <a:rPr lang="en-US" altLang="en-US" sz="2400" dirty="0" smtClean="0"/>
              <a:t>	</a:t>
            </a:r>
            <a:r>
              <a:rPr lang="en-US" altLang="en-US" sz="2400" dirty="0" smtClean="0">
                <a:solidFill>
                  <a:srgbClr val="FF0000"/>
                </a:solidFill>
              </a:rPr>
              <a:t>             </a:t>
            </a:r>
            <a:r>
              <a:rPr lang="en-US" altLang="en-US" sz="2000" dirty="0" smtClean="0">
                <a:solidFill>
                  <a:srgbClr val="FF0000"/>
                </a:solidFill>
              </a:rPr>
              <a:t>          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endParaRPr lang="en-US" altLang="en-US" sz="20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endParaRPr lang="en-US" altLang="en-US" sz="2000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endParaRPr lang="en-US" altLang="en-US" sz="20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endParaRPr lang="en-US" altLang="en-US" sz="2000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sz="1800" dirty="0" smtClean="0"/>
              <a:t>The </a:t>
            </a:r>
            <a:r>
              <a:rPr lang="en-US" altLang="en-US" sz="1800" dirty="0" smtClean="0">
                <a:solidFill>
                  <a:srgbClr val="FF0000"/>
                </a:solidFill>
              </a:rPr>
              <a:t>Gantt Chart </a:t>
            </a:r>
            <a:r>
              <a:rPr lang="en-US" altLang="en-US" sz="1800" dirty="0" smtClean="0"/>
              <a:t>for the schedule is: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endParaRPr lang="en-US" altLang="en-US" sz="1800" dirty="0"/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sz="1800" dirty="0" smtClean="0"/>
              <a:t/>
            </a:r>
            <a:br>
              <a:rPr lang="en-US" altLang="en-US" sz="1800" dirty="0" smtClean="0"/>
            </a:br>
            <a:r>
              <a:rPr lang="en-US" altLang="en-US" sz="1050" dirty="0" smtClean="0"/>
              <a:t/>
            </a:r>
            <a:br>
              <a:rPr lang="en-US" altLang="en-US" sz="1050" dirty="0" smtClean="0"/>
            </a:br>
            <a:r>
              <a:rPr lang="en-US" altLang="en-US" sz="1050" dirty="0" smtClean="0"/>
              <a:t/>
            </a:r>
            <a:br>
              <a:rPr lang="en-US" altLang="en-US" sz="1050" dirty="0" smtClean="0"/>
            </a:br>
            <a:r>
              <a:rPr lang="en-US" altLang="en-US" sz="1050" dirty="0" smtClean="0"/>
              <a:t/>
            </a:r>
            <a:br>
              <a:rPr lang="en-US" altLang="en-US" sz="1050" dirty="0" smtClean="0"/>
            </a:br>
            <a:r>
              <a:rPr lang="en-US" altLang="en-US" sz="1050" dirty="0" smtClean="0"/>
              <a:t/>
            </a:r>
            <a:br>
              <a:rPr lang="en-US" altLang="en-US" sz="1050" dirty="0" smtClean="0"/>
            </a:br>
            <a:endParaRPr lang="en-US" altLang="en-US" sz="1050" dirty="0" smtClean="0"/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altLang="en-US" sz="2400" dirty="0" smtClean="0">
                <a:solidFill>
                  <a:srgbClr val="FF0000"/>
                </a:solidFill>
              </a:rPr>
              <a:t>Average </a:t>
            </a:r>
            <a:r>
              <a:rPr lang="en-US" altLang="en-US" sz="2400" dirty="0">
                <a:solidFill>
                  <a:srgbClr val="FF0000"/>
                </a:solidFill>
              </a:rPr>
              <a:t>waiting time</a:t>
            </a:r>
            <a:r>
              <a:rPr lang="en-US" altLang="en-US" sz="2400" dirty="0"/>
              <a:t> = (0 + 6 + 3 + 7)/4  = 4</a:t>
            </a:r>
            <a:endParaRPr lang="en-US" altLang="en-US" sz="2400" i="1" baseline="-25000" dirty="0"/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endParaRPr lang="en-US" altLang="en-US" sz="24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849301"/>
              </p:ext>
            </p:extLst>
          </p:nvPr>
        </p:nvGraphicFramePr>
        <p:xfrm>
          <a:off x="2411761" y="2060848"/>
          <a:ext cx="4752528" cy="15468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6995"/>
                <a:gridCol w="1563285"/>
                <a:gridCol w="1762248"/>
              </a:tblGrid>
              <a:tr h="309369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Process ID</a:t>
                      </a:r>
                      <a:endParaRPr lang="en-IN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Burst Time</a:t>
                      </a:r>
                      <a:endParaRPr lang="en-IN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Arrival Time</a:t>
                      </a:r>
                      <a:endParaRPr lang="en-IN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09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P1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09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P2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09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P3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09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P4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4221088"/>
            <a:ext cx="4248472" cy="78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95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68288"/>
            <a:ext cx="7997825" cy="457200"/>
          </a:xfrm>
        </p:spPr>
        <p:txBody>
          <a:bodyPr/>
          <a:lstStyle/>
          <a:p>
            <a:pPr eaLnBrk="1" hangingPunct="1"/>
            <a:r>
              <a:rPr lang="en-US" altLang="en-US" sz="2400" b="1" dirty="0" smtClean="0">
                <a:solidFill>
                  <a:srgbClr val="FF0000"/>
                </a:solidFill>
              </a:rPr>
              <a:t>First- Come, First-Served (FCFS) Scheduling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3438" y="836712"/>
            <a:ext cx="7566025" cy="5472608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sz="1050" dirty="0" smtClean="0"/>
              <a:t>	</a:t>
            </a:r>
            <a:r>
              <a:rPr lang="en-US" altLang="en-US" sz="2400" u="sng" dirty="0" smtClean="0"/>
              <a:t>Example 4: (</a:t>
            </a:r>
            <a:r>
              <a:rPr lang="en-US" altLang="en-US" sz="2400" dirty="0" smtClean="0"/>
              <a:t>continued)  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sz="2400" dirty="0"/>
              <a:t>	</a:t>
            </a:r>
            <a:r>
              <a:rPr lang="en-US" altLang="en-US" sz="2400" dirty="0" smtClean="0"/>
              <a:t>	</a:t>
            </a:r>
            <a:r>
              <a:rPr lang="en-US" altLang="en-US" sz="2400" dirty="0" smtClean="0">
                <a:solidFill>
                  <a:srgbClr val="FF0000"/>
                </a:solidFill>
              </a:rPr>
              <a:t>             </a:t>
            </a:r>
            <a:r>
              <a:rPr lang="en-US" altLang="en-US" sz="2000" dirty="0" smtClean="0">
                <a:solidFill>
                  <a:srgbClr val="FF0000"/>
                </a:solidFill>
              </a:rPr>
              <a:t>          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endParaRPr lang="en-US" altLang="en-US" sz="20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endParaRPr lang="en-US" altLang="en-US" sz="2000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endParaRPr lang="en-US" altLang="en-US" sz="20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endParaRPr lang="en-US" altLang="en-US" sz="2000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endParaRPr lang="en-US" altLang="en-US" sz="1800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endParaRPr lang="en-US" altLang="en-US" sz="1800" dirty="0"/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endParaRPr lang="en-US" altLang="en-US" sz="1800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sz="1800" dirty="0" smtClean="0"/>
              <a:t>The </a:t>
            </a:r>
            <a:r>
              <a:rPr lang="en-US" altLang="en-US" sz="1800" dirty="0" smtClean="0">
                <a:solidFill>
                  <a:srgbClr val="FF0000"/>
                </a:solidFill>
              </a:rPr>
              <a:t>Gantt Chart </a:t>
            </a:r>
            <a:r>
              <a:rPr lang="en-US" altLang="en-US" sz="1800" dirty="0" smtClean="0"/>
              <a:t>for the schedule is: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endParaRPr lang="en-US" altLang="en-US" sz="1800" dirty="0"/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sz="1800" dirty="0" smtClean="0"/>
              <a:t/>
            </a:r>
            <a:br>
              <a:rPr lang="en-US" altLang="en-US" sz="1800" dirty="0" smtClean="0"/>
            </a:br>
            <a:r>
              <a:rPr lang="en-US" altLang="en-US" sz="1050" dirty="0" smtClean="0"/>
              <a:t/>
            </a:r>
            <a:br>
              <a:rPr lang="en-US" altLang="en-US" sz="1050" dirty="0" smtClean="0"/>
            </a:br>
            <a:r>
              <a:rPr lang="en-US" altLang="en-US" sz="1050" dirty="0" smtClean="0"/>
              <a:t/>
            </a:r>
            <a:br>
              <a:rPr lang="en-US" altLang="en-US" sz="1050" dirty="0" smtClean="0"/>
            </a:br>
            <a:r>
              <a:rPr lang="en-US" altLang="en-US" sz="1050" dirty="0" smtClean="0"/>
              <a:t/>
            </a:r>
            <a:br>
              <a:rPr lang="en-US" altLang="en-US" sz="1050" dirty="0" smtClean="0"/>
            </a:br>
            <a:r>
              <a:rPr lang="en-US" altLang="en-US" sz="1050" dirty="0" smtClean="0"/>
              <a:t/>
            </a:r>
            <a:br>
              <a:rPr lang="en-US" altLang="en-US" sz="1050" dirty="0" smtClean="0"/>
            </a:br>
            <a:endParaRPr lang="en-US" altLang="en-US" sz="1050" dirty="0" smtClean="0"/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altLang="en-US" sz="2400" dirty="0" smtClean="0">
                <a:solidFill>
                  <a:srgbClr val="FF0000"/>
                </a:solidFill>
              </a:rPr>
              <a:t>Average </a:t>
            </a:r>
            <a:r>
              <a:rPr lang="en-US" altLang="en-US" sz="2400" dirty="0">
                <a:solidFill>
                  <a:srgbClr val="FF0000"/>
                </a:solidFill>
              </a:rPr>
              <a:t>waiting time</a:t>
            </a:r>
            <a:r>
              <a:rPr lang="en-US" altLang="en-US" sz="2400" dirty="0"/>
              <a:t> = (0 + </a:t>
            </a:r>
            <a:r>
              <a:rPr lang="en-US" altLang="en-US" sz="2400" dirty="0" smtClean="0"/>
              <a:t>5 </a:t>
            </a:r>
            <a:r>
              <a:rPr lang="en-US" altLang="en-US" sz="2400" dirty="0"/>
              <a:t>+ </a:t>
            </a:r>
            <a:r>
              <a:rPr lang="en-US" altLang="en-US" sz="2400" dirty="0" smtClean="0"/>
              <a:t>7 </a:t>
            </a:r>
            <a:r>
              <a:rPr lang="en-US" altLang="en-US" sz="2400" dirty="0"/>
              <a:t>+ 7)/4  = </a:t>
            </a:r>
            <a:r>
              <a:rPr lang="en-US" altLang="en-US" sz="2400" dirty="0" smtClean="0"/>
              <a:t>4.75</a:t>
            </a:r>
            <a:endParaRPr lang="en-US" altLang="en-US" sz="2400" i="1" baseline="-25000" dirty="0"/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endParaRPr lang="en-US" altLang="en-US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349923"/>
              </p:ext>
            </p:extLst>
          </p:nvPr>
        </p:nvGraphicFramePr>
        <p:xfrm>
          <a:off x="1331640" y="1556792"/>
          <a:ext cx="6480720" cy="1876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6275"/>
                <a:gridCol w="898965"/>
                <a:gridCol w="1013379"/>
                <a:gridCol w="1409740"/>
                <a:gridCol w="1421999"/>
                <a:gridCol w="870362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Process ID</a:t>
                      </a:r>
                      <a:endParaRPr lang="en-IN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Burst Time</a:t>
                      </a:r>
                      <a:endParaRPr lang="en-IN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Arrival Time</a:t>
                      </a:r>
                      <a:endParaRPr lang="en-IN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Completion Time</a:t>
                      </a:r>
                      <a:endParaRPr lang="en-IN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TurnAround</a:t>
                      </a:r>
                      <a:r>
                        <a:rPr lang="en-I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Time</a:t>
                      </a:r>
                      <a:endParaRPr lang="en-IN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Wait Time</a:t>
                      </a:r>
                      <a:endParaRPr lang="en-IN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</a:rPr>
                        <a:t>P1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>
                          <a:effectLst/>
                        </a:rPr>
                        <a:t>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</a:rPr>
                        <a:t>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>
                          <a:effectLst/>
                        </a:rPr>
                        <a:t>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</a:rPr>
                        <a:t>7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</a:rPr>
                        <a:t>P2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>
                          <a:effectLst/>
                        </a:rPr>
                        <a:t>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</a:rPr>
                        <a:t>2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 smtClean="0">
                          <a:effectLst/>
                        </a:rPr>
                        <a:t>11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9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</a:rPr>
                        <a:t>P3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>
                          <a:effectLst/>
                        </a:rPr>
                        <a:t>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</a:rPr>
                        <a:t>4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12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</a:rPr>
                        <a:t>P4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</a:rPr>
                        <a:t>4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</a:rPr>
                        <a:t>5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</a:rPr>
                        <a:t>16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</a:rPr>
                        <a:t>11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7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4445868"/>
            <a:ext cx="4248472" cy="78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49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58863" y="188913"/>
            <a:ext cx="770413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Shortest-Job-First (SJF) Scheduling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1233488"/>
            <a:ext cx="7143750" cy="4530725"/>
          </a:xfrm>
        </p:spPr>
        <p:txBody>
          <a:bodyPr/>
          <a:lstStyle/>
          <a:p>
            <a:r>
              <a:rPr lang="en-US" altLang="en-US" dirty="0" smtClean="0"/>
              <a:t>Associate with each process the length of its next CPU burst</a:t>
            </a:r>
          </a:p>
          <a:p>
            <a:pPr lvl="1"/>
            <a:r>
              <a:rPr lang="en-US" altLang="en-US" dirty="0" smtClean="0"/>
              <a:t> Use these lengths to schedule the process with the shortest time</a:t>
            </a:r>
          </a:p>
          <a:p>
            <a:pPr algn="just"/>
            <a:r>
              <a:rPr lang="en-US" altLang="en-US" dirty="0" smtClean="0"/>
              <a:t>SJF is optimal – gives minimum average waiting time for a given set of processes</a:t>
            </a:r>
          </a:p>
          <a:p>
            <a:pPr lvl="1"/>
            <a:r>
              <a:rPr lang="en-US" altLang="en-US" dirty="0" smtClean="0">
                <a:solidFill>
                  <a:srgbClr val="FF0000"/>
                </a:solidFill>
              </a:rPr>
              <a:t>The difficulty is knowing the length of the next CPU request</a:t>
            </a:r>
          </a:p>
          <a:p>
            <a:pPr lvl="1"/>
            <a:r>
              <a:rPr lang="en-US" altLang="en-US" dirty="0" smtClean="0"/>
              <a:t>Could ask the user</a:t>
            </a:r>
          </a:p>
        </p:txBody>
      </p:sp>
    </p:spTree>
    <p:extLst>
      <p:ext uri="{BB962C8B-B14F-4D97-AF65-F5344CB8AC3E}">
        <p14:creationId xmlns:p14="http://schemas.microsoft.com/office/powerpoint/2010/main" val="71300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16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SJF – Example  1 </a:t>
            </a:r>
          </a:p>
        </p:txBody>
      </p:sp>
      <p:sp>
        <p:nvSpPr>
          <p:cNvPr id="15363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457200" y="1124744"/>
            <a:ext cx="8229600" cy="5030019"/>
          </a:xfrm>
          <a:noFill/>
        </p:spPr>
        <p:txBody>
          <a:bodyPr>
            <a:normAutofit fontScale="70000" lnSpcReduction="20000"/>
          </a:bodyPr>
          <a:lstStyle/>
          <a:p>
            <a:pPr algn="just"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u="sng" dirty="0"/>
              <a:t>Example </a:t>
            </a:r>
            <a:r>
              <a:rPr lang="en-US" altLang="en-US" u="sng" dirty="0" smtClean="0"/>
              <a:t>1: </a:t>
            </a:r>
            <a:r>
              <a:rPr lang="en-US" altLang="en-US" dirty="0"/>
              <a:t>Consider the following processes with their burst </a:t>
            </a:r>
            <a:r>
              <a:rPr lang="en-US" altLang="en-US" dirty="0" smtClean="0"/>
              <a:t>time. </a:t>
            </a:r>
            <a:r>
              <a:rPr lang="en-US" altLang="en-US" dirty="0"/>
              <a:t>Use </a:t>
            </a:r>
            <a:r>
              <a:rPr lang="en-US" altLang="en-US" dirty="0" smtClean="0"/>
              <a:t>SJF to </a:t>
            </a:r>
            <a:r>
              <a:rPr lang="en-US" altLang="en-US" dirty="0"/>
              <a:t>schedule the processes and compute the average waiting time. </a:t>
            </a:r>
            <a:r>
              <a:rPr lang="en-US" altLang="en-US" dirty="0" smtClean="0"/>
              <a:t>	      	               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 		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/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 smtClean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 smtClean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 smtClean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SJF scheduling chart</a:t>
            </a: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 smtClean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 smtClean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 smtClean="0"/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 smtClean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Average waiting time = (3 + 16 + 9 + 0) / 4 = 7</a:t>
            </a:r>
            <a:endParaRPr lang="en-US" altLang="en-US" i="1" baseline="-25000" dirty="0" smtClean="0"/>
          </a:p>
        </p:txBody>
      </p:sp>
      <p:pic>
        <p:nvPicPr>
          <p:cNvPr id="15364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463" y="4549874"/>
            <a:ext cx="6796087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945753"/>
              </p:ext>
            </p:extLst>
          </p:nvPr>
        </p:nvGraphicFramePr>
        <p:xfrm>
          <a:off x="2411760" y="2252113"/>
          <a:ext cx="3240360" cy="14497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0180"/>
                <a:gridCol w="1620180"/>
              </a:tblGrid>
              <a:tr h="24977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>
                          <a:solidFill>
                            <a:srgbClr val="FF0000"/>
                          </a:solidFill>
                          <a:effectLst/>
                        </a:rPr>
                        <a:t>Process ID</a:t>
                      </a:r>
                      <a:endParaRPr lang="en-IN" sz="105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>
                          <a:solidFill>
                            <a:srgbClr val="FF0000"/>
                          </a:solidFill>
                          <a:effectLst/>
                        </a:rPr>
                        <a:t>Burst Time</a:t>
                      </a:r>
                      <a:endParaRPr lang="en-IN" sz="105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24977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>
                          <a:effectLst/>
                        </a:rPr>
                        <a:t>P1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>
                          <a:effectLst/>
                        </a:rPr>
                        <a:t>6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24977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>
                          <a:effectLst/>
                        </a:rPr>
                        <a:t>P2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>
                          <a:effectLst/>
                        </a:rPr>
                        <a:t>8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24977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>
                          <a:effectLst/>
                        </a:rPr>
                        <a:t>P3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>
                          <a:effectLst/>
                        </a:rPr>
                        <a:t>7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24977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>
                          <a:effectLst/>
                        </a:rPr>
                        <a:t>P4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>
                          <a:effectLst/>
                        </a:rPr>
                        <a:t>3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870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1762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Objectives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946150" y="1233488"/>
            <a:ext cx="7283450" cy="4530725"/>
          </a:xfrm>
        </p:spPr>
        <p:txBody>
          <a:bodyPr>
            <a:normAutofit/>
          </a:bodyPr>
          <a:lstStyle/>
          <a:p>
            <a:pPr algn="just"/>
            <a:r>
              <a:rPr lang="en-US" altLang="en-US" dirty="0" smtClean="0"/>
              <a:t>To introduce </a:t>
            </a:r>
            <a:r>
              <a:rPr lang="en-US" altLang="en-US" dirty="0" smtClean="0">
                <a:solidFill>
                  <a:srgbClr val="FF0000"/>
                </a:solidFill>
              </a:rPr>
              <a:t>CPU scheduling,</a:t>
            </a:r>
            <a:r>
              <a:rPr lang="en-US" altLang="en-US" dirty="0" smtClean="0"/>
              <a:t> which is the </a:t>
            </a:r>
            <a:r>
              <a:rPr lang="en-US" altLang="en-US" dirty="0" smtClean="0">
                <a:solidFill>
                  <a:srgbClr val="FF0000"/>
                </a:solidFill>
              </a:rPr>
              <a:t>basis for </a:t>
            </a:r>
            <a:r>
              <a:rPr lang="en-US" altLang="en-US" dirty="0" err="1" smtClean="0">
                <a:solidFill>
                  <a:srgbClr val="FF0000"/>
                </a:solidFill>
              </a:rPr>
              <a:t>multiprogrammed</a:t>
            </a:r>
            <a:r>
              <a:rPr lang="en-US" altLang="en-US" dirty="0" smtClean="0">
                <a:solidFill>
                  <a:srgbClr val="FF0000"/>
                </a:solidFill>
              </a:rPr>
              <a:t> operating systems</a:t>
            </a:r>
          </a:p>
          <a:p>
            <a:pPr algn="just"/>
            <a:r>
              <a:rPr lang="en-US" altLang="en-US" dirty="0" smtClean="0"/>
              <a:t>To describe various CPU-scheduling algorithms</a:t>
            </a:r>
          </a:p>
          <a:p>
            <a:pPr algn="just"/>
            <a:r>
              <a:rPr lang="en-US" altLang="en-US" dirty="0" smtClean="0"/>
              <a:t>To discuss evaluation criteria for selecting a CPU-scheduling algorithm for a particular system</a:t>
            </a:r>
          </a:p>
        </p:txBody>
      </p:sp>
    </p:spTree>
    <p:extLst>
      <p:ext uri="{BB962C8B-B14F-4D97-AF65-F5344CB8AC3E}">
        <p14:creationId xmlns:p14="http://schemas.microsoft.com/office/powerpoint/2010/main" val="36196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1613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SJF – Example  1 </a:t>
            </a:r>
            <a:r>
              <a:rPr lang="en-US" altLang="en-US" dirty="0" smtClean="0"/>
              <a:t>(cont’d)</a:t>
            </a:r>
          </a:p>
        </p:txBody>
      </p:sp>
      <p:sp>
        <p:nvSpPr>
          <p:cNvPr id="15363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5073427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en-US" altLang="en-US" dirty="0" smtClean="0"/>
              <a:t>Scheduling Table	</a:t>
            </a: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 smtClean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 smtClean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 smtClean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SJF scheduling chart</a:t>
            </a: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 smtClean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 smtClean="0"/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 smtClean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Average waiting time = (3 + 16 + 9 + 0) / 4 = 7</a:t>
            </a:r>
            <a:endParaRPr lang="en-US" altLang="en-US" i="1" baseline="-25000" dirty="0" smtClean="0"/>
          </a:p>
        </p:txBody>
      </p:sp>
      <p:pic>
        <p:nvPicPr>
          <p:cNvPr id="15364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463" y="4549874"/>
            <a:ext cx="6796087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190366"/>
              </p:ext>
            </p:extLst>
          </p:nvPr>
        </p:nvGraphicFramePr>
        <p:xfrm>
          <a:off x="1147688" y="1568972"/>
          <a:ext cx="6160616" cy="20760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1993"/>
                <a:gridCol w="981993"/>
                <a:gridCol w="1598055"/>
                <a:gridCol w="1611950"/>
                <a:gridCol w="986625"/>
              </a:tblGrid>
              <a:tr h="6849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Process ID</a:t>
                      </a:r>
                      <a:endParaRPr lang="en-IN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Burst Time</a:t>
                      </a:r>
                      <a:endParaRPr lang="en-IN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Completion Time</a:t>
                      </a:r>
                      <a:endParaRPr lang="en-IN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TurnAround</a:t>
                      </a:r>
                      <a:r>
                        <a:rPr lang="en-I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Time</a:t>
                      </a:r>
                      <a:endParaRPr lang="en-IN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Wait Time</a:t>
                      </a:r>
                      <a:endParaRPr lang="en-IN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77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P1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9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9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77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P2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8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24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24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16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77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P3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7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16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16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9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77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P4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3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3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3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3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68288"/>
            <a:ext cx="7997825" cy="457200"/>
          </a:xfrm>
        </p:spPr>
        <p:txBody>
          <a:bodyPr/>
          <a:lstStyle/>
          <a:p>
            <a:pPr eaLnBrk="1" hangingPunct="1"/>
            <a:r>
              <a:rPr lang="en-US" altLang="en-US" sz="2400" b="1" dirty="0" smtClean="0">
                <a:solidFill>
                  <a:srgbClr val="FF0000"/>
                </a:solidFill>
              </a:rPr>
              <a:t>SJF Scheduling - Example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3438" y="836712"/>
            <a:ext cx="7566025" cy="5472608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sz="1050" dirty="0" smtClean="0"/>
              <a:t>	</a:t>
            </a:r>
            <a:r>
              <a:rPr lang="en-US" altLang="en-US" sz="2400" u="sng" dirty="0" smtClean="0"/>
              <a:t>Example 2: </a:t>
            </a:r>
            <a:r>
              <a:rPr lang="en-US" altLang="en-US" sz="2400" dirty="0" smtClean="0"/>
              <a:t>Consider the following processes with their burst time and arrival time. Use SJF to schedule the processes and compute the average waiting time.  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sz="2400" dirty="0"/>
              <a:t>	</a:t>
            </a:r>
            <a:r>
              <a:rPr lang="en-US" altLang="en-US" sz="2400" dirty="0" smtClean="0"/>
              <a:t>	</a:t>
            </a:r>
            <a:r>
              <a:rPr lang="en-US" altLang="en-US" sz="2400" dirty="0" smtClean="0">
                <a:solidFill>
                  <a:srgbClr val="FF0000"/>
                </a:solidFill>
              </a:rPr>
              <a:t>             </a:t>
            </a:r>
            <a:r>
              <a:rPr lang="en-US" altLang="en-US" sz="2000" dirty="0" smtClean="0">
                <a:solidFill>
                  <a:srgbClr val="FF0000"/>
                </a:solidFill>
              </a:rPr>
              <a:t>          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endParaRPr lang="en-US" altLang="en-US" sz="20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endParaRPr lang="en-US" altLang="en-US" sz="2000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endParaRPr lang="en-US" altLang="en-US" sz="20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endParaRPr lang="en-US" altLang="en-US" sz="2000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sz="1800" dirty="0" smtClean="0"/>
              <a:t>The </a:t>
            </a:r>
            <a:r>
              <a:rPr lang="en-US" altLang="en-US" sz="1800" dirty="0" smtClean="0">
                <a:solidFill>
                  <a:srgbClr val="FF0000"/>
                </a:solidFill>
              </a:rPr>
              <a:t>Gantt Chart </a:t>
            </a:r>
            <a:r>
              <a:rPr lang="en-US" altLang="en-US" sz="1800" dirty="0" smtClean="0"/>
              <a:t>for the schedule is: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endParaRPr lang="en-US" altLang="en-US" sz="1800" dirty="0"/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sz="1800" dirty="0" smtClean="0"/>
              <a:t/>
            </a:r>
            <a:br>
              <a:rPr lang="en-US" altLang="en-US" sz="1800" dirty="0" smtClean="0"/>
            </a:br>
            <a:r>
              <a:rPr lang="en-US" altLang="en-US" sz="1050" dirty="0" smtClean="0"/>
              <a:t/>
            </a:r>
            <a:br>
              <a:rPr lang="en-US" altLang="en-US" sz="1050" dirty="0" smtClean="0"/>
            </a:br>
            <a:r>
              <a:rPr lang="en-US" altLang="en-US" sz="1050" dirty="0" smtClean="0"/>
              <a:t/>
            </a:r>
            <a:br>
              <a:rPr lang="en-US" altLang="en-US" sz="1050" dirty="0" smtClean="0"/>
            </a:br>
            <a:r>
              <a:rPr lang="en-US" altLang="en-US" sz="1050" dirty="0" smtClean="0"/>
              <a:t/>
            </a:r>
            <a:br>
              <a:rPr lang="en-US" altLang="en-US" sz="1050" dirty="0" smtClean="0"/>
            </a:br>
            <a:r>
              <a:rPr lang="en-US" altLang="en-US" sz="1050" dirty="0" smtClean="0"/>
              <a:t/>
            </a:r>
            <a:br>
              <a:rPr lang="en-US" altLang="en-US" sz="1050" dirty="0" smtClean="0"/>
            </a:br>
            <a:endParaRPr lang="en-US" altLang="en-US" sz="1050" dirty="0" smtClean="0"/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altLang="en-US" sz="2400" dirty="0" smtClean="0">
                <a:solidFill>
                  <a:srgbClr val="FF0000"/>
                </a:solidFill>
              </a:rPr>
              <a:t>Average </a:t>
            </a:r>
            <a:r>
              <a:rPr lang="en-US" altLang="en-US" sz="2400" dirty="0">
                <a:solidFill>
                  <a:srgbClr val="FF0000"/>
                </a:solidFill>
              </a:rPr>
              <a:t>waiting time</a:t>
            </a:r>
            <a:r>
              <a:rPr lang="en-US" altLang="en-US" sz="2400" dirty="0"/>
              <a:t> = (0 + 6 + 3 + 7)/4  = 4</a:t>
            </a:r>
            <a:endParaRPr lang="en-US" altLang="en-US" sz="2400" i="1" baseline="-25000" dirty="0"/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endParaRPr lang="en-US" altLang="en-US" sz="24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411761" y="2060848"/>
          <a:ext cx="4752528" cy="15468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6995"/>
                <a:gridCol w="1563285"/>
                <a:gridCol w="1762248"/>
              </a:tblGrid>
              <a:tr h="309369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Process ID</a:t>
                      </a:r>
                      <a:endParaRPr lang="en-IN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Burst Time</a:t>
                      </a:r>
                      <a:endParaRPr lang="en-IN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Arrival Time</a:t>
                      </a:r>
                      <a:endParaRPr lang="en-IN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09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P1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09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P2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09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P3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09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P4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5" y="4005064"/>
            <a:ext cx="542925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68288"/>
            <a:ext cx="7997825" cy="457200"/>
          </a:xfrm>
        </p:spPr>
        <p:txBody>
          <a:bodyPr/>
          <a:lstStyle/>
          <a:p>
            <a:r>
              <a:rPr lang="en-US" altLang="en-US" sz="2400" b="1" dirty="0">
                <a:solidFill>
                  <a:srgbClr val="FF0000"/>
                </a:solidFill>
              </a:rPr>
              <a:t>SJF Scheduling - Example</a:t>
            </a:r>
            <a:endParaRPr lang="en-US" alt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3438" y="836712"/>
            <a:ext cx="7566025" cy="5472608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sz="1050" dirty="0" smtClean="0"/>
              <a:t>	</a:t>
            </a:r>
            <a:r>
              <a:rPr lang="en-US" altLang="en-US" sz="2400" u="sng" dirty="0" smtClean="0"/>
              <a:t>Example 2: (</a:t>
            </a:r>
            <a:r>
              <a:rPr lang="en-US" altLang="en-US" sz="2400" dirty="0" smtClean="0"/>
              <a:t>continued)  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sz="2400" dirty="0"/>
              <a:t>	</a:t>
            </a:r>
            <a:r>
              <a:rPr lang="en-US" altLang="en-US" sz="2400" dirty="0" smtClean="0"/>
              <a:t>	</a:t>
            </a:r>
            <a:r>
              <a:rPr lang="en-US" altLang="en-US" sz="2400" dirty="0" smtClean="0">
                <a:solidFill>
                  <a:srgbClr val="FF0000"/>
                </a:solidFill>
              </a:rPr>
              <a:t>             </a:t>
            </a:r>
            <a:r>
              <a:rPr lang="en-US" altLang="en-US" sz="2000" dirty="0" smtClean="0">
                <a:solidFill>
                  <a:srgbClr val="FF0000"/>
                </a:solidFill>
              </a:rPr>
              <a:t>          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endParaRPr lang="en-US" altLang="en-US" sz="20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endParaRPr lang="en-US" altLang="en-US" sz="2000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endParaRPr lang="en-US" altLang="en-US" sz="20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endParaRPr lang="en-US" altLang="en-US" sz="2000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endParaRPr lang="en-US" altLang="en-US" sz="1800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endParaRPr lang="en-US" altLang="en-US" sz="1800" dirty="0"/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endParaRPr lang="en-US" altLang="en-US" sz="1800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sz="1800" dirty="0" smtClean="0"/>
              <a:t>The </a:t>
            </a:r>
            <a:r>
              <a:rPr lang="en-US" altLang="en-US" sz="1800" dirty="0" smtClean="0">
                <a:solidFill>
                  <a:srgbClr val="FF0000"/>
                </a:solidFill>
              </a:rPr>
              <a:t>Gantt Chart </a:t>
            </a:r>
            <a:r>
              <a:rPr lang="en-US" altLang="en-US" sz="1800" dirty="0" smtClean="0"/>
              <a:t>for the schedule is: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endParaRPr lang="en-US" altLang="en-US" sz="1800" dirty="0"/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sz="1800" dirty="0" smtClean="0"/>
              <a:t/>
            </a:r>
            <a:br>
              <a:rPr lang="en-US" altLang="en-US" sz="1800" dirty="0" smtClean="0"/>
            </a:br>
            <a:r>
              <a:rPr lang="en-US" altLang="en-US" sz="1050" dirty="0" smtClean="0"/>
              <a:t/>
            </a:r>
            <a:br>
              <a:rPr lang="en-US" altLang="en-US" sz="1050" dirty="0" smtClean="0"/>
            </a:br>
            <a:r>
              <a:rPr lang="en-US" altLang="en-US" sz="1050" dirty="0" smtClean="0"/>
              <a:t/>
            </a:r>
            <a:br>
              <a:rPr lang="en-US" altLang="en-US" sz="1050" dirty="0" smtClean="0"/>
            </a:br>
            <a:r>
              <a:rPr lang="en-US" altLang="en-US" sz="1050" dirty="0" smtClean="0"/>
              <a:t/>
            </a:r>
            <a:br>
              <a:rPr lang="en-US" altLang="en-US" sz="1050" dirty="0" smtClean="0"/>
            </a:br>
            <a:r>
              <a:rPr lang="en-US" altLang="en-US" sz="1050" dirty="0" smtClean="0"/>
              <a:t/>
            </a:r>
            <a:br>
              <a:rPr lang="en-US" altLang="en-US" sz="1050" dirty="0" smtClean="0"/>
            </a:br>
            <a:endParaRPr lang="en-US" altLang="en-US" sz="1050" dirty="0" smtClean="0"/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altLang="en-US" sz="2400" dirty="0" smtClean="0">
                <a:solidFill>
                  <a:srgbClr val="FF0000"/>
                </a:solidFill>
              </a:rPr>
              <a:t>Average </a:t>
            </a:r>
            <a:r>
              <a:rPr lang="en-US" altLang="en-US" sz="2400" dirty="0">
                <a:solidFill>
                  <a:srgbClr val="FF0000"/>
                </a:solidFill>
              </a:rPr>
              <a:t>waiting time</a:t>
            </a:r>
            <a:r>
              <a:rPr lang="en-US" altLang="en-US" sz="2400" dirty="0"/>
              <a:t> = (0 + 6 + 3 + 7)/4  = 4</a:t>
            </a:r>
            <a:endParaRPr lang="en-US" altLang="en-US" sz="2400" i="1" baseline="-25000" dirty="0"/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endParaRPr lang="en-US" alt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5" y="4298032"/>
            <a:ext cx="5429250" cy="121920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31640" y="1556792"/>
          <a:ext cx="6480720" cy="1876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6275"/>
                <a:gridCol w="898965"/>
                <a:gridCol w="1013379"/>
                <a:gridCol w="1409740"/>
                <a:gridCol w="1421999"/>
                <a:gridCol w="870362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Process ID</a:t>
                      </a:r>
                      <a:endParaRPr lang="en-IN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Burst Time</a:t>
                      </a:r>
                      <a:endParaRPr lang="en-IN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Arrival Time</a:t>
                      </a:r>
                      <a:endParaRPr lang="en-IN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Completion Time</a:t>
                      </a:r>
                      <a:endParaRPr lang="en-IN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TurnAround</a:t>
                      </a:r>
                      <a:r>
                        <a:rPr lang="en-I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Time</a:t>
                      </a:r>
                      <a:endParaRPr lang="en-IN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Wait Time</a:t>
                      </a:r>
                      <a:endParaRPr lang="en-IN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</a:rPr>
                        <a:t>P1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>
                          <a:effectLst/>
                        </a:rPr>
                        <a:t>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</a:rPr>
                        <a:t>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>
                          <a:effectLst/>
                        </a:rPr>
                        <a:t>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</a:rPr>
                        <a:t>7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</a:rPr>
                        <a:t>P2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>
                          <a:effectLst/>
                        </a:rPr>
                        <a:t>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</a:rPr>
                        <a:t>2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 smtClean="0">
                          <a:effectLst/>
                        </a:rPr>
                        <a:t>12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</a:rPr>
                        <a:t>P3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>
                          <a:effectLst/>
                        </a:rPr>
                        <a:t>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</a:rPr>
                        <a:t>4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 smtClean="0">
                          <a:effectLst/>
                        </a:rPr>
                        <a:t>8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3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</a:rPr>
                        <a:t>P4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</a:rPr>
                        <a:t>4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</a:rPr>
                        <a:t>5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>
                          <a:effectLst/>
                        </a:rPr>
                        <a:t>16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</a:rPr>
                        <a:t>11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7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5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79525" y="297533"/>
            <a:ext cx="7772400" cy="611187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600" dirty="0" smtClean="0"/>
              <a:t>Determining Length of Next CPU Burst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50" y="1233488"/>
            <a:ext cx="7435850" cy="4935537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altLang="en-US" dirty="0" smtClean="0"/>
              <a:t>Can only estimate the length – should be similar to the previous one</a:t>
            </a:r>
          </a:p>
          <a:p>
            <a:pPr lvl="1">
              <a:defRPr/>
            </a:pPr>
            <a:r>
              <a:rPr lang="en-US" altLang="en-US" dirty="0" smtClean="0"/>
              <a:t>Then pick process with shortest predicted next CPU burst</a:t>
            </a:r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Can be done by using the length of previous CPU bursts, using exponential averaging</a:t>
            </a:r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  <a:p>
            <a:pPr marL="0" indent="0">
              <a:buFont typeface="Monotype Sorts" pitchFamily="-84" charset="2"/>
              <a:buNone/>
              <a:defRPr/>
            </a:pP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Commonly, </a:t>
            </a:r>
            <a:r>
              <a:rPr lang="en-US" altLang="en-US" dirty="0" smtClean="0">
                <a:latin typeface="Lucida Grande" pitchFamily="-84" charset="0"/>
              </a:rPr>
              <a:t>α </a:t>
            </a:r>
            <a:r>
              <a:rPr lang="en-US" altLang="en-US" dirty="0" smtClean="0"/>
              <a:t>set to ½</a:t>
            </a:r>
          </a:p>
          <a:p>
            <a:pPr>
              <a:defRPr/>
            </a:pPr>
            <a:r>
              <a:rPr lang="en-US" altLang="en-US" dirty="0" smtClean="0"/>
              <a:t>Preemptive version of SJF is called </a:t>
            </a:r>
            <a:r>
              <a:rPr lang="en-US" altLang="en-US" b="1" dirty="0" smtClean="0">
                <a:solidFill>
                  <a:srgbClr val="3366FF"/>
                </a:solidFill>
              </a:rPr>
              <a:t>Shortest-Remaining-Time-First (SRTF)</a:t>
            </a:r>
          </a:p>
          <a:p>
            <a:pPr lvl="1">
              <a:buFont typeface="Monotype Sorts" pitchFamily="-84" charset="2"/>
              <a:buNone/>
              <a:defRPr/>
            </a:pPr>
            <a:endParaRPr lang="en-US" altLang="en-US" dirty="0" smtClean="0"/>
          </a:p>
          <a:p>
            <a:pPr lvl="1">
              <a:buFont typeface="Monotype Sorts" pitchFamily="-84" charset="2"/>
              <a:buNone/>
              <a:defRPr/>
            </a:pPr>
            <a:endParaRPr lang="en-US" altLang="en-US" dirty="0" smtClean="0"/>
          </a:p>
        </p:txBody>
      </p:sp>
      <p:graphicFrame>
        <p:nvGraphicFramePr>
          <p:cNvPr id="1638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461705"/>
              </p:ext>
            </p:extLst>
          </p:nvPr>
        </p:nvGraphicFramePr>
        <p:xfrm>
          <a:off x="1979613" y="3357563"/>
          <a:ext cx="4427537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" name="Equation" r:id="rId4" imgW="6400800" imgH="1778000" progId="Equation.3">
                  <p:embed/>
                </p:oleObj>
              </mc:Choice>
              <mc:Fallback>
                <p:oleObj name="Equation" r:id="rId4" imgW="6400800" imgH="177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357563"/>
                        <a:ext cx="4427537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004403"/>
              </p:ext>
            </p:extLst>
          </p:nvPr>
        </p:nvGraphicFramePr>
        <p:xfrm>
          <a:off x="3419872" y="4293096"/>
          <a:ext cx="3384376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" name="Equation" r:id="rId6" imgW="1282680" imgH="228600" progId="Equation.3">
                  <p:embed/>
                </p:oleObj>
              </mc:Choice>
              <mc:Fallback>
                <p:oleObj name="Equation" r:id="rId6" imgW="12826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19872" y="4293096"/>
                        <a:ext cx="3384376" cy="50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116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50913" y="-17463"/>
            <a:ext cx="8223250" cy="677863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Prediction of the Length of the Next CPU Burst</a:t>
            </a:r>
          </a:p>
        </p:txBody>
      </p:sp>
      <p:pic>
        <p:nvPicPr>
          <p:cNvPr id="17411" name="Picture 1" descr="6_03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0" y="1282700"/>
            <a:ext cx="5387975" cy="438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322396"/>
              </p:ext>
            </p:extLst>
          </p:nvPr>
        </p:nvGraphicFramePr>
        <p:xfrm>
          <a:off x="3131840" y="5877272"/>
          <a:ext cx="3384376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Equation" r:id="rId5" imgW="1282680" imgH="228600" progId="Equation.3">
                  <p:embed/>
                </p:oleObj>
              </mc:Choice>
              <mc:Fallback>
                <p:oleObj name="Equation" r:id="rId5" imgW="12826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31840" y="5877272"/>
                        <a:ext cx="3384376" cy="50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182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62075" y="201613"/>
            <a:ext cx="745172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Examples of Exponential Averaging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1233488"/>
            <a:ext cx="7245350" cy="453072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sym typeface="Symbol" pitchFamily="18" charset="2"/>
              </a:rPr>
              <a:t> =0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ym typeface="Symbol" pitchFamily="18" charset="2"/>
              </a:rPr>
              <a:t></a:t>
            </a:r>
            <a:r>
              <a:rPr lang="en-US" altLang="en-US" baseline="-25000" dirty="0" smtClean="0">
                <a:sym typeface="Symbol" pitchFamily="18" charset="2"/>
              </a:rPr>
              <a:t>n+1</a:t>
            </a:r>
            <a:r>
              <a:rPr lang="en-US" altLang="en-US" dirty="0" smtClean="0">
                <a:sym typeface="Symbol" pitchFamily="18" charset="2"/>
              </a:rPr>
              <a:t> = </a:t>
            </a:r>
            <a:r>
              <a:rPr lang="en-US" altLang="en-US" baseline="-25000" dirty="0" smtClean="0">
                <a:sym typeface="Symbol" pitchFamily="18" charset="2"/>
              </a:rPr>
              <a:t>n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ym typeface="Symbol" pitchFamily="18" charset="2"/>
              </a:rPr>
              <a:t>Recent history does not count</a:t>
            </a:r>
          </a:p>
          <a:p>
            <a:pPr>
              <a:lnSpc>
                <a:spcPct val="90000"/>
              </a:lnSpc>
            </a:pPr>
            <a:r>
              <a:rPr lang="en-US" altLang="en-US" dirty="0" smtClean="0">
                <a:sym typeface="Symbol" pitchFamily="18" charset="2"/>
              </a:rPr>
              <a:t> =1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ym typeface="Symbol" pitchFamily="18" charset="2"/>
              </a:rPr>
              <a:t> </a:t>
            </a:r>
            <a:r>
              <a:rPr lang="en-US" altLang="en-US" baseline="-25000" dirty="0" smtClean="0">
                <a:sym typeface="Symbol" pitchFamily="18" charset="2"/>
              </a:rPr>
              <a:t>n+1</a:t>
            </a:r>
            <a:r>
              <a:rPr lang="en-US" altLang="en-US" dirty="0" smtClean="0">
                <a:sym typeface="Symbol" pitchFamily="18" charset="2"/>
              </a:rPr>
              <a:t> =  </a:t>
            </a:r>
            <a:r>
              <a:rPr lang="en-US" altLang="en-US" i="1" dirty="0" err="1" smtClean="0">
                <a:sym typeface="Symbol" pitchFamily="18" charset="2"/>
              </a:rPr>
              <a:t>t</a:t>
            </a:r>
            <a:r>
              <a:rPr lang="en-US" altLang="en-US" baseline="-25000" dirty="0" err="1" smtClean="0">
                <a:sym typeface="Symbol" pitchFamily="18" charset="2"/>
              </a:rPr>
              <a:t>n</a:t>
            </a:r>
            <a:endParaRPr lang="en-US" altLang="en-US" baseline="-25000" dirty="0" smtClean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ym typeface="Symbol" pitchFamily="18" charset="2"/>
              </a:rPr>
              <a:t>Only the actual last CPU burst counts</a:t>
            </a:r>
          </a:p>
          <a:p>
            <a:pPr>
              <a:lnSpc>
                <a:spcPct val="90000"/>
              </a:lnSpc>
            </a:pPr>
            <a:r>
              <a:rPr lang="en-US" altLang="en-US" dirty="0" smtClean="0">
                <a:sym typeface="Symbol" pitchFamily="18" charset="2"/>
              </a:rPr>
              <a:t>If we expand the formula, we get:</a:t>
            </a: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r>
              <a:rPr lang="en-US" altLang="en-US" dirty="0" smtClean="0">
                <a:sym typeface="Symbol" pitchFamily="18" charset="2"/>
              </a:rPr>
              <a:t></a:t>
            </a:r>
            <a:r>
              <a:rPr lang="en-US" altLang="en-US" i="1" baseline="-25000" dirty="0" smtClean="0">
                <a:sym typeface="Symbol" pitchFamily="18" charset="2"/>
              </a:rPr>
              <a:t>n</a:t>
            </a:r>
            <a:r>
              <a:rPr lang="en-US" altLang="en-US" baseline="-25000" dirty="0" smtClean="0">
                <a:sym typeface="Symbol" pitchFamily="18" charset="2"/>
              </a:rPr>
              <a:t>+1</a:t>
            </a:r>
            <a:r>
              <a:rPr lang="en-US" altLang="en-US" dirty="0" smtClean="0">
                <a:sym typeface="Symbol" pitchFamily="18" charset="2"/>
              </a:rPr>
              <a:t> =  </a:t>
            </a:r>
            <a:r>
              <a:rPr lang="en-US" altLang="en-US" dirty="0" err="1" smtClean="0">
                <a:sym typeface="Symbol" pitchFamily="18" charset="2"/>
              </a:rPr>
              <a:t>t</a:t>
            </a:r>
            <a:r>
              <a:rPr lang="en-US" altLang="en-US" i="1" baseline="-25000" dirty="0" err="1" smtClean="0">
                <a:sym typeface="Symbol" pitchFamily="18" charset="2"/>
              </a:rPr>
              <a:t>n</a:t>
            </a:r>
            <a:r>
              <a:rPr lang="en-US" altLang="en-US" dirty="0" smtClean="0">
                <a:sym typeface="Symbol" pitchFamily="18" charset="2"/>
              </a:rPr>
              <a:t>+(1</a:t>
            </a:r>
            <a:r>
              <a:rPr lang="en-US" altLang="en-US" i="1" dirty="0" smtClean="0">
                <a:sym typeface="Symbol" pitchFamily="18" charset="2"/>
              </a:rPr>
              <a:t> - </a:t>
            </a:r>
            <a:r>
              <a:rPr lang="en-US" altLang="en-US" dirty="0" smtClean="0">
                <a:sym typeface="Symbol" pitchFamily="18" charset="2"/>
              </a:rPr>
              <a:t></a:t>
            </a:r>
            <a:r>
              <a:rPr lang="en-US" altLang="en-US" i="1" dirty="0" smtClean="0">
                <a:sym typeface="Symbol" pitchFamily="18" charset="2"/>
              </a:rPr>
              <a:t>)</a:t>
            </a:r>
            <a:r>
              <a:rPr lang="en-US" altLang="en-US" dirty="0" smtClean="0">
                <a:sym typeface="Symbol" pitchFamily="18" charset="2"/>
              </a:rPr>
              <a:t> </a:t>
            </a:r>
            <a:r>
              <a:rPr lang="en-US" altLang="en-US" i="1" dirty="0" err="1" smtClean="0">
                <a:sym typeface="Symbol" pitchFamily="18" charset="2"/>
              </a:rPr>
              <a:t>t</a:t>
            </a:r>
            <a:r>
              <a:rPr lang="en-US" altLang="en-US" i="1" baseline="-25000" dirty="0" err="1" smtClean="0">
                <a:sym typeface="Symbol" pitchFamily="18" charset="2"/>
              </a:rPr>
              <a:t>n</a:t>
            </a:r>
            <a:r>
              <a:rPr lang="en-US" altLang="en-US" i="1" dirty="0" smtClean="0">
                <a:sym typeface="Symbol" pitchFamily="18" charset="2"/>
              </a:rPr>
              <a:t> </a:t>
            </a:r>
            <a:r>
              <a:rPr lang="en-US" altLang="en-US" baseline="-25000" dirty="0" smtClean="0">
                <a:sym typeface="Symbol" pitchFamily="18" charset="2"/>
              </a:rPr>
              <a:t>-1</a:t>
            </a:r>
            <a:r>
              <a:rPr lang="en-US" altLang="en-US" i="1" baseline="-25000" dirty="0" smtClean="0">
                <a:sym typeface="Symbol" pitchFamily="18" charset="2"/>
              </a:rPr>
              <a:t> </a:t>
            </a:r>
            <a:r>
              <a:rPr lang="en-US" altLang="en-US" dirty="0" smtClean="0">
                <a:sym typeface="Symbol" pitchFamily="18" charset="2"/>
              </a:rPr>
              <a:t>+ …</a:t>
            </a: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r>
              <a:rPr lang="en-US" altLang="en-US" dirty="0" smtClean="0">
                <a:sym typeface="Symbol" pitchFamily="18" charset="2"/>
              </a:rPr>
              <a:t>            </a:t>
            </a:r>
            <a:r>
              <a:rPr lang="en-US" altLang="en-US" i="1" dirty="0" smtClean="0">
                <a:sym typeface="Symbol" pitchFamily="18" charset="2"/>
              </a:rPr>
              <a:t>+(</a:t>
            </a:r>
            <a:r>
              <a:rPr lang="en-US" altLang="en-US" dirty="0" smtClean="0">
                <a:sym typeface="Symbol" pitchFamily="18" charset="2"/>
              </a:rPr>
              <a:t>1 -  </a:t>
            </a:r>
            <a:r>
              <a:rPr lang="en-US" altLang="en-US" i="1" dirty="0" smtClean="0">
                <a:sym typeface="Symbol" pitchFamily="18" charset="2"/>
              </a:rPr>
              <a:t>)</a:t>
            </a:r>
            <a:r>
              <a:rPr lang="en-US" altLang="en-US" i="1" baseline="30000" dirty="0" smtClean="0">
                <a:sym typeface="Symbol" pitchFamily="18" charset="2"/>
              </a:rPr>
              <a:t>j</a:t>
            </a:r>
            <a:r>
              <a:rPr lang="en-US" altLang="en-US" baseline="30000" dirty="0" smtClean="0">
                <a:sym typeface="Symbol" pitchFamily="18" charset="2"/>
              </a:rPr>
              <a:t> </a:t>
            </a:r>
            <a:r>
              <a:rPr lang="en-US" altLang="en-US" dirty="0" smtClean="0">
                <a:sym typeface="Symbol" pitchFamily="18" charset="2"/>
              </a:rPr>
              <a:t> </a:t>
            </a:r>
            <a:r>
              <a:rPr lang="en-US" altLang="en-US" i="1" dirty="0" err="1" smtClean="0">
                <a:sym typeface="Symbol" pitchFamily="18" charset="2"/>
              </a:rPr>
              <a:t>t</a:t>
            </a:r>
            <a:r>
              <a:rPr lang="en-US" altLang="en-US" i="1" baseline="-25000" dirty="0" err="1" smtClean="0">
                <a:sym typeface="Symbol" pitchFamily="18" charset="2"/>
              </a:rPr>
              <a:t>n</a:t>
            </a:r>
            <a:r>
              <a:rPr lang="en-US" altLang="en-US" dirty="0" smtClean="0">
                <a:sym typeface="Symbol" pitchFamily="18" charset="2"/>
              </a:rPr>
              <a:t> </a:t>
            </a:r>
            <a:r>
              <a:rPr lang="en-US" altLang="en-US" baseline="-25000" dirty="0" smtClean="0">
                <a:sym typeface="Symbol" pitchFamily="18" charset="2"/>
              </a:rPr>
              <a:t>-</a:t>
            </a:r>
            <a:r>
              <a:rPr lang="en-US" altLang="en-US" i="1" baseline="-25000" dirty="0" smtClean="0">
                <a:sym typeface="Symbol" pitchFamily="18" charset="2"/>
              </a:rPr>
              <a:t>j</a:t>
            </a:r>
            <a:r>
              <a:rPr lang="en-US" altLang="en-US" i="1" dirty="0" smtClean="0">
                <a:sym typeface="Symbol" pitchFamily="18" charset="2"/>
              </a:rPr>
              <a:t> </a:t>
            </a:r>
            <a:r>
              <a:rPr lang="en-US" altLang="en-US" dirty="0" smtClean="0">
                <a:sym typeface="Symbol" pitchFamily="18" charset="2"/>
              </a:rPr>
              <a:t>+ …</a:t>
            </a: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r>
              <a:rPr lang="en-US" altLang="en-US" dirty="0" smtClean="0">
                <a:sym typeface="Symbol" pitchFamily="18" charset="2"/>
              </a:rPr>
              <a:t>            </a:t>
            </a:r>
            <a:r>
              <a:rPr lang="en-US" altLang="en-US" i="1" dirty="0" smtClean="0">
                <a:sym typeface="Symbol" pitchFamily="18" charset="2"/>
              </a:rPr>
              <a:t>+(</a:t>
            </a:r>
            <a:r>
              <a:rPr lang="en-US" altLang="en-US" dirty="0" smtClean="0">
                <a:sym typeface="Symbol" pitchFamily="18" charset="2"/>
              </a:rPr>
              <a:t>1 -  </a:t>
            </a:r>
            <a:r>
              <a:rPr lang="en-US" altLang="en-US" i="1" dirty="0" smtClean="0">
                <a:sym typeface="Symbol" pitchFamily="18" charset="2"/>
              </a:rPr>
              <a:t>)</a:t>
            </a:r>
            <a:r>
              <a:rPr lang="en-US" altLang="en-US" i="1" baseline="30000" dirty="0" smtClean="0">
                <a:sym typeface="Symbol" pitchFamily="18" charset="2"/>
              </a:rPr>
              <a:t>n</a:t>
            </a:r>
            <a:r>
              <a:rPr lang="en-US" altLang="en-US" baseline="30000" dirty="0" smtClean="0">
                <a:sym typeface="Symbol" pitchFamily="18" charset="2"/>
              </a:rPr>
              <a:t> +1 </a:t>
            </a:r>
            <a:r>
              <a:rPr lang="en-US" altLang="en-US" dirty="0" smtClean="0">
                <a:sym typeface="Symbol" pitchFamily="18" charset="2"/>
              </a:rPr>
              <a:t></a:t>
            </a:r>
            <a:r>
              <a:rPr lang="en-US" altLang="en-US" baseline="-25000" dirty="0" smtClean="0">
                <a:sym typeface="Symbol" pitchFamily="18" charset="2"/>
              </a:rPr>
              <a:t>0</a:t>
            </a:r>
            <a:br>
              <a:rPr lang="en-US" altLang="en-US" baseline="-25000" dirty="0" smtClean="0">
                <a:sym typeface="Symbol" pitchFamily="18" charset="2"/>
              </a:rPr>
            </a:br>
            <a:endParaRPr lang="en-US" altLang="en-US" baseline="-250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>
                <a:sym typeface="Symbol" pitchFamily="18" charset="2"/>
              </a:rPr>
              <a:t>Since both  and (1 - ) are less than or equal to 1, each successive term has less weight than its predecessor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 smtClean="0">
              <a:sym typeface="Symbol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1035905"/>
              </p:ext>
            </p:extLst>
          </p:nvPr>
        </p:nvGraphicFramePr>
        <p:xfrm>
          <a:off x="3635896" y="1268760"/>
          <a:ext cx="3384376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Equation" r:id="rId4" imgW="1282680" imgH="228600" progId="Equation.3">
                  <p:embed/>
                </p:oleObj>
              </mc:Choice>
              <mc:Fallback>
                <p:oleObj name="Equation" r:id="rId4" imgW="12826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35896" y="1268760"/>
                        <a:ext cx="3384376" cy="50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630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92200" y="277813"/>
            <a:ext cx="7594600" cy="576262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Example of Shortest-remaining-time-first</a:t>
            </a:r>
          </a:p>
        </p:txBody>
      </p:sp>
      <p:sp>
        <p:nvSpPr>
          <p:cNvPr id="19459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1073150" y="1233488"/>
            <a:ext cx="7600950" cy="4530725"/>
          </a:xfrm>
        </p:spPr>
        <p:txBody>
          <a:bodyPr>
            <a:normAutofit fontScale="55000" lnSpcReduction="20000"/>
          </a:bodyPr>
          <a:lstStyle/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/>
              <a:t>Preemptive version of SJF is called </a:t>
            </a:r>
            <a:r>
              <a:rPr lang="en-US" altLang="en-US" b="1" dirty="0">
                <a:solidFill>
                  <a:srgbClr val="3366FF"/>
                </a:solidFill>
              </a:rPr>
              <a:t>Shortest-Remaining-Time-First (SRTF)</a:t>
            </a:r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dirty="0" smtClean="0"/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 smtClean="0"/>
              <a:t>Now we add the concepts of varying arrival times and preemption to the analysis</a:t>
            </a:r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/>
              <a:t> </a:t>
            </a:r>
            <a:r>
              <a:rPr lang="en-US" altLang="en-US" dirty="0" smtClean="0"/>
              <a:t>   </a:t>
            </a:r>
            <a:r>
              <a:rPr lang="en-US" altLang="en-US" u="sng" dirty="0" err="1" smtClean="0"/>
              <a:t>Process</a:t>
            </a:r>
            <a:r>
              <a:rPr lang="en-US" altLang="en-US" u="sng" dirty="0" err="1" smtClean="0">
                <a:solidFill>
                  <a:schemeClr val="bg1"/>
                </a:solidFill>
              </a:rPr>
              <a:t>a</a:t>
            </a:r>
            <a:r>
              <a:rPr lang="en-US" altLang="en-US" u="sng" dirty="0" err="1" smtClean="0"/>
              <a:t>Arrival</a:t>
            </a:r>
            <a:r>
              <a:rPr lang="en-US" altLang="en-US" i="1" u="sng" dirty="0" smtClean="0"/>
              <a:t> </a:t>
            </a:r>
            <a:r>
              <a:rPr lang="en-US" altLang="en-US" u="sng" dirty="0" err="1" smtClean="0"/>
              <a:t>Time</a:t>
            </a:r>
            <a:r>
              <a:rPr lang="en-US" altLang="en-US" u="sng" dirty="0" err="1" smtClean="0">
                <a:solidFill>
                  <a:schemeClr val="bg1"/>
                </a:solidFill>
              </a:rPr>
              <a:t>T</a:t>
            </a:r>
            <a:r>
              <a:rPr lang="en-US" altLang="en-US" u="sng" dirty="0" smtClean="0">
                <a:solidFill>
                  <a:schemeClr val="bg1"/>
                </a:solidFill>
              </a:rPr>
              <a:t>      </a:t>
            </a:r>
            <a:r>
              <a:rPr lang="en-US" altLang="en-US" dirty="0" smtClean="0"/>
              <a:t>	</a:t>
            </a:r>
            <a:r>
              <a:rPr lang="en-US" altLang="en-US" u="sng" dirty="0" smtClean="0"/>
              <a:t>Burst </a:t>
            </a:r>
            <a:r>
              <a:rPr lang="en-US" altLang="en-US" u="sng" dirty="0"/>
              <a:t>Time</a:t>
            </a:r>
            <a:r>
              <a:rPr lang="en-US" altLang="en-US" dirty="0"/>
              <a:t> </a:t>
            </a:r>
            <a:r>
              <a:rPr lang="en-US" altLang="en-US" dirty="0" smtClean="0"/>
              <a:t>       </a:t>
            </a:r>
            <a:r>
              <a:rPr lang="en-US" altLang="en-US" u="sng" dirty="0" smtClean="0"/>
              <a:t>Completion Time</a:t>
            </a:r>
            <a:r>
              <a:rPr lang="en-US" altLang="en-US" dirty="0" smtClean="0"/>
              <a:t>   </a:t>
            </a:r>
            <a:r>
              <a:rPr lang="en-US" altLang="en-US" u="sng" dirty="0" smtClean="0"/>
              <a:t>Wait Time </a:t>
            </a:r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/>
              <a:t>	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1</a:t>
            </a:r>
            <a:r>
              <a:rPr lang="en-US" altLang="en-US" dirty="0" smtClean="0"/>
              <a:t>	</a:t>
            </a:r>
            <a:r>
              <a:rPr lang="en-US" altLang="en-US" dirty="0" smtClean="0">
                <a:solidFill>
                  <a:srgbClr val="000000"/>
                </a:solidFill>
              </a:rPr>
              <a:t>0</a:t>
            </a:r>
            <a:r>
              <a:rPr lang="en-US" altLang="en-US" dirty="0" smtClean="0"/>
              <a:t>	8	17		9</a:t>
            </a:r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 smtClean="0"/>
              <a:t>	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2 	</a:t>
            </a:r>
            <a:r>
              <a:rPr lang="en-US" altLang="en-US" dirty="0" smtClean="0">
                <a:solidFill>
                  <a:srgbClr val="000000"/>
                </a:solidFill>
              </a:rPr>
              <a:t>1</a:t>
            </a:r>
            <a:r>
              <a:rPr lang="en-US" altLang="en-US" dirty="0" smtClean="0"/>
              <a:t>	4	5		0</a:t>
            </a:r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 smtClean="0"/>
              <a:t>	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3</a:t>
            </a:r>
            <a:r>
              <a:rPr lang="en-US" altLang="en-US" dirty="0" smtClean="0"/>
              <a:t>	</a:t>
            </a:r>
            <a:r>
              <a:rPr lang="en-US" altLang="en-US" dirty="0" smtClean="0">
                <a:solidFill>
                  <a:srgbClr val="000000"/>
                </a:solidFill>
              </a:rPr>
              <a:t>2</a:t>
            </a:r>
            <a:r>
              <a:rPr lang="en-US" altLang="en-US" dirty="0" smtClean="0"/>
              <a:t>	9	26		15</a:t>
            </a:r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 smtClean="0"/>
              <a:t>	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4</a:t>
            </a:r>
            <a:r>
              <a:rPr lang="en-US" altLang="en-US" dirty="0" smtClean="0"/>
              <a:t>	</a:t>
            </a:r>
            <a:r>
              <a:rPr lang="en-US" altLang="en-US" dirty="0" smtClean="0">
                <a:solidFill>
                  <a:srgbClr val="000000"/>
                </a:solidFill>
              </a:rPr>
              <a:t>3</a:t>
            </a:r>
            <a:r>
              <a:rPr lang="en-US" altLang="en-US" dirty="0" smtClean="0"/>
              <a:t>	5	10		2</a:t>
            </a:r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i="1" dirty="0" smtClean="0"/>
              <a:t>Preemptive </a:t>
            </a:r>
            <a:r>
              <a:rPr lang="en-US" altLang="en-US" dirty="0" smtClean="0"/>
              <a:t>SJF Gantt Chart</a:t>
            </a:r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dirty="0" smtClean="0"/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dirty="0" smtClean="0"/>
          </a:p>
          <a:p>
            <a:pPr marL="0" indent="0"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dirty="0" smtClean="0"/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 smtClean="0"/>
              <a:t>Average waiting time = [(10-1)+(1-1)+(17-2)+5-3)]/4 = 26/4 = 6.5 </a:t>
            </a:r>
            <a:r>
              <a:rPr lang="en-US" altLang="en-US" dirty="0" err="1" smtClean="0"/>
              <a:t>msec</a:t>
            </a:r>
            <a:endParaRPr lang="en-US" altLang="en-US" dirty="0" smtClean="0"/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i="1" baseline="-25000" dirty="0" smtClean="0"/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i="1" baseline="-25000" dirty="0" smtClean="0"/>
          </a:p>
        </p:txBody>
      </p:sp>
      <p:pic>
        <p:nvPicPr>
          <p:cNvPr id="19460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3" y="3933056"/>
            <a:ext cx="6535737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999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 of Preemptive SJF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sz="2800" dirty="0" smtClean="0"/>
              <a:t>		</a:t>
            </a:r>
            <a:r>
              <a:rPr lang="en-US" altLang="en-US" sz="2800" u="sng" dirty="0" smtClean="0"/>
              <a:t>Process	Arrival Time</a:t>
            </a:r>
            <a:r>
              <a:rPr lang="en-US" altLang="en-US" sz="2800" dirty="0" smtClean="0"/>
              <a:t>	</a:t>
            </a:r>
            <a:r>
              <a:rPr lang="en-US" altLang="en-US" sz="2800" u="sng" dirty="0" smtClean="0"/>
              <a:t>Burst Time</a:t>
            </a:r>
            <a:endParaRPr lang="en-US" altLang="en-US" sz="2800" dirty="0" smtClean="0"/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sz="2800" dirty="0" smtClean="0"/>
              <a:t>		</a:t>
            </a:r>
            <a:r>
              <a:rPr lang="en-US" altLang="en-US" sz="2800" i="1" dirty="0" smtClean="0"/>
              <a:t>P</a:t>
            </a:r>
            <a:r>
              <a:rPr lang="en-US" altLang="en-US" sz="2800" i="1" baseline="-25000" dirty="0" smtClean="0"/>
              <a:t>1</a:t>
            </a:r>
            <a:r>
              <a:rPr lang="en-US" altLang="en-US" sz="2800" dirty="0" smtClean="0"/>
              <a:t>	0	7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sz="2800" dirty="0" smtClean="0"/>
              <a:t>		 </a:t>
            </a:r>
            <a:r>
              <a:rPr lang="en-US" altLang="en-US" sz="2800" i="1" dirty="0" smtClean="0"/>
              <a:t>P</a:t>
            </a:r>
            <a:r>
              <a:rPr lang="en-US" altLang="en-US" sz="2800" i="1" baseline="-25000" dirty="0" smtClean="0"/>
              <a:t>2	</a:t>
            </a:r>
            <a:r>
              <a:rPr lang="en-US" altLang="en-US" sz="2800" dirty="0" smtClean="0"/>
              <a:t>2	4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sz="2800" dirty="0" smtClean="0"/>
              <a:t>		 </a:t>
            </a:r>
            <a:r>
              <a:rPr lang="en-US" altLang="en-US" sz="2800" i="1" dirty="0" smtClean="0"/>
              <a:t>P</a:t>
            </a:r>
            <a:r>
              <a:rPr lang="en-US" altLang="en-US" sz="2800" i="1" baseline="-25000" dirty="0" smtClean="0"/>
              <a:t>3</a:t>
            </a:r>
            <a:r>
              <a:rPr lang="en-US" altLang="en-US" sz="2800" dirty="0" smtClean="0"/>
              <a:t>	4	1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sz="2800" dirty="0" smtClean="0"/>
              <a:t>		 </a:t>
            </a:r>
            <a:r>
              <a:rPr lang="en-US" altLang="en-US" sz="2800" i="1" dirty="0" smtClean="0"/>
              <a:t>P</a:t>
            </a:r>
            <a:r>
              <a:rPr lang="en-US" altLang="en-US" sz="2800" i="1" baseline="-25000" dirty="0" smtClean="0"/>
              <a:t>4</a:t>
            </a:r>
            <a:r>
              <a:rPr lang="en-US" altLang="en-US" sz="2800" smtClean="0"/>
              <a:t>	5</a:t>
            </a:r>
            <a:r>
              <a:rPr lang="en-US" altLang="en-US" sz="2800" dirty="0" smtClean="0"/>
              <a:t>	4</a:t>
            </a:r>
          </a:p>
          <a:p>
            <a:pPr eaLnBrk="1" hangingPunct="1">
              <a:lnSpc>
                <a:spcPct val="80000"/>
              </a:lnSpc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sz="2800" dirty="0" smtClean="0"/>
              <a:t>SJF (preemptive)</a:t>
            </a:r>
          </a:p>
          <a:p>
            <a:pPr eaLnBrk="1" hangingPunct="1">
              <a:lnSpc>
                <a:spcPct val="80000"/>
              </a:lnSpc>
              <a:tabLst>
                <a:tab pos="1603375" algn="ctr"/>
                <a:tab pos="3254375" algn="ctr"/>
                <a:tab pos="5143500" algn="ctr"/>
              </a:tabLst>
            </a:pPr>
            <a:endParaRPr lang="en-US" altLang="en-US" sz="2800" dirty="0" smtClean="0"/>
          </a:p>
          <a:p>
            <a:pPr eaLnBrk="1" hangingPunct="1">
              <a:lnSpc>
                <a:spcPct val="80000"/>
              </a:lnSpc>
              <a:tabLst>
                <a:tab pos="1603375" algn="ctr"/>
                <a:tab pos="3254375" algn="ctr"/>
                <a:tab pos="5143500" algn="ctr"/>
              </a:tabLst>
            </a:pPr>
            <a:endParaRPr lang="en-US" altLang="en-US" sz="2800" dirty="0" smtClean="0"/>
          </a:p>
          <a:p>
            <a:pPr eaLnBrk="1" hangingPunct="1">
              <a:lnSpc>
                <a:spcPct val="80000"/>
              </a:lnSpc>
              <a:tabLst>
                <a:tab pos="1603375" algn="ctr"/>
                <a:tab pos="3254375" algn="ctr"/>
                <a:tab pos="5143500" algn="ctr"/>
              </a:tabLst>
            </a:pPr>
            <a:endParaRPr lang="en-US" altLang="en-US" sz="2800" dirty="0" smtClean="0"/>
          </a:p>
          <a:p>
            <a:pPr marL="1085850" lvl="2" eaLnBrk="1" hangingPunct="1">
              <a:lnSpc>
                <a:spcPct val="80000"/>
              </a:lnSpc>
              <a:tabLst>
                <a:tab pos="1603375" algn="ctr"/>
                <a:tab pos="3254375" algn="ctr"/>
                <a:tab pos="5143500" algn="ctr"/>
              </a:tabLst>
            </a:pPr>
            <a:endParaRPr lang="en-US" altLang="en-US" sz="2000" dirty="0" smtClean="0"/>
          </a:p>
          <a:p>
            <a:pPr eaLnBrk="1" hangingPunct="1">
              <a:lnSpc>
                <a:spcPct val="80000"/>
              </a:lnSpc>
              <a:tabLst>
                <a:tab pos="1603375" algn="ctr"/>
                <a:tab pos="3254375" algn="ctr"/>
                <a:tab pos="5143500" algn="ctr"/>
              </a:tabLst>
            </a:pPr>
            <a:endParaRPr lang="en-US" altLang="en-US" sz="2800" dirty="0" smtClean="0"/>
          </a:p>
          <a:p>
            <a:pPr eaLnBrk="1" hangingPunct="1">
              <a:lnSpc>
                <a:spcPct val="80000"/>
              </a:lnSpc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sz="2800" dirty="0" smtClean="0"/>
              <a:t>Average waiting time = (9 + 1 + 0 +2)/4 = 3</a:t>
            </a:r>
            <a:endParaRPr lang="en-US" altLang="en-US" sz="2800" i="1" baseline="-25000" dirty="0" smtClean="0"/>
          </a:p>
        </p:txBody>
      </p:sp>
      <p:grpSp>
        <p:nvGrpSpPr>
          <p:cNvPr id="9223" name="Group 4"/>
          <p:cNvGrpSpPr>
            <a:grpSpLocks/>
          </p:cNvGrpSpPr>
          <p:nvPr/>
        </p:nvGrpSpPr>
        <p:grpSpPr bwMode="auto">
          <a:xfrm>
            <a:off x="1609725" y="4343400"/>
            <a:ext cx="5924550" cy="1204913"/>
            <a:chOff x="1014" y="2736"/>
            <a:chExt cx="3732" cy="759"/>
          </a:xfrm>
        </p:grpSpPr>
        <p:sp>
          <p:nvSpPr>
            <p:cNvPr id="9224" name="Rectangle 5"/>
            <p:cNvSpPr>
              <a:spLocks noChangeArrowheads="1"/>
            </p:cNvSpPr>
            <p:nvPr/>
          </p:nvSpPr>
          <p:spPr bwMode="auto">
            <a:xfrm flipH="1">
              <a:off x="1110" y="2745"/>
              <a:ext cx="3504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9225" name="Text Box 6"/>
            <p:cNvSpPr txBox="1">
              <a:spLocks noChangeArrowheads="1"/>
            </p:cNvSpPr>
            <p:nvPr/>
          </p:nvSpPr>
          <p:spPr bwMode="auto">
            <a:xfrm flipH="1">
              <a:off x="1158" y="2784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>
                  <a:latin typeface="Helvetica" panose="020B0604020202020204" pitchFamily="34" charset="0"/>
                </a:rPr>
                <a:t>P</a:t>
              </a:r>
              <a:r>
                <a:rPr lang="en-US" altLang="en-US" sz="1800" baseline="-25000">
                  <a:latin typeface="Helvetica" panose="020B0604020202020204" pitchFamily="34" charset="0"/>
                </a:rPr>
                <a:t>1</a:t>
              </a:r>
              <a:endParaRPr lang="en-US" altLang="en-US" sz="1800">
                <a:latin typeface="Helvetica" panose="020B0604020202020204" pitchFamily="34" charset="0"/>
              </a:endParaRPr>
            </a:p>
          </p:txBody>
        </p:sp>
        <p:sp>
          <p:nvSpPr>
            <p:cNvPr id="9226" name="Text Box 7"/>
            <p:cNvSpPr txBox="1">
              <a:spLocks noChangeArrowheads="1"/>
            </p:cNvSpPr>
            <p:nvPr/>
          </p:nvSpPr>
          <p:spPr bwMode="auto">
            <a:xfrm flipH="1">
              <a:off x="1974" y="2784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>
                  <a:latin typeface="Helvetica" panose="020B0604020202020204" pitchFamily="34" charset="0"/>
                </a:rPr>
                <a:t>P</a:t>
              </a:r>
              <a:r>
                <a:rPr lang="en-US" altLang="en-US" sz="1800" baseline="-25000">
                  <a:latin typeface="Helvetica" panose="020B0604020202020204" pitchFamily="34" charset="0"/>
                </a:rPr>
                <a:t>3</a:t>
              </a:r>
              <a:endParaRPr lang="en-US" altLang="en-US" sz="1800">
                <a:latin typeface="Helvetica" panose="020B0604020202020204" pitchFamily="34" charset="0"/>
              </a:endParaRPr>
            </a:p>
          </p:txBody>
        </p:sp>
        <p:sp>
          <p:nvSpPr>
            <p:cNvPr id="9227" name="Text Box 8"/>
            <p:cNvSpPr txBox="1">
              <a:spLocks noChangeArrowheads="1"/>
            </p:cNvSpPr>
            <p:nvPr/>
          </p:nvSpPr>
          <p:spPr bwMode="auto">
            <a:xfrm flipH="1">
              <a:off x="1638" y="2784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>
                  <a:latin typeface="Helvetica" panose="020B0604020202020204" pitchFamily="34" charset="0"/>
                </a:rPr>
                <a:t>P</a:t>
              </a:r>
              <a:r>
                <a:rPr lang="en-US" altLang="en-US" sz="1800" baseline="-25000">
                  <a:latin typeface="Helvetica" panose="020B0604020202020204" pitchFamily="34" charset="0"/>
                </a:rPr>
                <a:t>2</a:t>
              </a:r>
              <a:endParaRPr lang="en-US" altLang="en-US" sz="1800">
                <a:latin typeface="Helvetica" panose="020B0604020202020204" pitchFamily="34" charset="0"/>
              </a:endParaRPr>
            </a:p>
          </p:txBody>
        </p:sp>
        <p:sp>
          <p:nvSpPr>
            <p:cNvPr id="9228" name="Line 9"/>
            <p:cNvSpPr>
              <a:spLocks noChangeShapeType="1"/>
            </p:cNvSpPr>
            <p:nvPr/>
          </p:nvSpPr>
          <p:spPr bwMode="auto">
            <a:xfrm flipH="1">
              <a:off x="4602" y="312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29" name="Line 10"/>
            <p:cNvSpPr>
              <a:spLocks noChangeShapeType="1"/>
            </p:cNvSpPr>
            <p:nvPr/>
          </p:nvSpPr>
          <p:spPr bwMode="auto">
            <a:xfrm flipH="1">
              <a:off x="1110" y="312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30" name="Line 11"/>
            <p:cNvSpPr>
              <a:spLocks noChangeShapeType="1"/>
            </p:cNvSpPr>
            <p:nvPr/>
          </p:nvSpPr>
          <p:spPr bwMode="auto">
            <a:xfrm flipH="1">
              <a:off x="2838" y="274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31" name="Line 12"/>
            <p:cNvSpPr>
              <a:spLocks noChangeShapeType="1"/>
            </p:cNvSpPr>
            <p:nvPr/>
          </p:nvSpPr>
          <p:spPr bwMode="auto">
            <a:xfrm flipH="1">
              <a:off x="1494" y="273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32" name="Line 13"/>
            <p:cNvSpPr>
              <a:spLocks noChangeShapeType="1"/>
            </p:cNvSpPr>
            <p:nvPr/>
          </p:nvSpPr>
          <p:spPr bwMode="auto">
            <a:xfrm flipH="1">
              <a:off x="2550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33" name="Text Box 14"/>
            <p:cNvSpPr txBox="1">
              <a:spLocks noChangeArrowheads="1"/>
            </p:cNvSpPr>
            <p:nvPr/>
          </p:nvSpPr>
          <p:spPr bwMode="auto">
            <a:xfrm flipH="1">
              <a:off x="1878" y="326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>
                  <a:latin typeface="Helvetica" panose="020B0604020202020204" pitchFamily="34" charset="0"/>
                </a:rPr>
                <a:t>4</a:t>
              </a:r>
            </a:p>
          </p:txBody>
        </p:sp>
        <p:sp>
          <p:nvSpPr>
            <p:cNvPr id="9234" name="Text Box 15"/>
            <p:cNvSpPr txBox="1">
              <a:spLocks noChangeArrowheads="1"/>
            </p:cNvSpPr>
            <p:nvPr/>
          </p:nvSpPr>
          <p:spPr bwMode="auto">
            <a:xfrm flipH="1">
              <a:off x="1398" y="326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>
                  <a:latin typeface="Helvetica" panose="020B0604020202020204" pitchFamily="34" charset="0"/>
                </a:rPr>
                <a:t>2</a:t>
              </a:r>
            </a:p>
          </p:txBody>
        </p:sp>
        <p:sp>
          <p:nvSpPr>
            <p:cNvPr id="9235" name="Text Box 16"/>
            <p:cNvSpPr txBox="1">
              <a:spLocks noChangeArrowheads="1"/>
            </p:cNvSpPr>
            <p:nvPr/>
          </p:nvSpPr>
          <p:spPr bwMode="auto">
            <a:xfrm flipH="1">
              <a:off x="3462" y="3216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>
                  <a:latin typeface="Helvetica" panose="020B0604020202020204" pitchFamily="34" charset="0"/>
                </a:rPr>
                <a:t>11</a:t>
              </a:r>
            </a:p>
          </p:txBody>
        </p:sp>
        <p:sp>
          <p:nvSpPr>
            <p:cNvPr id="9236" name="Text Box 17"/>
            <p:cNvSpPr txBox="1">
              <a:spLocks noChangeArrowheads="1"/>
            </p:cNvSpPr>
            <p:nvPr/>
          </p:nvSpPr>
          <p:spPr bwMode="auto">
            <a:xfrm flipH="1">
              <a:off x="1014" y="322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9237" name="Text Box 18"/>
            <p:cNvSpPr txBox="1">
              <a:spLocks noChangeArrowheads="1"/>
            </p:cNvSpPr>
            <p:nvPr/>
          </p:nvSpPr>
          <p:spPr bwMode="auto">
            <a:xfrm flipH="1">
              <a:off x="3126" y="2784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>
                  <a:latin typeface="Helvetica" panose="020B0604020202020204" pitchFamily="34" charset="0"/>
                </a:rPr>
                <a:t>P</a:t>
              </a:r>
              <a:r>
                <a:rPr lang="en-US" altLang="en-US" sz="1800" baseline="-25000">
                  <a:latin typeface="Helvetica" panose="020B0604020202020204" pitchFamily="34" charset="0"/>
                </a:rPr>
                <a:t>4</a:t>
              </a:r>
              <a:endParaRPr lang="en-US" altLang="en-US" sz="1800">
                <a:latin typeface="Helvetica" panose="020B0604020202020204" pitchFamily="34" charset="0"/>
              </a:endParaRPr>
            </a:p>
          </p:txBody>
        </p:sp>
        <p:sp>
          <p:nvSpPr>
            <p:cNvPr id="9238" name="Line 19"/>
            <p:cNvSpPr>
              <a:spLocks noChangeShapeType="1"/>
            </p:cNvSpPr>
            <p:nvPr/>
          </p:nvSpPr>
          <p:spPr bwMode="auto">
            <a:xfrm flipH="1">
              <a:off x="3606" y="274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39" name="Line 20"/>
            <p:cNvSpPr>
              <a:spLocks noChangeShapeType="1"/>
            </p:cNvSpPr>
            <p:nvPr/>
          </p:nvSpPr>
          <p:spPr bwMode="auto">
            <a:xfrm flipH="1">
              <a:off x="1302" y="305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40" name="Line 21"/>
            <p:cNvSpPr>
              <a:spLocks noChangeShapeType="1"/>
            </p:cNvSpPr>
            <p:nvPr/>
          </p:nvSpPr>
          <p:spPr bwMode="auto">
            <a:xfrm flipH="1">
              <a:off x="1728" y="305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41" name="Line 22"/>
            <p:cNvSpPr>
              <a:spLocks noChangeShapeType="1"/>
            </p:cNvSpPr>
            <p:nvPr/>
          </p:nvSpPr>
          <p:spPr bwMode="auto">
            <a:xfrm flipH="1">
              <a:off x="2838" y="312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42" name="Text Box 23"/>
            <p:cNvSpPr txBox="1">
              <a:spLocks noChangeArrowheads="1"/>
            </p:cNvSpPr>
            <p:nvPr/>
          </p:nvSpPr>
          <p:spPr bwMode="auto">
            <a:xfrm flipH="1">
              <a:off x="2214" y="326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>
                  <a:latin typeface="Helvetica" panose="020B0604020202020204" pitchFamily="34" charset="0"/>
                </a:rPr>
                <a:t>5</a:t>
              </a:r>
            </a:p>
          </p:txBody>
        </p:sp>
        <p:sp>
          <p:nvSpPr>
            <p:cNvPr id="9243" name="Line 24"/>
            <p:cNvSpPr>
              <a:spLocks noChangeShapeType="1"/>
            </p:cNvSpPr>
            <p:nvPr/>
          </p:nvSpPr>
          <p:spPr bwMode="auto">
            <a:xfrm flipH="1">
              <a:off x="3078" y="305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44" name="Line 25"/>
            <p:cNvSpPr>
              <a:spLocks noChangeShapeType="1"/>
            </p:cNvSpPr>
            <p:nvPr/>
          </p:nvSpPr>
          <p:spPr bwMode="auto">
            <a:xfrm flipH="1">
              <a:off x="3270" y="305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45" name="Line 26"/>
            <p:cNvSpPr>
              <a:spLocks noChangeShapeType="1"/>
            </p:cNvSpPr>
            <p:nvPr/>
          </p:nvSpPr>
          <p:spPr bwMode="auto">
            <a:xfrm flipH="1">
              <a:off x="3462" y="305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46" name="Line 27"/>
            <p:cNvSpPr>
              <a:spLocks noChangeShapeType="1"/>
            </p:cNvSpPr>
            <p:nvPr/>
          </p:nvSpPr>
          <p:spPr bwMode="auto">
            <a:xfrm flipH="1">
              <a:off x="3606" y="312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47" name="Text Box 28"/>
            <p:cNvSpPr txBox="1">
              <a:spLocks noChangeArrowheads="1"/>
            </p:cNvSpPr>
            <p:nvPr/>
          </p:nvSpPr>
          <p:spPr bwMode="auto">
            <a:xfrm flipH="1">
              <a:off x="2742" y="326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>
                  <a:latin typeface="Helvetica" panose="020B0604020202020204" pitchFamily="34" charset="0"/>
                </a:rPr>
                <a:t>7</a:t>
              </a:r>
            </a:p>
          </p:txBody>
        </p:sp>
        <p:sp>
          <p:nvSpPr>
            <p:cNvPr id="9248" name="Line 29"/>
            <p:cNvSpPr>
              <a:spLocks noChangeShapeType="1"/>
            </p:cNvSpPr>
            <p:nvPr/>
          </p:nvSpPr>
          <p:spPr bwMode="auto">
            <a:xfrm flipH="1">
              <a:off x="3846" y="305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49" name="Line 30"/>
            <p:cNvSpPr>
              <a:spLocks noChangeShapeType="1"/>
            </p:cNvSpPr>
            <p:nvPr/>
          </p:nvSpPr>
          <p:spPr bwMode="auto">
            <a:xfrm flipH="1">
              <a:off x="4038" y="305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50" name="Line 31"/>
            <p:cNvSpPr>
              <a:spLocks noChangeShapeType="1"/>
            </p:cNvSpPr>
            <p:nvPr/>
          </p:nvSpPr>
          <p:spPr bwMode="auto">
            <a:xfrm flipH="1">
              <a:off x="4230" y="305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51" name="Line 32"/>
            <p:cNvSpPr>
              <a:spLocks noChangeShapeType="1"/>
            </p:cNvSpPr>
            <p:nvPr/>
          </p:nvSpPr>
          <p:spPr bwMode="auto">
            <a:xfrm flipH="1">
              <a:off x="1974" y="273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52" name="Line 33"/>
            <p:cNvSpPr>
              <a:spLocks noChangeShapeType="1"/>
            </p:cNvSpPr>
            <p:nvPr/>
          </p:nvSpPr>
          <p:spPr bwMode="auto">
            <a:xfrm flipH="1">
              <a:off x="2310" y="273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53" name="Text Box 34"/>
            <p:cNvSpPr txBox="1">
              <a:spLocks noChangeArrowheads="1"/>
            </p:cNvSpPr>
            <p:nvPr/>
          </p:nvSpPr>
          <p:spPr bwMode="auto">
            <a:xfrm flipH="1">
              <a:off x="2406" y="2784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>
                  <a:latin typeface="Helvetica" panose="020B0604020202020204" pitchFamily="34" charset="0"/>
                </a:rPr>
                <a:t>P</a:t>
              </a:r>
              <a:r>
                <a:rPr lang="en-US" altLang="en-US" sz="1800" baseline="-25000">
                  <a:latin typeface="Helvetica" panose="020B0604020202020204" pitchFamily="34" charset="0"/>
                </a:rPr>
                <a:t>2</a:t>
              </a:r>
              <a:endParaRPr lang="en-US" altLang="en-US" sz="1800">
                <a:latin typeface="Helvetica" panose="020B0604020202020204" pitchFamily="34" charset="0"/>
              </a:endParaRPr>
            </a:p>
          </p:txBody>
        </p:sp>
        <p:sp>
          <p:nvSpPr>
            <p:cNvPr id="9254" name="Text Box 35"/>
            <p:cNvSpPr txBox="1">
              <a:spLocks noChangeArrowheads="1"/>
            </p:cNvSpPr>
            <p:nvPr/>
          </p:nvSpPr>
          <p:spPr bwMode="auto">
            <a:xfrm flipH="1">
              <a:off x="3990" y="2784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>
                  <a:latin typeface="Helvetica" panose="020B0604020202020204" pitchFamily="34" charset="0"/>
                </a:rPr>
                <a:t>P</a:t>
              </a:r>
              <a:r>
                <a:rPr lang="en-US" altLang="en-US" sz="1800" baseline="-25000">
                  <a:latin typeface="Helvetica" panose="020B0604020202020204" pitchFamily="34" charset="0"/>
                </a:rPr>
                <a:t>1</a:t>
              </a:r>
              <a:endParaRPr lang="en-US" altLang="en-US" sz="1800">
                <a:latin typeface="Helvetica" panose="020B0604020202020204" pitchFamily="34" charset="0"/>
              </a:endParaRPr>
            </a:p>
          </p:txBody>
        </p:sp>
        <p:sp>
          <p:nvSpPr>
            <p:cNvPr id="9255" name="Line 36"/>
            <p:cNvSpPr>
              <a:spLocks noChangeShapeType="1"/>
            </p:cNvSpPr>
            <p:nvPr/>
          </p:nvSpPr>
          <p:spPr bwMode="auto">
            <a:xfrm flipH="1">
              <a:off x="4422" y="305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56" name="Text Box 37"/>
            <p:cNvSpPr txBox="1">
              <a:spLocks noChangeArrowheads="1"/>
            </p:cNvSpPr>
            <p:nvPr/>
          </p:nvSpPr>
          <p:spPr bwMode="auto">
            <a:xfrm flipH="1">
              <a:off x="4470" y="3216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>
                  <a:latin typeface="Helvetica" panose="020B0604020202020204" pitchFamily="34" charset="0"/>
                </a:rPr>
                <a:t>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462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of Preemptive SJF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Example: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840077"/>
              </p:ext>
            </p:extLst>
          </p:nvPr>
        </p:nvGraphicFramePr>
        <p:xfrm>
          <a:off x="1850628" y="3916660"/>
          <a:ext cx="4737595" cy="16624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3254"/>
                <a:gridCol w="854320"/>
                <a:gridCol w="963052"/>
                <a:gridCol w="1351380"/>
                <a:gridCol w="745589"/>
              </a:tblGrid>
              <a:tr h="291311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Process ID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Burst Time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Arrival Time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 smtClean="0">
                          <a:effectLst/>
                        </a:rPr>
                        <a:t>Turn Around </a:t>
                      </a:r>
                      <a:r>
                        <a:rPr lang="en-IN" sz="1600" u="none" strike="noStrike" dirty="0">
                          <a:effectLst/>
                        </a:rPr>
                        <a:t>Time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Wait Time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13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P1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13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P2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13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P3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13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P4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15213"/>
              </p:ext>
            </p:extLst>
          </p:nvPr>
        </p:nvGraphicFramePr>
        <p:xfrm>
          <a:off x="2529720" y="2460885"/>
          <a:ext cx="2834368" cy="1266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3656"/>
                <a:gridCol w="917001"/>
                <a:gridCol w="1033711"/>
              </a:tblGrid>
              <a:tr h="19362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Process ID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Burst Time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Arrival Time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36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P1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36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P2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36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P3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36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P4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5905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63613" y="201613"/>
            <a:ext cx="77231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Priority Scheduling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2650" y="1233488"/>
            <a:ext cx="7423150" cy="4530725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altLang="en-US" dirty="0" smtClean="0"/>
              <a:t>A priority number (integer) is associated with each process</a:t>
            </a:r>
          </a:p>
          <a:p>
            <a:endParaRPr lang="en-US" altLang="en-US" sz="800" dirty="0" smtClean="0"/>
          </a:p>
          <a:p>
            <a:pPr algn="just"/>
            <a:r>
              <a:rPr lang="en-US" altLang="en-US" dirty="0" smtClean="0"/>
              <a:t>The CPU is allocated to the process with the highest priority (smallest integer </a:t>
            </a:r>
            <a:r>
              <a:rPr lang="en-US" altLang="en-US" dirty="0" smtClean="0">
                <a:sym typeface="Symbol" pitchFamily="18" charset="2"/>
              </a:rPr>
              <a:t> highest priority)</a:t>
            </a:r>
          </a:p>
          <a:p>
            <a:pPr lvl="1"/>
            <a:r>
              <a:rPr lang="en-US" altLang="en-US" dirty="0" smtClean="0"/>
              <a:t>Preemptive</a:t>
            </a:r>
          </a:p>
          <a:p>
            <a:pPr lvl="1"/>
            <a:r>
              <a:rPr lang="en-US" altLang="en-US" dirty="0" err="1" smtClean="0"/>
              <a:t>Nonpreemptive</a:t>
            </a:r>
            <a:endParaRPr lang="en-US" altLang="en-US" dirty="0" smtClean="0"/>
          </a:p>
          <a:p>
            <a:pPr lvl="1"/>
            <a:endParaRPr lang="en-US" altLang="en-US" sz="800" dirty="0" smtClean="0"/>
          </a:p>
          <a:p>
            <a:r>
              <a:rPr lang="en-US" altLang="en-US" dirty="0" smtClean="0"/>
              <a:t>SJF is priority scheduling where priority is the inverse of predicted next CPU burst time</a:t>
            </a:r>
          </a:p>
          <a:p>
            <a:endParaRPr lang="en-US" altLang="en-US" sz="800" dirty="0" smtClean="0"/>
          </a:p>
          <a:p>
            <a:pPr algn="just"/>
            <a:r>
              <a:rPr lang="en-US" altLang="en-US" dirty="0" smtClean="0"/>
              <a:t>Problem </a:t>
            </a:r>
            <a:r>
              <a:rPr lang="en-US" altLang="en-US" dirty="0" smtClean="0">
                <a:sym typeface="Symbol" pitchFamily="18" charset="2"/>
              </a:rPr>
              <a:t> </a:t>
            </a:r>
            <a:r>
              <a:rPr lang="en-US" altLang="en-US" b="1" dirty="0" smtClean="0">
                <a:solidFill>
                  <a:srgbClr val="3366FF"/>
                </a:solidFill>
                <a:sym typeface="Symbol" pitchFamily="18" charset="2"/>
              </a:rPr>
              <a:t>Starvation</a:t>
            </a:r>
            <a:r>
              <a:rPr lang="en-US" altLang="en-US" b="1" dirty="0" smtClean="0">
                <a:sym typeface="Symbol" pitchFamily="18" charset="2"/>
              </a:rPr>
              <a:t> </a:t>
            </a:r>
            <a:r>
              <a:rPr lang="en-US" altLang="en-US" dirty="0" smtClean="0">
                <a:sym typeface="Symbol" pitchFamily="18" charset="2"/>
              </a:rPr>
              <a:t>– low priority processes may never execute</a:t>
            </a:r>
          </a:p>
          <a:p>
            <a:endParaRPr lang="en-US" altLang="en-US" sz="800" dirty="0" smtClean="0">
              <a:sym typeface="Symbol" pitchFamily="18" charset="2"/>
            </a:endParaRPr>
          </a:p>
          <a:p>
            <a:pPr algn="just"/>
            <a:r>
              <a:rPr lang="en-US" altLang="en-US" dirty="0" smtClean="0">
                <a:sym typeface="Symbol" pitchFamily="18" charset="2"/>
              </a:rPr>
              <a:t>Solution  </a:t>
            </a:r>
            <a:r>
              <a:rPr lang="en-US" altLang="en-US" b="1" dirty="0" smtClean="0">
                <a:solidFill>
                  <a:srgbClr val="3366FF"/>
                </a:solidFill>
                <a:sym typeface="Symbol" pitchFamily="18" charset="2"/>
              </a:rPr>
              <a:t>Aging</a:t>
            </a:r>
            <a:r>
              <a:rPr lang="en-US" altLang="en-US" b="1" dirty="0" smtClean="0">
                <a:sym typeface="Symbol" pitchFamily="18" charset="2"/>
              </a:rPr>
              <a:t> </a:t>
            </a:r>
            <a:r>
              <a:rPr lang="en-US" altLang="en-US" dirty="0" smtClean="0">
                <a:sym typeface="Symbol" pitchFamily="18" charset="2"/>
              </a:rPr>
              <a:t>– as time progresses increase the priority of the process</a:t>
            </a:r>
          </a:p>
          <a:p>
            <a:pPr>
              <a:buFont typeface="Monotype Sorts" pitchFamily="-84" charset="2"/>
              <a:buNone/>
            </a:pPr>
            <a:endParaRPr lang="en-US" altLang="en-US" b="1" dirty="0" smtClean="0">
              <a:solidFill>
                <a:srgbClr val="3366FF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3828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478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Basic Concepts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274763"/>
            <a:ext cx="3978275" cy="5057775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 smtClean="0"/>
              <a:t>Maximum CPU utilization  is obtained with multiprogramming</a:t>
            </a:r>
          </a:p>
          <a:p>
            <a:r>
              <a:rPr lang="en-US" altLang="en-US" dirty="0" smtClean="0"/>
              <a:t>CPU–I/O Burst Cycle – Process execution consists of a </a:t>
            </a:r>
            <a:r>
              <a:rPr lang="en-US" altLang="en-US" b="1" dirty="0" smtClean="0">
                <a:solidFill>
                  <a:srgbClr val="3366FF"/>
                </a:solidFill>
              </a:rPr>
              <a:t>cycle</a:t>
            </a:r>
            <a:r>
              <a:rPr lang="en-US" altLang="en-US" dirty="0" smtClean="0"/>
              <a:t> of CPU execution and I/O wait</a:t>
            </a:r>
          </a:p>
          <a:p>
            <a:r>
              <a:rPr lang="en-US" altLang="en-US" b="1" dirty="0" smtClean="0">
                <a:solidFill>
                  <a:srgbClr val="3366FF"/>
                </a:solidFill>
              </a:rPr>
              <a:t>CPU burst </a:t>
            </a:r>
            <a:r>
              <a:rPr lang="en-US" altLang="en-US" dirty="0" smtClean="0"/>
              <a:t>followed by </a:t>
            </a:r>
            <a:r>
              <a:rPr lang="en-US" altLang="en-US" b="1" dirty="0" smtClean="0">
                <a:solidFill>
                  <a:srgbClr val="3366FF"/>
                </a:solidFill>
              </a:rPr>
              <a:t>I/O burst</a:t>
            </a:r>
            <a:endParaRPr lang="en-US" altLang="en-US" dirty="0" smtClean="0"/>
          </a:p>
          <a:p>
            <a:r>
              <a:rPr lang="en-US" altLang="en-US" dirty="0" smtClean="0"/>
              <a:t>CPU burst distribution is of main concern</a:t>
            </a:r>
          </a:p>
          <a:p>
            <a:pPr algn="just"/>
            <a:r>
              <a:rPr lang="en-US" altLang="en-US" dirty="0" smtClean="0">
                <a:solidFill>
                  <a:srgbClr val="FF0000"/>
                </a:solidFill>
              </a:rPr>
              <a:t>CPU Burst Time: </a:t>
            </a:r>
            <a:r>
              <a:rPr lang="en-US" altLang="en-US" dirty="0" smtClean="0"/>
              <a:t>The amount of time a process executes before it goes to wait state</a:t>
            </a:r>
          </a:p>
          <a:p>
            <a:pPr>
              <a:buFont typeface="Monotype Sorts" pitchFamily="-84" charset="2"/>
              <a:buNone/>
            </a:pPr>
            <a:endParaRPr lang="en-US" altLang="en-US" dirty="0" smtClean="0"/>
          </a:p>
        </p:txBody>
      </p:sp>
      <p:pic>
        <p:nvPicPr>
          <p:cNvPr id="6148" name="Picture 1" descr="6_0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5" y="1143000"/>
            <a:ext cx="2360613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292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68288"/>
            <a:ext cx="7997825" cy="457200"/>
          </a:xfrm>
        </p:spPr>
        <p:txBody>
          <a:bodyPr/>
          <a:lstStyle/>
          <a:p>
            <a:pPr eaLnBrk="1" hangingPunct="1"/>
            <a:r>
              <a:rPr lang="en-US" altLang="en-US" sz="2400" b="1" dirty="0" smtClean="0">
                <a:solidFill>
                  <a:srgbClr val="FF0000"/>
                </a:solidFill>
              </a:rPr>
              <a:t>Priority Scheduling - Example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3438" y="836712"/>
            <a:ext cx="7566025" cy="5472608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sz="1050" dirty="0" smtClean="0"/>
              <a:t>	</a:t>
            </a:r>
            <a:r>
              <a:rPr lang="en-US" altLang="en-US" sz="2400" u="sng" dirty="0" smtClean="0"/>
              <a:t>Example </a:t>
            </a:r>
            <a:r>
              <a:rPr lang="en-US" altLang="en-US" sz="2400" u="sng" dirty="0"/>
              <a:t>1</a:t>
            </a:r>
            <a:r>
              <a:rPr lang="en-US" altLang="en-US" sz="2400" u="sng" dirty="0" smtClean="0"/>
              <a:t>: </a:t>
            </a:r>
            <a:r>
              <a:rPr lang="en-US" altLang="en-US" sz="2400" dirty="0" smtClean="0"/>
              <a:t>Consider the following processes with their burst time and priority. Use priority to schedule the processes and compute the average waiting time.  </a:t>
            </a:r>
          </a:p>
          <a:p>
            <a:pPr algn="just"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endParaRPr lang="en-US" altLang="en-US" sz="2400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sz="2400" dirty="0"/>
              <a:t>	</a:t>
            </a:r>
            <a:endParaRPr lang="en-US" altLang="en-US" sz="20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endParaRPr lang="en-US" altLang="en-US" sz="20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183506"/>
              </p:ext>
            </p:extLst>
          </p:nvPr>
        </p:nvGraphicFramePr>
        <p:xfrm>
          <a:off x="2699793" y="2492896"/>
          <a:ext cx="3456384" cy="1952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128"/>
                <a:gridCol w="1152128"/>
                <a:gridCol w="1152128"/>
              </a:tblGrid>
              <a:tr h="3810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Process ID</a:t>
                      </a:r>
                      <a:endParaRPr lang="en-IN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Burst Time</a:t>
                      </a:r>
                      <a:endParaRPr lang="en-IN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Priority</a:t>
                      </a:r>
                      <a:endParaRPr lang="en-IN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u="none" strike="noStrike" dirty="0">
                          <a:effectLst/>
                        </a:rPr>
                        <a:t>P1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u="none" strike="noStrike" dirty="0">
                          <a:effectLst/>
                        </a:rPr>
                        <a:t>10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u="none" strike="noStrike" dirty="0">
                          <a:effectLst/>
                        </a:rPr>
                        <a:t>3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u="none" strike="noStrike" dirty="0">
                          <a:effectLst/>
                        </a:rPr>
                        <a:t>P2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u="none" strike="noStrike" dirty="0">
                          <a:effectLst/>
                        </a:rPr>
                        <a:t>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u="none" strike="noStrike" dirty="0">
                          <a:effectLst/>
                        </a:rPr>
                        <a:t>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u="none" strike="noStrike" dirty="0">
                          <a:effectLst/>
                        </a:rPr>
                        <a:t>P3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u="none" strike="noStrike" dirty="0">
                          <a:effectLst/>
                        </a:rPr>
                        <a:t>2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u="none" strike="noStrike" dirty="0">
                          <a:effectLst/>
                        </a:rPr>
                        <a:t>4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u="none" strike="noStrike" dirty="0">
                          <a:effectLst/>
                        </a:rPr>
                        <a:t>P4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u="none" strike="noStrike" dirty="0">
                          <a:effectLst/>
                        </a:rPr>
                        <a:t>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u="none" strike="noStrike">
                          <a:effectLst/>
                        </a:rPr>
                        <a:t>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u="none" strike="noStrike" dirty="0">
                          <a:effectLst/>
                        </a:rPr>
                        <a:t>P5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000" u="none" strike="noStrike" dirty="0">
                          <a:effectLst/>
                        </a:rPr>
                        <a:t>5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000" u="none" strike="noStrike" dirty="0">
                          <a:effectLst/>
                        </a:rPr>
                        <a:t>2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373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406525" y="201613"/>
            <a:ext cx="7280275" cy="576262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rgbClr val="FF0000"/>
                </a:solidFill>
              </a:rPr>
              <a:t>Priority Scheduling - Example</a:t>
            </a:r>
            <a:endParaRPr lang="en-US" altLang="en-US" dirty="0" smtClean="0"/>
          </a:p>
        </p:txBody>
      </p:sp>
      <p:sp>
        <p:nvSpPr>
          <p:cNvPr id="21507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8337550" cy="4887912"/>
          </a:xfrm>
          <a:noFill/>
        </p:spPr>
        <p:txBody>
          <a:bodyPr>
            <a:normAutofit fontScale="85000" lnSpcReduction="20000"/>
          </a:bodyPr>
          <a:lstStyle/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	Example 1 (cont’d) : </a:t>
            </a: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 smtClean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 smtClean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 smtClean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 smtClean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Priority </a:t>
            </a:r>
            <a:r>
              <a:rPr lang="en-US" altLang="en-US" dirty="0"/>
              <a:t>scheduling Gantt Chart:</a:t>
            </a: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 smtClean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 smtClean="0"/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 smtClean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>
                <a:solidFill>
                  <a:srgbClr val="FF0000"/>
                </a:solidFill>
              </a:rPr>
              <a:t>Average waiting time </a:t>
            </a:r>
            <a:r>
              <a:rPr lang="en-US" altLang="en-US" dirty="0" smtClean="0"/>
              <a:t>= (6+0+16+18+1)/5 = 8.2 </a:t>
            </a:r>
            <a:r>
              <a:rPr lang="en-US" altLang="en-US" dirty="0" err="1" smtClean="0"/>
              <a:t>msec</a:t>
            </a:r>
            <a:endParaRPr lang="en-US" altLang="en-US" i="1" baseline="-25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262983"/>
            <a:ext cx="6096000" cy="1038225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59902"/>
              </p:ext>
            </p:extLst>
          </p:nvPr>
        </p:nvGraphicFramePr>
        <p:xfrm>
          <a:off x="1763688" y="1628800"/>
          <a:ext cx="5688631" cy="19773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34"/>
                <a:gridCol w="993254"/>
                <a:gridCol w="758483"/>
                <a:gridCol w="1896211"/>
                <a:gridCol w="1083549"/>
              </a:tblGrid>
              <a:tr h="1458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Process ID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Burst Time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Priority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TurnAround</a:t>
                      </a:r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Time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Wait Time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P1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10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16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P2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P3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18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16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P4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19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18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P5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829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68288"/>
            <a:ext cx="7997825" cy="457200"/>
          </a:xfrm>
        </p:spPr>
        <p:txBody>
          <a:bodyPr/>
          <a:lstStyle/>
          <a:p>
            <a:pPr eaLnBrk="1" hangingPunct="1"/>
            <a:r>
              <a:rPr lang="en-US" altLang="en-US" sz="2400" b="1" dirty="0" smtClean="0">
                <a:solidFill>
                  <a:srgbClr val="FF0000"/>
                </a:solidFill>
              </a:rPr>
              <a:t>Priority Scheduling - Example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3438" y="836712"/>
            <a:ext cx="7566025" cy="5472608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sz="1050" dirty="0" smtClean="0"/>
              <a:t>	</a:t>
            </a:r>
            <a:r>
              <a:rPr lang="en-US" altLang="en-US" sz="2400" u="sng" dirty="0" smtClean="0"/>
              <a:t>Example </a:t>
            </a:r>
            <a:r>
              <a:rPr lang="en-US" altLang="en-US" sz="2400" u="sng" dirty="0"/>
              <a:t>2</a:t>
            </a:r>
            <a:r>
              <a:rPr lang="en-US" altLang="en-US" sz="2400" u="sng" dirty="0" smtClean="0"/>
              <a:t>: </a:t>
            </a:r>
            <a:r>
              <a:rPr lang="en-US" altLang="en-US" sz="2400" dirty="0" smtClean="0"/>
              <a:t>Consider the following processes with their burst time and priority. Use priority to schedule the processes and compute the average waiting time.  </a:t>
            </a:r>
          </a:p>
          <a:p>
            <a:pPr algn="just"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endParaRPr lang="en-US" altLang="en-US" sz="2400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sz="2400" dirty="0"/>
              <a:t>	</a:t>
            </a:r>
            <a:endParaRPr lang="en-US" altLang="en-US" sz="20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endParaRPr lang="en-US" altLang="en-US" sz="20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582246"/>
              </p:ext>
            </p:extLst>
          </p:nvPr>
        </p:nvGraphicFramePr>
        <p:xfrm>
          <a:off x="1259632" y="2348878"/>
          <a:ext cx="6552728" cy="33280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8182"/>
                <a:gridCol w="1638182"/>
                <a:gridCol w="1638182"/>
                <a:gridCol w="1638182"/>
              </a:tblGrid>
              <a:tr h="266425">
                <a:tc>
                  <a:txBody>
                    <a:bodyPr/>
                    <a:lstStyle/>
                    <a:p>
                      <a:pPr algn="l" fontAlgn="ctr"/>
                      <a:r>
                        <a:rPr lang="en-IN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Process </a:t>
                      </a:r>
                      <a:r>
                        <a:rPr lang="en-IN" sz="32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ID</a:t>
                      </a:r>
                      <a:endParaRPr lang="en-IN" sz="32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Priority</a:t>
                      </a:r>
                      <a:endParaRPr lang="en-IN" sz="32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Arrival Time</a:t>
                      </a:r>
                      <a:endParaRPr lang="en-IN" sz="32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Burst Time</a:t>
                      </a:r>
                      <a:endParaRPr lang="en-IN" sz="32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70677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1450" marR="9525" marT="762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 dirty="0">
                          <a:effectLst/>
                        </a:rPr>
                        <a:t>2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1450" marR="9525" marT="9525" marB="0" anchor="ctr"/>
                </a:tc>
              </a:tr>
              <a:tr h="243257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1450" marR="9525" marT="9525" marB="0" anchor="ctr"/>
                </a:tc>
              </a:tr>
              <a:tr h="243257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1450" marR="9525" marT="9525" marB="0" anchor="ctr"/>
                </a:tc>
              </a:tr>
              <a:tr h="243257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1450" marR="9525" marT="9525" marB="0" anchor="ctr"/>
                </a:tc>
              </a:tr>
              <a:tr h="243257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1450" marR="9525" marT="9525" marB="0" anchor="ctr"/>
                </a:tc>
              </a:tr>
              <a:tr h="243257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10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15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1450" marR="9525" marT="9525" marB="0" anchor="ctr"/>
                </a:tc>
              </a:tr>
              <a:tr h="243257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9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 dirty="0">
                          <a:effectLst/>
                        </a:rPr>
                        <a:t>8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1450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323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rgbClr val="FF0000"/>
                </a:solidFill>
              </a:rPr>
              <a:t>Priority Scheduling -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59083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/>
              <a:t>Example 2 (continued): Gantt Chart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3100" dirty="0" smtClean="0"/>
          </a:p>
          <a:p>
            <a:endParaRPr lang="en-US" sz="3100" dirty="0" smtClean="0"/>
          </a:p>
          <a:p>
            <a:r>
              <a:rPr lang="en-US" sz="3100" dirty="0" smtClean="0"/>
              <a:t>Average </a:t>
            </a:r>
            <a:r>
              <a:rPr lang="en-US" sz="3100" dirty="0"/>
              <a:t>Waiting Time = (0+14+0+7+1+25+16)/7 = 63/7 = 9 units</a:t>
            </a:r>
            <a:endParaRPr lang="en-IN" sz="3100" dirty="0" smtClean="0"/>
          </a:p>
          <a:p>
            <a:endParaRPr lang="en-IN" dirty="0" smtClean="0"/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919477"/>
              </p:ext>
            </p:extLst>
          </p:nvPr>
        </p:nvGraphicFramePr>
        <p:xfrm>
          <a:off x="590872" y="2852936"/>
          <a:ext cx="8229600" cy="24739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2932"/>
                <a:gridCol w="860281"/>
                <a:gridCol w="1037398"/>
                <a:gridCol w="1015258"/>
                <a:gridCol w="1429585"/>
                <a:gridCol w="1733213"/>
                <a:gridCol w="1280933"/>
              </a:tblGrid>
              <a:tr h="21840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Process </a:t>
                      </a:r>
                      <a:r>
                        <a:rPr lang="en-IN" sz="18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ID</a:t>
                      </a:r>
                      <a:endParaRPr lang="en-IN" sz="18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96" marR="9496" marT="94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Priority</a:t>
                      </a:r>
                      <a:endParaRPr lang="en-IN" sz="18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96" marR="9496" marT="94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Arrival Time</a:t>
                      </a:r>
                      <a:endParaRPr lang="en-IN" sz="18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96" marR="9496" marT="94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Burst Time</a:t>
                      </a:r>
                      <a:endParaRPr lang="en-IN" sz="18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96" marR="9496" marT="94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Completion Time</a:t>
                      </a:r>
                      <a:endParaRPr lang="en-IN" sz="18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96" marR="9496" marT="94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Turn </a:t>
                      </a:r>
                      <a:r>
                        <a:rPr lang="en-IN" sz="18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Around </a:t>
                      </a:r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Time</a:t>
                      </a:r>
                      <a:endParaRPr lang="en-IN" sz="18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96" marR="9496" marT="94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Wait </a:t>
                      </a:r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Time</a:t>
                      </a:r>
                      <a:endParaRPr lang="en-IN" sz="18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96" marR="9496" marT="9496" marB="0" anchor="ctr"/>
                </a:tc>
              </a:tr>
              <a:tr h="30386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0922" marR="9496" marT="75966" marB="7596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0922" marR="9496" marT="94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0922" marR="9496" marT="94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0922" marR="9496" marT="94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0922" marR="9496" marT="94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0922" marR="9496" marT="94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0922" marR="9496" marT="9496" marB="0" anchor="ctr"/>
                </a:tc>
              </a:tr>
              <a:tr h="19941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0922" marR="9496" marT="94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0922" marR="9496" marT="94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0922" marR="9496" marT="94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0922" marR="9496" marT="94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22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0922" marR="9496" marT="94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21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0922" marR="9496" marT="94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14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0922" marR="9496" marT="9496" marB="0" anchor="ctr"/>
                </a:tc>
              </a:tr>
              <a:tr h="19941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0922" marR="9496" marT="94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0922" marR="9496" marT="94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0922" marR="9496" marT="94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0922" marR="9496" marT="94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0922" marR="9496" marT="94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0922" marR="9496" marT="94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0922" marR="9496" marT="9496" marB="0" anchor="ctr"/>
                </a:tc>
              </a:tr>
              <a:tr h="19941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0922" marR="9496" marT="94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0922" marR="9496" marT="94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0922" marR="9496" marT="94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0922" marR="9496" marT="94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16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0922" marR="9496" marT="94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0922" marR="9496" marT="94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0922" marR="9496" marT="9496" marB="0" anchor="ctr"/>
                </a:tc>
              </a:tr>
              <a:tr h="19941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0922" marR="9496" marT="94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0922" marR="9496" marT="94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0922" marR="9496" marT="94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0922" marR="9496" marT="94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10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0922" marR="9496" marT="94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0922" marR="9496" marT="94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0922" marR="9496" marT="9496" marB="0" anchor="ctr"/>
                </a:tc>
              </a:tr>
              <a:tr h="19941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0922" marR="9496" marT="94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10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0922" marR="9496" marT="94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0922" marR="9496" marT="94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15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0922" marR="9496" marT="94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45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0922" marR="9496" marT="94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40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0922" marR="9496" marT="94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25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0922" marR="9496" marT="9496" marB="0" anchor="ctr"/>
                </a:tc>
              </a:tr>
              <a:tr h="19941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0922" marR="9496" marT="94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9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0922" marR="9496" marT="94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0922" marR="9496" marT="94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0922" marR="9496" marT="94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30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0922" marR="9496" marT="94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24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0922" marR="9496" marT="94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16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0922" marR="9496" marT="9496" marB="0" anchor="ctr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84784"/>
            <a:ext cx="7068536" cy="118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3178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62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Round Robin (RR)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1231900"/>
            <a:ext cx="7150100" cy="44831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altLang="en-US" dirty="0" smtClean="0"/>
              <a:t>Each process gets a small unit of CPU time (</a:t>
            </a:r>
            <a:r>
              <a:rPr lang="en-US" altLang="en-US" b="1" dirty="0" smtClean="0">
                <a:solidFill>
                  <a:srgbClr val="3366FF"/>
                </a:solidFill>
              </a:rPr>
              <a:t>time</a:t>
            </a:r>
            <a:r>
              <a:rPr lang="en-US" altLang="en-US" b="1" dirty="0" smtClean="0"/>
              <a:t> </a:t>
            </a:r>
            <a:r>
              <a:rPr lang="en-US" altLang="en-US" b="1" dirty="0" smtClean="0">
                <a:solidFill>
                  <a:srgbClr val="3366FF"/>
                </a:solidFill>
              </a:rPr>
              <a:t>quantum</a:t>
            </a:r>
            <a:r>
              <a:rPr lang="en-US" altLang="en-US" b="1" dirty="0" smtClean="0"/>
              <a:t> </a:t>
            </a:r>
            <a:r>
              <a:rPr lang="en-US" altLang="en-US" i="1" dirty="0" smtClean="0"/>
              <a:t>q</a:t>
            </a:r>
            <a:r>
              <a:rPr lang="en-US" altLang="en-US" dirty="0" smtClean="0"/>
              <a:t>), usually 10-100 milliseconds.  </a:t>
            </a:r>
          </a:p>
          <a:p>
            <a:pPr lvl="1" algn="just"/>
            <a:r>
              <a:rPr lang="en-US" altLang="en-US" dirty="0" smtClean="0"/>
              <a:t>After this time has elapsed, the process is preempted and added to the end of the ready queue.</a:t>
            </a:r>
          </a:p>
          <a:p>
            <a:pPr algn="just"/>
            <a:r>
              <a:rPr lang="en-US" altLang="en-US" dirty="0" smtClean="0"/>
              <a:t>If there are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processes in the ready queue and the time quantum is </a:t>
            </a:r>
            <a:r>
              <a:rPr lang="en-US" altLang="en-US" i="1" dirty="0" smtClean="0"/>
              <a:t>q</a:t>
            </a:r>
            <a:r>
              <a:rPr lang="en-US" altLang="en-US" dirty="0" smtClean="0"/>
              <a:t>, then each process gets 1/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of the CPU time in chunks of at most </a:t>
            </a:r>
            <a:r>
              <a:rPr lang="en-US" altLang="en-US" i="1" dirty="0" smtClean="0"/>
              <a:t>q</a:t>
            </a:r>
            <a:r>
              <a:rPr lang="en-US" altLang="en-US" dirty="0" smtClean="0"/>
              <a:t> time units at once.  </a:t>
            </a:r>
          </a:p>
          <a:p>
            <a:pPr lvl="1" algn="just"/>
            <a:r>
              <a:rPr lang="en-US" altLang="en-US" dirty="0" smtClean="0">
                <a:solidFill>
                  <a:srgbClr val="FF0000"/>
                </a:solidFill>
              </a:rPr>
              <a:t>No process waits more than (</a:t>
            </a:r>
            <a:r>
              <a:rPr lang="en-US" altLang="en-US" i="1" dirty="0" smtClean="0">
                <a:solidFill>
                  <a:srgbClr val="FF0000"/>
                </a:solidFill>
              </a:rPr>
              <a:t>n</a:t>
            </a:r>
            <a:r>
              <a:rPr lang="en-US" altLang="en-US" dirty="0" smtClean="0">
                <a:solidFill>
                  <a:srgbClr val="FF0000"/>
                </a:solidFill>
              </a:rPr>
              <a:t>-1)</a:t>
            </a:r>
            <a:r>
              <a:rPr lang="en-US" altLang="en-US" i="1" dirty="0" smtClean="0">
                <a:solidFill>
                  <a:srgbClr val="FF0000"/>
                </a:solidFill>
              </a:rPr>
              <a:t>q </a:t>
            </a:r>
            <a:r>
              <a:rPr lang="en-US" altLang="en-US" dirty="0" smtClean="0">
                <a:solidFill>
                  <a:srgbClr val="FF0000"/>
                </a:solidFill>
              </a:rPr>
              <a:t>time units.</a:t>
            </a:r>
          </a:p>
          <a:p>
            <a:pPr algn="just"/>
            <a:r>
              <a:rPr lang="en-US" altLang="en-US" dirty="0" smtClean="0"/>
              <a:t>Timer interrupts every quantum to schedule next process</a:t>
            </a:r>
          </a:p>
          <a:p>
            <a:pPr algn="just"/>
            <a:r>
              <a:rPr lang="en-US" altLang="en-US" dirty="0" smtClean="0"/>
              <a:t>Performance</a:t>
            </a:r>
          </a:p>
          <a:p>
            <a:pPr lvl="1" algn="just"/>
            <a:r>
              <a:rPr lang="en-US" altLang="en-US" i="1" dirty="0" smtClean="0"/>
              <a:t>q</a:t>
            </a:r>
            <a:r>
              <a:rPr lang="en-US" altLang="en-US" dirty="0" smtClean="0"/>
              <a:t> large </a:t>
            </a:r>
            <a:r>
              <a:rPr lang="en-US" altLang="en-US" dirty="0" smtClean="0">
                <a:sym typeface="Symbol" pitchFamily="18" charset="2"/>
              </a:rPr>
              <a:t> FIFO</a:t>
            </a:r>
          </a:p>
          <a:p>
            <a:pPr lvl="1" algn="just"/>
            <a:r>
              <a:rPr lang="en-US" altLang="en-US" i="1" dirty="0" smtClean="0">
                <a:sym typeface="Symbol" pitchFamily="18" charset="2"/>
              </a:rPr>
              <a:t>q </a:t>
            </a:r>
            <a:r>
              <a:rPr lang="en-US" altLang="en-US" dirty="0" smtClean="0">
                <a:sym typeface="Symbol" pitchFamily="18" charset="2"/>
              </a:rPr>
              <a:t>small  </a:t>
            </a:r>
            <a:r>
              <a:rPr lang="en-US" altLang="en-US" i="1" dirty="0" smtClean="0">
                <a:sym typeface="Symbol" pitchFamily="18" charset="2"/>
              </a:rPr>
              <a:t>q </a:t>
            </a:r>
            <a:r>
              <a:rPr lang="en-US" altLang="en-US" dirty="0" smtClean="0">
                <a:sym typeface="Symbol" pitchFamily="18" charset="2"/>
              </a:rPr>
              <a:t>must be large with respect to context switch, otherwise overhead is too high</a:t>
            </a:r>
          </a:p>
        </p:txBody>
      </p:sp>
    </p:spTree>
    <p:extLst>
      <p:ext uri="{BB962C8B-B14F-4D97-AF65-F5344CB8AC3E}">
        <p14:creationId xmlns:p14="http://schemas.microsoft.com/office/powerpoint/2010/main" val="187027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58900" y="139700"/>
            <a:ext cx="7750175" cy="6477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 smtClean="0"/>
              <a:t>Example of RR with Time Quantum = 4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4088" y="1193800"/>
            <a:ext cx="7351712" cy="44831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219325" algn="ctr"/>
                <a:tab pos="3994150" algn="ctr"/>
              </a:tabLst>
            </a:pPr>
            <a:r>
              <a:rPr lang="en-US" altLang="en-US" smtClean="0"/>
              <a:t>		</a:t>
            </a:r>
            <a:r>
              <a:rPr lang="en-US" altLang="en-US" u="sng" smtClean="0"/>
              <a:t>Process</a:t>
            </a:r>
            <a:r>
              <a:rPr lang="en-US" altLang="en-US" smtClean="0"/>
              <a:t>	</a:t>
            </a:r>
            <a:r>
              <a:rPr lang="en-US" altLang="en-US" u="sng" smtClean="0"/>
              <a:t>Burst Time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219325" algn="ctr"/>
                <a:tab pos="3994150" algn="ctr"/>
              </a:tabLst>
            </a:pPr>
            <a:r>
              <a:rPr lang="en-US" altLang="en-US" i="1" smtClean="0"/>
              <a:t>		P</a:t>
            </a:r>
            <a:r>
              <a:rPr lang="en-US" altLang="en-US" i="1" baseline="-25000" smtClean="0"/>
              <a:t>1	</a:t>
            </a:r>
            <a:r>
              <a:rPr lang="en-US" altLang="en-US" smtClean="0"/>
              <a:t>24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219325" algn="ctr"/>
                <a:tab pos="3994150" algn="ctr"/>
              </a:tabLst>
            </a:pPr>
            <a:r>
              <a:rPr lang="en-US" altLang="en-US" smtClean="0"/>
              <a:t>		 </a:t>
            </a:r>
            <a:r>
              <a:rPr lang="en-US" altLang="en-US" i="1" smtClean="0"/>
              <a:t>P</a:t>
            </a:r>
            <a:r>
              <a:rPr lang="en-US" altLang="en-US" i="1" baseline="-25000" smtClean="0"/>
              <a:t>2	 </a:t>
            </a:r>
            <a:r>
              <a:rPr lang="en-US" altLang="en-US" smtClean="0"/>
              <a:t>3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219325" algn="ctr"/>
                <a:tab pos="3994150" algn="ctr"/>
              </a:tabLst>
            </a:pPr>
            <a:r>
              <a:rPr lang="en-US" altLang="en-US" smtClean="0"/>
              <a:t>		 </a:t>
            </a:r>
            <a:r>
              <a:rPr lang="en-US" altLang="en-US" i="1" smtClean="0"/>
              <a:t>P</a:t>
            </a:r>
            <a:r>
              <a:rPr lang="en-US" altLang="en-US" i="1" baseline="-25000" smtClean="0"/>
              <a:t>3	</a:t>
            </a:r>
            <a:r>
              <a:rPr lang="en-US" altLang="en-US" smtClean="0"/>
              <a:t>3	</a:t>
            </a:r>
          </a:p>
          <a:p>
            <a:pPr>
              <a:lnSpc>
                <a:spcPct val="90000"/>
              </a:lnSpc>
              <a:tabLst>
                <a:tab pos="2219325" algn="ctr"/>
                <a:tab pos="3994150" algn="ctr"/>
              </a:tabLst>
            </a:pPr>
            <a:r>
              <a:rPr lang="en-US" altLang="en-US" smtClean="0"/>
              <a:t>The Gantt chart is: 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  <a:p>
            <a:pPr>
              <a:lnSpc>
                <a:spcPct val="90000"/>
              </a:lnSpc>
              <a:tabLst>
                <a:tab pos="2219325" algn="ctr"/>
                <a:tab pos="3994150" algn="ctr"/>
              </a:tabLst>
            </a:pPr>
            <a:r>
              <a:rPr lang="en-US" altLang="en-US" smtClean="0"/>
              <a:t>Typically, higher average turnaround than SJF, but better </a:t>
            </a:r>
            <a:r>
              <a:rPr lang="en-US" altLang="en-US" b="1" i="1" smtClean="0"/>
              <a:t>response</a:t>
            </a:r>
          </a:p>
          <a:p>
            <a:pPr>
              <a:lnSpc>
                <a:spcPct val="90000"/>
              </a:lnSpc>
              <a:tabLst>
                <a:tab pos="2219325" algn="ctr"/>
                <a:tab pos="3994150" algn="ctr"/>
              </a:tabLst>
            </a:pPr>
            <a:r>
              <a:rPr lang="en-US" altLang="en-US" smtClean="0"/>
              <a:t>q should be large compared to context switch time</a:t>
            </a:r>
          </a:p>
          <a:p>
            <a:pPr>
              <a:lnSpc>
                <a:spcPct val="90000"/>
              </a:lnSpc>
              <a:tabLst>
                <a:tab pos="2219325" algn="ctr"/>
                <a:tab pos="3994150" algn="ctr"/>
              </a:tabLst>
            </a:pPr>
            <a:r>
              <a:rPr lang="en-US" altLang="en-US" smtClean="0"/>
              <a:t>q usually 10ms to 100ms, context switch &lt; 10 usec</a:t>
            </a:r>
          </a:p>
        </p:txBody>
      </p:sp>
      <p:pic>
        <p:nvPicPr>
          <p:cNvPr id="23556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588" y="3068960"/>
            <a:ext cx="6770687" cy="78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789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3625" y="182563"/>
            <a:ext cx="7829550" cy="525462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Time Quantum and Context Switch Time</a:t>
            </a:r>
          </a:p>
        </p:txBody>
      </p:sp>
      <p:pic>
        <p:nvPicPr>
          <p:cNvPr id="245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9388"/>
            <a:ext cx="6527800" cy="290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474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0263" y="266700"/>
            <a:ext cx="8535987" cy="4572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Turnaround Time Varies With The Time Quantum</a:t>
            </a:r>
          </a:p>
        </p:txBody>
      </p:sp>
      <p:pic>
        <p:nvPicPr>
          <p:cNvPr id="2560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388" y="1379538"/>
            <a:ext cx="5005387" cy="412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TextBox 3"/>
          <p:cNvSpPr txBox="1">
            <a:spLocks noChangeArrowheads="1"/>
          </p:cNvSpPr>
          <p:nvPr/>
        </p:nvSpPr>
        <p:spPr bwMode="auto">
          <a:xfrm>
            <a:off x="5937250" y="3744913"/>
            <a:ext cx="23129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7" tIns="45709" rIns="91417" bIns="45709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300">
                <a:latin typeface="Verdana" pitchFamily="34" charset="0"/>
              </a:rPr>
              <a:t>80% of CPU bursts should be shorter than q</a:t>
            </a:r>
          </a:p>
        </p:txBody>
      </p:sp>
    </p:spTree>
    <p:extLst>
      <p:ext uri="{BB962C8B-B14F-4D97-AF65-F5344CB8AC3E}">
        <p14:creationId xmlns:p14="http://schemas.microsoft.com/office/powerpoint/2010/main" val="296901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73138" y="153988"/>
            <a:ext cx="771366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Multilevel Queue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4550" y="1068388"/>
            <a:ext cx="7537450" cy="5221287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 smtClean="0"/>
              <a:t>Ready queue is partitioned into separate queues, </a:t>
            </a:r>
            <a:r>
              <a:rPr lang="en-US" altLang="en-US" dirty="0" err="1" smtClean="0"/>
              <a:t>eg</a:t>
            </a:r>
            <a:r>
              <a:rPr lang="en-US" altLang="en-US" dirty="0" smtClean="0"/>
              <a:t>:</a:t>
            </a:r>
          </a:p>
          <a:p>
            <a:pPr lvl="1"/>
            <a:r>
              <a:rPr lang="en-US" altLang="en-US" b="1" dirty="0" smtClean="0">
                <a:solidFill>
                  <a:srgbClr val="3366FF"/>
                </a:solidFill>
              </a:rPr>
              <a:t>foreground</a:t>
            </a:r>
            <a:r>
              <a:rPr lang="en-US" altLang="en-US" dirty="0" smtClean="0"/>
              <a:t> (interactive)</a:t>
            </a:r>
          </a:p>
          <a:p>
            <a:pPr lvl="1"/>
            <a:r>
              <a:rPr lang="en-US" altLang="en-US" b="1" dirty="0" smtClean="0">
                <a:solidFill>
                  <a:srgbClr val="3366FF"/>
                </a:solidFill>
              </a:rPr>
              <a:t>background</a:t>
            </a:r>
            <a:r>
              <a:rPr lang="en-US" altLang="en-US" dirty="0" smtClean="0"/>
              <a:t> (batch)</a:t>
            </a:r>
          </a:p>
          <a:p>
            <a:r>
              <a:rPr lang="en-US" altLang="en-US" dirty="0" smtClean="0"/>
              <a:t>Process is permanently in a given queue</a:t>
            </a:r>
            <a:endParaRPr lang="en-US" altLang="en-US" sz="800" dirty="0" smtClean="0"/>
          </a:p>
          <a:p>
            <a:r>
              <a:rPr lang="en-US" altLang="en-US" dirty="0" smtClean="0"/>
              <a:t>Each queue has its own scheduling algorithm:</a:t>
            </a:r>
          </a:p>
          <a:p>
            <a:pPr lvl="1"/>
            <a:r>
              <a:rPr lang="en-US" altLang="en-US" dirty="0" smtClean="0"/>
              <a:t>foreground – RR</a:t>
            </a:r>
          </a:p>
          <a:p>
            <a:pPr lvl="1"/>
            <a:r>
              <a:rPr lang="en-US" altLang="en-US" dirty="0" smtClean="0"/>
              <a:t>background – FCFS</a:t>
            </a:r>
            <a:endParaRPr lang="en-US" altLang="en-US" sz="800" dirty="0" smtClean="0"/>
          </a:p>
          <a:p>
            <a:r>
              <a:rPr lang="en-US" altLang="en-US" dirty="0" smtClean="0"/>
              <a:t>Scheduling must be done between the queues:</a:t>
            </a:r>
          </a:p>
          <a:p>
            <a:pPr lvl="1"/>
            <a:r>
              <a:rPr lang="en-US" altLang="en-US" dirty="0" smtClean="0"/>
              <a:t>Fixed priority scheduling; (i.e., serve all from foreground then from background).  Possibility of starvation.</a:t>
            </a:r>
          </a:p>
          <a:p>
            <a:pPr lvl="1"/>
            <a:r>
              <a:rPr lang="en-US" altLang="en-US" dirty="0" smtClean="0"/>
              <a:t>Time slice – each queue gets a certain amount of CPU time which it can schedule amongst its processes; i.e., 80% to foreground in RR</a:t>
            </a:r>
          </a:p>
          <a:p>
            <a:pPr lvl="1"/>
            <a:r>
              <a:rPr lang="en-US" altLang="en-US" dirty="0" smtClean="0"/>
              <a:t>20% to background in FCFS </a:t>
            </a:r>
          </a:p>
        </p:txBody>
      </p:sp>
    </p:spTree>
    <p:extLst>
      <p:ext uri="{BB962C8B-B14F-4D97-AF65-F5344CB8AC3E}">
        <p14:creationId xmlns:p14="http://schemas.microsoft.com/office/powerpoint/2010/main" val="194148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90613" y="188913"/>
            <a:ext cx="75961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Multilevel Queue Scheduling</a:t>
            </a:r>
          </a:p>
        </p:txBody>
      </p:sp>
      <p:pic>
        <p:nvPicPr>
          <p:cNvPr id="27651" name="Picture 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1466850"/>
            <a:ext cx="6686550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906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76213"/>
            <a:ext cx="76200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Histogram of CPU-burst Times</a:t>
            </a:r>
          </a:p>
        </p:txBody>
      </p:sp>
      <p:pic>
        <p:nvPicPr>
          <p:cNvPr id="71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1525588"/>
            <a:ext cx="5721350" cy="380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036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0" y="239713"/>
            <a:ext cx="80264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Multilevel Feedback Queue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9488" y="1468438"/>
            <a:ext cx="7351712" cy="44831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altLang="en-US" dirty="0" smtClean="0"/>
              <a:t>A </a:t>
            </a:r>
            <a:r>
              <a:rPr lang="en-US" altLang="en-US" dirty="0" smtClean="0">
                <a:solidFill>
                  <a:srgbClr val="FF0000"/>
                </a:solidFill>
              </a:rPr>
              <a:t>process can move between the various queues; aging </a:t>
            </a:r>
            <a:r>
              <a:rPr lang="en-US" altLang="en-US" dirty="0" smtClean="0"/>
              <a:t>can be implemented this way</a:t>
            </a:r>
          </a:p>
          <a:p>
            <a:pPr algn="just"/>
            <a:r>
              <a:rPr lang="en-US" altLang="en-US" dirty="0" smtClean="0"/>
              <a:t>Multilevel-feedback-queue scheduler is defined by the following parameters:</a:t>
            </a:r>
          </a:p>
          <a:p>
            <a:pPr lvl="1"/>
            <a:r>
              <a:rPr lang="en-US" altLang="en-US" dirty="0" smtClean="0"/>
              <a:t>number of queues</a:t>
            </a:r>
          </a:p>
          <a:p>
            <a:pPr lvl="1"/>
            <a:r>
              <a:rPr lang="en-US" altLang="en-US" dirty="0" smtClean="0"/>
              <a:t>scheduling algorithms for each queue</a:t>
            </a:r>
          </a:p>
          <a:p>
            <a:pPr lvl="1"/>
            <a:r>
              <a:rPr lang="en-US" altLang="en-US" dirty="0" smtClean="0"/>
              <a:t>method used to determine when to upgrade a process</a:t>
            </a:r>
          </a:p>
          <a:p>
            <a:pPr lvl="1"/>
            <a:r>
              <a:rPr lang="en-US" altLang="en-US" dirty="0" smtClean="0"/>
              <a:t>method used to determine when to demote a process</a:t>
            </a:r>
          </a:p>
          <a:p>
            <a:pPr lvl="1"/>
            <a:r>
              <a:rPr lang="en-US" altLang="en-US" dirty="0" smtClean="0"/>
              <a:t>method used to determine which queue a process will enter when that process needs service</a:t>
            </a:r>
          </a:p>
        </p:txBody>
      </p:sp>
    </p:spTree>
    <p:extLst>
      <p:ext uri="{BB962C8B-B14F-4D97-AF65-F5344CB8AC3E}">
        <p14:creationId xmlns:p14="http://schemas.microsoft.com/office/powerpoint/2010/main" val="363466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229270"/>
            <a:ext cx="7710488" cy="6794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 smtClean="0"/>
              <a:t>Example of Multilevel Feedback Queue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4065588" cy="4530725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Three queues: </a:t>
            </a:r>
          </a:p>
          <a:p>
            <a:pPr lvl="1"/>
            <a:r>
              <a:rPr lang="en-US" altLang="en-US" sz="1400" i="1" dirty="0" smtClean="0"/>
              <a:t>Q</a:t>
            </a:r>
            <a:r>
              <a:rPr lang="en-US" altLang="en-US" sz="1400" baseline="-25000" dirty="0" smtClean="0"/>
              <a:t>0</a:t>
            </a:r>
            <a:r>
              <a:rPr lang="en-US" altLang="en-US" sz="1400" dirty="0" smtClean="0"/>
              <a:t> – RR with time quantum 8 milliseconds</a:t>
            </a:r>
          </a:p>
          <a:p>
            <a:pPr lvl="1"/>
            <a:r>
              <a:rPr lang="en-US" altLang="en-US" sz="1400" i="1" dirty="0" smtClean="0"/>
              <a:t>Q</a:t>
            </a:r>
            <a:r>
              <a:rPr lang="en-US" altLang="en-US" sz="1400" baseline="-25000" dirty="0" smtClean="0"/>
              <a:t>1</a:t>
            </a:r>
            <a:r>
              <a:rPr lang="en-US" altLang="en-US" sz="1400" dirty="0" smtClean="0"/>
              <a:t> – RR time quantum 16 milliseconds</a:t>
            </a:r>
          </a:p>
          <a:p>
            <a:pPr lvl="1"/>
            <a:r>
              <a:rPr lang="en-US" altLang="en-US" sz="1400" i="1" dirty="0" smtClean="0"/>
              <a:t>Q</a:t>
            </a:r>
            <a:r>
              <a:rPr lang="en-US" altLang="en-US" sz="1400" baseline="-25000" dirty="0" smtClean="0"/>
              <a:t>2</a:t>
            </a:r>
            <a:r>
              <a:rPr lang="en-US" altLang="en-US" sz="1400" dirty="0" smtClean="0"/>
              <a:t> – FCFS</a:t>
            </a:r>
          </a:p>
          <a:p>
            <a:pPr lvl="1"/>
            <a:endParaRPr lang="en-US" altLang="en-US" sz="1400" dirty="0" smtClean="0"/>
          </a:p>
          <a:p>
            <a:r>
              <a:rPr lang="en-US" altLang="en-US" dirty="0" smtClean="0"/>
              <a:t>Scheduling</a:t>
            </a:r>
          </a:p>
          <a:p>
            <a:pPr lvl="1"/>
            <a:r>
              <a:rPr lang="en-US" altLang="en-US" sz="1400" dirty="0" smtClean="0"/>
              <a:t>A new job enters queue </a:t>
            </a:r>
            <a:r>
              <a:rPr lang="en-US" altLang="en-US" sz="1400" i="1" dirty="0" smtClean="0"/>
              <a:t>Q</a:t>
            </a:r>
            <a:r>
              <a:rPr lang="en-US" altLang="en-US" sz="1400" i="1" baseline="-25000" dirty="0" smtClean="0"/>
              <a:t>0</a:t>
            </a:r>
            <a:r>
              <a:rPr lang="en-US" altLang="en-US" sz="1400" i="1" dirty="0" smtClean="0"/>
              <a:t> </a:t>
            </a:r>
            <a:r>
              <a:rPr lang="en-US" altLang="en-US" sz="1400" dirty="0" smtClean="0"/>
              <a:t>which is served by</a:t>
            </a:r>
            <a:r>
              <a:rPr lang="en-US" altLang="en-US" sz="1400" i="1" dirty="0" smtClean="0"/>
              <a:t> </a:t>
            </a:r>
            <a:r>
              <a:rPr lang="en-US" altLang="en-US" sz="1400" dirty="0" smtClean="0"/>
              <a:t>FCFS</a:t>
            </a:r>
          </a:p>
          <a:p>
            <a:pPr lvl="2"/>
            <a:r>
              <a:rPr lang="en-US" altLang="en-US" sz="1400" dirty="0" smtClean="0"/>
              <a:t>When it gains CPU, job receives 8 milliseconds</a:t>
            </a:r>
          </a:p>
          <a:p>
            <a:pPr lvl="2"/>
            <a:r>
              <a:rPr lang="en-US" altLang="en-US" sz="1400" dirty="0" smtClean="0"/>
              <a:t>If it does not finish in 8 milliseconds, job is moved to queue </a:t>
            </a:r>
            <a:r>
              <a:rPr lang="en-US" altLang="en-US" sz="1400" i="1" dirty="0" smtClean="0"/>
              <a:t>Q</a:t>
            </a:r>
            <a:r>
              <a:rPr lang="en-US" altLang="en-US" sz="1400" baseline="-25000" dirty="0" smtClean="0"/>
              <a:t>1</a:t>
            </a:r>
            <a:endParaRPr lang="en-US" altLang="en-US" sz="1400" dirty="0" smtClean="0"/>
          </a:p>
          <a:p>
            <a:pPr lvl="1"/>
            <a:r>
              <a:rPr lang="en-US" altLang="en-US" sz="1400" dirty="0" smtClean="0"/>
              <a:t>At </a:t>
            </a:r>
            <a:r>
              <a:rPr lang="en-US" altLang="en-US" sz="1400" i="1" dirty="0" smtClean="0"/>
              <a:t>Q</a:t>
            </a:r>
            <a:r>
              <a:rPr lang="en-US" altLang="en-US" sz="1400" baseline="-25000" dirty="0" smtClean="0"/>
              <a:t>1</a:t>
            </a:r>
            <a:r>
              <a:rPr lang="en-US" altLang="en-US" sz="1400" dirty="0" smtClean="0"/>
              <a:t> job is again served by FCFS and receives 16 additional milliseconds</a:t>
            </a:r>
          </a:p>
          <a:p>
            <a:pPr lvl="2"/>
            <a:r>
              <a:rPr lang="en-US" altLang="en-US" sz="1400" dirty="0" smtClean="0"/>
              <a:t>If it still does not complete, it is preempted and moved to queue </a:t>
            </a:r>
            <a:r>
              <a:rPr lang="en-US" altLang="en-US" sz="1400" i="1" dirty="0" smtClean="0"/>
              <a:t>Q</a:t>
            </a:r>
            <a:r>
              <a:rPr lang="en-US" altLang="en-US" sz="1400" baseline="-25000" dirty="0" smtClean="0"/>
              <a:t>2</a:t>
            </a:r>
            <a:endParaRPr lang="en-US" altLang="en-US" sz="1400" dirty="0" smtClean="0"/>
          </a:p>
        </p:txBody>
      </p:sp>
      <p:pic>
        <p:nvPicPr>
          <p:cNvPr id="29700" name="Picture 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2159000"/>
            <a:ext cx="3862388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146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 idx="4294967295"/>
          </p:nvPr>
        </p:nvSpPr>
        <p:spPr>
          <a:xfrm>
            <a:off x="1404938" y="188913"/>
            <a:ext cx="6824662" cy="576262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References</a:t>
            </a:r>
          </a:p>
        </p:txBody>
      </p:sp>
      <p:sp>
        <p:nvSpPr>
          <p:cNvPr id="70659" name="Content Placeholder 2"/>
          <p:cNvSpPr txBox="1">
            <a:spLocks/>
          </p:cNvSpPr>
          <p:nvPr/>
        </p:nvSpPr>
        <p:spPr bwMode="auto">
          <a:xfrm>
            <a:off x="850900" y="1208088"/>
            <a:ext cx="75311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7" tIns="45709" rIns="91417" bIns="45709"/>
          <a:lstStyle>
            <a:lvl1pPr marL="488950" indent="-488950" defTabSz="1304925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1141413" indent="-488950" defTabSz="1304925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550988" indent="-325438" defTabSz="1304925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1304925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1304925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indent="0">
              <a:spcBef>
                <a:spcPct val="35000"/>
              </a:spcBef>
              <a:buClr>
                <a:srgbClr val="993300"/>
              </a:buClr>
              <a:buSzPct val="90000"/>
            </a:pPr>
            <a:r>
              <a:rPr kumimoji="1" lang="en-US" altLang="en-US" dirty="0" smtClean="0">
                <a:latin typeface="Helvetica" pitchFamily="-84" charset="0"/>
              </a:rPr>
              <a:t>For more practice problems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dirty="0">
                <a:latin typeface="Helvetica" pitchFamily="-84" charset="0"/>
              </a:rPr>
              <a:t>https://www.gatevidyalay.com/round-robin-round-robin-scheduling-examples/</a:t>
            </a:r>
          </a:p>
          <a:p>
            <a:pPr lvl="2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</a:pPr>
            <a:endParaRPr kumimoji="1" lang="en-US" altLang="en-US" dirty="0">
              <a:latin typeface="Helvetica" pitchFamily="-84" charset="0"/>
            </a:endParaRP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endParaRPr kumimoji="1" lang="en-US" altLang="en-US" dirty="0">
              <a:latin typeface="Helvetica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976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01613"/>
            <a:ext cx="7848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CPU Scheduler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1169988"/>
            <a:ext cx="7067550" cy="4786312"/>
          </a:xfrm>
        </p:spPr>
        <p:txBody>
          <a:bodyPr>
            <a:normAutofit fontScale="70000" lnSpcReduction="20000"/>
          </a:bodyPr>
          <a:lstStyle/>
          <a:p>
            <a:pPr marL="342815" indent="-342815">
              <a:buFont typeface="Monotype Sorts" charset="2"/>
              <a:buChar char="n"/>
              <a:defRPr/>
            </a:pP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Short-term scheduler </a:t>
            </a:r>
            <a:r>
              <a:rPr lang="en-US" dirty="0" smtClean="0">
                <a:ea typeface="ＭＳ Ｐゴシック" charset="-128"/>
              </a:rPr>
              <a:t>selects </a:t>
            </a:r>
            <a:r>
              <a:rPr lang="en-US" dirty="0">
                <a:ea typeface="ＭＳ Ｐゴシック" charset="-128"/>
              </a:rPr>
              <a:t>from among the processes in</a:t>
            </a:r>
            <a:r>
              <a:rPr lang="en-US" dirty="0" smtClean="0">
                <a:ea typeface="ＭＳ Ｐゴシック" charset="-128"/>
              </a:rPr>
              <a:t> ready queue, and </a:t>
            </a:r>
            <a:r>
              <a:rPr lang="en-US" dirty="0">
                <a:ea typeface="ＭＳ Ｐゴシック" charset="-128"/>
              </a:rPr>
              <a:t>allocates the CPU to one of </a:t>
            </a:r>
            <a:r>
              <a:rPr lang="en-US" dirty="0" smtClean="0">
                <a:ea typeface="ＭＳ Ｐゴシック" charset="-128"/>
              </a:rPr>
              <a:t>them</a:t>
            </a:r>
          </a:p>
          <a:p>
            <a:pPr marL="742765" lvl="1" indent="-285680">
              <a:buFont typeface="Monotype Sorts" charset="2"/>
              <a:buChar char="l"/>
              <a:defRPr/>
            </a:pPr>
            <a:r>
              <a:rPr lang="en-US" dirty="0" smtClean="0">
                <a:ea typeface="ＭＳ Ｐゴシック" charset="-128"/>
              </a:rPr>
              <a:t>Queue may be ordered in various ways</a:t>
            </a:r>
          </a:p>
          <a:p>
            <a:pPr marL="342815" indent="-342815">
              <a:buFont typeface="Monotype Sorts" charset="2"/>
              <a:buChar char="n"/>
              <a:defRPr/>
            </a:pPr>
            <a:r>
              <a:rPr lang="en-US" dirty="0">
                <a:ea typeface="ＭＳ Ｐゴシック" charset="-128"/>
              </a:rPr>
              <a:t>CPU scheduling decisions may take place when a process:</a:t>
            </a:r>
          </a:p>
          <a:p>
            <a:pPr marL="799900" lvl="1" indent="-342815">
              <a:buFont typeface="Monotype Sorts" pitchFamily="-84" charset="2"/>
              <a:buNone/>
              <a:defRPr/>
            </a:pPr>
            <a:r>
              <a:rPr lang="en-US" dirty="0">
                <a:ea typeface="ＭＳ Ｐゴシック" charset="-128"/>
              </a:rPr>
              <a:t>1.	Switches from running to waiting state</a:t>
            </a:r>
          </a:p>
          <a:p>
            <a:pPr marL="799900" lvl="1" indent="-342815">
              <a:buFont typeface="Monotype Sorts" pitchFamily="-84" charset="2"/>
              <a:buNone/>
              <a:defRPr/>
            </a:pPr>
            <a:r>
              <a:rPr lang="en-US" dirty="0">
                <a:ea typeface="ＭＳ Ｐゴシック" charset="-128"/>
              </a:rPr>
              <a:t>2.	Switches from running to ready state</a:t>
            </a:r>
          </a:p>
          <a:p>
            <a:pPr marL="799900" lvl="1" indent="-342815">
              <a:buFont typeface="Monotype Sorts" pitchFamily="-84" charset="2"/>
              <a:buNone/>
              <a:defRPr/>
            </a:pPr>
            <a:r>
              <a:rPr lang="en-US" dirty="0">
                <a:ea typeface="ＭＳ Ｐゴシック" charset="-128"/>
              </a:rPr>
              <a:t>3.	Switches from waiting to ready</a:t>
            </a:r>
          </a:p>
          <a:p>
            <a:pPr marL="799900" lvl="1" indent="-342815">
              <a:buFont typeface="Monotype Sorts" charset="2"/>
              <a:buAutoNum type="arabicPeriod" startAt="4"/>
              <a:defRPr/>
            </a:pPr>
            <a:r>
              <a:rPr lang="en-US" dirty="0" smtClean="0">
                <a:ea typeface="ＭＳ Ｐゴシック" charset="-128"/>
              </a:rPr>
              <a:t>Terminates</a:t>
            </a:r>
          </a:p>
          <a:p>
            <a:pPr marL="342815" indent="-342815">
              <a:buFont typeface="Monotype Sorts" charset="2"/>
              <a:buChar char="n"/>
              <a:defRPr/>
            </a:pPr>
            <a:r>
              <a:rPr lang="en-US" dirty="0">
                <a:ea typeface="ＭＳ Ｐゴシック" charset="-128"/>
              </a:rPr>
              <a:t>Scheduling under 1 and 4 is </a:t>
            </a:r>
            <a:r>
              <a:rPr lang="en-US" b="1" dirty="0" err="1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nonpreemptive</a:t>
            </a:r>
            <a:endParaRPr lang="en-US" b="1" dirty="0">
              <a:solidFill>
                <a:srgbClr val="3366FF"/>
              </a:solidFill>
              <a:ea typeface="ＭＳ Ｐゴシック" charset="0"/>
              <a:cs typeface="ＭＳ Ｐゴシック" charset="0"/>
            </a:endParaRPr>
          </a:p>
          <a:p>
            <a:pPr marL="342815" indent="-342815">
              <a:buFont typeface="Monotype Sorts" charset="2"/>
              <a:buChar char="n"/>
              <a:defRPr/>
            </a:pPr>
            <a:r>
              <a:rPr lang="en-US" dirty="0">
                <a:ea typeface="ＭＳ Ｐゴシック" charset="-128"/>
              </a:rPr>
              <a:t>All other scheduling is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preemptive</a:t>
            </a:r>
          </a:p>
          <a:p>
            <a:pPr marL="742765" lvl="1" indent="-285680">
              <a:buFont typeface="Monotype Sorts" charset="2"/>
              <a:buChar char="l"/>
              <a:defRPr/>
            </a:pPr>
            <a:r>
              <a:rPr lang="en-US" dirty="0" smtClean="0">
                <a:ea typeface="ＭＳ Ｐゴシック" charset="-128"/>
              </a:rPr>
              <a:t>Consider access to shared data</a:t>
            </a:r>
          </a:p>
          <a:p>
            <a:pPr marL="742765" lvl="1" indent="-285680">
              <a:buFont typeface="Monotype Sorts" charset="2"/>
              <a:buChar char="l"/>
              <a:defRPr/>
            </a:pPr>
            <a:r>
              <a:rPr lang="en-US" dirty="0" smtClean="0">
                <a:ea typeface="ＭＳ Ｐゴシック" charset="-128"/>
              </a:rPr>
              <a:t>Consider preemption while in kernel mode</a:t>
            </a:r>
          </a:p>
          <a:p>
            <a:pPr marL="742765" lvl="1" indent="-285680">
              <a:buFont typeface="Monotype Sorts" charset="2"/>
              <a:buChar char="l"/>
              <a:defRPr/>
            </a:pPr>
            <a:r>
              <a:rPr lang="en-US" dirty="0" smtClean="0">
                <a:ea typeface="ＭＳ Ｐゴシック" charset="-128"/>
              </a:rPr>
              <a:t>Consider interrupts occurring during crucial OS activities</a:t>
            </a:r>
            <a:endParaRPr lang="en-US" dirty="0">
              <a:ea typeface="ＭＳ Ｐゴシック" charset="-128"/>
            </a:endParaRPr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492896"/>
            <a:ext cx="2952328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254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3350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Dispatcher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6775" y="1177925"/>
            <a:ext cx="6724650" cy="44831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altLang="en-US" dirty="0" smtClean="0"/>
              <a:t>Dispatcher module </a:t>
            </a:r>
            <a:r>
              <a:rPr lang="en-US" altLang="en-US" dirty="0" smtClean="0">
                <a:solidFill>
                  <a:srgbClr val="FF0000"/>
                </a:solidFill>
              </a:rPr>
              <a:t>gives control of the CPU to the process selected by the short-term scheduler</a:t>
            </a:r>
            <a:r>
              <a:rPr lang="en-US" altLang="en-US" dirty="0" smtClean="0"/>
              <a:t>; this involves:</a:t>
            </a:r>
          </a:p>
          <a:p>
            <a:pPr lvl="1"/>
            <a:r>
              <a:rPr lang="en-US" altLang="en-US" dirty="0" smtClean="0"/>
              <a:t>switching context</a:t>
            </a:r>
          </a:p>
          <a:p>
            <a:pPr lvl="1"/>
            <a:r>
              <a:rPr lang="en-US" altLang="en-US" dirty="0" smtClean="0"/>
              <a:t>switching to user mode</a:t>
            </a:r>
          </a:p>
          <a:p>
            <a:pPr lvl="1"/>
            <a:r>
              <a:rPr lang="en-US" altLang="en-US" dirty="0" smtClean="0"/>
              <a:t>jumping to the proper location in the user program to restart that program</a:t>
            </a:r>
          </a:p>
          <a:p>
            <a:pPr algn="just"/>
            <a:r>
              <a:rPr lang="en-US" altLang="en-US" b="1" dirty="0" smtClean="0">
                <a:solidFill>
                  <a:srgbClr val="3366FF"/>
                </a:solidFill>
              </a:rPr>
              <a:t>Dispatch latency </a:t>
            </a:r>
            <a:r>
              <a:rPr lang="en-US" altLang="en-US" dirty="0" smtClean="0"/>
              <a:t>– </a:t>
            </a:r>
            <a:r>
              <a:rPr lang="en-US" altLang="en-US" dirty="0" smtClean="0">
                <a:solidFill>
                  <a:srgbClr val="FF0000"/>
                </a:solidFill>
              </a:rPr>
              <a:t>time taken </a:t>
            </a:r>
            <a:r>
              <a:rPr lang="en-US" altLang="en-US" dirty="0" smtClean="0"/>
              <a:t>by the </a:t>
            </a:r>
            <a:r>
              <a:rPr lang="en-US" altLang="en-US" dirty="0" err="1" smtClean="0"/>
              <a:t>the</a:t>
            </a:r>
            <a:r>
              <a:rPr lang="en-US" altLang="en-US" dirty="0" smtClean="0"/>
              <a:t> dispatcher </a:t>
            </a:r>
            <a:r>
              <a:rPr lang="en-US" altLang="en-US" dirty="0" smtClean="0">
                <a:solidFill>
                  <a:srgbClr val="FF0000"/>
                </a:solidFill>
              </a:rPr>
              <a:t>to stop one process and start another running</a:t>
            </a:r>
          </a:p>
        </p:txBody>
      </p:sp>
    </p:spTree>
    <p:extLst>
      <p:ext uri="{BB962C8B-B14F-4D97-AF65-F5344CB8AC3E}">
        <p14:creationId xmlns:p14="http://schemas.microsoft.com/office/powerpoint/2010/main" val="37693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14313"/>
            <a:ext cx="76962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Scheduling Criteria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1246188"/>
            <a:ext cx="7156450" cy="495935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b="1" dirty="0" smtClean="0">
                <a:solidFill>
                  <a:srgbClr val="FF0000"/>
                </a:solidFill>
              </a:rPr>
              <a:t>CPU utilization </a:t>
            </a:r>
            <a:r>
              <a:rPr lang="en-US" altLang="en-US" dirty="0" smtClean="0"/>
              <a:t>– keep the CPU as busy as possible</a:t>
            </a:r>
          </a:p>
          <a:p>
            <a:pPr algn="just"/>
            <a:r>
              <a:rPr lang="en-US" altLang="en-US" b="1" dirty="0" smtClean="0">
                <a:solidFill>
                  <a:srgbClr val="FF0000"/>
                </a:solidFill>
              </a:rPr>
              <a:t>Throughput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dirty="0" smtClean="0"/>
              <a:t>– # of processes that complete their execution per time unit</a:t>
            </a:r>
          </a:p>
          <a:p>
            <a:pPr algn="just"/>
            <a:r>
              <a:rPr lang="en-US" altLang="en-US" b="1" dirty="0" smtClean="0">
                <a:solidFill>
                  <a:srgbClr val="FF0000"/>
                </a:solidFill>
              </a:rPr>
              <a:t>Turnaround time </a:t>
            </a:r>
            <a:r>
              <a:rPr lang="en-US" altLang="en-US" dirty="0" smtClean="0"/>
              <a:t>– amount of time to execute a particular process</a:t>
            </a:r>
          </a:p>
          <a:p>
            <a:pPr algn="just"/>
            <a:r>
              <a:rPr lang="en-US" altLang="en-US" b="1" dirty="0" smtClean="0">
                <a:solidFill>
                  <a:srgbClr val="FF0000"/>
                </a:solidFill>
              </a:rPr>
              <a:t>Waiting time </a:t>
            </a:r>
            <a:r>
              <a:rPr lang="en-US" altLang="en-US" dirty="0" smtClean="0"/>
              <a:t>– amount of time a process has been waiting in the ready queue</a:t>
            </a:r>
          </a:p>
          <a:p>
            <a:pPr algn="just"/>
            <a:r>
              <a:rPr lang="en-US" altLang="en-US" b="1" dirty="0" smtClean="0">
                <a:solidFill>
                  <a:srgbClr val="FF0000"/>
                </a:solidFill>
              </a:rPr>
              <a:t>Response time </a:t>
            </a:r>
            <a:r>
              <a:rPr lang="en-US" altLang="en-US" dirty="0" smtClean="0"/>
              <a:t>– amount of time taken  from when a request was submitted until the first response is produced, not output  (for time-sharing environment)</a:t>
            </a:r>
          </a:p>
        </p:txBody>
      </p:sp>
    </p:spTree>
    <p:extLst>
      <p:ext uri="{BB962C8B-B14F-4D97-AF65-F5344CB8AC3E}">
        <p14:creationId xmlns:p14="http://schemas.microsoft.com/office/powerpoint/2010/main" val="73654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404466"/>
            <a:ext cx="7513637" cy="57626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dirty="0" smtClean="0"/>
              <a:t>Scheduling Algorithm Optimization Criteria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488" y="1174750"/>
            <a:ext cx="6115050" cy="4483100"/>
          </a:xfrm>
        </p:spPr>
        <p:txBody>
          <a:bodyPr>
            <a:normAutofit/>
          </a:bodyPr>
          <a:lstStyle/>
          <a:p>
            <a:endParaRPr lang="en-US" altLang="en-US" dirty="0" smtClean="0"/>
          </a:p>
          <a:p>
            <a:r>
              <a:rPr lang="en-US" altLang="en-US" dirty="0" smtClean="0"/>
              <a:t>Maximize CPU utilization</a:t>
            </a:r>
          </a:p>
          <a:p>
            <a:r>
              <a:rPr lang="en-US" altLang="en-US" dirty="0"/>
              <a:t>Maximize throughput</a:t>
            </a:r>
            <a:endParaRPr lang="en-US" altLang="en-US" dirty="0" smtClean="0"/>
          </a:p>
          <a:p>
            <a:r>
              <a:rPr lang="en-US" altLang="en-US" dirty="0" smtClean="0"/>
              <a:t>Minimize turnaround time </a:t>
            </a:r>
          </a:p>
          <a:p>
            <a:r>
              <a:rPr lang="en-US" altLang="en-US" dirty="0"/>
              <a:t>Minimize waiting </a:t>
            </a:r>
            <a:r>
              <a:rPr lang="en-US" altLang="en-US" dirty="0" smtClean="0"/>
              <a:t>time </a:t>
            </a:r>
          </a:p>
          <a:p>
            <a:r>
              <a:rPr lang="en-US" altLang="en-US" dirty="0"/>
              <a:t>Minimize response </a:t>
            </a:r>
            <a:r>
              <a:rPr lang="en-US" altLang="en-US" dirty="0" smtClean="0"/>
              <a:t>time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4872251" y="4653136"/>
            <a:ext cx="3078382" cy="149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/>
              <a:t>uptime -&gt; Linux command</a:t>
            </a:r>
          </a:p>
          <a:p>
            <a:r>
              <a:rPr lang="en-US" altLang="en-US" dirty="0" smtClean="0"/>
              <a:t> </a:t>
            </a:r>
            <a:r>
              <a:rPr lang="en-US" altLang="en-US" dirty="0"/>
              <a:t>system </a:t>
            </a:r>
            <a:r>
              <a:rPr lang="en-US" altLang="en-US" dirty="0" smtClean="0"/>
              <a:t>calls</a:t>
            </a:r>
          </a:p>
          <a:p>
            <a:r>
              <a:rPr lang="en-US" altLang="en-US" dirty="0" smtClean="0"/>
              <a:t>time</a:t>
            </a:r>
          </a:p>
          <a:p>
            <a:r>
              <a:rPr lang="en-IN" dirty="0" err="1"/>
              <a:t>sched_getscheduler</a:t>
            </a:r>
            <a:r>
              <a:rPr lang="en-IN" dirty="0"/>
              <a:t>() </a:t>
            </a:r>
            <a:endParaRPr lang="en-IN" dirty="0" smtClean="0"/>
          </a:p>
          <a:p>
            <a:r>
              <a:rPr lang="en-IN" dirty="0" err="1" smtClean="0"/>
              <a:t>sched_setscheduler</a:t>
            </a:r>
            <a:r>
              <a:rPr lang="en-IN" dirty="0"/>
              <a:t>()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8251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68288"/>
            <a:ext cx="7997825" cy="457200"/>
          </a:xfrm>
        </p:spPr>
        <p:txBody>
          <a:bodyPr/>
          <a:lstStyle/>
          <a:p>
            <a:pPr eaLnBrk="1" hangingPunct="1"/>
            <a:r>
              <a:rPr lang="en-US" altLang="en-US" sz="2400" b="1" dirty="0" smtClean="0">
                <a:solidFill>
                  <a:srgbClr val="FF0000"/>
                </a:solidFill>
              </a:rPr>
              <a:t>First- Come, First-Served (FCFS) Scheduling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3438" y="836712"/>
            <a:ext cx="7566025" cy="5472608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sz="1050" dirty="0" smtClean="0"/>
              <a:t>	</a:t>
            </a:r>
            <a:r>
              <a:rPr lang="en-US" altLang="en-US" sz="2400" u="sng" dirty="0" smtClean="0"/>
              <a:t>Example 1: </a:t>
            </a:r>
            <a:r>
              <a:rPr lang="en-US" altLang="en-US" sz="2400" dirty="0" smtClean="0"/>
              <a:t>Consider the following processes with their burst time. Use FCFS to schedule the processes and compute the average waiting time.  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sz="2400" dirty="0"/>
              <a:t>	</a:t>
            </a:r>
            <a:r>
              <a:rPr lang="en-US" altLang="en-US" sz="2400" dirty="0" smtClean="0"/>
              <a:t>	</a:t>
            </a:r>
            <a:r>
              <a:rPr lang="en-US" altLang="en-US" sz="2400" dirty="0" smtClean="0">
                <a:solidFill>
                  <a:srgbClr val="FF0000"/>
                </a:solidFill>
              </a:rPr>
              <a:t>             </a:t>
            </a:r>
            <a:r>
              <a:rPr lang="en-US" altLang="en-US" sz="2000" dirty="0" smtClean="0">
                <a:solidFill>
                  <a:srgbClr val="FF0000"/>
                </a:solidFill>
              </a:rPr>
              <a:t>          Process ID   Burst Time </a:t>
            </a:r>
            <a:r>
              <a:rPr lang="en-US" altLang="en-US" sz="2000" dirty="0" smtClean="0"/>
              <a:t>	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sz="2000" dirty="0" smtClean="0"/>
              <a:t>		 </a:t>
            </a:r>
            <a:r>
              <a:rPr lang="en-US" altLang="en-US" sz="2000" i="1" dirty="0" smtClean="0"/>
              <a:t>P</a:t>
            </a:r>
            <a:r>
              <a:rPr lang="en-US" altLang="en-US" sz="2000" i="1" baseline="-25000" dirty="0" smtClean="0"/>
              <a:t>1</a:t>
            </a:r>
            <a:r>
              <a:rPr lang="en-US" altLang="en-US" sz="2000" dirty="0" smtClean="0"/>
              <a:t>	24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sz="2000" dirty="0" smtClean="0"/>
              <a:t>		 </a:t>
            </a:r>
            <a:r>
              <a:rPr lang="en-US" altLang="en-US" sz="2000" i="1" dirty="0" smtClean="0"/>
              <a:t>P</a:t>
            </a:r>
            <a:r>
              <a:rPr lang="en-US" altLang="en-US" sz="2000" i="1" baseline="-25000" dirty="0" smtClean="0"/>
              <a:t>2</a:t>
            </a:r>
            <a:r>
              <a:rPr lang="en-US" altLang="en-US" sz="2000" dirty="0" smtClean="0"/>
              <a:t> 	3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sz="2000" dirty="0" smtClean="0"/>
              <a:t>		 </a:t>
            </a:r>
            <a:r>
              <a:rPr lang="en-US" altLang="en-US" sz="2000" i="1" dirty="0" smtClean="0"/>
              <a:t>P</a:t>
            </a:r>
            <a:r>
              <a:rPr lang="en-US" altLang="en-US" sz="2000" i="1" baseline="-25000" dirty="0" smtClean="0"/>
              <a:t>3	 </a:t>
            </a:r>
            <a:r>
              <a:rPr lang="en-US" altLang="en-US" sz="2000" dirty="0" smtClean="0"/>
              <a:t>3</a:t>
            </a:r>
            <a:r>
              <a:rPr lang="en-US" altLang="en-US" sz="2400" i="1" baseline="-25000" dirty="0" smtClean="0"/>
              <a:t> </a:t>
            </a:r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altLang="en-US" sz="1800" dirty="0" smtClean="0"/>
              <a:t>Suppose that the processes arrive in the order: </a:t>
            </a:r>
            <a:r>
              <a:rPr lang="en-US" altLang="en-US" sz="1800" i="1" dirty="0" smtClean="0"/>
              <a:t>P</a:t>
            </a:r>
            <a:r>
              <a:rPr lang="en-US" altLang="en-US" sz="1800" i="1" baseline="-25000" dirty="0" smtClean="0"/>
              <a:t>1</a:t>
            </a:r>
            <a:r>
              <a:rPr lang="en-US" altLang="en-US" sz="1800" dirty="0" smtClean="0"/>
              <a:t> , </a:t>
            </a:r>
            <a:r>
              <a:rPr lang="en-US" altLang="en-US" sz="1800" i="1" dirty="0" smtClean="0"/>
              <a:t>P</a:t>
            </a:r>
            <a:r>
              <a:rPr lang="en-US" altLang="en-US" sz="1800" i="1" baseline="-25000" dirty="0" smtClean="0"/>
              <a:t>2</a:t>
            </a:r>
            <a:r>
              <a:rPr lang="en-US" altLang="en-US" sz="1800" dirty="0" smtClean="0"/>
              <a:t> , </a:t>
            </a:r>
            <a:r>
              <a:rPr lang="en-US" altLang="en-US" sz="1800" i="1" dirty="0" smtClean="0"/>
              <a:t>P</a:t>
            </a:r>
            <a:r>
              <a:rPr lang="en-US" altLang="en-US" sz="1800" i="1" baseline="-25000" dirty="0" smtClean="0"/>
              <a:t>3  </a:t>
            </a:r>
            <a:br>
              <a:rPr lang="en-US" altLang="en-US" sz="1800" i="1" baseline="-25000" dirty="0" smtClean="0"/>
            </a:br>
            <a:r>
              <a:rPr lang="en-US" altLang="en-US" sz="1800" dirty="0" smtClean="0"/>
              <a:t>The </a:t>
            </a:r>
            <a:r>
              <a:rPr lang="en-US" altLang="en-US" sz="1800" dirty="0" smtClean="0">
                <a:solidFill>
                  <a:srgbClr val="FF0000"/>
                </a:solidFill>
              </a:rPr>
              <a:t>Gantt Chart </a:t>
            </a:r>
            <a:r>
              <a:rPr lang="en-US" altLang="en-US" sz="1800" dirty="0" smtClean="0"/>
              <a:t>for the schedule is:</a:t>
            </a:r>
            <a:br>
              <a:rPr lang="en-US" altLang="en-US" sz="1800" dirty="0" smtClean="0"/>
            </a:br>
            <a:r>
              <a:rPr lang="en-US" altLang="en-US" sz="1050" dirty="0" smtClean="0"/>
              <a:t/>
            </a:r>
            <a:br>
              <a:rPr lang="en-US" altLang="en-US" sz="1050" dirty="0" smtClean="0"/>
            </a:br>
            <a:r>
              <a:rPr lang="en-US" altLang="en-US" sz="1050" dirty="0" smtClean="0"/>
              <a:t/>
            </a:r>
            <a:br>
              <a:rPr lang="en-US" altLang="en-US" sz="1050" dirty="0" smtClean="0"/>
            </a:br>
            <a:r>
              <a:rPr lang="en-US" altLang="en-US" sz="1050" dirty="0" smtClean="0"/>
              <a:t/>
            </a:r>
            <a:br>
              <a:rPr lang="en-US" altLang="en-US" sz="1050" dirty="0" smtClean="0"/>
            </a:br>
            <a:r>
              <a:rPr lang="en-US" altLang="en-US" sz="1050" dirty="0" smtClean="0"/>
              <a:t/>
            </a:r>
            <a:br>
              <a:rPr lang="en-US" altLang="en-US" sz="1050" dirty="0" smtClean="0"/>
            </a:br>
            <a:endParaRPr lang="en-US" altLang="en-US" sz="1050" dirty="0" smtClean="0"/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endParaRPr lang="en-US" altLang="en-US" sz="2400" dirty="0" smtClean="0"/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altLang="en-US" sz="2400" dirty="0" smtClean="0"/>
              <a:t>Waiting time for </a:t>
            </a:r>
            <a:r>
              <a:rPr lang="en-US" altLang="en-US" sz="2400" i="1" dirty="0" smtClean="0"/>
              <a:t>P</a:t>
            </a:r>
            <a:r>
              <a:rPr lang="en-US" altLang="en-US" sz="2400" i="1" baseline="-25000" dirty="0" smtClean="0"/>
              <a:t>1</a:t>
            </a:r>
            <a:r>
              <a:rPr lang="en-US" altLang="en-US" sz="2400" dirty="0" smtClean="0"/>
              <a:t>  = 0; </a:t>
            </a:r>
            <a:r>
              <a:rPr lang="en-US" altLang="en-US" sz="2400" i="1" dirty="0" smtClean="0"/>
              <a:t>P</a:t>
            </a:r>
            <a:r>
              <a:rPr lang="en-US" altLang="en-US" sz="2400" i="1" baseline="-25000" dirty="0" smtClean="0"/>
              <a:t>2</a:t>
            </a:r>
            <a:r>
              <a:rPr lang="en-US" altLang="en-US" sz="2400" dirty="0" smtClean="0"/>
              <a:t>  = 24; </a:t>
            </a:r>
            <a:r>
              <a:rPr lang="en-US" altLang="en-US" sz="2400" i="1" dirty="0" smtClean="0"/>
              <a:t>P</a:t>
            </a:r>
            <a:r>
              <a:rPr lang="en-US" altLang="en-US" sz="2400" i="1" baseline="-25000" dirty="0" smtClean="0"/>
              <a:t>3 </a:t>
            </a:r>
            <a:r>
              <a:rPr lang="en-US" altLang="en-US" sz="2400" dirty="0" smtClean="0"/>
              <a:t>= 27</a:t>
            </a:r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altLang="en-US" sz="2400" dirty="0" smtClean="0">
                <a:solidFill>
                  <a:srgbClr val="FF0000"/>
                </a:solidFill>
              </a:rPr>
              <a:t>Average waiting time</a:t>
            </a:r>
            <a:r>
              <a:rPr lang="en-US" altLang="en-US" sz="2400" dirty="0" smtClean="0"/>
              <a:t>:  (0 + 24 + 27)/3 = 17</a:t>
            </a:r>
          </a:p>
        </p:txBody>
      </p:sp>
      <p:pic>
        <p:nvPicPr>
          <p:cNvPr id="1229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38" y="3974976"/>
            <a:ext cx="6954838" cy="750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217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4022</TotalTime>
  <Words>1736</Words>
  <Application>Microsoft Office PowerPoint</Application>
  <PresentationFormat>On-screen Show (4:3)</PresentationFormat>
  <Paragraphs>814</Paragraphs>
  <Slides>42</Slides>
  <Notes>37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5" baseType="lpstr">
      <vt:lpstr>MS PGothic</vt:lpstr>
      <vt:lpstr>MS PGothic</vt:lpstr>
      <vt:lpstr>Arial</vt:lpstr>
      <vt:lpstr>Calibri</vt:lpstr>
      <vt:lpstr>Helvetica</vt:lpstr>
      <vt:lpstr>Lucida Grande</vt:lpstr>
      <vt:lpstr>Monotype Sorts</vt:lpstr>
      <vt:lpstr>Symbol</vt:lpstr>
      <vt:lpstr>Times New Roman</vt:lpstr>
      <vt:lpstr>Verdana</vt:lpstr>
      <vt:lpstr>Webdings</vt:lpstr>
      <vt:lpstr>Office Theme</vt:lpstr>
      <vt:lpstr>Equation</vt:lpstr>
      <vt:lpstr>Module3_CPU_Scheduling</vt:lpstr>
      <vt:lpstr>Objectives</vt:lpstr>
      <vt:lpstr>Basic Concepts</vt:lpstr>
      <vt:lpstr>Histogram of CPU-burst Times</vt:lpstr>
      <vt:lpstr>CPU Scheduler</vt:lpstr>
      <vt:lpstr>Dispatcher</vt:lpstr>
      <vt:lpstr>Scheduling Criteria</vt:lpstr>
      <vt:lpstr>Scheduling Algorithm Optimization Criteria</vt:lpstr>
      <vt:lpstr>First- Come, First-Served (FCFS) Scheduling</vt:lpstr>
      <vt:lpstr>First- Come, First-Served (FCFS) Scheduling</vt:lpstr>
      <vt:lpstr>FCFS Scheduling (Cont.)</vt:lpstr>
      <vt:lpstr>First- Come, First-Served (FCFS) Scheduling</vt:lpstr>
      <vt:lpstr>First- Come, First-Served (FCFS) Scheduling</vt:lpstr>
      <vt:lpstr>First- Come, First-Served (FCFS) Scheduling</vt:lpstr>
      <vt:lpstr>First- Come, First-Served (FCFS) Scheduling</vt:lpstr>
      <vt:lpstr>First- Come, First-Served (FCFS) Scheduling </vt:lpstr>
      <vt:lpstr>First- Come, First-Served (FCFS) Scheduling </vt:lpstr>
      <vt:lpstr>Shortest-Job-First (SJF) Scheduling</vt:lpstr>
      <vt:lpstr>SJF – Example  1 </vt:lpstr>
      <vt:lpstr>SJF – Example  1 (cont’d)</vt:lpstr>
      <vt:lpstr>SJF Scheduling - Example</vt:lpstr>
      <vt:lpstr>SJF Scheduling - Example</vt:lpstr>
      <vt:lpstr>Determining Length of Next CPU Burst</vt:lpstr>
      <vt:lpstr>Prediction of the Length of the Next CPU Burst</vt:lpstr>
      <vt:lpstr>Examples of Exponential Averaging</vt:lpstr>
      <vt:lpstr>Example of Shortest-remaining-time-first</vt:lpstr>
      <vt:lpstr>Example of Preemptive SJF</vt:lpstr>
      <vt:lpstr>Example of Preemptive SJF</vt:lpstr>
      <vt:lpstr>Priority Scheduling</vt:lpstr>
      <vt:lpstr>Priority Scheduling - Example</vt:lpstr>
      <vt:lpstr>Priority Scheduling - Example</vt:lpstr>
      <vt:lpstr>Priority Scheduling - Example</vt:lpstr>
      <vt:lpstr>Priority Scheduling - Example</vt:lpstr>
      <vt:lpstr>Round Robin (RR)</vt:lpstr>
      <vt:lpstr>Example of RR with Time Quantum = 4</vt:lpstr>
      <vt:lpstr>Time Quantum and Context Switch Time</vt:lpstr>
      <vt:lpstr>Turnaround Time Varies With The Time Quantum</vt:lpstr>
      <vt:lpstr>Multilevel Queue</vt:lpstr>
      <vt:lpstr>Multilevel Queue Scheduling</vt:lpstr>
      <vt:lpstr>Multilevel Feedback Queue</vt:lpstr>
      <vt:lpstr>Example of Multilevel Feedback Queue</vt:lpstr>
      <vt:lpstr>References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CPU Scheduling</dc:title>
  <dc:creator>vijaya sherly</dc:creator>
  <cp:lastModifiedBy>Admin</cp:lastModifiedBy>
  <cp:revision>92</cp:revision>
  <dcterms:created xsi:type="dcterms:W3CDTF">2016-08-05T05:06:50Z</dcterms:created>
  <dcterms:modified xsi:type="dcterms:W3CDTF">2020-08-07T16:36:40Z</dcterms:modified>
</cp:coreProperties>
</file>