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7" r:id="rId2"/>
    <p:sldId id="260" r:id="rId3"/>
    <p:sldId id="261" r:id="rId4"/>
    <p:sldId id="262" r:id="rId5"/>
    <p:sldId id="302" r:id="rId6"/>
    <p:sldId id="303" r:id="rId7"/>
    <p:sldId id="304" r:id="rId8"/>
    <p:sldId id="305" r:id="rId9"/>
    <p:sldId id="263" r:id="rId10"/>
    <p:sldId id="306" r:id="rId11"/>
    <p:sldId id="264" r:id="rId12"/>
    <p:sldId id="307" r:id="rId13"/>
    <p:sldId id="266" r:id="rId14"/>
    <p:sldId id="267" r:id="rId15"/>
    <p:sldId id="308" r:id="rId16"/>
    <p:sldId id="309" r:id="rId17"/>
    <p:sldId id="297" r:id="rId18"/>
    <p:sldId id="268" r:id="rId19"/>
    <p:sldId id="270" r:id="rId20"/>
    <p:sldId id="299" r:id="rId21"/>
    <p:sldId id="312" r:id="rId22"/>
    <p:sldId id="313" r:id="rId23"/>
    <p:sldId id="314" r:id="rId24"/>
    <p:sldId id="315" r:id="rId25"/>
    <p:sldId id="316" r:id="rId26"/>
    <p:sldId id="317" r:id="rId27"/>
    <p:sldId id="318" r:id="rId28"/>
    <p:sldId id="319" r:id="rId29"/>
    <p:sldId id="320" r:id="rId30"/>
    <p:sldId id="321" r:id="rId31"/>
    <p:sldId id="271" r:id="rId32"/>
    <p:sldId id="272" r:id="rId33"/>
    <p:sldId id="336" r:id="rId34"/>
    <p:sldId id="298" r:id="rId35"/>
    <p:sldId id="322" r:id="rId36"/>
    <p:sldId id="274" r:id="rId37"/>
    <p:sldId id="323" r:id="rId38"/>
    <p:sldId id="283" r:id="rId39"/>
    <p:sldId id="284" r:id="rId40"/>
    <p:sldId id="326" r:id="rId41"/>
    <p:sldId id="327" r:id="rId42"/>
    <p:sldId id="328" r:id="rId43"/>
    <p:sldId id="329" r:id="rId44"/>
    <p:sldId id="330" r:id="rId45"/>
    <p:sldId id="331" r:id="rId46"/>
    <p:sldId id="332" r:id="rId47"/>
    <p:sldId id="333" r:id="rId48"/>
    <p:sldId id="334" r:id="rId49"/>
    <p:sldId id="335" r:id="rId50"/>
    <p:sldId id="324" r:id="rId51"/>
    <p:sldId id="325" r:id="rId52"/>
    <p:sldId id="285" r:id="rId53"/>
    <p:sldId id="286" r:id="rId54"/>
    <p:sldId id="287" r:id="rId55"/>
    <p:sldId id="288" r:id="rId56"/>
    <p:sldId id="289" r:id="rId57"/>
    <p:sldId id="290" r:id="rId58"/>
    <p:sldId id="291" r:id="rId59"/>
    <p:sldId id="292" r:id="rId60"/>
    <p:sldId id="293" r:id="rId61"/>
    <p:sldId id="294" r:id="rId62"/>
    <p:sldId id="295"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4CFB7F-885E-478B-9B3C-588AEAB94950}" type="datetimeFigureOut">
              <a:rPr lang="en-IN" smtClean="0"/>
              <a:t>21-07-2020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0E1C75-0BDA-496D-A4F3-444E6CD68C45}" type="slidenum">
              <a:rPr lang="en-IN" smtClean="0"/>
              <a:t>‹#›</a:t>
            </a:fld>
            <a:endParaRPr lang="en-IN"/>
          </a:p>
        </p:txBody>
      </p:sp>
    </p:spTree>
    <p:extLst>
      <p:ext uri="{BB962C8B-B14F-4D97-AF65-F5344CB8AC3E}">
        <p14:creationId xmlns:p14="http://schemas.microsoft.com/office/powerpoint/2010/main" val="367168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fld id="{E8785C3C-9C7A-4616-A7DC-7157CE95B514}" type="slidenum">
              <a:rPr lang="en-US" altLang="en-US">
                <a:latin typeface="Times New Roman" charset="0"/>
              </a:rPr>
              <a:pPr/>
              <a:t>1</a:t>
            </a:fld>
            <a:endParaRPr lang="en-US" altLang="en-US">
              <a:latin typeface="Times New Roman" charset="0"/>
            </a:endParaRPr>
          </a:p>
        </p:txBody>
      </p:sp>
      <p:sp>
        <p:nvSpPr>
          <p:cNvPr id="45059" name="Rectangle 2"/>
          <p:cNvSpPr>
            <a:spLocks noGrp="1" noRot="1" noChangeAspect="1" noChangeArrowheads="1" noTextEdit="1"/>
          </p:cNvSpPr>
          <p:nvPr>
            <p:ph type="sldImg"/>
          </p:nvPr>
        </p:nvSpPr>
        <p:spPr>
          <a:xfrm>
            <a:off x="1144588" y="685800"/>
            <a:ext cx="4572000" cy="3429000"/>
          </a:xfrm>
          <a:ln/>
        </p:spPr>
      </p:sp>
      <p:sp>
        <p:nvSpPr>
          <p:cNvPr id="45060" name="Rectangle 3"/>
          <p:cNvSpPr>
            <a:spLocks noGrp="1" noChangeArrowheads="1"/>
          </p:cNvSpPr>
          <p:nvPr>
            <p:ph type="body" idx="1"/>
          </p:nvPr>
        </p:nvSpPr>
        <p:spPr>
          <a:xfrm>
            <a:off x="914400" y="4343400"/>
            <a:ext cx="5029200" cy="4114800"/>
          </a:xfrm>
          <a:noFill/>
        </p:spPr>
        <p:txBody>
          <a:bodyPr/>
          <a:lstStyle/>
          <a:p>
            <a:pPr eaLnBrk="1" hangingPunct="1"/>
            <a:endParaRPr lang="en-US" altLang="en-US" smtClean="0"/>
          </a:p>
        </p:txBody>
      </p:sp>
    </p:spTree>
    <p:extLst>
      <p:ext uri="{BB962C8B-B14F-4D97-AF65-F5344CB8AC3E}">
        <p14:creationId xmlns:p14="http://schemas.microsoft.com/office/powerpoint/2010/main" val="800927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A0E1C75-0BDA-496D-A4F3-444E6CD68C45}" type="slidenum">
              <a:rPr lang="en-IN" smtClean="0"/>
              <a:t>23</a:t>
            </a:fld>
            <a:endParaRPr lang="en-IN"/>
          </a:p>
        </p:txBody>
      </p:sp>
    </p:spTree>
    <p:extLst>
      <p:ext uri="{BB962C8B-B14F-4D97-AF65-F5344CB8AC3E}">
        <p14:creationId xmlns:p14="http://schemas.microsoft.com/office/powerpoint/2010/main" val="1778677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1198563" y="701675"/>
            <a:ext cx="4681537" cy="3511550"/>
          </a:xfrm>
          <a:ln/>
        </p:spPr>
      </p:sp>
      <p:sp>
        <p:nvSpPr>
          <p:cNvPr id="104451" name="Rectangle 3"/>
          <p:cNvSpPr>
            <a:spLocks noGrp="1" noChangeArrowheads="1"/>
          </p:cNvSpPr>
          <p:nvPr>
            <p:ph type="body" idx="1"/>
          </p:nvPr>
        </p:nvSpPr>
        <p:spPr>
          <a:xfrm>
            <a:off x="708025" y="4448175"/>
            <a:ext cx="5662613" cy="4213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926" tIns="46963" rIns="93926" bIns="46963"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028681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1198563" y="701675"/>
            <a:ext cx="4681537" cy="3511550"/>
          </a:xfrm>
          <a:ln/>
        </p:spPr>
      </p:sp>
      <p:sp>
        <p:nvSpPr>
          <p:cNvPr id="105475" name="Rectangle 3"/>
          <p:cNvSpPr>
            <a:spLocks noGrp="1" noChangeArrowheads="1"/>
          </p:cNvSpPr>
          <p:nvPr>
            <p:ph type="body" idx="1"/>
          </p:nvPr>
        </p:nvSpPr>
        <p:spPr>
          <a:xfrm>
            <a:off x="708025" y="4448175"/>
            <a:ext cx="5662613" cy="4213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926" tIns="46963" rIns="93926" bIns="46963"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531049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198563" y="701675"/>
            <a:ext cx="4681537" cy="3511550"/>
          </a:xfrm>
          <a:ln/>
        </p:spPr>
      </p:sp>
      <p:sp>
        <p:nvSpPr>
          <p:cNvPr id="106499" name="Rectangle 3"/>
          <p:cNvSpPr>
            <a:spLocks noGrp="1" noChangeArrowheads="1"/>
          </p:cNvSpPr>
          <p:nvPr>
            <p:ph type="body" idx="1"/>
          </p:nvPr>
        </p:nvSpPr>
        <p:spPr>
          <a:xfrm>
            <a:off x="708025" y="4448175"/>
            <a:ext cx="5662613" cy="4213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926" tIns="46963" rIns="93926" bIns="46963"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56041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198563" y="701675"/>
            <a:ext cx="4681537" cy="3511550"/>
          </a:xfrm>
          <a:ln/>
        </p:spPr>
      </p:sp>
      <p:sp>
        <p:nvSpPr>
          <p:cNvPr id="107523" name="Rectangle 3"/>
          <p:cNvSpPr>
            <a:spLocks noGrp="1" noChangeArrowheads="1"/>
          </p:cNvSpPr>
          <p:nvPr>
            <p:ph type="body" idx="1"/>
          </p:nvPr>
        </p:nvSpPr>
        <p:spPr>
          <a:xfrm>
            <a:off x="708025" y="4448175"/>
            <a:ext cx="5662613" cy="4213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926" tIns="46963" rIns="93926" bIns="46963"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91894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1198563" y="701675"/>
            <a:ext cx="4681537" cy="3511550"/>
          </a:xfrm>
          <a:ln/>
        </p:spPr>
      </p:sp>
      <p:sp>
        <p:nvSpPr>
          <p:cNvPr id="108547" name="Rectangle 3"/>
          <p:cNvSpPr>
            <a:spLocks noGrp="1" noChangeArrowheads="1"/>
          </p:cNvSpPr>
          <p:nvPr>
            <p:ph type="body" idx="1"/>
          </p:nvPr>
        </p:nvSpPr>
        <p:spPr>
          <a:xfrm>
            <a:off x="708025" y="4448175"/>
            <a:ext cx="5662613" cy="4213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926" tIns="46963" rIns="93926" bIns="46963"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24628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198563" y="701675"/>
            <a:ext cx="4681537" cy="3511550"/>
          </a:xfrm>
          <a:ln/>
        </p:spPr>
      </p:sp>
      <p:sp>
        <p:nvSpPr>
          <p:cNvPr id="109571" name="Rectangle 3"/>
          <p:cNvSpPr>
            <a:spLocks noGrp="1" noChangeArrowheads="1"/>
          </p:cNvSpPr>
          <p:nvPr>
            <p:ph type="body" idx="1"/>
          </p:nvPr>
        </p:nvSpPr>
        <p:spPr>
          <a:xfrm>
            <a:off x="708025" y="4448175"/>
            <a:ext cx="5662613" cy="4213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926" tIns="46963" rIns="93926" bIns="46963"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294120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198563" y="701675"/>
            <a:ext cx="4681537" cy="3511550"/>
          </a:xfrm>
          <a:ln/>
        </p:spPr>
      </p:sp>
      <p:sp>
        <p:nvSpPr>
          <p:cNvPr id="110595" name="Rectangle 3"/>
          <p:cNvSpPr>
            <a:spLocks noGrp="1" noChangeArrowheads="1"/>
          </p:cNvSpPr>
          <p:nvPr>
            <p:ph type="body" idx="1"/>
          </p:nvPr>
        </p:nvSpPr>
        <p:spPr>
          <a:xfrm>
            <a:off x="708025" y="4448175"/>
            <a:ext cx="5662613" cy="4213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926" tIns="46963" rIns="93926" bIns="46963"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364824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D5BBDFB-5788-4858-8430-845BE695AC1F}" type="datetime1">
              <a:rPr lang="en-IN" smtClean="0"/>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241C67-0D64-4107-AF31-0ED482AB0637}" type="slidenum">
              <a:rPr lang="en-IN" smtClean="0"/>
              <a:t>‹#›</a:t>
            </a:fld>
            <a:endParaRPr lang="en-IN"/>
          </a:p>
        </p:txBody>
      </p:sp>
    </p:spTree>
    <p:extLst>
      <p:ext uri="{BB962C8B-B14F-4D97-AF65-F5344CB8AC3E}">
        <p14:creationId xmlns:p14="http://schemas.microsoft.com/office/powerpoint/2010/main" val="941785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3BF488-FF6D-49FC-A124-C2AA2D7094C8}" type="datetime1">
              <a:rPr lang="en-IN" smtClean="0"/>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241C67-0D64-4107-AF31-0ED482AB0637}" type="slidenum">
              <a:rPr lang="en-IN" smtClean="0"/>
              <a:t>‹#›</a:t>
            </a:fld>
            <a:endParaRPr lang="en-IN"/>
          </a:p>
        </p:txBody>
      </p:sp>
    </p:spTree>
    <p:extLst>
      <p:ext uri="{BB962C8B-B14F-4D97-AF65-F5344CB8AC3E}">
        <p14:creationId xmlns:p14="http://schemas.microsoft.com/office/powerpoint/2010/main" val="1926971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E6E646-8433-458F-8D87-18082B811D1B}" type="datetime1">
              <a:rPr lang="en-IN" smtClean="0"/>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241C67-0D64-4107-AF31-0ED482AB0637}" type="slidenum">
              <a:rPr lang="en-IN" smtClean="0"/>
              <a:t>‹#›</a:t>
            </a:fld>
            <a:endParaRPr lang="en-IN"/>
          </a:p>
        </p:txBody>
      </p:sp>
    </p:spTree>
    <p:extLst>
      <p:ext uri="{BB962C8B-B14F-4D97-AF65-F5344CB8AC3E}">
        <p14:creationId xmlns:p14="http://schemas.microsoft.com/office/powerpoint/2010/main" val="563013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D7E8573-BDD5-49AC-8ED7-2CF61381CFA8}" type="datetime1">
              <a:rPr lang="en-IN" smtClean="0"/>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241C67-0D64-4107-AF31-0ED482AB0637}" type="slidenum">
              <a:rPr lang="en-IN" smtClean="0"/>
              <a:t>‹#›</a:t>
            </a:fld>
            <a:endParaRPr lang="en-IN"/>
          </a:p>
        </p:txBody>
      </p:sp>
    </p:spTree>
    <p:extLst>
      <p:ext uri="{BB962C8B-B14F-4D97-AF65-F5344CB8AC3E}">
        <p14:creationId xmlns:p14="http://schemas.microsoft.com/office/powerpoint/2010/main" val="1470126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3DA51D-4ACA-4318-B54C-50AD34FBF896}" type="datetime1">
              <a:rPr lang="en-IN" smtClean="0"/>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241C67-0D64-4107-AF31-0ED482AB0637}" type="slidenum">
              <a:rPr lang="en-IN" smtClean="0"/>
              <a:t>‹#›</a:t>
            </a:fld>
            <a:endParaRPr lang="en-IN"/>
          </a:p>
        </p:txBody>
      </p:sp>
    </p:spTree>
    <p:extLst>
      <p:ext uri="{BB962C8B-B14F-4D97-AF65-F5344CB8AC3E}">
        <p14:creationId xmlns:p14="http://schemas.microsoft.com/office/powerpoint/2010/main" val="410450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6257608-D9D5-4D3F-8181-F4AFEC7A94A5}" type="datetime1">
              <a:rPr lang="en-IN" smtClean="0"/>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241C67-0D64-4107-AF31-0ED482AB0637}" type="slidenum">
              <a:rPr lang="en-IN" smtClean="0"/>
              <a:t>‹#›</a:t>
            </a:fld>
            <a:endParaRPr lang="en-IN"/>
          </a:p>
        </p:txBody>
      </p:sp>
    </p:spTree>
    <p:extLst>
      <p:ext uri="{BB962C8B-B14F-4D97-AF65-F5344CB8AC3E}">
        <p14:creationId xmlns:p14="http://schemas.microsoft.com/office/powerpoint/2010/main" val="4131657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1D4BA4E-1EAB-47C8-9885-7621E8965694}" type="datetime1">
              <a:rPr lang="en-IN" smtClean="0"/>
              <a:t>21-07-2020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241C67-0D64-4107-AF31-0ED482AB0637}" type="slidenum">
              <a:rPr lang="en-IN" smtClean="0"/>
              <a:t>‹#›</a:t>
            </a:fld>
            <a:endParaRPr lang="en-IN"/>
          </a:p>
        </p:txBody>
      </p:sp>
    </p:spTree>
    <p:extLst>
      <p:ext uri="{BB962C8B-B14F-4D97-AF65-F5344CB8AC3E}">
        <p14:creationId xmlns:p14="http://schemas.microsoft.com/office/powerpoint/2010/main" val="2789744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1A4911A-E357-443C-AC6A-8BB7AD8CFA53}" type="datetime1">
              <a:rPr lang="en-IN" smtClean="0"/>
              <a:t>21-07-2020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241C67-0D64-4107-AF31-0ED482AB0637}" type="slidenum">
              <a:rPr lang="en-IN" smtClean="0"/>
              <a:t>‹#›</a:t>
            </a:fld>
            <a:endParaRPr lang="en-IN"/>
          </a:p>
        </p:txBody>
      </p:sp>
    </p:spTree>
    <p:extLst>
      <p:ext uri="{BB962C8B-B14F-4D97-AF65-F5344CB8AC3E}">
        <p14:creationId xmlns:p14="http://schemas.microsoft.com/office/powerpoint/2010/main" val="1888866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A8DB94-1608-43FD-92BF-6E775CB30D1A}" type="datetime1">
              <a:rPr lang="en-IN" smtClean="0"/>
              <a:t>21-07-2020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241C67-0D64-4107-AF31-0ED482AB0637}" type="slidenum">
              <a:rPr lang="en-IN" smtClean="0"/>
              <a:t>‹#›</a:t>
            </a:fld>
            <a:endParaRPr lang="en-IN"/>
          </a:p>
        </p:txBody>
      </p:sp>
    </p:spTree>
    <p:extLst>
      <p:ext uri="{BB962C8B-B14F-4D97-AF65-F5344CB8AC3E}">
        <p14:creationId xmlns:p14="http://schemas.microsoft.com/office/powerpoint/2010/main" val="2642309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D65AFD-7566-4D00-96A1-005C9C4B2846}" type="datetime1">
              <a:rPr lang="en-IN" smtClean="0"/>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241C67-0D64-4107-AF31-0ED482AB0637}" type="slidenum">
              <a:rPr lang="en-IN" smtClean="0"/>
              <a:t>‹#›</a:t>
            </a:fld>
            <a:endParaRPr lang="en-IN"/>
          </a:p>
        </p:txBody>
      </p:sp>
    </p:spTree>
    <p:extLst>
      <p:ext uri="{BB962C8B-B14F-4D97-AF65-F5344CB8AC3E}">
        <p14:creationId xmlns:p14="http://schemas.microsoft.com/office/powerpoint/2010/main" val="71004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AB60CD-8388-4BE5-B37C-72973596FBCF}" type="datetime1">
              <a:rPr lang="en-IN" smtClean="0"/>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241C67-0D64-4107-AF31-0ED482AB0637}" type="slidenum">
              <a:rPr lang="en-IN" smtClean="0"/>
              <a:t>‹#›</a:t>
            </a:fld>
            <a:endParaRPr lang="en-IN"/>
          </a:p>
        </p:txBody>
      </p:sp>
    </p:spTree>
    <p:extLst>
      <p:ext uri="{BB962C8B-B14F-4D97-AF65-F5344CB8AC3E}">
        <p14:creationId xmlns:p14="http://schemas.microsoft.com/office/powerpoint/2010/main" val="1902618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F05258-227D-44C8-8ACF-366F7ECB5B17}" type="datetime1">
              <a:rPr lang="en-IN" smtClean="0"/>
              <a:t>21-07-2020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41C67-0D64-4107-AF31-0ED482AB0637}" type="slidenum">
              <a:rPr lang="en-IN" smtClean="0"/>
              <a:t>‹#›</a:t>
            </a:fld>
            <a:endParaRPr lang="en-IN"/>
          </a:p>
        </p:txBody>
      </p:sp>
    </p:spTree>
    <p:extLst>
      <p:ext uri="{BB962C8B-B14F-4D97-AF65-F5344CB8AC3E}">
        <p14:creationId xmlns:p14="http://schemas.microsoft.com/office/powerpoint/2010/main" val="2809500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p:txBody>
          <a:bodyPr>
            <a:normAutofit/>
          </a:bodyPr>
          <a:lstStyle/>
          <a:p>
            <a:pPr>
              <a:defRPr/>
            </a:pPr>
            <a:r>
              <a:rPr lang="en-US" altLang="en-US" dirty="0" smtClean="0"/>
              <a:t>Module1_Introduction</a:t>
            </a:r>
            <a:r>
              <a:rPr lang="en-US" altLang="en-US" dirty="0"/>
              <a:t/>
            </a:r>
            <a:br>
              <a:rPr lang="en-US" altLang="en-US" dirty="0"/>
            </a:br>
            <a:endParaRPr lang="en-US" altLang="en-US" dirty="0" smtClean="0"/>
          </a:p>
        </p:txBody>
      </p:sp>
      <p:sp>
        <p:nvSpPr>
          <p:cNvPr id="3" name="Subtitle 2"/>
          <p:cNvSpPr>
            <a:spLocks noGrp="1"/>
          </p:cNvSpPr>
          <p:nvPr>
            <p:ph type="subTitle" idx="1"/>
          </p:nvPr>
        </p:nvSpPr>
        <p:spPr/>
        <p:txBody>
          <a:bodyPr>
            <a:normAutofit fontScale="92500" lnSpcReduction="10000"/>
          </a:bodyPr>
          <a:lstStyle/>
          <a:p>
            <a:pPr algn="l"/>
            <a:r>
              <a:rPr lang="en-US" altLang="en-US" dirty="0"/>
              <a:t>Reference: </a:t>
            </a:r>
            <a:r>
              <a:rPr lang="en-US" altLang="en-US" dirty="0" smtClean="0"/>
              <a:t>“OPERATING </a:t>
            </a:r>
            <a:r>
              <a:rPr lang="en-US" altLang="en-US" dirty="0"/>
              <a:t>SYSTEM </a:t>
            </a:r>
            <a:r>
              <a:rPr lang="en-US" altLang="en-US" dirty="0" smtClean="0"/>
              <a:t>CONCEPTS”, </a:t>
            </a:r>
            <a:r>
              <a:rPr lang="en-US" altLang="en-US" dirty="0"/>
              <a:t>ABRAHAM </a:t>
            </a:r>
            <a:r>
              <a:rPr lang="en-US" altLang="en-US" dirty="0" smtClean="0"/>
              <a:t>SILBERSCHATZ, PETER </a:t>
            </a:r>
            <a:r>
              <a:rPr lang="en-US" altLang="en-US" dirty="0"/>
              <a:t>BAER </a:t>
            </a:r>
            <a:r>
              <a:rPr lang="en-US" altLang="en-US" dirty="0" smtClean="0"/>
              <a:t>GALVIN, GREG </a:t>
            </a:r>
            <a:r>
              <a:rPr lang="en-US" altLang="en-US" dirty="0"/>
              <a:t>GAGNE </a:t>
            </a:r>
            <a:r>
              <a:rPr lang="en-US" altLang="en-US" dirty="0" smtClean="0"/>
              <a:t>, Wiley publications. </a:t>
            </a:r>
            <a:endParaRPr lang="en-IN" dirty="0"/>
          </a:p>
        </p:txBody>
      </p:sp>
      <p:sp>
        <p:nvSpPr>
          <p:cNvPr id="2" name="Slide Number Placeholder 1"/>
          <p:cNvSpPr>
            <a:spLocks noGrp="1"/>
          </p:cNvSpPr>
          <p:nvPr>
            <p:ph type="sldNum" sz="quarter" idx="12"/>
          </p:nvPr>
        </p:nvSpPr>
        <p:spPr/>
        <p:txBody>
          <a:bodyPr/>
          <a:lstStyle/>
          <a:p>
            <a:fld id="{4E241C67-0D64-4107-AF31-0ED482AB0637}" type="slidenum">
              <a:rPr lang="en-IN" smtClean="0"/>
              <a:t>1</a:t>
            </a:fld>
            <a:endParaRPr lang="en-IN"/>
          </a:p>
        </p:txBody>
      </p:sp>
    </p:spTree>
    <p:extLst>
      <p:ext uri="{BB962C8B-B14F-4D97-AF65-F5344CB8AC3E}">
        <p14:creationId xmlns:p14="http://schemas.microsoft.com/office/powerpoint/2010/main" val="32998879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Operating System </a:t>
            </a:r>
            <a:r>
              <a:rPr lang="en-US" altLang="en-US" dirty="0" smtClean="0"/>
              <a:t>Definition (Cont’d) </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US" altLang="en-US" dirty="0"/>
              <a:t>Operating systems exist to </a:t>
            </a:r>
            <a:r>
              <a:rPr lang="en-US" altLang="en-US" dirty="0">
                <a:solidFill>
                  <a:srgbClr val="FF0000"/>
                </a:solidFill>
              </a:rPr>
              <a:t>offer a reasonable way to solve the problem of creating a usable computing system. </a:t>
            </a:r>
          </a:p>
          <a:p>
            <a:pPr algn="just"/>
            <a:r>
              <a:rPr lang="en-US" altLang="en-US" dirty="0"/>
              <a:t>The fundamental goal of computer systems is to </a:t>
            </a:r>
            <a:r>
              <a:rPr lang="en-US" altLang="en-US" dirty="0">
                <a:solidFill>
                  <a:srgbClr val="00B050"/>
                </a:solidFill>
              </a:rPr>
              <a:t>execute user programs and to make solving user problems easier</a:t>
            </a:r>
            <a:r>
              <a:rPr lang="en-US" altLang="en-US" dirty="0"/>
              <a:t>. </a:t>
            </a:r>
          </a:p>
          <a:p>
            <a:r>
              <a:rPr lang="en-US" altLang="en-US" dirty="0"/>
              <a:t>Since bare hardware alone is not particularly easy to use, application programs are developed. </a:t>
            </a:r>
          </a:p>
          <a:p>
            <a:pPr lvl="1"/>
            <a:r>
              <a:rPr lang="en-US" altLang="en-US" dirty="0"/>
              <a:t>These programs require certain common operations, such as those controlling the I/O devices. </a:t>
            </a:r>
          </a:p>
          <a:p>
            <a:pPr lvl="1" algn="just"/>
            <a:r>
              <a:rPr lang="en-US" altLang="en-US" dirty="0"/>
              <a:t>The common functions of controlling and allocating resources are brought together into one piece of software: the </a:t>
            </a:r>
            <a:r>
              <a:rPr lang="en-US" altLang="en-US" b="1" dirty="0"/>
              <a:t>operating system</a:t>
            </a:r>
            <a:r>
              <a:rPr lang="en-US" altLang="en-US" dirty="0"/>
              <a:t>.</a:t>
            </a:r>
          </a:p>
        </p:txBody>
      </p:sp>
      <p:sp>
        <p:nvSpPr>
          <p:cNvPr id="4" name="Slide Number Placeholder 3"/>
          <p:cNvSpPr>
            <a:spLocks noGrp="1"/>
          </p:cNvSpPr>
          <p:nvPr>
            <p:ph type="sldNum" sz="quarter" idx="12"/>
          </p:nvPr>
        </p:nvSpPr>
        <p:spPr/>
        <p:txBody>
          <a:bodyPr/>
          <a:lstStyle/>
          <a:p>
            <a:fld id="{4E241C67-0D64-4107-AF31-0ED482AB0637}" type="slidenum">
              <a:rPr lang="en-IN" smtClean="0"/>
              <a:t>10</a:t>
            </a:fld>
            <a:endParaRPr lang="en-IN"/>
          </a:p>
        </p:txBody>
      </p:sp>
    </p:spTree>
    <p:extLst>
      <p:ext uri="{BB962C8B-B14F-4D97-AF65-F5344CB8AC3E}">
        <p14:creationId xmlns:p14="http://schemas.microsoft.com/office/powerpoint/2010/main" val="1120533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8229600" cy="778098"/>
          </a:xfrm>
        </p:spPr>
        <p:txBody>
          <a:bodyPr>
            <a:normAutofit fontScale="90000"/>
          </a:bodyPr>
          <a:lstStyle/>
          <a:p>
            <a:pPr>
              <a:defRPr/>
            </a:pPr>
            <a:r>
              <a:rPr lang="en-US" altLang="en-US" dirty="0" smtClean="0"/>
              <a:t>Operating System Definition (Cont.)</a:t>
            </a:r>
          </a:p>
        </p:txBody>
      </p:sp>
      <p:sp>
        <p:nvSpPr>
          <p:cNvPr id="10243" name="Rectangle 3"/>
          <p:cNvSpPr>
            <a:spLocks noGrp="1" noChangeArrowheads="1"/>
          </p:cNvSpPr>
          <p:nvPr>
            <p:ph type="body" idx="1"/>
          </p:nvPr>
        </p:nvSpPr>
        <p:spPr>
          <a:xfrm>
            <a:off x="876300" y="1452563"/>
            <a:ext cx="7191375" cy="4208685"/>
          </a:xfrm>
        </p:spPr>
        <p:txBody>
          <a:bodyPr>
            <a:noAutofit/>
          </a:bodyPr>
          <a:lstStyle/>
          <a:p>
            <a:r>
              <a:rPr lang="en-US" altLang="en-US" sz="1600" dirty="0" smtClean="0">
                <a:latin typeface="+mj-lt"/>
              </a:rPr>
              <a:t>No universally accepted definition</a:t>
            </a:r>
          </a:p>
          <a:p>
            <a:pPr>
              <a:defRPr/>
            </a:pPr>
            <a:r>
              <a:rPr lang="en-US" altLang="en-US" sz="1600" dirty="0" smtClean="0">
                <a:latin typeface="+mj-lt"/>
              </a:rPr>
              <a:t>A </a:t>
            </a:r>
            <a:r>
              <a:rPr lang="en-US" altLang="en-US" sz="1600" dirty="0">
                <a:latin typeface="+mj-lt"/>
              </a:rPr>
              <a:t>simple viewpoint is that it includes everything a vendor ships when you order the operating system. The features that are included vary greatly across systems: </a:t>
            </a:r>
          </a:p>
          <a:p>
            <a:pPr lvl="1">
              <a:defRPr/>
            </a:pPr>
            <a:r>
              <a:rPr lang="en-US" altLang="en-US" sz="1600" dirty="0">
                <a:latin typeface="+mj-lt"/>
              </a:rPr>
              <a:t>Some systems take up less than a </a:t>
            </a:r>
            <a:r>
              <a:rPr lang="en-US" altLang="en-US" sz="1600" dirty="0">
                <a:solidFill>
                  <a:srgbClr val="00B050"/>
                </a:solidFill>
                <a:latin typeface="+mj-lt"/>
              </a:rPr>
              <a:t>megabyte of space </a:t>
            </a:r>
            <a:r>
              <a:rPr lang="en-US" altLang="en-US" sz="1600" dirty="0">
                <a:latin typeface="+mj-lt"/>
              </a:rPr>
              <a:t>and lack even a full-screen </a:t>
            </a:r>
            <a:r>
              <a:rPr lang="en-US" altLang="en-US" sz="1600" dirty="0" smtClean="0">
                <a:latin typeface="+mj-lt"/>
              </a:rPr>
              <a:t>editor </a:t>
            </a:r>
            <a:endParaRPr lang="en-US" altLang="en-US" sz="1600" dirty="0">
              <a:latin typeface="+mj-lt"/>
            </a:endParaRPr>
          </a:p>
          <a:p>
            <a:pPr lvl="1">
              <a:defRPr/>
            </a:pPr>
            <a:r>
              <a:rPr lang="en-US" altLang="en-US" sz="1600" dirty="0">
                <a:latin typeface="+mj-lt"/>
              </a:rPr>
              <a:t>Some systems require </a:t>
            </a:r>
            <a:r>
              <a:rPr lang="en-US" altLang="en-US" sz="1600" dirty="0">
                <a:solidFill>
                  <a:srgbClr val="00B050"/>
                </a:solidFill>
                <a:latin typeface="+mj-lt"/>
              </a:rPr>
              <a:t>gigabytes of space </a:t>
            </a:r>
            <a:r>
              <a:rPr lang="en-US" altLang="en-US" sz="1600" dirty="0">
                <a:latin typeface="+mj-lt"/>
              </a:rPr>
              <a:t>and are based entirely on graphical windowing systems. </a:t>
            </a:r>
          </a:p>
          <a:p>
            <a:pPr algn="just"/>
            <a:r>
              <a:rPr lang="en-US" altLang="en-US" sz="1600" dirty="0" smtClean="0">
                <a:latin typeface="+mj-lt"/>
              </a:rPr>
              <a:t>“The one program running at all times on the computer” is the </a:t>
            </a:r>
            <a:r>
              <a:rPr lang="en-US" altLang="en-US" sz="1600" b="1" dirty="0" smtClean="0">
                <a:solidFill>
                  <a:srgbClr val="FF0000"/>
                </a:solidFill>
                <a:latin typeface="+mj-lt"/>
              </a:rPr>
              <a:t>OS kernel</a:t>
            </a:r>
            <a:r>
              <a:rPr lang="en-US" altLang="en-US" sz="1600" b="1" dirty="0" smtClean="0">
                <a:latin typeface="+mj-lt"/>
              </a:rPr>
              <a:t>.  </a:t>
            </a:r>
          </a:p>
          <a:p>
            <a:pPr>
              <a:defRPr/>
            </a:pPr>
            <a:r>
              <a:rPr lang="en-US" altLang="en-US" sz="1600" dirty="0" smtClean="0">
                <a:latin typeface="+mj-lt"/>
              </a:rPr>
              <a:t>Along </a:t>
            </a:r>
            <a:r>
              <a:rPr lang="en-US" altLang="en-US" sz="1600" dirty="0">
                <a:latin typeface="+mj-lt"/>
              </a:rPr>
              <a:t>with the kernel, there are two other types of programs: </a:t>
            </a:r>
          </a:p>
          <a:p>
            <a:pPr lvl="1">
              <a:defRPr/>
            </a:pPr>
            <a:r>
              <a:rPr lang="en-US" altLang="en-US" sz="1600" dirty="0">
                <a:solidFill>
                  <a:srgbClr val="FF0000"/>
                </a:solidFill>
                <a:latin typeface="+mj-lt"/>
              </a:rPr>
              <a:t>System programs</a:t>
            </a:r>
            <a:r>
              <a:rPr lang="en-US" altLang="en-US" sz="1600" dirty="0">
                <a:latin typeface="+mj-lt"/>
              </a:rPr>
              <a:t>, which are associated with the operating system but are not necessarily part of the kernel.</a:t>
            </a:r>
          </a:p>
          <a:p>
            <a:pPr lvl="1">
              <a:defRPr/>
            </a:pPr>
            <a:r>
              <a:rPr lang="en-US" altLang="en-US" sz="1600" dirty="0">
                <a:solidFill>
                  <a:srgbClr val="FF0000"/>
                </a:solidFill>
                <a:latin typeface="+mj-lt"/>
              </a:rPr>
              <a:t>Application programs</a:t>
            </a:r>
            <a:r>
              <a:rPr lang="en-US" altLang="en-US" sz="1600" dirty="0">
                <a:latin typeface="+mj-lt"/>
              </a:rPr>
              <a:t>, which include all programs not associated with the operation of the system.</a:t>
            </a:r>
          </a:p>
          <a:p>
            <a:pPr algn="just"/>
            <a:r>
              <a:rPr lang="en-US" altLang="en-US" sz="1600" dirty="0" smtClean="0">
                <a:latin typeface="+mj-lt"/>
              </a:rPr>
              <a:t>Kernel is the </a:t>
            </a:r>
            <a:r>
              <a:rPr lang="en-US" altLang="en-US" sz="1600" dirty="0" smtClean="0">
                <a:solidFill>
                  <a:srgbClr val="FF0000"/>
                </a:solidFill>
                <a:latin typeface="+mj-lt"/>
              </a:rPr>
              <a:t>central core/ fundamental part</a:t>
            </a:r>
            <a:r>
              <a:rPr lang="en-US" altLang="en-US" sz="1600" dirty="0" smtClean="0">
                <a:latin typeface="+mj-lt"/>
              </a:rPr>
              <a:t> of modern OS</a:t>
            </a:r>
          </a:p>
          <a:p>
            <a:pPr marL="0" indent="0" algn="just">
              <a:buNone/>
            </a:pPr>
            <a:endParaRPr lang="en-US" altLang="en-US" sz="1600" dirty="0" smtClean="0">
              <a:latin typeface="+mj-lt"/>
            </a:endParaRPr>
          </a:p>
        </p:txBody>
      </p:sp>
      <p:sp>
        <p:nvSpPr>
          <p:cNvPr id="2" name="Slide Number Placeholder 1"/>
          <p:cNvSpPr>
            <a:spLocks noGrp="1"/>
          </p:cNvSpPr>
          <p:nvPr>
            <p:ph type="sldNum" sz="quarter" idx="12"/>
          </p:nvPr>
        </p:nvSpPr>
        <p:spPr/>
        <p:txBody>
          <a:bodyPr/>
          <a:lstStyle/>
          <a:p>
            <a:fld id="{4E241C67-0D64-4107-AF31-0ED482AB0637}" type="slidenum">
              <a:rPr lang="en-IN" smtClean="0"/>
              <a:t>11</a:t>
            </a:fld>
            <a:endParaRPr lang="en-IN"/>
          </a:p>
        </p:txBody>
      </p:sp>
    </p:spTree>
    <p:extLst>
      <p:ext uri="{BB962C8B-B14F-4D97-AF65-F5344CB8AC3E}">
        <p14:creationId xmlns:p14="http://schemas.microsoft.com/office/powerpoint/2010/main" val="51891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Evolution of Computer Systems</a:t>
            </a:r>
            <a:endParaRPr lang="en-IN" dirty="0"/>
          </a:p>
        </p:txBody>
      </p:sp>
      <p:pic>
        <p:nvPicPr>
          <p:cNvPr id="5" name="Content Placeholder 4"/>
          <p:cNvPicPr>
            <a:picLocks noGrp="1" noChangeAspect="1"/>
          </p:cNvPicPr>
          <p:nvPr>
            <p:ph idx="1"/>
          </p:nvPr>
        </p:nvPicPr>
        <p:blipFill>
          <a:blip r:embed="rId2"/>
          <a:stretch>
            <a:fillRect/>
          </a:stretch>
        </p:blipFill>
        <p:spPr>
          <a:xfrm>
            <a:off x="2371725" y="2048669"/>
            <a:ext cx="4400550" cy="3629025"/>
          </a:xfrm>
          <a:prstGeom prst="rect">
            <a:avLst/>
          </a:prstGeom>
        </p:spPr>
      </p:pic>
      <p:sp>
        <p:nvSpPr>
          <p:cNvPr id="4" name="Slide Number Placeholder 3"/>
          <p:cNvSpPr>
            <a:spLocks noGrp="1"/>
          </p:cNvSpPr>
          <p:nvPr>
            <p:ph type="sldNum" sz="quarter" idx="12"/>
          </p:nvPr>
        </p:nvSpPr>
        <p:spPr/>
        <p:txBody>
          <a:bodyPr/>
          <a:lstStyle/>
          <a:p>
            <a:fld id="{4E241C67-0D64-4107-AF31-0ED482AB0637}" type="slidenum">
              <a:rPr lang="en-IN" smtClean="0"/>
              <a:t>12</a:t>
            </a:fld>
            <a:endParaRPr lang="en-IN"/>
          </a:p>
        </p:txBody>
      </p:sp>
    </p:spTree>
    <p:extLst>
      <p:ext uri="{BB962C8B-B14F-4D97-AF65-F5344CB8AC3E}">
        <p14:creationId xmlns:p14="http://schemas.microsoft.com/office/powerpoint/2010/main" val="533094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altLang="en-US" dirty="0" smtClean="0"/>
              <a:t>Computer System Organization</a:t>
            </a:r>
          </a:p>
        </p:txBody>
      </p:sp>
      <p:sp>
        <p:nvSpPr>
          <p:cNvPr id="12291" name="Rectangle 3"/>
          <p:cNvSpPr>
            <a:spLocks noGrp="1" noChangeArrowheads="1"/>
          </p:cNvSpPr>
          <p:nvPr>
            <p:ph type="body" idx="1"/>
          </p:nvPr>
        </p:nvSpPr>
        <p:spPr>
          <a:xfrm>
            <a:off x="827584" y="1161143"/>
            <a:ext cx="7560840" cy="5364201"/>
          </a:xfrm>
        </p:spPr>
        <p:txBody>
          <a:bodyPr>
            <a:normAutofit fontScale="70000" lnSpcReduction="20000"/>
          </a:bodyPr>
          <a:lstStyle/>
          <a:p>
            <a:r>
              <a:rPr lang="en-US" altLang="en-US" dirty="0" smtClean="0"/>
              <a:t>Computer-system</a:t>
            </a:r>
          </a:p>
          <a:p>
            <a:pPr lvl="1"/>
            <a:r>
              <a:rPr lang="en-US" altLang="en-US" sz="2400" dirty="0" smtClean="0"/>
              <a:t>One or more CPUs, </a:t>
            </a:r>
            <a:r>
              <a:rPr lang="en-US" altLang="en-US" sz="2400" dirty="0" smtClean="0">
                <a:solidFill>
                  <a:srgbClr val="FF0000"/>
                </a:solidFill>
              </a:rPr>
              <a:t>device controllers </a:t>
            </a:r>
            <a:r>
              <a:rPr lang="en-US" altLang="en-US" sz="2400" dirty="0" smtClean="0"/>
              <a:t>connect through common bus providing access to shared memory</a:t>
            </a:r>
          </a:p>
          <a:p>
            <a:r>
              <a:rPr lang="en-US" altLang="en-US" dirty="0"/>
              <a:t>Each device controller is in charge of a specific type of device (for example, disk drives, audio devices, or video displays). </a:t>
            </a:r>
            <a:r>
              <a:rPr lang="en-US" altLang="en-US" dirty="0">
                <a:solidFill>
                  <a:srgbClr val="FF0000"/>
                </a:solidFill>
              </a:rPr>
              <a:t>Each device controller has a local buffer.</a:t>
            </a:r>
          </a:p>
          <a:p>
            <a:r>
              <a:rPr lang="en-US" altLang="en-US" dirty="0"/>
              <a:t>CPU moves data from/to main memory to/from local buffers.</a:t>
            </a:r>
          </a:p>
          <a:p>
            <a:pPr algn="just"/>
            <a:r>
              <a:rPr lang="en-US" altLang="en-US" dirty="0"/>
              <a:t>The </a:t>
            </a:r>
            <a:r>
              <a:rPr lang="en-US" altLang="en-US" dirty="0">
                <a:solidFill>
                  <a:srgbClr val="FF0000"/>
                </a:solidFill>
              </a:rPr>
              <a:t>CPU and the device controllers can execute in parallel</a:t>
            </a:r>
            <a:r>
              <a:rPr lang="en-US" altLang="en-US" dirty="0"/>
              <a:t>, competing for memory cycles. To ensure orderly access to the shared memory, a memory controller synchronizes access to the memory.</a:t>
            </a:r>
          </a:p>
          <a:p>
            <a:pPr lvl="1"/>
            <a:endParaRPr lang="en-US" altLang="en-US" sz="2400" dirty="0" smtClean="0"/>
          </a:p>
          <a:p>
            <a:pPr lvl="1"/>
            <a:r>
              <a:rPr lang="en-US" altLang="en-US" sz="2400" dirty="0" smtClean="0"/>
              <a:t>Device socket is connected to device controller </a:t>
            </a:r>
          </a:p>
          <a:p>
            <a:pPr lvl="1"/>
            <a:r>
              <a:rPr lang="en-US" altLang="en-US" sz="2400" dirty="0" smtClean="0"/>
              <a:t>Each device controller has an equivalent </a:t>
            </a:r>
            <a:r>
              <a:rPr lang="en-US" altLang="en-US" sz="2400" dirty="0" smtClean="0">
                <a:solidFill>
                  <a:srgbClr val="FF0000"/>
                </a:solidFill>
              </a:rPr>
              <a:t>device driver </a:t>
            </a:r>
          </a:p>
          <a:p>
            <a:pPr lvl="1"/>
            <a:endParaRPr lang="en-US" altLang="en-US" dirty="0" smtClean="0"/>
          </a:p>
          <a:p>
            <a:pPr lvl="1"/>
            <a:r>
              <a:rPr lang="en-US" altLang="en-US" dirty="0" smtClean="0"/>
              <a:t>Concurrent execution of CPUs and devices competing for memory cycles</a:t>
            </a:r>
          </a:p>
          <a:p>
            <a:pPr lvl="1"/>
            <a:endParaRPr lang="en-US" altLang="en-US" dirty="0" smtClean="0"/>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l="427" t="17949" r="427" b="17664"/>
          <a:stretch>
            <a:fillRect/>
          </a:stretch>
        </p:blipFill>
        <p:spPr bwMode="auto">
          <a:xfrm>
            <a:off x="1475656" y="4293096"/>
            <a:ext cx="6480720" cy="2177108"/>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4E241C67-0D64-4107-AF31-0ED482AB0637}" type="slidenum">
              <a:rPr lang="en-IN" smtClean="0"/>
              <a:t>13</a:t>
            </a:fld>
            <a:endParaRPr lang="en-IN"/>
          </a:p>
        </p:txBody>
      </p:sp>
    </p:spTree>
    <p:extLst>
      <p:ext uri="{BB962C8B-B14F-4D97-AF65-F5344CB8AC3E}">
        <p14:creationId xmlns:p14="http://schemas.microsoft.com/office/powerpoint/2010/main" val="21771745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defRPr/>
            </a:pPr>
            <a:r>
              <a:rPr lang="en-US" altLang="en-US" dirty="0" smtClean="0"/>
              <a:t>Computer-System Operation</a:t>
            </a:r>
          </a:p>
        </p:txBody>
      </p:sp>
      <p:sp>
        <p:nvSpPr>
          <p:cNvPr id="13315" name="Rectangle 3"/>
          <p:cNvSpPr>
            <a:spLocks noGrp="1" noChangeArrowheads="1"/>
          </p:cNvSpPr>
          <p:nvPr>
            <p:ph type="body" idx="1"/>
          </p:nvPr>
        </p:nvSpPr>
        <p:spPr/>
        <p:txBody>
          <a:bodyPr>
            <a:normAutofit fontScale="92500" lnSpcReduction="20000"/>
          </a:bodyPr>
          <a:lstStyle/>
          <a:p>
            <a:pPr algn="just"/>
            <a:r>
              <a:rPr lang="en-US" altLang="en-US" dirty="0" smtClean="0">
                <a:solidFill>
                  <a:srgbClr val="FF0000"/>
                </a:solidFill>
              </a:rPr>
              <a:t>I/O devices and the CPU can execute concurrently</a:t>
            </a:r>
            <a:r>
              <a:rPr lang="en-US" altLang="en-US" dirty="0" smtClean="0"/>
              <a:t>.</a:t>
            </a:r>
          </a:p>
          <a:p>
            <a:r>
              <a:rPr lang="en-US" altLang="en-US" dirty="0" smtClean="0"/>
              <a:t>Each device controller is in charge of a particular device type.</a:t>
            </a:r>
          </a:p>
          <a:p>
            <a:r>
              <a:rPr lang="en-US" altLang="en-US" dirty="0" smtClean="0"/>
              <a:t>Each device controller has a </a:t>
            </a:r>
            <a:r>
              <a:rPr lang="en-US" altLang="en-US" dirty="0" smtClean="0">
                <a:solidFill>
                  <a:srgbClr val="FF0000"/>
                </a:solidFill>
              </a:rPr>
              <a:t>local buffer</a:t>
            </a:r>
            <a:r>
              <a:rPr lang="en-US" altLang="en-US" dirty="0" smtClean="0"/>
              <a:t>.</a:t>
            </a:r>
          </a:p>
          <a:p>
            <a:r>
              <a:rPr lang="en-US" altLang="en-US" dirty="0" smtClean="0"/>
              <a:t>CPU moves data from/to main memory to/from local buffers</a:t>
            </a:r>
          </a:p>
          <a:p>
            <a:r>
              <a:rPr lang="en-US" altLang="en-US" dirty="0" smtClean="0">
                <a:solidFill>
                  <a:srgbClr val="FF0000"/>
                </a:solidFill>
              </a:rPr>
              <a:t>I/O is from the device to local buffer of controller.</a:t>
            </a:r>
          </a:p>
          <a:p>
            <a:r>
              <a:rPr lang="en-US" altLang="en-US" dirty="0" smtClean="0"/>
              <a:t>Device controller informs CPU that it has finished its operation by causing an </a:t>
            </a:r>
            <a:r>
              <a:rPr lang="en-US" altLang="en-US" i="1" dirty="0" smtClean="0">
                <a:solidFill>
                  <a:srgbClr val="FF0000"/>
                </a:solidFill>
              </a:rPr>
              <a:t>interrupt</a:t>
            </a:r>
            <a:r>
              <a:rPr lang="en-US" altLang="en-US" dirty="0" smtClean="0"/>
              <a:t>.</a:t>
            </a:r>
          </a:p>
        </p:txBody>
      </p:sp>
      <p:sp>
        <p:nvSpPr>
          <p:cNvPr id="2" name="Slide Number Placeholder 1"/>
          <p:cNvSpPr>
            <a:spLocks noGrp="1"/>
          </p:cNvSpPr>
          <p:nvPr>
            <p:ph type="sldNum" sz="quarter" idx="12"/>
          </p:nvPr>
        </p:nvSpPr>
        <p:spPr/>
        <p:txBody>
          <a:bodyPr/>
          <a:lstStyle/>
          <a:p>
            <a:fld id="{4E241C67-0D64-4107-AF31-0ED482AB0637}" type="slidenum">
              <a:rPr lang="en-IN" smtClean="0"/>
              <a:t>14</a:t>
            </a:fld>
            <a:endParaRPr lang="en-IN"/>
          </a:p>
        </p:txBody>
      </p:sp>
    </p:spTree>
    <p:extLst>
      <p:ext uri="{BB962C8B-B14F-4D97-AF65-F5344CB8AC3E}">
        <p14:creationId xmlns:p14="http://schemas.microsoft.com/office/powerpoint/2010/main" val="3114328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defRPr/>
            </a:pPr>
            <a:r>
              <a:rPr lang="en-US" altLang="en-US" smtClean="0"/>
              <a:t>Computer Startup</a:t>
            </a:r>
          </a:p>
        </p:txBody>
      </p:sp>
      <p:sp>
        <p:nvSpPr>
          <p:cNvPr id="11267" name="Rectangle 3"/>
          <p:cNvSpPr>
            <a:spLocks noGrp="1" noChangeArrowheads="1"/>
          </p:cNvSpPr>
          <p:nvPr>
            <p:ph type="body" idx="1"/>
          </p:nvPr>
        </p:nvSpPr>
        <p:spPr/>
        <p:txBody>
          <a:bodyPr/>
          <a:lstStyle/>
          <a:p>
            <a:r>
              <a:rPr lang="en-US" altLang="en-US" b="1" dirty="0">
                <a:solidFill>
                  <a:srgbClr val="FF0000"/>
                </a:solidFill>
              </a:rPr>
              <a:t>B</a:t>
            </a:r>
            <a:r>
              <a:rPr lang="en-US" altLang="en-US" b="1" dirty="0" smtClean="0">
                <a:solidFill>
                  <a:srgbClr val="FF0000"/>
                </a:solidFill>
              </a:rPr>
              <a:t>ootstrap</a:t>
            </a:r>
            <a:r>
              <a:rPr lang="en-US" altLang="en-US" b="1" dirty="0" smtClean="0"/>
              <a:t> </a:t>
            </a:r>
            <a:r>
              <a:rPr lang="en-US" altLang="en-US" b="1" dirty="0" smtClean="0">
                <a:solidFill>
                  <a:srgbClr val="FF0000"/>
                </a:solidFill>
              </a:rPr>
              <a:t>program</a:t>
            </a:r>
            <a:r>
              <a:rPr lang="en-US" altLang="en-US" dirty="0" smtClean="0"/>
              <a:t> is loaded at power-up or reboot</a:t>
            </a:r>
          </a:p>
          <a:p>
            <a:pPr lvl="1"/>
            <a:r>
              <a:rPr lang="en-US" altLang="en-US" dirty="0" smtClean="0"/>
              <a:t>Typically stored in ROM </a:t>
            </a:r>
            <a:r>
              <a:rPr lang="en-US" altLang="en-US" dirty="0"/>
              <a:t>/</a:t>
            </a:r>
            <a:r>
              <a:rPr lang="en-US" altLang="en-US" dirty="0" smtClean="0"/>
              <a:t>EEPROM/Flash memory, generally known as </a:t>
            </a:r>
            <a:r>
              <a:rPr lang="en-US" altLang="en-US" b="1" dirty="0" smtClean="0">
                <a:solidFill>
                  <a:srgbClr val="FF0000"/>
                </a:solidFill>
              </a:rPr>
              <a:t>firmware</a:t>
            </a:r>
          </a:p>
          <a:p>
            <a:pPr lvl="1"/>
            <a:r>
              <a:rPr lang="en-US" altLang="en-US" dirty="0" smtClean="0"/>
              <a:t>Initializes all aspects of system</a:t>
            </a:r>
          </a:p>
          <a:p>
            <a:pPr lvl="1"/>
            <a:r>
              <a:rPr lang="en-US" altLang="en-US" dirty="0" smtClean="0"/>
              <a:t>Loads operating system kernel and starts execution</a:t>
            </a:r>
          </a:p>
        </p:txBody>
      </p:sp>
      <p:sp>
        <p:nvSpPr>
          <p:cNvPr id="2" name="Slide Number Placeholder 1"/>
          <p:cNvSpPr>
            <a:spLocks noGrp="1"/>
          </p:cNvSpPr>
          <p:nvPr>
            <p:ph type="sldNum" sz="quarter" idx="12"/>
          </p:nvPr>
        </p:nvSpPr>
        <p:spPr/>
        <p:txBody>
          <a:bodyPr/>
          <a:lstStyle/>
          <a:p>
            <a:fld id="{4E241C67-0D64-4107-AF31-0ED482AB0637}" type="slidenum">
              <a:rPr lang="en-IN" smtClean="0"/>
              <a:t>15</a:t>
            </a:fld>
            <a:endParaRPr lang="en-IN"/>
          </a:p>
        </p:txBody>
      </p:sp>
    </p:spTree>
    <p:extLst>
      <p:ext uri="{BB962C8B-B14F-4D97-AF65-F5344CB8AC3E}">
        <p14:creationId xmlns:p14="http://schemas.microsoft.com/office/powerpoint/2010/main" val="1873072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Interrupts</a:t>
            </a:r>
            <a:endParaRPr lang="en-IN" dirty="0"/>
          </a:p>
        </p:txBody>
      </p:sp>
      <p:sp>
        <p:nvSpPr>
          <p:cNvPr id="3" name="Content Placeholder 2"/>
          <p:cNvSpPr>
            <a:spLocks noGrp="1"/>
          </p:cNvSpPr>
          <p:nvPr>
            <p:ph idx="1"/>
          </p:nvPr>
        </p:nvSpPr>
        <p:spPr/>
        <p:txBody>
          <a:bodyPr>
            <a:normAutofit fontScale="85000" lnSpcReduction="10000"/>
          </a:bodyPr>
          <a:lstStyle/>
          <a:p>
            <a:r>
              <a:rPr lang="en-US" altLang="en-US" dirty="0"/>
              <a:t>There are two types of interrupts</a:t>
            </a:r>
            <a:r>
              <a:rPr lang="en-US" altLang="en-US" b="1" dirty="0">
                <a:solidFill>
                  <a:srgbClr val="0000FF"/>
                </a:solidFill>
              </a:rPr>
              <a:t>:</a:t>
            </a:r>
          </a:p>
          <a:p>
            <a:pPr lvl="1"/>
            <a:r>
              <a:rPr lang="en-US" altLang="en-US" b="1" dirty="0">
                <a:solidFill>
                  <a:srgbClr val="FF0000"/>
                </a:solidFill>
              </a:rPr>
              <a:t>Hardware</a:t>
            </a:r>
            <a:r>
              <a:rPr lang="en-US" altLang="en-US" b="1" dirty="0">
                <a:solidFill>
                  <a:srgbClr val="0000FF"/>
                </a:solidFill>
              </a:rPr>
              <a:t>  </a:t>
            </a:r>
            <a:r>
              <a:rPr lang="en-US" altLang="en-US" b="1" dirty="0" smtClean="0">
                <a:solidFill>
                  <a:srgbClr val="FF0000"/>
                </a:solidFill>
              </a:rPr>
              <a:t>Interrupt</a:t>
            </a:r>
            <a:r>
              <a:rPr lang="en-US" altLang="en-US" b="1" dirty="0" smtClean="0">
                <a:solidFill>
                  <a:srgbClr val="0000FF"/>
                </a:solidFill>
              </a:rPr>
              <a:t> </a:t>
            </a:r>
            <a:r>
              <a:rPr lang="en-US" altLang="en-US" dirty="0" smtClean="0"/>
              <a:t>-- </a:t>
            </a:r>
            <a:r>
              <a:rPr lang="en-US" altLang="en-US" dirty="0"/>
              <a:t>a</a:t>
            </a:r>
            <a:r>
              <a:rPr lang="en-US" altLang="en-US" b="1" dirty="0">
                <a:solidFill>
                  <a:srgbClr val="0000FF"/>
                </a:solidFill>
              </a:rPr>
              <a:t> </a:t>
            </a:r>
            <a:r>
              <a:rPr lang="en-US" altLang="en-US" dirty="0"/>
              <a:t>device may trigger an interrupt by sending a signal to the CPU, usually by way of the system bus. </a:t>
            </a:r>
          </a:p>
          <a:p>
            <a:pPr lvl="1"/>
            <a:r>
              <a:rPr lang="en-US" altLang="en-US" b="1" dirty="0">
                <a:solidFill>
                  <a:srgbClr val="FF0000"/>
                </a:solidFill>
              </a:rPr>
              <a:t>Software</a:t>
            </a:r>
            <a:r>
              <a:rPr lang="en-US" altLang="en-US" dirty="0">
                <a:solidFill>
                  <a:srgbClr val="FF0000"/>
                </a:solidFill>
              </a:rPr>
              <a:t> </a:t>
            </a:r>
            <a:r>
              <a:rPr lang="en-US" altLang="en-US" b="1" dirty="0">
                <a:solidFill>
                  <a:srgbClr val="FF0000"/>
                </a:solidFill>
              </a:rPr>
              <a:t>Interrupt</a:t>
            </a:r>
            <a:r>
              <a:rPr lang="en-US" altLang="en-US" dirty="0" smtClean="0"/>
              <a:t> </a:t>
            </a:r>
            <a:r>
              <a:rPr lang="en-US" altLang="en-US" dirty="0"/>
              <a:t>-- a program may trigger an interrupt by executing a special operation called a </a:t>
            </a:r>
            <a:r>
              <a:rPr lang="en-US" altLang="en-US" b="1" dirty="0">
                <a:solidFill>
                  <a:srgbClr val="FF0000"/>
                </a:solidFill>
              </a:rPr>
              <a:t>system call.</a:t>
            </a:r>
          </a:p>
          <a:p>
            <a:r>
              <a:rPr lang="en-US" altLang="en-US" dirty="0"/>
              <a:t>A software-generated interrupt  (sometimes called </a:t>
            </a:r>
            <a:r>
              <a:rPr lang="en-US" altLang="en-US" b="1" dirty="0">
                <a:solidFill>
                  <a:srgbClr val="FF0000"/>
                </a:solidFill>
              </a:rPr>
              <a:t>trap</a:t>
            </a:r>
            <a:r>
              <a:rPr lang="en-US" altLang="en-US" dirty="0">
                <a:solidFill>
                  <a:srgbClr val="FF0000"/>
                </a:solidFill>
              </a:rPr>
              <a:t> </a:t>
            </a:r>
            <a:r>
              <a:rPr lang="en-US" altLang="en-US" dirty="0"/>
              <a:t>or </a:t>
            </a:r>
            <a:r>
              <a:rPr lang="en-US" altLang="en-US" b="1" dirty="0">
                <a:solidFill>
                  <a:srgbClr val="FF0000"/>
                </a:solidFill>
              </a:rPr>
              <a:t>exception</a:t>
            </a:r>
            <a:r>
              <a:rPr lang="en-US" altLang="en-US" dirty="0"/>
              <a:t>) is  caused either by an error (e.g., divide by zero) or a user request (e.g., an I/O request).</a:t>
            </a:r>
            <a:endParaRPr lang="en-US" altLang="en-US" sz="800" dirty="0"/>
          </a:p>
          <a:p>
            <a:r>
              <a:rPr lang="en-US" altLang="en-US" dirty="0"/>
              <a:t>An operating system is </a:t>
            </a:r>
            <a:r>
              <a:rPr lang="en-US" altLang="en-US" b="1" dirty="0">
                <a:solidFill>
                  <a:srgbClr val="FF0000"/>
                </a:solidFill>
              </a:rPr>
              <a:t>interrupt driven.</a:t>
            </a:r>
          </a:p>
          <a:p>
            <a:pPr lvl="1">
              <a:buFont typeface="Monotype Sorts" pitchFamily="-84" charset="2"/>
              <a:buNone/>
            </a:pPr>
            <a:endParaRPr lang="en-US" altLang="en-US" b="1" dirty="0">
              <a:solidFill>
                <a:srgbClr val="0000FF"/>
              </a:solidFill>
            </a:endParaRPr>
          </a:p>
          <a:p>
            <a:endParaRPr lang="en-US" altLang="en-US" b="1" dirty="0">
              <a:solidFill>
                <a:srgbClr val="0000FF"/>
              </a:solidFill>
            </a:endParaRPr>
          </a:p>
        </p:txBody>
      </p:sp>
      <p:sp>
        <p:nvSpPr>
          <p:cNvPr id="4" name="Slide Number Placeholder 3"/>
          <p:cNvSpPr>
            <a:spLocks noGrp="1"/>
          </p:cNvSpPr>
          <p:nvPr>
            <p:ph type="sldNum" sz="quarter" idx="12"/>
          </p:nvPr>
        </p:nvSpPr>
        <p:spPr/>
        <p:txBody>
          <a:bodyPr/>
          <a:lstStyle/>
          <a:p>
            <a:fld id="{4E241C67-0D64-4107-AF31-0ED482AB0637}" type="slidenum">
              <a:rPr lang="en-IN" smtClean="0"/>
              <a:t>16</a:t>
            </a:fld>
            <a:endParaRPr lang="en-IN"/>
          </a:p>
        </p:txBody>
      </p:sp>
    </p:spTree>
    <p:extLst>
      <p:ext uri="{BB962C8B-B14F-4D97-AF65-F5344CB8AC3E}">
        <p14:creationId xmlns:p14="http://schemas.microsoft.com/office/powerpoint/2010/main" val="3406790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4082"/>
          </a:xfrm>
        </p:spPr>
        <p:txBody>
          <a:bodyPr>
            <a:normAutofit fontScale="90000"/>
          </a:bodyPr>
          <a:lstStyle/>
          <a:p>
            <a:r>
              <a:rPr lang="en-IN" dirty="0"/>
              <a:t>Interrupts</a:t>
            </a:r>
          </a:p>
        </p:txBody>
      </p:sp>
      <p:sp>
        <p:nvSpPr>
          <p:cNvPr id="3" name="Content Placeholder 2"/>
          <p:cNvSpPr>
            <a:spLocks noGrp="1"/>
          </p:cNvSpPr>
          <p:nvPr>
            <p:ph idx="1"/>
          </p:nvPr>
        </p:nvSpPr>
        <p:spPr>
          <a:xfrm>
            <a:off x="457200" y="1052736"/>
            <a:ext cx="8229600" cy="5087075"/>
          </a:xfrm>
        </p:spPr>
        <p:txBody>
          <a:bodyPr>
            <a:normAutofit/>
          </a:bodyPr>
          <a:lstStyle/>
          <a:p>
            <a:pPr algn="just"/>
            <a:r>
              <a:rPr lang="en-US" altLang="en-US" sz="2400" dirty="0"/>
              <a:t>Once the kernel is loaded and executing, it can start providing services to the system and its users. </a:t>
            </a:r>
          </a:p>
          <a:p>
            <a:pPr algn="just"/>
            <a:r>
              <a:rPr lang="en-US" altLang="en-US" sz="2400" dirty="0"/>
              <a:t>Some services are provided outside of the kernel, by system programs that are loaded into memory at boot time to become  </a:t>
            </a:r>
            <a:r>
              <a:rPr lang="en-US" altLang="en-US" sz="2400" b="1" dirty="0">
                <a:solidFill>
                  <a:srgbClr val="FF0000"/>
                </a:solidFill>
              </a:rPr>
              <a:t>system processes</a:t>
            </a:r>
            <a:r>
              <a:rPr lang="en-US" altLang="en-US" sz="2400" dirty="0"/>
              <a:t>, or </a:t>
            </a:r>
            <a:r>
              <a:rPr lang="en-US" altLang="en-US" sz="2400" b="1" dirty="0">
                <a:solidFill>
                  <a:srgbClr val="FF0000"/>
                </a:solidFill>
              </a:rPr>
              <a:t>system daemons </a:t>
            </a:r>
            <a:r>
              <a:rPr lang="en-US" altLang="en-US" sz="2400" dirty="0"/>
              <a:t>that run the entire time the kernel is running.</a:t>
            </a:r>
          </a:p>
          <a:p>
            <a:pPr algn="just"/>
            <a:r>
              <a:rPr lang="en-US" altLang="en-US" sz="2400" dirty="0"/>
              <a:t>On UNIX, the first system process is </a:t>
            </a:r>
            <a:r>
              <a:rPr lang="en-US" altLang="en-US" sz="2400" b="1" dirty="0" err="1">
                <a:solidFill>
                  <a:srgbClr val="00B050"/>
                </a:solidFill>
              </a:rPr>
              <a:t>init</a:t>
            </a:r>
            <a:r>
              <a:rPr lang="en-US" altLang="en-US" sz="2400" b="1" dirty="0">
                <a:solidFill>
                  <a:srgbClr val="00B050"/>
                </a:solidFill>
              </a:rPr>
              <a:t> </a:t>
            </a:r>
            <a:r>
              <a:rPr lang="en-US" altLang="en-US" sz="2400" dirty="0"/>
              <a:t>and it starts many other daemons. Once this phase is complete, the system is fully booted, and the system waits for some event to occur.</a:t>
            </a:r>
          </a:p>
          <a:p>
            <a:pPr algn="just"/>
            <a:r>
              <a:rPr lang="en-US" altLang="en-US" sz="2400" dirty="0"/>
              <a:t>The occurrence of an event is usually signaled by an </a:t>
            </a:r>
            <a:r>
              <a:rPr lang="en-US" altLang="en-US" sz="2400" b="1" dirty="0">
                <a:solidFill>
                  <a:srgbClr val="FF0000"/>
                </a:solidFill>
              </a:rPr>
              <a:t>interrupt</a:t>
            </a:r>
            <a:r>
              <a:rPr lang="en-US" altLang="en-US" sz="2400" b="1" dirty="0">
                <a:solidFill>
                  <a:srgbClr val="0000FF"/>
                </a:solidFill>
              </a:rPr>
              <a:t>.  </a:t>
            </a:r>
          </a:p>
        </p:txBody>
      </p:sp>
      <p:sp>
        <p:nvSpPr>
          <p:cNvPr id="4" name="Slide Number Placeholder 3"/>
          <p:cNvSpPr>
            <a:spLocks noGrp="1"/>
          </p:cNvSpPr>
          <p:nvPr>
            <p:ph type="sldNum" sz="quarter" idx="12"/>
          </p:nvPr>
        </p:nvSpPr>
        <p:spPr/>
        <p:txBody>
          <a:bodyPr/>
          <a:lstStyle/>
          <a:p>
            <a:fld id="{4E241C67-0D64-4107-AF31-0ED482AB0637}" type="slidenum">
              <a:rPr lang="en-IN" smtClean="0"/>
              <a:t>17</a:t>
            </a:fld>
            <a:endParaRPr lang="en-IN"/>
          </a:p>
        </p:txBody>
      </p:sp>
      <p:pic>
        <p:nvPicPr>
          <p:cNvPr id="6" name="Picture 5"/>
          <p:cNvPicPr>
            <a:picLocks noChangeAspect="1"/>
          </p:cNvPicPr>
          <p:nvPr/>
        </p:nvPicPr>
        <p:blipFill>
          <a:blip r:embed="rId2"/>
          <a:stretch>
            <a:fillRect/>
          </a:stretch>
        </p:blipFill>
        <p:spPr>
          <a:xfrm>
            <a:off x="1476375" y="5013176"/>
            <a:ext cx="6191250" cy="1162050"/>
          </a:xfrm>
          <a:prstGeom prst="rect">
            <a:avLst/>
          </a:prstGeom>
        </p:spPr>
      </p:pic>
    </p:spTree>
    <p:extLst>
      <p:ext uri="{BB962C8B-B14F-4D97-AF65-F5344CB8AC3E}">
        <p14:creationId xmlns:p14="http://schemas.microsoft.com/office/powerpoint/2010/main" val="1834944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274638"/>
            <a:ext cx="8229600" cy="634082"/>
          </a:xfrm>
        </p:spPr>
        <p:txBody>
          <a:bodyPr>
            <a:normAutofit fontScale="90000"/>
          </a:bodyPr>
          <a:lstStyle/>
          <a:p>
            <a:pPr>
              <a:defRPr/>
            </a:pPr>
            <a:r>
              <a:rPr lang="en-US" altLang="en-US" dirty="0"/>
              <a:t>Interrupt Handling</a:t>
            </a:r>
            <a:endParaRPr lang="en-US" altLang="en-US" dirty="0" smtClean="0"/>
          </a:p>
        </p:txBody>
      </p:sp>
      <p:sp>
        <p:nvSpPr>
          <p:cNvPr id="14339" name="Rectangle 3"/>
          <p:cNvSpPr>
            <a:spLocks noGrp="1" noChangeArrowheads="1"/>
          </p:cNvSpPr>
          <p:nvPr>
            <p:ph type="body" idx="1"/>
          </p:nvPr>
        </p:nvSpPr>
        <p:spPr>
          <a:xfrm>
            <a:off x="457200" y="908720"/>
            <a:ext cx="8229600" cy="5812755"/>
          </a:xfrm>
        </p:spPr>
        <p:txBody>
          <a:bodyPr>
            <a:noAutofit/>
          </a:bodyPr>
          <a:lstStyle/>
          <a:p>
            <a:r>
              <a:rPr lang="en-US" altLang="en-US" sz="1800" dirty="0"/>
              <a:t>When an interrupt occurs, </a:t>
            </a:r>
            <a:r>
              <a:rPr lang="en-US" altLang="en-US" sz="1800" dirty="0" smtClean="0"/>
              <a:t>the </a:t>
            </a:r>
            <a:r>
              <a:rPr lang="en-US" altLang="en-US" sz="1800" dirty="0"/>
              <a:t>operating system </a:t>
            </a:r>
            <a:endParaRPr lang="en-US" altLang="en-US" sz="1800" dirty="0" smtClean="0"/>
          </a:p>
          <a:p>
            <a:pPr lvl="1"/>
            <a:r>
              <a:rPr lang="en-US" altLang="en-US" sz="1400" dirty="0" smtClean="0">
                <a:solidFill>
                  <a:srgbClr val="FF0000"/>
                </a:solidFill>
              </a:rPr>
              <a:t>preserves </a:t>
            </a:r>
            <a:r>
              <a:rPr lang="en-US" altLang="en-US" sz="1400" dirty="0">
                <a:solidFill>
                  <a:srgbClr val="FF0000"/>
                </a:solidFill>
              </a:rPr>
              <a:t>the state </a:t>
            </a:r>
            <a:r>
              <a:rPr lang="en-US" altLang="en-US" sz="1400" dirty="0"/>
              <a:t>of the CPU by storing the registers and the program counter</a:t>
            </a:r>
          </a:p>
          <a:p>
            <a:pPr lvl="1"/>
            <a:r>
              <a:rPr lang="en-US" altLang="en-US" sz="1400" dirty="0"/>
              <a:t>Determines which type of interrupt has occurred and </a:t>
            </a:r>
            <a:r>
              <a:rPr lang="en-US" altLang="en-US" sz="1400" dirty="0">
                <a:solidFill>
                  <a:srgbClr val="FF0000"/>
                </a:solidFill>
              </a:rPr>
              <a:t>transfers control to </a:t>
            </a:r>
            <a:r>
              <a:rPr lang="en-US" altLang="en-US" sz="1400" dirty="0" smtClean="0">
                <a:solidFill>
                  <a:srgbClr val="FF0000"/>
                </a:solidFill>
              </a:rPr>
              <a:t>the appropriate  </a:t>
            </a:r>
            <a:r>
              <a:rPr lang="en-US" altLang="en-US" sz="1400" dirty="0">
                <a:solidFill>
                  <a:srgbClr val="FF0000"/>
                </a:solidFill>
              </a:rPr>
              <a:t>interrupt-service </a:t>
            </a:r>
            <a:r>
              <a:rPr lang="en-US" altLang="en-US" sz="1400" dirty="0" smtClean="0">
                <a:solidFill>
                  <a:srgbClr val="FF0000"/>
                </a:solidFill>
              </a:rPr>
              <a:t>routine (ISR)</a:t>
            </a:r>
            <a:endParaRPr lang="en-US" altLang="en-US" sz="1400" dirty="0">
              <a:solidFill>
                <a:srgbClr val="FF0000"/>
              </a:solidFill>
            </a:endParaRPr>
          </a:p>
          <a:p>
            <a:pPr algn="just"/>
            <a:r>
              <a:rPr lang="en-US" altLang="en-US" sz="1800" dirty="0"/>
              <a:t>An interrupt-service routine is a collection of  routines (modules), each of which is responsible for handling one particular interrupt (e.g., from a printer, from a disk)</a:t>
            </a:r>
          </a:p>
          <a:p>
            <a:pPr algn="just"/>
            <a:r>
              <a:rPr lang="en-US" altLang="en-US" sz="1800" dirty="0"/>
              <a:t>The transfer is generally through the </a:t>
            </a:r>
            <a:r>
              <a:rPr lang="en-US" altLang="en-US" sz="1800" b="1" dirty="0">
                <a:solidFill>
                  <a:srgbClr val="FF0000"/>
                </a:solidFill>
              </a:rPr>
              <a:t>interrupt</a:t>
            </a:r>
            <a:r>
              <a:rPr lang="en-US" altLang="en-US" sz="1800" i="1" dirty="0">
                <a:solidFill>
                  <a:srgbClr val="FF0000"/>
                </a:solidFill>
              </a:rPr>
              <a:t> </a:t>
            </a:r>
            <a:r>
              <a:rPr lang="en-US" altLang="en-US" sz="1800" b="1" dirty="0">
                <a:solidFill>
                  <a:srgbClr val="FF0000"/>
                </a:solidFill>
              </a:rPr>
              <a:t>vector</a:t>
            </a:r>
            <a:r>
              <a:rPr lang="en-US" altLang="en-US" sz="1800" dirty="0"/>
              <a:t>, which contains the addresses of all the service routines</a:t>
            </a:r>
            <a:endParaRPr lang="en-US" altLang="en-US" sz="600" dirty="0"/>
          </a:p>
          <a:p>
            <a:pPr>
              <a:buFont typeface="Monotype Sorts" pitchFamily="-84" charset="2"/>
              <a:buNone/>
            </a:pPr>
            <a:endParaRPr lang="en-US" altLang="en-US" sz="600" i="1" dirty="0"/>
          </a:p>
          <a:p>
            <a:r>
              <a:rPr lang="en-US" altLang="en-US" sz="1800" dirty="0" smtClean="0"/>
              <a:t>Interrupt architecture must </a:t>
            </a:r>
            <a:r>
              <a:rPr lang="en-US" altLang="en-US" sz="1800" dirty="0" smtClean="0">
                <a:solidFill>
                  <a:srgbClr val="FF0000"/>
                </a:solidFill>
              </a:rPr>
              <a:t>save the address of the interrupted instruction</a:t>
            </a:r>
            <a:r>
              <a:rPr lang="en-US" altLang="en-US" sz="1800" dirty="0" smtClean="0"/>
              <a:t>.</a:t>
            </a:r>
          </a:p>
          <a:p>
            <a:r>
              <a:rPr lang="en-US" altLang="en-US" sz="1800" dirty="0" smtClean="0"/>
              <a:t>Incoming interrupts are </a:t>
            </a:r>
            <a:r>
              <a:rPr lang="en-US" altLang="en-US" sz="1800" i="1" dirty="0" smtClean="0">
                <a:solidFill>
                  <a:srgbClr val="FF0000"/>
                </a:solidFill>
              </a:rPr>
              <a:t>disabled</a:t>
            </a:r>
            <a:r>
              <a:rPr lang="en-US" altLang="en-US" sz="1800" dirty="0" smtClean="0">
                <a:solidFill>
                  <a:srgbClr val="FF0000"/>
                </a:solidFill>
              </a:rPr>
              <a:t> </a:t>
            </a:r>
            <a:r>
              <a:rPr lang="en-US" altLang="en-US" sz="1800" dirty="0" smtClean="0"/>
              <a:t>while another interrupt is being processed to prevent a </a:t>
            </a:r>
            <a:r>
              <a:rPr lang="en-US" altLang="en-US" sz="1800" i="1" dirty="0" smtClean="0">
                <a:solidFill>
                  <a:srgbClr val="FF0000"/>
                </a:solidFill>
              </a:rPr>
              <a:t>loss of interrupt</a:t>
            </a:r>
            <a:r>
              <a:rPr lang="en-US" altLang="en-US" sz="1800" dirty="0" smtClean="0">
                <a:solidFill>
                  <a:srgbClr val="FF0000"/>
                </a:solidFill>
              </a:rPr>
              <a:t>.</a:t>
            </a:r>
          </a:p>
          <a:p>
            <a:pPr algn="just"/>
            <a:r>
              <a:rPr lang="en-US" altLang="en-US" sz="1800" dirty="0" smtClean="0"/>
              <a:t>A </a:t>
            </a:r>
            <a:r>
              <a:rPr lang="en-US" altLang="en-US" sz="1800" i="1" dirty="0" smtClean="0">
                <a:solidFill>
                  <a:srgbClr val="FF0000"/>
                </a:solidFill>
              </a:rPr>
              <a:t>trap</a:t>
            </a:r>
            <a:r>
              <a:rPr lang="en-US" altLang="en-US" sz="1800" dirty="0" smtClean="0">
                <a:solidFill>
                  <a:srgbClr val="FF0000"/>
                </a:solidFill>
              </a:rPr>
              <a:t> </a:t>
            </a:r>
            <a:r>
              <a:rPr lang="en-US" altLang="en-US" sz="1800" dirty="0" smtClean="0"/>
              <a:t>is a software-generated interrupt caused either by an error or a user request.</a:t>
            </a:r>
          </a:p>
          <a:p>
            <a:r>
              <a:rPr lang="en-US" altLang="en-US" sz="1800" dirty="0" smtClean="0"/>
              <a:t>An operating system is </a:t>
            </a:r>
            <a:r>
              <a:rPr lang="en-US" altLang="en-US" sz="1800" i="1" dirty="0" smtClean="0">
                <a:solidFill>
                  <a:srgbClr val="FF0000"/>
                </a:solidFill>
              </a:rPr>
              <a:t>interrupt</a:t>
            </a:r>
            <a:r>
              <a:rPr lang="en-US" altLang="en-US" sz="1800" dirty="0" smtClean="0">
                <a:solidFill>
                  <a:srgbClr val="FF0000"/>
                </a:solidFill>
              </a:rPr>
              <a:t> driven.</a:t>
            </a:r>
          </a:p>
        </p:txBody>
      </p:sp>
      <p:sp>
        <p:nvSpPr>
          <p:cNvPr id="2" name="Slide Number Placeholder 1"/>
          <p:cNvSpPr>
            <a:spLocks noGrp="1"/>
          </p:cNvSpPr>
          <p:nvPr>
            <p:ph type="sldNum" sz="quarter" idx="12"/>
          </p:nvPr>
        </p:nvSpPr>
        <p:spPr/>
        <p:txBody>
          <a:bodyPr/>
          <a:lstStyle/>
          <a:p>
            <a:fld id="{4E241C67-0D64-4107-AF31-0ED482AB0637}" type="slidenum">
              <a:rPr lang="en-IN" smtClean="0"/>
              <a:t>18</a:t>
            </a:fld>
            <a:endParaRPr lang="en-IN"/>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l="763" t="18321" r="572" b="18321"/>
          <a:stretch>
            <a:fillRect/>
          </a:stretch>
        </p:blipFill>
        <p:spPr bwMode="auto">
          <a:xfrm>
            <a:off x="4580574" y="4632588"/>
            <a:ext cx="4404151" cy="2121148"/>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32874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a:defRPr/>
            </a:pPr>
            <a:r>
              <a:rPr lang="en-US" altLang="en-US" smtClean="0"/>
              <a:t>Interrupt Timeline</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l="763" t="18321" r="572" b="18321"/>
          <a:stretch>
            <a:fillRect/>
          </a:stretch>
        </p:blipFill>
        <p:spPr bwMode="auto">
          <a:xfrm>
            <a:off x="1600200" y="1739900"/>
            <a:ext cx="6565900" cy="31623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4E241C67-0D64-4107-AF31-0ED482AB0637}" type="slidenum">
              <a:rPr lang="en-IN" smtClean="0"/>
              <a:t>19</a:t>
            </a:fld>
            <a:endParaRPr lang="en-IN"/>
          </a:p>
        </p:txBody>
      </p:sp>
    </p:spTree>
    <p:extLst>
      <p:ext uri="{BB962C8B-B14F-4D97-AF65-F5344CB8AC3E}">
        <p14:creationId xmlns:p14="http://schemas.microsoft.com/office/powerpoint/2010/main" val="2647382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defRPr/>
            </a:pPr>
            <a:r>
              <a:rPr lang="en-US" altLang="en-US" smtClean="0"/>
              <a:t>What is an Operating System?</a:t>
            </a:r>
          </a:p>
        </p:txBody>
      </p:sp>
      <p:sp>
        <p:nvSpPr>
          <p:cNvPr id="6147" name="Rectangle 3"/>
          <p:cNvSpPr>
            <a:spLocks noGrp="1" noChangeArrowheads="1"/>
          </p:cNvSpPr>
          <p:nvPr>
            <p:ph type="body" idx="1"/>
          </p:nvPr>
        </p:nvSpPr>
        <p:spPr>
          <a:xfrm>
            <a:off x="876300" y="1581150"/>
            <a:ext cx="7029450" cy="4114800"/>
          </a:xfrm>
        </p:spPr>
        <p:txBody>
          <a:bodyPr>
            <a:normAutofit fontScale="92500" lnSpcReduction="20000"/>
          </a:bodyPr>
          <a:lstStyle/>
          <a:p>
            <a:r>
              <a:rPr lang="en-US" altLang="en-US" dirty="0" smtClean="0"/>
              <a:t>A program that acts as an </a:t>
            </a:r>
            <a:r>
              <a:rPr lang="en-US" altLang="en-US" dirty="0" smtClean="0">
                <a:solidFill>
                  <a:srgbClr val="FF0000"/>
                </a:solidFill>
              </a:rPr>
              <a:t>intermediary</a:t>
            </a:r>
            <a:r>
              <a:rPr lang="en-US" altLang="en-US" dirty="0" smtClean="0"/>
              <a:t> between a user of a computer and the computer hardware.</a:t>
            </a:r>
          </a:p>
          <a:p>
            <a:r>
              <a:rPr lang="en-US" altLang="en-US" dirty="0" smtClean="0"/>
              <a:t>Operating system goals:</a:t>
            </a:r>
          </a:p>
          <a:p>
            <a:pPr lvl="1"/>
            <a:r>
              <a:rPr lang="en-US" altLang="en-US" dirty="0" smtClean="0"/>
              <a:t>Execute user programs and make </a:t>
            </a:r>
            <a:r>
              <a:rPr lang="en-US" altLang="en-US" dirty="0" smtClean="0">
                <a:solidFill>
                  <a:srgbClr val="FF0000"/>
                </a:solidFill>
              </a:rPr>
              <a:t>solving user problems easier.</a:t>
            </a:r>
          </a:p>
          <a:p>
            <a:pPr lvl="1"/>
            <a:r>
              <a:rPr lang="en-US" altLang="en-US" dirty="0" smtClean="0"/>
              <a:t>Make the computer system </a:t>
            </a:r>
            <a:r>
              <a:rPr lang="en-US" altLang="en-US" dirty="0" smtClean="0">
                <a:solidFill>
                  <a:srgbClr val="FF0000"/>
                </a:solidFill>
              </a:rPr>
              <a:t>convenient to use.</a:t>
            </a:r>
          </a:p>
          <a:p>
            <a:r>
              <a:rPr lang="en-US" altLang="en-US" dirty="0" smtClean="0"/>
              <a:t>Use the computer hardware in an efficient manner.</a:t>
            </a:r>
          </a:p>
        </p:txBody>
      </p:sp>
      <p:sp>
        <p:nvSpPr>
          <p:cNvPr id="2" name="Slide Number Placeholder 1"/>
          <p:cNvSpPr>
            <a:spLocks noGrp="1"/>
          </p:cNvSpPr>
          <p:nvPr>
            <p:ph type="sldNum" sz="quarter" idx="12"/>
          </p:nvPr>
        </p:nvSpPr>
        <p:spPr/>
        <p:txBody>
          <a:bodyPr/>
          <a:lstStyle/>
          <a:p>
            <a:fld id="{4E241C67-0D64-4107-AF31-0ED482AB0637}" type="slidenum">
              <a:rPr lang="en-IN" smtClean="0"/>
              <a:t>2</a:t>
            </a:fld>
            <a:endParaRPr lang="en-IN"/>
          </a:p>
        </p:txBody>
      </p:sp>
    </p:spTree>
    <p:extLst>
      <p:ext uri="{BB962C8B-B14F-4D97-AF65-F5344CB8AC3E}">
        <p14:creationId xmlns:p14="http://schemas.microsoft.com/office/powerpoint/2010/main" val="5571336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altLang="en-US" kern="0" dirty="0"/>
              <a:t>Intel Pentium processor event-vector table </a:t>
            </a:r>
          </a:p>
        </p:txBody>
      </p:sp>
      <p:sp>
        <p:nvSpPr>
          <p:cNvPr id="4" name="Slide Number Placeholder 3"/>
          <p:cNvSpPr>
            <a:spLocks noGrp="1"/>
          </p:cNvSpPr>
          <p:nvPr>
            <p:ph type="sldNum" sz="quarter" idx="12"/>
          </p:nvPr>
        </p:nvSpPr>
        <p:spPr/>
        <p:txBody>
          <a:bodyPr/>
          <a:lstStyle/>
          <a:p>
            <a:fld id="{4E241C67-0D64-4107-AF31-0ED482AB0637}" type="slidenum">
              <a:rPr lang="en-IN" smtClean="0"/>
              <a:t>20</a:t>
            </a:fld>
            <a:endParaRPr lang="en-IN"/>
          </a:p>
        </p:txBody>
      </p:sp>
      <p:pic>
        <p:nvPicPr>
          <p:cNvPr id="5" name="Picture 2"/>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8" y="1628800"/>
            <a:ext cx="5400600"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95981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defRPr/>
            </a:pPr>
            <a:r>
              <a:rPr lang="en-US" altLang="en-US" smtClean="0"/>
              <a:t>Storage Structure</a:t>
            </a:r>
          </a:p>
        </p:txBody>
      </p:sp>
      <p:sp>
        <p:nvSpPr>
          <p:cNvPr id="21507" name="Rectangle 3"/>
          <p:cNvSpPr>
            <a:spLocks noGrp="1" noChangeArrowheads="1"/>
          </p:cNvSpPr>
          <p:nvPr>
            <p:ph type="body" idx="1"/>
          </p:nvPr>
        </p:nvSpPr>
        <p:spPr/>
        <p:txBody>
          <a:bodyPr>
            <a:normAutofit lnSpcReduction="10000"/>
          </a:bodyPr>
          <a:lstStyle/>
          <a:p>
            <a:r>
              <a:rPr lang="en-US" altLang="en-US" sz="1800" dirty="0"/>
              <a:t>Main memory –  the only large storage media that the CPU can access directly</a:t>
            </a:r>
          </a:p>
          <a:p>
            <a:pPr lvl="1"/>
            <a:r>
              <a:rPr lang="en-US" altLang="en-US" sz="1800" b="1" dirty="0">
                <a:solidFill>
                  <a:srgbClr val="FF0000"/>
                </a:solidFill>
              </a:rPr>
              <a:t>Random</a:t>
            </a:r>
            <a:r>
              <a:rPr lang="en-US" altLang="en-US" sz="1800" dirty="0">
                <a:solidFill>
                  <a:srgbClr val="FF0000"/>
                </a:solidFill>
              </a:rPr>
              <a:t> </a:t>
            </a:r>
            <a:r>
              <a:rPr lang="en-US" altLang="en-US" sz="1800" b="1" dirty="0">
                <a:solidFill>
                  <a:srgbClr val="FF0000"/>
                </a:solidFill>
              </a:rPr>
              <a:t>access</a:t>
            </a:r>
          </a:p>
          <a:p>
            <a:pPr lvl="1"/>
            <a:r>
              <a:rPr lang="en-US" altLang="en-US" sz="1800" b="1" dirty="0" smtClean="0">
                <a:solidFill>
                  <a:srgbClr val="FF0000"/>
                </a:solidFill>
              </a:rPr>
              <a:t>volatile</a:t>
            </a:r>
            <a:endParaRPr lang="en-US" altLang="en-US" sz="1800" b="1" dirty="0">
              <a:solidFill>
                <a:srgbClr val="FF0000"/>
              </a:solidFill>
            </a:endParaRPr>
          </a:p>
          <a:p>
            <a:r>
              <a:rPr lang="en-US" altLang="en-US" sz="1800" dirty="0"/>
              <a:t>Secondary storage – extension of main memory that provides large </a:t>
            </a:r>
            <a:r>
              <a:rPr lang="en-US" altLang="en-US" sz="1800" b="1" dirty="0">
                <a:solidFill>
                  <a:srgbClr val="FF0000"/>
                </a:solidFill>
              </a:rPr>
              <a:t>nonvolatile</a:t>
            </a:r>
            <a:r>
              <a:rPr lang="en-US" altLang="en-US" sz="1800" dirty="0">
                <a:solidFill>
                  <a:srgbClr val="FF0000"/>
                </a:solidFill>
              </a:rPr>
              <a:t> </a:t>
            </a:r>
            <a:r>
              <a:rPr lang="en-US" altLang="en-US" sz="1800" dirty="0"/>
              <a:t>storage capacity</a:t>
            </a:r>
          </a:p>
          <a:p>
            <a:pPr lvl="1"/>
            <a:r>
              <a:rPr lang="en-US" altLang="en-US" sz="1800" b="1" dirty="0">
                <a:solidFill>
                  <a:srgbClr val="FF0000"/>
                </a:solidFill>
              </a:rPr>
              <a:t>Hard disks </a:t>
            </a:r>
            <a:r>
              <a:rPr lang="en-US" altLang="en-US" sz="1800" dirty="0"/>
              <a:t>– rigid metal or glass platters covered with magnetic recording material </a:t>
            </a:r>
          </a:p>
          <a:p>
            <a:pPr lvl="3"/>
            <a:r>
              <a:rPr lang="en-US" altLang="en-US" sz="1800" dirty="0"/>
              <a:t>Disk surface is logically divided into </a:t>
            </a:r>
            <a:r>
              <a:rPr lang="en-US" altLang="en-US" sz="1800" i="1" dirty="0">
                <a:solidFill>
                  <a:srgbClr val="FF0000"/>
                </a:solidFill>
              </a:rPr>
              <a:t>tracks</a:t>
            </a:r>
            <a:r>
              <a:rPr lang="en-US" altLang="en-US" sz="1800" dirty="0"/>
              <a:t>, which are subdivided into </a:t>
            </a:r>
            <a:r>
              <a:rPr lang="en-US" altLang="en-US" sz="1800" i="1" dirty="0">
                <a:solidFill>
                  <a:srgbClr val="FF0000"/>
                </a:solidFill>
              </a:rPr>
              <a:t>sectors</a:t>
            </a:r>
            <a:r>
              <a:rPr lang="en-US" altLang="en-US" sz="1800" dirty="0"/>
              <a:t>.</a:t>
            </a:r>
          </a:p>
          <a:p>
            <a:pPr lvl="3"/>
            <a:r>
              <a:rPr lang="en-US" altLang="en-US" sz="1800" dirty="0"/>
              <a:t>The </a:t>
            </a:r>
            <a:r>
              <a:rPr lang="en-US" altLang="en-US" sz="1800" i="1" dirty="0"/>
              <a:t>disk controller</a:t>
            </a:r>
            <a:r>
              <a:rPr lang="en-US" altLang="en-US" sz="1800" dirty="0"/>
              <a:t> determines the </a:t>
            </a:r>
            <a:r>
              <a:rPr lang="en-US" altLang="en-US" sz="1800" dirty="0">
                <a:solidFill>
                  <a:srgbClr val="FF0000"/>
                </a:solidFill>
              </a:rPr>
              <a:t>logical interaction</a:t>
            </a:r>
            <a:r>
              <a:rPr lang="en-US" altLang="en-US" sz="1800" dirty="0"/>
              <a:t> between the device and the computer.</a:t>
            </a:r>
            <a:r>
              <a:rPr lang="en-US" altLang="en-US" sz="2400" dirty="0"/>
              <a:t> </a:t>
            </a:r>
          </a:p>
          <a:p>
            <a:pPr lvl="1"/>
            <a:r>
              <a:rPr lang="en-US" altLang="en-US" sz="1800" b="1" dirty="0" smtClean="0">
                <a:solidFill>
                  <a:srgbClr val="FF0000"/>
                </a:solidFill>
              </a:rPr>
              <a:t>Solid-state </a:t>
            </a:r>
            <a:r>
              <a:rPr lang="en-US" altLang="en-US" sz="1800" b="1" dirty="0">
                <a:solidFill>
                  <a:srgbClr val="FF0000"/>
                </a:solidFill>
              </a:rPr>
              <a:t>disks</a:t>
            </a:r>
            <a:r>
              <a:rPr lang="en-US" altLang="en-US" sz="1800" b="1" dirty="0">
                <a:solidFill>
                  <a:srgbClr val="3366FF"/>
                </a:solidFill>
              </a:rPr>
              <a:t> </a:t>
            </a:r>
            <a:r>
              <a:rPr lang="en-US" altLang="en-US" sz="1800" dirty="0"/>
              <a:t>– faster than hard disks, nonvolatile</a:t>
            </a:r>
          </a:p>
          <a:p>
            <a:r>
              <a:rPr lang="en-US" altLang="en-US" sz="1800" dirty="0" smtClean="0"/>
              <a:t>Tertiary storage</a:t>
            </a:r>
          </a:p>
          <a:p>
            <a:pPr lvl="1"/>
            <a:r>
              <a:rPr lang="en-US" altLang="en-US" sz="1600" dirty="0" smtClean="0">
                <a:solidFill>
                  <a:srgbClr val="FF0000"/>
                </a:solidFill>
              </a:rPr>
              <a:t>Magnetic Tapes</a:t>
            </a:r>
          </a:p>
          <a:p>
            <a:pPr lvl="1"/>
            <a:r>
              <a:rPr lang="en-US" altLang="en-US" sz="1600" dirty="0" smtClean="0">
                <a:solidFill>
                  <a:srgbClr val="FF0000"/>
                </a:solidFill>
              </a:rPr>
              <a:t>Optical Disks</a:t>
            </a:r>
            <a:endParaRPr lang="en-US" altLang="en-US" sz="1400" dirty="0">
              <a:solidFill>
                <a:srgbClr val="FF0000"/>
              </a:solidFill>
            </a:endParaRPr>
          </a:p>
        </p:txBody>
      </p:sp>
      <p:sp>
        <p:nvSpPr>
          <p:cNvPr id="2" name="Slide Number Placeholder 1"/>
          <p:cNvSpPr>
            <a:spLocks noGrp="1"/>
          </p:cNvSpPr>
          <p:nvPr>
            <p:ph type="sldNum" sz="quarter" idx="12"/>
          </p:nvPr>
        </p:nvSpPr>
        <p:spPr/>
        <p:txBody>
          <a:bodyPr/>
          <a:lstStyle/>
          <a:p>
            <a:fld id="{4E241C67-0D64-4107-AF31-0ED482AB0637}" type="slidenum">
              <a:rPr lang="en-IN" smtClean="0"/>
              <a:t>21</a:t>
            </a:fld>
            <a:endParaRPr lang="en-IN"/>
          </a:p>
        </p:txBody>
      </p:sp>
    </p:spTree>
    <p:extLst>
      <p:ext uri="{BB962C8B-B14F-4D97-AF65-F5344CB8AC3E}">
        <p14:creationId xmlns:p14="http://schemas.microsoft.com/office/powerpoint/2010/main" val="25582355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Storage Definition</a:t>
            </a:r>
            <a:endParaRPr lang="en-IN" dirty="0"/>
          </a:p>
        </p:txBody>
      </p:sp>
      <p:sp>
        <p:nvSpPr>
          <p:cNvPr id="3" name="Content Placeholder 2"/>
          <p:cNvSpPr>
            <a:spLocks noGrp="1"/>
          </p:cNvSpPr>
          <p:nvPr>
            <p:ph idx="1"/>
          </p:nvPr>
        </p:nvSpPr>
        <p:spPr/>
        <p:txBody>
          <a:bodyPr>
            <a:normAutofit lnSpcReduction="10000"/>
          </a:bodyPr>
          <a:lstStyle/>
          <a:p>
            <a:pPr algn="just"/>
            <a:r>
              <a:rPr lang="en-US" altLang="en-US" dirty="0"/>
              <a:t>The </a:t>
            </a:r>
            <a:r>
              <a:rPr lang="en-US" altLang="en-US" dirty="0">
                <a:solidFill>
                  <a:srgbClr val="FF0000"/>
                </a:solidFill>
              </a:rPr>
              <a:t>basic unit of computer storage </a:t>
            </a:r>
            <a:r>
              <a:rPr lang="en-US" altLang="en-US" dirty="0"/>
              <a:t>is the </a:t>
            </a:r>
            <a:r>
              <a:rPr lang="en-US" altLang="en-US" b="1" dirty="0">
                <a:solidFill>
                  <a:srgbClr val="FF0000"/>
                </a:solidFill>
              </a:rPr>
              <a:t>bit</a:t>
            </a:r>
            <a:r>
              <a:rPr lang="en-US" altLang="en-US" dirty="0"/>
              <a:t>. A bit can contain one of two values, 0 and 1. All other storage in a computer is based on collections of bits. </a:t>
            </a:r>
          </a:p>
          <a:p>
            <a:r>
              <a:rPr lang="en-US" altLang="en-US" dirty="0"/>
              <a:t>A </a:t>
            </a:r>
            <a:r>
              <a:rPr lang="en-US" altLang="en-US" b="1" dirty="0">
                <a:solidFill>
                  <a:srgbClr val="FF0000"/>
                </a:solidFill>
              </a:rPr>
              <a:t>byte</a:t>
            </a:r>
            <a:r>
              <a:rPr lang="en-US" altLang="en-US" b="1" dirty="0"/>
              <a:t> </a:t>
            </a:r>
            <a:r>
              <a:rPr lang="en-US" altLang="en-US" dirty="0"/>
              <a:t>is 8 bits, and on most computers it is the smallest convenient chunk of storage. </a:t>
            </a:r>
          </a:p>
          <a:p>
            <a:r>
              <a:rPr lang="en-US" altLang="en-US" dirty="0"/>
              <a:t>A less common term is </a:t>
            </a:r>
            <a:r>
              <a:rPr lang="en-US" altLang="en-US" b="1" dirty="0">
                <a:solidFill>
                  <a:srgbClr val="FF0000"/>
                </a:solidFill>
              </a:rPr>
              <a:t>word</a:t>
            </a:r>
            <a:r>
              <a:rPr lang="en-US" altLang="en-US" dirty="0"/>
              <a:t>, which is a given computer architecture’s native unit of data. A word is made up of one or more bytes. </a:t>
            </a:r>
          </a:p>
          <a:p>
            <a:endParaRPr lang="en-US" altLang="en-US" dirty="0"/>
          </a:p>
        </p:txBody>
      </p:sp>
      <p:sp>
        <p:nvSpPr>
          <p:cNvPr id="4" name="Slide Number Placeholder 3"/>
          <p:cNvSpPr>
            <a:spLocks noGrp="1"/>
          </p:cNvSpPr>
          <p:nvPr>
            <p:ph type="sldNum" sz="quarter" idx="12"/>
          </p:nvPr>
        </p:nvSpPr>
        <p:spPr/>
        <p:txBody>
          <a:bodyPr/>
          <a:lstStyle/>
          <a:p>
            <a:fld id="{4E241C67-0D64-4107-AF31-0ED482AB0637}" type="slidenum">
              <a:rPr lang="en-IN" smtClean="0"/>
              <a:t>22</a:t>
            </a:fld>
            <a:endParaRPr lang="en-IN"/>
          </a:p>
        </p:txBody>
      </p:sp>
    </p:spTree>
    <p:extLst>
      <p:ext uri="{BB962C8B-B14F-4D97-AF65-F5344CB8AC3E}">
        <p14:creationId xmlns:p14="http://schemas.microsoft.com/office/powerpoint/2010/main" val="38107660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Storage Definition (Cont.)</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US" altLang="en-US" dirty="0"/>
              <a:t>Computer </a:t>
            </a:r>
            <a:r>
              <a:rPr lang="en-US" altLang="en-US" dirty="0" smtClean="0"/>
              <a:t>storage is </a:t>
            </a:r>
            <a:r>
              <a:rPr lang="en-US" altLang="en-US" dirty="0"/>
              <a:t>generally measured and manipulated in bytes and collections of bytes. </a:t>
            </a:r>
          </a:p>
          <a:p>
            <a:pPr lvl="1"/>
            <a:r>
              <a:rPr lang="en-US" altLang="en-US" dirty="0"/>
              <a:t>A </a:t>
            </a:r>
            <a:r>
              <a:rPr lang="en-US" altLang="en-US" b="1" dirty="0"/>
              <a:t>kilobyte</a:t>
            </a:r>
            <a:r>
              <a:rPr lang="en-US" altLang="en-US" dirty="0"/>
              <a:t>, or </a:t>
            </a:r>
            <a:r>
              <a:rPr lang="en-US" altLang="en-US" b="1" dirty="0"/>
              <a:t>KB</a:t>
            </a:r>
            <a:r>
              <a:rPr lang="en-US" altLang="en-US" dirty="0"/>
              <a:t>, is 1,024 bytes</a:t>
            </a:r>
          </a:p>
          <a:p>
            <a:pPr lvl="1"/>
            <a:r>
              <a:rPr lang="en-US" altLang="en-US" dirty="0"/>
              <a:t>a </a:t>
            </a:r>
            <a:r>
              <a:rPr lang="en-US" altLang="en-US" b="1" dirty="0"/>
              <a:t>megabyte</a:t>
            </a:r>
            <a:r>
              <a:rPr lang="en-US" altLang="en-US" dirty="0"/>
              <a:t>, or </a:t>
            </a:r>
            <a:r>
              <a:rPr lang="en-US" altLang="en-US" b="1" dirty="0"/>
              <a:t>MB</a:t>
            </a:r>
            <a:r>
              <a:rPr lang="en-US" altLang="en-US" dirty="0"/>
              <a:t>, is 1,024</a:t>
            </a:r>
            <a:r>
              <a:rPr lang="en-US" altLang="en-US" baseline="30000" dirty="0"/>
              <a:t>2</a:t>
            </a:r>
            <a:r>
              <a:rPr lang="en-US" altLang="en-US" dirty="0"/>
              <a:t> bytes</a:t>
            </a:r>
          </a:p>
          <a:p>
            <a:pPr lvl="1"/>
            <a:r>
              <a:rPr lang="en-US" altLang="en-US" dirty="0"/>
              <a:t>a </a:t>
            </a:r>
            <a:r>
              <a:rPr lang="en-US" altLang="en-US" b="1" dirty="0"/>
              <a:t>gigabyte</a:t>
            </a:r>
            <a:r>
              <a:rPr lang="en-US" altLang="en-US" dirty="0"/>
              <a:t>, or </a:t>
            </a:r>
            <a:r>
              <a:rPr lang="en-US" altLang="en-US" b="1" dirty="0"/>
              <a:t>GB</a:t>
            </a:r>
            <a:r>
              <a:rPr lang="en-US" altLang="en-US" dirty="0"/>
              <a:t>, is 1,024</a:t>
            </a:r>
            <a:r>
              <a:rPr lang="en-US" altLang="en-US" baseline="30000" dirty="0"/>
              <a:t>3</a:t>
            </a:r>
            <a:r>
              <a:rPr lang="en-US" altLang="en-US" dirty="0"/>
              <a:t> bytes</a:t>
            </a:r>
          </a:p>
          <a:p>
            <a:pPr lvl="1"/>
            <a:r>
              <a:rPr lang="en-US" altLang="en-US" dirty="0"/>
              <a:t>a </a:t>
            </a:r>
            <a:r>
              <a:rPr lang="en-US" altLang="en-US" b="1" dirty="0"/>
              <a:t>terabyte</a:t>
            </a:r>
            <a:r>
              <a:rPr lang="en-US" altLang="en-US" dirty="0"/>
              <a:t>, or </a:t>
            </a:r>
            <a:r>
              <a:rPr lang="en-US" altLang="en-US" b="1" dirty="0"/>
              <a:t>TB</a:t>
            </a:r>
            <a:r>
              <a:rPr lang="en-US" altLang="en-US" dirty="0"/>
              <a:t>, is 1,024</a:t>
            </a:r>
            <a:r>
              <a:rPr lang="en-US" altLang="en-US" baseline="30000" dirty="0"/>
              <a:t>4 </a:t>
            </a:r>
            <a:r>
              <a:rPr lang="en-US" altLang="en-US" dirty="0"/>
              <a:t>bytes </a:t>
            </a:r>
          </a:p>
          <a:p>
            <a:pPr lvl="1"/>
            <a:r>
              <a:rPr lang="en-US" altLang="en-US" dirty="0"/>
              <a:t>a </a:t>
            </a:r>
            <a:r>
              <a:rPr lang="en-US" altLang="en-US" b="1" dirty="0"/>
              <a:t>petabyte</a:t>
            </a:r>
            <a:r>
              <a:rPr lang="en-US" altLang="en-US" dirty="0"/>
              <a:t>, or </a:t>
            </a:r>
            <a:r>
              <a:rPr lang="en-US" altLang="en-US" b="1" dirty="0"/>
              <a:t>PB</a:t>
            </a:r>
            <a:r>
              <a:rPr lang="en-US" altLang="en-US" dirty="0"/>
              <a:t>, is 1,024</a:t>
            </a:r>
            <a:r>
              <a:rPr lang="en-US" altLang="en-US" baseline="30000" dirty="0"/>
              <a:t>5</a:t>
            </a:r>
            <a:r>
              <a:rPr lang="en-US" altLang="en-US" dirty="0"/>
              <a:t> bytes</a:t>
            </a:r>
          </a:p>
          <a:p>
            <a:pPr lvl="1"/>
            <a:r>
              <a:rPr lang="en-US" altLang="en-US" dirty="0"/>
              <a:t> </a:t>
            </a:r>
            <a:r>
              <a:rPr lang="en-US" altLang="en-US" dirty="0" err="1"/>
              <a:t>exabyte</a:t>
            </a:r>
            <a:r>
              <a:rPr lang="en-US" altLang="en-US" dirty="0"/>
              <a:t>, zettabyte, yottabyte</a:t>
            </a:r>
          </a:p>
          <a:p>
            <a:pPr algn="just"/>
            <a:r>
              <a:rPr lang="en-US" altLang="en-US" dirty="0"/>
              <a:t>Computer manufacturers often round off these numbers and say that </a:t>
            </a:r>
            <a:r>
              <a:rPr lang="en-US" altLang="en-US" dirty="0">
                <a:solidFill>
                  <a:srgbClr val="FF0000"/>
                </a:solidFill>
              </a:rPr>
              <a:t>a megabyte is 1 million bytes and a gigabyte is 1 billion bytes. </a:t>
            </a:r>
            <a:r>
              <a:rPr lang="en-US" altLang="en-US" dirty="0"/>
              <a:t>Networking measurements are an exception to this general rule; they are given in bits (because networks move data a bit at a time).</a:t>
            </a:r>
          </a:p>
          <a:p>
            <a:endParaRPr lang="en-US" altLang="en-US" dirty="0"/>
          </a:p>
        </p:txBody>
      </p:sp>
      <p:sp>
        <p:nvSpPr>
          <p:cNvPr id="4" name="Slide Number Placeholder 3"/>
          <p:cNvSpPr>
            <a:spLocks noGrp="1"/>
          </p:cNvSpPr>
          <p:nvPr>
            <p:ph type="sldNum" sz="quarter" idx="12"/>
          </p:nvPr>
        </p:nvSpPr>
        <p:spPr/>
        <p:txBody>
          <a:bodyPr/>
          <a:lstStyle/>
          <a:p>
            <a:fld id="{4E241C67-0D64-4107-AF31-0ED482AB0637}" type="slidenum">
              <a:rPr lang="en-IN" smtClean="0"/>
              <a:t>23</a:t>
            </a:fld>
            <a:endParaRPr lang="en-IN"/>
          </a:p>
        </p:txBody>
      </p:sp>
    </p:spTree>
    <p:extLst>
      <p:ext uri="{BB962C8B-B14F-4D97-AF65-F5344CB8AC3E}">
        <p14:creationId xmlns:p14="http://schemas.microsoft.com/office/powerpoint/2010/main" val="40174956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altLang="en-US" smtClean="0"/>
              <a:t>Storage Hierarchy</a:t>
            </a:r>
          </a:p>
        </p:txBody>
      </p:sp>
      <p:sp>
        <p:nvSpPr>
          <p:cNvPr id="22531" name="Rectangle 3"/>
          <p:cNvSpPr>
            <a:spLocks noGrp="1" noChangeArrowheads="1"/>
          </p:cNvSpPr>
          <p:nvPr>
            <p:ph type="body" idx="1"/>
          </p:nvPr>
        </p:nvSpPr>
        <p:spPr/>
        <p:txBody>
          <a:bodyPr>
            <a:normAutofit/>
          </a:bodyPr>
          <a:lstStyle/>
          <a:p>
            <a:r>
              <a:rPr lang="en-US" altLang="en-US" dirty="0" smtClean="0"/>
              <a:t>Storage systems are organized in hierarchy.</a:t>
            </a:r>
          </a:p>
          <a:p>
            <a:pPr lvl="1"/>
            <a:r>
              <a:rPr lang="en-US" altLang="en-US" dirty="0" smtClean="0"/>
              <a:t>Speed</a:t>
            </a:r>
          </a:p>
          <a:p>
            <a:pPr lvl="1"/>
            <a:r>
              <a:rPr lang="en-US" altLang="en-US" dirty="0" smtClean="0"/>
              <a:t>Cost</a:t>
            </a:r>
          </a:p>
          <a:p>
            <a:pPr lvl="1"/>
            <a:r>
              <a:rPr lang="en-US" altLang="en-US" dirty="0" smtClean="0"/>
              <a:t>Volatility</a:t>
            </a:r>
          </a:p>
          <a:p>
            <a:pPr algn="just"/>
            <a:r>
              <a:rPr lang="en-US" altLang="en-US" i="1" dirty="0" smtClean="0"/>
              <a:t>Caching</a:t>
            </a:r>
            <a:r>
              <a:rPr lang="en-US" altLang="en-US" dirty="0" smtClean="0"/>
              <a:t> – copying information into faster storage system; </a:t>
            </a:r>
            <a:r>
              <a:rPr lang="en-US" altLang="en-US" dirty="0" smtClean="0">
                <a:solidFill>
                  <a:srgbClr val="FF0000"/>
                </a:solidFill>
              </a:rPr>
              <a:t>main memory can be viewed as a last </a:t>
            </a:r>
            <a:r>
              <a:rPr lang="en-US" altLang="en-US" i="1" dirty="0" smtClean="0">
                <a:solidFill>
                  <a:srgbClr val="FF0000"/>
                </a:solidFill>
              </a:rPr>
              <a:t>cache</a:t>
            </a:r>
            <a:r>
              <a:rPr lang="en-US" altLang="en-US" dirty="0" smtClean="0"/>
              <a:t> for secondary storage.</a:t>
            </a:r>
          </a:p>
          <a:p>
            <a:pPr marL="0" indent="0">
              <a:buNone/>
            </a:pPr>
            <a:endParaRPr lang="en-US" altLang="en-US" dirty="0" smtClean="0"/>
          </a:p>
        </p:txBody>
      </p:sp>
      <p:sp>
        <p:nvSpPr>
          <p:cNvPr id="2" name="Slide Number Placeholder 1"/>
          <p:cNvSpPr>
            <a:spLocks noGrp="1"/>
          </p:cNvSpPr>
          <p:nvPr>
            <p:ph type="sldNum" sz="quarter" idx="12"/>
          </p:nvPr>
        </p:nvSpPr>
        <p:spPr/>
        <p:txBody>
          <a:bodyPr/>
          <a:lstStyle/>
          <a:p>
            <a:fld id="{4E241C67-0D64-4107-AF31-0ED482AB0637}" type="slidenum">
              <a:rPr lang="en-IN" smtClean="0"/>
              <a:t>24</a:t>
            </a:fld>
            <a:endParaRPr lang="en-IN"/>
          </a:p>
        </p:txBody>
      </p:sp>
    </p:spTree>
    <p:extLst>
      <p:ext uri="{BB962C8B-B14F-4D97-AF65-F5344CB8AC3E}">
        <p14:creationId xmlns:p14="http://schemas.microsoft.com/office/powerpoint/2010/main" val="15060540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a:defRPr/>
            </a:pPr>
            <a:r>
              <a:rPr lang="en-US" altLang="en-US" smtClean="0"/>
              <a:t>Storage-Device Hierarchy</a:t>
            </a:r>
          </a:p>
        </p:txBody>
      </p:sp>
      <p:sp>
        <p:nvSpPr>
          <p:cNvPr id="2" name="Slide Number Placeholder 1"/>
          <p:cNvSpPr>
            <a:spLocks noGrp="1"/>
          </p:cNvSpPr>
          <p:nvPr>
            <p:ph type="sldNum" sz="quarter" idx="12"/>
          </p:nvPr>
        </p:nvSpPr>
        <p:spPr/>
        <p:txBody>
          <a:bodyPr/>
          <a:lstStyle/>
          <a:p>
            <a:fld id="{4E241C67-0D64-4107-AF31-0ED482AB0637}" type="slidenum">
              <a:rPr lang="en-IN" smtClean="0"/>
              <a:t>25</a:t>
            </a:fld>
            <a:endParaRPr lang="en-IN"/>
          </a:p>
        </p:txBody>
      </p:sp>
      <p:pic>
        <p:nvPicPr>
          <p:cNvPr id="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1471613"/>
            <a:ext cx="6838950" cy="418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5629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defRPr/>
            </a:pPr>
            <a:r>
              <a:rPr lang="en-US" altLang="en-US" smtClean="0"/>
              <a:t>Caching</a:t>
            </a:r>
          </a:p>
        </p:txBody>
      </p:sp>
      <p:sp>
        <p:nvSpPr>
          <p:cNvPr id="24579" name="Rectangle 3"/>
          <p:cNvSpPr>
            <a:spLocks noGrp="1" noChangeArrowheads="1"/>
          </p:cNvSpPr>
          <p:nvPr>
            <p:ph type="body" idx="1"/>
          </p:nvPr>
        </p:nvSpPr>
        <p:spPr/>
        <p:txBody>
          <a:bodyPr>
            <a:normAutofit fontScale="85000" lnSpcReduction="20000"/>
          </a:bodyPr>
          <a:lstStyle/>
          <a:p>
            <a:pPr algn="just"/>
            <a:r>
              <a:rPr lang="en-US" altLang="en-US" dirty="0" smtClean="0"/>
              <a:t>Important principle, performed at many levels in a computer (in hardware, operating system, software)</a:t>
            </a:r>
          </a:p>
          <a:p>
            <a:pPr algn="just"/>
            <a:r>
              <a:rPr lang="en-US" altLang="en-US" dirty="0" smtClean="0"/>
              <a:t>Information in use is copied from slower to faster storage temporarily</a:t>
            </a:r>
          </a:p>
          <a:p>
            <a:r>
              <a:rPr lang="en-US" altLang="en-US" dirty="0" smtClean="0">
                <a:solidFill>
                  <a:srgbClr val="FF0000"/>
                </a:solidFill>
              </a:rPr>
              <a:t>Faster storage (cache) checked first to determine if information is there</a:t>
            </a:r>
          </a:p>
          <a:p>
            <a:pPr lvl="1"/>
            <a:r>
              <a:rPr lang="en-US" altLang="en-US" dirty="0" smtClean="0"/>
              <a:t>If it is there, information is used directly from the cache (fast)</a:t>
            </a:r>
          </a:p>
          <a:p>
            <a:pPr lvl="1"/>
            <a:r>
              <a:rPr lang="en-US" altLang="en-US" dirty="0" smtClean="0"/>
              <a:t>If not, data is copied to cache and used from there</a:t>
            </a:r>
          </a:p>
          <a:p>
            <a:r>
              <a:rPr lang="en-US" altLang="en-US" dirty="0" smtClean="0"/>
              <a:t>Cache is smaller than storage being cached</a:t>
            </a:r>
          </a:p>
          <a:p>
            <a:pPr lvl="1"/>
            <a:r>
              <a:rPr lang="en-US" altLang="en-US" dirty="0" smtClean="0"/>
              <a:t>Cache management: important design problem</a:t>
            </a:r>
          </a:p>
          <a:p>
            <a:pPr lvl="2"/>
            <a:r>
              <a:rPr lang="en-US" altLang="en-US" dirty="0" smtClean="0"/>
              <a:t>Cache size and replacement policy</a:t>
            </a:r>
          </a:p>
          <a:p>
            <a:pPr>
              <a:buFont typeface="Monotype Sorts" pitchFamily="2" charset="2"/>
              <a:buNone/>
            </a:pPr>
            <a:endParaRPr lang="en-US" altLang="en-US" dirty="0" smtClean="0"/>
          </a:p>
        </p:txBody>
      </p:sp>
      <p:sp>
        <p:nvSpPr>
          <p:cNvPr id="2" name="Slide Number Placeholder 1"/>
          <p:cNvSpPr>
            <a:spLocks noGrp="1"/>
          </p:cNvSpPr>
          <p:nvPr>
            <p:ph type="sldNum" sz="quarter" idx="12"/>
          </p:nvPr>
        </p:nvSpPr>
        <p:spPr/>
        <p:txBody>
          <a:bodyPr/>
          <a:lstStyle/>
          <a:p>
            <a:fld id="{4E241C67-0D64-4107-AF31-0ED482AB0637}" type="slidenum">
              <a:rPr lang="en-IN" smtClean="0"/>
              <a:t>26</a:t>
            </a:fld>
            <a:endParaRPr lang="en-IN"/>
          </a:p>
        </p:txBody>
      </p:sp>
    </p:spTree>
    <p:extLst>
      <p:ext uri="{BB962C8B-B14F-4D97-AF65-F5344CB8AC3E}">
        <p14:creationId xmlns:p14="http://schemas.microsoft.com/office/powerpoint/2010/main" val="21645869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defRPr/>
            </a:pPr>
            <a:r>
              <a:rPr lang="en-US" altLang="en-US" sz="2800" smtClean="0"/>
              <a:t>Performance of Various Levels of Storage</a:t>
            </a:r>
          </a:p>
        </p:txBody>
      </p:sp>
      <p:sp>
        <p:nvSpPr>
          <p:cNvPr id="25603" name="Rectangle 3"/>
          <p:cNvSpPr>
            <a:spLocks noGrp="1" noChangeArrowheads="1"/>
          </p:cNvSpPr>
          <p:nvPr>
            <p:ph type="body" idx="1"/>
          </p:nvPr>
        </p:nvSpPr>
        <p:spPr/>
        <p:txBody>
          <a:bodyPr/>
          <a:lstStyle/>
          <a:p>
            <a:pPr algn="just"/>
            <a:r>
              <a:rPr lang="en-US" altLang="en-US" dirty="0" smtClean="0"/>
              <a:t>Movement between levels of storage hierarchy can be explicit or implicit</a:t>
            </a:r>
          </a:p>
        </p:txBody>
      </p:sp>
      <p:pic>
        <p:nvPicPr>
          <p:cNvPr id="25604" name="Picture 4"/>
          <p:cNvPicPr>
            <a:picLocks noChangeAspect="1" noChangeArrowheads="1"/>
          </p:cNvPicPr>
          <p:nvPr/>
        </p:nvPicPr>
        <p:blipFill>
          <a:blip r:embed="rId2">
            <a:extLst>
              <a:ext uri="{28A0092B-C50C-407E-A947-70E740481C1C}">
                <a14:useLocalDpi xmlns:a14="http://schemas.microsoft.com/office/drawing/2010/main" val="0"/>
              </a:ext>
            </a:extLst>
          </a:blip>
          <a:srcRect l="591" t="23097" r="787" b="22835"/>
          <a:stretch>
            <a:fillRect/>
          </a:stretch>
        </p:blipFill>
        <p:spPr bwMode="auto">
          <a:xfrm>
            <a:off x="1460500" y="2882900"/>
            <a:ext cx="6362700" cy="26162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4E241C67-0D64-4107-AF31-0ED482AB0637}" type="slidenum">
              <a:rPr lang="en-IN" smtClean="0"/>
              <a:t>27</a:t>
            </a:fld>
            <a:endParaRPr lang="en-IN"/>
          </a:p>
        </p:txBody>
      </p:sp>
    </p:spTree>
    <p:extLst>
      <p:ext uri="{BB962C8B-B14F-4D97-AF65-F5344CB8AC3E}">
        <p14:creationId xmlns:p14="http://schemas.microsoft.com/office/powerpoint/2010/main" val="10347702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a:defRPr/>
            </a:pPr>
            <a:r>
              <a:rPr lang="en-US" altLang="en-US" sz="2800" smtClean="0"/>
              <a:t>Migration of Integer A from Disk to Register</a:t>
            </a:r>
          </a:p>
        </p:txBody>
      </p:sp>
      <p:sp>
        <p:nvSpPr>
          <p:cNvPr id="26627" name="Rectangle 3"/>
          <p:cNvSpPr>
            <a:spLocks noGrp="1" noChangeArrowheads="1"/>
          </p:cNvSpPr>
          <p:nvPr>
            <p:ph type="body" idx="1"/>
          </p:nvPr>
        </p:nvSpPr>
        <p:spPr/>
        <p:txBody>
          <a:bodyPr>
            <a:normAutofit fontScale="70000" lnSpcReduction="20000"/>
          </a:bodyPr>
          <a:lstStyle/>
          <a:p>
            <a:r>
              <a:rPr lang="en-US" altLang="en-US" dirty="0" smtClean="0">
                <a:solidFill>
                  <a:srgbClr val="FF0000"/>
                </a:solidFill>
              </a:rPr>
              <a:t>Multitasking</a:t>
            </a:r>
            <a:r>
              <a:rPr lang="en-US" altLang="en-US" dirty="0" smtClean="0"/>
              <a:t> environments must be careful to </a:t>
            </a:r>
            <a:r>
              <a:rPr lang="en-US" altLang="en-US" dirty="0" smtClean="0">
                <a:solidFill>
                  <a:srgbClr val="FF0000"/>
                </a:solidFill>
              </a:rPr>
              <a:t>use most recent value</a:t>
            </a:r>
            <a:r>
              <a:rPr lang="en-US" altLang="en-US" dirty="0" smtClean="0"/>
              <a:t>, no matter where it is stored in the storage hierarchy</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endParaRPr lang="en-US" altLang="en-US" dirty="0" smtClean="0"/>
          </a:p>
          <a:p>
            <a:pPr algn="just"/>
            <a:r>
              <a:rPr lang="en-US" altLang="en-US" dirty="0" smtClean="0">
                <a:solidFill>
                  <a:srgbClr val="FF0000"/>
                </a:solidFill>
              </a:rPr>
              <a:t>Multiprocessor</a:t>
            </a:r>
            <a:r>
              <a:rPr lang="en-US" altLang="en-US" dirty="0" smtClean="0"/>
              <a:t> environment must provide cache coherency in hardware such that all CPUs have the most recent value in their cache</a:t>
            </a:r>
          </a:p>
          <a:p>
            <a:pPr algn="just"/>
            <a:r>
              <a:rPr lang="en-US" altLang="en-US" dirty="0" smtClean="0">
                <a:solidFill>
                  <a:srgbClr val="FF0000"/>
                </a:solidFill>
              </a:rPr>
              <a:t>Distributed environment </a:t>
            </a:r>
            <a:r>
              <a:rPr lang="en-US" altLang="en-US" dirty="0" smtClean="0"/>
              <a:t>-situation is even more complex</a:t>
            </a:r>
          </a:p>
          <a:p>
            <a:pPr lvl="1"/>
            <a:r>
              <a:rPr lang="en-US" altLang="en-US" dirty="0" smtClean="0"/>
              <a:t>Several copies of a datum can exist</a:t>
            </a:r>
          </a:p>
        </p:txBody>
      </p:sp>
      <p:pic>
        <p:nvPicPr>
          <p:cNvPr id="26628" name="Picture 4"/>
          <p:cNvPicPr>
            <a:picLocks noChangeAspect="1" noChangeArrowheads="1"/>
          </p:cNvPicPr>
          <p:nvPr/>
        </p:nvPicPr>
        <p:blipFill>
          <a:blip r:embed="rId2">
            <a:extLst>
              <a:ext uri="{28A0092B-C50C-407E-A947-70E740481C1C}">
                <a14:useLocalDpi xmlns:a14="http://schemas.microsoft.com/office/drawing/2010/main" val="0"/>
              </a:ext>
            </a:extLst>
          </a:blip>
          <a:srcRect l="386" t="41441" r="386" b="41183"/>
          <a:stretch>
            <a:fillRect/>
          </a:stretch>
        </p:blipFill>
        <p:spPr bwMode="auto">
          <a:xfrm>
            <a:off x="619125" y="2182813"/>
            <a:ext cx="7978775" cy="104775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61086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I/O Structure</a:t>
            </a:r>
            <a:endParaRPr lang="en-IN" dirty="0"/>
          </a:p>
        </p:txBody>
      </p:sp>
      <p:sp>
        <p:nvSpPr>
          <p:cNvPr id="3" name="Content Placeholder 2"/>
          <p:cNvSpPr>
            <a:spLocks noGrp="1"/>
          </p:cNvSpPr>
          <p:nvPr>
            <p:ph idx="1"/>
          </p:nvPr>
        </p:nvSpPr>
        <p:spPr/>
        <p:txBody>
          <a:bodyPr>
            <a:noAutofit/>
          </a:bodyPr>
          <a:lstStyle/>
          <a:p>
            <a:pPr algn="just">
              <a:lnSpc>
                <a:spcPct val="90000"/>
              </a:lnSpc>
            </a:pPr>
            <a:r>
              <a:rPr lang="en-US" altLang="en-US" sz="1600" dirty="0"/>
              <a:t>A general-purpose computer system consists of CPUs and multiple device controllers that are connected through a common bus. </a:t>
            </a:r>
          </a:p>
          <a:p>
            <a:pPr algn="just">
              <a:lnSpc>
                <a:spcPct val="90000"/>
              </a:lnSpc>
            </a:pPr>
            <a:r>
              <a:rPr lang="en-US" altLang="en-US" sz="1600" dirty="0"/>
              <a:t>Each </a:t>
            </a:r>
            <a:r>
              <a:rPr lang="en-US" altLang="en-US" sz="1600" dirty="0">
                <a:solidFill>
                  <a:srgbClr val="FF0000"/>
                </a:solidFill>
              </a:rPr>
              <a:t>device controller is in charge of a specific type of device</a:t>
            </a:r>
            <a:r>
              <a:rPr lang="en-US" altLang="en-US" sz="1600" dirty="0"/>
              <a:t>. More than one device may be attached. For instance, seven or more devices can be attached to the </a:t>
            </a:r>
            <a:r>
              <a:rPr lang="en-US" altLang="en-US" sz="1600" b="1" dirty="0"/>
              <a:t>small computer-systems interface (</a:t>
            </a:r>
            <a:r>
              <a:rPr lang="en-US" altLang="en-US" sz="1600" dirty="0"/>
              <a:t>SCSI) controller. </a:t>
            </a:r>
          </a:p>
          <a:p>
            <a:pPr>
              <a:lnSpc>
                <a:spcPct val="90000"/>
              </a:lnSpc>
            </a:pPr>
            <a:r>
              <a:rPr lang="en-US" altLang="en-US" sz="1600" dirty="0"/>
              <a:t>A device controller maintains some local buffer storage and a set of special-purpose registers. </a:t>
            </a:r>
          </a:p>
          <a:p>
            <a:pPr>
              <a:lnSpc>
                <a:spcPct val="90000"/>
              </a:lnSpc>
            </a:pPr>
            <a:r>
              <a:rPr lang="en-US" altLang="en-US" sz="1600" dirty="0"/>
              <a:t>The device controller is responsible for moving the data between the peripheral devices that it controls and its local buffer storage. </a:t>
            </a:r>
          </a:p>
          <a:p>
            <a:pPr algn="just">
              <a:lnSpc>
                <a:spcPct val="90000"/>
              </a:lnSpc>
            </a:pPr>
            <a:r>
              <a:rPr lang="en-US" altLang="en-US" sz="1600" dirty="0"/>
              <a:t>Typically, operating systems have a </a:t>
            </a:r>
            <a:r>
              <a:rPr lang="en-US" altLang="en-US" sz="1600" b="1" dirty="0"/>
              <a:t>device driver </a:t>
            </a:r>
            <a:r>
              <a:rPr lang="en-US" altLang="en-US" sz="1600" dirty="0"/>
              <a:t>for each device controller. This device driver understands the device controller and provides the rest of the operating system with a uniform interface to the device</a:t>
            </a:r>
            <a:r>
              <a:rPr lang="en-US" altLang="en-US" sz="1600" dirty="0" smtClean="0"/>
              <a:t>.</a:t>
            </a:r>
          </a:p>
          <a:p>
            <a:pPr algn="just"/>
            <a:r>
              <a:rPr lang="en-US" altLang="en-US" sz="1600" b="1" dirty="0">
                <a:solidFill>
                  <a:srgbClr val="FF0000"/>
                </a:solidFill>
              </a:rPr>
              <a:t>Device Driver </a:t>
            </a:r>
            <a:r>
              <a:rPr lang="en-US" altLang="en-US" sz="1600" dirty="0"/>
              <a:t>for each device controller to manage I/O</a:t>
            </a:r>
          </a:p>
          <a:p>
            <a:pPr lvl="1"/>
            <a:r>
              <a:rPr lang="en-US" altLang="en-US" sz="1400" dirty="0"/>
              <a:t>Provides uniform interface between controller and kernel</a:t>
            </a:r>
          </a:p>
          <a:p>
            <a:pPr>
              <a:lnSpc>
                <a:spcPct val="90000"/>
              </a:lnSpc>
            </a:pPr>
            <a:endParaRPr lang="en-US" altLang="en-US" sz="1600" dirty="0"/>
          </a:p>
          <a:p>
            <a:pPr>
              <a:lnSpc>
                <a:spcPct val="90000"/>
              </a:lnSpc>
            </a:pPr>
            <a:endParaRPr lang="en-US" altLang="en-US" sz="1600" dirty="0"/>
          </a:p>
          <a:p>
            <a:pPr lvl="1">
              <a:lnSpc>
                <a:spcPct val="90000"/>
              </a:lnSpc>
            </a:pPr>
            <a:endParaRPr lang="en-US" altLang="en-US" sz="1400" dirty="0"/>
          </a:p>
        </p:txBody>
      </p:sp>
      <p:sp>
        <p:nvSpPr>
          <p:cNvPr id="4" name="Slide Number Placeholder 3"/>
          <p:cNvSpPr>
            <a:spLocks noGrp="1"/>
          </p:cNvSpPr>
          <p:nvPr>
            <p:ph type="sldNum" sz="quarter" idx="12"/>
          </p:nvPr>
        </p:nvSpPr>
        <p:spPr/>
        <p:txBody>
          <a:bodyPr/>
          <a:lstStyle/>
          <a:p>
            <a:fld id="{4E241C67-0D64-4107-AF31-0ED482AB0637}" type="slidenum">
              <a:rPr lang="en-IN" smtClean="0"/>
              <a:t>29</a:t>
            </a:fld>
            <a:endParaRPr lang="en-IN"/>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427" t="17949" r="427" b="17664"/>
          <a:stretch>
            <a:fillRect/>
          </a:stretch>
        </p:blipFill>
        <p:spPr bwMode="auto">
          <a:xfrm>
            <a:off x="3491880" y="4883028"/>
            <a:ext cx="5472608" cy="1838447"/>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8574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ltLang="en-US" dirty="0" smtClean="0"/>
              <a:t>Computer System Structure</a:t>
            </a:r>
          </a:p>
        </p:txBody>
      </p:sp>
      <p:sp>
        <p:nvSpPr>
          <p:cNvPr id="7171" name="Rectangle 3"/>
          <p:cNvSpPr>
            <a:spLocks noGrp="1" noChangeArrowheads="1"/>
          </p:cNvSpPr>
          <p:nvPr>
            <p:ph type="body" idx="1"/>
          </p:nvPr>
        </p:nvSpPr>
        <p:spPr>
          <a:xfrm>
            <a:off x="827088" y="1482725"/>
            <a:ext cx="7351712" cy="4483100"/>
          </a:xfrm>
        </p:spPr>
        <p:txBody>
          <a:bodyPr>
            <a:normAutofit fontScale="77500" lnSpcReduction="20000"/>
          </a:bodyPr>
          <a:lstStyle/>
          <a:p>
            <a:r>
              <a:rPr lang="en-US" altLang="en-US" dirty="0" smtClean="0"/>
              <a:t>Computer system can be divided into four components</a:t>
            </a:r>
          </a:p>
          <a:p>
            <a:pPr lvl="1"/>
            <a:r>
              <a:rPr lang="en-US" altLang="en-US" dirty="0" smtClean="0">
                <a:solidFill>
                  <a:srgbClr val="FF0000"/>
                </a:solidFill>
              </a:rPr>
              <a:t>Hardware </a:t>
            </a:r>
            <a:r>
              <a:rPr lang="en-US" altLang="en-US" dirty="0" smtClean="0"/>
              <a:t>– provides basic computing resources</a:t>
            </a:r>
          </a:p>
          <a:p>
            <a:pPr lvl="2"/>
            <a:r>
              <a:rPr lang="en-US" altLang="en-US" dirty="0" smtClean="0"/>
              <a:t>CPU, memory, I/O devices</a:t>
            </a:r>
          </a:p>
          <a:p>
            <a:pPr lvl="1"/>
            <a:r>
              <a:rPr lang="en-US" altLang="en-US" dirty="0" smtClean="0">
                <a:solidFill>
                  <a:srgbClr val="FF0000"/>
                </a:solidFill>
              </a:rPr>
              <a:t>Operating system</a:t>
            </a:r>
          </a:p>
          <a:p>
            <a:pPr lvl="2"/>
            <a:r>
              <a:rPr lang="en-US" altLang="en-US" dirty="0" smtClean="0"/>
              <a:t>Controls and coordinates use of hardware among various applications and users</a:t>
            </a:r>
          </a:p>
          <a:p>
            <a:pPr lvl="1"/>
            <a:r>
              <a:rPr lang="en-US" altLang="en-US" dirty="0" smtClean="0">
                <a:solidFill>
                  <a:srgbClr val="FF0000"/>
                </a:solidFill>
              </a:rPr>
              <a:t>System and Application programs </a:t>
            </a:r>
            <a:r>
              <a:rPr lang="en-US" altLang="en-US" dirty="0" smtClean="0"/>
              <a:t>– define the ways in which the system resources are used to solve the computing problems of the users</a:t>
            </a:r>
          </a:p>
          <a:p>
            <a:pPr lvl="2"/>
            <a:r>
              <a:rPr lang="en-US" altLang="en-US" dirty="0" smtClean="0"/>
              <a:t>Word processors, compilers, web browsers, database systems, video games</a:t>
            </a:r>
          </a:p>
          <a:p>
            <a:pPr lvl="1"/>
            <a:r>
              <a:rPr lang="en-US" altLang="en-US" dirty="0" smtClean="0">
                <a:solidFill>
                  <a:srgbClr val="FF0000"/>
                </a:solidFill>
              </a:rPr>
              <a:t>Users</a:t>
            </a:r>
          </a:p>
          <a:p>
            <a:pPr lvl="2"/>
            <a:r>
              <a:rPr lang="en-US" altLang="en-US" dirty="0" smtClean="0"/>
              <a:t>People, machines, other computers</a:t>
            </a:r>
          </a:p>
        </p:txBody>
      </p:sp>
      <p:sp>
        <p:nvSpPr>
          <p:cNvPr id="2" name="Slide Number Placeholder 1"/>
          <p:cNvSpPr>
            <a:spLocks noGrp="1"/>
          </p:cNvSpPr>
          <p:nvPr>
            <p:ph type="sldNum" sz="quarter" idx="12"/>
          </p:nvPr>
        </p:nvSpPr>
        <p:spPr/>
        <p:txBody>
          <a:bodyPr/>
          <a:lstStyle/>
          <a:p>
            <a:fld id="{4E241C67-0D64-4107-AF31-0ED482AB0637}" type="slidenum">
              <a:rPr lang="en-IN" smtClean="0"/>
              <a:t>3</a:t>
            </a:fld>
            <a:endParaRPr lang="en-IN"/>
          </a:p>
        </p:txBody>
      </p:sp>
    </p:spTree>
    <p:extLst>
      <p:ext uri="{BB962C8B-B14F-4D97-AF65-F5344CB8AC3E}">
        <p14:creationId xmlns:p14="http://schemas.microsoft.com/office/powerpoint/2010/main" val="28036217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I/O </a:t>
            </a:r>
            <a:r>
              <a:rPr lang="en-US" altLang="en-US" dirty="0" smtClean="0"/>
              <a:t>Structure (Cont’d )</a:t>
            </a:r>
            <a:endParaRPr lang="en-IN" dirty="0"/>
          </a:p>
        </p:txBody>
      </p:sp>
      <p:sp>
        <p:nvSpPr>
          <p:cNvPr id="3" name="Content Placeholder 2"/>
          <p:cNvSpPr>
            <a:spLocks noGrp="1"/>
          </p:cNvSpPr>
          <p:nvPr>
            <p:ph idx="1"/>
          </p:nvPr>
        </p:nvSpPr>
        <p:spPr/>
        <p:txBody>
          <a:bodyPr>
            <a:noAutofit/>
          </a:bodyPr>
          <a:lstStyle/>
          <a:p>
            <a:pPr algn="just">
              <a:lnSpc>
                <a:spcPct val="90000"/>
              </a:lnSpc>
            </a:pPr>
            <a:r>
              <a:rPr lang="en-US" altLang="en-US" sz="1800" dirty="0"/>
              <a:t>To start an I/O operation, the device </a:t>
            </a:r>
            <a:r>
              <a:rPr lang="en-US" altLang="en-US" sz="1800" dirty="0">
                <a:solidFill>
                  <a:srgbClr val="FF0000"/>
                </a:solidFill>
              </a:rPr>
              <a:t>driver loads the appropriate registers</a:t>
            </a:r>
            <a:r>
              <a:rPr lang="en-US" altLang="en-US" sz="1800" dirty="0"/>
              <a:t> within the device controller. </a:t>
            </a:r>
          </a:p>
          <a:p>
            <a:pPr>
              <a:lnSpc>
                <a:spcPct val="90000"/>
              </a:lnSpc>
            </a:pPr>
            <a:r>
              <a:rPr lang="en-US" altLang="en-US" sz="1800" dirty="0"/>
              <a:t>The device controller, in turn, </a:t>
            </a:r>
            <a:r>
              <a:rPr lang="en-US" altLang="en-US" sz="1800" dirty="0">
                <a:solidFill>
                  <a:srgbClr val="FF0000"/>
                </a:solidFill>
              </a:rPr>
              <a:t>examines the contents of these registers to determine what action to take </a:t>
            </a:r>
            <a:r>
              <a:rPr lang="en-US" altLang="en-US" sz="1800" dirty="0"/>
              <a:t>(such as “read” a character from the keyboard). </a:t>
            </a:r>
          </a:p>
          <a:p>
            <a:pPr algn="just">
              <a:lnSpc>
                <a:spcPct val="90000"/>
              </a:lnSpc>
            </a:pPr>
            <a:r>
              <a:rPr lang="en-US" altLang="en-US" sz="1800" dirty="0"/>
              <a:t>The controller </a:t>
            </a:r>
            <a:r>
              <a:rPr lang="en-US" altLang="en-US" sz="1800" dirty="0">
                <a:solidFill>
                  <a:srgbClr val="FF0000"/>
                </a:solidFill>
              </a:rPr>
              <a:t>starts the transfer of data </a:t>
            </a:r>
            <a:r>
              <a:rPr lang="en-US" altLang="en-US" sz="1800" dirty="0"/>
              <a:t>from the device to its local buffer. Once the transfer of data is complete, the device controller informs the device driver via an interrupt that it has finished its operation. </a:t>
            </a:r>
          </a:p>
          <a:p>
            <a:pPr>
              <a:lnSpc>
                <a:spcPct val="90000"/>
              </a:lnSpc>
            </a:pPr>
            <a:r>
              <a:rPr lang="en-US" altLang="en-US" sz="1800" dirty="0"/>
              <a:t>The device </a:t>
            </a:r>
            <a:r>
              <a:rPr lang="en-US" altLang="en-US" sz="1800" dirty="0">
                <a:solidFill>
                  <a:srgbClr val="FF0000"/>
                </a:solidFill>
              </a:rPr>
              <a:t>driver then returns control to the operating system, </a:t>
            </a:r>
            <a:r>
              <a:rPr lang="en-US" altLang="en-US" sz="1800" dirty="0"/>
              <a:t>possibly returning the data or a pointer to the data if the operation was a read. </a:t>
            </a:r>
          </a:p>
          <a:p>
            <a:pPr algn="just">
              <a:lnSpc>
                <a:spcPct val="90000"/>
              </a:lnSpc>
            </a:pPr>
            <a:r>
              <a:rPr lang="en-US" altLang="en-US" sz="1800" dirty="0"/>
              <a:t>For other operations, the device driver returns status information.</a:t>
            </a:r>
          </a:p>
        </p:txBody>
      </p:sp>
      <p:sp>
        <p:nvSpPr>
          <p:cNvPr id="4" name="Slide Number Placeholder 3"/>
          <p:cNvSpPr>
            <a:spLocks noGrp="1"/>
          </p:cNvSpPr>
          <p:nvPr>
            <p:ph type="sldNum" sz="quarter" idx="12"/>
          </p:nvPr>
        </p:nvSpPr>
        <p:spPr/>
        <p:txBody>
          <a:bodyPr/>
          <a:lstStyle/>
          <a:p>
            <a:fld id="{4E241C67-0D64-4107-AF31-0ED482AB0637}" type="slidenum">
              <a:rPr lang="en-IN" smtClean="0"/>
              <a:t>30</a:t>
            </a:fld>
            <a:endParaRPr lang="en-IN"/>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427" t="17949" r="427" b="17664"/>
          <a:stretch>
            <a:fillRect/>
          </a:stretch>
        </p:blipFill>
        <p:spPr bwMode="auto">
          <a:xfrm>
            <a:off x="2699792" y="4437112"/>
            <a:ext cx="5472608" cy="1838447"/>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36462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defRPr/>
            </a:pPr>
            <a:r>
              <a:rPr lang="en-US" altLang="en-US" dirty="0" smtClean="0"/>
              <a:t>I/O Structure Cont’d</a:t>
            </a:r>
          </a:p>
        </p:txBody>
      </p:sp>
      <p:sp>
        <p:nvSpPr>
          <p:cNvPr id="17411" name="Rectangle 3"/>
          <p:cNvSpPr>
            <a:spLocks noGrp="1" noChangeArrowheads="1"/>
          </p:cNvSpPr>
          <p:nvPr>
            <p:ph type="body" idx="1"/>
          </p:nvPr>
        </p:nvSpPr>
        <p:spPr>
          <a:xfrm>
            <a:off x="1020763" y="1244600"/>
            <a:ext cx="7029450" cy="4114800"/>
          </a:xfrm>
        </p:spPr>
        <p:txBody>
          <a:bodyPr>
            <a:normAutofit fontScale="77500" lnSpcReduction="20000"/>
          </a:bodyPr>
          <a:lstStyle/>
          <a:p>
            <a:pPr>
              <a:lnSpc>
                <a:spcPct val="90000"/>
              </a:lnSpc>
            </a:pPr>
            <a:r>
              <a:rPr lang="en-US" altLang="en-US" dirty="0" smtClean="0"/>
              <a:t>After I/O starts, control returns to user program only upon I/O completion.</a:t>
            </a:r>
          </a:p>
          <a:p>
            <a:pPr lvl="1">
              <a:lnSpc>
                <a:spcPct val="90000"/>
              </a:lnSpc>
            </a:pPr>
            <a:r>
              <a:rPr lang="en-US" altLang="en-US" dirty="0" smtClean="0">
                <a:solidFill>
                  <a:srgbClr val="FF0000"/>
                </a:solidFill>
              </a:rPr>
              <a:t>Wait instruction idles the CPU </a:t>
            </a:r>
            <a:r>
              <a:rPr lang="en-US" altLang="en-US" dirty="0" smtClean="0"/>
              <a:t>until the next interrupt</a:t>
            </a:r>
          </a:p>
          <a:p>
            <a:pPr lvl="1">
              <a:lnSpc>
                <a:spcPct val="90000"/>
              </a:lnSpc>
            </a:pPr>
            <a:r>
              <a:rPr lang="en-US" altLang="en-US" dirty="0" smtClean="0"/>
              <a:t>Wait loop </a:t>
            </a:r>
          </a:p>
          <a:p>
            <a:pPr lvl="1">
              <a:lnSpc>
                <a:spcPct val="90000"/>
              </a:lnSpc>
            </a:pPr>
            <a:r>
              <a:rPr lang="en-US" altLang="en-US" dirty="0" smtClean="0"/>
              <a:t>one I/O request may be outstanding at a time, no simultaneous I/O processing.</a:t>
            </a:r>
          </a:p>
          <a:p>
            <a:pPr>
              <a:lnSpc>
                <a:spcPct val="90000"/>
              </a:lnSpc>
            </a:pPr>
            <a:r>
              <a:rPr lang="en-US" altLang="en-US" dirty="0" smtClean="0"/>
              <a:t>After I/O starts, control returns to user program without waiting for I/O completion.</a:t>
            </a:r>
          </a:p>
          <a:p>
            <a:pPr lvl="1">
              <a:lnSpc>
                <a:spcPct val="90000"/>
              </a:lnSpc>
            </a:pPr>
            <a:r>
              <a:rPr lang="en-US" altLang="en-US" i="1" dirty="0" smtClean="0">
                <a:solidFill>
                  <a:srgbClr val="FF0000"/>
                </a:solidFill>
              </a:rPr>
              <a:t>Device-status table</a:t>
            </a:r>
            <a:r>
              <a:rPr lang="en-US" altLang="en-US" dirty="0" smtClean="0"/>
              <a:t> contains entry for each I/O device indicating its type, address, and state.</a:t>
            </a:r>
          </a:p>
          <a:p>
            <a:pPr lvl="1">
              <a:lnSpc>
                <a:spcPct val="90000"/>
              </a:lnSpc>
            </a:pPr>
            <a:r>
              <a:rPr lang="en-US" altLang="en-US" dirty="0" smtClean="0"/>
              <a:t>Operating system </a:t>
            </a:r>
            <a:r>
              <a:rPr lang="en-US" altLang="en-US" dirty="0" smtClean="0">
                <a:solidFill>
                  <a:srgbClr val="FF0000"/>
                </a:solidFill>
              </a:rPr>
              <a:t>indexes into I/O device table</a:t>
            </a:r>
            <a:r>
              <a:rPr lang="en-US" altLang="en-US" dirty="0" smtClean="0"/>
              <a:t> to determine device status and to modify table entry to include interrupt.</a:t>
            </a:r>
          </a:p>
          <a:p>
            <a:pPr lvl="1">
              <a:lnSpc>
                <a:spcPct val="90000"/>
              </a:lnSpc>
            </a:pPr>
            <a:endParaRPr lang="en-US" altLang="en-US" dirty="0" smtClean="0"/>
          </a:p>
        </p:txBody>
      </p:sp>
      <p:sp>
        <p:nvSpPr>
          <p:cNvPr id="2" name="Slide Number Placeholder 1"/>
          <p:cNvSpPr>
            <a:spLocks noGrp="1"/>
          </p:cNvSpPr>
          <p:nvPr>
            <p:ph type="sldNum" sz="quarter" idx="12"/>
          </p:nvPr>
        </p:nvSpPr>
        <p:spPr/>
        <p:txBody>
          <a:bodyPr/>
          <a:lstStyle/>
          <a:p>
            <a:fld id="{4E241C67-0D64-4107-AF31-0ED482AB0637}" type="slidenum">
              <a:rPr lang="en-IN" smtClean="0"/>
              <a:t>31</a:t>
            </a:fld>
            <a:endParaRPr lang="en-IN"/>
          </a:p>
        </p:txBody>
      </p:sp>
    </p:spTree>
    <p:extLst>
      <p:ext uri="{BB962C8B-B14F-4D97-AF65-F5344CB8AC3E}">
        <p14:creationId xmlns:p14="http://schemas.microsoft.com/office/powerpoint/2010/main" val="14424053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defRPr/>
            </a:pPr>
            <a:r>
              <a:rPr lang="en-US" altLang="en-US" smtClean="0"/>
              <a:t>Two I/O Methods</a:t>
            </a:r>
          </a:p>
        </p:txBody>
      </p:sp>
      <p:sp>
        <p:nvSpPr>
          <p:cNvPr id="18435" name="Text Box 3"/>
          <p:cNvSpPr txBox="1">
            <a:spLocks noChangeArrowheads="1"/>
          </p:cNvSpPr>
          <p:nvPr/>
        </p:nvSpPr>
        <p:spPr bwMode="auto">
          <a:xfrm>
            <a:off x="2151063" y="1792288"/>
            <a:ext cx="15176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en-US" altLang="en-US"/>
              <a:t>Synchronous</a:t>
            </a:r>
          </a:p>
        </p:txBody>
      </p:sp>
      <p:sp>
        <p:nvSpPr>
          <p:cNvPr id="18436" name="Text Box 4"/>
          <p:cNvSpPr txBox="1">
            <a:spLocks noChangeArrowheads="1"/>
          </p:cNvSpPr>
          <p:nvPr/>
        </p:nvSpPr>
        <p:spPr bwMode="auto">
          <a:xfrm>
            <a:off x="5360988" y="1819275"/>
            <a:ext cx="16319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en-US" altLang="en-US"/>
              <a:t>Asynchronous</a:t>
            </a:r>
          </a:p>
        </p:txBody>
      </p:sp>
      <p:pic>
        <p:nvPicPr>
          <p:cNvPr id="18437" name="Picture 5"/>
          <p:cNvPicPr>
            <a:picLocks noChangeAspect="1" noChangeArrowheads="1"/>
          </p:cNvPicPr>
          <p:nvPr/>
        </p:nvPicPr>
        <p:blipFill>
          <a:blip r:embed="rId2">
            <a:extLst>
              <a:ext uri="{28A0092B-C50C-407E-A947-70E740481C1C}">
                <a14:useLocalDpi xmlns:a14="http://schemas.microsoft.com/office/drawing/2010/main" val="0"/>
              </a:ext>
            </a:extLst>
          </a:blip>
          <a:srcRect l="520" t="22591" r="568" b="22527"/>
          <a:stretch>
            <a:fillRect/>
          </a:stretch>
        </p:blipFill>
        <p:spPr bwMode="auto">
          <a:xfrm>
            <a:off x="754063" y="2284413"/>
            <a:ext cx="7747000" cy="3438525"/>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4E241C67-0D64-4107-AF31-0ED482AB0637}" type="slidenum">
              <a:rPr lang="en-IN" smtClean="0"/>
              <a:t>32</a:t>
            </a:fld>
            <a:endParaRPr lang="en-IN"/>
          </a:p>
        </p:txBody>
      </p:sp>
    </p:spTree>
    <p:extLst>
      <p:ext uri="{BB962C8B-B14F-4D97-AF65-F5344CB8AC3E}">
        <p14:creationId xmlns:p14="http://schemas.microsoft.com/office/powerpoint/2010/main" val="28171222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US" altLang="en-US" dirty="0"/>
              <a:t>Device-Status Table</a:t>
            </a:r>
            <a:endParaRPr lang="en-IN" dirty="0"/>
          </a:p>
        </p:txBody>
      </p:sp>
      <p:sp>
        <p:nvSpPr>
          <p:cNvPr id="3" name="Content Placeholder 2"/>
          <p:cNvSpPr>
            <a:spLocks noGrp="1"/>
          </p:cNvSpPr>
          <p:nvPr>
            <p:ph idx="1"/>
          </p:nvPr>
        </p:nvSpPr>
        <p:spPr/>
        <p:txBody>
          <a:bodyPr>
            <a:normAutofit/>
          </a:bodyPr>
          <a:lstStyle/>
          <a:p>
            <a:pPr lvl="1">
              <a:lnSpc>
                <a:spcPct val="90000"/>
              </a:lnSpc>
            </a:pPr>
            <a:r>
              <a:rPr lang="en-US" altLang="en-US" sz="2000" i="1" dirty="0">
                <a:solidFill>
                  <a:srgbClr val="FF0000"/>
                </a:solidFill>
              </a:rPr>
              <a:t>Device-status table</a:t>
            </a:r>
            <a:r>
              <a:rPr lang="en-US" altLang="en-US" sz="2000" dirty="0"/>
              <a:t> contains entry for each I/O device indicating its type, address, and state.</a:t>
            </a:r>
          </a:p>
          <a:p>
            <a:pPr lvl="1">
              <a:lnSpc>
                <a:spcPct val="90000"/>
              </a:lnSpc>
            </a:pPr>
            <a:r>
              <a:rPr lang="en-US" altLang="en-US" sz="2000" dirty="0"/>
              <a:t>Operating system </a:t>
            </a:r>
            <a:r>
              <a:rPr lang="en-US" altLang="en-US" sz="2000" dirty="0">
                <a:solidFill>
                  <a:srgbClr val="FF0000"/>
                </a:solidFill>
              </a:rPr>
              <a:t>indexes into I/O device table</a:t>
            </a:r>
            <a:r>
              <a:rPr lang="en-US" altLang="en-US" sz="2000" dirty="0"/>
              <a:t> to determine device status and to modify table entry to include interrupt</a:t>
            </a:r>
            <a:endParaRPr lang="en-IN" sz="2000" dirty="0"/>
          </a:p>
        </p:txBody>
      </p:sp>
      <p:sp>
        <p:nvSpPr>
          <p:cNvPr id="4" name="Slide Number Placeholder 3"/>
          <p:cNvSpPr>
            <a:spLocks noGrp="1"/>
          </p:cNvSpPr>
          <p:nvPr>
            <p:ph type="sldNum" sz="quarter" idx="12"/>
          </p:nvPr>
        </p:nvSpPr>
        <p:spPr/>
        <p:txBody>
          <a:bodyPr/>
          <a:lstStyle/>
          <a:p>
            <a:fld id="{4E241C67-0D64-4107-AF31-0ED482AB0637}" type="slidenum">
              <a:rPr lang="en-IN" smtClean="0"/>
              <a:t>33</a:t>
            </a:fld>
            <a:endParaRPr lang="en-IN"/>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l="493" t="15446" r="728" b="15446"/>
          <a:stretch>
            <a:fillRect/>
          </a:stretch>
        </p:blipFill>
        <p:spPr bwMode="auto">
          <a:xfrm>
            <a:off x="2123728" y="2996868"/>
            <a:ext cx="5918299" cy="3312452"/>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55538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kern="0" dirty="0"/>
              <a:t>Interrupt-driven I/O </a:t>
            </a:r>
            <a:r>
              <a:rPr lang="en-US" altLang="en-US" kern="0" dirty="0" smtClean="0"/>
              <a:t>cycle</a:t>
            </a:r>
            <a:endParaRPr lang="en-US" altLang="en-US" kern="0" dirty="0"/>
          </a:p>
        </p:txBody>
      </p:sp>
      <p:sp>
        <p:nvSpPr>
          <p:cNvPr id="3" name="Content Placeholder 2"/>
          <p:cNvSpPr>
            <a:spLocks noGrp="1"/>
          </p:cNvSpPr>
          <p:nvPr>
            <p:ph idx="1"/>
          </p:nvPr>
        </p:nvSpPr>
        <p:spPr/>
        <p:txBody>
          <a:bodyPr/>
          <a:lstStyle/>
          <a:p>
            <a:endParaRPr lang="en-IN" dirty="0" smtClean="0"/>
          </a:p>
          <a:p>
            <a:endParaRPr lang="en-IN" dirty="0"/>
          </a:p>
        </p:txBody>
      </p:sp>
      <p:sp>
        <p:nvSpPr>
          <p:cNvPr id="4" name="Slide Number Placeholder 3"/>
          <p:cNvSpPr>
            <a:spLocks noGrp="1"/>
          </p:cNvSpPr>
          <p:nvPr>
            <p:ph type="sldNum" sz="quarter" idx="12"/>
          </p:nvPr>
        </p:nvSpPr>
        <p:spPr/>
        <p:txBody>
          <a:bodyPr/>
          <a:lstStyle/>
          <a:p>
            <a:fld id="{4E241C67-0D64-4107-AF31-0ED482AB0637}" type="slidenum">
              <a:rPr lang="en-IN" smtClean="0"/>
              <a:t>34</a:t>
            </a:fld>
            <a:endParaRPr lang="en-IN"/>
          </a:p>
        </p:txBody>
      </p:sp>
      <p:pic>
        <p:nvPicPr>
          <p:cNvPr id="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85988" y="1277938"/>
            <a:ext cx="4772025" cy="471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56134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Direct Memory Access Structure</a:t>
            </a:r>
            <a:endParaRPr lang="en-IN" dirty="0"/>
          </a:p>
        </p:txBody>
      </p:sp>
      <p:sp>
        <p:nvSpPr>
          <p:cNvPr id="5" name="Content Placeholder 4"/>
          <p:cNvSpPr>
            <a:spLocks noGrp="1"/>
          </p:cNvSpPr>
          <p:nvPr>
            <p:ph idx="1"/>
          </p:nvPr>
        </p:nvSpPr>
        <p:spPr/>
        <p:txBody>
          <a:bodyPr>
            <a:normAutofit fontScale="70000" lnSpcReduction="20000"/>
          </a:bodyPr>
          <a:lstStyle/>
          <a:p>
            <a:pPr>
              <a:lnSpc>
                <a:spcPct val="90000"/>
              </a:lnSpc>
            </a:pPr>
            <a:r>
              <a:rPr lang="en-US" altLang="en-US" dirty="0">
                <a:solidFill>
                  <a:srgbClr val="FF0000"/>
                </a:solidFill>
              </a:rPr>
              <a:t>Interrupt-driven I/O </a:t>
            </a:r>
            <a:r>
              <a:rPr lang="en-US" altLang="en-US" dirty="0"/>
              <a:t>is fine for moving small amounts of data but can </a:t>
            </a:r>
            <a:r>
              <a:rPr lang="en-US" altLang="en-US" dirty="0">
                <a:solidFill>
                  <a:srgbClr val="FF0000"/>
                </a:solidFill>
              </a:rPr>
              <a:t>produce high overhead when used for bulk data movement </a:t>
            </a:r>
            <a:r>
              <a:rPr lang="en-US" altLang="en-US" dirty="0"/>
              <a:t>such as disk I/O. </a:t>
            </a:r>
          </a:p>
          <a:p>
            <a:pPr>
              <a:lnSpc>
                <a:spcPct val="90000"/>
              </a:lnSpc>
            </a:pPr>
            <a:r>
              <a:rPr lang="en-US" altLang="en-US" dirty="0"/>
              <a:t>To solve this problem, </a:t>
            </a:r>
            <a:r>
              <a:rPr lang="en-US" altLang="en-US" b="1" dirty="0"/>
              <a:t>direct memory access</a:t>
            </a:r>
            <a:r>
              <a:rPr lang="en-US" altLang="en-US" dirty="0"/>
              <a:t> (DMA) is used. </a:t>
            </a:r>
          </a:p>
          <a:p>
            <a:pPr lvl="1" algn="just">
              <a:lnSpc>
                <a:spcPct val="90000"/>
              </a:lnSpc>
            </a:pPr>
            <a:r>
              <a:rPr lang="en-US" altLang="en-US" dirty="0"/>
              <a:t>After setting up buffers, pointers, and counters for the I/O device, the device controller transfers an entire block of data directly to or from its own buffer storage to memory, with no intervention by the CPU. </a:t>
            </a:r>
          </a:p>
          <a:p>
            <a:pPr lvl="1" algn="just">
              <a:lnSpc>
                <a:spcPct val="90000"/>
              </a:lnSpc>
            </a:pPr>
            <a:r>
              <a:rPr lang="en-US" altLang="en-US" dirty="0"/>
              <a:t>Only one interrupt is generated per block, to tell the device driver that the operation has completed. While the device controller </a:t>
            </a:r>
            <a:r>
              <a:rPr lang="en-US" altLang="en-US" dirty="0" smtClean="0"/>
              <a:t>is </a:t>
            </a:r>
            <a:r>
              <a:rPr lang="en-US" altLang="en-US" dirty="0"/>
              <a:t>performing these operations, the CPU is available to accomplish other work.</a:t>
            </a:r>
          </a:p>
          <a:p>
            <a:pPr algn="just">
              <a:lnSpc>
                <a:spcPct val="90000"/>
              </a:lnSpc>
            </a:pPr>
            <a:r>
              <a:rPr lang="en-US" altLang="en-US" dirty="0"/>
              <a:t>Some high-end systems use switch rather than bus architecture. On these systems, multiple components can talk to other components concurrently, rather than competing for cycles on a shared bus. In this case, DMA is even more effective. </a:t>
            </a:r>
          </a:p>
        </p:txBody>
      </p:sp>
      <p:sp>
        <p:nvSpPr>
          <p:cNvPr id="3" name="Slide Number Placeholder 2"/>
          <p:cNvSpPr>
            <a:spLocks noGrp="1"/>
          </p:cNvSpPr>
          <p:nvPr>
            <p:ph type="sldNum" sz="quarter" idx="12"/>
          </p:nvPr>
        </p:nvSpPr>
        <p:spPr/>
        <p:txBody>
          <a:bodyPr/>
          <a:lstStyle/>
          <a:p>
            <a:fld id="{4E241C67-0D64-4107-AF31-0ED482AB0637}" type="slidenum">
              <a:rPr lang="en-IN" smtClean="0"/>
              <a:t>35</a:t>
            </a:fld>
            <a:endParaRPr lang="en-IN"/>
          </a:p>
        </p:txBody>
      </p:sp>
    </p:spTree>
    <p:extLst>
      <p:ext uri="{BB962C8B-B14F-4D97-AF65-F5344CB8AC3E}">
        <p14:creationId xmlns:p14="http://schemas.microsoft.com/office/powerpoint/2010/main" val="35154340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fontScale="90000"/>
          </a:bodyPr>
          <a:lstStyle/>
          <a:p>
            <a:pPr>
              <a:defRPr/>
            </a:pPr>
            <a:r>
              <a:rPr lang="en-US" altLang="en-US" dirty="0" smtClean="0"/>
              <a:t>Direct Memory Access Structure (Cont’d)</a:t>
            </a:r>
          </a:p>
        </p:txBody>
      </p:sp>
      <p:sp>
        <p:nvSpPr>
          <p:cNvPr id="20483" name="Rectangle 3"/>
          <p:cNvSpPr>
            <a:spLocks noGrp="1" noChangeArrowheads="1"/>
          </p:cNvSpPr>
          <p:nvPr>
            <p:ph type="body" idx="1"/>
          </p:nvPr>
        </p:nvSpPr>
        <p:spPr/>
        <p:txBody>
          <a:bodyPr/>
          <a:lstStyle/>
          <a:p>
            <a:pPr algn="just"/>
            <a:r>
              <a:rPr lang="en-US" altLang="en-US" dirty="0" smtClean="0"/>
              <a:t>Used for </a:t>
            </a:r>
            <a:r>
              <a:rPr lang="en-US" altLang="en-US" dirty="0" smtClean="0">
                <a:solidFill>
                  <a:srgbClr val="FF0000"/>
                </a:solidFill>
              </a:rPr>
              <a:t>high-speed I/O devices</a:t>
            </a:r>
            <a:r>
              <a:rPr lang="en-US" altLang="en-US" dirty="0" smtClean="0"/>
              <a:t>, able to transmit information at close to memory speeds.</a:t>
            </a:r>
          </a:p>
          <a:p>
            <a:pPr algn="just"/>
            <a:r>
              <a:rPr lang="en-US" altLang="en-US" dirty="0" smtClean="0"/>
              <a:t>Device controller transfers blocks of data from buffer storage directly to main memory </a:t>
            </a:r>
            <a:r>
              <a:rPr lang="en-US" altLang="en-US" dirty="0" smtClean="0">
                <a:solidFill>
                  <a:srgbClr val="FF0000"/>
                </a:solidFill>
              </a:rPr>
              <a:t>without CPU intervention</a:t>
            </a:r>
            <a:r>
              <a:rPr lang="en-US" altLang="en-US" dirty="0" smtClean="0"/>
              <a:t>.</a:t>
            </a:r>
          </a:p>
          <a:p>
            <a:pPr algn="just"/>
            <a:r>
              <a:rPr lang="en-US" altLang="en-US" dirty="0" smtClean="0"/>
              <a:t>Only one interrupt is generated per block, rather than the one interrupt per byte.</a:t>
            </a:r>
          </a:p>
        </p:txBody>
      </p:sp>
      <p:sp>
        <p:nvSpPr>
          <p:cNvPr id="2" name="Slide Number Placeholder 1"/>
          <p:cNvSpPr>
            <a:spLocks noGrp="1"/>
          </p:cNvSpPr>
          <p:nvPr>
            <p:ph type="sldNum" sz="quarter" idx="12"/>
          </p:nvPr>
        </p:nvSpPr>
        <p:spPr/>
        <p:txBody>
          <a:bodyPr/>
          <a:lstStyle/>
          <a:p>
            <a:fld id="{4E241C67-0D64-4107-AF31-0ED482AB0637}" type="slidenum">
              <a:rPr lang="en-IN" smtClean="0"/>
              <a:t>36</a:t>
            </a:fld>
            <a:endParaRPr lang="en-IN"/>
          </a:p>
        </p:txBody>
      </p:sp>
    </p:spTree>
    <p:extLst>
      <p:ext uri="{BB962C8B-B14F-4D97-AF65-F5344CB8AC3E}">
        <p14:creationId xmlns:p14="http://schemas.microsoft.com/office/powerpoint/2010/main" val="18160964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04663"/>
          </a:xfrm>
        </p:spPr>
        <p:txBody>
          <a:bodyPr>
            <a:normAutofit/>
          </a:bodyPr>
          <a:lstStyle/>
          <a:p>
            <a:r>
              <a:rPr lang="en-US" altLang="en-US" dirty="0" smtClean="0"/>
              <a:t>Working of a </a:t>
            </a:r>
            <a:r>
              <a:rPr lang="en-US" altLang="en-US" dirty="0"/>
              <a:t>Modern </a:t>
            </a:r>
            <a:r>
              <a:rPr lang="en-US" altLang="en-US" dirty="0" smtClean="0"/>
              <a:t>Computer</a:t>
            </a:r>
            <a:endParaRPr lang="en-IN" dirty="0"/>
          </a:p>
        </p:txBody>
      </p:sp>
      <p:sp>
        <p:nvSpPr>
          <p:cNvPr id="3" name="Content Placeholder 2"/>
          <p:cNvSpPr>
            <a:spLocks noGrp="1"/>
          </p:cNvSpPr>
          <p:nvPr>
            <p:ph idx="1"/>
          </p:nvPr>
        </p:nvSpPr>
        <p:spPr>
          <a:xfrm>
            <a:off x="457200" y="1412776"/>
            <a:ext cx="8229600" cy="4713387"/>
          </a:xfrm>
        </p:spPr>
        <p:txBody>
          <a:bodyPr>
            <a:normAutofit/>
          </a:bodyPr>
          <a:lstStyle/>
          <a:p>
            <a:pPr>
              <a:lnSpc>
                <a:spcPct val="90000"/>
              </a:lnSpc>
            </a:pPr>
            <a:r>
              <a:rPr lang="en-US" altLang="en-US" sz="2400" dirty="0"/>
              <a:t>A </a:t>
            </a:r>
            <a:r>
              <a:rPr lang="en-US" altLang="en-US" sz="2400" dirty="0" smtClean="0"/>
              <a:t>Von </a:t>
            </a:r>
            <a:r>
              <a:rPr lang="en-US" altLang="en-US" sz="2400" dirty="0"/>
              <a:t>Neumann architecture and a depiction of the interplay of all components of a computer system.</a:t>
            </a:r>
          </a:p>
        </p:txBody>
      </p:sp>
      <p:sp>
        <p:nvSpPr>
          <p:cNvPr id="4" name="Slide Number Placeholder 3"/>
          <p:cNvSpPr>
            <a:spLocks noGrp="1"/>
          </p:cNvSpPr>
          <p:nvPr>
            <p:ph type="sldNum" sz="quarter" idx="12"/>
          </p:nvPr>
        </p:nvSpPr>
        <p:spPr/>
        <p:txBody>
          <a:bodyPr/>
          <a:lstStyle/>
          <a:p>
            <a:fld id="{4E241C67-0D64-4107-AF31-0ED482AB0637}" type="slidenum">
              <a:rPr lang="en-IN" smtClean="0"/>
              <a:t>37</a:t>
            </a:fld>
            <a:endParaRPr lang="en-IN"/>
          </a:p>
        </p:txBody>
      </p:sp>
      <p:pic>
        <p:nvPicPr>
          <p:cNvPr id="5" name="Picture 5"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564904"/>
            <a:ext cx="4229100"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45918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defRPr/>
            </a:pPr>
            <a:r>
              <a:rPr lang="en-US" altLang="en-US" dirty="0" smtClean="0"/>
              <a:t>Modes of Operation</a:t>
            </a:r>
          </a:p>
        </p:txBody>
      </p:sp>
      <p:sp>
        <p:nvSpPr>
          <p:cNvPr id="29699" name="Rectangle 3"/>
          <p:cNvSpPr>
            <a:spLocks noGrp="1" noChangeArrowheads="1"/>
          </p:cNvSpPr>
          <p:nvPr>
            <p:ph type="body" idx="1"/>
          </p:nvPr>
        </p:nvSpPr>
        <p:spPr/>
        <p:txBody>
          <a:bodyPr>
            <a:normAutofit fontScale="62500" lnSpcReduction="20000"/>
          </a:bodyPr>
          <a:lstStyle/>
          <a:p>
            <a:pPr>
              <a:lnSpc>
                <a:spcPct val="90000"/>
              </a:lnSpc>
            </a:pPr>
            <a:r>
              <a:rPr lang="en-US" altLang="en-US" dirty="0"/>
              <a:t>A mechanism that allows the OS to protect itself and other system components</a:t>
            </a:r>
          </a:p>
          <a:p>
            <a:pPr>
              <a:lnSpc>
                <a:spcPct val="90000"/>
              </a:lnSpc>
            </a:pPr>
            <a:r>
              <a:rPr lang="en-US" altLang="en-US" dirty="0"/>
              <a:t>Two modes:</a:t>
            </a:r>
          </a:p>
          <a:p>
            <a:pPr lvl="1">
              <a:lnSpc>
                <a:spcPct val="90000"/>
              </a:lnSpc>
            </a:pPr>
            <a:r>
              <a:rPr lang="en-US" altLang="en-US" b="1" dirty="0">
                <a:solidFill>
                  <a:srgbClr val="3366FF"/>
                </a:solidFill>
              </a:rPr>
              <a:t>User mode</a:t>
            </a:r>
          </a:p>
          <a:p>
            <a:pPr lvl="1">
              <a:lnSpc>
                <a:spcPct val="90000"/>
              </a:lnSpc>
            </a:pPr>
            <a:r>
              <a:rPr lang="en-US" altLang="en-US" b="1" dirty="0">
                <a:solidFill>
                  <a:srgbClr val="3366FF"/>
                </a:solidFill>
              </a:rPr>
              <a:t>Kernel mode</a:t>
            </a:r>
          </a:p>
          <a:p>
            <a:pPr>
              <a:lnSpc>
                <a:spcPct val="90000"/>
              </a:lnSpc>
            </a:pPr>
            <a:r>
              <a:rPr lang="en-US" altLang="en-US" dirty="0"/>
              <a:t>Mode bit (0 or 1) provided by hardware</a:t>
            </a:r>
          </a:p>
          <a:p>
            <a:pPr lvl="1">
              <a:lnSpc>
                <a:spcPct val="90000"/>
              </a:lnSpc>
            </a:pPr>
            <a:r>
              <a:rPr lang="en-US" altLang="en-US" dirty="0"/>
              <a:t>Provides ability to distinguish when system is running user code or kernel code</a:t>
            </a:r>
          </a:p>
          <a:p>
            <a:pPr lvl="1">
              <a:lnSpc>
                <a:spcPct val="90000"/>
              </a:lnSpc>
            </a:pPr>
            <a:r>
              <a:rPr lang="en-US" altLang="en-US" dirty="0"/>
              <a:t>Some instructions designated as </a:t>
            </a:r>
            <a:r>
              <a:rPr lang="en-US" altLang="en-US" b="1" dirty="0">
                <a:solidFill>
                  <a:srgbClr val="3366FF"/>
                </a:solidFill>
              </a:rPr>
              <a:t>privileged</a:t>
            </a:r>
            <a:r>
              <a:rPr lang="en-US" altLang="en-US" dirty="0"/>
              <a:t>, only executable in kernel mode</a:t>
            </a:r>
          </a:p>
          <a:p>
            <a:pPr lvl="1">
              <a:lnSpc>
                <a:spcPct val="90000"/>
              </a:lnSpc>
            </a:pPr>
            <a:r>
              <a:rPr lang="en-US" altLang="en-US" dirty="0"/>
              <a:t>Systems call by a user asking the OS to perform some function changes from user mode to kernel mode.</a:t>
            </a:r>
          </a:p>
          <a:p>
            <a:pPr lvl="1">
              <a:lnSpc>
                <a:spcPct val="90000"/>
              </a:lnSpc>
            </a:pPr>
            <a:r>
              <a:rPr lang="en-US" altLang="en-US" dirty="0"/>
              <a:t>Return from a system call resets the mode to user mode.</a:t>
            </a:r>
          </a:p>
          <a:p>
            <a:pPr>
              <a:lnSpc>
                <a:spcPct val="90000"/>
              </a:lnSpc>
            </a:pPr>
            <a:endParaRPr lang="en-US" altLang="en-US" dirty="0" smtClean="0"/>
          </a:p>
          <a:p>
            <a:pPr>
              <a:lnSpc>
                <a:spcPct val="90000"/>
              </a:lnSpc>
            </a:pPr>
            <a:r>
              <a:rPr lang="en-US" altLang="en-US" b="1" dirty="0" smtClean="0">
                <a:solidFill>
                  <a:srgbClr val="FF0000"/>
                </a:solidFill>
              </a:rPr>
              <a:t>Dual-mode</a:t>
            </a:r>
            <a:r>
              <a:rPr lang="en-US" altLang="en-US" dirty="0" smtClean="0"/>
              <a:t> operation allows OS to protect itself and other system components</a:t>
            </a:r>
          </a:p>
          <a:p>
            <a:pPr lvl="1">
              <a:lnSpc>
                <a:spcPct val="90000"/>
              </a:lnSpc>
            </a:pPr>
            <a:r>
              <a:rPr lang="en-US" altLang="en-US" dirty="0" smtClean="0"/>
              <a:t>Software </a:t>
            </a:r>
            <a:r>
              <a:rPr lang="en-US" altLang="en-US" dirty="0"/>
              <a:t>error </a:t>
            </a:r>
            <a:r>
              <a:rPr lang="en-US" altLang="en-US" dirty="0" smtClean="0"/>
              <a:t>or request creates </a:t>
            </a:r>
            <a:r>
              <a:rPr lang="en-US" altLang="en-US" b="1" dirty="0">
                <a:solidFill>
                  <a:srgbClr val="FF0000"/>
                </a:solidFill>
              </a:rPr>
              <a:t>exception</a:t>
            </a:r>
            <a:r>
              <a:rPr lang="en-US" altLang="en-US" dirty="0">
                <a:solidFill>
                  <a:srgbClr val="FF0000"/>
                </a:solidFill>
              </a:rPr>
              <a:t> or </a:t>
            </a:r>
            <a:r>
              <a:rPr lang="en-US" altLang="en-US" b="1" dirty="0">
                <a:solidFill>
                  <a:srgbClr val="FF0000"/>
                </a:solidFill>
              </a:rPr>
              <a:t>trap</a:t>
            </a:r>
          </a:p>
          <a:p>
            <a:pPr lvl="2">
              <a:lnSpc>
                <a:spcPct val="90000"/>
              </a:lnSpc>
            </a:pPr>
            <a:r>
              <a:rPr lang="en-US" altLang="en-US" dirty="0"/>
              <a:t>Division by zero, request for operating system service</a:t>
            </a:r>
          </a:p>
          <a:p>
            <a:pPr lvl="1">
              <a:lnSpc>
                <a:spcPct val="90000"/>
              </a:lnSpc>
            </a:pPr>
            <a:r>
              <a:rPr lang="en-US" altLang="en-US" dirty="0"/>
              <a:t>Other process problems include infinite loop, processes modifying each other or the operating system</a:t>
            </a:r>
          </a:p>
          <a:p>
            <a:pPr>
              <a:lnSpc>
                <a:spcPct val="90000"/>
              </a:lnSpc>
            </a:pPr>
            <a:endParaRPr lang="en-US" altLang="en-US" dirty="0" smtClean="0"/>
          </a:p>
        </p:txBody>
      </p:sp>
      <p:sp>
        <p:nvSpPr>
          <p:cNvPr id="2" name="Slide Number Placeholder 1"/>
          <p:cNvSpPr>
            <a:spLocks noGrp="1"/>
          </p:cNvSpPr>
          <p:nvPr>
            <p:ph type="sldNum" sz="quarter" idx="12"/>
          </p:nvPr>
        </p:nvSpPr>
        <p:spPr/>
        <p:txBody>
          <a:bodyPr/>
          <a:lstStyle/>
          <a:p>
            <a:fld id="{4E241C67-0D64-4107-AF31-0ED482AB0637}" type="slidenum">
              <a:rPr lang="en-IN" smtClean="0"/>
              <a:t>38</a:t>
            </a:fld>
            <a:endParaRPr lang="en-IN"/>
          </a:p>
        </p:txBody>
      </p:sp>
    </p:spTree>
    <p:extLst>
      <p:ext uri="{BB962C8B-B14F-4D97-AF65-F5344CB8AC3E}">
        <p14:creationId xmlns:p14="http://schemas.microsoft.com/office/powerpoint/2010/main" val="36619358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a:defRPr/>
            </a:pPr>
            <a:r>
              <a:rPr lang="en-US" altLang="en-US" smtClean="0"/>
              <a:t>Transition from User to Kernel Mode</a:t>
            </a:r>
          </a:p>
        </p:txBody>
      </p:sp>
      <p:sp>
        <p:nvSpPr>
          <p:cNvPr id="30723" name="Rectangle 4"/>
          <p:cNvSpPr>
            <a:spLocks noGrp="1" noChangeArrowheads="1"/>
          </p:cNvSpPr>
          <p:nvPr>
            <p:ph type="body" idx="1"/>
          </p:nvPr>
        </p:nvSpPr>
        <p:spPr/>
        <p:txBody>
          <a:bodyPr/>
          <a:lstStyle/>
          <a:p>
            <a:pPr marL="457200" lvl="1" indent="0">
              <a:buNone/>
            </a:pPr>
            <a:endParaRPr lang="en-US" altLang="en-US" dirty="0" smtClean="0"/>
          </a:p>
        </p:txBody>
      </p:sp>
      <p:pic>
        <p:nvPicPr>
          <p:cNvPr id="30724" name="Picture 3"/>
          <p:cNvPicPr>
            <a:picLocks noChangeAspect="1" noChangeArrowheads="1"/>
          </p:cNvPicPr>
          <p:nvPr/>
        </p:nvPicPr>
        <p:blipFill>
          <a:blip r:embed="rId2">
            <a:extLst>
              <a:ext uri="{28A0092B-C50C-407E-A947-70E740481C1C}">
                <a14:useLocalDpi xmlns:a14="http://schemas.microsoft.com/office/drawing/2010/main" val="0"/>
              </a:ext>
            </a:extLst>
          </a:blip>
          <a:srcRect l="417" t="30278" r="417" b="30000"/>
          <a:stretch>
            <a:fillRect/>
          </a:stretch>
        </p:blipFill>
        <p:spPr bwMode="auto">
          <a:xfrm>
            <a:off x="827584" y="1772816"/>
            <a:ext cx="7560840" cy="3096344"/>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4E241C67-0D64-4107-AF31-0ED482AB0637}" type="slidenum">
              <a:rPr lang="en-IN" smtClean="0"/>
              <a:t>39</a:t>
            </a:fld>
            <a:endParaRPr lang="en-IN"/>
          </a:p>
        </p:txBody>
      </p:sp>
    </p:spTree>
    <p:extLst>
      <p:ext uri="{BB962C8B-B14F-4D97-AF65-F5344CB8AC3E}">
        <p14:creationId xmlns:p14="http://schemas.microsoft.com/office/powerpoint/2010/main" val="271569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lang="en-US" altLang="en-US" sz="2800" smtClean="0"/>
              <a:t>Four Components of a Computer System</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l="4706" t="523" r="4706" b="653"/>
          <a:stretch>
            <a:fillRect/>
          </a:stretch>
        </p:blipFill>
        <p:spPr bwMode="auto">
          <a:xfrm>
            <a:off x="1739900" y="1409700"/>
            <a:ext cx="5867400" cy="48006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4E241C67-0D64-4107-AF31-0ED482AB0637}" type="slidenum">
              <a:rPr lang="en-IN" smtClean="0"/>
              <a:t>4</a:t>
            </a:fld>
            <a:endParaRPr lang="en-IN"/>
          </a:p>
        </p:txBody>
      </p:sp>
    </p:spTree>
    <p:extLst>
      <p:ext uri="{BB962C8B-B14F-4D97-AF65-F5344CB8AC3E}">
        <p14:creationId xmlns:p14="http://schemas.microsoft.com/office/powerpoint/2010/main" val="1107153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Timer</a:t>
            </a:r>
            <a:endParaRPr lang="en-IN" dirty="0"/>
          </a:p>
        </p:txBody>
      </p:sp>
      <p:sp>
        <p:nvSpPr>
          <p:cNvPr id="3" name="Content Placeholder 2"/>
          <p:cNvSpPr>
            <a:spLocks noGrp="1"/>
          </p:cNvSpPr>
          <p:nvPr>
            <p:ph idx="1"/>
          </p:nvPr>
        </p:nvSpPr>
        <p:spPr/>
        <p:txBody>
          <a:bodyPr>
            <a:normAutofit fontScale="77500" lnSpcReduction="20000"/>
          </a:bodyPr>
          <a:lstStyle/>
          <a:p>
            <a:r>
              <a:rPr lang="en-US" altLang="en-US" dirty="0"/>
              <a:t>To prevent </a:t>
            </a:r>
            <a:r>
              <a:rPr lang="en-US" altLang="en-US" dirty="0" smtClean="0"/>
              <a:t>a process being in </a:t>
            </a:r>
            <a:r>
              <a:rPr lang="en-US" altLang="en-US" dirty="0"/>
              <a:t>infinite loop (process hogging resources), a </a:t>
            </a:r>
            <a:r>
              <a:rPr lang="en-US" altLang="en-US" b="1" dirty="0">
                <a:solidFill>
                  <a:srgbClr val="FF0000"/>
                </a:solidFill>
              </a:rPr>
              <a:t>timer</a:t>
            </a:r>
            <a:r>
              <a:rPr lang="en-US" altLang="en-US" dirty="0">
                <a:solidFill>
                  <a:srgbClr val="FF0000"/>
                </a:solidFill>
              </a:rPr>
              <a:t> </a:t>
            </a:r>
            <a:r>
              <a:rPr lang="en-US" altLang="en-US" dirty="0"/>
              <a:t>is used, which is a hardware device.</a:t>
            </a:r>
          </a:p>
          <a:p>
            <a:r>
              <a:rPr lang="en-US" altLang="en-US" dirty="0" smtClean="0"/>
              <a:t>Timer </a:t>
            </a:r>
            <a:r>
              <a:rPr lang="en-US" altLang="en-US" dirty="0"/>
              <a:t>is a counter that is decremented by the physical clock.</a:t>
            </a:r>
          </a:p>
          <a:p>
            <a:r>
              <a:rPr lang="en-US" altLang="en-US" dirty="0"/>
              <a:t>Timer is set to interrupt the computer after some time period</a:t>
            </a:r>
          </a:p>
          <a:p>
            <a:r>
              <a:rPr lang="en-US" altLang="en-US" dirty="0"/>
              <a:t>Operating system sets the counter (privileged instruction)</a:t>
            </a:r>
          </a:p>
          <a:p>
            <a:r>
              <a:rPr lang="en-US" altLang="en-US" dirty="0"/>
              <a:t>When counter reaches the value zero, and interrupt is generated.</a:t>
            </a:r>
          </a:p>
          <a:p>
            <a:r>
              <a:rPr lang="en-US" altLang="en-US" dirty="0"/>
              <a:t>The OS sets up the value of the counter before scheduling a process to regain control or terminate program that exceeds </a:t>
            </a:r>
            <a:r>
              <a:rPr lang="en-US" altLang="en-US" dirty="0" smtClean="0"/>
              <a:t>the allotted time.</a:t>
            </a:r>
            <a:endParaRPr lang="en-US" altLang="en-US" dirty="0"/>
          </a:p>
          <a:p>
            <a:endParaRPr lang="en-US" altLang="en-US" dirty="0"/>
          </a:p>
        </p:txBody>
      </p:sp>
      <p:sp>
        <p:nvSpPr>
          <p:cNvPr id="4" name="Slide Number Placeholder 3"/>
          <p:cNvSpPr>
            <a:spLocks noGrp="1"/>
          </p:cNvSpPr>
          <p:nvPr>
            <p:ph type="sldNum" sz="quarter" idx="12"/>
          </p:nvPr>
        </p:nvSpPr>
        <p:spPr/>
        <p:txBody>
          <a:bodyPr/>
          <a:lstStyle/>
          <a:p>
            <a:fld id="{4E241C67-0D64-4107-AF31-0ED482AB0637}" type="slidenum">
              <a:rPr lang="en-IN" smtClean="0"/>
              <a:t>40</a:t>
            </a:fld>
            <a:endParaRPr lang="en-IN"/>
          </a:p>
        </p:txBody>
      </p:sp>
    </p:spTree>
    <p:extLst>
      <p:ext uri="{BB962C8B-B14F-4D97-AF65-F5344CB8AC3E}">
        <p14:creationId xmlns:p14="http://schemas.microsoft.com/office/powerpoint/2010/main" val="34165301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a:xfrm>
            <a:off x="1100138" y="198438"/>
            <a:ext cx="7586662" cy="576262"/>
          </a:xfrm>
        </p:spPr>
        <p:txBody>
          <a:bodyPr>
            <a:normAutofit fontScale="90000"/>
          </a:bodyPr>
          <a:lstStyle/>
          <a:p>
            <a:r>
              <a:rPr lang="en-US" altLang="en-US" smtClean="0"/>
              <a:t>Computer-System Architecture</a:t>
            </a:r>
          </a:p>
        </p:txBody>
      </p:sp>
      <p:sp>
        <p:nvSpPr>
          <p:cNvPr id="35843" name="Content Placeholder 2"/>
          <p:cNvSpPr>
            <a:spLocks noGrp="1"/>
          </p:cNvSpPr>
          <p:nvPr>
            <p:ph idx="4294967295"/>
          </p:nvPr>
        </p:nvSpPr>
        <p:spPr>
          <a:xfrm>
            <a:off x="1250950" y="1139825"/>
            <a:ext cx="6983413" cy="4867275"/>
          </a:xfrm>
        </p:spPr>
        <p:txBody>
          <a:bodyPr/>
          <a:lstStyle/>
          <a:p>
            <a:pPr>
              <a:defRPr/>
            </a:pPr>
            <a:r>
              <a:rPr lang="en-US" altLang="en-US" sz="1700" b="1" dirty="0" smtClean="0">
                <a:solidFill>
                  <a:srgbClr val="3366FF"/>
                </a:solidFill>
              </a:rPr>
              <a:t>Single general-purpose processor</a:t>
            </a:r>
          </a:p>
          <a:p>
            <a:pPr lvl="1">
              <a:defRPr/>
            </a:pPr>
            <a:r>
              <a:rPr lang="en-US" altLang="en-US" sz="1700" dirty="0" smtClean="0"/>
              <a:t>Most systems have special-purpose processors as well</a:t>
            </a:r>
          </a:p>
          <a:p>
            <a:pPr>
              <a:defRPr/>
            </a:pPr>
            <a:r>
              <a:rPr lang="en-US" altLang="en-US" sz="1700" b="1" dirty="0" smtClean="0">
                <a:solidFill>
                  <a:srgbClr val="3366FF"/>
                </a:solidFill>
              </a:rPr>
              <a:t>Multiprocessors</a:t>
            </a:r>
            <a:r>
              <a:rPr lang="en-US" altLang="en-US" sz="1700" dirty="0" smtClean="0">
                <a:solidFill>
                  <a:srgbClr val="3366FF"/>
                </a:solidFill>
              </a:rPr>
              <a:t> </a:t>
            </a:r>
            <a:r>
              <a:rPr lang="en-US" altLang="en-US" sz="1700" dirty="0" smtClean="0"/>
              <a:t>systems</a:t>
            </a:r>
          </a:p>
          <a:p>
            <a:pPr lvl="1">
              <a:defRPr/>
            </a:pPr>
            <a:r>
              <a:rPr lang="en-US" altLang="en-US" sz="1700" dirty="0" smtClean="0"/>
              <a:t>Also known as </a:t>
            </a:r>
            <a:r>
              <a:rPr lang="en-US" altLang="en-US" sz="1700" b="1" dirty="0" smtClean="0">
                <a:solidFill>
                  <a:srgbClr val="3366FF"/>
                </a:solidFill>
              </a:rPr>
              <a:t>parallel systems</a:t>
            </a:r>
            <a:r>
              <a:rPr lang="en-US" altLang="en-US" sz="1700" dirty="0" smtClean="0"/>
              <a:t>, </a:t>
            </a:r>
            <a:r>
              <a:rPr lang="en-US" altLang="en-US" sz="1700" b="1" dirty="0" smtClean="0">
                <a:solidFill>
                  <a:srgbClr val="3366FF"/>
                </a:solidFill>
              </a:rPr>
              <a:t>tightly-coupled systems</a:t>
            </a:r>
          </a:p>
          <a:p>
            <a:pPr lvl="1">
              <a:defRPr/>
            </a:pPr>
            <a:r>
              <a:rPr lang="en-US" altLang="en-US" sz="1700" dirty="0" smtClean="0"/>
              <a:t>Advantages include:</a:t>
            </a:r>
          </a:p>
          <a:p>
            <a:pPr lvl="2">
              <a:defRPr/>
            </a:pPr>
            <a:r>
              <a:rPr lang="en-US" altLang="en-US" sz="1700" b="1" dirty="0" smtClean="0">
                <a:solidFill>
                  <a:srgbClr val="3366FF"/>
                </a:solidFill>
              </a:rPr>
              <a:t>Increased throughput</a:t>
            </a:r>
          </a:p>
          <a:p>
            <a:pPr lvl="2">
              <a:defRPr/>
            </a:pPr>
            <a:r>
              <a:rPr lang="en-US" altLang="en-US" sz="1700" b="1" dirty="0" smtClean="0">
                <a:solidFill>
                  <a:srgbClr val="3366FF"/>
                </a:solidFill>
              </a:rPr>
              <a:t>Economy of scale</a:t>
            </a:r>
          </a:p>
          <a:p>
            <a:pPr lvl="2">
              <a:defRPr/>
            </a:pPr>
            <a:r>
              <a:rPr lang="en-US" altLang="en-US" sz="1700" b="1" dirty="0" smtClean="0">
                <a:solidFill>
                  <a:srgbClr val="3366FF"/>
                </a:solidFill>
              </a:rPr>
              <a:t>Increased reliability </a:t>
            </a:r>
            <a:r>
              <a:rPr lang="en-US" altLang="en-US" sz="1700" dirty="0" smtClean="0"/>
              <a:t>– graceful-degradation/fault-tolerance</a:t>
            </a:r>
          </a:p>
          <a:p>
            <a:pPr lvl="1">
              <a:defRPr/>
            </a:pPr>
            <a:r>
              <a:rPr lang="en-US" altLang="en-US" sz="1700" dirty="0" smtClean="0"/>
              <a:t>Two types:</a:t>
            </a:r>
          </a:p>
          <a:p>
            <a:pPr lvl="2">
              <a:defRPr/>
            </a:pPr>
            <a:r>
              <a:rPr lang="en-US" altLang="en-US" sz="1700" b="1" dirty="0" smtClean="0">
                <a:solidFill>
                  <a:srgbClr val="3366FF"/>
                </a:solidFill>
              </a:rPr>
              <a:t>Symmetric Multiprocessing </a:t>
            </a:r>
            <a:r>
              <a:rPr lang="en-US" altLang="en-US" sz="1700" dirty="0" smtClean="0"/>
              <a:t>– each processor performs all tasks</a:t>
            </a:r>
          </a:p>
          <a:p>
            <a:pPr lvl="2" algn="just">
              <a:defRPr/>
            </a:pPr>
            <a:r>
              <a:rPr lang="en-US" altLang="en-US" sz="1700" b="1" dirty="0" smtClean="0">
                <a:solidFill>
                  <a:srgbClr val="3366FF"/>
                </a:solidFill>
              </a:rPr>
              <a:t>Asymmetric Multiprocessing </a:t>
            </a:r>
            <a:r>
              <a:rPr lang="en-US" altLang="en-US" sz="1700" dirty="0" smtClean="0"/>
              <a:t>– each processor is assigned a specific task.</a:t>
            </a:r>
          </a:p>
          <a:p>
            <a:pPr marL="1200150" lvl="2" indent="-342900">
              <a:buFont typeface="Webdings" panose="05030102010509060703" pitchFamily="18" charset="2"/>
              <a:buNone/>
              <a:defRPr/>
            </a:pPr>
            <a:endParaRPr lang="en-US" altLang="en-US" dirty="0" smtClean="0">
              <a:solidFill>
                <a:srgbClr val="3366FF"/>
              </a:solidFill>
            </a:endParaRPr>
          </a:p>
        </p:txBody>
      </p:sp>
    </p:spTree>
    <p:extLst>
      <p:ext uri="{BB962C8B-B14F-4D97-AF65-F5344CB8AC3E}">
        <p14:creationId xmlns:p14="http://schemas.microsoft.com/office/powerpoint/2010/main" val="21635460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a:xfrm>
            <a:off x="939800" y="152400"/>
            <a:ext cx="8229600" cy="576263"/>
          </a:xfrm>
        </p:spPr>
        <p:txBody>
          <a:bodyPr/>
          <a:lstStyle/>
          <a:p>
            <a:r>
              <a:rPr lang="en-US" altLang="en-US" sz="2800" smtClean="0"/>
              <a:t>Symmetric Multiprocessing Architecture</a:t>
            </a:r>
          </a:p>
        </p:txBody>
      </p:sp>
      <p:pic>
        <p:nvPicPr>
          <p:cNvPr id="3789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41600" y="1565275"/>
            <a:ext cx="3575050" cy="282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82128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1069975" y="166688"/>
            <a:ext cx="7616825" cy="576262"/>
          </a:xfrm>
        </p:spPr>
        <p:txBody>
          <a:bodyPr>
            <a:normAutofit fontScale="90000"/>
          </a:bodyPr>
          <a:lstStyle/>
          <a:p>
            <a:pPr eaLnBrk="1" hangingPunct="1"/>
            <a:r>
              <a:rPr lang="en-US" altLang="en-US" smtClean="0"/>
              <a:t>Multicore Systems</a:t>
            </a:r>
          </a:p>
        </p:txBody>
      </p:sp>
      <p:sp>
        <p:nvSpPr>
          <p:cNvPr id="38915" name="Rectangle 3"/>
          <p:cNvSpPr>
            <a:spLocks noGrp="1" noChangeArrowheads="1"/>
          </p:cNvSpPr>
          <p:nvPr>
            <p:ph type="body" idx="4294967295"/>
          </p:nvPr>
        </p:nvSpPr>
        <p:spPr>
          <a:xfrm>
            <a:off x="1200150" y="1116013"/>
            <a:ext cx="6526213" cy="4324350"/>
          </a:xfrm>
        </p:spPr>
        <p:txBody>
          <a:bodyPr>
            <a:normAutofit fontScale="77500" lnSpcReduction="20000"/>
          </a:bodyPr>
          <a:lstStyle/>
          <a:p>
            <a:pPr algn="just">
              <a:lnSpc>
                <a:spcPct val="90000"/>
              </a:lnSpc>
            </a:pPr>
            <a:r>
              <a:rPr lang="en-US" altLang="en-US" dirty="0" smtClean="0"/>
              <a:t>Most CPU design now includes multiple computing cores on a single chip. Such multiprocessor systems are termed </a:t>
            </a:r>
            <a:r>
              <a:rPr lang="en-US" altLang="en-US" b="1" dirty="0" smtClean="0">
                <a:solidFill>
                  <a:srgbClr val="0070C0"/>
                </a:solidFill>
              </a:rPr>
              <a:t>multicore</a:t>
            </a:r>
            <a:r>
              <a:rPr lang="en-US" altLang="en-US" dirty="0" smtClean="0"/>
              <a:t>. </a:t>
            </a:r>
          </a:p>
          <a:p>
            <a:pPr>
              <a:lnSpc>
                <a:spcPct val="90000"/>
              </a:lnSpc>
            </a:pPr>
            <a:r>
              <a:rPr lang="en-US" altLang="en-US" dirty="0" smtClean="0"/>
              <a:t>Multicore systems  can be more efficient than multiple chips with single cores because:</a:t>
            </a:r>
          </a:p>
          <a:p>
            <a:pPr lvl="1">
              <a:lnSpc>
                <a:spcPct val="90000"/>
              </a:lnSpc>
            </a:pPr>
            <a:r>
              <a:rPr lang="en-US" altLang="en-US" dirty="0" smtClean="0">
                <a:solidFill>
                  <a:srgbClr val="FF0000"/>
                </a:solidFill>
              </a:rPr>
              <a:t>On-chip communication is faster than between-chip communication.</a:t>
            </a:r>
          </a:p>
          <a:p>
            <a:pPr lvl="1">
              <a:lnSpc>
                <a:spcPct val="90000"/>
              </a:lnSpc>
            </a:pPr>
            <a:r>
              <a:rPr lang="en-US" altLang="en-US" dirty="0" smtClean="0"/>
              <a:t>One chip with multiple cores uses significantly less power than multiple single-core chips, an important issue for laptops as well as mobile devices.</a:t>
            </a:r>
          </a:p>
          <a:p>
            <a:pPr algn="just">
              <a:lnSpc>
                <a:spcPct val="90000"/>
              </a:lnSpc>
            </a:pPr>
            <a:r>
              <a:rPr lang="en-US" altLang="en-US" dirty="0" smtClean="0"/>
              <a:t>Multicore systems are multiprocessor systems, not all multiprocessor systems are multicore.</a:t>
            </a:r>
          </a:p>
          <a:p>
            <a:pPr>
              <a:lnSpc>
                <a:spcPct val="90000"/>
              </a:lnSpc>
            </a:pPr>
            <a:endParaRPr lang="en-US" altLang="en-US" sz="1600" dirty="0" smtClean="0"/>
          </a:p>
          <a:p>
            <a:pPr>
              <a:lnSpc>
                <a:spcPct val="90000"/>
              </a:lnSpc>
              <a:buFont typeface="Monotype Sorts" pitchFamily="-84" charset="2"/>
              <a:buNone/>
            </a:pPr>
            <a:endParaRPr lang="en-US" altLang="en-US" sz="1600" dirty="0" smtClean="0"/>
          </a:p>
        </p:txBody>
      </p:sp>
    </p:spTree>
    <p:extLst>
      <p:ext uri="{BB962C8B-B14F-4D97-AF65-F5344CB8AC3E}">
        <p14:creationId xmlns:p14="http://schemas.microsoft.com/office/powerpoint/2010/main" val="13334283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028700" y="125413"/>
            <a:ext cx="8229600" cy="576262"/>
          </a:xfrm>
          <a:prstGeom prst="rect">
            <a:avLst/>
          </a:prstGeom>
          <a:noFill/>
          <a:ln>
            <a:noFill/>
          </a:ln>
          <a:extLst/>
        </p:spPr>
        <p:txBody>
          <a:bodyPr anchor="b"/>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defRPr/>
            </a:pPr>
            <a:r>
              <a:rPr lang="en-US" altLang="en-US" sz="2400" kern="0" dirty="0" smtClean="0"/>
              <a:t>A dual-core with two cores placed on the same chip</a:t>
            </a:r>
            <a:endParaRPr lang="en-US" altLang="en-US" sz="2400" kern="0" dirty="0"/>
          </a:p>
        </p:txBody>
      </p:sp>
      <p:pic>
        <p:nvPicPr>
          <p:cNvPr id="3993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4325" y="1393825"/>
            <a:ext cx="3435350"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85484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idx="4294967295"/>
          </p:nvPr>
        </p:nvSpPr>
        <p:spPr>
          <a:xfrm>
            <a:off x="457200" y="182563"/>
            <a:ext cx="8229600" cy="576262"/>
          </a:xfrm>
        </p:spPr>
        <p:txBody>
          <a:bodyPr>
            <a:normAutofit fontScale="90000"/>
          </a:bodyPr>
          <a:lstStyle/>
          <a:p>
            <a:r>
              <a:rPr lang="en-US" altLang="en-US" smtClean="0"/>
              <a:t>Clustered Systems</a:t>
            </a:r>
          </a:p>
        </p:txBody>
      </p:sp>
      <p:sp>
        <p:nvSpPr>
          <p:cNvPr id="40963" name="Content Placeholder 2"/>
          <p:cNvSpPr>
            <a:spLocks noGrp="1"/>
          </p:cNvSpPr>
          <p:nvPr>
            <p:ph idx="4294967295"/>
          </p:nvPr>
        </p:nvSpPr>
        <p:spPr>
          <a:xfrm>
            <a:off x="1471613" y="1768475"/>
            <a:ext cx="6996112" cy="4530725"/>
          </a:xfrm>
        </p:spPr>
        <p:txBody>
          <a:bodyPr>
            <a:normAutofit fontScale="77500" lnSpcReduction="20000"/>
          </a:bodyPr>
          <a:lstStyle/>
          <a:p>
            <a:pPr algn="just">
              <a:defRPr/>
            </a:pPr>
            <a:r>
              <a:rPr lang="en-US" altLang="en-US" dirty="0" smtClean="0"/>
              <a:t>Usually sharing storage via a </a:t>
            </a:r>
            <a:r>
              <a:rPr lang="en-US" altLang="en-US" b="1" dirty="0" smtClean="0">
                <a:solidFill>
                  <a:srgbClr val="FF0000"/>
                </a:solidFill>
                <a:latin typeface="+mj-lt"/>
              </a:rPr>
              <a:t>storage-area network (SAN)</a:t>
            </a:r>
          </a:p>
          <a:p>
            <a:pPr>
              <a:defRPr/>
            </a:pPr>
            <a:r>
              <a:rPr lang="en-US" altLang="en-US" dirty="0" smtClean="0"/>
              <a:t>Provides a </a:t>
            </a:r>
            <a:r>
              <a:rPr lang="en-US" altLang="en-US" b="1" dirty="0" smtClean="0">
                <a:solidFill>
                  <a:srgbClr val="006699"/>
                </a:solidFill>
                <a:latin typeface="+mj-lt"/>
              </a:rPr>
              <a:t>high-availability</a:t>
            </a:r>
            <a:r>
              <a:rPr lang="en-US" altLang="en-US" b="1" dirty="0" smtClean="0"/>
              <a:t> </a:t>
            </a:r>
            <a:r>
              <a:rPr lang="en-US" altLang="en-US" dirty="0" smtClean="0"/>
              <a:t>service which survives failures</a:t>
            </a:r>
          </a:p>
          <a:p>
            <a:pPr lvl="1">
              <a:defRPr/>
            </a:pPr>
            <a:r>
              <a:rPr lang="en-US" altLang="en-US" b="1" dirty="0" smtClean="0">
                <a:solidFill>
                  <a:srgbClr val="006699"/>
                </a:solidFill>
                <a:latin typeface="+mj-lt"/>
                <a:cs typeface="ＭＳ Ｐゴシック" charset="-128"/>
              </a:rPr>
              <a:t>Asymmetric clustering</a:t>
            </a:r>
            <a:r>
              <a:rPr lang="en-US" altLang="en-US" dirty="0" smtClean="0">
                <a:solidFill>
                  <a:srgbClr val="3366FF"/>
                </a:solidFill>
              </a:rPr>
              <a:t> </a:t>
            </a:r>
            <a:r>
              <a:rPr lang="en-US" altLang="en-US" dirty="0" smtClean="0"/>
              <a:t>has one machine in hot-standby mode</a:t>
            </a:r>
          </a:p>
          <a:p>
            <a:pPr lvl="1">
              <a:defRPr/>
            </a:pPr>
            <a:r>
              <a:rPr lang="en-US" altLang="en-US" b="1" dirty="0" smtClean="0">
                <a:solidFill>
                  <a:srgbClr val="006699"/>
                </a:solidFill>
                <a:latin typeface="+mj-lt"/>
                <a:cs typeface="ＭＳ Ｐゴシック" charset="-128"/>
              </a:rPr>
              <a:t>Symmetric clustering </a:t>
            </a:r>
            <a:r>
              <a:rPr lang="en-US" altLang="en-US" dirty="0" smtClean="0"/>
              <a:t>has multiple nodes running applications, monitoring each other</a:t>
            </a:r>
          </a:p>
          <a:p>
            <a:pPr>
              <a:defRPr/>
            </a:pPr>
            <a:r>
              <a:rPr lang="en-US" altLang="en-US" dirty="0" smtClean="0"/>
              <a:t>Some clusters are for </a:t>
            </a:r>
            <a:r>
              <a:rPr lang="en-US" altLang="en-US" b="1" dirty="0" smtClean="0">
                <a:solidFill>
                  <a:srgbClr val="006699"/>
                </a:solidFill>
                <a:latin typeface="+mj-lt"/>
              </a:rPr>
              <a:t>high-performance computing (HPC)</a:t>
            </a:r>
          </a:p>
          <a:p>
            <a:pPr lvl="1">
              <a:defRPr/>
            </a:pPr>
            <a:r>
              <a:rPr lang="en-US" altLang="en-US" dirty="0" smtClean="0"/>
              <a:t>Applications must be written to use </a:t>
            </a:r>
            <a:r>
              <a:rPr lang="en-US" altLang="en-US" b="1" dirty="0" smtClean="0">
                <a:solidFill>
                  <a:srgbClr val="006699"/>
                </a:solidFill>
                <a:latin typeface="+mj-lt"/>
                <a:cs typeface="ＭＳ Ｐゴシック" charset="-128"/>
              </a:rPr>
              <a:t>parallelization</a:t>
            </a:r>
          </a:p>
          <a:p>
            <a:pPr>
              <a:defRPr/>
            </a:pPr>
            <a:r>
              <a:rPr lang="en-US" altLang="en-US" dirty="0" smtClean="0"/>
              <a:t>Some have</a:t>
            </a:r>
            <a:r>
              <a:rPr lang="en-US" altLang="en-US" b="1" dirty="0" smtClean="0">
                <a:solidFill>
                  <a:srgbClr val="3366FF"/>
                </a:solidFill>
              </a:rPr>
              <a:t> </a:t>
            </a:r>
            <a:r>
              <a:rPr lang="en-US" altLang="en-US" b="1" dirty="0" smtClean="0">
                <a:solidFill>
                  <a:srgbClr val="006699"/>
                </a:solidFill>
                <a:latin typeface="+mj-lt"/>
              </a:rPr>
              <a:t>distributed lock manager </a:t>
            </a:r>
            <a:r>
              <a:rPr lang="en-US" altLang="en-US" dirty="0" smtClean="0"/>
              <a:t>(</a:t>
            </a:r>
            <a:r>
              <a:rPr lang="en-US" altLang="en-US" b="1" dirty="0" smtClean="0">
                <a:solidFill>
                  <a:srgbClr val="006699"/>
                </a:solidFill>
                <a:latin typeface="+mj-lt"/>
              </a:rPr>
              <a:t>DLM</a:t>
            </a:r>
            <a:r>
              <a:rPr lang="en-US" altLang="en-US" dirty="0" smtClean="0"/>
              <a:t>) to avoid conflicting operations</a:t>
            </a:r>
          </a:p>
        </p:txBody>
      </p:sp>
      <p:sp>
        <p:nvSpPr>
          <p:cNvPr id="40964" name="TextBox 3"/>
          <p:cNvSpPr txBox="1">
            <a:spLocks noChangeArrowheads="1"/>
          </p:cNvSpPr>
          <p:nvPr/>
        </p:nvSpPr>
        <p:spPr bwMode="auto">
          <a:xfrm>
            <a:off x="1285875" y="984250"/>
            <a:ext cx="73882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dirty="0"/>
              <a:t>Like multiprocessor systems, but multiple systems working together</a:t>
            </a:r>
          </a:p>
          <a:p>
            <a:endParaRPr lang="en-US" altLang="en-US" dirty="0"/>
          </a:p>
        </p:txBody>
      </p:sp>
    </p:spTree>
    <p:extLst>
      <p:ext uri="{BB962C8B-B14F-4D97-AF65-F5344CB8AC3E}">
        <p14:creationId xmlns:p14="http://schemas.microsoft.com/office/powerpoint/2010/main" val="14520959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idx="4294967295"/>
          </p:nvPr>
        </p:nvSpPr>
        <p:spPr>
          <a:xfrm>
            <a:off x="457200" y="198438"/>
            <a:ext cx="8229600" cy="576262"/>
          </a:xfrm>
        </p:spPr>
        <p:txBody>
          <a:bodyPr>
            <a:normAutofit fontScale="90000"/>
          </a:bodyPr>
          <a:lstStyle/>
          <a:p>
            <a:r>
              <a:rPr lang="en-US" altLang="en-US" smtClean="0"/>
              <a:t>Clustered Systems</a:t>
            </a:r>
          </a:p>
        </p:txBody>
      </p:sp>
      <p:pic>
        <p:nvPicPr>
          <p:cNvPr id="41987" name="Content Placeholder 3" descr="1.08.pdf"/>
          <p:cNvPicPr>
            <a:picLocks noGrp="1" noChangeAspect="1"/>
          </p:cNvPicPr>
          <p:nvPr>
            <p:ph idx="4294967295"/>
          </p:nvPr>
        </p:nvPicPr>
        <p:blipFill>
          <a:blip r:embed="rId2">
            <a:extLst>
              <a:ext uri="{28A0092B-C50C-407E-A947-70E740481C1C}">
                <a14:useLocalDpi xmlns:a14="http://schemas.microsoft.com/office/drawing/2010/main" val="0"/>
              </a:ext>
            </a:extLst>
          </a:blip>
          <a:srcRect t="-3476" b="-3476"/>
          <a:stretch>
            <a:fillRect/>
          </a:stretch>
        </p:blipFill>
        <p:spPr>
          <a:xfrm>
            <a:off x="1404938" y="1557338"/>
            <a:ext cx="6402387" cy="3524250"/>
          </a:xfrm>
        </p:spPr>
      </p:pic>
    </p:spTree>
    <p:extLst>
      <p:ext uri="{BB962C8B-B14F-4D97-AF65-F5344CB8AC3E}">
        <p14:creationId xmlns:p14="http://schemas.microsoft.com/office/powerpoint/2010/main" val="11614714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604838" y="198438"/>
            <a:ext cx="7791450" cy="576262"/>
          </a:xfrm>
        </p:spPr>
        <p:txBody>
          <a:bodyPr>
            <a:normAutofit fontScale="90000"/>
          </a:bodyPr>
          <a:lstStyle/>
          <a:p>
            <a:pPr eaLnBrk="1" hangingPunct="1"/>
            <a:r>
              <a:rPr lang="en-US" altLang="en-US" smtClean="0"/>
              <a:t>Multiprogrammed System</a:t>
            </a:r>
          </a:p>
        </p:txBody>
      </p:sp>
      <p:sp>
        <p:nvSpPr>
          <p:cNvPr id="43011" name="Rectangle 3"/>
          <p:cNvSpPr>
            <a:spLocks noGrp="1" noChangeArrowheads="1"/>
          </p:cNvSpPr>
          <p:nvPr>
            <p:ph type="body" idx="4294967295"/>
          </p:nvPr>
        </p:nvSpPr>
        <p:spPr>
          <a:xfrm>
            <a:off x="1281113" y="1233488"/>
            <a:ext cx="6450012" cy="4938712"/>
          </a:xfrm>
          <a:ln>
            <a:solidFill>
              <a:schemeClr val="accent1"/>
            </a:solidFill>
            <a:miter lim="800000"/>
            <a:headEnd/>
            <a:tailEnd/>
          </a:ln>
        </p:spPr>
        <p:txBody>
          <a:bodyPr>
            <a:normAutofit fontScale="77500" lnSpcReduction="20000"/>
          </a:bodyPr>
          <a:lstStyle/>
          <a:p>
            <a:pPr>
              <a:lnSpc>
                <a:spcPct val="90000"/>
              </a:lnSpc>
            </a:pPr>
            <a:r>
              <a:rPr lang="en-US" altLang="en-US" smtClean="0"/>
              <a:t>Single user cannot keep CPU and I/O devices busy at all times</a:t>
            </a:r>
          </a:p>
          <a:p>
            <a:pPr>
              <a:lnSpc>
                <a:spcPct val="90000"/>
              </a:lnSpc>
            </a:pPr>
            <a:r>
              <a:rPr lang="en-US" altLang="en-US" b="1" smtClean="0"/>
              <a:t>Multiprogramming</a:t>
            </a:r>
            <a:r>
              <a:rPr lang="en-US" altLang="en-US" smtClean="0"/>
              <a:t> organizes jobs (code and data) so CPU always has one to execute</a:t>
            </a:r>
          </a:p>
          <a:p>
            <a:pPr>
              <a:lnSpc>
                <a:spcPct val="90000"/>
              </a:lnSpc>
            </a:pPr>
            <a:r>
              <a:rPr lang="en-US" altLang="en-US" smtClean="0"/>
              <a:t>A subset of total jobs in system is kept in memory</a:t>
            </a:r>
          </a:p>
          <a:p>
            <a:pPr>
              <a:lnSpc>
                <a:spcPct val="90000"/>
              </a:lnSpc>
            </a:pPr>
            <a:r>
              <a:rPr lang="en-US" altLang="en-US" smtClean="0"/>
              <a:t>Batch systems:</a:t>
            </a:r>
          </a:p>
          <a:p>
            <a:pPr lvl="1">
              <a:lnSpc>
                <a:spcPct val="90000"/>
              </a:lnSpc>
            </a:pPr>
            <a:r>
              <a:rPr lang="en-US" altLang="en-US" smtClean="0"/>
              <a:t>One job selected and run via </a:t>
            </a:r>
            <a:r>
              <a:rPr lang="en-US" altLang="en-US" b="1" smtClean="0">
                <a:solidFill>
                  <a:srgbClr val="3366FF"/>
                </a:solidFill>
              </a:rPr>
              <a:t>job scheduling</a:t>
            </a:r>
          </a:p>
          <a:p>
            <a:pPr lvl="1">
              <a:lnSpc>
                <a:spcPct val="90000"/>
              </a:lnSpc>
            </a:pPr>
            <a:r>
              <a:rPr lang="en-US" altLang="en-US" smtClean="0"/>
              <a:t>When it has to wait (for I/O for example), OS switches to another job</a:t>
            </a:r>
          </a:p>
          <a:p>
            <a:pPr>
              <a:lnSpc>
                <a:spcPct val="90000"/>
              </a:lnSpc>
            </a:pPr>
            <a:r>
              <a:rPr lang="en-US" altLang="en-US" smtClean="0"/>
              <a:t>Interactive systems:</a:t>
            </a:r>
          </a:p>
          <a:p>
            <a:pPr lvl="1">
              <a:lnSpc>
                <a:spcPct val="90000"/>
              </a:lnSpc>
            </a:pPr>
            <a:r>
              <a:rPr lang="en-US" altLang="en-US" smtClean="0"/>
              <a:t>Logical extension of batch systems --  CPU switches jobs so frequently that users can interact with each job while it is running, creating </a:t>
            </a:r>
            <a:r>
              <a:rPr lang="en-US" altLang="en-US" b="1" smtClean="0">
                <a:solidFill>
                  <a:srgbClr val="3366FF"/>
                </a:solidFill>
              </a:rPr>
              <a:t>interactive</a:t>
            </a:r>
            <a:r>
              <a:rPr lang="en-US" altLang="en-US" smtClean="0"/>
              <a:t> computing</a:t>
            </a:r>
          </a:p>
          <a:p>
            <a:pPr>
              <a:lnSpc>
                <a:spcPct val="90000"/>
              </a:lnSpc>
            </a:pPr>
            <a:endParaRPr lang="en-US" altLang="en-US" smtClean="0"/>
          </a:p>
          <a:p>
            <a:pPr lvl="1">
              <a:lnSpc>
                <a:spcPct val="90000"/>
              </a:lnSpc>
              <a:buFont typeface="Monotype Sorts" pitchFamily="-84" charset="2"/>
              <a:buNone/>
            </a:pPr>
            <a:endParaRPr lang="en-US" altLang="en-US" smtClean="0"/>
          </a:p>
          <a:p>
            <a:pPr>
              <a:lnSpc>
                <a:spcPct val="90000"/>
              </a:lnSpc>
            </a:pPr>
            <a:endParaRPr lang="en-US" altLang="en-US" smtClean="0"/>
          </a:p>
        </p:txBody>
      </p:sp>
    </p:spTree>
    <p:extLst>
      <p:ext uri="{BB962C8B-B14F-4D97-AF65-F5344CB8AC3E}">
        <p14:creationId xmlns:p14="http://schemas.microsoft.com/office/powerpoint/2010/main" val="25861369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1069975" y="166688"/>
            <a:ext cx="7616825" cy="576262"/>
          </a:xfrm>
        </p:spPr>
        <p:txBody>
          <a:bodyPr>
            <a:normAutofit fontScale="90000"/>
          </a:bodyPr>
          <a:lstStyle/>
          <a:p>
            <a:pPr eaLnBrk="1" hangingPunct="1"/>
            <a:r>
              <a:rPr lang="en-US" altLang="en-US" smtClean="0"/>
              <a:t>Interactive Systems</a:t>
            </a:r>
          </a:p>
        </p:txBody>
      </p:sp>
      <p:sp>
        <p:nvSpPr>
          <p:cNvPr id="44035" name="Rectangle 3"/>
          <p:cNvSpPr>
            <a:spLocks noGrp="1" noChangeArrowheads="1"/>
          </p:cNvSpPr>
          <p:nvPr>
            <p:ph type="body" idx="4294967295"/>
          </p:nvPr>
        </p:nvSpPr>
        <p:spPr>
          <a:xfrm>
            <a:off x="1182688" y="835025"/>
            <a:ext cx="6750050" cy="5462588"/>
          </a:xfrm>
        </p:spPr>
        <p:txBody>
          <a:bodyPr>
            <a:normAutofit lnSpcReduction="10000"/>
          </a:bodyPr>
          <a:lstStyle/>
          <a:p>
            <a:pPr>
              <a:lnSpc>
                <a:spcPct val="90000"/>
              </a:lnSpc>
              <a:buFont typeface="Monotype Sorts" pitchFamily="-84" charset="2"/>
              <a:buNone/>
            </a:pPr>
            <a:endParaRPr lang="en-US" altLang="en-US" sz="1600" dirty="0" smtClean="0"/>
          </a:p>
          <a:p>
            <a:pPr>
              <a:lnSpc>
                <a:spcPct val="90000"/>
              </a:lnSpc>
            </a:pPr>
            <a:r>
              <a:rPr lang="en-US" altLang="en-US" b="1" dirty="0" smtClean="0">
                <a:solidFill>
                  <a:srgbClr val="3366FF"/>
                </a:solidFill>
              </a:rPr>
              <a:t>Response time </a:t>
            </a:r>
            <a:r>
              <a:rPr lang="en-US" altLang="en-US" dirty="0" smtClean="0"/>
              <a:t>should be &lt; 1 second</a:t>
            </a:r>
          </a:p>
          <a:p>
            <a:pPr>
              <a:lnSpc>
                <a:spcPct val="90000"/>
              </a:lnSpc>
            </a:pPr>
            <a:r>
              <a:rPr lang="en-US" altLang="en-US" dirty="0" smtClean="0"/>
              <a:t>Each user has at least one program executing in memory. Such a program is referred to as a </a:t>
            </a:r>
            <a:r>
              <a:rPr lang="en-US" altLang="en-US" b="1" dirty="0" smtClean="0">
                <a:solidFill>
                  <a:srgbClr val="3366FF"/>
                </a:solidFill>
                <a:sym typeface="Wingdings 3" panose="05040102010807070707" pitchFamily="18" charset="2"/>
              </a:rPr>
              <a:t>process</a:t>
            </a:r>
          </a:p>
          <a:p>
            <a:pPr>
              <a:lnSpc>
                <a:spcPct val="90000"/>
              </a:lnSpc>
            </a:pPr>
            <a:r>
              <a:rPr lang="en-US" altLang="en-US" dirty="0" smtClean="0">
                <a:sym typeface="Wingdings 3" panose="05040102010807070707" pitchFamily="18" charset="2"/>
              </a:rPr>
              <a:t>If several processes are ready to run at the same time, we need to have </a:t>
            </a:r>
            <a:r>
              <a:rPr lang="en-US" altLang="en-US" b="1" dirty="0" smtClean="0">
                <a:solidFill>
                  <a:srgbClr val="3366FF"/>
                </a:solidFill>
                <a:sym typeface="Wingdings 3" panose="05040102010807070707" pitchFamily="18" charset="2"/>
              </a:rPr>
              <a:t>CPU scheduling.</a:t>
            </a:r>
          </a:p>
          <a:p>
            <a:pPr>
              <a:lnSpc>
                <a:spcPct val="90000"/>
              </a:lnSpc>
            </a:pPr>
            <a:r>
              <a:rPr lang="en-US" altLang="en-US" dirty="0" smtClean="0">
                <a:sym typeface="Wingdings 3" panose="05040102010807070707" pitchFamily="18" charset="2"/>
              </a:rPr>
              <a:t>If processes do not </a:t>
            </a:r>
            <a:r>
              <a:rPr lang="en-US" altLang="ja-JP" dirty="0" smtClean="0">
                <a:sym typeface="Wingdings 3" panose="05040102010807070707" pitchFamily="18" charset="2"/>
              </a:rPr>
              <a:t>fit in memory, </a:t>
            </a:r>
            <a:r>
              <a:rPr lang="en-US" altLang="ja-JP" b="1" dirty="0" smtClean="0">
                <a:solidFill>
                  <a:srgbClr val="3366FF"/>
                </a:solidFill>
                <a:sym typeface="Wingdings 3" panose="05040102010807070707" pitchFamily="18" charset="2"/>
              </a:rPr>
              <a:t>swapping</a:t>
            </a:r>
            <a:r>
              <a:rPr lang="en-US" altLang="ja-JP" dirty="0" smtClean="0">
                <a:sym typeface="Wingdings 3" panose="05040102010807070707" pitchFamily="18" charset="2"/>
              </a:rPr>
              <a:t> moves them in and out to run</a:t>
            </a:r>
          </a:p>
          <a:p>
            <a:pPr>
              <a:lnSpc>
                <a:spcPct val="90000"/>
              </a:lnSpc>
            </a:pPr>
            <a:r>
              <a:rPr lang="en-US" altLang="en-US" b="1" dirty="0" smtClean="0">
                <a:solidFill>
                  <a:srgbClr val="3366FF"/>
                </a:solidFill>
                <a:sym typeface="Wingdings 3" panose="05040102010807070707" pitchFamily="18" charset="2"/>
              </a:rPr>
              <a:t>Virtual memory </a:t>
            </a:r>
            <a:r>
              <a:rPr lang="en-US" altLang="en-US" dirty="0" smtClean="0">
                <a:sym typeface="Wingdings 3" panose="05040102010807070707" pitchFamily="18" charset="2"/>
              </a:rPr>
              <a:t>allows execution of processes not completely in memory</a:t>
            </a:r>
          </a:p>
        </p:txBody>
      </p:sp>
    </p:spTree>
    <p:extLst>
      <p:ext uri="{BB962C8B-B14F-4D97-AF65-F5344CB8AC3E}">
        <p14:creationId xmlns:p14="http://schemas.microsoft.com/office/powerpoint/2010/main" val="24986863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1033463" y="198438"/>
            <a:ext cx="8229600" cy="576262"/>
          </a:xfrm>
        </p:spPr>
        <p:txBody>
          <a:bodyPr/>
          <a:lstStyle/>
          <a:p>
            <a:pPr eaLnBrk="1" hangingPunct="1"/>
            <a:r>
              <a:rPr lang="en-US" altLang="en-US" sz="2800" smtClean="0"/>
              <a:t>Memory Layout for Multiprogrammed System</a:t>
            </a:r>
          </a:p>
        </p:txBody>
      </p:sp>
      <p:pic>
        <p:nvPicPr>
          <p:cNvPr id="4505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47975" y="1312863"/>
            <a:ext cx="2651125" cy="436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21933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Operating Systems Do</a:t>
            </a:r>
            <a:endParaRPr lang="en-IN" dirty="0"/>
          </a:p>
        </p:txBody>
      </p:sp>
      <p:sp>
        <p:nvSpPr>
          <p:cNvPr id="4" name="Content Placeholder 3"/>
          <p:cNvSpPr>
            <a:spLocks noGrp="1"/>
          </p:cNvSpPr>
          <p:nvPr>
            <p:ph idx="1"/>
          </p:nvPr>
        </p:nvSpPr>
        <p:spPr>
          <a:xfrm>
            <a:off x="457200" y="1417638"/>
            <a:ext cx="8229600" cy="4938712"/>
          </a:xfrm>
        </p:spPr>
        <p:txBody>
          <a:bodyPr>
            <a:noAutofit/>
          </a:bodyPr>
          <a:lstStyle/>
          <a:p>
            <a:pPr algn="just"/>
            <a:r>
              <a:rPr lang="en-US" altLang="en-US" sz="2000" dirty="0"/>
              <a:t>The operating system </a:t>
            </a:r>
            <a:r>
              <a:rPr lang="en-US" altLang="en-US" sz="2000" dirty="0">
                <a:solidFill>
                  <a:srgbClr val="FF0000"/>
                </a:solidFill>
              </a:rPr>
              <a:t>controls the hardware and coordinates its use </a:t>
            </a:r>
            <a:r>
              <a:rPr lang="en-US" altLang="en-US" sz="2000" dirty="0"/>
              <a:t>among the various application programs for the various users.</a:t>
            </a:r>
          </a:p>
          <a:p>
            <a:r>
              <a:rPr lang="en-US" altLang="en-US" sz="2000" dirty="0"/>
              <a:t>We can also view a </a:t>
            </a:r>
            <a:r>
              <a:rPr lang="en-US" altLang="en-US" sz="2000" dirty="0">
                <a:solidFill>
                  <a:srgbClr val="FF0000"/>
                </a:solidFill>
              </a:rPr>
              <a:t>computer system as consisting of hardware, software, and data. </a:t>
            </a:r>
          </a:p>
          <a:p>
            <a:r>
              <a:rPr lang="en-US" altLang="en-US" sz="2000" dirty="0"/>
              <a:t>The operating system provides the </a:t>
            </a:r>
            <a:r>
              <a:rPr lang="en-US" altLang="en-US" sz="2000" dirty="0">
                <a:solidFill>
                  <a:srgbClr val="FF0000"/>
                </a:solidFill>
              </a:rPr>
              <a:t>means for proper use of these resources</a:t>
            </a:r>
            <a:r>
              <a:rPr lang="en-US" altLang="en-US" sz="2000" dirty="0"/>
              <a:t> in the operation of the computer system. </a:t>
            </a:r>
          </a:p>
          <a:p>
            <a:pPr algn="just"/>
            <a:r>
              <a:rPr lang="en-US" altLang="en-US" sz="2000" dirty="0"/>
              <a:t>An operating system is similar to a government. Like a government, it performs no useful function by itself. It simply provides an </a:t>
            </a:r>
            <a:r>
              <a:rPr lang="en-US" altLang="en-US" sz="2000" b="1" dirty="0"/>
              <a:t>environment</a:t>
            </a:r>
            <a:r>
              <a:rPr lang="en-US" altLang="en-US" sz="2000" dirty="0"/>
              <a:t> within which other programs can do useful work.</a:t>
            </a:r>
          </a:p>
          <a:p>
            <a:pPr algn="just"/>
            <a:r>
              <a:rPr lang="en-US" altLang="en-US" sz="2000" dirty="0"/>
              <a:t>To understand more fully the operating system's role, </a:t>
            </a:r>
            <a:r>
              <a:rPr lang="en-US" altLang="en-US" sz="2000" dirty="0" smtClean="0"/>
              <a:t>the concept of operating </a:t>
            </a:r>
            <a:r>
              <a:rPr lang="en-US" altLang="en-US" sz="2000" dirty="0"/>
              <a:t>systems </a:t>
            </a:r>
            <a:r>
              <a:rPr lang="en-US" altLang="en-US" sz="2000" dirty="0" smtClean="0"/>
              <a:t>is explored in </a:t>
            </a:r>
            <a:r>
              <a:rPr lang="en-US" altLang="en-US" sz="2000" b="1" dirty="0" smtClean="0">
                <a:solidFill>
                  <a:srgbClr val="00B050"/>
                </a:solidFill>
              </a:rPr>
              <a:t>two </a:t>
            </a:r>
            <a:r>
              <a:rPr lang="en-US" altLang="en-US" sz="2000" b="1" dirty="0">
                <a:solidFill>
                  <a:srgbClr val="00B050"/>
                </a:solidFill>
              </a:rPr>
              <a:t>viewpoints: </a:t>
            </a:r>
          </a:p>
          <a:p>
            <a:pPr lvl="1"/>
            <a:r>
              <a:rPr lang="en-US" altLang="en-US" sz="2000" dirty="0"/>
              <a:t>The user </a:t>
            </a:r>
            <a:r>
              <a:rPr lang="en-US" altLang="en-US" sz="2000" dirty="0" smtClean="0"/>
              <a:t>view</a:t>
            </a:r>
            <a:endParaRPr lang="en-US" altLang="en-US" sz="2000" dirty="0"/>
          </a:p>
          <a:p>
            <a:pPr lvl="1"/>
            <a:r>
              <a:rPr lang="en-US" altLang="en-US" sz="2000" dirty="0"/>
              <a:t>The </a:t>
            </a:r>
            <a:r>
              <a:rPr lang="en-US" altLang="en-US" sz="2000" dirty="0" smtClean="0"/>
              <a:t>system view</a:t>
            </a:r>
            <a:endParaRPr lang="en-US" altLang="en-US" sz="2000" dirty="0"/>
          </a:p>
          <a:p>
            <a:pPr>
              <a:buFont typeface="Monotype Sorts" pitchFamily="-84" charset="2"/>
              <a:buNone/>
            </a:pPr>
            <a:endParaRPr lang="en-US" altLang="en-US" sz="2000" dirty="0"/>
          </a:p>
        </p:txBody>
      </p:sp>
      <p:sp>
        <p:nvSpPr>
          <p:cNvPr id="3" name="Slide Number Placeholder 2"/>
          <p:cNvSpPr>
            <a:spLocks noGrp="1"/>
          </p:cNvSpPr>
          <p:nvPr>
            <p:ph type="sldNum" sz="quarter" idx="12"/>
          </p:nvPr>
        </p:nvSpPr>
        <p:spPr/>
        <p:txBody>
          <a:bodyPr/>
          <a:lstStyle/>
          <a:p>
            <a:fld id="{4E241C67-0D64-4107-AF31-0ED482AB0637}" type="slidenum">
              <a:rPr lang="en-IN" smtClean="0"/>
              <a:t>5</a:t>
            </a:fld>
            <a:endParaRPr lang="en-IN"/>
          </a:p>
        </p:txBody>
      </p:sp>
    </p:spTree>
    <p:extLst>
      <p:ext uri="{BB962C8B-B14F-4D97-AF65-F5344CB8AC3E}">
        <p14:creationId xmlns:p14="http://schemas.microsoft.com/office/powerpoint/2010/main" val="30187065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defRPr/>
            </a:pPr>
            <a:r>
              <a:rPr lang="en-US" altLang="en-US" smtClean="0"/>
              <a:t>Operating System Structure</a:t>
            </a:r>
          </a:p>
        </p:txBody>
      </p:sp>
      <p:sp>
        <p:nvSpPr>
          <p:cNvPr id="27651" name="Rectangle 3"/>
          <p:cNvSpPr>
            <a:spLocks noGrp="1" noChangeArrowheads="1"/>
          </p:cNvSpPr>
          <p:nvPr>
            <p:ph type="body" idx="1"/>
          </p:nvPr>
        </p:nvSpPr>
        <p:spPr>
          <a:xfrm>
            <a:off x="827088" y="1039813"/>
            <a:ext cx="7424737" cy="5005387"/>
          </a:xfrm>
        </p:spPr>
        <p:txBody>
          <a:bodyPr/>
          <a:lstStyle/>
          <a:p>
            <a:pPr>
              <a:lnSpc>
                <a:spcPct val="90000"/>
              </a:lnSpc>
              <a:buFont typeface="Monotype Sorts" pitchFamily="2" charset="2"/>
              <a:buNone/>
            </a:pPr>
            <a:endParaRPr lang="en-US" altLang="en-US" sz="1600" dirty="0" smtClean="0"/>
          </a:p>
          <a:p>
            <a:pPr>
              <a:lnSpc>
                <a:spcPct val="90000"/>
              </a:lnSpc>
            </a:pPr>
            <a:r>
              <a:rPr lang="en-US" altLang="en-US" sz="1600" b="1" dirty="0" smtClean="0"/>
              <a:t>Multiprogramming</a:t>
            </a:r>
            <a:r>
              <a:rPr lang="en-US" altLang="en-US" sz="1600" dirty="0" smtClean="0"/>
              <a:t> needed for efficiency</a:t>
            </a:r>
          </a:p>
          <a:p>
            <a:pPr lvl="1">
              <a:lnSpc>
                <a:spcPct val="90000"/>
              </a:lnSpc>
            </a:pPr>
            <a:r>
              <a:rPr lang="en-US" altLang="en-US" sz="1600" dirty="0" smtClean="0"/>
              <a:t>Single user cannot keep CPU and I/O devices busy at all times</a:t>
            </a:r>
          </a:p>
          <a:p>
            <a:pPr lvl="1">
              <a:lnSpc>
                <a:spcPct val="90000"/>
              </a:lnSpc>
            </a:pPr>
            <a:r>
              <a:rPr lang="en-US" altLang="en-US" sz="1600" dirty="0" smtClean="0"/>
              <a:t>Multiprogramming organizes jobs (code and data) so CPU always has one to execute</a:t>
            </a:r>
          </a:p>
          <a:p>
            <a:pPr lvl="1">
              <a:lnSpc>
                <a:spcPct val="90000"/>
              </a:lnSpc>
            </a:pPr>
            <a:r>
              <a:rPr lang="en-US" altLang="en-US" sz="1600" dirty="0" smtClean="0"/>
              <a:t>A subset of total jobs in system is kept in memory</a:t>
            </a:r>
          </a:p>
          <a:p>
            <a:pPr lvl="1">
              <a:lnSpc>
                <a:spcPct val="90000"/>
              </a:lnSpc>
            </a:pPr>
            <a:r>
              <a:rPr lang="en-US" altLang="en-US" sz="1600" dirty="0" smtClean="0"/>
              <a:t>One job selected and run via </a:t>
            </a:r>
            <a:r>
              <a:rPr lang="en-US" altLang="en-US" sz="1600" b="1" dirty="0" smtClean="0"/>
              <a:t>job scheduling</a:t>
            </a:r>
          </a:p>
          <a:p>
            <a:pPr lvl="1">
              <a:lnSpc>
                <a:spcPct val="90000"/>
              </a:lnSpc>
            </a:pPr>
            <a:r>
              <a:rPr lang="en-US" altLang="en-US" sz="1600" dirty="0" smtClean="0"/>
              <a:t>When it has to wait (for I/O for example), OS switches to another job</a:t>
            </a:r>
          </a:p>
          <a:p>
            <a:pPr>
              <a:lnSpc>
                <a:spcPct val="90000"/>
              </a:lnSpc>
            </a:pPr>
            <a:r>
              <a:rPr lang="en-US" altLang="en-US" sz="1600" b="1" dirty="0" smtClean="0"/>
              <a:t>Timesharing (multitasking)</a:t>
            </a:r>
            <a:r>
              <a:rPr lang="en-US" altLang="en-US" sz="1600" dirty="0" smtClean="0"/>
              <a:t> is logical extension in which CPU switches jobs so frequently that users can interact with each job while it is running, creating </a:t>
            </a:r>
            <a:r>
              <a:rPr lang="en-US" altLang="en-US" sz="1600" b="1" dirty="0" smtClean="0"/>
              <a:t>interactive</a:t>
            </a:r>
            <a:r>
              <a:rPr lang="en-US" altLang="en-US" sz="1600" dirty="0" smtClean="0"/>
              <a:t> computing</a:t>
            </a:r>
          </a:p>
          <a:p>
            <a:pPr lvl="1">
              <a:lnSpc>
                <a:spcPct val="90000"/>
              </a:lnSpc>
            </a:pPr>
            <a:r>
              <a:rPr lang="en-US" altLang="en-US" sz="1600" b="1" dirty="0" smtClean="0"/>
              <a:t>Response time</a:t>
            </a:r>
            <a:r>
              <a:rPr lang="en-US" altLang="en-US" sz="1600" dirty="0" smtClean="0"/>
              <a:t> should be &lt; 1 second</a:t>
            </a:r>
          </a:p>
          <a:p>
            <a:pPr lvl="1">
              <a:lnSpc>
                <a:spcPct val="90000"/>
              </a:lnSpc>
            </a:pPr>
            <a:r>
              <a:rPr lang="en-US" altLang="en-US" sz="1600" dirty="0" smtClean="0"/>
              <a:t>Each user has at least one program executing in memory </a:t>
            </a:r>
            <a:r>
              <a:rPr lang="en-US" altLang="en-US" sz="1600" dirty="0" smtClean="0">
                <a:sym typeface="Wingdings 3" pitchFamily="18" charset="2"/>
              </a:rPr>
              <a:t></a:t>
            </a:r>
            <a:r>
              <a:rPr lang="en-US" altLang="en-US" sz="1600" b="1" dirty="0" smtClean="0">
                <a:sym typeface="Wingdings 3" pitchFamily="18" charset="2"/>
              </a:rPr>
              <a:t>process</a:t>
            </a:r>
          </a:p>
          <a:p>
            <a:pPr lvl="1">
              <a:lnSpc>
                <a:spcPct val="90000"/>
              </a:lnSpc>
            </a:pPr>
            <a:r>
              <a:rPr lang="en-US" altLang="en-US" sz="1600" dirty="0" smtClean="0">
                <a:sym typeface="Wingdings 3" pitchFamily="18" charset="2"/>
              </a:rPr>
              <a:t>If several jobs are ready to run at the same time  </a:t>
            </a:r>
            <a:r>
              <a:rPr lang="en-US" altLang="en-US" sz="1600" b="1" dirty="0" smtClean="0">
                <a:sym typeface="Wingdings 3" pitchFamily="18" charset="2"/>
              </a:rPr>
              <a:t>CPU scheduling</a:t>
            </a:r>
          </a:p>
          <a:p>
            <a:pPr lvl="1">
              <a:lnSpc>
                <a:spcPct val="90000"/>
              </a:lnSpc>
            </a:pPr>
            <a:r>
              <a:rPr lang="en-US" altLang="en-US" sz="1600" dirty="0" smtClean="0">
                <a:sym typeface="Wingdings 3" pitchFamily="18" charset="2"/>
              </a:rPr>
              <a:t>If processes don’t fit in memory, </a:t>
            </a:r>
            <a:r>
              <a:rPr lang="en-US" altLang="en-US" sz="1600" b="1" dirty="0" smtClean="0">
                <a:sym typeface="Wingdings 3" pitchFamily="18" charset="2"/>
              </a:rPr>
              <a:t>swapping</a:t>
            </a:r>
            <a:r>
              <a:rPr lang="en-US" altLang="en-US" sz="1600" dirty="0" smtClean="0">
                <a:sym typeface="Wingdings 3" pitchFamily="18" charset="2"/>
              </a:rPr>
              <a:t> moves them in and out to run</a:t>
            </a:r>
          </a:p>
          <a:p>
            <a:pPr lvl="1">
              <a:lnSpc>
                <a:spcPct val="90000"/>
              </a:lnSpc>
            </a:pPr>
            <a:r>
              <a:rPr lang="en-US" altLang="en-US" sz="1600" b="1" dirty="0" smtClean="0">
                <a:sym typeface="Wingdings 3" pitchFamily="18" charset="2"/>
              </a:rPr>
              <a:t>Virtual memory</a:t>
            </a:r>
            <a:r>
              <a:rPr lang="en-US" altLang="en-US" sz="1600" dirty="0" smtClean="0">
                <a:sym typeface="Wingdings 3" pitchFamily="18" charset="2"/>
              </a:rPr>
              <a:t> allows execution of processes not completely in memory</a:t>
            </a:r>
          </a:p>
        </p:txBody>
      </p:sp>
      <p:sp>
        <p:nvSpPr>
          <p:cNvPr id="2" name="Slide Number Placeholder 1"/>
          <p:cNvSpPr>
            <a:spLocks noGrp="1"/>
          </p:cNvSpPr>
          <p:nvPr>
            <p:ph type="sldNum" sz="quarter" idx="12"/>
          </p:nvPr>
        </p:nvSpPr>
        <p:spPr/>
        <p:txBody>
          <a:bodyPr/>
          <a:lstStyle/>
          <a:p>
            <a:fld id="{4E241C67-0D64-4107-AF31-0ED482AB0637}" type="slidenum">
              <a:rPr lang="en-IN" smtClean="0"/>
              <a:t>50</a:t>
            </a:fld>
            <a:endParaRPr lang="en-IN"/>
          </a:p>
        </p:txBody>
      </p:sp>
    </p:spTree>
    <p:extLst>
      <p:ext uri="{BB962C8B-B14F-4D97-AF65-F5344CB8AC3E}">
        <p14:creationId xmlns:p14="http://schemas.microsoft.com/office/powerpoint/2010/main" val="600927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altLang="en-US" sz="2800" smtClean="0"/>
              <a:t>Memory Layout for Multiprogrammed System</a:t>
            </a:r>
          </a:p>
        </p:txBody>
      </p:sp>
      <p:pic>
        <p:nvPicPr>
          <p:cNvPr id="28675" name="Picture 3"/>
          <p:cNvPicPr>
            <a:picLocks noChangeAspect="1" noChangeArrowheads="1"/>
          </p:cNvPicPr>
          <p:nvPr/>
        </p:nvPicPr>
        <p:blipFill>
          <a:blip r:embed="rId2">
            <a:extLst>
              <a:ext uri="{28A0092B-C50C-407E-A947-70E740481C1C}">
                <a14:useLocalDpi xmlns:a14="http://schemas.microsoft.com/office/drawing/2010/main" val="0"/>
              </a:ext>
            </a:extLst>
          </a:blip>
          <a:srcRect l="26549" t="885" r="26328" b="1476"/>
          <a:stretch>
            <a:fillRect/>
          </a:stretch>
        </p:blipFill>
        <p:spPr bwMode="auto">
          <a:xfrm>
            <a:off x="3352800" y="1120775"/>
            <a:ext cx="3111500" cy="483552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4E241C67-0D64-4107-AF31-0ED482AB0637}" type="slidenum">
              <a:rPr lang="en-IN" smtClean="0"/>
              <a:t>51</a:t>
            </a:fld>
            <a:endParaRPr lang="en-IN"/>
          </a:p>
        </p:txBody>
      </p:sp>
    </p:spTree>
    <p:extLst>
      <p:ext uri="{BB962C8B-B14F-4D97-AF65-F5344CB8AC3E}">
        <p14:creationId xmlns:p14="http://schemas.microsoft.com/office/powerpoint/2010/main" val="42084025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en-US" altLang="en-US" smtClean="0"/>
              <a:t>Process Management</a:t>
            </a:r>
          </a:p>
        </p:txBody>
      </p:sp>
      <p:sp>
        <p:nvSpPr>
          <p:cNvPr id="31747" name="Rectangle 3"/>
          <p:cNvSpPr>
            <a:spLocks noGrp="1" noChangeArrowheads="1"/>
          </p:cNvSpPr>
          <p:nvPr>
            <p:ph type="body" idx="1"/>
          </p:nvPr>
        </p:nvSpPr>
        <p:spPr>
          <a:xfrm>
            <a:off x="827088" y="1096963"/>
            <a:ext cx="7351712" cy="4483100"/>
          </a:xfrm>
        </p:spPr>
        <p:txBody>
          <a:bodyPr>
            <a:noAutofit/>
          </a:bodyPr>
          <a:lstStyle/>
          <a:p>
            <a:pPr>
              <a:lnSpc>
                <a:spcPct val="90000"/>
              </a:lnSpc>
            </a:pPr>
            <a:endParaRPr lang="en-US" altLang="en-US" sz="1800" dirty="0" smtClean="0"/>
          </a:p>
          <a:p>
            <a:pPr>
              <a:lnSpc>
                <a:spcPct val="90000"/>
              </a:lnSpc>
            </a:pPr>
            <a:r>
              <a:rPr lang="en-US" altLang="en-US" sz="1800" dirty="0" smtClean="0"/>
              <a:t>A </a:t>
            </a:r>
            <a:r>
              <a:rPr lang="en-US" altLang="en-US" sz="1800" dirty="0" smtClean="0">
                <a:solidFill>
                  <a:srgbClr val="FF0000"/>
                </a:solidFill>
              </a:rPr>
              <a:t>process</a:t>
            </a:r>
            <a:r>
              <a:rPr lang="en-US" altLang="en-US" sz="1800" dirty="0" smtClean="0"/>
              <a:t> is a </a:t>
            </a:r>
            <a:r>
              <a:rPr lang="en-US" altLang="en-US" sz="1800" dirty="0" smtClean="0">
                <a:solidFill>
                  <a:srgbClr val="FF0000"/>
                </a:solidFill>
              </a:rPr>
              <a:t>program in execution</a:t>
            </a:r>
            <a:r>
              <a:rPr lang="en-US" altLang="en-US" sz="1800" dirty="0" smtClean="0"/>
              <a:t>. It is a unit of work within the system. Program is a </a:t>
            </a:r>
            <a:r>
              <a:rPr lang="en-US" altLang="en-US" sz="1800" i="1" dirty="0" smtClean="0">
                <a:solidFill>
                  <a:srgbClr val="FF3300"/>
                </a:solidFill>
              </a:rPr>
              <a:t>passive entity</a:t>
            </a:r>
            <a:r>
              <a:rPr lang="en-US" altLang="en-US" sz="1800" dirty="0" smtClean="0"/>
              <a:t>, process is an </a:t>
            </a:r>
            <a:r>
              <a:rPr lang="en-US" altLang="en-US" sz="1800" i="1" dirty="0" smtClean="0">
                <a:solidFill>
                  <a:srgbClr val="FF3300"/>
                </a:solidFill>
              </a:rPr>
              <a:t>active entity</a:t>
            </a:r>
            <a:r>
              <a:rPr lang="en-US" altLang="en-US" sz="1800" dirty="0" smtClean="0"/>
              <a:t>.</a:t>
            </a:r>
          </a:p>
          <a:p>
            <a:pPr>
              <a:lnSpc>
                <a:spcPct val="90000"/>
              </a:lnSpc>
            </a:pPr>
            <a:r>
              <a:rPr lang="en-US" altLang="en-US" sz="1800" dirty="0" smtClean="0"/>
              <a:t>Process needs resources to accomplish its task</a:t>
            </a:r>
          </a:p>
          <a:p>
            <a:pPr lvl="1">
              <a:lnSpc>
                <a:spcPct val="90000"/>
              </a:lnSpc>
            </a:pPr>
            <a:r>
              <a:rPr lang="en-US" altLang="en-US" sz="1800" dirty="0" smtClean="0"/>
              <a:t>CPU, memory, I/O, files</a:t>
            </a:r>
          </a:p>
          <a:p>
            <a:pPr lvl="1">
              <a:lnSpc>
                <a:spcPct val="90000"/>
              </a:lnSpc>
            </a:pPr>
            <a:r>
              <a:rPr lang="en-US" altLang="en-US" sz="1800" dirty="0" smtClean="0"/>
              <a:t>Initialization data</a:t>
            </a:r>
          </a:p>
          <a:p>
            <a:pPr>
              <a:lnSpc>
                <a:spcPct val="90000"/>
              </a:lnSpc>
            </a:pPr>
            <a:r>
              <a:rPr lang="en-US" altLang="en-US" sz="1800" dirty="0" smtClean="0"/>
              <a:t>Process </a:t>
            </a:r>
            <a:r>
              <a:rPr lang="en-US" altLang="en-US" sz="1800" dirty="0" smtClean="0">
                <a:solidFill>
                  <a:srgbClr val="FF0000"/>
                </a:solidFill>
              </a:rPr>
              <a:t>termination</a:t>
            </a:r>
            <a:r>
              <a:rPr lang="en-US" altLang="en-US" sz="1800" dirty="0" smtClean="0"/>
              <a:t> requires </a:t>
            </a:r>
            <a:r>
              <a:rPr lang="en-US" altLang="en-US" sz="1800" dirty="0" smtClean="0">
                <a:solidFill>
                  <a:srgbClr val="FF0000"/>
                </a:solidFill>
              </a:rPr>
              <a:t>reclaim</a:t>
            </a:r>
            <a:r>
              <a:rPr lang="en-US" altLang="en-US" sz="1800" dirty="0" smtClean="0"/>
              <a:t> of any </a:t>
            </a:r>
            <a:r>
              <a:rPr lang="en-US" altLang="en-US" sz="1800" dirty="0" smtClean="0">
                <a:solidFill>
                  <a:srgbClr val="FF0000"/>
                </a:solidFill>
              </a:rPr>
              <a:t>reusable</a:t>
            </a:r>
            <a:r>
              <a:rPr lang="en-US" altLang="en-US" sz="1800" dirty="0" smtClean="0"/>
              <a:t> </a:t>
            </a:r>
            <a:r>
              <a:rPr lang="en-US" altLang="en-US" sz="1800" dirty="0" smtClean="0">
                <a:solidFill>
                  <a:srgbClr val="FF0000"/>
                </a:solidFill>
              </a:rPr>
              <a:t>resources</a:t>
            </a:r>
          </a:p>
          <a:p>
            <a:pPr>
              <a:lnSpc>
                <a:spcPct val="90000"/>
              </a:lnSpc>
            </a:pPr>
            <a:r>
              <a:rPr lang="en-US" altLang="en-US" sz="1800" dirty="0" smtClean="0">
                <a:solidFill>
                  <a:srgbClr val="FF0000"/>
                </a:solidFill>
              </a:rPr>
              <a:t>Single-threaded</a:t>
            </a:r>
            <a:r>
              <a:rPr lang="en-US" altLang="en-US" sz="1800" dirty="0" smtClean="0"/>
              <a:t> process has one </a:t>
            </a:r>
            <a:r>
              <a:rPr lang="en-US" altLang="en-US" sz="1800" b="1" dirty="0" smtClean="0">
                <a:solidFill>
                  <a:srgbClr val="FF0000"/>
                </a:solidFill>
              </a:rPr>
              <a:t>program</a:t>
            </a:r>
            <a:r>
              <a:rPr lang="en-US" altLang="en-US" sz="1800" b="1" dirty="0" smtClean="0"/>
              <a:t> </a:t>
            </a:r>
            <a:r>
              <a:rPr lang="en-US" altLang="en-US" sz="1800" b="1" dirty="0" smtClean="0">
                <a:solidFill>
                  <a:srgbClr val="FF0000"/>
                </a:solidFill>
              </a:rPr>
              <a:t>counter</a:t>
            </a:r>
            <a:r>
              <a:rPr lang="en-US" altLang="en-US" sz="1800" dirty="0" smtClean="0"/>
              <a:t> specifying location of next instruction to execute</a:t>
            </a:r>
          </a:p>
          <a:p>
            <a:pPr lvl="1">
              <a:lnSpc>
                <a:spcPct val="90000"/>
              </a:lnSpc>
            </a:pPr>
            <a:r>
              <a:rPr lang="en-US" altLang="en-US" sz="1800" dirty="0" smtClean="0"/>
              <a:t>Process executes instructions sequentially, one at a time, until completion</a:t>
            </a:r>
          </a:p>
          <a:p>
            <a:pPr>
              <a:lnSpc>
                <a:spcPct val="90000"/>
              </a:lnSpc>
            </a:pPr>
            <a:r>
              <a:rPr lang="en-US" altLang="en-US" sz="1800" dirty="0" smtClean="0">
                <a:solidFill>
                  <a:srgbClr val="FF0000"/>
                </a:solidFill>
              </a:rPr>
              <a:t>Multi-threaded </a:t>
            </a:r>
            <a:r>
              <a:rPr lang="en-US" altLang="en-US" sz="1800" dirty="0" smtClean="0"/>
              <a:t>process has </a:t>
            </a:r>
            <a:r>
              <a:rPr lang="en-US" altLang="en-US" sz="1800" dirty="0" smtClean="0">
                <a:solidFill>
                  <a:srgbClr val="FF0000"/>
                </a:solidFill>
              </a:rPr>
              <a:t>one program counter per thread</a:t>
            </a:r>
          </a:p>
          <a:p>
            <a:pPr>
              <a:lnSpc>
                <a:spcPct val="90000"/>
              </a:lnSpc>
            </a:pPr>
            <a:r>
              <a:rPr lang="en-US" altLang="en-US" sz="1800" dirty="0" smtClean="0"/>
              <a:t>Typically system has many processes, some user, some operating system running concurrently on one or more CPUs</a:t>
            </a:r>
          </a:p>
          <a:p>
            <a:pPr lvl="1">
              <a:lnSpc>
                <a:spcPct val="90000"/>
              </a:lnSpc>
            </a:pPr>
            <a:r>
              <a:rPr lang="en-US" altLang="en-US" sz="1800" dirty="0" smtClean="0"/>
              <a:t>Concurrency by multiplexing the CPUs among the processes / threads</a:t>
            </a:r>
          </a:p>
          <a:p>
            <a:pPr>
              <a:lnSpc>
                <a:spcPct val="90000"/>
              </a:lnSpc>
              <a:buFont typeface="Monotype Sorts" pitchFamily="2" charset="2"/>
              <a:buNone/>
            </a:pPr>
            <a:endParaRPr lang="en-US" altLang="en-US" sz="1800" dirty="0" smtClean="0"/>
          </a:p>
        </p:txBody>
      </p:sp>
      <p:sp>
        <p:nvSpPr>
          <p:cNvPr id="2" name="Slide Number Placeholder 1"/>
          <p:cNvSpPr>
            <a:spLocks noGrp="1"/>
          </p:cNvSpPr>
          <p:nvPr>
            <p:ph type="sldNum" sz="quarter" idx="12"/>
          </p:nvPr>
        </p:nvSpPr>
        <p:spPr/>
        <p:txBody>
          <a:bodyPr/>
          <a:lstStyle/>
          <a:p>
            <a:fld id="{4E241C67-0D64-4107-AF31-0ED482AB0637}" type="slidenum">
              <a:rPr lang="en-IN" smtClean="0"/>
              <a:t>52</a:t>
            </a:fld>
            <a:endParaRPr lang="en-IN"/>
          </a:p>
        </p:txBody>
      </p:sp>
    </p:spTree>
    <p:extLst>
      <p:ext uri="{BB962C8B-B14F-4D97-AF65-F5344CB8AC3E}">
        <p14:creationId xmlns:p14="http://schemas.microsoft.com/office/powerpoint/2010/main" val="1714744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US" altLang="en-US" smtClean="0"/>
              <a:t>Process Management Activities</a:t>
            </a:r>
          </a:p>
        </p:txBody>
      </p:sp>
      <p:sp>
        <p:nvSpPr>
          <p:cNvPr id="32771" name="Rectangle 3"/>
          <p:cNvSpPr>
            <a:spLocks noGrp="1" noChangeArrowheads="1"/>
          </p:cNvSpPr>
          <p:nvPr>
            <p:ph type="body" idx="1"/>
          </p:nvPr>
        </p:nvSpPr>
        <p:spPr/>
        <p:txBody>
          <a:bodyPr>
            <a:normAutofit fontScale="85000" lnSpcReduction="10000"/>
          </a:bodyPr>
          <a:lstStyle/>
          <a:p>
            <a:pPr>
              <a:buFont typeface="Monotype Sorts" pitchFamily="2" charset="2"/>
              <a:buNone/>
            </a:pPr>
            <a:r>
              <a:rPr lang="en-US" altLang="en-US" dirty="0" smtClean="0"/>
              <a:t>The operating system is responsible for the following activities in  connection with </a:t>
            </a:r>
            <a:r>
              <a:rPr lang="en-US" altLang="en-US" dirty="0" smtClean="0">
                <a:solidFill>
                  <a:srgbClr val="FF0000"/>
                </a:solidFill>
              </a:rPr>
              <a:t>process management</a:t>
            </a:r>
            <a:r>
              <a:rPr lang="en-US" altLang="en-US" dirty="0" smtClean="0"/>
              <a:t>:</a:t>
            </a:r>
          </a:p>
          <a:p>
            <a:pPr>
              <a:buFont typeface="Monotype Sorts" pitchFamily="2" charset="2"/>
              <a:buNone/>
            </a:pPr>
            <a:endParaRPr lang="en-US" altLang="en-US" dirty="0" smtClean="0"/>
          </a:p>
          <a:p>
            <a:r>
              <a:rPr lang="en-US" altLang="en-US" dirty="0" smtClean="0">
                <a:solidFill>
                  <a:srgbClr val="FF0000"/>
                </a:solidFill>
              </a:rPr>
              <a:t>Creating</a:t>
            </a:r>
            <a:r>
              <a:rPr lang="en-US" altLang="en-US" dirty="0" smtClean="0"/>
              <a:t> and </a:t>
            </a:r>
            <a:r>
              <a:rPr lang="en-US" altLang="en-US" dirty="0" smtClean="0">
                <a:solidFill>
                  <a:srgbClr val="FF0000"/>
                </a:solidFill>
              </a:rPr>
              <a:t>deleting</a:t>
            </a:r>
            <a:r>
              <a:rPr lang="en-US" altLang="en-US" dirty="0" smtClean="0"/>
              <a:t> both user and system processes</a:t>
            </a:r>
          </a:p>
          <a:p>
            <a:r>
              <a:rPr lang="en-US" altLang="en-US" dirty="0" smtClean="0">
                <a:solidFill>
                  <a:srgbClr val="FF0000"/>
                </a:solidFill>
              </a:rPr>
              <a:t>Suspending</a:t>
            </a:r>
            <a:r>
              <a:rPr lang="en-US" altLang="en-US" dirty="0" smtClean="0"/>
              <a:t> and </a:t>
            </a:r>
            <a:r>
              <a:rPr lang="en-US" altLang="en-US" dirty="0" smtClean="0">
                <a:solidFill>
                  <a:srgbClr val="FF0000"/>
                </a:solidFill>
              </a:rPr>
              <a:t>resuming</a:t>
            </a:r>
            <a:r>
              <a:rPr lang="en-US" altLang="en-US" dirty="0" smtClean="0"/>
              <a:t> processes</a:t>
            </a:r>
          </a:p>
          <a:p>
            <a:r>
              <a:rPr lang="en-US" altLang="en-US" dirty="0" smtClean="0"/>
              <a:t>Providing mechanisms for process </a:t>
            </a:r>
            <a:r>
              <a:rPr lang="en-US" altLang="en-US" dirty="0" smtClean="0">
                <a:solidFill>
                  <a:srgbClr val="FF0000"/>
                </a:solidFill>
              </a:rPr>
              <a:t>synchronization</a:t>
            </a:r>
          </a:p>
          <a:p>
            <a:r>
              <a:rPr lang="en-US" altLang="en-US" dirty="0" smtClean="0"/>
              <a:t>Providing mechanisms for process </a:t>
            </a:r>
            <a:r>
              <a:rPr lang="en-US" altLang="en-US" dirty="0" smtClean="0">
                <a:solidFill>
                  <a:srgbClr val="FF0000"/>
                </a:solidFill>
              </a:rPr>
              <a:t>communication</a:t>
            </a:r>
          </a:p>
          <a:p>
            <a:r>
              <a:rPr lang="en-US" altLang="en-US" dirty="0" smtClean="0"/>
              <a:t>Providing mechanisms for </a:t>
            </a:r>
            <a:r>
              <a:rPr lang="en-US" altLang="en-US" dirty="0" smtClean="0">
                <a:solidFill>
                  <a:srgbClr val="FF0000"/>
                </a:solidFill>
              </a:rPr>
              <a:t>deadlock</a:t>
            </a:r>
            <a:r>
              <a:rPr lang="en-US" altLang="en-US" dirty="0" smtClean="0"/>
              <a:t> </a:t>
            </a:r>
            <a:r>
              <a:rPr lang="en-US" altLang="en-US" dirty="0" smtClean="0">
                <a:solidFill>
                  <a:srgbClr val="FF0000"/>
                </a:solidFill>
              </a:rPr>
              <a:t>handling</a:t>
            </a:r>
          </a:p>
        </p:txBody>
      </p:sp>
      <p:sp>
        <p:nvSpPr>
          <p:cNvPr id="2" name="Slide Number Placeholder 1"/>
          <p:cNvSpPr>
            <a:spLocks noGrp="1"/>
          </p:cNvSpPr>
          <p:nvPr>
            <p:ph type="sldNum" sz="quarter" idx="12"/>
          </p:nvPr>
        </p:nvSpPr>
        <p:spPr/>
        <p:txBody>
          <a:bodyPr/>
          <a:lstStyle/>
          <a:p>
            <a:fld id="{4E241C67-0D64-4107-AF31-0ED482AB0637}" type="slidenum">
              <a:rPr lang="en-IN" smtClean="0"/>
              <a:t>53</a:t>
            </a:fld>
            <a:endParaRPr lang="en-IN"/>
          </a:p>
        </p:txBody>
      </p:sp>
    </p:spTree>
    <p:extLst>
      <p:ext uri="{BB962C8B-B14F-4D97-AF65-F5344CB8AC3E}">
        <p14:creationId xmlns:p14="http://schemas.microsoft.com/office/powerpoint/2010/main" val="24392183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en-US" altLang="en-US" smtClean="0"/>
              <a:t>Memory Management</a:t>
            </a:r>
          </a:p>
        </p:txBody>
      </p:sp>
      <p:sp>
        <p:nvSpPr>
          <p:cNvPr id="33795" name="Rectangle 3"/>
          <p:cNvSpPr>
            <a:spLocks noGrp="1" noChangeArrowheads="1"/>
          </p:cNvSpPr>
          <p:nvPr>
            <p:ph type="body" idx="1"/>
          </p:nvPr>
        </p:nvSpPr>
        <p:spPr/>
        <p:txBody>
          <a:bodyPr>
            <a:normAutofit fontScale="85000" lnSpcReduction="10000"/>
          </a:bodyPr>
          <a:lstStyle/>
          <a:p>
            <a:r>
              <a:rPr lang="en-US" altLang="en-US" dirty="0" smtClean="0"/>
              <a:t>All </a:t>
            </a:r>
            <a:r>
              <a:rPr lang="en-US" altLang="en-US" dirty="0" smtClean="0">
                <a:solidFill>
                  <a:srgbClr val="FF0000"/>
                </a:solidFill>
              </a:rPr>
              <a:t>data</a:t>
            </a:r>
            <a:r>
              <a:rPr lang="en-US" altLang="en-US" dirty="0" smtClean="0"/>
              <a:t> in memory before and after processing</a:t>
            </a:r>
          </a:p>
          <a:p>
            <a:r>
              <a:rPr lang="en-US" altLang="en-US" dirty="0" smtClean="0"/>
              <a:t>All </a:t>
            </a:r>
            <a:r>
              <a:rPr lang="en-US" altLang="en-US" dirty="0" smtClean="0">
                <a:solidFill>
                  <a:srgbClr val="FF0000"/>
                </a:solidFill>
              </a:rPr>
              <a:t>instructions</a:t>
            </a:r>
            <a:r>
              <a:rPr lang="en-US" altLang="en-US" dirty="0" smtClean="0"/>
              <a:t> in memory in order to execute</a:t>
            </a:r>
          </a:p>
          <a:p>
            <a:r>
              <a:rPr lang="en-US" altLang="en-US" dirty="0" smtClean="0"/>
              <a:t>Memory management determines what is in memory when</a:t>
            </a:r>
          </a:p>
          <a:p>
            <a:pPr lvl="1"/>
            <a:r>
              <a:rPr lang="en-US" altLang="en-US" dirty="0" smtClean="0"/>
              <a:t>Optimizing CPU utilization and computer response to users</a:t>
            </a:r>
          </a:p>
          <a:p>
            <a:r>
              <a:rPr lang="en-US" altLang="en-US" dirty="0" smtClean="0"/>
              <a:t>Memory management activities</a:t>
            </a:r>
          </a:p>
          <a:p>
            <a:pPr lvl="1"/>
            <a:r>
              <a:rPr lang="en-US" altLang="en-US" dirty="0" smtClean="0"/>
              <a:t>Keeping track of </a:t>
            </a:r>
            <a:r>
              <a:rPr lang="en-US" altLang="en-US" dirty="0" smtClean="0">
                <a:solidFill>
                  <a:srgbClr val="FF0000"/>
                </a:solidFill>
              </a:rPr>
              <a:t>which parts of memory are currently being used and by whom</a:t>
            </a:r>
          </a:p>
          <a:p>
            <a:pPr lvl="1"/>
            <a:r>
              <a:rPr lang="en-US" altLang="en-US" dirty="0" smtClean="0"/>
              <a:t>Deciding which processes (or parts thereof) and data to </a:t>
            </a:r>
            <a:r>
              <a:rPr lang="en-US" altLang="en-US" dirty="0" smtClean="0">
                <a:solidFill>
                  <a:srgbClr val="FF0000"/>
                </a:solidFill>
              </a:rPr>
              <a:t>move into and out of memory</a:t>
            </a:r>
          </a:p>
          <a:p>
            <a:pPr lvl="1"/>
            <a:r>
              <a:rPr lang="en-US" altLang="en-US" dirty="0" smtClean="0">
                <a:solidFill>
                  <a:srgbClr val="FF0000"/>
                </a:solidFill>
              </a:rPr>
              <a:t>Allocating</a:t>
            </a:r>
            <a:r>
              <a:rPr lang="en-US" altLang="en-US" dirty="0" smtClean="0"/>
              <a:t> and </a:t>
            </a:r>
            <a:r>
              <a:rPr lang="en-US" altLang="en-US" dirty="0" smtClean="0">
                <a:solidFill>
                  <a:srgbClr val="FF0000"/>
                </a:solidFill>
              </a:rPr>
              <a:t>deallocating</a:t>
            </a:r>
            <a:r>
              <a:rPr lang="en-US" altLang="en-US" dirty="0" smtClean="0"/>
              <a:t> memory space as needed</a:t>
            </a:r>
          </a:p>
          <a:p>
            <a:pPr lvl="1">
              <a:buFont typeface="Monotype Sorts" pitchFamily="2" charset="2"/>
              <a:buNone/>
            </a:pPr>
            <a:endParaRPr lang="en-US" altLang="en-US" dirty="0" smtClean="0"/>
          </a:p>
        </p:txBody>
      </p:sp>
      <p:sp>
        <p:nvSpPr>
          <p:cNvPr id="2" name="Slide Number Placeholder 1"/>
          <p:cNvSpPr>
            <a:spLocks noGrp="1"/>
          </p:cNvSpPr>
          <p:nvPr>
            <p:ph type="sldNum" sz="quarter" idx="12"/>
          </p:nvPr>
        </p:nvSpPr>
        <p:spPr/>
        <p:txBody>
          <a:bodyPr/>
          <a:lstStyle/>
          <a:p>
            <a:fld id="{4E241C67-0D64-4107-AF31-0ED482AB0637}" type="slidenum">
              <a:rPr lang="en-IN" smtClean="0"/>
              <a:t>54</a:t>
            </a:fld>
            <a:endParaRPr lang="en-IN"/>
          </a:p>
        </p:txBody>
      </p:sp>
    </p:spTree>
    <p:extLst>
      <p:ext uri="{BB962C8B-B14F-4D97-AF65-F5344CB8AC3E}">
        <p14:creationId xmlns:p14="http://schemas.microsoft.com/office/powerpoint/2010/main" val="34758025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altLang="en-US" smtClean="0"/>
              <a:t>Storage Management</a:t>
            </a:r>
          </a:p>
        </p:txBody>
      </p:sp>
      <p:sp>
        <p:nvSpPr>
          <p:cNvPr id="34819" name="Rectangle 3"/>
          <p:cNvSpPr>
            <a:spLocks noGrp="1" noChangeArrowheads="1"/>
          </p:cNvSpPr>
          <p:nvPr>
            <p:ph type="body" idx="1"/>
          </p:nvPr>
        </p:nvSpPr>
        <p:spPr>
          <a:xfrm>
            <a:off x="1016000" y="1428750"/>
            <a:ext cx="7583488" cy="4554538"/>
          </a:xfrm>
        </p:spPr>
        <p:txBody>
          <a:bodyPr>
            <a:normAutofit fontScale="77500" lnSpcReduction="20000"/>
          </a:bodyPr>
          <a:lstStyle/>
          <a:p>
            <a:pPr>
              <a:lnSpc>
                <a:spcPct val="90000"/>
              </a:lnSpc>
            </a:pPr>
            <a:r>
              <a:rPr lang="en-US" altLang="en-US" dirty="0" smtClean="0"/>
              <a:t>OS provides uniform, logical view of information storage</a:t>
            </a:r>
          </a:p>
          <a:p>
            <a:pPr lvl="1">
              <a:lnSpc>
                <a:spcPct val="90000"/>
              </a:lnSpc>
            </a:pPr>
            <a:r>
              <a:rPr lang="en-US" altLang="en-US" dirty="0" smtClean="0">
                <a:solidFill>
                  <a:srgbClr val="FF0000"/>
                </a:solidFill>
              </a:rPr>
              <a:t>Abstracts physical properties to logical storage unit  </a:t>
            </a:r>
            <a:r>
              <a:rPr lang="en-US" altLang="en-US" dirty="0" smtClean="0"/>
              <a:t>- </a:t>
            </a:r>
            <a:r>
              <a:rPr lang="en-US" altLang="en-US" b="1" dirty="0" smtClean="0"/>
              <a:t>file</a:t>
            </a:r>
          </a:p>
          <a:p>
            <a:pPr lvl="1">
              <a:lnSpc>
                <a:spcPct val="90000"/>
              </a:lnSpc>
            </a:pPr>
            <a:r>
              <a:rPr lang="en-US" altLang="en-US" dirty="0" smtClean="0"/>
              <a:t>Each medium is controlled by device (i.e., disk drive, tape drive)</a:t>
            </a:r>
          </a:p>
          <a:p>
            <a:pPr lvl="2">
              <a:lnSpc>
                <a:spcPct val="90000"/>
              </a:lnSpc>
            </a:pPr>
            <a:r>
              <a:rPr lang="en-US" altLang="en-US" dirty="0" smtClean="0"/>
              <a:t>Varying properties include access speed, capacity, data-transfer rate, access method (sequential or random)</a:t>
            </a:r>
          </a:p>
          <a:p>
            <a:pPr>
              <a:lnSpc>
                <a:spcPct val="90000"/>
              </a:lnSpc>
            </a:pPr>
            <a:r>
              <a:rPr lang="en-US" altLang="en-US" dirty="0" smtClean="0"/>
              <a:t>File-System management</a:t>
            </a:r>
          </a:p>
          <a:p>
            <a:pPr lvl="1">
              <a:lnSpc>
                <a:spcPct val="90000"/>
              </a:lnSpc>
            </a:pPr>
            <a:r>
              <a:rPr lang="en-US" altLang="en-US" dirty="0" smtClean="0"/>
              <a:t>Files usually organized into directories</a:t>
            </a:r>
          </a:p>
          <a:p>
            <a:pPr lvl="1">
              <a:lnSpc>
                <a:spcPct val="90000"/>
              </a:lnSpc>
            </a:pPr>
            <a:r>
              <a:rPr lang="en-US" altLang="en-US" dirty="0" smtClean="0"/>
              <a:t>Access control on most systems to determine who can access what</a:t>
            </a:r>
          </a:p>
          <a:p>
            <a:pPr lvl="1">
              <a:lnSpc>
                <a:spcPct val="90000"/>
              </a:lnSpc>
            </a:pPr>
            <a:r>
              <a:rPr lang="en-US" altLang="en-US" dirty="0" smtClean="0"/>
              <a:t>OS activities include</a:t>
            </a:r>
          </a:p>
          <a:p>
            <a:pPr lvl="2">
              <a:lnSpc>
                <a:spcPct val="90000"/>
              </a:lnSpc>
            </a:pPr>
            <a:r>
              <a:rPr lang="en-US" altLang="en-US" dirty="0" smtClean="0"/>
              <a:t>Creating and deleting files and directories</a:t>
            </a:r>
          </a:p>
          <a:p>
            <a:pPr lvl="2">
              <a:lnSpc>
                <a:spcPct val="90000"/>
              </a:lnSpc>
            </a:pPr>
            <a:r>
              <a:rPr lang="en-US" altLang="en-US" dirty="0" smtClean="0"/>
              <a:t>Primitives to manipulate files and </a:t>
            </a:r>
            <a:r>
              <a:rPr lang="en-US" altLang="en-US" dirty="0" err="1" smtClean="0"/>
              <a:t>dirs</a:t>
            </a:r>
            <a:endParaRPr lang="en-US" altLang="en-US" dirty="0" smtClean="0"/>
          </a:p>
          <a:p>
            <a:pPr lvl="2">
              <a:lnSpc>
                <a:spcPct val="90000"/>
              </a:lnSpc>
            </a:pPr>
            <a:r>
              <a:rPr lang="en-US" altLang="en-US" dirty="0" smtClean="0"/>
              <a:t>Mapping files onto secondary storage</a:t>
            </a:r>
          </a:p>
          <a:p>
            <a:pPr lvl="2">
              <a:lnSpc>
                <a:spcPct val="90000"/>
              </a:lnSpc>
            </a:pPr>
            <a:r>
              <a:rPr lang="en-US" altLang="en-US" dirty="0" smtClean="0"/>
              <a:t>Backup files onto stable (non-volatile) storage media</a:t>
            </a:r>
          </a:p>
        </p:txBody>
      </p:sp>
      <p:sp>
        <p:nvSpPr>
          <p:cNvPr id="2" name="Slide Number Placeholder 1"/>
          <p:cNvSpPr>
            <a:spLocks noGrp="1"/>
          </p:cNvSpPr>
          <p:nvPr>
            <p:ph type="sldNum" sz="quarter" idx="12"/>
          </p:nvPr>
        </p:nvSpPr>
        <p:spPr/>
        <p:txBody>
          <a:bodyPr/>
          <a:lstStyle/>
          <a:p>
            <a:fld id="{4E241C67-0D64-4107-AF31-0ED482AB0637}" type="slidenum">
              <a:rPr lang="en-IN" smtClean="0"/>
              <a:t>55</a:t>
            </a:fld>
            <a:endParaRPr lang="en-IN"/>
          </a:p>
        </p:txBody>
      </p:sp>
    </p:spTree>
    <p:extLst>
      <p:ext uri="{BB962C8B-B14F-4D97-AF65-F5344CB8AC3E}">
        <p14:creationId xmlns:p14="http://schemas.microsoft.com/office/powerpoint/2010/main" val="12345284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defRPr/>
            </a:pPr>
            <a:r>
              <a:rPr lang="en-US" altLang="en-US" smtClean="0"/>
              <a:t>Mass-Storage Management</a:t>
            </a:r>
          </a:p>
        </p:txBody>
      </p:sp>
      <p:sp>
        <p:nvSpPr>
          <p:cNvPr id="35843" name="Rectangle 3"/>
          <p:cNvSpPr>
            <a:spLocks noGrp="1" noChangeArrowheads="1"/>
          </p:cNvSpPr>
          <p:nvPr>
            <p:ph type="body" idx="1"/>
          </p:nvPr>
        </p:nvSpPr>
        <p:spPr>
          <a:xfrm>
            <a:off x="457200" y="1412776"/>
            <a:ext cx="8229600" cy="4968552"/>
          </a:xfrm>
        </p:spPr>
        <p:txBody>
          <a:bodyPr>
            <a:noAutofit/>
          </a:bodyPr>
          <a:lstStyle/>
          <a:p>
            <a:r>
              <a:rPr lang="en-US" altLang="en-US" sz="2000" dirty="0" smtClean="0"/>
              <a:t>Usually disks are used to store data that does not fit in main memory or data that must be kept for a “long” period of time.</a:t>
            </a:r>
          </a:p>
          <a:p>
            <a:r>
              <a:rPr lang="en-US" altLang="en-US" sz="2000" dirty="0" smtClean="0"/>
              <a:t>Proper management is of central importance</a:t>
            </a:r>
          </a:p>
          <a:p>
            <a:r>
              <a:rPr lang="en-US" altLang="en-US" sz="2000" dirty="0" smtClean="0"/>
              <a:t>Entire speed of computer operation hinges on disk subsystem and its algorithms</a:t>
            </a:r>
          </a:p>
          <a:p>
            <a:r>
              <a:rPr lang="en-US" altLang="en-US" sz="2000" dirty="0" smtClean="0"/>
              <a:t>OS activities</a:t>
            </a:r>
          </a:p>
          <a:p>
            <a:pPr lvl="1"/>
            <a:r>
              <a:rPr lang="en-US" altLang="en-US" sz="2000" dirty="0" smtClean="0">
                <a:solidFill>
                  <a:srgbClr val="FF0000"/>
                </a:solidFill>
              </a:rPr>
              <a:t>Free-space management</a:t>
            </a:r>
          </a:p>
          <a:p>
            <a:pPr lvl="1"/>
            <a:r>
              <a:rPr lang="en-US" altLang="en-US" sz="2000" dirty="0" smtClean="0">
                <a:solidFill>
                  <a:srgbClr val="FF0000"/>
                </a:solidFill>
              </a:rPr>
              <a:t>Storage allocation</a:t>
            </a:r>
          </a:p>
          <a:p>
            <a:pPr lvl="1"/>
            <a:r>
              <a:rPr lang="en-US" altLang="en-US" sz="2000" dirty="0" smtClean="0">
                <a:solidFill>
                  <a:srgbClr val="FF0000"/>
                </a:solidFill>
              </a:rPr>
              <a:t>Disk scheduling</a:t>
            </a:r>
          </a:p>
          <a:p>
            <a:r>
              <a:rPr lang="en-US" altLang="en-US" sz="2000" dirty="0" smtClean="0"/>
              <a:t>Some storage need not be fast</a:t>
            </a:r>
          </a:p>
          <a:p>
            <a:pPr lvl="1"/>
            <a:r>
              <a:rPr lang="en-US" altLang="en-US" sz="2000" dirty="0" smtClean="0"/>
              <a:t>Tertiary storage includes optical storage, magnetic tape</a:t>
            </a:r>
          </a:p>
          <a:p>
            <a:pPr lvl="1"/>
            <a:r>
              <a:rPr lang="en-US" altLang="en-US" sz="2000" dirty="0" smtClean="0"/>
              <a:t>Still must be managed</a:t>
            </a:r>
          </a:p>
          <a:p>
            <a:pPr lvl="1"/>
            <a:r>
              <a:rPr lang="en-US" altLang="en-US" sz="2000" dirty="0" smtClean="0"/>
              <a:t>Varies between WORM (write-once, read-many-times) and RW (read-write)</a:t>
            </a:r>
          </a:p>
        </p:txBody>
      </p:sp>
      <p:sp>
        <p:nvSpPr>
          <p:cNvPr id="2" name="Slide Number Placeholder 1"/>
          <p:cNvSpPr>
            <a:spLocks noGrp="1"/>
          </p:cNvSpPr>
          <p:nvPr>
            <p:ph type="sldNum" sz="quarter" idx="12"/>
          </p:nvPr>
        </p:nvSpPr>
        <p:spPr/>
        <p:txBody>
          <a:bodyPr/>
          <a:lstStyle/>
          <a:p>
            <a:fld id="{4E241C67-0D64-4107-AF31-0ED482AB0637}" type="slidenum">
              <a:rPr lang="en-IN" smtClean="0"/>
              <a:t>56</a:t>
            </a:fld>
            <a:endParaRPr lang="en-IN"/>
          </a:p>
        </p:txBody>
      </p:sp>
    </p:spTree>
    <p:extLst>
      <p:ext uri="{BB962C8B-B14F-4D97-AF65-F5344CB8AC3E}">
        <p14:creationId xmlns:p14="http://schemas.microsoft.com/office/powerpoint/2010/main" val="32814361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altLang="en-US" smtClean="0"/>
              <a:t>I/O Subsystem</a:t>
            </a:r>
          </a:p>
        </p:txBody>
      </p:sp>
      <p:sp>
        <p:nvSpPr>
          <p:cNvPr id="36867" name="Rectangle 3"/>
          <p:cNvSpPr>
            <a:spLocks noGrp="1" noChangeArrowheads="1"/>
          </p:cNvSpPr>
          <p:nvPr>
            <p:ph type="body" idx="1"/>
          </p:nvPr>
        </p:nvSpPr>
        <p:spPr/>
        <p:txBody>
          <a:bodyPr>
            <a:normAutofit fontScale="92500" lnSpcReduction="20000"/>
          </a:bodyPr>
          <a:lstStyle/>
          <a:p>
            <a:r>
              <a:rPr lang="en-US" altLang="en-US" dirty="0" smtClean="0"/>
              <a:t>One purpose of OS is to hide peculiarities of hardware devices from the user</a:t>
            </a:r>
          </a:p>
          <a:p>
            <a:r>
              <a:rPr lang="en-US" altLang="en-US" dirty="0" smtClean="0"/>
              <a:t>I/O subsystem responsible for</a:t>
            </a:r>
          </a:p>
          <a:p>
            <a:pPr lvl="1"/>
            <a:r>
              <a:rPr lang="en-US" altLang="en-US" dirty="0" smtClean="0"/>
              <a:t>Memory management of I/O including </a:t>
            </a:r>
          </a:p>
          <a:p>
            <a:pPr lvl="2"/>
            <a:r>
              <a:rPr lang="en-US" altLang="en-US" dirty="0" smtClean="0">
                <a:solidFill>
                  <a:srgbClr val="FF0000"/>
                </a:solidFill>
              </a:rPr>
              <a:t>buffering</a:t>
            </a:r>
            <a:r>
              <a:rPr lang="en-US" altLang="en-US" dirty="0" smtClean="0"/>
              <a:t> (storing data temporarily while it is being transferred), </a:t>
            </a:r>
          </a:p>
          <a:p>
            <a:pPr lvl="2"/>
            <a:r>
              <a:rPr lang="en-US" altLang="en-US" dirty="0" smtClean="0">
                <a:solidFill>
                  <a:srgbClr val="FF0000"/>
                </a:solidFill>
              </a:rPr>
              <a:t>caching</a:t>
            </a:r>
            <a:r>
              <a:rPr lang="en-US" altLang="en-US" dirty="0" smtClean="0"/>
              <a:t> (storing parts of data in faster storage for performance), </a:t>
            </a:r>
          </a:p>
          <a:p>
            <a:pPr lvl="2"/>
            <a:r>
              <a:rPr lang="en-US" altLang="en-US" dirty="0" smtClean="0">
                <a:solidFill>
                  <a:srgbClr val="FF0000"/>
                </a:solidFill>
              </a:rPr>
              <a:t>spooling</a:t>
            </a:r>
            <a:r>
              <a:rPr lang="en-US" altLang="en-US" dirty="0" smtClean="0"/>
              <a:t> (the overlapping of output of one job with input of other jobs)</a:t>
            </a:r>
          </a:p>
          <a:p>
            <a:pPr lvl="1"/>
            <a:r>
              <a:rPr lang="en-US" altLang="en-US" dirty="0" smtClean="0"/>
              <a:t>General device-driver interface</a:t>
            </a:r>
          </a:p>
          <a:p>
            <a:pPr lvl="1"/>
            <a:r>
              <a:rPr lang="en-US" altLang="en-US" dirty="0" smtClean="0">
                <a:solidFill>
                  <a:srgbClr val="FF0000"/>
                </a:solidFill>
              </a:rPr>
              <a:t>Drivers</a:t>
            </a:r>
            <a:r>
              <a:rPr lang="en-US" altLang="en-US" dirty="0" smtClean="0"/>
              <a:t> for specific hardware devices</a:t>
            </a:r>
          </a:p>
        </p:txBody>
      </p:sp>
      <p:sp>
        <p:nvSpPr>
          <p:cNvPr id="2" name="Slide Number Placeholder 1"/>
          <p:cNvSpPr>
            <a:spLocks noGrp="1"/>
          </p:cNvSpPr>
          <p:nvPr>
            <p:ph type="sldNum" sz="quarter" idx="12"/>
          </p:nvPr>
        </p:nvSpPr>
        <p:spPr/>
        <p:txBody>
          <a:bodyPr/>
          <a:lstStyle/>
          <a:p>
            <a:fld id="{4E241C67-0D64-4107-AF31-0ED482AB0637}" type="slidenum">
              <a:rPr lang="en-IN" smtClean="0"/>
              <a:t>57</a:t>
            </a:fld>
            <a:endParaRPr lang="en-IN"/>
          </a:p>
        </p:txBody>
      </p:sp>
    </p:spTree>
    <p:extLst>
      <p:ext uri="{BB962C8B-B14F-4D97-AF65-F5344CB8AC3E}">
        <p14:creationId xmlns:p14="http://schemas.microsoft.com/office/powerpoint/2010/main" val="40767948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US" altLang="en-US" smtClean="0"/>
              <a:t>Protection and Security</a:t>
            </a:r>
          </a:p>
        </p:txBody>
      </p:sp>
      <p:sp>
        <p:nvSpPr>
          <p:cNvPr id="37891" name="Rectangle 3"/>
          <p:cNvSpPr>
            <a:spLocks noGrp="1" noChangeArrowheads="1"/>
          </p:cNvSpPr>
          <p:nvPr>
            <p:ph type="body" idx="1"/>
          </p:nvPr>
        </p:nvSpPr>
        <p:spPr/>
        <p:txBody>
          <a:bodyPr>
            <a:normAutofit fontScale="70000" lnSpcReduction="20000"/>
          </a:bodyPr>
          <a:lstStyle/>
          <a:p>
            <a:pPr>
              <a:lnSpc>
                <a:spcPct val="90000"/>
              </a:lnSpc>
            </a:pPr>
            <a:r>
              <a:rPr lang="en-US" altLang="en-US" b="1" dirty="0" smtClean="0"/>
              <a:t>Protection</a:t>
            </a:r>
            <a:r>
              <a:rPr lang="en-US" altLang="en-US" dirty="0" smtClean="0"/>
              <a:t> – any mechanism for controlling access of processes or users to resources defined by the OS</a:t>
            </a:r>
          </a:p>
          <a:p>
            <a:pPr>
              <a:lnSpc>
                <a:spcPct val="90000"/>
              </a:lnSpc>
            </a:pPr>
            <a:r>
              <a:rPr lang="en-US" altLang="en-US" b="1" dirty="0" smtClean="0"/>
              <a:t>Security</a:t>
            </a:r>
            <a:r>
              <a:rPr lang="en-US" altLang="en-US" dirty="0" smtClean="0"/>
              <a:t> – defense of the system against internal and external attacks</a:t>
            </a:r>
          </a:p>
          <a:p>
            <a:pPr lvl="1">
              <a:lnSpc>
                <a:spcPct val="90000"/>
              </a:lnSpc>
            </a:pPr>
            <a:r>
              <a:rPr lang="en-US" altLang="en-US" dirty="0" smtClean="0"/>
              <a:t>Huge range, including denial-of-service, worms, viruses, identity theft, theft of service</a:t>
            </a:r>
          </a:p>
          <a:p>
            <a:pPr>
              <a:lnSpc>
                <a:spcPct val="90000"/>
              </a:lnSpc>
            </a:pPr>
            <a:r>
              <a:rPr lang="en-US" altLang="en-US" dirty="0" smtClean="0"/>
              <a:t>Systems generally first distinguish among users, to determine who can do what</a:t>
            </a:r>
          </a:p>
          <a:p>
            <a:pPr lvl="1">
              <a:lnSpc>
                <a:spcPct val="90000"/>
              </a:lnSpc>
            </a:pPr>
            <a:r>
              <a:rPr lang="en-US" altLang="en-US" dirty="0" smtClean="0"/>
              <a:t>User identities (</a:t>
            </a:r>
            <a:r>
              <a:rPr lang="en-US" altLang="en-US" b="1" dirty="0" smtClean="0"/>
              <a:t>user IDs</a:t>
            </a:r>
            <a:r>
              <a:rPr lang="en-US" altLang="en-US" dirty="0" smtClean="0"/>
              <a:t>, security IDs) include name and associated number, one per user</a:t>
            </a:r>
          </a:p>
          <a:p>
            <a:pPr lvl="1">
              <a:lnSpc>
                <a:spcPct val="90000"/>
              </a:lnSpc>
            </a:pPr>
            <a:r>
              <a:rPr lang="en-US" altLang="en-US" dirty="0" smtClean="0"/>
              <a:t>User ID then associated with all files, processes of that user to determine access control</a:t>
            </a:r>
          </a:p>
          <a:p>
            <a:pPr lvl="1">
              <a:lnSpc>
                <a:spcPct val="90000"/>
              </a:lnSpc>
            </a:pPr>
            <a:r>
              <a:rPr lang="en-US" altLang="en-US" dirty="0" smtClean="0"/>
              <a:t>Group identifier (g</a:t>
            </a:r>
            <a:r>
              <a:rPr lang="en-US" altLang="en-US" b="1" dirty="0" smtClean="0"/>
              <a:t>roup ID</a:t>
            </a:r>
            <a:r>
              <a:rPr lang="en-US" altLang="en-US" dirty="0" smtClean="0"/>
              <a:t>) allows set of users to be defined and controls managed, also associated with each process, file</a:t>
            </a:r>
          </a:p>
          <a:p>
            <a:pPr lvl="1">
              <a:lnSpc>
                <a:spcPct val="90000"/>
              </a:lnSpc>
            </a:pPr>
            <a:r>
              <a:rPr lang="en-US" altLang="en-US" b="1" dirty="0" smtClean="0"/>
              <a:t>Privilege escalation</a:t>
            </a:r>
            <a:r>
              <a:rPr lang="en-US" altLang="en-US" dirty="0" smtClean="0"/>
              <a:t> allows user to change to effective ID with more rights</a:t>
            </a:r>
          </a:p>
        </p:txBody>
      </p:sp>
      <p:sp>
        <p:nvSpPr>
          <p:cNvPr id="2" name="Slide Number Placeholder 1"/>
          <p:cNvSpPr>
            <a:spLocks noGrp="1"/>
          </p:cNvSpPr>
          <p:nvPr>
            <p:ph type="sldNum" sz="quarter" idx="12"/>
          </p:nvPr>
        </p:nvSpPr>
        <p:spPr/>
        <p:txBody>
          <a:bodyPr/>
          <a:lstStyle/>
          <a:p>
            <a:fld id="{4E241C67-0D64-4107-AF31-0ED482AB0637}" type="slidenum">
              <a:rPr lang="en-IN" smtClean="0"/>
              <a:t>58</a:t>
            </a:fld>
            <a:endParaRPr lang="en-IN"/>
          </a:p>
        </p:txBody>
      </p:sp>
    </p:spTree>
    <p:extLst>
      <p:ext uri="{BB962C8B-B14F-4D97-AF65-F5344CB8AC3E}">
        <p14:creationId xmlns:p14="http://schemas.microsoft.com/office/powerpoint/2010/main" val="8686453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defRPr/>
            </a:pPr>
            <a:r>
              <a:rPr lang="en-US" altLang="en-US" smtClean="0"/>
              <a:t>Computing Environments </a:t>
            </a:r>
          </a:p>
        </p:txBody>
      </p:sp>
      <p:sp>
        <p:nvSpPr>
          <p:cNvPr id="38915" name="Rectangle 3"/>
          <p:cNvSpPr>
            <a:spLocks noGrp="1" noChangeArrowheads="1"/>
          </p:cNvSpPr>
          <p:nvPr>
            <p:ph type="body" idx="1"/>
          </p:nvPr>
        </p:nvSpPr>
        <p:spPr/>
        <p:txBody>
          <a:bodyPr/>
          <a:lstStyle/>
          <a:p>
            <a:r>
              <a:rPr lang="en-US" altLang="en-US" sz="1900" dirty="0" smtClean="0"/>
              <a:t>Traditional computer</a:t>
            </a:r>
          </a:p>
          <a:p>
            <a:pPr lvl="1"/>
            <a:r>
              <a:rPr lang="en-US" altLang="en-US" sz="1900" dirty="0" smtClean="0"/>
              <a:t>Office environment</a:t>
            </a:r>
          </a:p>
          <a:p>
            <a:pPr lvl="2"/>
            <a:r>
              <a:rPr lang="en-US" altLang="en-US" sz="1900" dirty="0" smtClean="0"/>
              <a:t>PCs connected to a network, terminals attached to mainframe or minicomputers providing batch and timesharing</a:t>
            </a:r>
          </a:p>
          <a:p>
            <a:pPr lvl="2"/>
            <a:r>
              <a:rPr lang="en-US" altLang="en-US" sz="1900" dirty="0" smtClean="0"/>
              <a:t>Now portals allowing networked and remote systems access to same resources</a:t>
            </a:r>
          </a:p>
          <a:p>
            <a:pPr lvl="1"/>
            <a:r>
              <a:rPr lang="en-US" altLang="en-US" sz="1900" dirty="0" smtClean="0"/>
              <a:t>Home networks</a:t>
            </a:r>
          </a:p>
          <a:p>
            <a:pPr lvl="2"/>
            <a:r>
              <a:rPr lang="en-US" altLang="en-US" sz="1900" dirty="0" smtClean="0"/>
              <a:t>Used to be single system, then modems</a:t>
            </a:r>
          </a:p>
          <a:p>
            <a:pPr lvl="2"/>
            <a:r>
              <a:rPr lang="en-US" altLang="en-US" sz="1900" dirty="0" smtClean="0"/>
              <a:t>Now firewalled, networked</a:t>
            </a:r>
          </a:p>
        </p:txBody>
      </p:sp>
      <p:sp>
        <p:nvSpPr>
          <p:cNvPr id="2" name="Slide Number Placeholder 1"/>
          <p:cNvSpPr>
            <a:spLocks noGrp="1"/>
          </p:cNvSpPr>
          <p:nvPr>
            <p:ph type="sldNum" sz="quarter" idx="12"/>
          </p:nvPr>
        </p:nvSpPr>
        <p:spPr/>
        <p:txBody>
          <a:bodyPr/>
          <a:lstStyle/>
          <a:p>
            <a:fld id="{4E241C67-0D64-4107-AF31-0ED482AB0637}" type="slidenum">
              <a:rPr lang="en-IN" smtClean="0"/>
              <a:t>59</a:t>
            </a:fld>
            <a:endParaRPr lang="en-IN"/>
          </a:p>
        </p:txBody>
      </p:sp>
    </p:spTree>
    <p:extLst>
      <p:ext uri="{BB962C8B-B14F-4D97-AF65-F5344CB8AC3E}">
        <p14:creationId xmlns:p14="http://schemas.microsoft.com/office/powerpoint/2010/main" val="2138976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User View</a:t>
            </a:r>
            <a:endParaRPr lang="en-IN" dirty="0"/>
          </a:p>
        </p:txBody>
      </p:sp>
      <p:sp>
        <p:nvSpPr>
          <p:cNvPr id="3" name="Content Placeholder 2"/>
          <p:cNvSpPr>
            <a:spLocks noGrp="1"/>
          </p:cNvSpPr>
          <p:nvPr>
            <p:ph idx="1"/>
          </p:nvPr>
        </p:nvSpPr>
        <p:spPr/>
        <p:txBody>
          <a:bodyPr>
            <a:normAutofit fontScale="85000" lnSpcReduction="20000"/>
          </a:bodyPr>
          <a:lstStyle/>
          <a:p>
            <a:r>
              <a:rPr lang="en-US" altLang="en-US" dirty="0"/>
              <a:t>The user's view of the computer varies according to the interface being used</a:t>
            </a:r>
          </a:p>
          <a:p>
            <a:pPr lvl="1" algn="just"/>
            <a:r>
              <a:rPr lang="en-US" altLang="en-US" b="1" dirty="0">
                <a:solidFill>
                  <a:srgbClr val="FF0000"/>
                </a:solidFill>
              </a:rPr>
              <a:t>Single user computers</a:t>
            </a:r>
            <a:r>
              <a:rPr lang="en-US" altLang="en-US" dirty="0">
                <a:solidFill>
                  <a:srgbClr val="FF0000"/>
                </a:solidFill>
              </a:rPr>
              <a:t> </a:t>
            </a:r>
            <a:r>
              <a:rPr lang="en-US" altLang="en-US" dirty="0"/>
              <a:t>(e.g., PC, workstations). Such systems </a:t>
            </a:r>
            <a:r>
              <a:rPr lang="en-US" altLang="en-US" dirty="0" smtClean="0"/>
              <a:t>are </a:t>
            </a:r>
            <a:r>
              <a:rPr lang="en-US" altLang="en-US" dirty="0"/>
              <a:t>designed for one user to monopolize its resources. </a:t>
            </a:r>
            <a:endParaRPr lang="en-US" altLang="en-US" dirty="0" smtClean="0"/>
          </a:p>
          <a:p>
            <a:pPr lvl="2" algn="just"/>
            <a:r>
              <a:rPr lang="en-US" altLang="en-US" dirty="0" smtClean="0"/>
              <a:t>The </a:t>
            </a:r>
            <a:r>
              <a:rPr lang="en-US" altLang="en-US" dirty="0"/>
              <a:t>goal is to </a:t>
            </a:r>
            <a:r>
              <a:rPr lang="en-US" altLang="en-US" b="1" dirty="0">
                <a:solidFill>
                  <a:srgbClr val="00B050"/>
                </a:solidFill>
              </a:rPr>
              <a:t>maximize the work </a:t>
            </a:r>
            <a:r>
              <a:rPr lang="en-US" altLang="en-US" dirty="0"/>
              <a:t>(or play) that the user is performing. the operating system is designed mostly for </a:t>
            </a:r>
            <a:r>
              <a:rPr lang="en-US" altLang="en-US" b="1" dirty="0">
                <a:solidFill>
                  <a:srgbClr val="3366FF"/>
                </a:solidFill>
              </a:rPr>
              <a:t>ease</a:t>
            </a:r>
            <a:r>
              <a:rPr lang="en-US" altLang="en-US" dirty="0">
                <a:solidFill>
                  <a:srgbClr val="3366FF"/>
                </a:solidFill>
              </a:rPr>
              <a:t> </a:t>
            </a:r>
            <a:r>
              <a:rPr lang="en-US" altLang="en-US" b="1" dirty="0">
                <a:solidFill>
                  <a:srgbClr val="3366FF"/>
                </a:solidFill>
              </a:rPr>
              <a:t>of</a:t>
            </a:r>
            <a:r>
              <a:rPr lang="en-US" altLang="en-US" dirty="0">
                <a:solidFill>
                  <a:srgbClr val="3366FF"/>
                </a:solidFill>
              </a:rPr>
              <a:t> </a:t>
            </a:r>
            <a:r>
              <a:rPr lang="en-US" altLang="en-US" b="1" dirty="0">
                <a:solidFill>
                  <a:srgbClr val="3366FF"/>
                </a:solidFill>
              </a:rPr>
              <a:t>use </a:t>
            </a:r>
            <a:r>
              <a:rPr lang="en-US" altLang="en-US" dirty="0"/>
              <a:t>and</a:t>
            </a:r>
            <a:r>
              <a:rPr lang="en-US" altLang="en-US" b="1" dirty="0">
                <a:solidFill>
                  <a:srgbClr val="3366FF"/>
                </a:solidFill>
              </a:rPr>
              <a:t> good performance.</a:t>
            </a:r>
            <a:r>
              <a:rPr lang="en-US" altLang="en-US" dirty="0"/>
              <a:t> </a:t>
            </a:r>
          </a:p>
          <a:p>
            <a:pPr lvl="1" algn="just"/>
            <a:r>
              <a:rPr lang="en-US" altLang="en-US" b="1" dirty="0">
                <a:solidFill>
                  <a:srgbClr val="FF0000"/>
                </a:solidFill>
              </a:rPr>
              <a:t>Multi user computers </a:t>
            </a:r>
            <a:r>
              <a:rPr lang="en-US" altLang="en-US" dirty="0"/>
              <a:t>(e.g.,  mainframes, computing servers). These users share resources and may exchange information. </a:t>
            </a:r>
            <a:endParaRPr lang="en-US" altLang="en-US" dirty="0" smtClean="0"/>
          </a:p>
          <a:p>
            <a:pPr lvl="2" algn="just"/>
            <a:r>
              <a:rPr lang="en-US" altLang="en-US" dirty="0" smtClean="0"/>
              <a:t>The </a:t>
            </a:r>
            <a:r>
              <a:rPr lang="en-US" altLang="en-US" dirty="0"/>
              <a:t>operating system in such cases is designed to </a:t>
            </a:r>
            <a:r>
              <a:rPr lang="en-US" altLang="en-US" b="1" dirty="0">
                <a:solidFill>
                  <a:srgbClr val="00B050"/>
                </a:solidFill>
              </a:rPr>
              <a:t>maximize resource utilization </a:t>
            </a:r>
            <a:r>
              <a:rPr lang="en-US" altLang="en-US" dirty="0"/>
              <a:t>-- to assure that all available CPU time, memory, and I/O are used efficiently and that no individual users takes more than their </a:t>
            </a:r>
            <a:r>
              <a:rPr lang="en-US" altLang="en-US" dirty="0" smtClean="0"/>
              <a:t>fair share</a:t>
            </a:r>
            <a:r>
              <a:rPr lang="en-US" altLang="en-US" dirty="0"/>
              <a:t>.</a:t>
            </a:r>
          </a:p>
          <a:p>
            <a:endParaRPr lang="en-IN" dirty="0"/>
          </a:p>
        </p:txBody>
      </p:sp>
      <p:sp>
        <p:nvSpPr>
          <p:cNvPr id="4" name="Slide Number Placeholder 3"/>
          <p:cNvSpPr>
            <a:spLocks noGrp="1"/>
          </p:cNvSpPr>
          <p:nvPr>
            <p:ph type="sldNum" sz="quarter" idx="12"/>
          </p:nvPr>
        </p:nvSpPr>
        <p:spPr/>
        <p:txBody>
          <a:bodyPr/>
          <a:lstStyle/>
          <a:p>
            <a:fld id="{4E241C67-0D64-4107-AF31-0ED482AB0637}" type="slidenum">
              <a:rPr lang="en-IN" smtClean="0"/>
              <a:t>6</a:t>
            </a:fld>
            <a:endParaRPr lang="en-IN"/>
          </a:p>
        </p:txBody>
      </p:sp>
    </p:spTree>
    <p:extLst>
      <p:ext uri="{BB962C8B-B14F-4D97-AF65-F5344CB8AC3E}">
        <p14:creationId xmlns:p14="http://schemas.microsoft.com/office/powerpoint/2010/main" val="24238234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altLang="en-US" smtClean="0"/>
              <a:t>Computing Environments (Cont.)</a:t>
            </a:r>
          </a:p>
        </p:txBody>
      </p:sp>
      <p:pic>
        <p:nvPicPr>
          <p:cNvPr id="39939" name="Picture 3"/>
          <p:cNvPicPr>
            <a:picLocks noChangeAspect="1" noChangeArrowheads="1"/>
          </p:cNvPicPr>
          <p:nvPr/>
        </p:nvPicPr>
        <p:blipFill>
          <a:blip r:embed="rId2">
            <a:extLst>
              <a:ext uri="{28A0092B-C50C-407E-A947-70E740481C1C}">
                <a14:useLocalDpi xmlns:a14="http://schemas.microsoft.com/office/drawing/2010/main" val="0"/>
              </a:ext>
            </a:extLst>
          </a:blip>
          <a:srcRect l="391" t="30930" r="586" b="30669"/>
          <a:stretch>
            <a:fillRect/>
          </a:stretch>
        </p:blipFill>
        <p:spPr bwMode="auto">
          <a:xfrm>
            <a:off x="1504950" y="4027488"/>
            <a:ext cx="6451600" cy="187642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0" name="Rectangle 4"/>
          <p:cNvSpPr>
            <a:spLocks noChangeArrowheads="1"/>
          </p:cNvSpPr>
          <p:nvPr/>
        </p:nvSpPr>
        <p:spPr bwMode="auto">
          <a:xfrm>
            <a:off x="827088" y="1454150"/>
            <a:ext cx="7351712" cy="4497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a:solidFill>
                  <a:schemeClr val="tx1"/>
                </a:solidFill>
                <a:latin typeface="Helvetica" pitchFamily="34" charset="0"/>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34" charset="0"/>
              </a:defRPr>
            </a:lvl2pPr>
            <a:lvl3pPr marL="1085850" indent="-228600">
              <a:spcBef>
                <a:spcPct val="35000"/>
              </a:spcBef>
              <a:buClr>
                <a:srgbClr val="009900"/>
              </a:buClr>
              <a:buSzPct val="75000"/>
              <a:buFont typeface="Webdings" pitchFamily="18" charset="2"/>
              <a:buChar char="4"/>
              <a:defRPr kumimoji="1">
                <a:solidFill>
                  <a:schemeClr val="tx1"/>
                </a:solidFill>
                <a:latin typeface="Helvetica" pitchFamily="34" charset="0"/>
              </a:defRPr>
            </a:lvl3pPr>
            <a:lvl4pPr marL="1428750" indent="-228600">
              <a:spcBef>
                <a:spcPct val="35000"/>
              </a:spcBef>
              <a:buClr>
                <a:schemeClr val="hlink"/>
              </a:buClr>
              <a:buSzPct val="75000"/>
              <a:buChar char="–"/>
              <a:defRPr kumimoji="1">
                <a:solidFill>
                  <a:schemeClr val="tx1"/>
                </a:solidFill>
                <a:latin typeface="Helvetica" pitchFamily="34" charset="0"/>
              </a:defRPr>
            </a:lvl4pPr>
            <a:lvl5pPr marL="1771650" indent="-228600">
              <a:spcBef>
                <a:spcPct val="35000"/>
              </a:spcBef>
              <a:buClr>
                <a:srgbClr val="FF0066"/>
              </a:buClr>
              <a:buSzPct val="75000"/>
              <a:buChar char="»"/>
              <a:defRPr kumimoji="1">
                <a:solidFill>
                  <a:schemeClr val="tx1"/>
                </a:solidFill>
                <a:latin typeface="Helvetica" pitchFamily="34" charset="0"/>
              </a:defRPr>
            </a:lvl5pPr>
            <a:lvl6pPr marL="222885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defRPr>
            </a:lvl6pPr>
            <a:lvl7pPr marL="268605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defRPr>
            </a:lvl7pPr>
            <a:lvl8pPr marL="314325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defRPr>
            </a:lvl8pPr>
            <a:lvl9pPr marL="360045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defRPr>
            </a:lvl9pPr>
          </a:lstStyle>
          <a:p>
            <a:pPr>
              <a:lnSpc>
                <a:spcPct val="90000"/>
              </a:lnSpc>
            </a:pPr>
            <a:r>
              <a:rPr lang="en-US" altLang="en-US" sz="1700" dirty="0"/>
              <a:t>Client-Server Computing</a:t>
            </a:r>
          </a:p>
          <a:p>
            <a:pPr lvl="1">
              <a:lnSpc>
                <a:spcPct val="90000"/>
              </a:lnSpc>
            </a:pPr>
            <a:r>
              <a:rPr lang="en-US" altLang="en-US" sz="1700" dirty="0"/>
              <a:t>Dumb terminals supplanted by smart PCs</a:t>
            </a:r>
          </a:p>
          <a:p>
            <a:pPr lvl="1">
              <a:lnSpc>
                <a:spcPct val="90000"/>
              </a:lnSpc>
            </a:pPr>
            <a:r>
              <a:rPr lang="en-US" altLang="en-US" sz="1700" dirty="0"/>
              <a:t>Many systems </a:t>
            </a:r>
            <a:r>
              <a:rPr lang="en-US" altLang="en-US" sz="1700" dirty="0" smtClean="0"/>
              <a:t>are now </a:t>
            </a:r>
            <a:r>
              <a:rPr lang="en-US" altLang="en-US" sz="1700" b="1" dirty="0"/>
              <a:t>servers</a:t>
            </a:r>
            <a:r>
              <a:rPr lang="en-US" altLang="en-US" sz="1700" dirty="0"/>
              <a:t>, responding to requests generated by </a:t>
            </a:r>
            <a:r>
              <a:rPr lang="en-US" altLang="en-US" sz="1700" b="1" dirty="0"/>
              <a:t>clients</a:t>
            </a:r>
          </a:p>
          <a:p>
            <a:pPr lvl="2">
              <a:lnSpc>
                <a:spcPct val="90000"/>
              </a:lnSpc>
            </a:pPr>
            <a:r>
              <a:rPr lang="en-US" altLang="en-US" sz="1700" b="1" dirty="0"/>
              <a:t>Compute-server</a:t>
            </a:r>
            <a:r>
              <a:rPr lang="en-US" altLang="en-US" sz="1700" dirty="0"/>
              <a:t> provides an interface to client to request services (i.e. database)</a:t>
            </a:r>
          </a:p>
          <a:p>
            <a:pPr lvl="2">
              <a:lnSpc>
                <a:spcPct val="90000"/>
              </a:lnSpc>
            </a:pPr>
            <a:r>
              <a:rPr lang="en-US" altLang="en-US" sz="1700" b="1" dirty="0"/>
              <a:t>File-server</a:t>
            </a:r>
            <a:r>
              <a:rPr lang="en-US" altLang="en-US" sz="1700" dirty="0"/>
              <a:t> provides interface for clients to store and retrieve files</a:t>
            </a:r>
          </a:p>
        </p:txBody>
      </p:sp>
      <p:sp>
        <p:nvSpPr>
          <p:cNvPr id="2" name="Slide Number Placeholder 1"/>
          <p:cNvSpPr>
            <a:spLocks noGrp="1"/>
          </p:cNvSpPr>
          <p:nvPr>
            <p:ph type="sldNum" sz="quarter" idx="12"/>
          </p:nvPr>
        </p:nvSpPr>
        <p:spPr/>
        <p:txBody>
          <a:bodyPr/>
          <a:lstStyle/>
          <a:p>
            <a:fld id="{4E241C67-0D64-4107-AF31-0ED482AB0637}" type="slidenum">
              <a:rPr lang="en-IN" smtClean="0"/>
              <a:t>60</a:t>
            </a:fld>
            <a:endParaRPr lang="en-IN"/>
          </a:p>
        </p:txBody>
      </p:sp>
    </p:spTree>
    <p:extLst>
      <p:ext uri="{BB962C8B-B14F-4D97-AF65-F5344CB8AC3E}">
        <p14:creationId xmlns:p14="http://schemas.microsoft.com/office/powerpoint/2010/main" val="23497356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en-US" altLang="en-US" smtClean="0"/>
              <a:t>Peer-to-Peer Computing</a:t>
            </a:r>
          </a:p>
        </p:txBody>
      </p:sp>
      <p:sp>
        <p:nvSpPr>
          <p:cNvPr id="40963" name="Rectangle 3"/>
          <p:cNvSpPr>
            <a:spLocks noGrp="1" noChangeArrowheads="1"/>
          </p:cNvSpPr>
          <p:nvPr>
            <p:ph type="body" idx="1"/>
          </p:nvPr>
        </p:nvSpPr>
        <p:spPr/>
        <p:txBody>
          <a:bodyPr>
            <a:normAutofit lnSpcReduction="10000"/>
          </a:bodyPr>
          <a:lstStyle/>
          <a:p>
            <a:r>
              <a:rPr lang="en-US" altLang="en-US" dirty="0" smtClean="0"/>
              <a:t>A model of distributed system</a:t>
            </a:r>
          </a:p>
          <a:p>
            <a:r>
              <a:rPr lang="en-US" altLang="en-US" dirty="0" smtClean="0"/>
              <a:t>P2P </a:t>
            </a:r>
            <a:r>
              <a:rPr lang="en-US" altLang="en-US" dirty="0" smtClean="0">
                <a:solidFill>
                  <a:srgbClr val="FF0000"/>
                </a:solidFill>
              </a:rPr>
              <a:t>does not distinguish clients and servers</a:t>
            </a:r>
          </a:p>
          <a:p>
            <a:pPr lvl="1"/>
            <a:r>
              <a:rPr lang="en-US" altLang="en-US" dirty="0" smtClean="0"/>
              <a:t>Instead </a:t>
            </a:r>
            <a:r>
              <a:rPr lang="en-US" altLang="en-US" dirty="0" smtClean="0">
                <a:solidFill>
                  <a:srgbClr val="FF0000"/>
                </a:solidFill>
              </a:rPr>
              <a:t>all nodes are considered peers</a:t>
            </a:r>
          </a:p>
          <a:p>
            <a:pPr lvl="1"/>
            <a:r>
              <a:rPr lang="en-US" altLang="en-US" dirty="0" smtClean="0"/>
              <a:t>May each act as client, server or both</a:t>
            </a:r>
          </a:p>
          <a:p>
            <a:pPr lvl="1"/>
            <a:r>
              <a:rPr lang="en-US" altLang="en-US" dirty="0" smtClean="0"/>
              <a:t>Node must join P2P network</a:t>
            </a:r>
          </a:p>
          <a:p>
            <a:pPr lvl="2"/>
            <a:r>
              <a:rPr lang="en-US" altLang="en-US" dirty="0" smtClean="0"/>
              <a:t>Registers its service with central lookup service on network, or</a:t>
            </a:r>
          </a:p>
          <a:p>
            <a:pPr lvl="2"/>
            <a:r>
              <a:rPr lang="en-US" altLang="en-US" dirty="0" smtClean="0"/>
              <a:t>Broadcast request for service and respond to requests for service via </a:t>
            </a:r>
            <a:r>
              <a:rPr lang="en-US" altLang="en-US" i="1" dirty="0" smtClean="0"/>
              <a:t>discovery protocol</a:t>
            </a:r>
          </a:p>
          <a:p>
            <a:pPr lvl="1"/>
            <a:r>
              <a:rPr lang="en-US" altLang="en-US" dirty="0" smtClean="0"/>
              <a:t>Examples include</a:t>
            </a:r>
            <a:r>
              <a:rPr lang="en-US" altLang="en-US" i="1" dirty="0" smtClean="0"/>
              <a:t> Napster </a:t>
            </a:r>
            <a:r>
              <a:rPr lang="en-US" altLang="en-US" dirty="0" smtClean="0"/>
              <a:t>and</a:t>
            </a:r>
            <a:r>
              <a:rPr lang="en-US" altLang="en-US" i="1" dirty="0" smtClean="0"/>
              <a:t> Gnutella</a:t>
            </a:r>
          </a:p>
        </p:txBody>
      </p:sp>
      <p:sp>
        <p:nvSpPr>
          <p:cNvPr id="2" name="Slide Number Placeholder 1"/>
          <p:cNvSpPr>
            <a:spLocks noGrp="1"/>
          </p:cNvSpPr>
          <p:nvPr>
            <p:ph type="sldNum" sz="quarter" idx="12"/>
          </p:nvPr>
        </p:nvSpPr>
        <p:spPr/>
        <p:txBody>
          <a:bodyPr/>
          <a:lstStyle/>
          <a:p>
            <a:fld id="{4E241C67-0D64-4107-AF31-0ED482AB0637}" type="slidenum">
              <a:rPr lang="en-IN" smtClean="0"/>
              <a:t>61</a:t>
            </a:fld>
            <a:endParaRPr lang="en-IN"/>
          </a:p>
        </p:txBody>
      </p:sp>
    </p:spTree>
    <p:extLst>
      <p:ext uri="{BB962C8B-B14F-4D97-AF65-F5344CB8AC3E}">
        <p14:creationId xmlns:p14="http://schemas.microsoft.com/office/powerpoint/2010/main" val="19803080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defRPr/>
            </a:pPr>
            <a:r>
              <a:rPr lang="en-US" altLang="en-US" smtClean="0"/>
              <a:t>Web-Based Computing</a:t>
            </a:r>
          </a:p>
        </p:txBody>
      </p:sp>
      <p:sp>
        <p:nvSpPr>
          <p:cNvPr id="41987" name="Rectangle 3"/>
          <p:cNvSpPr>
            <a:spLocks noGrp="1" noChangeArrowheads="1"/>
          </p:cNvSpPr>
          <p:nvPr>
            <p:ph type="body" idx="1"/>
          </p:nvPr>
        </p:nvSpPr>
        <p:spPr/>
        <p:txBody>
          <a:bodyPr>
            <a:normAutofit/>
          </a:bodyPr>
          <a:lstStyle/>
          <a:p>
            <a:r>
              <a:rPr lang="en-US" altLang="en-US" dirty="0" smtClean="0"/>
              <a:t>Web has become ubiquitous</a:t>
            </a:r>
          </a:p>
          <a:p>
            <a:r>
              <a:rPr lang="en-US" altLang="en-US" dirty="0" smtClean="0"/>
              <a:t>PCs are most prevalent devices</a:t>
            </a:r>
          </a:p>
          <a:p>
            <a:r>
              <a:rPr lang="en-US" altLang="en-US" dirty="0" smtClean="0"/>
              <a:t>More devices are networked to allow web access</a:t>
            </a:r>
          </a:p>
          <a:p>
            <a:r>
              <a:rPr lang="en-US" altLang="en-US" dirty="0" smtClean="0"/>
              <a:t>New category of devices to manage web traffic among similar servers: </a:t>
            </a:r>
            <a:r>
              <a:rPr lang="en-US" altLang="en-US" b="1" dirty="0" smtClean="0"/>
              <a:t>load balancers</a:t>
            </a:r>
          </a:p>
        </p:txBody>
      </p:sp>
      <p:sp>
        <p:nvSpPr>
          <p:cNvPr id="2" name="Slide Number Placeholder 1"/>
          <p:cNvSpPr>
            <a:spLocks noGrp="1"/>
          </p:cNvSpPr>
          <p:nvPr>
            <p:ph type="sldNum" sz="quarter" idx="12"/>
          </p:nvPr>
        </p:nvSpPr>
        <p:spPr/>
        <p:txBody>
          <a:bodyPr/>
          <a:lstStyle/>
          <a:p>
            <a:fld id="{4E241C67-0D64-4107-AF31-0ED482AB0637}" type="slidenum">
              <a:rPr lang="en-IN" smtClean="0"/>
              <a:t>62</a:t>
            </a:fld>
            <a:endParaRPr lang="en-IN"/>
          </a:p>
        </p:txBody>
      </p:sp>
    </p:spTree>
    <p:extLst>
      <p:ext uri="{BB962C8B-B14F-4D97-AF65-F5344CB8AC3E}">
        <p14:creationId xmlns:p14="http://schemas.microsoft.com/office/powerpoint/2010/main" val="1557676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User View (</a:t>
            </a:r>
            <a:r>
              <a:rPr lang="en-US" altLang="en-US" dirty="0" smtClean="0"/>
              <a:t>Cont’d)</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altLang="en-US" b="1" dirty="0">
                <a:solidFill>
                  <a:srgbClr val="FF0000"/>
                </a:solidFill>
              </a:rPr>
              <a:t>Handheld computers </a:t>
            </a:r>
            <a:r>
              <a:rPr lang="en-US" altLang="en-US" dirty="0">
                <a:solidFill>
                  <a:srgbClr val="000000"/>
                </a:solidFill>
              </a:rPr>
              <a:t>(e.g., smartphones and tablets).  The user interface for mobile computers generally features a  </a:t>
            </a:r>
            <a:r>
              <a:rPr lang="en-US" altLang="en-US" b="1" dirty="0">
                <a:solidFill>
                  <a:srgbClr val="000000"/>
                </a:solidFill>
              </a:rPr>
              <a:t>touch screen. </a:t>
            </a:r>
            <a:r>
              <a:rPr lang="en-US" altLang="en-US" dirty="0">
                <a:solidFill>
                  <a:srgbClr val="000000"/>
                </a:solidFill>
              </a:rPr>
              <a:t>The systems  are resource poor,  optimized for usability and battery life.</a:t>
            </a:r>
          </a:p>
          <a:p>
            <a:pPr algn="just"/>
            <a:r>
              <a:rPr lang="en-US" altLang="en-US" b="1" dirty="0">
                <a:solidFill>
                  <a:srgbClr val="FF0000"/>
                </a:solidFill>
              </a:rPr>
              <a:t>Embedded computers </a:t>
            </a:r>
            <a:r>
              <a:rPr lang="en-US" altLang="en-US" dirty="0">
                <a:solidFill>
                  <a:srgbClr val="000000"/>
                </a:solidFill>
              </a:rPr>
              <a:t>(e.g., computers in home devices and automobiles) The user interface may have numeric keypads and may turn indicator lights on or off to show status. The operating systems are designed primarily to run without user intervention.</a:t>
            </a:r>
          </a:p>
          <a:p>
            <a:pPr>
              <a:buFont typeface="Monotype Sorts" pitchFamily="-84" charset="2"/>
              <a:buNone/>
            </a:pPr>
            <a:endParaRPr lang="en-US" altLang="en-US" dirty="0">
              <a:solidFill>
                <a:srgbClr val="000000"/>
              </a:solidFill>
            </a:endParaRPr>
          </a:p>
        </p:txBody>
      </p:sp>
      <p:sp>
        <p:nvSpPr>
          <p:cNvPr id="4" name="Slide Number Placeholder 3"/>
          <p:cNvSpPr>
            <a:spLocks noGrp="1"/>
          </p:cNvSpPr>
          <p:nvPr>
            <p:ph type="sldNum" sz="quarter" idx="12"/>
          </p:nvPr>
        </p:nvSpPr>
        <p:spPr/>
        <p:txBody>
          <a:bodyPr/>
          <a:lstStyle/>
          <a:p>
            <a:fld id="{4E241C67-0D64-4107-AF31-0ED482AB0637}" type="slidenum">
              <a:rPr lang="en-IN" smtClean="0"/>
              <a:t>7</a:t>
            </a:fld>
            <a:endParaRPr lang="en-IN"/>
          </a:p>
        </p:txBody>
      </p:sp>
    </p:spTree>
    <p:extLst>
      <p:ext uri="{BB962C8B-B14F-4D97-AF65-F5344CB8AC3E}">
        <p14:creationId xmlns:p14="http://schemas.microsoft.com/office/powerpoint/2010/main" val="954025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System View</a:t>
            </a:r>
            <a:endParaRPr lang="en-IN" dirty="0"/>
          </a:p>
        </p:txBody>
      </p:sp>
      <p:sp>
        <p:nvSpPr>
          <p:cNvPr id="3" name="Content Placeholder 2"/>
          <p:cNvSpPr>
            <a:spLocks noGrp="1"/>
          </p:cNvSpPr>
          <p:nvPr>
            <p:ph idx="1"/>
          </p:nvPr>
        </p:nvSpPr>
        <p:spPr/>
        <p:txBody>
          <a:bodyPr>
            <a:normAutofit fontScale="92500" lnSpcReduction="10000"/>
          </a:bodyPr>
          <a:lstStyle/>
          <a:p>
            <a:pPr>
              <a:buFont typeface="Monotype Sorts" pitchFamily="-84" charset="2"/>
              <a:buNone/>
            </a:pPr>
            <a:r>
              <a:rPr lang="en-US" altLang="en-US" dirty="0"/>
              <a:t>From the computer's point of view, the operating system is the program most intimately involved with the hardware. There are two different views</a:t>
            </a:r>
            <a:r>
              <a:rPr lang="en-US" altLang="en-US" dirty="0" smtClean="0"/>
              <a:t>:</a:t>
            </a:r>
            <a:endParaRPr lang="en-US" altLang="en-US" dirty="0"/>
          </a:p>
          <a:p>
            <a:r>
              <a:rPr lang="en-US" altLang="en-US" dirty="0"/>
              <a:t>The operating system is a </a:t>
            </a:r>
            <a:r>
              <a:rPr lang="en-US" altLang="en-US" b="1" dirty="0">
                <a:solidFill>
                  <a:srgbClr val="FF0000"/>
                </a:solidFill>
              </a:rPr>
              <a:t>resource allocator</a:t>
            </a:r>
          </a:p>
          <a:p>
            <a:pPr lvl="1"/>
            <a:r>
              <a:rPr lang="en-US" altLang="en-US" dirty="0"/>
              <a:t>Manages all resources</a:t>
            </a:r>
          </a:p>
          <a:p>
            <a:pPr lvl="1"/>
            <a:r>
              <a:rPr lang="en-US" altLang="en-US" dirty="0"/>
              <a:t>Decides between conflicting requests for efficient and fair resource use</a:t>
            </a:r>
          </a:p>
          <a:p>
            <a:r>
              <a:rPr lang="en-US" altLang="en-US" dirty="0"/>
              <a:t>The operating systems  is a </a:t>
            </a:r>
            <a:r>
              <a:rPr lang="en-US" altLang="en-US" b="1" dirty="0">
                <a:solidFill>
                  <a:srgbClr val="FF0000"/>
                </a:solidFill>
              </a:rPr>
              <a:t>control program</a:t>
            </a:r>
          </a:p>
          <a:p>
            <a:pPr lvl="1"/>
            <a:r>
              <a:rPr lang="en-US" altLang="en-US" dirty="0"/>
              <a:t>Controls execution of programs to prevent errors and improper use of the computer</a:t>
            </a:r>
          </a:p>
          <a:p>
            <a:endParaRPr lang="en-US" altLang="en-US" dirty="0"/>
          </a:p>
        </p:txBody>
      </p:sp>
      <p:sp>
        <p:nvSpPr>
          <p:cNvPr id="4" name="Slide Number Placeholder 3"/>
          <p:cNvSpPr>
            <a:spLocks noGrp="1"/>
          </p:cNvSpPr>
          <p:nvPr>
            <p:ph type="sldNum" sz="quarter" idx="12"/>
          </p:nvPr>
        </p:nvSpPr>
        <p:spPr/>
        <p:txBody>
          <a:bodyPr/>
          <a:lstStyle/>
          <a:p>
            <a:fld id="{4E241C67-0D64-4107-AF31-0ED482AB0637}" type="slidenum">
              <a:rPr lang="en-IN" smtClean="0"/>
              <a:t>8</a:t>
            </a:fld>
            <a:endParaRPr lang="en-IN"/>
          </a:p>
        </p:txBody>
      </p:sp>
    </p:spTree>
    <p:extLst>
      <p:ext uri="{BB962C8B-B14F-4D97-AF65-F5344CB8AC3E}">
        <p14:creationId xmlns:p14="http://schemas.microsoft.com/office/powerpoint/2010/main" val="998319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altLang="en-US" dirty="0" smtClean="0"/>
              <a:t>Operating System Definition</a:t>
            </a:r>
          </a:p>
        </p:txBody>
      </p:sp>
      <p:sp>
        <p:nvSpPr>
          <p:cNvPr id="9219" name="Rectangle 3"/>
          <p:cNvSpPr>
            <a:spLocks noGrp="1" noChangeArrowheads="1"/>
          </p:cNvSpPr>
          <p:nvPr>
            <p:ph type="body" idx="1"/>
          </p:nvPr>
        </p:nvSpPr>
        <p:spPr>
          <a:xfrm>
            <a:off x="827088" y="1028700"/>
            <a:ext cx="7308850" cy="4265613"/>
          </a:xfrm>
        </p:spPr>
        <p:txBody>
          <a:bodyPr/>
          <a:lstStyle/>
          <a:p>
            <a:pPr>
              <a:buFont typeface="Monotype Sorts" pitchFamily="2" charset="2"/>
              <a:buNone/>
            </a:pPr>
            <a:endParaRPr lang="en-US" altLang="en-US" dirty="0" smtClean="0"/>
          </a:p>
          <a:p>
            <a:r>
              <a:rPr lang="en-US" altLang="en-US" dirty="0" smtClean="0"/>
              <a:t>OS is a </a:t>
            </a:r>
            <a:r>
              <a:rPr lang="en-US" altLang="en-US" b="1" dirty="0" smtClean="0">
                <a:solidFill>
                  <a:srgbClr val="FF0000"/>
                </a:solidFill>
              </a:rPr>
              <a:t>resource</a:t>
            </a:r>
            <a:r>
              <a:rPr lang="en-US" altLang="en-US" b="1" dirty="0" smtClean="0"/>
              <a:t> </a:t>
            </a:r>
            <a:r>
              <a:rPr lang="en-US" altLang="en-US" b="1" dirty="0" smtClean="0">
                <a:solidFill>
                  <a:srgbClr val="FF0000"/>
                </a:solidFill>
              </a:rPr>
              <a:t>allocator</a:t>
            </a:r>
          </a:p>
          <a:p>
            <a:pPr lvl="1"/>
            <a:r>
              <a:rPr lang="en-US" altLang="en-US" dirty="0" smtClean="0"/>
              <a:t>Manages all resources</a:t>
            </a:r>
          </a:p>
          <a:p>
            <a:pPr lvl="1"/>
            <a:r>
              <a:rPr lang="en-US" altLang="en-US" dirty="0" smtClean="0"/>
              <a:t>Decides between conflicting requests for efficient and fair resource use</a:t>
            </a:r>
          </a:p>
          <a:p>
            <a:r>
              <a:rPr lang="en-US" altLang="en-US" dirty="0" smtClean="0"/>
              <a:t>OS is a </a:t>
            </a:r>
            <a:r>
              <a:rPr lang="en-US" altLang="en-US" b="1" dirty="0" smtClean="0">
                <a:solidFill>
                  <a:srgbClr val="FF0000"/>
                </a:solidFill>
              </a:rPr>
              <a:t>control</a:t>
            </a:r>
            <a:r>
              <a:rPr lang="en-US" altLang="en-US" b="1" dirty="0" smtClean="0"/>
              <a:t> </a:t>
            </a:r>
            <a:r>
              <a:rPr lang="en-US" altLang="en-US" b="1" dirty="0" smtClean="0">
                <a:solidFill>
                  <a:srgbClr val="FF0000"/>
                </a:solidFill>
              </a:rPr>
              <a:t>program</a:t>
            </a:r>
          </a:p>
          <a:p>
            <a:pPr lvl="1"/>
            <a:r>
              <a:rPr lang="en-US" altLang="en-US" dirty="0" smtClean="0"/>
              <a:t>Controls execution of programs to prevent errors and improper use of the computer</a:t>
            </a:r>
          </a:p>
        </p:txBody>
      </p:sp>
      <p:sp>
        <p:nvSpPr>
          <p:cNvPr id="2" name="Slide Number Placeholder 1"/>
          <p:cNvSpPr>
            <a:spLocks noGrp="1"/>
          </p:cNvSpPr>
          <p:nvPr>
            <p:ph type="sldNum" sz="quarter" idx="12"/>
          </p:nvPr>
        </p:nvSpPr>
        <p:spPr/>
        <p:txBody>
          <a:bodyPr/>
          <a:lstStyle/>
          <a:p>
            <a:fld id="{4E241C67-0D64-4107-AF31-0ED482AB0637}" type="slidenum">
              <a:rPr lang="en-IN" smtClean="0"/>
              <a:t>9</a:t>
            </a:fld>
            <a:endParaRPr lang="en-IN"/>
          </a:p>
        </p:txBody>
      </p:sp>
    </p:spTree>
    <p:extLst>
      <p:ext uri="{BB962C8B-B14F-4D97-AF65-F5344CB8AC3E}">
        <p14:creationId xmlns:p14="http://schemas.microsoft.com/office/powerpoint/2010/main" val="2045068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5463</TotalTime>
  <Words>4223</Words>
  <Application>Microsoft Office PowerPoint</Application>
  <PresentationFormat>On-screen Show (4:3)</PresentationFormat>
  <Paragraphs>444</Paragraphs>
  <Slides>62</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MS PGothic</vt:lpstr>
      <vt:lpstr>MS PGothic</vt:lpstr>
      <vt:lpstr>Arial</vt:lpstr>
      <vt:lpstr>Calibri</vt:lpstr>
      <vt:lpstr>Helvetica</vt:lpstr>
      <vt:lpstr>Monotype Sorts</vt:lpstr>
      <vt:lpstr>Times New Roman</vt:lpstr>
      <vt:lpstr>Verdana</vt:lpstr>
      <vt:lpstr>Webdings</vt:lpstr>
      <vt:lpstr>Wingdings 3</vt:lpstr>
      <vt:lpstr>Office Theme</vt:lpstr>
      <vt:lpstr>Module1_Introduction </vt:lpstr>
      <vt:lpstr>What is an Operating System?</vt:lpstr>
      <vt:lpstr>Computer System Structure</vt:lpstr>
      <vt:lpstr>Four Components of a Computer System</vt:lpstr>
      <vt:lpstr>What Operating Systems Do</vt:lpstr>
      <vt:lpstr>User View</vt:lpstr>
      <vt:lpstr>User View (Cont’d)</vt:lpstr>
      <vt:lpstr>System View</vt:lpstr>
      <vt:lpstr>Operating System Definition</vt:lpstr>
      <vt:lpstr>Operating System Definition (Cont’d) </vt:lpstr>
      <vt:lpstr>Operating System Definition (Cont.)</vt:lpstr>
      <vt:lpstr>Evolution of Computer Systems</vt:lpstr>
      <vt:lpstr>Computer System Organization</vt:lpstr>
      <vt:lpstr>Computer-System Operation</vt:lpstr>
      <vt:lpstr>Computer Startup</vt:lpstr>
      <vt:lpstr>Interrupts</vt:lpstr>
      <vt:lpstr>Interrupts</vt:lpstr>
      <vt:lpstr>Interrupt Handling</vt:lpstr>
      <vt:lpstr>Interrupt Timeline</vt:lpstr>
      <vt:lpstr>Intel Pentium processor event-vector table </vt:lpstr>
      <vt:lpstr>Storage Structure</vt:lpstr>
      <vt:lpstr>Storage Definition</vt:lpstr>
      <vt:lpstr>Storage Definition (Cont.)</vt:lpstr>
      <vt:lpstr>Storage Hierarchy</vt:lpstr>
      <vt:lpstr>Storage-Device Hierarchy</vt:lpstr>
      <vt:lpstr>Caching</vt:lpstr>
      <vt:lpstr>Performance of Various Levels of Storage</vt:lpstr>
      <vt:lpstr>Migration of Integer A from Disk to Register</vt:lpstr>
      <vt:lpstr>I/O Structure</vt:lpstr>
      <vt:lpstr>I/O Structure (Cont’d )</vt:lpstr>
      <vt:lpstr>I/O Structure Cont’d</vt:lpstr>
      <vt:lpstr>Two I/O Methods</vt:lpstr>
      <vt:lpstr>Device-Status Table</vt:lpstr>
      <vt:lpstr>Interrupt-driven I/O cycle</vt:lpstr>
      <vt:lpstr>Direct Memory Access Structure</vt:lpstr>
      <vt:lpstr>Direct Memory Access Structure (Cont’d)</vt:lpstr>
      <vt:lpstr>Working of a Modern Computer</vt:lpstr>
      <vt:lpstr>Modes of Operation</vt:lpstr>
      <vt:lpstr>Transition from User to Kernel Mode</vt:lpstr>
      <vt:lpstr>Timer</vt:lpstr>
      <vt:lpstr>Computer-System Architecture</vt:lpstr>
      <vt:lpstr>Symmetric Multiprocessing Architecture</vt:lpstr>
      <vt:lpstr>Multicore Systems</vt:lpstr>
      <vt:lpstr>PowerPoint Presentation</vt:lpstr>
      <vt:lpstr>Clustered Systems</vt:lpstr>
      <vt:lpstr>Clustered Systems</vt:lpstr>
      <vt:lpstr>Multiprogrammed System</vt:lpstr>
      <vt:lpstr>Interactive Systems</vt:lpstr>
      <vt:lpstr>Memory Layout for Multiprogrammed System</vt:lpstr>
      <vt:lpstr>Operating System Structure</vt:lpstr>
      <vt:lpstr>Memory Layout for Multiprogrammed System</vt:lpstr>
      <vt:lpstr>Process Management</vt:lpstr>
      <vt:lpstr>Process Management Activities</vt:lpstr>
      <vt:lpstr>Memory Management</vt:lpstr>
      <vt:lpstr>Storage Management</vt:lpstr>
      <vt:lpstr>Mass-Storage Management</vt:lpstr>
      <vt:lpstr>I/O Subsystem</vt:lpstr>
      <vt:lpstr>Protection and Security</vt:lpstr>
      <vt:lpstr>Computing Environments </vt:lpstr>
      <vt:lpstr>Computing Environments (Cont.)</vt:lpstr>
      <vt:lpstr>Peer-to-Peer Computing</vt:lpstr>
      <vt:lpstr>Web-Based Computing</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vijaya sherly</dc:creator>
  <cp:lastModifiedBy>Admin</cp:lastModifiedBy>
  <cp:revision>107</cp:revision>
  <dcterms:created xsi:type="dcterms:W3CDTF">2016-07-14T18:06:15Z</dcterms:created>
  <dcterms:modified xsi:type="dcterms:W3CDTF">2020-07-22T04:23:44Z</dcterms:modified>
</cp:coreProperties>
</file>