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11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312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89045-B637-492F-A41D-96C2F1BDA0A2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21F7B-A004-4867-B092-9F9898B90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80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E8785C3C-9C7A-4616-A7DC-7157CE95B514}" type="slidenum">
              <a:rPr lang="en-US" altLang="en-US">
                <a:latin typeface="Times New Roman" charset="0"/>
              </a:rPr>
              <a:pPr/>
              <a:t>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8660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056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BD511A7-29A5-4DAA-BBA0-5B972B086F43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00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EDCB56E-0148-49D4-A08F-463DCAC767A0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476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662DD61-02F4-43D2-ABDD-0E66835776DF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007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FD327BA-7AE7-42CA-BF39-871AF10B5AA2}" type="slidenum">
              <a:rPr lang="en-US" altLang="en-US" smtClean="0">
                <a:latin typeface="Times New Roman" pitchFamily="18" charset="0"/>
              </a:rPr>
              <a:pPr/>
              <a:t>14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5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99319F7-0913-4AD4-A055-93EA4C214D95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534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0835B74-2603-4E2F-87A8-D15C0BAE65E8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43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724A1BD-2E3A-4C37-BFE7-BE44CA2B2D87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236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859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8B04F1B-02F8-4301-9EF9-D7747B9FC481}" type="slidenum">
              <a:rPr lang="en-US" altLang="en-US" smtClean="0">
                <a:latin typeface="Times New Roman" pitchFamily="18" charset="0"/>
              </a:rPr>
              <a:pPr/>
              <a:t>19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3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1B24EB5-EB51-45B8-B6A8-E242C403710C}" type="slidenum">
              <a:rPr lang="en-US" altLang="en-US" smtClean="0">
                <a:latin typeface="Times New Roman" pitchFamily="18" charset="0"/>
              </a:rPr>
              <a:pPr/>
              <a:t>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200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B449A37-3BFD-474B-B588-E0B6384CA486}" type="slidenum">
              <a:rPr lang="en-US" altLang="en-US" smtClean="0">
                <a:latin typeface="Times New Roman" pitchFamily="18" charset="0"/>
              </a:rPr>
              <a:pPr/>
              <a:t>20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509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5A5E1B-CF9C-46AC-909B-5C5779B7FADE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587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7AB02E-C482-4B2D-849C-2E4E189628BF}" type="slidenum">
              <a:rPr lang="en-US" altLang="en-US" smtClean="0">
                <a:latin typeface="Times New Roman" pitchFamily="18" charset="0"/>
              </a:rPr>
              <a:pPr/>
              <a:t>22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672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864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AFB63BC-B3C2-45DC-9242-725B0CA04928}" type="slidenum">
              <a:rPr lang="en-US" altLang="en-US" smtClean="0">
                <a:latin typeface="Times New Roman" pitchFamily="18" charset="0"/>
              </a:rPr>
              <a:pPr/>
              <a:t>24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0714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52B42AD-47B3-4F88-ABFA-FBF17CB11830}" type="slidenum">
              <a:rPr lang="en-US" altLang="en-US" smtClean="0">
                <a:latin typeface="Times New Roman" pitchFamily="18" charset="0"/>
              </a:rPr>
              <a:pPr/>
              <a:t>27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023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73362BD-14F8-441B-A468-0FB299384EBA}" type="slidenum">
              <a:rPr lang="en-US" altLang="en-US" smtClean="0">
                <a:latin typeface="Times New Roman" pitchFamily="18" charset="0"/>
              </a:rPr>
              <a:pPr/>
              <a:t>28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527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2FB958B-F6B5-4656-9CB8-A2E8A9E9A1A4}" type="slidenum">
              <a:rPr lang="en-US" altLang="en-US" smtClean="0">
                <a:latin typeface="Times New Roman" pitchFamily="18" charset="0"/>
              </a:rPr>
              <a:pPr/>
              <a:t>29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130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7F23CF7-E49A-4D3C-9E53-EA3A21B6108E}" type="slidenum">
              <a:rPr lang="en-US" altLang="en-US" smtClean="0">
                <a:latin typeface="Times New Roman" pitchFamily="18" charset="0"/>
              </a:rPr>
              <a:pPr/>
              <a:t>30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50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F02D92A-4696-4C4B-B77C-96272CF46298}" type="slidenum">
              <a:rPr lang="en-US" altLang="en-US" smtClean="0">
                <a:latin typeface="Times New Roman" pitchFamily="18" charset="0"/>
              </a:rPr>
              <a:pPr/>
              <a:t>31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3D4F48B-4C7A-426B-8776-0178D2B62363}" type="slidenum">
              <a:rPr lang="en-US" altLang="en-US" smtClean="0">
                <a:latin typeface="Times New Roman" pitchFamily="18" charset="0"/>
              </a:rPr>
              <a:pPr/>
              <a:t>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84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FE56413-9042-47C1-B1B7-324CEC372FFE}" type="slidenum">
              <a:rPr lang="en-US" altLang="en-US" smtClean="0">
                <a:latin typeface="Times New Roman" pitchFamily="18" charset="0"/>
              </a:rPr>
              <a:pPr/>
              <a:t>32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537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BEF92AE-CDF7-40AC-A116-CB3BE5EC9733}" type="slidenum">
              <a:rPr lang="en-US" altLang="en-US" smtClean="0">
                <a:latin typeface="Times New Roman" pitchFamily="18" charset="0"/>
              </a:rPr>
              <a:pPr/>
              <a:t>33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275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AC0F560-C4C3-4A5B-AB6E-B2223E99B620}" type="slidenum">
              <a:rPr lang="en-US" altLang="en-US" smtClean="0">
                <a:latin typeface="Times New Roman" pitchFamily="18" charset="0"/>
              </a:rPr>
              <a:pPr/>
              <a:t>35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888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135108F-84EE-45CA-8EBF-5A0876D26C9E}" type="slidenum">
              <a:rPr lang="en-US" altLang="en-US" smtClean="0">
                <a:latin typeface="Times New Roman" pitchFamily="18" charset="0"/>
              </a:rPr>
              <a:pPr/>
              <a:t>36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4807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778D8D8-C000-4536-8E89-A5C057932246}" type="slidenum">
              <a:rPr lang="en-US" altLang="en-US" smtClean="0">
                <a:latin typeface="Times New Roman" pitchFamily="18" charset="0"/>
              </a:rPr>
              <a:pPr/>
              <a:t>37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022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A2ECA70-5E62-4D6B-8A5C-66BA9714C8AF}" type="slidenum">
              <a:rPr lang="en-US" altLang="en-US" smtClean="0">
                <a:latin typeface="Times New Roman" pitchFamily="18" charset="0"/>
              </a:rPr>
              <a:pPr/>
              <a:t>38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860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1F3F000-B86E-44D9-843B-1A8FE9AC669F}" type="slidenum">
              <a:rPr lang="en-US" altLang="en-US" smtClean="0">
                <a:latin typeface="Times New Roman" pitchFamily="18" charset="0"/>
              </a:rPr>
              <a:pPr/>
              <a:t>39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8073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CA00900-3C76-4ACB-8399-329184FBD43E}" type="slidenum">
              <a:rPr lang="en-US" altLang="en-US" smtClean="0">
                <a:latin typeface="Times New Roman" pitchFamily="18" charset="0"/>
              </a:rPr>
              <a:pPr/>
              <a:t>40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5755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78C736A-7BE9-42B3-8999-E689EE1D3533}" type="slidenum">
              <a:rPr lang="en-US" altLang="en-US" smtClean="0">
                <a:latin typeface="Times New Roman" pitchFamily="18" charset="0"/>
              </a:rPr>
              <a:pPr/>
              <a:t>41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843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B645CA1-5276-4DE7-88F8-578B6337E923}" type="slidenum">
              <a:rPr lang="en-US" altLang="en-US" smtClean="0">
                <a:latin typeface="Times New Roman" pitchFamily="18" charset="0"/>
              </a:rPr>
              <a:pPr/>
              <a:t>42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141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9CAB2D6-3B5B-4FB1-B38D-2004A63D599E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709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3FD3ABD-316E-4C65-A8E5-1FE186797412}" type="slidenum">
              <a:rPr lang="en-US" altLang="en-US" smtClean="0">
                <a:latin typeface="Times New Roman" pitchFamily="18" charset="0"/>
              </a:rPr>
              <a:pPr/>
              <a:t>43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074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2E7F668-A70B-40B2-8DF7-993E619726B4}" type="slidenum">
              <a:rPr lang="en-US" altLang="en-US" smtClean="0">
                <a:latin typeface="Times New Roman" pitchFamily="18" charset="0"/>
              </a:rPr>
              <a:pPr/>
              <a:t>45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665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27DF91B-C99B-4398-BCE9-228D7DDD0825}" type="slidenum">
              <a:rPr lang="en-US" altLang="en-US" smtClean="0">
                <a:latin typeface="Times New Roman" pitchFamily="18" charset="0"/>
              </a:rPr>
              <a:pPr/>
              <a:t>46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350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6FB1A53-79AC-4B73-88DD-258DA5960DC2}" type="slidenum">
              <a:rPr lang="en-US" altLang="en-US" smtClean="0">
                <a:latin typeface="Times New Roman" pitchFamily="18" charset="0"/>
              </a:rPr>
              <a:pPr/>
              <a:t>47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569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31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37E68C1-6C83-4A4F-AD37-64F416446EAB}" type="slidenum">
              <a:rPr lang="en-US" altLang="en-US" smtClean="0">
                <a:latin typeface="Times New Roman" pitchFamily="18" charset="0"/>
              </a:rPr>
              <a:pPr/>
              <a:t>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3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21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D05F628-A9DF-41EF-A41A-E87885F3CD44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478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17045B5-0AB8-4727-9FE4-024DFA1FDC91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0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E161-F3BB-47FA-AE28-594C582E3B4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1047-3877-4287-8702-58DDDE6D7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33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E161-F3BB-47FA-AE28-594C582E3B4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1047-3877-4287-8702-58DDDE6D7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02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E161-F3BB-47FA-AE28-594C582E3B4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1047-3877-4287-8702-58DDDE6D7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91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E161-F3BB-47FA-AE28-594C582E3B4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1047-3877-4287-8702-58DDDE6D7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16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E161-F3BB-47FA-AE28-594C582E3B4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1047-3877-4287-8702-58DDDE6D7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98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E161-F3BB-47FA-AE28-594C582E3B4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1047-3877-4287-8702-58DDDE6D7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46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E161-F3BB-47FA-AE28-594C582E3B4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1047-3877-4287-8702-58DDDE6D7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37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E161-F3BB-47FA-AE28-594C582E3B4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1047-3877-4287-8702-58DDDE6D7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96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E161-F3BB-47FA-AE28-594C582E3B4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1047-3877-4287-8702-58DDDE6D7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98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E161-F3BB-47FA-AE28-594C582E3B4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1047-3877-4287-8702-58DDDE6D7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09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E161-F3BB-47FA-AE28-594C582E3B4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1047-3877-4287-8702-58DDDE6D7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60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5E161-F3BB-47FA-AE28-594C582E3B46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1047-3877-4287-8702-58DDDE6D7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13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Module1_Operating-System </a:t>
            </a:r>
            <a:r>
              <a:rPr lang="en-US" altLang="en-US" dirty="0" smtClean="0"/>
              <a:t>Structures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en-US" dirty="0"/>
              <a:t>Reference: </a:t>
            </a:r>
            <a:r>
              <a:rPr lang="en-US" altLang="en-US" dirty="0" smtClean="0"/>
              <a:t>“OPERATING </a:t>
            </a:r>
            <a:r>
              <a:rPr lang="en-US" altLang="en-US" dirty="0"/>
              <a:t>SYSTEM </a:t>
            </a:r>
            <a:r>
              <a:rPr lang="en-US" altLang="en-US" dirty="0" smtClean="0"/>
              <a:t>CONCEPTS”, </a:t>
            </a:r>
            <a:r>
              <a:rPr lang="en-US" altLang="en-US" dirty="0"/>
              <a:t>ABRAHAM </a:t>
            </a:r>
            <a:r>
              <a:rPr lang="en-US" altLang="en-US" dirty="0" smtClean="0"/>
              <a:t>SILBERSCHATZ, PETER </a:t>
            </a:r>
            <a:r>
              <a:rPr lang="en-US" altLang="en-US" dirty="0"/>
              <a:t>BAER </a:t>
            </a:r>
            <a:r>
              <a:rPr lang="en-US" altLang="en-US" dirty="0" smtClean="0"/>
              <a:t>GALVIN, GREG </a:t>
            </a:r>
            <a:r>
              <a:rPr lang="en-US" altLang="en-US" dirty="0"/>
              <a:t>GAGNE </a:t>
            </a:r>
            <a:r>
              <a:rPr lang="en-US" altLang="en-US" dirty="0" smtClean="0"/>
              <a:t>, Wiley publications. 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1C67-0D64-4107-AF31-0ED482AB063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39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The Mac OS X GUI</a:t>
            </a:r>
          </a:p>
        </p:txBody>
      </p:sp>
      <p:pic>
        <p:nvPicPr>
          <p:cNvPr id="14339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1359495"/>
            <a:ext cx="6410325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4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557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System Calls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106488"/>
            <a:ext cx="6935043" cy="419472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Programming interface </a:t>
            </a:r>
            <a:r>
              <a:rPr lang="en-US" altLang="en-US" sz="2400" dirty="0" smtClean="0"/>
              <a:t>to the services provided by the OS</a:t>
            </a:r>
            <a:endParaRPr lang="en-US" altLang="en-US" sz="6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Typically written in a high-level language (C or C++)</a:t>
            </a:r>
            <a:endParaRPr lang="en-US" altLang="en-US" sz="600" dirty="0" smtClean="0"/>
          </a:p>
          <a:p>
            <a:pPr algn="just">
              <a:lnSpc>
                <a:spcPct val="90000"/>
              </a:lnSpc>
            </a:pPr>
            <a:r>
              <a:rPr lang="en-US" altLang="en-US" sz="2400" dirty="0" smtClean="0"/>
              <a:t>Mostly accessed by programs via a </a:t>
            </a:r>
            <a:r>
              <a:rPr lang="en-US" altLang="en-US" sz="2400" b="1" dirty="0" smtClean="0">
                <a:solidFill>
                  <a:srgbClr val="00B050"/>
                </a:solidFill>
              </a:rPr>
              <a:t>high-level Application Programming Interface (API)</a:t>
            </a:r>
            <a:r>
              <a:rPr lang="en-US" altLang="en-US" sz="2400" dirty="0" smtClean="0">
                <a:solidFill>
                  <a:srgbClr val="3366FF"/>
                </a:solidFill>
              </a:rPr>
              <a:t> </a:t>
            </a:r>
            <a:r>
              <a:rPr lang="en-US" altLang="en-US" sz="2400" dirty="0" smtClean="0"/>
              <a:t>rather than direct system call use</a:t>
            </a:r>
            <a:endParaRPr lang="en-US" altLang="en-US" sz="600" dirty="0" smtClean="0"/>
          </a:p>
          <a:p>
            <a:pPr algn="just">
              <a:lnSpc>
                <a:spcPct val="90000"/>
              </a:lnSpc>
            </a:pPr>
            <a:r>
              <a:rPr lang="en-US" altLang="en-US" sz="2400" dirty="0" smtClean="0"/>
              <a:t>Three most common APIs are Win32 API for Windows, POSIX API for POSIX-based systems (including virtually all versions of UNIX, Linux, and Mac OS X), and Java API for the Java virtual machine (JVM)</a:t>
            </a:r>
          </a:p>
        </p:txBody>
      </p:sp>
    </p:spTree>
    <p:extLst>
      <p:ext uri="{BB962C8B-B14F-4D97-AF65-F5344CB8AC3E}">
        <p14:creationId xmlns:p14="http://schemas.microsoft.com/office/powerpoint/2010/main" val="13601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 of System Calls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System call sequence to copy the contents of one file to another file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2708921"/>
            <a:ext cx="59372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5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 of Standard API</a:t>
            </a:r>
          </a:p>
        </p:txBody>
      </p:sp>
      <p:pic>
        <p:nvPicPr>
          <p:cNvPr id="17411" name="Picture 1" descr="Screen Shot 2012-12-01 at 12.25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066800"/>
            <a:ext cx="5094287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4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System Call 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250113" cy="453072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Typically, a number is associated with each system call</a:t>
            </a:r>
          </a:p>
          <a:p>
            <a:pPr lvl="1" algn="just"/>
            <a:r>
              <a:rPr lang="en-US" altLang="en-US" b="1" dirty="0" smtClean="0">
                <a:solidFill>
                  <a:srgbClr val="FF0000"/>
                </a:solidFill>
              </a:rPr>
              <a:t>System-call interface </a:t>
            </a:r>
            <a:r>
              <a:rPr lang="en-US" altLang="en-US" dirty="0" smtClean="0"/>
              <a:t>maintains a table indexed according to these numbers</a:t>
            </a:r>
            <a:endParaRPr lang="en-US" altLang="en-US" sz="800" dirty="0" smtClean="0"/>
          </a:p>
          <a:p>
            <a:pPr algn="just"/>
            <a:r>
              <a:rPr lang="en-US" altLang="en-US" dirty="0" smtClean="0"/>
              <a:t>The system call interface </a:t>
            </a:r>
            <a:r>
              <a:rPr lang="en-US" altLang="en-US" dirty="0" smtClean="0">
                <a:solidFill>
                  <a:srgbClr val="FF0000"/>
                </a:solidFill>
              </a:rPr>
              <a:t>invokes  the intended system call in OS kernel </a:t>
            </a:r>
            <a:r>
              <a:rPr lang="en-US" altLang="en-US" dirty="0" smtClean="0"/>
              <a:t>and returns status of the system call and any return values</a:t>
            </a:r>
            <a:endParaRPr lang="en-US" altLang="en-US" sz="800" dirty="0" smtClean="0"/>
          </a:p>
          <a:p>
            <a:pPr algn="just"/>
            <a:r>
              <a:rPr lang="en-US" altLang="en-US" dirty="0" smtClean="0"/>
              <a:t>The caller need know nothing about how the system call is implemented</a:t>
            </a:r>
          </a:p>
          <a:p>
            <a:pPr lvl="1"/>
            <a:r>
              <a:rPr lang="en-US" altLang="en-US" dirty="0" smtClean="0"/>
              <a:t>Needs to obey API and understand what OS will do as a </a:t>
            </a:r>
            <a:r>
              <a:rPr lang="en-US" altLang="en-US" dirty="0" smtClean="0"/>
              <a:t>result of </a:t>
            </a:r>
            <a:r>
              <a:rPr lang="en-US" altLang="en-US" dirty="0" smtClean="0"/>
              <a:t>call</a:t>
            </a:r>
          </a:p>
          <a:p>
            <a:pPr lvl="1"/>
            <a:r>
              <a:rPr lang="en-US" altLang="en-US" dirty="0" smtClean="0"/>
              <a:t>Most details of  OS interface hidden from programmer by API  </a:t>
            </a:r>
          </a:p>
          <a:p>
            <a:pPr lvl="2"/>
            <a:r>
              <a:rPr lang="en-US" altLang="en-US" dirty="0" smtClean="0"/>
              <a:t>Managed by run-time support library (set of functions built into libraries included with compiler)</a:t>
            </a:r>
          </a:p>
        </p:txBody>
      </p:sp>
    </p:spTree>
    <p:extLst>
      <p:ext uri="{BB962C8B-B14F-4D97-AF65-F5344CB8AC3E}">
        <p14:creationId xmlns:p14="http://schemas.microsoft.com/office/powerpoint/2010/main" val="18940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075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API – System Call – OS Relationship</a:t>
            </a:r>
          </a:p>
        </p:txBody>
      </p:sp>
      <p:pic>
        <p:nvPicPr>
          <p:cNvPr id="19459" name="Picture 5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1425575"/>
            <a:ext cx="71532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7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98438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System Call Parameter Passing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297738" cy="45307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Often, more information is required than simply the identity of desired system call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Exact type and amount of information vary according to OS and call</a:t>
            </a:r>
            <a:endParaRPr lang="en-US" altLang="en-US" sz="9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Three general methods used to pass parameters to the OS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Simplest:  pass the parameters in </a:t>
            </a:r>
            <a:r>
              <a:rPr lang="en-US" altLang="en-US" b="1" dirty="0" smtClean="0">
                <a:solidFill>
                  <a:srgbClr val="00B050"/>
                </a:solidFill>
              </a:rPr>
              <a:t>registers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 In some cases, may be more parameters than registers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Parameters stored in a block</a:t>
            </a:r>
            <a:r>
              <a:rPr lang="en-US" altLang="en-US" i="1" dirty="0" smtClean="0"/>
              <a:t>, </a:t>
            </a:r>
            <a:r>
              <a:rPr lang="en-US" altLang="en-US" dirty="0" smtClean="0"/>
              <a:t>or </a:t>
            </a:r>
            <a:r>
              <a:rPr lang="en-US" altLang="en-US" b="1" dirty="0" smtClean="0">
                <a:solidFill>
                  <a:srgbClr val="00B050"/>
                </a:solidFill>
              </a:rPr>
              <a:t>table</a:t>
            </a:r>
            <a:r>
              <a:rPr lang="en-US" altLang="en-US" dirty="0" smtClean="0"/>
              <a:t>, in memory, and address of block passed as a parameter in a register 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This approach taken by Linux and Solaris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 smtClean="0"/>
              <a:t>Parameters placed, or </a:t>
            </a:r>
            <a:r>
              <a:rPr lang="en-US" altLang="en-US" b="1" dirty="0" smtClean="0">
                <a:solidFill>
                  <a:srgbClr val="FF0000"/>
                </a:solidFill>
              </a:rPr>
              <a:t>pushed</a:t>
            </a:r>
            <a:r>
              <a:rPr lang="en-US" altLang="en-US" i="1" dirty="0" smtClean="0"/>
              <a:t>, </a:t>
            </a:r>
            <a:r>
              <a:rPr lang="en-US" altLang="en-US" dirty="0" smtClean="0"/>
              <a:t>onto the </a:t>
            </a:r>
            <a:r>
              <a:rPr lang="en-US" altLang="en-US" b="1" dirty="0" smtClean="0">
                <a:solidFill>
                  <a:srgbClr val="00B050"/>
                </a:solidFill>
              </a:rPr>
              <a:t>stack</a:t>
            </a:r>
            <a:r>
              <a:rPr lang="en-US" altLang="en-US" i="1" dirty="0" smtClean="0">
                <a:solidFill>
                  <a:srgbClr val="00B050"/>
                </a:solidFill>
              </a:rPr>
              <a:t> </a:t>
            </a:r>
            <a:r>
              <a:rPr lang="en-US" altLang="en-US" dirty="0" smtClean="0"/>
              <a:t>by the program and </a:t>
            </a:r>
            <a:r>
              <a:rPr lang="en-US" altLang="en-US" b="1" dirty="0" smtClean="0">
                <a:solidFill>
                  <a:srgbClr val="FF0000"/>
                </a:solidFill>
              </a:rPr>
              <a:t>popped</a:t>
            </a:r>
            <a:r>
              <a:rPr lang="en-US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off the stack by the operating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Block and stack methods do not limit the number or length of parameters being passed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28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Parameter Passing via Table</a:t>
            </a:r>
          </a:p>
        </p:txBody>
      </p:sp>
      <p:pic>
        <p:nvPicPr>
          <p:cNvPr id="21507" name="Picture 7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1865313"/>
            <a:ext cx="6573837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4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179513" y="106363"/>
            <a:ext cx="7648575" cy="576262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Examples of Windows and  Unix System Calls</a:t>
            </a:r>
          </a:p>
        </p:txBody>
      </p:sp>
      <p:pic>
        <p:nvPicPr>
          <p:cNvPr id="26627" name="Picture 6" descr="OS8-p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03325"/>
            <a:ext cx="5545038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8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2143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Types of System Calls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54075" y="1138238"/>
            <a:ext cx="8229600" cy="453072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mtClean="0"/>
              <a:t>Process control</a:t>
            </a:r>
          </a:p>
          <a:p>
            <a:pPr lvl="1"/>
            <a:r>
              <a:rPr lang="en-US" altLang="en-US" smtClean="0"/>
              <a:t>create process, terminate process</a:t>
            </a:r>
          </a:p>
          <a:p>
            <a:pPr lvl="1"/>
            <a:r>
              <a:rPr lang="en-US" altLang="en-US" smtClean="0"/>
              <a:t>end, abort</a:t>
            </a:r>
          </a:p>
          <a:p>
            <a:pPr lvl="1"/>
            <a:r>
              <a:rPr lang="en-US" altLang="en-US" smtClean="0"/>
              <a:t>load, execute</a:t>
            </a:r>
          </a:p>
          <a:p>
            <a:pPr lvl="1"/>
            <a:r>
              <a:rPr lang="en-US" altLang="en-US" smtClean="0"/>
              <a:t>get process attributes, set process attributes</a:t>
            </a:r>
          </a:p>
          <a:p>
            <a:pPr lvl="1"/>
            <a:r>
              <a:rPr lang="en-US" altLang="en-US" smtClean="0"/>
              <a:t>wait for time</a:t>
            </a:r>
          </a:p>
          <a:p>
            <a:pPr lvl="1"/>
            <a:r>
              <a:rPr lang="en-US" altLang="en-US" smtClean="0"/>
              <a:t>wait event, signal event</a:t>
            </a:r>
          </a:p>
          <a:p>
            <a:pPr lvl="1"/>
            <a:r>
              <a:rPr lang="en-US" altLang="en-US" smtClean="0"/>
              <a:t>allocate and free memory</a:t>
            </a:r>
          </a:p>
          <a:p>
            <a:pPr lvl="1"/>
            <a:r>
              <a:rPr lang="en-US" altLang="en-US" smtClean="0"/>
              <a:t>Dump memory if error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Debugger</a:t>
            </a:r>
            <a:r>
              <a:rPr lang="en-US" altLang="en-US" smtClean="0"/>
              <a:t> for determining </a:t>
            </a:r>
            <a:r>
              <a:rPr lang="en-US" altLang="en-US" b="1" smtClean="0">
                <a:solidFill>
                  <a:srgbClr val="3366FF"/>
                </a:solidFill>
              </a:rPr>
              <a:t>bugs, single step </a:t>
            </a:r>
            <a:r>
              <a:rPr lang="en-US" altLang="en-US" smtClean="0"/>
              <a:t>execution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Locks</a:t>
            </a:r>
            <a:r>
              <a:rPr lang="en-US" altLang="en-US" smtClean="0"/>
              <a:t> for managing access to shared data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21551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198438"/>
            <a:ext cx="76358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Operating System Services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138" y="1143000"/>
            <a:ext cx="6862762" cy="4865688"/>
          </a:xfrm>
          <a:noFill/>
        </p:spPr>
        <p:txBody>
          <a:bodyPr>
            <a:normAutofit/>
          </a:bodyPr>
          <a:lstStyle/>
          <a:p>
            <a:r>
              <a:rPr lang="en-US" altLang="en-US" sz="1800" dirty="0" smtClean="0"/>
              <a:t>Operating systems provide an environment for execution of programs and services to programs and users</a:t>
            </a:r>
          </a:p>
          <a:p>
            <a:r>
              <a:rPr lang="en-US" altLang="en-US" sz="1800" dirty="0" smtClean="0"/>
              <a:t>One set of operating-system services provides functions that are helpful to the user:</a:t>
            </a:r>
          </a:p>
          <a:p>
            <a:pPr lvl="1"/>
            <a:r>
              <a:rPr lang="en-US" altLang="en-US" sz="1800" b="1" dirty="0" smtClean="0"/>
              <a:t>User interface </a:t>
            </a:r>
            <a:r>
              <a:rPr lang="en-US" altLang="en-US" sz="1800" dirty="0" smtClean="0"/>
              <a:t>- Almost all operating systems have a user interface (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UI</a:t>
            </a:r>
            <a:r>
              <a:rPr lang="en-US" altLang="en-US" sz="1800" dirty="0" smtClean="0"/>
              <a:t>).</a:t>
            </a:r>
          </a:p>
          <a:p>
            <a:pPr lvl="2"/>
            <a:r>
              <a:rPr lang="en-US" altLang="en-US" sz="1800" dirty="0" smtClean="0"/>
              <a:t>Varies between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Command-Line </a:t>
            </a:r>
            <a:r>
              <a:rPr lang="en-US" altLang="en-US" sz="1800" b="1" dirty="0" smtClean="0"/>
              <a:t>(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CLI</a:t>
            </a:r>
            <a:r>
              <a:rPr lang="en-US" altLang="en-US" sz="1800" b="1" dirty="0" smtClean="0">
                <a:solidFill>
                  <a:srgbClr val="000000"/>
                </a:solidFill>
              </a:rPr>
              <a:t>)</a:t>
            </a:r>
            <a:r>
              <a:rPr lang="en-US" altLang="en-US" sz="1800" dirty="0" smtClean="0">
                <a:solidFill>
                  <a:srgbClr val="000000"/>
                </a:solidFill>
              </a:rPr>
              <a:t>,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Graphics User Interface </a:t>
            </a:r>
            <a:r>
              <a:rPr lang="en-US" altLang="en-US" sz="1800" b="1" dirty="0" smtClean="0">
                <a:solidFill>
                  <a:srgbClr val="000000"/>
                </a:solidFill>
              </a:rPr>
              <a:t>(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GUI</a:t>
            </a:r>
            <a:r>
              <a:rPr lang="en-US" altLang="en-US" sz="1800" b="1" dirty="0" smtClean="0">
                <a:solidFill>
                  <a:srgbClr val="000000"/>
                </a:solidFill>
              </a:rPr>
              <a:t>)</a:t>
            </a:r>
            <a:r>
              <a:rPr lang="en-US" altLang="en-US" sz="1800" dirty="0" smtClean="0">
                <a:solidFill>
                  <a:srgbClr val="000000"/>
                </a:solidFill>
              </a:rPr>
              <a:t>,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   Batch</a:t>
            </a:r>
          </a:p>
          <a:p>
            <a:pPr lvl="1" algn="just"/>
            <a:r>
              <a:rPr lang="en-US" altLang="en-US" sz="1800" b="1" dirty="0" smtClean="0"/>
              <a:t>Program execution </a:t>
            </a:r>
            <a:r>
              <a:rPr lang="en-US" altLang="en-US" sz="1800" dirty="0" smtClean="0"/>
              <a:t>- The system must be able to load a program into memory and to run that program, end execution, either normally or abnormally (indicating error)</a:t>
            </a:r>
          </a:p>
          <a:p>
            <a:pPr lvl="1"/>
            <a:r>
              <a:rPr lang="en-US" altLang="en-US" sz="1800" b="1" dirty="0" smtClean="0"/>
              <a:t>I/O operations </a:t>
            </a:r>
            <a:r>
              <a:rPr lang="en-US" altLang="en-US" sz="1800" dirty="0" smtClean="0"/>
              <a:t>-  A running program may require I/O, which may involve a file or an I/O device</a:t>
            </a:r>
          </a:p>
        </p:txBody>
      </p:sp>
    </p:spTree>
    <p:extLst>
      <p:ext uri="{BB962C8B-B14F-4D97-AF65-F5344CB8AC3E}">
        <p14:creationId xmlns:p14="http://schemas.microsoft.com/office/powerpoint/2010/main" val="23576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Types of System Calls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mtClean="0"/>
              <a:t>File management</a:t>
            </a:r>
          </a:p>
          <a:p>
            <a:pPr lvl="1"/>
            <a:r>
              <a:rPr lang="en-US" altLang="en-US" smtClean="0"/>
              <a:t>create file, delete file</a:t>
            </a:r>
          </a:p>
          <a:p>
            <a:pPr lvl="1"/>
            <a:r>
              <a:rPr lang="en-US" altLang="en-US" smtClean="0"/>
              <a:t>open, close file</a:t>
            </a:r>
          </a:p>
          <a:p>
            <a:pPr lvl="1"/>
            <a:r>
              <a:rPr lang="en-US" altLang="en-US" smtClean="0"/>
              <a:t>read, write, reposition</a:t>
            </a:r>
          </a:p>
          <a:p>
            <a:pPr lvl="1"/>
            <a:r>
              <a:rPr lang="en-US" altLang="en-US" smtClean="0"/>
              <a:t>get and set file attributes</a:t>
            </a:r>
          </a:p>
          <a:p>
            <a:r>
              <a:rPr lang="en-US" altLang="en-US" smtClean="0"/>
              <a:t>Device management</a:t>
            </a:r>
          </a:p>
          <a:p>
            <a:pPr lvl="1"/>
            <a:r>
              <a:rPr lang="en-US" altLang="en-US" smtClean="0"/>
              <a:t>request device, release device</a:t>
            </a:r>
          </a:p>
          <a:p>
            <a:pPr lvl="1"/>
            <a:r>
              <a:rPr lang="en-US" altLang="en-US" smtClean="0"/>
              <a:t>read, write, reposition</a:t>
            </a:r>
          </a:p>
          <a:p>
            <a:pPr lvl="1"/>
            <a:r>
              <a:rPr lang="en-US" altLang="en-US" smtClean="0"/>
              <a:t>get device attributes, set device attributes</a:t>
            </a:r>
          </a:p>
          <a:p>
            <a:pPr lvl="1"/>
            <a:r>
              <a:rPr lang="en-US" altLang="en-US" smtClean="0"/>
              <a:t>logically attach or detach devices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78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6575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Types of System Calls (Cont.)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234238" cy="453072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mtClean="0"/>
              <a:t>Information maintenance</a:t>
            </a:r>
          </a:p>
          <a:p>
            <a:pPr lvl="1"/>
            <a:r>
              <a:rPr lang="en-US" altLang="en-US" smtClean="0"/>
              <a:t>get time or date, set time or date</a:t>
            </a:r>
          </a:p>
          <a:p>
            <a:pPr lvl="1"/>
            <a:r>
              <a:rPr lang="en-US" altLang="en-US" smtClean="0"/>
              <a:t>get system data, set system data</a:t>
            </a:r>
          </a:p>
          <a:p>
            <a:pPr lvl="1"/>
            <a:r>
              <a:rPr lang="en-US" altLang="en-US" smtClean="0"/>
              <a:t>get and set process, file, or device attributes</a:t>
            </a:r>
          </a:p>
          <a:p>
            <a:r>
              <a:rPr lang="en-US" altLang="en-US" smtClean="0"/>
              <a:t>Communications</a:t>
            </a:r>
          </a:p>
          <a:p>
            <a:pPr lvl="1"/>
            <a:r>
              <a:rPr lang="en-US" altLang="en-US" smtClean="0"/>
              <a:t>create, delete communication connection</a:t>
            </a:r>
          </a:p>
          <a:p>
            <a:pPr lvl="1"/>
            <a:r>
              <a:rPr lang="en-US" altLang="en-US" smtClean="0"/>
              <a:t>send, receive messages if </a:t>
            </a:r>
            <a:r>
              <a:rPr lang="en-US" altLang="en-US" b="1" smtClean="0">
                <a:solidFill>
                  <a:srgbClr val="3366FF"/>
                </a:solidFill>
              </a:rPr>
              <a:t>message passing model </a:t>
            </a:r>
            <a:r>
              <a:rPr lang="en-US" altLang="en-US" smtClean="0"/>
              <a:t>to </a:t>
            </a:r>
            <a:r>
              <a:rPr lang="en-US" altLang="en-US" b="1" smtClean="0">
                <a:solidFill>
                  <a:srgbClr val="3366FF"/>
                </a:solidFill>
              </a:rPr>
              <a:t>host name</a:t>
            </a:r>
            <a:r>
              <a:rPr lang="en-US" altLang="en-US" smtClean="0"/>
              <a:t> or </a:t>
            </a:r>
            <a:r>
              <a:rPr lang="en-US" altLang="en-US" b="1" smtClean="0">
                <a:solidFill>
                  <a:srgbClr val="3366FF"/>
                </a:solidFill>
              </a:rPr>
              <a:t>process name</a:t>
            </a:r>
          </a:p>
          <a:p>
            <a:pPr lvl="2"/>
            <a:r>
              <a:rPr lang="en-US" altLang="en-US" smtClean="0"/>
              <a:t>From</a:t>
            </a:r>
            <a:r>
              <a:rPr lang="en-US" altLang="en-US" b="1" smtClean="0">
                <a:solidFill>
                  <a:srgbClr val="3366FF"/>
                </a:solidFill>
              </a:rPr>
              <a:t> client </a:t>
            </a:r>
            <a:r>
              <a:rPr lang="en-US" altLang="en-US" smtClean="0"/>
              <a:t>to</a:t>
            </a:r>
            <a:r>
              <a:rPr lang="en-US" altLang="en-US" b="1" smtClean="0">
                <a:solidFill>
                  <a:srgbClr val="3366FF"/>
                </a:solidFill>
              </a:rPr>
              <a:t> server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Shared-memory model </a:t>
            </a:r>
            <a:r>
              <a:rPr lang="en-US" altLang="en-US" smtClean="0"/>
              <a:t>create and gain access to memory regions</a:t>
            </a:r>
          </a:p>
          <a:p>
            <a:pPr lvl="1"/>
            <a:r>
              <a:rPr lang="en-US" altLang="en-US" smtClean="0"/>
              <a:t>transfer status information</a:t>
            </a:r>
          </a:p>
          <a:p>
            <a:pPr lvl="1"/>
            <a:r>
              <a:rPr lang="en-US" altLang="en-US" smtClean="0"/>
              <a:t>attach and detach remote devices</a:t>
            </a:r>
          </a:p>
        </p:txBody>
      </p:sp>
    </p:spTree>
    <p:extLst>
      <p:ext uri="{BB962C8B-B14F-4D97-AF65-F5344CB8AC3E}">
        <p14:creationId xmlns:p14="http://schemas.microsoft.com/office/powerpoint/2010/main" val="6324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Types of System Calls (Cont.)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Protection</a:t>
            </a:r>
          </a:p>
          <a:p>
            <a:pPr lvl="1"/>
            <a:r>
              <a:rPr lang="en-US" altLang="en-US" smtClean="0"/>
              <a:t>Control access to resources</a:t>
            </a:r>
          </a:p>
          <a:p>
            <a:pPr lvl="1"/>
            <a:r>
              <a:rPr lang="en-US" altLang="en-US" smtClean="0"/>
              <a:t>Get and set permissions</a:t>
            </a:r>
          </a:p>
          <a:p>
            <a:pPr lvl="1"/>
            <a:r>
              <a:rPr lang="en-US" altLang="en-US" smtClean="0"/>
              <a:t>Allow and deny user access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839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179513" y="106363"/>
            <a:ext cx="7648575" cy="576262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Examples of Windows and  Unix System Calls</a:t>
            </a:r>
          </a:p>
        </p:txBody>
      </p:sp>
      <p:pic>
        <p:nvPicPr>
          <p:cNvPr id="26627" name="Picture 6" descr="OS8-p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203325"/>
            <a:ext cx="5395912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83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415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Standard C Library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163"/>
            <a:ext cx="7642225" cy="5078412"/>
          </a:xfrm>
        </p:spPr>
        <p:txBody>
          <a:bodyPr/>
          <a:lstStyle/>
          <a:p>
            <a:r>
              <a:rPr lang="en-US" altLang="en-US" smtClean="0"/>
              <a:t>C program invoking printf() library call, which calls write() system call</a:t>
            </a:r>
          </a:p>
        </p:txBody>
      </p:sp>
      <p:pic>
        <p:nvPicPr>
          <p:cNvPr id="27652" name="Picture 1" descr="Screen Shot 2012-12-01 at 1.12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10532"/>
            <a:ext cx="41687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38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Example: MS-DOS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3525838" cy="459422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Single-tasking</a:t>
            </a:r>
          </a:p>
          <a:p>
            <a:r>
              <a:rPr lang="en-US" altLang="en-US" dirty="0" smtClean="0"/>
              <a:t>Shell invoked when system booted</a:t>
            </a:r>
          </a:p>
          <a:p>
            <a:r>
              <a:rPr lang="en-US" altLang="en-US" dirty="0" smtClean="0"/>
              <a:t>Simple method to run program</a:t>
            </a:r>
          </a:p>
          <a:p>
            <a:pPr lvl="1"/>
            <a:r>
              <a:rPr lang="en-US" altLang="en-US" dirty="0" smtClean="0"/>
              <a:t>No process created</a:t>
            </a:r>
          </a:p>
          <a:p>
            <a:r>
              <a:rPr lang="en-US" altLang="en-US" dirty="0" smtClean="0"/>
              <a:t>Single memory space</a:t>
            </a:r>
          </a:p>
          <a:p>
            <a:r>
              <a:rPr lang="en-US" altLang="en-US" dirty="0" smtClean="0"/>
              <a:t>Loads program into memory, overwriting all but the kernel</a:t>
            </a:r>
          </a:p>
          <a:p>
            <a:r>
              <a:rPr lang="en-US" altLang="en-US" dirty="0" smtClean="0"/>
              <a:t>Program exit -&gt; shell reloaded</a:t>
            </a:r>
          </a:p>
        </p:txBody>
      </p:sp>
      <p:pic>
        <p:nvPicPr>
          <p:cNvPr id="28676" name="Picture 9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704975"/>
            <a:ext cx="4127500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397375" y="5307013"/>
            <a:ext cx="5029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 typeface="Monotype Sorts" pitchFamily="-84" charset="2"/>
              <a:buNone/>
            </a:pPr>
            <a:r>
              <a:rPr lang="en-US" altLang="en-US"/>
              <a:t>At system startup          running a program</a:t>
            </a:r>
          </a:p>
          <a:p>
            <a:pPr>
              <a:spcBef>
                <a:spcPct val="50000"/>
              </a:spcBef>
              <a:buFont typeface="Monotype Sorts" pitchFamily="-84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1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Example: FreeBSD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869950" y="1044575"/>
            <a:ext cx="4781550" cy="453072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Unix variant</a:t>
            </a:r>
          </a:p>
          <a:p>
            <a:r>
              <a:rPr lang="en-US" altLang="en-US" dirty="0" smtClean="0"/>
              <a:t>Multitasking</a:t>
            </a:r>
          </a:p>
          <a:p>
            <a:r>
              <a:rPr lang="en-US" altLang="en-US" dirty="0" smtClean="0"/>
              <a:t>User login -&gt; invoke user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choice of shell</a:t>
            </a:r>
          </a:p>
          <a:p>
            <a:r>
              <a:rPr lang="en-US" altLang="en-US" b="1" dirty="0" smtClean="0">
                <a:solidFill>
                  <a:srgbClr val="00B050"/>
                </a:solidFill>
              </a:rPr>
              <a:t>Shell executes fork() system call to create process</a:t>
            </a:r>
          </a:p>
          <a:p>
            <a:pPr lvl="1"/>
            <a:r>
              <a:rPr lang="en-US" altLang="en-US" b="1" dirty="0" smtClean="0">
                <a:solidFill>
                  <a:srgbClr val="00B050"/>
                </a:solidFill>
              </a:rPr>
              <a:t>Executes exec() to load program into process</a:t>
            </a:r>
          </a:p>
          <a:p>
            <a:pPr lvl="1"/>
            <a:r>
              <a:rPr lang="en-US" altLang="en-US" b="1" dirty="0" smtClean="0">
                <a:solidFill>
                  <a:srgbClr val="00B050"/>
                </a:solidFill>
              </a:rPr>
              <a:t>Shell waits for process to terminate or continues with user commands</a:t>
            </a:r>
          </a:p>
          <a:p>
            <a:r>
              <a:rPr lang="en-US" altLang="en-US" dirty="0" smtClean="0"/>
              <a:t>Process exits with: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code = 0</a:t>
            </a:r>
            <a:r>
              <a:rPr lang="en-US" altLang="en-US" dirty="0" smtClean="0"/>
              <a:t> – no error </a:t>
            </a:r>
          </a:p>
          <a:p>
            <a:pPr lvl="1"/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code &gt; 0 </a:t>
            </a:r>
            <a:r>
              <a:rPr lang="en-US" altLang="en-US" dirty="0" smtClean="0"/>
              <a:t>– error code</a:t>
            </a:r>
          </a:p>
          <a:p>
            <a:endParaRPr lang="en-US" altLang="en-US" dirty="0" smtClean="0"/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1" t="500" r="31691" b="500"/>
          <a:stretch>
            <a:fillRect/>
          </a:stretch>
        </p:blipFill>
        <p:spPr bwMode="auto">
          <a:xfrm>
            <a:off x="6146800" y="1163638"/>
            <a:ext cx="2305050" cy="4676775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702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System Programs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063" y="1122363"/>
            <a:ext cx="7326312" cy="468312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altLang="en-US" dirty="0" smtClean="0"/>
              <a:t>System programs </a:t>
            </a:r>
            <a:r>
              <a:rPr lang="en-US" altLang="en-US" b="1" dirty="0" smtClean="0">
                <a:solidFill>
                  <a:srgbClr val="00B050"/>
                </a:solidFill>
              </a:rPr>
              <a:t>provide a convenient environment for program development and execution</a:t>
            </a:r>
            <a:r>
              <a:rPr lang="en-US" altLang="en-US" dirty="0" smtClean="0"/>
              <a:t>.  They can be divided into:</a:t>
            </a:r>
          </a:p>
          <a:p>
            <a:pPr lvl="1"/>
            <a:r>
              <a:rPr lang="en-US" altLang="en-US" dirty="0" smtClean="0"/>
              <a:t>File manipulation </a:t>
            </a:r>
          </a:p>
          <a:p>
            <a:pPr lvl="1"/>
            <a:r>
              <a:rPr lang="en-US" altLang="en-US" dirty="0" smtClean="0"/>
              <a:t>Status information sometimes stored in a File</a:t>
            </a:r>
          </a:p>
          <a:p>
            <a:pPr lvl="1"/>
            <a:r>
              <a:rPr lang="en-US" altLang="en-US" dirty="0" smtClean="0"/>
              <a:t>Programming language support</a:t>
            </a:r>
          </a:p>
          <a:p>
            <a:pPr lvl="1"/>
            <a:r>
              <a:rPr lang="en-US" altLang="en-US" dirty="0" smtClean="0"/>
              <a:t>Program loading and execution</a:t>
            </a:r>
          </a:p>
          <a:p>
            <a:pPr lvl="1"/>
            <a:r>
              <a:rPr lang="en-US" altLang="en-US" dirty="0" smtClean="0"/>
              <a:t>Communications</a:t>
            </a:r>
          </a:p>
          <a:p>
            <a:pPr lvl="1"/>
            <a:r>
              <a:rPr lang="en-US" altLang="en-US" dirty="0" smtClean="0"/>
              <a:t>Background services</a:t>
            </a:r>
          </a:p>
          <a:p>
            <a:pPr algn="just"/>
            <a:r>
              <a:rPr lang="en-US" altLang="en-US" dirty="0" smtClean="0"/>
              <a:t>Most </a:t>
            </a:r>
            <a:r>
              <a:rPr lang="en-US" altLang="en-US" dirty="0" smtClean="0">
                <a:solidFill>
                  <a:srgbClr val="FF0000"/>
                </a:solidFill>
              </a:rPr>
              <a:t>users</a:t>
            </a:r>
            <a:r>
              <a:rPr lang="ja-JP" altLang="en-US" dirty="0" smtClean="0">
                <a:solidFill>
                  <a:srgbClr val="FF0000"/>
                </a:solidFill>
              </a:rPr>
              <a:t>’</a:t>
            </a:r>
            <a:r>
              <a:rPr lang="en-US" altLang="ja-JP" dirty="0" smtClean="0">
                <a:solidFill>
                  <a:srgbClr val="FF0000"/>
                </a:solidFill>
              </a:rPr>
              <a:t> view of the </a:t>
            </a:r>
            <a:r>
              <a:rPr lang="en-US" altLang="ja-JP" dirty="0" smtClean="0">
                <a:solidFill>
                  <a:srgbClr val="FF0000"/>
                </a:solidFill>
              </a:rPr>
              <a:t>operating </a:t>
            </a:r>
            <a:r>
              <a:rPr lang="en-US" altLang="ja-JP" dirty="0" smtClean="0">
                <a:solidFill>
                  <a:srgbClr val="FF0000"/>
                </a:solidFill>
              </a:rPr>
              <a:t>system is defined by system programs</a:t>
            </a:r>
            <a:r>
              <a:rPr lang="en-US" altLang="ja-JP" dirty="0" smtClean="0"/>
              <a:t>, not the actual system calls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3099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System Programs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92200"/>
            <a:ext cx="7359650" cy="5027613"/>
          </a:xfrm>
          <a:noFill/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Provide a </a:t>
            </a:r>
            <a:r>
              <a:rPr lang="en-US" altLang="en-US" b="1" dirty="0" smtClean="0">
                <a:solidFill>
                  <a:srgbClr val="00B050"/>
                </a:solidFill>
              </a:rPr>
              <a:t>convenient environment for program development and execution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Some of them are simply user interfaces to system calls; others are considerably more complex</a:t>
            </a:r>
          </a:p>
          <a:p>
            <a:pPr lvl="1"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File management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- Create, delete, copy, rename, print, dump, list, and generally manipulate files and directories</a:t>
            </a:r>
          </a:p>
          <a:p>
            <a:pPr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Status information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Some ask the system for info - date, time, amount of available memory, disk space, number of users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Others provide detailed performance, logging, and debugging information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 smtClean="0"/>
              <a:t>Typically, these programs format and print the output to the terminal or other output devices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07230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9175" y="198438"/>
            <a:ext cx="76676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System Programs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22363"/>
            <a:ext cx="7138988" cy="51879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File modification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Text editors to create and modify files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Special commands to search contents of files or perform transformations of the text</a:t>
            </a: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Programming-language support </a:t>
            </a:r>
            <a:r>
              <a:rPr lang="en-US" altLang="en-US" dirty="0" smtClean="0"/>
              <a:t>- Compilers, assemblers, debuggers and interpreters sometimes provided</a:t>
            </a:r>
            <a:endParaRPr lang="en-US" altLang="en-US" sz="800" dirty="0" smtClean="0"/>
          </a:p>
          <a:p>
            <a:pPr algn="just">
              <a:lnSpc>
                <a:spcPct val="9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Program loading and execution</a:t>
            </a:r>
            <a:r>
              <a:rPr lang="en-US" altLang="en-US" dirty="0" smtClean="0"/>
              <a:t>- Absolute loaders, relocatable loaders, linkage editors, and overlay-loaders, debugging systems for higher-level and machine language</a:t>
            </a:r>
            <a:endParaRPr lang="en-US" altLang="en-US" sz="800" dirty="0" smtClean="0"/>
          </a:p>
          <a:p>
            <a:pPr algn="just">
              <a:lnSpc>
                <a:spcPct val="9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Communications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- Provide the mechanism for creating virtual connections among processes, users, and computer systems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 smtClean="0"/>
              <a:t>Allow users to send messages to one another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screens, browse web pages, send electronic-mail messages, log in remotely, transfer files from one machine to another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3662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0" y="182563"/>
            <a:ext cx="786923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Operating System Services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2638" y="892175"/>
            <a:ext cx="7542212" cy="5729288"/>
          </a:xfrm>
          <a:noFill/>
        </p:spPr>
        <p:txBody>
          <a:bodyPr/>
          <a:lstStyle/>
          <a:p>
            <a:pPr lvl="1"/>
            <a:endParaRPr lang="en-US" altLang="en-US" sz="1600" b="1" dirty="0" smtClean="0"/>
          </a:p>
          <a:p>
            <a:r>
              <a:rPr lang="en-US" altLang="en-US" sz="1600" dirty="0" smtClean="0"/>
              <a:t>One set of operating-system services provides functions that are helpful to the user (Cont.):</a:t>
            </a:r>
            <a:endParaRPr lang="en-US" altLang="en-US" sz="1600" b="1" dirty="0" smtClean="0"/>
          </a:p>
          <a:p>
            <a:pPr lvl="1"/>
            <a:r>
              <a:rPr lang="en-US" altLang="en-US" sz="1600" b="1" dirty="0" smtClean="0">
                <a:solidFill>
                  <a:srgbClr val="FF0000"/>
                </a:solidFill>
              </a:rPr>
              <a:t>File-system manipulation </a:t>
            </a:r>
            <a:r>
              <a:rPr lang="en-US" altLang="en-US" sz="1600" dirty="0" smtClean="0"/>
              <a:t>-  The file system is of particular interest. Programs need to read and write files and directories, create and delete them, search them, list file Information, permission management.</a:t>
            </a:r>
            <a:endParaRPr lang="en-US" altLang="en-US" sz="1600" b="1" dirty="0" smtClean="0"/>
          </a:p>
          <a:p>
            <a:pPr lvl="1" algn="just"/>
            <a:r>
              <a:rPr lang="en-US" altLang="en-US" sz="1600" b="1" dirty="0" smtClean="0">
                <a:solidFill>
                  <a:srgbClr val="FF0000"/>
                </a:solidFill>
              </a:rPr>
              <a:t>Communications</a:t>
            </a:r>
            <a:r>
              <a:rPr lang="en-US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en-US" sz="1600" dirty="0" smtClean="0"/>
              <a:t>– Processes may exchange information, on the same computer or between computers over a network</a:t>
            </a:r>
          </a:p>
          <a:p>
            <a:pPr lvl="2"/>
            <a:r>
              <a:rPr lang="en-US" altLang="en-US" sz="1600" dirty="0" smtClean="0"/>
              <a:t>Communications may be via shared memory or through message passing (packets moved by the OS)</a:t>
            </a:r>
          </a:p>
          <a:p>
            <a:pPr lvl="1"/>
            <a:r>
              <a:rPr lang="en-US" altLang="en-US" sz="1600" b="1" dirty="0" smtClean="0">
                <a:solidFill>
                  <a:srgbClr val="FF0000"/>
                </a:solidFill>
              </a:rPr>
              <a:t>Error detection </a:t>
            </a:r>
            <a:r>
              <a:rPr lang="en-US" altLang="en-US" sz="1600" dirty="0" smtClean="0"/>
              <a:t>– OS needs to be constantly be aware of possible errors</a:t>
            </a:r>
          </a:p>
          <a:p>
            <a:pPr lvl="2"/>
            <a:r>
              <a:rPr lang="en-US" altLang="en-US" sz="1600" dirty="0" smtClean="0"/>
              <a:t>May occur in the CPU and memory hardware, in I/O devices, in user program</a:t>
            </a:r>
          </a:p>
          <a:p>
            <a:pPr lvl="2"/>
            <a:r>
              <a:rPr lang="en-US" altLang="en-US" sz="1600" dirty="0" smtClean="0"/>
              <a:t>For each type of error, OS should take the appropriate action to ensure correct and consistent computing</a:t>
            </a:r>
          </a:p>
          <a:p>
            <a:pPr lvl="2"/>
            <a:r>
              <a:rPr lang="en-US" altLang="en-US" sz="1600" dirty="0" smtClean="0"/>
              <a:t>Debugging facilities can greatly enhance the user</a:t>
            </a:r>
            <a:r>
              <a:rPr lang="ja-JP" altLang="en-US" sz="1600" dirty="0" smtClean="0"/>
              <a:t>’</a:t>
            </a:r>
            <a:r>
              <a:rPr lang="en-US" altLang="ja-JP" sz="1600" dirty="0" smtClean="0"/>
              <a:t>s and programmer</a:t>
            </a:r>
            <a:r>
              <a:rPr lang="ja-JP" altLang="en-US" sz="1600" dirty="0" smtClean="0"/>
              <a:t>’</a:t>
            </a:r>
            <a:r>
              <a:rPr lang="en-US" altLang="ja-JP" sz="1600" dirty="0" smtClean="0"/>
              <a:t>s abilities to efficiently use the system</a:t>
            </a:r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4701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9175" y="198438"/>
            <a:ext cx="76676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System Programs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08075"/>
            <a:ext cx="7675563" cy="51879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Background Services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Launch at boot time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Some for system startup, then terminate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Some from system boot to shutdown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Provide facilities like disk checking, process scheduling, error logging, printing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Run in user context not kernel context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Known as </a:t>
            </a:r>
            <a:r>
              <a:rPr lang="en-US" altLang="en-US" b="1" dirty="0" smtClean="0">
                <a:solidFill>
                  <a:srgbClr val="3366FF"/>
                </a:solidFill>
              </a:rPr>
              <a:t>services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3366FF"/>
                </a:solidFill>
              </a:rPr>
              <a:t>subsystems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3366FF"/>
                </a:solidFill>
              </a:rPr>
              <a:t>daemons</a:t>
            </a:r>
            <a:r>
              <a:rPr lang="en-US" altLang="en-US" dirty="0" smtClean="0"/>
              <a:t> </a:t>
            </a:r>
            <a:endParaRPr lang="en-US" altLang="en-US" b="1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Application programs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Don’t pertain to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Run by users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Not typically considered as part of OS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Launched by command line, mouse click, finger poke</a:t>
            </a:r>
          </a:p>
        </p:txBody>
      </p:sp>
    </p:spTree>
    <p:extLst>
      <p:ext uri="{BB962C8B-B14F-4D97-AF65-F5344CB8AC3E}">
        <p14:creationId xmlns:p14="http://schemas.microsoft.com/office/powerpoint/2010/main" val="3372588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27584" y="332458"/>
            <a:ext cx="7767993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/>
              <a:t>Operating System Design and Implementation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108075"/>
            <a:ext cx="7375525" cy="50069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Design and Implementation of OS not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solvable</a:t>
            </a:r>
            <a:r>
              <a:rPr lang="ja-JP" altLang="en-US" dirty="0" smtClean="0"/>
              <a:t>”</a:t>
            </a:r>
            <a:r>
              <a:rPr lang="en-US" altLang="ja-JP" dirty="0" smtClean="0"/>
              <a:t>, but some approaches have proven successful</a:t>
            </a:r>
          </a:p>
          <a:p>
            <a:endParaRPr lang="en-US" altLang="en-US" sz="800" dirty="0" smtClean="0"/>
          </a:p>
          <a:p>
            <a:r>
              <a:rPr lang="en-US" altLang="en-US" dirty="0" smtClean="0"/>
              <a:t>Internal structure of different Operating Systems  can vary widely</a:t>
            </a:r>
          </a:p>
          <a:p>
            <a:endParaRPr lang="en-US" altLang="en-US" sz="800" dirty="0" smtClean="0"/>
          </a:p>
          <a:p>
            <a:r>
              <a:rPr lang="en-US" altLang="en-US" dirty="0" smtClean="0"/>
              <a:t>Start the design by defining </a:t>
            </a:r>
            <a:r>
              <a:rPr lang="en-US" altLang="en-US" dirty="0" smtClean="0">
                <a:solidFill>
                  <a:srgbClr val="00B050"/>
                </a:solidFill>
              </a:rPr>
              <a:t>goals and specifications </a:t>
            </a:r>
          </a:p>
          <a:p>
            <a:endParaRPr lang="en-US" altLang="en-US" sz="800" dirty="0" smtClean="0"/>
          </a:p>
          <a:p>
            <a:r>
              <a:rPr lang="en-US" altLang="en-US" dirty="0" smtClean="0">
                <a:solidFill>
                  <a:srgbClr val="00B050"/>
                </a:solidFill>
              </a:rPr>
              <a:t>Affected by choice of hardware, type of system</a:t>
            </a:r>
          </a:p>
          <a:p>
            <a:endParaRPr lang="en-US" altLang="en-US" sz="800" dirty="0" smtClean="0"/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User </a:t>
            </a:r>
            <a:r>
              <a:rPr lang="en-US" altLang="en-US" dirty="0" smtClean="0"/>
              <a:t>goals and </a:t>
            </a:r>
            <a:r>
              <a:rPr lang="en-US" altLang="en-US" b="1" dirty="0" smtClean="0">
                <a:solidFill>
                  <a:srgbClr val="3366FF"/>
                </a:solidFill>
              </a:rPr>
              <a:t>System </a:t>
            </a:r>
            <a:r>
              <a:rPr lang="en-US" altLang="en-US" dirty="0" smtClean="0"/>
              <a:t>goals</a:t>
            </a:r>
          </a:p>
          <a:p>
            <a:pPr lvl="1"/>
            <a:r>
              <a:rPr lang="en-US" altLang="en-US" dirty="0" smtClean="0"/>
              <a:t>User goals – operating system should be convenient to use, easy to learn, reliable, safe, and fast</a:t>
            </a:r>
          </a:p>
          <a:p>
            <a:pPr lvl="1"/>
            <a:r>
              <a:rPr lang="en-US" altLang="en-US" dirty="0" smtClean="0"/>
              <a:t>System goals – operating system should be easy to design, implement, and maintain, as well as flexible, reliable, error-free, and efficient</a:t>
            </a:r>
          </a:p>
        </p:txBody>
      </p:sp>
    </p:spTree>
    <p:extLst>
      <p:ext uri="{BB962C8B-B14F-4D97-AF65-F5344CB8AC3E}">
        <p14:creationId xmlns:p14="http://schemas.microsoft.com/office/powerpoint/2010/main" val="1819780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1063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Operating System Design and Implementation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076325"/>
            <a:ext cx="6965950" cy="4530725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Important principle to separate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 smtClean="0"/>
              <a:t>	</a:t>
            </a:r>
            <a:r>
              <a:rPr lang="en-US" altLang="en-US" b="1" dirty="0" smtClean="0">
                <a:solidFill>
                  <a:srgbClr val="3366FF"/>
                </a:solidFill>
              </a:rPr>
              <a:t>Policy</a:t>
            </a:r>
            <a:r>
              <a:rPr lang="en-US" altLang="en-US" b="1" dirty="0" smtClean="0"/>
              <a:t>:   </a:t>
            </a:r>
            <a:r>
              <a:rPr lang="en-US" altLang="en-US" b="1" i="1" dirty="0" smtClean="0"/>
              <a:t>What</a:t>
            </a:r>
            <a:r>
              <a:rPr lang="en-US" altLang="en-US" dirty="0" smtClean="0"/>
              <a:t> will be done?</a:t>
            </a:r>
            <a:r>
              <a:rPr lang="en-US" altLang="en-US" b="1" dirty="0" smtClean="0"/>
              <a:t> </a:t>
            </a:r>
            <a:br>
              <a:rPr lang="en-US" altLang="en-US" b="1" dirty="0" smtClean="0"/>
            </a:br>
            <a:r>
              <a:rPr lang="en-US" altLang="en-US" b="1" dirty="0" smtClean="0">
                <a:solidFill>
                  <a:srgbClr val="3366FF"/>
                </a:solidFill>
              </a:rPr>
              <a:t>Mechanism</a:t>
            </a:r>
            <a:r>
              <a:rPr lang="en-US" altLang="en-US" b="1" dirty="0" smtClean="0"/>
              <a:t>:  </a:t>
            </a:r>
            <a:r>
              <a:rPr lang="en-US" altLang="en-US" b="1" i="1" dirty="0" smtClean="0"/>
              <a:t>How</a:t>
            </a:r>
            <a:r>
              <a:rPr lang="en-US" altLang="en-US" dirty="0" smtClean="0"/>
              <a:t> to do it?</a:t>
            </a:r>
          </a:p>
          <a:p>
            <a:r>
              <a:rPr lang="en-US" altLang="en-US" dirty="0" smtClean="0"/>
              <a:t>Mechanisms determine how to do something, policies decide what will be done</a:t>
            </a:r>
          </a:p>
          <a:p>
            <a:r>
              <a:rPr lang="en-US" altLang="en-US" dirty="0" smtClean="0"/>
              <a:t>The separation of policy from mechanism is a very important principle, it allows maximum flexibility if policy decisions are to be changed later (example – timer)</a:t>
            </a:r>
          </a:p>
          <a:p>
            <a:r>
              <a:rPr lang="en-US" altLang="en-US" dirty="0" smtClean="0"/>
              <a:t>Specifying and designing an OS is a highly creative task of </a:t>
            </a:r>
            <a:r>
              <a:rPr lang="en-US" altLang="en-US" b="1" dirty="0" smtClean="0">
                <a:solidFill>
                  <a:srgbClr val="3366FF"/>
                </a:solidFill>
              </a:rPr>
              <a:t>software engineering</a:t>
            </a:r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4218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714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Implementation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092200"/>
            <a:ext cx="7713663" cy="453072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Much variation</a:t>
            </a:r>
          </a:p>
          <a:p>
            <a:pPr lvl="1"/>
            <a:r>
              <a:rPr lang="en-US" altLang="en-US" dirty="0" smtClean="0"/>
              <a:t>Early OSes are written in assembly language</a:t>
            </a:r>
          </a:p>
          <a:p>
            <a:pPr lvl="1"/>
            <a:r>
              <a:rPr lang="en-US" altLang="en-US" dirty="0" smtClean="0"/>
              <a:t>Then system programming languages like Algol, PL/1</a:t>
            </a:r>
          </a:p>
          <a:p>
            <a:pPr lvl="1"/>
            <a:r>
              <a:rPr lang="en-US" altLang="en-US" dirty="0" smtClean="0"/>
              <a:t>Now C, C++</a:t>
            </a:r>
          </a:p>
          <a:p>
            <a:r>
              <a:rPr lang="en-US" altLang="en-US" dirty="0" smtClean="0"/>
              <a:t>Actually a mix of languages</a:t>
            </a:r>
          </a:p>
          <a:p>
            <a:pPr lvl="1"/>
            <a:r>
              <a:rPr lang="en-US" altLang="en-US" dirty="0" smtClean="0"/>
              <a:t>Lowest levels in assembly</a:t>
            </a:r>
          </a:p>
          <a:p>
            <a:pPr lvl="1"/>
            <a:r>
              <a:rPr lang="en-US" altLang="en-US" dirty="0" smtClean="0"/>
              <a:t>Main body in C</a:t>
            </a:r>
          </a:p>
          <a:p>
            <a:pPr lvl="1"/>
            <a:r>
              <a:rPr lang="en-US" altLang="en-US" dirty="0" smtClean="0"/>
              <a:t>Systems programs in C, C++, scripting languages like PERL, Python, shell scripts</a:t>
            </a:r>
          </a:p>
          <a:p>
            <a:r>
              <a:rPr lang="en-US" altLang="en-US" dirty="0" smtClean="0"/>
              <a:t>More high-level language components are easier to</a:t>
            </a:r>
            <a:r>
              <a:rPr lang="en-US" altLang="en-US" b="1" dirty="0" smtClean="0">
                <a:solidFill>
                  <a:srgbClr val="3366FF"/>
                </a:solidFill>
              </a:rPr>
              <a:t> port </a:t>
            </a:r>
            <a:r>
              <a:rPr lang="en-US" altLang="en-US" dirty="0" smtClean="0"/>
              <a:t>to other hardware</a:t>
            </a:r>
          </a:p>
          <a:p>
            <a:pPr lvl="1"/>
            <a:r>
              <a:rPr lang="en-US" altLang="en-US" dirty="0" smtClean="0"/>
              <a:t>But slower</a:t>
            </a: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Emulation</a:t>
            </a:r>
            <a:r>
              <a:rPr lang="en-US" altLang="en-US" dirty="0" smtClean="0"/>
              <a:t> can allow an OS to run on non-native hardware</a:t>
            </a:r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7905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Operating System Structure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806450" y="1092200"/>
            <a:ext cx="6918325" cy="4530725"/>
          </a:xfrm>
        </p:spPr>
        <p:txBody>
          <a:bodyPr/>
          <a:lstStyle/>
          <a:p>
            <a:r>
              <a:rPr lang="en-US" altLang="en-US" dirty="0" smtClean="0"/>
              <a:t>General-purpose OS is a very large program</a:t>
            </a:r>
          </a:p>
          <a:p>
            <a:r>
              <a:rPr lang="en-US" altLang="en-US" dirty="0" smtClean="0"/>
              <a:t>Various ways to </a:t>
            </a:r>
            <a:r>
              <a:rPr lang="en-US" altLang="en-US" dirty="0" smtClean="0"/>
              <a:t>structure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Simple structure – MS-DOS</a:t>
            </a:r>
          </a:p>
          <a:p>
            <a:pPr lvl="1"/>
            <a:r>
              <a:rPr lang="en-US" altLang="en-US" dirty="0" smtClean="0"/>
              <a:t>Complex  - UNIX</a:t>
            </a:r>
          </a:p>
          <a:p>
            <a:pPr lvl="1"/>
            <a:r>
              <a:rPr lang="en-US" altLang="en-US" dirty="0" smtClean="0"/>
              <a:t>Layered – an abstraction</a:t>
            </a:r>
          </a:p>
          <a:p>
            <a:pPr lvl="1"/>
            <a:r>
              <a:rPr lang="en-US" altLang="en-US" dirty="0" smtClean="0"/>
              <a:t>Microkernel -Mach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2616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Simple Structure  -- MS-DOS</a:t>
            </a:r>
            <a:endParaRPr lang="en-US" altLang="en-US" sz="240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3960813" cy="45307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MS-DOS – written to provide the most functionality in the least space</a:t>
            </a:r>
          </a:p>
          <a:p>
            <a:pPr lvl="1"/>
            <a:r>
              <a:rPr lang="en-US" altLang="en-US" smtClean="0"/>
              <a:t>Not divided into modules</a:t>
            </a:r>
          </a:p>
          <a:p>
            <a:pPr lvl="1"/>
            <a:r>
              <a:rPr lang="en-US" altLang="en-US" smtClean="0"/>
              <a:t>Although MS-DOS has some structure, its interfaces and levels of functionality are not well separated</a:t>
            </a:r>
          </a:p>
        </p:txBody>
      </p:sp>
      <p:pic>
        <p:nvPicPr>
          <p:cNvPr id="38916" name="Picture 6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1712913"/>
            <a:ext cx="3570288" cy="34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151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90663" y="255588"/>
            <a:ext cx="6773862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Non Simple Structure  -- UNIX</a:t>
            </a:r>
            <a:endParaRPr lang="en-US" altLang="en-US" sz="240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155700"/>
            <a:ext cx="6932613" cy="4073525"/>
          </a:xfrm>
        </p:spPr>
        <p:txBody>
          <a:bodyPr>
            <a:normAutofit fontScale="85000" lnSpcReduction="100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dirty="0" smtClean="0"/>
              <a:t>     UNIX – limited by hardware functionality, the original UNIX operating system had limited structuring.  The UNIX OS consists of two separable parts</a:t>
            </a:r>
          </a:p>
          <a:p>
            <a:pPr lvl="1"/>
            <a:r>
              <a:rPr lang="en-US" altLang="en-US" b="1" dirty="0" smtClean="0">
                <a:solidFill>
                  <a:srgbClr val="00B050"/>
                </a:solidFill>
              </a:rPr>
              <a:t>Systems programs</a:t>
            </a:r>
          </a:p>
          <a:p>
            <a:pPr lvl="1"/>
            <a:r>
              <a:rPr lang="en-US" altLang="en-US" b="1" dirty="0" smtClean="0">
                <a:solidFill>
                  <a:srgbClr val="00B050"/>
                </a:solidFill>
              </a:rPr>
              <a:t>The kernel</a:t>
            </a:r>
          </a:p>
          <a:p>
            <a:pPr lvl="2"/>
            <a:r>
              <a:rPr lang="en-US" altLang="en-US" dirty="0" smtClean="0"/>
              <a:t>Consists of everything below the system-call interface and above the physical hardware</a:t>
            </a:r>
          </a:p>
          <a:p>
            <a:pPr lvl="2" algn="just"/>
            <a:r>
              <a:rPr lang="en-US" altLang="en-US" dirty="0" smtClean="0"/>
              <a:t>Provides the file system, CPU scheduling, memory management, and other operating-system functions; a large number of functions for one level</a:t>
            </a:r>
          </a:p>
        </p:txBody>
      </p:sp>
    </p:spTree>
    <p:extLst>
      <p:ext uri="{BB962C8B-B14F-4D97-AF65-F5344CB8AC3E}">
        <p14:creationId xmlns:p14="http://schemas.microsoft.com/office/powerpoint/2010/main" val="908235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50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Traditional UNIX System Structure</a:t>
            </a: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635125"/>
            <a:ext cx="6923088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Box 1"/>
          <p:cNvSpPr txBox="1">
            <a:spLocks noChangeArrowheads="1"/>
          </p:cNvSpPr>
          <p:nvPr/>
        </p:nvSpPr>
        <p:spPr bwMode="auto">
          <a:xfrm>
            <a:off x="1225550" y="1096963"/>
            <a:ext cx="6988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itchFamily="34" charset="0"/>
              </a:rPr>
              <a:t>Beyond simple but not fully layered</a:t>
            </a:r>
          </a:p>
        </p:txBody>
      </p:sp>
    </p:spTree>
    <p:extLst>
      <p:ext uri="{BB962C8B-B14F-4D97-AF65-F5344CB8AC3E}">
        <p14:creationId xmlns:p14="http://schemas.microsoft.com/office/powerpoint/2010/main" val="3404640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Layered Approach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3749675" cy="453072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mtClean="0"/>
              <a:t>The operating system is divided into a number of layers (levels), each built on top of lower layers.  The bottom layer (layer 0), is the hardware; the highest (layer N) is the user interface.</a:t>
            </a:r>
          </a:p>
          <a:p>
            <a:r>
              <a:rPr lang="en-US" altLang="en-US" smtClean="0"/>
              <a:t>With modularity, layers are selected such that each uses functions (operations) and services of only lower-level layers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1393825"/>
            <a:ext cx="36290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289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Microkernel System Structure </a:t>
            </a:r>
            <a:endParaRPr lang="en-US" altLang="en-US" sz="240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08075"/>
            <a:ext cx="6934200" cy="492125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Moves as much from the kernel </a:t>
            </a:r>
            <a:r>
              <a:rPr lang="en-US" altLang="en-US" dirty="0" smtClean="0"/>
              <a:t>space into </a:t>
            </a:r>
            <a:r>
              <a:rPr lang="en-US" altLang="en-US" dirty="0" smtClean="0"/>
              <a:t>user space</a:t>
            </a: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Mach </a:t>
            </a:r>
            <a:r>
              <a:rPr lang="en-US" altLang="en-US" dirty="0" smtClean="0"/>
              <a:t>example of </a:t>
            </a:r>
            <a:r>
              <a:rPr lang="en-US" altLang="en-US" b="1" dirty="0" smtClean="0">
                <a:solidFill>
                  <a:srgbClr val="3366FF"/>
                </a:solidFill>
              </a:rPr>
              <a:t>microkernel</a:t>
            </a:r>
          </a:p>
          <a:p>
            <a:pPr lvl="1"/>
            <a:r>
              <a:rPr lang="en-US" altLang="en-US" dirty="0" smtClean="0"/>
              <a:t>Mac OS X kernel (</a:t>
            </a:r>
            <a:r>
              <a:rPr lang="en-US" altLang="en-US" b="1" dirty="0" smtClean="0">
                <a:solidFill>
                  <a:srgbClr val="3366FF"/>
                </a:solidFill>
              </a:rPr>
              <a:t>Darwin</a:t>
            </a:r>
            <a:r>
              <a:rPr lang="en-US" altLang="en-US" dirty="0" smtClean="0"/>
              <a:t>) partly based on Mach</a:t>
            </a:r>
            <a:endParaRPr lang="en-US" altLang="en-US" sz="800" dirty="0" smtClean="0"/>
          </a:p>
          <a:p>
            <a:r>
              <a:rPr lang="en-US" altLang="en-US" dirty="0" smtClean="0"/>
              <a:t>Communication takes place between user modules using </a:t>
            </a:r>
            <a:r>
              <a:rPr lang="en-US" altLang="en-US" b="1" dirty="0" smtClean="0">
                <a:solidFill>
                  <a:srgbClr val="3366FF"/>
                </a:solidFill>
              </a:rPr>
              <a:t>message passing</a:t>
            </a:r>
            <a:endParaRPr lang="en-US" altLang="en-US" sz="800" dirty="0" smtClean="0"/>
          </a:p>
          <a:p>
            <a:r>
              <a:rPr lang="en-US" altLang="en-US" dirty="0" smtClean="0"/>
              <a:t>Benefits:</a:t>
            </a:r>
          </a:p>
          <a:p>
            <a:pPr lvl="1"/>
            <a:r>
              <a:rPr lang="en-US" altLang="en-US" dirty="0" smtClean="0"/>
              <a:t>Easier to extend a microkernel</a:t>
            </a:r>
          </a:p>
          <a:p>
            <a:pPr lvl="1"/>
            <a:r>
              <a:rPr lang="en-US" altLang="en-US" dirty="0" smtClean="0"/>
              <a:t>Easier to port the operating system to new architectures</a:t>
            </a:r>
          </a:p>
          <a:p>
            <a:pPr lvl="1"/>
            <a:r>
              <a:rPr lang="en-US" altLang="en-US" dirty="0" smtClean="0"/>
              <a:t>More reliable (less code is running in kernel mode)</a:t>
            </a:r>
          </a:p>
          <a:p>
            <a:pPr lvl="1"/>
            <a:r>
              <a:rPr lang="en-US" altLang="en-US" dirty="0" smtClean="0"/>
              <a:t>More secure</a:t>
            </a:r>
            <a:endParaRPr lang="en-US" altLang="en-US" sz="800" dirty="0" smtClean="0"/>
          </a:p>
          <a:p>
            <a:r>
              <a:rPr lang="en-US" altLang="en-US" dirty="0" smtClean="0"/>
              <a:t>Detriments:</a:t>
            </a:r>
          </a:p>
          <a:p>
            <a:pPr lvl="1"/>
            <a:r>
              <a:rPr lang="en-US" altLang="en-US" dirty="0" smtClean="0"/>
              <a:t>Performance overhead of user space to kernel space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2263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82563"/>
            <a:ext cx="781208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Operating System Services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168400"/>
            <a:ext cx="7404100" cy="4905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 smtClean="0"/>
              <a:t>Another set of </a:t>
            </a:r>
            <a:r>
              <a:rPr lang="en-US" altLang="en-US" sz="1600" dirty="0" smtClean="0">
                <a:solidFill>
                  <a:srgbClr val="FF0000"/>
                </a:solidFill>
              </a:rPr>
              <a:t>OS functions exists for ensuring the efficient operation of the system </a:t>
            </a:r>
            <a:r>
              <a:rPr lang="en-US" altLang="en-US" sz="1600" dirty="0" smtClean="0"/>
              <a:t>itself via resource sharing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 smtClean="0">
                <a:solidFill>
                  <a:srgbClr val="FF0000"/>
                </a:solidFill>
              </a:rPr>
              <a:t>Resource allocation </a:t>
            </a:r>
            <a:r>
              <a:rPr lang="en-US" altLang="en-US" sz="1600" b="1" dirty="0" smtClean="0"/>
              <a:t>- </a:t>
            </a:r>
            <a:r>
              <a:rPr lang="en-US" altLang="en-US" sz="1600" dirty="0" smtClean="0"/>
              <a:t>When  multiple users or multiple jobs are running concurrently, resources must be allocated to each of them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 smtClean="0"/>
              <a:t>Many types of resources -   CPU cycles, main memory, file storage, I/O devices.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 smtClean="0">
                <a:solidFill>
                  <a:srgbClr val="FF0000"/>
                </a:solidFill>
              </a:rPr>
              <a:t>Accounting</a:t>
            </a:r>
            <a:r>
              <a:rPr lang="en-US" altLang="en-US" sz="1600" b="1" dirty="0" smtClean="0"/>
              <a:t> -</a:t>
            </a:r>
            <a:r>
              <a:rPr lang="en-US" altLang="en-US" sz="1600" dirty="0" smtClean="0"/>
              <a:t> To keep track of which users use how much and what kinds of computer resources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600" b="1" dirty="0" smtClean="0">
                <a:solidFill>
                  <a:srgbClr val="FF0000"/>
                </a:solidFill>
              </a:rPr>
              <a:t>Protection and security </a:t>
            </a:r>
            <a:r>
              <a:rPr lang="en-US" altLang="en-US" sz="1600" b="1" dirty="0" smtClean="0"/>
              <a:t>- </a:t>
            </a:r>
            <a:r>
              <a:rPr lang="en-US" altLang="en-US" sz="1600" dirty="0" smtClean="0"/>
              <a:t>The owners of information stored in a multiuser or networked computer system may want to control use of that information, concurrent processes should not interfere with each other</a:t>
            </a:r>
          </a:p>
          <a:p>
            <a:pPr lvl="2">
              <a:lnSpc>
                <a:spcPct val="90000"/>
              </a:lnSpc>
            </a:pPr>
            <a:r>
              <a:rPr lang="en-US" altLang="en-US" sz="1600" b="1" dirty="0" smtClean="0"/>
              <a:t>Protection</a:t>
            </a:r>
            <a:r>
              <a:rPr lang="en-US" altLang="en-US" sz="1600" dirty="0" smtClean="0"/>
              <a:t> involves ensuring that all access to system resources is controlled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 b="1" dirty="0" smtClean="0"/>
              <a:t>Security</a:t>
            </a:r>
            <a:r>
              <a:rPr lang="en-US" altLang="en-US" sz="1600" dirty="0" smtClean="0"/>
              <a:t> of the system from outsiders requires user authentication, extends to defending external I/O devices from invalid access attempts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4980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2143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Microkernel System Structure </a:t>
            </a:r>
            <a:endParaRPr lang="en-US" altLang="en-US" sz="2400" smtClean="0"/>
          </a:p>
        </p:txBody>
      </p:sp>
      <p:pic>
        <p:nvPicPr>
          <p:cNvPr id="44035" name="Picture 2" descr="2_14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282700"/>
            <a:ext cx="7427912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9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Modules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69977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Many modern operating systems implement </a:t>
            </a:r>
            <a:r>
              <a:rPr lang="en-US" altLang="en-US" b="1" dirty="0" smtClean="0">
                <a:solidFill>
                  <a:srgbClr val="3366FF"/>
                </a:solidFill>
              </a:rPr>
              <a:t>loadable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rgbClr val="3366FF"/>
                </a:solidFill>
              </a:rPr>
              <a:t>kernel modules</a:t>
            </a:r>
          </a:p>
          <a:p>
            <a:pPr lvl="1"/>
            <a:r>
              <a:rPr lang="en-US" altLang="en-US" dirty="0" smtClean="0"/>
              <a:t>Uses object-oriented approach</a:t>
            </a:r>
          </a:p>
          <a:p>
            <a:pPr lvl="1"/>
            <a:r>
              <a:rPr lang="en-US" altLang="en-US" dirty="0" smtClean="0"/>
              <a:t>Each core component is separate</a:t>
            </a:r>
          </a:p>
          <a:p>
            <a:pPr lvl="1"/>
            <a:r>
              <a:rPr lang="en-US" altLang="en-US" dirty="0" smtClean="0"/>
              <a:t>Each talks to the others over known interfaces</a:t>
            </a:r>
          </a:p>
          <a:p>
            <a:pPr lvl="1"/>
            <a:r>
              <a:rPr lang="en-US" altLang="en-US" dirty="0" smtClean="0">
                <a:solidFill>
                  <a:srgbClr val="00B050"/>
                </a:solidFill>
              </a:rPr>
              <a:t>Each module </a:t>
            </a:r>
            <a:r>
              <a:rPr lang="en-US" altLang="en-US" dirty="0" smtClean="0">
                <a:solidFill>
                  <a:srgbClr val="00B050"/>
                </a:solidFill>
              </a:rPr>
              <a:t>is loadable as needed within the kernel</a:t>
            </a:r>
          </a:p>
          <a:p>
            <a:r>
              <a:rPr lang="en-US" altLang="en-US" dirty="0" smtClean="0"/>
              <a:t>Overall, similar to layers but with more flexibility</a:t>
            </a:r>
          </a:p>
          <a:p>
            <a:pPr lvl="1"/>
            <a:r>
              <a:rPr lang="en-US" altLang="en-US" dirty="0" smtClean="0"/>
              <a:t>Linux, Solaris, </a:t>
            </a:r>
            <a:r>
              <a:rPr lang="en-US" altLang="en-US" dirty="0" err="1" smtClean="0"/>
              <a:t>etc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9974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Solaris Modular Approach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301750"/>
            <a:ext cx="6956425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0097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Hybrid Systems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265988" cy="453072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Most modern operating systems are actually not one pure models</a:t>
            </a:r>
          </a:p>
          <a:p>
            <a:pPr lvl="1"/>
            <a:r>
              <a:rPr lang="en-US" altLang="en-US" dirty="0" smtClean="0"/>
              <a:t>Hybrid combines multiple approaches to address performance, security, usability needs</a:t>
            </a:r>
          </a:p>
          <a:p>
            <a:pPr lvl="1"/>
            <a:r>
              <a:rPr lang="en-US" altLang="en-US" dirty="0" smtClean="0"/>
              <a:t>Linux and Solaris kernels in kernel address space, so monolithic, plus modular for dynamic loading of functionality</a:t>
            </a:r>
          </a:p>
          <a:p>
            <a:pPr lvl="1"/>
            <a:r>
              <a:rPr lang="en-US" altLang="en-US" dirty="0" smtClean="0"/>
              <a:t>Windows mostly monolithic, plus microkernel for different subsystem </a:t>
            </a:r>
            <a:r>
              <a:rPr lang="en-US" altLang="en-US" b="1" i="1" dirty="0" smtClean="0"/>
              <a:t>personalities</a:t>
            </a:r>
          </a:p>
          <a:p>
            <a:r>
              <a:rPr lang="en-US" altLang="en-US" dirty="0" smtClean="0"/>
              <a:t>Apple Mac OS X hybrid, layered, </a:t>
            </a:r>
            <a:r>
              <a:rPr lang="en-US" altLang="en-US" b="1" dirty="0" smtClean="0">
                <a:solidFill>
                  <a:srgbClr val="3366FF"/>
                </a:solidFill>
              </a:rPr>
              <a:t>Aqua</a:t>
            </a:r>
            <a:r>
              <a:rPr lang="en-US" altLang="en-US" dirty="0" smtClean="0"/>
              <a:t> UI plus </a:t>
            </a:r>
            <a:r>
              <a:rPr lang="en-US" altLang="en-US" b="1" dirty="0" smtClean="0">
                <a:solidFill>
                  <a:srgbClr val="3366FF"/>
                </a:solidFill>
              </a:rPr>
              <a:t>Cocoa</a:t>
            </a:r>
            <a:r>
              <a:rPr lang="en-US" altLang="en-US" dirty="0" smtClean="0"/>
              <a:t> programming environment</a:t>
            </a:r>
          </a:p>
          <a:p>
            <a:pPr lvl="1"/>
            <a:r>
              <a:rPr lang="en-US" altLang="en-US" dirty="0" smtClean="0"/>
              <a:t>kernel consisting of Mach microkernel and BSD Unix parts, plus I/O kit and dynamically loadable modules (called </a:t>
            </a:r>
            <a:r>
              <a:rPr lang="en-US" altLang="en-US" b="1" dirty="0" smtClean="0">
                <a:solidFill>
                  <a:srgbClr val="3366FF"/>
                </a:solidFill>
              </a:rPr>
              <a:t>kernel extensions</a:t>
            </a:r>
            <a:r>
              <a:rPr lang="en-U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7426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Mac OS X Structure</a:t>
            </a:r>
          </a:p>
        </p:txBody>
      </p:sp>
      <p:pic>
        <p:nvPicPr>
          <p:cNvPr id="48131" name="Content Placeholder 3" descr="2_16.pd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554"/>
          <a:stretch>
            <a:fillRect/>
          </a:stretch>
        </p:blipFill>
        <p:spPr>
          <a:xfrm>
            <a:off x="928688" y="1458913"/>
            <a:ext cx="7410450" cy="4079875"/>
          </a:xfrm>
        </p:spPr>
      </p:pic>
    </p:spTree>
    <p:extLst>
      <p:ext uri="{BB962C8B-B14F-4D97-AF65-F5344CB8AC3E}">
        <p14:creationId xmlns:p14="http://schemas.microsoft.com/office/powerpoint/2010/main" val="3354301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iOS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5484813" cy="453072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mtClean="0"/>
              <a:t>Apple mobile OS for </a:t>
            </a:r>
            <a:r>
              <a:rPr lang="en-US" altLang="en-US" b="1" i="1" smtClean="0"/>
              <a:t>iPhone</a:t>
            </a:r>
            <a:r>
              <a:rPr lang="en-US" altLang="en-US" smtClean="0"/>
              <a:t>, </a:t>
            </a:r>
            <a:r>
              <a:rPr lang="en-US" altLang="en-US" b="1" i="1" smtClean="0"/>
              <a:t>iPad</a:t>
            </a:r>
            <a:endParaRPr lang="en-US" altLang="en-US" smtClean="0"/>
          </a:p>
          <a:p>
            <a:pPr lvl="1"/>
            <a:r>
              <a:rPr lang="en-US" altLang="en-US" dirty="0" smtClean="0"/>
              <a:t>Structured on Mac OS X, added functionality</a:t>
            </a:r>
          </a:p>
          <a:p>
            <a:pPr lvl="1"/>
            <a:r>
              <a:rPr lang="en-US" altLang="en-US" dirty="0" smtClean="0"/>
              <a:t>Does not run OS X applications natively</a:t>
            </a:r>
          </a:p>
          <a:p>
            <a:pPr lvl="2"/>
            <a:r>
              <a:rPr lang="en-US" altLang="en-US" dirty="0" smtClean="0"/>
              <a:t>Also runs on different CPU architecture (ARM vs. Intel)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Cocoa Touch </a:t>
            </a:r>
            <a:r>
              <a:rPr lang="en-US" altLang="en-US" dirty="0" smtClean="0"/>
              <a:t>Objective-C API for developing apps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Media services </a:t>
            </a:r>
            <a:r>
              <a:rPr lang="en-US" altLang="en-US" dirty="0" smtClean="0"/>
              <a:t>layer for graphics, audio, video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Core services </a:t>
            </a:r>
            <a:r>
              <a:rPr lang="en-US" altLang="en-US" dirty="0" smtClean="0"/>
              <a:t>provides cloud computing, databases</a:t>
            </a:r>
          </a:p>
          <a:p>
            <a:pPr lvl="1"/>
            <a:r>
              <a:rPr lang="en-US" altLang="en-US" dirty="0" smtClean="0"/>
              <a:t>Core operating system, based on Mac OS X kernel</a:t>
            </a:r>
          </a:p>
        </p:txBody>
      </p:sp>
      <p:pic>
        <p:nvPicPr>
          <p:cNvPr id="49156" name="Picture 1" descr="2_1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2430463"/>
            <a:ext cx="1952625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786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Android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44575"/>
            <a:ext cx="7250113" cy="453072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Developed by Open Handset Alliance (mostly Google)</a:t>
            </a:r>
          </a:p>
          <a:p>
            <a:pPr lvl="1"/>
            <a:r>
              <a:rPr lang="en-US" altLang="en-US" dirty="0" smtClean="0"/>
              <a:t>Open Source</a:t>
            </a:r>
          </a:p>
          <a:p>
            <a:r>
              <a:rPr lang="en-US" altLang="en-US" dirty="0" smtClean="0"/>
              <a:t>Similar stack to IOS</a:t>
            </a:r>
          </a:p>
          <a:p>
            <a:r>
              <a:rPr lang="en-US" altLang="en-US" dirty="0" smtClean="0"/>
              <a:t>Based on Linux kernel but modified</a:t>
            </a:r>
          </a:p>
          <a:p>
            <a:pPr lvl="1"/>
            <a:r>
              <a:rPr lang="en-US" altLang="en-US" dirty="0" smtClean="0"/>
              <a:t>Provides process, memory, device-driver management</a:t>
            </a:r>
          </a:p>
          <a:p>
            <a:pPr lvl="1"/>
            <a:r>
              <a:rPr lang="en-US" altLang="en-US" dirty="0" smtClean="0"/>
              <a:t>Adds power management </a:t>
            </a:r>
          </a:p>
          <a:p>
            <a:r>
              <a:rPr lang="en-US" altLang="en-US" dirty="0" smtClean="0"/>
              <a:t>Runtime environment includes core set of libraries and </a:t>
            </a:r>
            <a:r>
              <a:rPr lang="en-US" altLang="en-US" dirty="0" err="1" smtClean="0"/>
              <a:t>Dalvik</a:t>
            </a:r>
            <a:r>
              <a:rPr lang="en-US" altLang="en-US" dirty="0" smtClean="0"/>
              <a:t> virtual machine</a:t>
            </a:r>
          </a:p>
          <a:p>
            <a:pPr lvl="1"/>
            <a:r>
              <a:rPr lang="en-US" altLang="en-US" dirty="0" smtClean="0"/>
              <a:t>Apps developed in Java plus Android API</a:t>
            </a:r>
          </a:p>
          <a:p>
            <a:pPr lvl="2"/>
            <a:r>
              <a:rPr lang="en-US" altLang="en-US" dirty="0" smtClean="0"/>
              <a:t>Java class files compiled to Java bytecode then translated to </a:t>
            </a:r>
            <a:r>
              <a:rPr lang="en-US" altLang="en-US" smtClean="0"/>
              <a:t>executable that runs in </a:t>
            </a:r>
            <a:r>
              <a:rPr lang="en-US" altLang="en-US" dirty="0" err="1" smtClean="0"/>
              <a:t>Dalvik</a:t>
            </a:r>
            <a:r>
              <a:rPr lang="en-US" altLang="en-US" dirty="0" smtClean="0"/>
              <a:t> VM</a:t>
            </a:r>
          </a:p>
          <a:p>
            <a:r>
              <a:rPr lang="en-US" altLang="en-US" dirty="0" smtClean="0"/>
              <a:t>Libraries include frameworks for web browser (</a:t>
            </a:r>
            <a:r>
              <a:rPr lang="en-US" altLang="en-US" dirty="0" err="1" smtClean="0"/>
              <a:t>webkit</a:t>
            </a:r>
            <a:r>
              <a:rPr lang="en-US" altLang="en-US" dirty="0" smtClean="0"/>
              <a:t>), database (SQLite), multimedia, smaller </a:t>
            </a:r>
            <a:r>
              <a:rPr lang="en-US" altLang="en-US" dirty="0" err="1" smtClean="0"/>
              <a:t>libc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71707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Android Architecture</a:t>
            </a:r>
          </a:p>
        </p:txBody>
      </p:sp>
      <p:pic>
        <p:nvPicPr>
          <p:cNvPr id="51203" name="Content Placeholder 2" descr="2_18.pdf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3" b="15273"/>
          <a:stretch>
            <a:fillRect/>
          </a:stretch>
        </p:blipFill>
        <p:spPr>
          <a:xfrm>
            <a:off x="1182688" y="1181100"/>
            <a:ext cx="7254875" cy="3995738"/>
          </a:xfrm>
        </p:spPr>
      </p:pic>
    </p:spTree>
    <p:extLst>
      <p:ext uri="{BB962C8B-B14F-4D97-AF65-F5344CB8AC3E}">
        <p14:creationId xmlns:p14="http://schemas.microsoft.com/office/powerpoint/2010/main" val="138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992188" y="1412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 View of Operating System Services</a:t>
            </a:r>
          </a:p>
        </p:txBody>
      </p:sp>
      <p:pic>
        <p:nvPicPr>
          <p:cNvPr id="9219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601788"/>
            <a:ext cx="721836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7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1460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User Operating System Interface - CLI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23963"/>
            <a:ext cx="7121525" cy="4483100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mtClean="0"/>
              <a:t>CLI or </a:t>
            </a:r>
            <a:r>
              <a:rPr lang="en-US" altLang="en-US" b="1" smtClean="0">
                <a:solidFill>
                  <a:srgbClr val="3366FF"/>
                </a:solidFill>
              </a:rPr>
              <a:t>command interpreter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allows direct command entry</a:t>
            </a:r>
          </a:p>
          <a:p>
            <a:pPr lvl="1"/>
            <a:r>
              <a:rPr lang="en-US" altLang="en-US" smtClean="0"/>
              <a:t>Sometimes implemented in kernel, sometimes by systems program</a:t>
            </a:r>
          </a:p>
          <a:p>
            <a:pPr lvl="1"/>
            <a:r>
              <a:rPr lang="en-US" altLang="en-US" smtClean="0"/>
              <a:t>Sometimes multiple flavors implemented – </a:t>
            </a:r>
            <a:r>
              <a:rPr lang="en-US" altLang="en-US" b="1" smtClean="0">
                <a:solidFill>
                  <a:srgbClr val="3366FF"/>
                </a:solidFill>
              </a:rPr>
              <a:t>shells</a:t>
            </a:r>
          </a:p>
          <a:p>
            <a:pPr lvl="1"/>
            <a:r>
              <a:rPr lang="en-US" altLang="en-US" smtClean="0"/>
              <a:t>Primarily fetches a command from user and executes it</a:t>
            </a:r>
          </a:p>
          <a:p>
            <a:pPr lvl="1"/>
            <a:r>
              <a:rPr lang="en-US" altLang="en-US" smtClean="0"/>
              <a:t>Sometimes commands built-in, sometimes just names of programs</a:t>
            </a:r>
          </a:p>
          <a:p>
            <a:pPr lvl="2"/>
            <a:r>
              <a:rPr lang="en-US" altLang="en-US" smtClean="0"/>
              <a:t>If the latter, adding new features doesn’</a:t>
            </a:r>
            <a:r>
              <a:rPr lang="en-US" altLang="ja-JP" smtClean="0"/>
              <a:t>t require shell modification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25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19188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Bourne Shell Command Interpreter</a:t>
            </a:r>
          </a:p>
        </p:txBody>
      </p:sp>
      <p:pic>
        <p:nvPicPr>
          <p:cNvPr id="11267" name="Picture 1" descr="fig2.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19175"/>
            <a:ext cx="637222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8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6638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3000" smtClean="0"/>
              <a:t>User Operating System Interface - GUI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54113"/>
            <a:ext cx="7327900" cy="453072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mtClean="0"/>
              <a:t>User-friendly </a:t>
            </a:r>
            <a:r>
              <a:rPr lang="en-US" altLang="en-US" b="1" smtClean="0">
                <a:solidFill>
                  <a:srgbClr val="3366FF"/>
                </a:solidFill>
              </a:rPr>
              <a:t>desktop</a:t>
            </a:r>
            <a:r>
              <a:rPr lang="en-US" altLang="en-US" smtClean="0"/>
              <a:t> metaphor interface</a:t>
            </a:r>
          </a:p>
          <a:p>
            <a:pPr lvl="1"/>
            <a:r>
              <a:rPr lang="en-US" altLang="en-US" smtClean="0"/>
              <a:t>Usually mouse, keyboard, and monitor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Icons</a:t>
            </a:r>
            <a:r>
              <a:rPr lang="en-US" altLang="en-US" smtClean="0"/>
              <a:t> represent files, programs, actions, etc</a:t>
            </a:r>
          </a:p>
          <a:p>
            <a:pPr lvl="1"/>
            <a:r>
              <a:rPr lang="en-US" altLang="en-US" smtClean="0"/>
              <a:t>Various mouse buttons over objects in the interface cause various actions (provide information, options, execute function, open directory (known as a </a:t>
            </a:r>
            <a:r>
              <a:rPr lang="en-US" altLang="en-US" b="1" smtClean="0">
                <a:solidFill>
                  <a:srgbClr val="3366FF"/>
                </a:solidFill>
              </a:rPr>
              <a:t>folder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Invented at Xerox PARC</a:t>
            </a:r>
          </a:p>
          <a:p>
            <a:r>
              <a:rPr lang="en-US" altLang="en-US" smtClean="0"/>
              <a:t>Many systems now include both CLI and GUI interfaces</a:t>
            </a:r>
          </a:p>
          <a:p>
            <a:pPr lvl="1"/>
            <a:r>
              <a:rPr lang="en-US" altLang="en-US" smtClean="0"/>
              <a:t>Microsoft Windows is GUI with CLI </a:t>
            </a:r>
            <a:r>
              <a:rPr lang="ja-JP" altLang="en-US" smtClean="0"/>
              <a:t>“</a:t>
            </a:r>
            <a:r>
              <a:rPr lang="en-US" altLang="ja-JP" smtClean="0"/>
              <a:t>command</a:t>
            </a:r>
            <a:r>
              <a:rPr lang="ja-JP" altLang="en-US" smtClean="0"/>
              <a:t>”</a:t>
            </a:r>
            <a:r>
              <a:rPr lang="en-US" altLang="ja-JP" smtClean="0"/>
              <a:t> shell</a:t>
            </a:r>
          </a:p>
          <a:p>
            <a:pPr lvl="1"/>
            <a:r>
              <a:rPr lang="en-US" altLang="en-US" smtClean="0"/>
              <a:t>Apple Mac OS X is </a:t>
            </a:r>
            <a:r>
              <a:rPr lang="ja-JP" altLang="en-US" smtClean="0"/>
              <a:t>“</a:t>
            </a:r>
            <a:r>
              <a:rPr lang="en-US" altLang="ja-JP" smtClean="0"/>
              <a:t>Aqua</a:t>
            </a:r>
            <a:r>
              <a:rPr lang="ja-JP" altLang="en-US" smtClean="0"/>
              <a:t>”</a:t>
            </a:r>
            <a:r>
              <a:rPr lang="en-US" altLang="ja-JP" smtClean="0"/>
              <a:t> GUI interface with UNIX kernel underneath and shells available</a:t>
            </a:r>
          </a:p>
          <a:p>
            <a:pPr lvl="1"/>
            <a:r>
              <a:rPr lang="en-US" altLang="en-US" smtClean="0"/>
              <a:t>Unix and Linux have CLI with optional GUI interfaces (CDE, KDE, GNOME)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94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3000" smtClean="0"/>
              <a:t>Touchscreen Interfaces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4121150" cy="45307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ea typeface="ＭＳ Ｐゴシック" charset="-128"/>
              </a:rPr>
              <a:t>Touchscreen devices require new interfaces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sz="1600" dirty="0" smtClean="0">
                <a:ea typeface="ＭＳ Ｐゴシック" charset="-128"/>
              </a:rPr>
              <a:t>Mouse </a:t>
            </a:r>
            <a:r>
              <a:rPr lang="en-US" sz="1600" dirty="0">
                <a:ea typeface="ＭＳ Ｐゴシック" charset="-128"/>
              </a:rPr>
              <a:t>not possible or not </a:t>
            </a:r>
            <a:r>
              <a:rPr lang="en-US" sz="1600" dirty="0" smtClean="0">
                <a:ea typeface="ＭＳ Ｐゴシック" charset="-128"/>
              </a:rPr>
              <a:t>desired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sz="1600" dirty="0" smtClean="0">
                <a:ea typeface="ＭＳ Ｐゴシック" charset="-128"/>
              </a:rPr>
              <a:t>Actions and selection based on gestures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sz="1600" dirty="0" smtClean="0">
                <a:ea typeface="ＭＳ Ｐゴシック" charset="-128"/>
              </a:rPr>
              <a:t>Virtual keyboard for text entry</a:t>
            </a:r>
          </a:p>
          <a:p>
            <a:pPr lvl="1">
              <a:buFont typeface="Monotype Sorts" charset="0"/>
              <a:buChar char="l"/>
              <a:defRPr/>
            </a:pPr>
            <a:endParaRPr lang="en-US" sz="1600" dirty="0" smtClean="0">
              <a:ea typeface="ＭＳ Ｐゴシック" charset="-128"/>
            </a:endParaRPr>
          </a:p>
          <a:p>
            <a:pPr lvl="1">
              <a:buFont typeface="Monotype Sorts" charset="0"/>
              <a:buChar char="l"/>
              <a:defRPr/>
            </a:pPr>
            <a:r>
              <a:rPr lang="en-US" sz="1200" dirty="0" smtClean="0">
                <a:ea typeface="ＭＳ Ｐゴシック" charset="-128"/>
              </a:rPr>
              <a:t>     Voice commands.</a:t>
            </a:r>
            <a:endParaRPr lang="en-US" sz="1200" dirty="0">
              <a:ea typeface="ＭＳ Ｐゴシック" charset="-128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13316" name="Picture 3" descr="ipad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1343025"/>
            <a:ext cx="3441700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6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2475</Words>
  <Application>Microsoft Office PowerPoint</Application>
  <PresentationFormat>On-screen Show (4:3)</PresentationFormat>
  <Paragraphs>328</Paragraphs>
  <Slides>47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MS PGothic</vt:lpstr>
      <vt:lpstr>MS PGothic</vt:lpstr>
      <vt:lpstr>Arial</vt:lpstr>
      <vt:lpstr>Calibri</vt:lpstr>
      <vt:lpstr>Helvetica</vt:lpstr>
      <vt:lpstr>Monotype Sorts</vt:lpstr>
      <vt:lpstr>Times New Roman</vt:lpstr>
      <vt:lpstr>Verdana</vt:lpstr>
      <vt:lpstr>Office Theme</vt:lpstr>
      <vt:lpstr>Module1_Operating-System Structures </vt:lpstr>
      <vt:lpstr>Operating System Services</vt:lpstr>
      <vt:lpstr>Operating System Services (Cont.)</vt:lpstr>
      <vt:lpstr>Operating System Services (Cont.)</vt:lpstr>
      <vt:lpstr>A View of Operating System Services</vt:lpstr>
      <vt:lpstr>User Operating System Interface - CLI</vt:lpstr>
      <vt:lpstr>Bourne Shell Command Interpreter</vt:lpstr>
      <vt:lpstr>User Operating System Interface - GUI</vt:lpstr>
      <vt:lpstr>Touchscreen Interfaces</vt:lpstr>
      <vt:lpstr>The Mac OS X GUI</vt:lpstr>
      <vt:lpstr>System Calls</vt:lpstr>
      <vt:lpstr>Example of System Calls</vt:lpstr>
      <vt:lpstr>Example of Standard API</vt:lpstr>
      <vt:lpstr>System Call Implementation</vt:lpstr>
      <vt:lpstr>API – System Call – OS Relationship</vt:lpstr>
      <vt:lpstr>System Call Parameter Passing</vt:lpstr>
      <vt:lpstr>Parameter Passing via Table</vt:lpstr>
      <vt:lpstr>Examples of Windows and  Unix System Calls</vt:lpstr>
      <vt:lpstr>Types of System Calls</vt:lpstr>
      <vt:lpstr>Types of System Calls</vt:lpstr>
      <vt:lpstr>Types of System Calls (Cont.)</vt:lpstr>
      <vt:lpstr>Types of System Calls (Cont.)</vt:lpstr>
      <vt:lpstr>Examples of Windows and  Unix System Calls</vt:lpstr>
      <vt:lpstr>Standard C Library Example</vt:lpstr>
      <vt:lpstr>Example: MS-DOS</vt:lpstr>
      <vt:lpstr>Example: FreeBSD</vt:lpstr>
      <vt:lpstr>System Programs</vt:lpstr>
      <vt:lpstr>System Programs</vt:lpstr>
      <vt:lpstr>System Programs (Cont.)</vt:lpstr>
      <vt:lpstr>System Programs (Cont.)</vt:lpstr>
      <vt:lpstr>Operating System Design and Implementation</vt:lpstr>
      <vt:lpstr>Operating System Design and Implementation (Cont.)</vt:lpstr>
      <vt:lpstr>Implementation</vt:lpstr>
      <vt:lpstr>Operating System Structure</vt:lpstr>
      <vt:lpstr>Simple Structure  -- MS-DOS</vt:lpstr>
      <vt:lpstr>Non Simple Structure  -- UNIX</vt:lpstr>
      <vt:lpstr>Traditional UNIX System Structure</vt:lpstr>
      <vt:lpstr>Layered Approach</vt:lpstr>
      <vt:lpstr>Microkernel System Structure </vt:lpstr>
      <vt:lpstr>Microkernel System Structure </vt:lpstr>
      <vt:lpstr>Modules</vt:lpstr>
      <vt:lpstr>Solaris Modular Approach</vt:lpstr>
      <vt:lpstr>Hybrid Systems</vt:lpstr>
      <vt:lpstr>Mac OS X Structure</vt:lpstr>
      <vt:lpstr>iOS</vt:lpstr>
      <vt:lpstr>Android</vt:lpstr>
      <vt:lpstr>Android Architecture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Operating-System Structures</dc:title>
  <dc:creator>vijaya sherly</dc:creator>
  <cp:lastModifiedBy>Admin</cp:lastModifiedBy>
  <cp:revision>40</cp:revision>
  <dcterms:created xsi:type="dcterms:W3CDTF">2016-07-20T00:24:10Z</dcterms:created>
  <dcterms:modified xsi:type="dcterms:W3CDTF">2020-07-31T19:12:52Z</dcterms:modified>
</cp:coreProperties>
</file>