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32060-7770-4D38-8989-25BB3FB15714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D4572-5861-4AFF-90AB-F92658009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222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172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091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788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211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3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511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449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653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604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517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6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5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8409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3697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3342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799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903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134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367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02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283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80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386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412B-BEF5-4E28-97A4-14F5FA125630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3AA7-B886-4339-BA9E-771489F31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89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412B-BEF5-4E28-97A4-14F5FA125630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3AA7-B886-4339-BA9E-771489F31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93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412B-BEF5-4E28-97A4-14F5FA125630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3AA7-B886-4339-BA9E-771489F31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40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412B-BEF5-4E28-97A4-14F5FA125630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3AA7-B886-4339-BA9E-771489F31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23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412B-BEF5-4E28-97A4-14F5FA125630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3AA7-B886-4339-BA9E-771489F31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66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412B-BEF5-4E28-97A4-14F5FA125630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3AA7-B886-4339-BA9E-771489F31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95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412B-BEF5-4E28-97A4-14F5FA125630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3AA7-B886-4339-BA9E-771489F31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54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412B-BEF5-4E28-97A4-14F5FA125630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3AA7-B886-4339-BA9E-771489F31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88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412B-BEF5-4E28-97A4-14F5FA125630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3AA7-B886-4339-BA9E-771489F31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69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412B-BEF5-4E28-97A4-14F5FA125630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3AA7-B886-4339-BA9E-771489F31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04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412B-BEF5-4E28-97A4-14F5FA125630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3AA7-B886-4339-BA9E-771489F31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2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E412B-BEF5-4E28-97A4-14F5FA125630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F3AA7-B886-4339-BA9E-771489F31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40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Module2_Processes</a:t>
            </a:r>
            <a:endParaRPr lang="en-IN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altLang="en-US" dirty="0"/>
              <a:t>Reference: </a:t>
            </a:r>
            <a:r>
              <a:rPr lang="en-US" altLang="en-US" dirty="0" smtClean="0"/>
              <a:t>“OPERATING </a:t>
            </a:r>
            <a:r>
              <a:rPr lang="en-US" altLang="en-US" dirty="0"/>
              <a:t>SYSTEM </a:t>
            </a:r>
            <a:r>
              <a:rPr lang="en-US" altLang="en-US" dirty="0" smtClean="0"/>
              <a:t>CONCEPTS”, </a:t>
            </a:r>
            <a:r>
              <a:rPr lang="en-US" altLang="en-US" dirty="0"/>
              <a:t>ABRAHAM </a:t>
            </a:r>
            <a:r>
              <a:rPr lang="en-US" altLang="en-US" dirty="0" smtClean="0"/>
              <a:t>SILBERSCHATZ, PETER </a:t>
            </a:r>
            <a:r>
              <a:rPr lang="en-US" altLang="en-US" dirty="0"/>
              <a:t>BAER </a:t>
            </a:r>
            <a:r>
              <a:rPr lang="en-US" altLang="en-US" dirty="0" smtClean="0"/>
              <a:t>GALVIN, GREG </a:t>
            </a:r>
            <a:r>
              <a:rPr lang="en-US" altLang="en-US" dirty="0"/>
              <a:t>GAGNE </a:t>
            </a:r>
            <a:r>
              <a:rPr lang="en-US" altLang="en-US" dirty="0" smtClean="0"/>
              <a:t>, Wiley publications.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507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960438" y="14446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Process Representation in Linux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dirty="0" smtClean="0"/>
              <a:t>Represented by the C structure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task_struct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pid_t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; /* process identifier */ </a:t>
            </a:r>
            <a:br>
              <a:rPr lang="en-US" alt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long state; /* state of the process */ </a:t>
            </a:r>
            <a:br>
              <a:rPr lang="en-US" alt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time_slice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/* scheduling information */ </a:t>
            </a:r>
            <a:br>
              <a:rPr lang="en-US" alt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task_struct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*parent; /* this process</a:t>
            </a:r>
            <a:r>
              <a:rPr lang="ja-JP" altLang="en-US" sz="1600" dirty="0" smtClean="0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s parent */ </a:t>
            </a:r>
            <a:br>
              <a:rPr lang="en-US" altLang="ja-JP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list_head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children; /* this process</a:t>
            </a:r>
            <a:r>
              <a:rPr lang="ja-JP" altLang="en-US" sz="1600" dirty="0" smtClean="0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s children */ </a:t>
            </a:r>
            <a:br>
              <a:rPr lang="en-US" altLang="ja-JP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files_struct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*files; /* list of open files */ </a:t>
            </a:r>
            <a:br>
              <a:rPr lang="en-US" altLang="ja-JP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mm_struct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*mm; /* address space of this process */</a:t>
            </a: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4340" name="Picture 3" descr="C:\Users\as668\Desktop\in-3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166" y="4725144"/>
            <a:ext cx="5865812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456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136525"/>
            <a:ext cx="7645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168400"/>
            <a:ext cx="6975475" cy="3983038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mtClean="0"/>
              <a:t>Maximize CPU use, quickly switch processes onto CPU for time sharing</a:t>
            </a:r>
          </a:p>
          <a:p>
            <a:r>
              <a:rPr lang="en-US" altLang="en-US" b="1" smtClean="0">
                <a:solidFill>
                  <a:srgbClr val="3366FF"/>
                </a:solidFill>
              </a:rPr>
              <a:t>Process scheduler </a:t>
            </a:r>
            <a:r>
              <a:rPr lang="en-US" altLang="en-US" smtClean="0"/>
              <a:t>selects among available processes for next execution on CPU</a:t>
            </a:r>
          </a:p>
          <a:p>
            <a:r>
              <a:rPr lang="en-US" altLang="en-US" smtClean="0"/>
              <a:t>Maintains </a:t>
            </a:r>
            <a:r>
              <a:rPr lang="en-US" altLang="en-US" b="1" smtClean="0">
                <a:solidFill>
                  <a:srgbClr val="3366FF"/>
                </a:solidFill>
              </a:rPr>
              <a:t>scheduling queues </a:t>
            </a:r>
            <a:r>
              <a:rPr lang="en-US" altLang="en-US" smtClean="0"/>
              <a:t>of processes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Job queue </a:t>
            </a:r>
            <a:r>
              <a:rPr lang="en-US" altLang="en-US" smtClean="0"/>
              <a:t>– set of all processes in the system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Ready queue </a:t>
            </a:r>
            <a:r>
              <a:rPr lang="en-US" altLang="en-US" smtClean="0"/>
              <a:t>– set of all processes residing in main memory, ready and waiting to execute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Device queues </a:t>
            </a:r>
            <a:r>
              <a:rPr lang="en-US" altLang="en-US" smtClean="0"/>
              <a:t>– set of processes waiting for an I/O device</a:t>
            </a:r>
          </a:p>
          <a:p>
            <a:pPr lvl="1"/>
            <a:r>
              <a:rPr lang="en-US" altLang="en-US" smtClean="0"/>
              <a:t>Processes migrate among the various queues</a:t>
            </a:r>
          </a:p>
        </p:txBody>
      </p:sp>
    </p:spTree>
    <p:extLst>
      <p:ext uri="{BB962C8B-B14F-4D97-AF65-F5344CB8AC3E}">
        <p14:creationId xmlns:p14="http://schemas.microsoft.com/office/powerpoint/2010/main" val="427976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4725" y="236538"/>
            <a:ext cx="7983538" cy="457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Ready Queue And Various I/O Device Queues</a:t>
            </a:r>
          </a:p>
        </p:txBody>
      </p:sp>
      <p:pic>
        <p:nvPicPr>
          <p:cNvPr id="163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1214438"/>
            <a:ext cx="5822950" cy="502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05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Representation of Process Scheduling</a:t>
            </a:r>
          </a:p>
        </p:txBody>
      </p:sp>
      <p:pic>
        <p:nvPicPr>
          <p:cNvPr id="17411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966913"/>
            <a:ext cx="6546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808038" y="1303338"/>
            <a:ext cx="69754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r>
              <a:rPr lang="en-US" altLang="en-US" b="1">
                <a:solidFill>
                  <a:srgbClr val="3366FF"/>
                </a:solidFill>
              </a:rPr>
              <a:t>Queueing diagram </a:t>
            </a:r>
            <a:r>
              <a:rPr lang="en-US" altLang="en-US"/>
              <a:t>represents queues, resources, flows</a:t>
            </a:r>
          </a:p>
        </p:txBody>
      </p:sp>
    </p:spTree>
    <p:extLst>
      <p:ext uri="{BB962C8B-B14F-4D97-AF65-F5344CB8AC3E}">
        <p14:creationId xmlns:p14="http://schemas.microsoft.com/office/powerpoint/2010/main" val="275601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Schedulers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108075"/>
            <a:ext cx="7453312" cy="5022850"/>
          </a:xfrm>
        </p:spPr>
        <p:txBody>
          <a:bodyPr>
            <a:normAutofit/>
          </a:bodyPr>
          <a:lstStyle/>
          <a:p>
            <a:r>
              <a:rPr lang="en-US" altLang="en-US" sz="1800" b="1" dirty="0" smtClean="0">
                <a:solidFill>
                  <a:srgbClr val="3366FF"/>
                </a:solidFill>
              </a:rPr>
              <a:t>Short-term scheduler  </a:t>
            </a:r>
            <a:r>
              <a:rPr lang="en-US" altLang="en-US" sz="1800" dirty="0" smtClean="0"/>
              <a:t>(or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CPU scheduler</a:t>
            </a:r>
            <a:r>
              <a:rPr lang="en-US" altLang="en-US" sz="1800" dirty="0" smtClean="0"/>
              <a:t>) – selects which process should be executed next and allocates CPU</a:t>
            </a:r>
          </a:p>
          <a:p>
            <a:pPr lvl="1"/>
            <a:r>
              <a:rPr lang="en-US" altLang="en-US" sz="1800" dirty="0" smtClean="0"/>
              <a:t>Sometimes the only scheduler in a system</a:t>
            </a:r>
          </a:p>
          <a:p>
            <a:pPr lvl="1"/>
            <a:r>
              <a:rPr lang="en-US" altLang="en-US" sz="1800" dirty="0" smtClean="0"/>
              <a:t>Short-term scheduler is invoked frequently (milliseconds) </a:t>
            </a:r>
            <a:r>
              <a:rPr lang="en-US" altLang="en-US" sz="1800" dirty="0" smtClean="0">
                <a:sym typeface="Symbol" pitchFamily="18" charset="2"/>
              </a:rPr>
              <a:t> (must be fast)</a:t>
            </a:r>
            <a:endParaRPr lang="en-US" altLang="en-US" sz="900" dirty="0" smtClean="0">
              <a:sym typeface="Symbol" pitchFamily="18" charset="2"/>
            </a:endParaRPr>
          </a:p>
          <a:p>
            <a:r>
              <a:rPr lang="en-US" altLang="en-US" sz="1800" b="1" dirty="0" smtClean="0">
                <a:solidFill>
                  <a:srgbClr val="3366FF"/>
                </a:solidFill>
              </a:rPr>
              <a:t>Long-term scheduler  </a:t>
            </a:r>
            <a:r>
              <a:rPr lang="en-US" altLang="en-US" sz="1800" dirty="0" smtClean="0"/>
              <a:t>(or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job scheduler</a:t>
            </a:r>
            <a:r>
              <a:rPr lang="en-US" altLang="en-US" sz="1800" dirty="0" smtClean="0"/>
              <a:t>) – selects which processes should be brought into the ready queue</a:t>
            </a:r>
          </a:p>
          <a:p>
            <a:pPr lvl="1"/>
            <a:r>
              <a:rPr lang="en-US" altLang="en-US" sz="1800" dirty="0" smtClean="0">
                <a:sym typeface="Symbol" pitchFamily="18" charset="2"/>
              </a:rPr>
              <a:t>Long-term scheduler is invoked  infrequently (seconds, minutes)  (may be slow)</a:t>
            </a:r>
            <a:endParaRPr lang="en-US" altLang="en-US" sz="900" dirty="0" smtClean="0">
              <a:sym typeface="Symbol" pitchFamily="18" charset="2"/>
            </a:endParaRPr>
          </a:p>
          <a:p>
            <a:pPr lvl="1"/>
            <a:r>
              <a:rPr lang="en-US" altLang="en-US" sz="1800" dirty="0" smtClean="0">
                <a:sym typeface="Symbol" pitchFamily="18" charset="2"/>
              </a:rPr>
              <a:t>The long-term scheduler controls the </a:t>
            </a:r>
            <a:r>
              <a:rPr lang="en-US" altLang="en-US" sz="1800" b="1" dirty="0" smtClean="0">
                <a:solidFill>
                  <a:srgbClr val="3366FF"/>
                </a:solidFill>
                <a:sym typeface="Symbol" pitchFamily="18" charset="2"/>
              </a:rPr>
              <a:t>degree of multiprogramming</a:t>
            </a:r>
            <a:endParaRPr lang="en-US" altLang="en-US" sz="900" i="1" dirty="0" smtClean="0">
              <a:sym typeface="Symbol" pitchFamily="18" charset="2"/>
            </a:endParaRPr>
          </a:p>
          <a:p>
            <a:r>
              <a:rPr lang="en-US" altLang="en-US" sz="1800" dirty="0" smtClean="0">
                <a:sym typeface="Symbol" pitchFamily="18" charset="2"/>
              </a:rPr>
              <a:t>Processes can be described as either:</a:t>
            </a:r>
          </a:p>
          <a:p>
            <a:pPr lvl="1"/>
            <a:r>
              <a:rPr lang="en-US" altLang="en-US" sz="1800" b="1" dirty="0" smtClean="0">
                <a:solidFill>
                  <a:srgbClr val="3366FF"/>
                </a:solidFill>
                <a:sym typeface="Symbol" pitchFamily="18" charset="2"/>
              </a:rPr>
              <a:t>I/O-bound process</a:t>
            </a:r>
            <a:r>
              <a:rPr lang="en-US" altLang="en-US" sz="18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en-US" sz="1800" dirty="0" smtClean="0">
                <a:sym typeface="Symbol" pitchFamily="18" charset="2"/>
              </a:rPr>
              <a:t>– spends more time doing I/O than computations, many short CPU bursts exist</a:t>
            </a:r>
          </a:p>
          <a:p>
            <a:pPr lvl="1"/>
            <a:r>
              <a:rPr lang="en-US" altLang="en-US" sz="1800" b="1" dirty="0" smtClean="0">
                <a:solidFill>
                  <a:srgbClr val="3366FF"/>
                </a:solidFill>
                <a:sym typeface="Symbol" pitchFamily="18" charset="2"/>
              </a:rPr>
              <a:t>CPU-bound process </a:t>
            </a:r>
            <a:r>
              <a:rPr lang="en-US" altLang="en-US" sz="1800" dirty="0" smtClean="0">
                <a:sym typeface="Symbol" pitchFamily="18" charset="2"/>
              </a:rPr>
              <a:t>– spends more time doing computations; few very long CPU </a:t>
            </a:r>
            <a:r>
              <a:rPr lang="en-US" altLang="en-US" sz="1800" dirty="0">
                <a:sym typeface="Symbol" pitchFamily="18" charset="2"/>
              </a:rPr>
              <a:t>bursts exist</a:t>
            </a:r>
            <a:endParaRPr lang="en-US" altLang="en-US" sz="1800" dirty="0" smtClean="0">
              <a:sym typeface="Symbol" pitchFamily="18" charset="2"/>
            </a:endParaRPr>
          </a:p>
          <a:p>
            <a:r>
              <a:rPr lang="en-US" altLang="en-US" sz="1800" dirty="0" smtClean="0">
                <a:sym typeface="Symbol" pitchFamily="18" charset="2"/>
              </a:rPr>
              <a:t>Long-term scheduler strives for good </a:t>
            </a:r>
            <a:r>
              <a:rPr lang="en-US" altLang="en-US" sz="1800" b="1" i="1" dirty="0" smtClean="0">
                <a:sym typeface="Symbol" pitchFamily="18" charset="2"/>
              </a:rPr>
              <a:t>process mix</a:t>
            </a:r>
            <a:endParaRPr lang="en-US" altLang="en-US" sz="1800" dirty="0" smtClean="0">
              <a:sym typeface="Symbol" pitchFamily="18" charset="2"/>
            </a:endParaRPr>
          </a:p>
          <a:p>
            <a:endParaRPr lang="en-US" altLang="en-US" sz="3600" dirty="0" smtClean="0"/>
          </a:p>
          <a:p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05022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585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Addition of Medium Term Scheduling</a:t>
            </a:r>
          </a:p>
        </p:txBody>
      </p:sp>
      <p:pic>
        <p:nvPicPr>
          <p:cNvPr id="194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2827338"/>
            <a:ext cx="7327900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3"/>
          <p:cNvSpPr txBox="1">
            <a:spLocks noChangeArrowheads="1"/>
          </p:cNvSpPr>
          <p:nvPr/>
        </p:nvSpPr>
        <p:spPr bwMode="auto">
          <a:xfrm>
            <a:off x="806450" y="1160463"/>
            <a:ext cx="72009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1060450" indent="-407988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r>
              <a:rPr lang="en-US" altLang="en-US" b="1">
                <a:solidFill>
                  <a:srgbClr val="3366FF"/>
                </a:solidFill>
              </a:rPr>
              <a:t>Medium-term scheduler  </a:t>
            </a:r>
            <a:r>
              <a:rPr lang="en-US" altLang="en-US"/>
              <a:t>can be added if degree of multiple programming needs to decrease</a:t>
            </a:r>
          </a:p>
          <a:p>
            <a:pPr lvl="1"/>
            <a:r>
              <a:rPr lang="en-US" altLang="en-US"/>
              <a:t>Remove process from memory, store on disk, bring back in from disk to continue execution: </a:t>
            </a:r>
            <a:r>
              <a:rPr lang="en-US" altLang="en-US" b="1">
                <a:solidFill>
                  <a:srgbClr val="3366FF"/>
                </a:solidFill>
              </a:rPr>
              <a:t>swapping</a:t>
            </a:r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620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Multitasking in Mobile Systems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22363"/>
            <a:ext cx="7359650" cy="4448175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 smtClean="0"/>
              <a:t>Some mobile systems (e.g., early version of iOS)  allow only one process to run, others suspended</a:t>
            </a:r>
          </a:p>
          <a:p>
            <a:r>
              <a:rPr lang="en-US" altLang="en-US" dirty="0" smtClean="0"/>
              <a:t>Due to screen real estate, user interface limits, iOS provides for a </a:t>
            </a:r>
          </a:p>
          <a:p>
            <a:pPr lvl="1"/>
            <a:r>
              <a:rPr lang="en-US" altLang="en-US" dirty="0" smtClean="0"/>
              <a:t>Single </a:t>
            </a:r>
            <a:r>
              <a:rPr lang="en-US" altLang="en-US" b="1" dirty="0" smtClean="0">
                <a:solidFill>
                  <a:srgbClr val="3366FF"/>
                </a:solidFill>
              </a:rPr>
              <a:t>foreground</a:t>
            </a:r>
            <a:r>
              <a:rPr lang="en-US" altLang="en-US" dirty="0" smtClean="0"/>
              <a:t> process- controlled via user interface</a:t>
            </a:r>
          </a:p>
          <a:p>
            <a:pPr lvl="1"/>
            <a:r>
              <a:rPr lang="en-US" altLang="en-US" dirty="0" smtClean="0"/>
              <a:t>Multiple </a:t>
            </a:r>
            <a:r>
              <a:rPr lang="en-US" altLang="en-US" b="1" dirty="0" smtClean="0">
                <a:solidFill>
                  <a:srgbClr val="3366FF"/>
                </a:solidFill>
              </a:rPr>
              <a:t>background</a:t>
            </a:r>
            <a:r>
              <a:rPr lang="en-US" altLang="en-US" dirty="0" smtClean="0"/>
              <a:t> processes– in memory, running, but not on the display, and with limits</a:t>
            </a:r>
          </a:p>
          <a:p>
            <a:pPr lvl="1"/>
            <a:r>
              <a:rPr lang="en-US" altLang="en-US" dirty="0" smtClean="0"/>
              <a:t>Limits include single, short task, receiving notification of events, specific long-running tasks like audio playback</a:t>
            </a:r>
          </a:p>
          <a:p>
            <a:r>
              <a:rPr lang="en-US" altLang="en-US" dirty="0" smtClean="0"/>
              <a:t>Android runs foreground and background, with fewer limits</a:t>
            </a:r>
          </a:p>
          <a:p>
            <a:pPr lvl="1"/>
            <a:r>
              <a:rPr lang="en-US" altLang="en-US" dirty="0" smtClean="0"/>
              <a:t>Background process uses a </a:t>
            </a:r>
            <a:r>
              <a:rPr lang="en-US" altLang="en-US" b="1" dirty="0" smtClean="0">
                <a:solidFill>
                  <a:srgbClr val="3366FF"/>
                </a:solidFill>
              </a:rPr>
              <a:t>service</a:t>
            </a:r>
            <a:r>
              <a:rPr lang="en-US" altLang="en-US" dirty="0" smtClean="0"/>
              <a:t> to perform tasks</a:t>
            </a:r>
          </a:p>
          <a:p>
            <a:pPr lvl="1"/>
            <a:r>
              <a:rPr lang="en-US" altLang="en-US" dirty="0" smtClean="0"/>
              <a:t>Service can keep running even if background process is suspended</a:t>
            </a:r>
          </a:p>
          <a:p>
            <a:pPr lvl="1"/>
            <a:r>
              <a:rPr lang="en-US" altLang="en-US" dirty="0" smtClean="0"/>
              <a:t>Service has no user interface, small memory use</a:t>
            </a:r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4055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Context Switch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1108075"/>
            <a:ext cx="6997700" cy="4448175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altLang="en-US" dirty="0" smtClean="0"/>
              <a:t>When CPU switches to another process, the system must </a:t>
            </a:r>
            <a:r>
              <a:rPr lang="en-US" altLang="en-US" b="1" dirty="0" smtClean="0">
                <a:solidFill>
                  <a:srgbClr val="3366FF"/>
                </a:solidFill>
              </a:rPr>
              <a:t>save the state </a:t>
            </a:r>
            <a:r>
              <a:rPr lang="en-US" altLang="en-US" dirty="0" smtClean="0"/>
              <a:t>of the old process and load the </a:t>
            </a:r>
            <a:r>
              <a:rPr lang="en-US" altLang="en-US" b="1" dirty="0" smtClean="0">
                <a:solidFill>
                  <a:srgbClr val="3366FF"/>
                </a:solidFill>
              </a:rPr>
              <a:t>saved state </a:t>
            </a:r>
            <a:r>
              <a:rPr lang="en-US" altLang="en-US" dirty="0" smtClean="0"/>
              <a:t>for the new process via a </a:t>
            </a:r>
            <a:r>
              <a:rPr lang="en-US" altLang="en-US" b="1" dirty="0" smtClean="0">
                <a:solidFill>
                  <a:srgbClr val="3366FF"/>
                </a:solidFill>
              </a:rPr>
              <a:t>context switch</a:t>
            </a:r>
            <a:endParaRPr lang="en-US" altLang="en-US" dirty="0" smtClean="0"/>
          </a:p>
          <a:p>
            <a:r>
              <a:rPr lang="en-US" altLang="en-US" b="1" dirty="0" smtClean="0">
                <a:solidFill>
                  <a:srgbClr val="00B050"/>
                </a:solidFill>
              </a:rPr>
              <a:t>Context of a process is represented in the PCB</a:t>
            </a:r>
          </a:p>
          <a:p>
            <a:r>
              <a:rPr lang="en-US" altLang="en-US" dirty="0" smtClean="0"/>
              <a:t>Context-switch time is an overhead; the system does no useful work while switching</a:t>
            </a:r>
          </a:p>
          <a:p>
            <a:pPr lvl="1"/>
            <a:r>
              <a:rPr lang="en-US" altLang="en-US" dirty="0" smtClean="0"/>
              <a:t>The more complex the OS and the PCB </a:t>
            </a:r>
            <a:r>
              <a:rPr lang="en-US" altLang="en-US" dirty="0" smtClean="0">
                <a:sym typeface="Wingdings" pitchFamily="2" charset="2"/>
              </a:rPr>
              <a:t> the </a:t>
            </a:r>
            <a:r>
              <a:rPr lang="en-US" altLang="en-US" dirty="0" smtClean="0"/>
              <a:t>longer the context switch</a:t>
            </a:r>
          </a:p>
          <a:p>
            <a:r>
              <a:rPr lang="en-US" altLang="en-US" dirty="0" smtClean="0"/>
              <a:t>Time dependent on hardware support</a:t>
            </a:r>
          </a:p>
          <a:p>
            <a:pPr lvl="1"/>
            <a:r>
              <a:rPr lang="en-US" altLang="en-US" dirty="0" smtClean="0"/>
              <a:t>Some hardware provides multiple sets of registers per CPU </a:t>
            </a:r>
            <a:r>
              <a:rPr lang="en-US" altLang="en-US" dirty="0" smtClean="0">
                <a:sym typeface="Wingdings" pitchFamily="2" charset="2"/>
              </a:rPr>
              <a:t></a:t>
            </a:r>
            <a:r>
              <a:rPr lang="en-US" altLang="en-US" dirty="0" smtClean="0"/>
              <a:t> multiple contexts loaded at once</a:t>
            </a:r>
          </a:p>
        </p:txBody>
      </p:sp>
    </p:spTree>
    <p:extLst>
      <p:ext uri="{BB962C8B-B14F-4D97-AF65-F5344CB8AC3E}">
        <p14:creationId xmlns:p14="http://schemas.microsoft.com/office/powerpoint/2010/main" val="336932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Operations on Processes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480300" cy="4448175"/>
          </a:xfrm>
        </p:spPr>
        <p:txBody>
          <a:bodyPr/>
          <a:lstStyle/>
          <a:p>
            <a:r>
              <a:rPr lang="en-US" altLang="en-US" dirty="0" smtClean="0"/>
              <a:t>System must provide mechanisms for:</a:t>
            </a:r>
          </a:p>
          <a:p>
            <a:pPr lvl="1"/>
            <a:r>
              <a:rPr lang="en-US" altLang="en-US" dirty="0" smtClean="0"/>
              <a:t> process creation</a:t>
            </a:r>
          </a:p>
          <a:p>
            <a:pPr lvl="1"/>
            <a:r>
              <a:rPr lang="en-US" altLang="en-US" dirty="0" smtClean="0"/>
              <a:t> process termination</a:t>
            </a:r>
          </a:p>
          <a:p>
            <a:pPr marL="457200" lvl="1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20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Creation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1169988"/>
            <a:ext cx="6918325" cy="507682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altLang="en-US" b="1" dirty="0" smtClean="0">
                <a:solidFill>
                  <a:srgbClr val="3366FF"/>
                </a:solidFill>
              </a:rPr>
              <a:t>Parent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process create </a:t>
            </a:r>
            <a:r>
              <a:rPr lang="en-US" altLang="en-US" b="1" dirty="0" smtClean="0">
                <a:solidFill>
                  <a:srgbClr val="3366FF"/>
                </a:solidFill>
              </a:rPr>
              <a:t>children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processes, which, in turn create other processes, forming a </a:t>
            </a:r>
            <a:r>
              <a:rPr lang="en-US" altLang="en-US" b="1" dirty="0" smtClean="0">
                <a:solidFill>
                  <a:srgbClr val="3366FF"/>
                </a:solidFill>
              </a:rPr>
              <a:t>tree</a:t>
            </a:r>
            <a:r>
              <a:rPr lang="en-US" altLang="en-US" dirty="0" smtClean="0"/>
              <a:t> of processes</a:t>
            </a:r>
            <a:endParaRPr lang="en-US" altLang="en-US" sz="800" dirty="0" smtClean="0"/>
          </a:p>
          <a:p>
            <a:r>
              <a:rPr lang="en-US" altLang="en-US" dirty="0" smtClean="0"/>
              <a:t>Generally, process is identified and managed via a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solidFill>
                  <a:srgbClr val="3366FF"/>
                </a:solidFill>
              </a:rPr>
              <a:t>process identifier </a:t>
            </a:r>
            <a:r>
              <a:rPr lang="en-US" altLang="en-US" dirty="0" smtClean="0"/>
              <a:t>(</a:t>
            </a:r>
            <a:r>
              <a:rPr lang="en-US" altLang="en-US" b="1" dirty="0" err="1" smtClean="0">
                <a:solidFill>
                  <a:srgbClr val="3366FF"/>
                </a:solidFill>
              </a:rPr>
              <a:t>pid</a:t>
            </a:r>
            <a:r>
              <a:rPr lang="en-US" altLang="en-US" dirty="0" smtClean="0"/>
              <a:t>)</a:t>
            </a:r>
            <a:endParaRPr lang="en-US" altLang="en-US" sz="800" dirty="0" smtClean="0"/>
          </a:p>
          <a:p>
            <a:r>
              <a:rPr lang="en-US" altLang="en-US" dirty="0" smtClean="0"/>
              <a:t>Resource sharing options</a:t>
            </a:r>
          </a:p>
          <a:p>
            <a:pPr lvl="1"/>
            <a:r>
              <a:rPr lang="en-US" altLang="en-US" dirty="0" smtClean="0"/>
              <a:t>Parent and children share all resources</a:t>
            </a:r>
          </a:p>
          <a:p>
            <a:pPr lvl="1"/>
            <a:r>
              <a:rPr lang="en-US" altLang="en-US" dirty="0" smtClean="0"/>
              <a:t>Children share subset of parent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resources</a:t>
            </a:r>
          </a:p>
          <a:p>
            <a:pPr lvl="1"/>
            <a:r>
              <a:rPr lang="en-US" altLang="en-US" dirty="0" smtClean="0"/>
              <a:t>Parent and child share no resources</a:t>
            </a:r>
            <a:endParaRPr lang="en-US" altLang="en-US" sz="800" dirty="0" smtClean="0"/>
          </a:p>
          <a:p>
            <a:r>
              <a:rPr lang="en-US" altLang="en-US" dirty="0" smtClean="0"/>
              <a:t>Execution options</a:t>
            </a:r>
          </a:p>
          <a:p>
            <a:pPr lvl="1"/>
            <a:r>
              <a:rPr lang="en-US" altLang="en-US" dirty="0" smtClean="0"/>
              <a:t>Parent and children execute concurrently</a:t>
            </a:r>
          </a:p>
          <a:p>
            <a:pPr lvl="1"/>
            <a:r>
              <a:rPr lang="en-US" altLang="en-US" dirty="0" smtClean="0"/>
              <a:t>Parent waits until children terminate</a:t>
            </a:r>
          </a:p>
          <a:p>
            <a:pPr>
              <a:buFont typeface="Monotype Sorts" pitchFamily="-84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76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388" y="166688"/>
            <a:ext cx="61071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177925"/>
            <a:ext cx="7370762" cy="478631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An operating system executes a variety of programs: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Batch system – </a:t>
            </a:r>
            <a:r>
              <a:rPr lang="en-US" altLang="en-US" b="1" dirty="0" smtClean="0">
                <a:solidFill>
                  <a:srgbClr val="3366FF"/>
                </a:solidFill>
              </a:rPr>
              <a:t>jobs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Time-shared systems – </a:t>
            </a:r>
            <a:r>
              <a:rPr lang="en-US" altLang="en-US" b="1" dirty="0" smtClean="0">
                <a:solidFill>
                  <a:srgbClr val="3366FF"/>
                </a:solidFill>
              </a:rPr>
              <a:t>user programs </a:t>
            </a:r>
            <a:r>
              <a:rPr lang="en-US" altLang="en-US" dirty="0" smtClean="0"/>
              <a:t>or </a:t>
            </a:r>
            <a:r>
              <a:rPr lang="en-US" altLang="en-US" b="1" dirty="0" smtClean="0">
                <a:solidFill>
                  <a:srgbClr val="3366FF"/>
                </a:solidFill>
              </a:rPr>
              <a:t>tasks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Textbook uses the terms </a:t>
            </a:r>
            <a:r>
              <a:rPr lang="en-US" altLang="en-US" b="1" i="1" dirty="0" smtClean="0"/>
              <a:t>job</a:t>
            </a:r>
            <a:r>
              <a:rPr lang="en-US" altLang="en-US" dirty="0" smtClean="0"/>
              <a:t> and </a:t>
            </a:r>
            <a:r>
              <a:rPr lang="en-US" altLang="en-US" b="1" i="1" dirty="0" smtClean="0"/>
              <a:t>process</a:t>
            </a:r>
            <a:r>
              <a:rPr lang="en-US" altLang="en-US" dirty="0" smtClean="0"/>
              <a:t> almost interchangeably</a:t>
            </a:r>
          </a:p>
          <a:p>
            <a:pPr>
              <a:lnSpc>
                <a:spcPct val="90000"/>
              </a:lnSpc>
            </a:pPr>
            <a:r>
              <a:rPr lang="en-US" altLang="en-US" b="1" dirty="0" smtClean="0">
                <a:solidFill>
                  <a:srgbClr val="3366FF"/>
                </a:solidFill>
              </a:rPr>
              <a:t>Process</a:t>
            </a:r>
            <a:r>
              <a:rPr lang="en-US" altLang="en-US" dirty="0" smtClean="0"/>
              <a:t> – a program in execution; process execution must progress in sequential fashion</a:t>
            </a:r>
          </a:p>
          <a:p>
            <a:r>
              <a:rPr lang="en-US" altLang="en-US" dirty="0" smtClean="0"/>
              <a:t>Multiple parts</a:t>
            </a:r>
          </a:p>
          <a:p>
            <a:pPr lvl="1"/>
            <a:r>
              <a:rPr lang="en-US" altLang="en-US" dirty="0" smtClean="0"/>
              <a:t>The program code, also called </a:t>
            </a:r>
            <a:r>
              <a:rPr lang="en-US" altLang="en-US" b="1" dirty="0" smtClean="0">
                <a:solidFill>
                  <a:srgbClr val="3366FF"/>
                </a:solidFill>
              </a:rPr>
              <a:t>text section/code section</a:t>
            </a:r>
          </a:p>
          <a:p>
            <a:pPr lvl="1"/>
            <a:r>
              <a:rPr lang="en-US" altLang="en-US" dirty="0" smtClean="0"/>
              <a:t>Current activity including</a:t>
            </a:r>
            <a:r>
              <a:rPr lang="en-US" altLang="en-US" b="1" dirty="0" smtClean="0">
                <a:solidFill>
                  <a:srgbClr val="3366FF"/>
                </a:solidFill>
              </a:rPr>
              <a:t> program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solidFill>
                  <a:srgbClr val="3366FF"/>
                </a:solidFill>
              </a:rPr>
              <a:t>counter</a:t>
            </a:r>
            <a:r>
              <a:rPr lang="en-US" altLang="en-US" dirty="0" smtClean="0"/>
              <a:t>, processor registers</a:t>
            </a:r>
          </a:p>
          <a:p>
            <a:pPr lvl="1"/>
            <a:r>
              <a:rPr lang="en-US" altLang="en-US" b="1" dirty="0" smtClean="0">
                <a:solidFill>
                  <a:srgbClr val="3366FF"/>
                </a:solidFill>
              </a:rPr>
              <a:t>Stack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containing temporary data</a:t>
            </a:r>
          </a:p>
          <a:p>
            <a:pPr lvl="2"/>
            <a:r>
              <a:rPr lang="en-US" altLang="en-US" dirty="0" smtClean="0"/>
              <a:t>Function parameters, return addresses, local variables</a:t>
            </a:r>
          </a:p>
          <a:p>
            <a:pPr lvl="1"/>
            <a:r>
              <a:rPr lang="en-US" altLang="en-US" b="1" dirty="0" smtClean="0">
                <a:solidFill>
                  <a:srgbClr val="3366FF"/>
                </a:solidFill>
              </a:rPr>
              <a:t>Data section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containing global variables</a:t>
            </a:r>
          </a:p>
          <a:p>
            <a:pPr lvl="1"/>
            <a:r>
              <a:rPr lang="en-US" altLang="en-US" b="1" dirty="0" smtClean="0">
                <a:solidFill>
                  <a:srgbClr val="3366FF"/>
                </a:solidFill>
              </a:rPr>
              <a:t>Heap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containing memory dynamically allocated during run time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798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 Tree of Processes in Linux</a:t>
            </a:r>
          </a:p>
        </p:txBody>
      </p:sp>
      <p:pic>
        <p:nvPicPr>
          <p:cNvPr id="24579" name="Picture 1" descr="3_0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196752"/>
            <a:ext cx="7061200" cy="374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55777" y="4975428"/>
            <a:ext cx="612067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$</a:t>
            </a:r>
            <a:r>
              <a:rPr lang="en-IN" sz="2000" dirty="0" err="1" smtClean="0"/>
              <a:t>ps</a:t>
            </a:r>
            <a:r>
              <a:rPr lang="en-IN" sz="2000" dirty="0" smtClean="0"/>
              <a:t> -aux</a:t>
            </a:r>
            <a:endParaRPr lang="en-IN" sz="2000" dirty="0"/>
          </a:p>
          <a:p>
            <a:r>
              <a:rPr lang="en-IN" sz="1400" dirty="0">
                <a:solidFill>
                  <a:srgbClr val="FF0000"/>
                </a:solidFill>
              </a:rPr>
              <a:t>USER         PID %CPU %MEM    VSZ   RSS TTY      STAT START   TIME COMMAND</a:t>
            </a:r>
          </a:p>
          <a:p>
            <a:r>
              <a:rPr lang="en-IN" sz="1400" b="1" dirty="0">
                <a:solidFill>
                  <a:srgbClr val="00B050"/>
                </a:solidFill>
              </a:rPr>
              <a:t>runner         1  0.0  0.0 1385548 13068 ?       </a:t>
            </a:r>
            <a:r>
              <a:rPr lang="en-IN" sz="1400" b="1" dirty="0" err="1">
                <a:solidFill>
                  <a:srgbClr val="00B050"/>
                </a:solidFill>
              </a:rPr>
              <a:t>SLsl</a:t>
            </a:r>
            <a:r>
              <a:rPr lang="en-IN" sz="1400" b="1" dirty="0">
                <a:solidFill>
                  <a:srgbClr val="00B050"/>
                </a:solidFill>
              </a:rPr>
              <a:t> 19:47   0:00 </a:t>
            </a:r>
            <a:r>
              <a:rPr lang="en-IN" sz="1400" b="1" dirty="0" smtClean="0">
                <a:solidFill>
                  <a:srgbClr val="00B050"/>
                </a:solidFill>
              </a:rPr>
              <a:t>      /inject/</a:t>
            </a:r>
            <a:r>
              <a:rPr lang="en-IN" sz="1400" b="1" dirty="0" err="1" smtClean="0">
                <a:solidFill>
                  <a:srgbClr val="00B050"/>
                </a:solidFill>
              </a:rPr>
              <a:t>init</a:t>
            </a:r>
            <a:endParaRPr lang="en-IN" sz="1400" b="1" dirty="0">
              <a:solidFill>
                <a:srgbClr val="00B050"/>
              </a:solidFill>
            </a:endParaRPr>
          </a:p>
          <a:p>
            <a:r>
              <a:rPr lang="en-IN" sz="1400" dirty="0"/>
              <a:t>runner        12  0.0  0.0  20192  3848 pts/0    </a:t>
            </a:r>
            <a:r>
              <a:rPr lang="en-IN" sz="1400" dirty="0" err="1"/>
              <a:t>Ss</a:t>
            </a:r>
            <a:r>
              <a:rPr lang="en-IN" sz="1400" dirty="0"/>
              <a:t>   19:58   0:00 bash --</a:t>
            </a:r>
            <a:r>
              <a:rPr lang="en-IN" sz="1400" dirty="0" err="1"/>
              <a:t>norc</a:t>
            </a:r>
            <a:endParaRPr lang="en-IN" sz="1400" dirty="0"/>
          </a:p>
          <a:p>
            <a:r>
              <a:rPr lang="en-IN" sz="1400" dirty="0"/>
              <a:t>runner        18  0.0  0.0  36092  3384 pts/0    R+   19:58   0:00 </a:t>
            </a:r>
            <a:r>
              <a:rPr lang="en-IN" sz="1400" dirty="0" err="1"/>
              <a:t>ps</a:t>
            </a:r>
            <a:r>
              <a:rPr lang="en-IN" sz="1400" dirty="0"/>
              <a:t> -aux</a:t>
            </a:r>
          </a:p>
        </p:txBody>
      </p:sp>
    </p:spTree>
    <p:extLst>
      <p:ext uri="{BB962C8B-B14F-4D97-AF65-F5344CB8AC3E}">
        <p14:creationId xmlns:p14="http://schemas.microsoft.com/office/powerpoint/2010/main" val="3911514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975" y="152400"/>
            <a:ext cx="761682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Creation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060450"/>
            <a:ext cx="7154863" cy="4530725"/>
          </a:xfrm>
        </p:spPr>
        <p:txBody>
          <a:bodyPr/>
          <a:lstStyle/>
          <a:p>
            <a:r>
              <a:rPr lang="en-US" altLang="en-US" dirty="0" smtClean="0"/>
              <a:t>Address space</a:t>
            </a:r>
          </a:p>
          <a:p>
            <a:pPr lvl="1"/>
            <a:r>
              <a:rPr lang="en-US" altLang="en-US" dirty="0" smtClean="0"/>
              <a:t>Child is a duplicate of parent</a:t>
            </a:r>
          </a:p>
          <a:p>
            <a:pPr lvl="1"/>
            <a:r>
              <a:rPr lang="en-US" altLang="en-US" dirty="0" smtClean="0"/>
              <a:t>Child has a program loaded into </a:t>
            </a:r>
            <a:r>
              <a:rPr lang="en-US" altLang="en-US" dirty="0" smtClean="0"/>
              <a:t>it (using exec system calls)</a:t>
            </a:r>
            <a:endParaRPr lang="en-US" altLang="en-US" dirty="0" smtClean="0"/>
          </a:p>
          <a:p>
            <a:r>
              <a:rPr lang="en-US" altLang="en-US" dirty="0" smtClean="0"/>
              <a:t>UNIX examples</a:t>
            </a:r>
          </a:p>
          <a:p>
            <a:pPr lvl="1"/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fork()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  <a:r>
              <a:rPr lang="en-US" altLang="en-US" dirty="0" smtClean="0"/>
              <a:t>system call creates new process</a:t>
            </a:r>
          </a:p>
          <a:p>
            <a:pPr lvl="1"/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exec()</a:t>
            </a:r>
            <a:r>
              <a:rPr lang="en-US" altLang="en-US" dirty="0" smtClean="0"/>
              <a:t> system call used after a 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fork()</a:t>
            </a:r>
            <a:r>
              <a:rPr lang="en-US" altLang="en-US" dirty="0" smtClean="0"/>
              <a:t> to replace the process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memory space with a new program</a:t>
            </a:r>
            <a:endParaRPr lang="en-US" altLang="en-US" dirty="0" smtClean="0"/>
          </a:p>
        </p:txBody>
      </p:sp>
      <p:pic>
        <p:nvPicPr>
          <p:cNvPr id="25604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3798888"/>
            <a:ext cx="6419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920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6950" y="161925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 Program Forking Separate Process</a:t>
            </a:r>
          </a:p>
        </p:txBody>
      </p:sp>
      <p:pic>
        <p:nvPicPr>
          <p:cNvPr id="26627" name="Picture 5" descr="Screen Shot 2012-12-04 at 11.21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969963"/>
            <a:ext cx="6038850" cy="56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161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Termination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170738" cy="453072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Process executes last statement and then asks the operating system to delete it using the 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exit()</a:t>
            </a:r>
            <a:r>
              <a:rPr lang="en-US" altLang="en-US" dirty="0" smtClean="0">
                <a:cs typeface="Courier New" pitchFamily="49" charset="0"/>
              </a:rPr>
              <a:t> system call.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Returns  status data from child to parent (via 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Process</a:t>
            </a:r>
            <a:r>
              <a:rPr lang="ja-JP" altLang="en-US" dirty="0" smtClean="0"/>
              <a:t>’</a:t>
            </a:r>
            <a:r>
              <a:rPr lang="en-IN" altLang="ja-JP" dirty="0" smtClean="0"/>
              <a:t>s</a:t>
            </a:r>
            <a:r>
              <a:rPr lang="en-US" altLang="ja-JP" dirty="0" smtClean="0"/>
              <a:t> resources are deallocated by operating system</a:t>
            </a:r>
            <a:endParaRPr lang="en-US" altLang="en-US" dirty="0" smtClean="0"/>
          </a:p>
          <a:p>
            <a:r>
              <a:rPr lang="en-US" altLang="en-US" dirty="0" smtClean="0"/>
              <a:t>Parent may terminate the execution of children processes  using the 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abort()</a:t>
            </a:r>
            <a:r>
              <a:rPr lang="en-US" altLang="en-US" dirty="0" smtClean="0">
                <a:cs typeface="Courier New" pitchFamily="49" charset="0"/>
              </a:rPr>
              <a:t> system call.  Some reasons for doing so: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Child has exceeded allocated resources</a:t>
            </a:r>
          </a:p>
          <a:p>
            <a:pPr lvl="1"/>
            <a:r>
              <a:rPr lang="en-US" altLang="en-US" dirty="0" smtClean="0"/>
              <a:t>Task assigned to child is no longer required</a:t>
            </a:r>
          </a:p>
          <a:p>
            <a:pPr lvl="1"/>
            <a:r>
              <a:rPr lang="en-US" altLang="en-US" dirty="0" smtClean="0"/>
              <a:t>The parent is exiting and the operating systems does not allow  a child to continue if its parent terminates</a:t>
            </a:r>
          </a:p>
        </p:txBody>
      </p:sp>
    </p:spTree>
    <p:extLst>
      <p:ext uri="{BB962C8B-B14F-4D97-AF65-F5344CB8AC3E}">
        <p14:creationId xmlns:p14="http://schemas.microsoft.com/office/powerpoint/2010/main" val="276334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1042988"/>
            <a:ext cx="7369175" cy="4530725"/>
          </a:xfrm>
        </p:spPr>
        <p:txBody>
          <a:bodyPr>
            <a:normAutofit fontScale="70000" lnSpcReduction="20000"/>
          </a:bodyPr>
          <a:lstStyle/>
          <a:p>
            <a:pPr lvl="1"/>
            <a:endParaRPr lang="en-US" altLang="en-US" sz="800" dirty="0" smtClean="0"/>
          </a:p>
          <a:p>
            <a:r>
              <a:rPr lang="en-US" altLang="en-US" dirty="0" smtClean="0"/>
              <a:t>Some operating systems do not allow child to exists if its parent has terminated.  If a process terminates, then all its children must also be terminated.</a:t>
            </a:r>
          </a:p>
          <a:p>
            <a:pPr lvl="1"/>
            <a:r>
              <a:rPr lang="en-US" altLang="en-US" b="1" dirty="0" smtClean="0"/>
              <a:t>cascading termination.  </a:t>
            </a:r>
            <a:r>
              <a:rPr lang="en-US" altLang="en-US" dirty="0" smtClean="0"/>
              <a:t>All children, grandchildren, etc.  are  terminated.</a:t>
            </a:r>
            <a:endParaRPr lang="en-US" altLang="en-US" b="1" dirty="0" smtClean="0"/>
          </a:p>
          <a:p>
            <a:pPr lvl="1"/>
            <a:r>
              <a:rPr lang="en-US" altLang="en-US" dirty="0" smtClean="0"/>
              <a:t>The termination is initiated by the operating system.</a:t>
            </a:r>
            <a:endParaRPr lang="en-US" altLang="en-US" b="1" dirty="0" smtClean="0"/>
          </a:p>
          <a:p>
            <a:r>
              <a:rPr lang="en-US" altLang="en-US" dirty="0" smtClean="0"/>
              <a:t>The parent process may wait for termination of a child process by using the 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altLang="en-US" dirty="0" smtClean="0"/>
              <a:t>system call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en-US" altLang="en-US" dirty="0" smtClean="0"/>
              <a:t>The call returns status information and the </a:t>
            </a:r>
            <a:r>
              <a:rPr lang="en-US" altLang="en-US" dirty="0" err="1" smtClean="0"/>
              <a:t>pid</a:t>
            </a:r>
            <a:r>
              <a:rPr lang="en-US" altLang="en-US" dirty="0" smtClean="0"/>
              <a:t> of the terminated process</a:t>
            </a:r>
            <a:endParaRPr lang="en-US" altLang="en-US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wait(&amp;status); </a:t>
            </a:r>
          </a:p>
          <a:p>
            <a:r>
              <a:rPr lang="en-US" altLang="en-US" dirty="0" smtClean="0">
                <a:solidFill>
                  <a:srgbClr val="FF0000"/>
                </a:solidFill>
              </a:rPr>
              <a:t>If parent is not waiting</a:t>
            </a:r>
            <a:r>
              <a:rPr lang="en-US" altLang="en-US" dirty="0" smtClean="0"/>
              <a:t> (did not invoke 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altLang="en-US" dirty="0" smtClean="0">
                <a:cs typeface="Courier New" pitchFamily="49" charset="0"/>
              </a:rPr>
              <a:t>) </a:t>
            </a:r>
            <a:r>
              <a:rPr lang="en-US" altLang="en-US" dirty="0" smtClean="0"/>
              <a:t>process is a </a:t>
            </a:r>
            <a:r>
              <a:rPr lang="en-US" altLang="en-US" b="1" dirty="0" smtClean="0">
                <a:solidFill>
                  <a:srgbClr val="3366FF"/>
                </a:solidFill>
              </a:rPr>
              <a:t>zombie</a:t>
            </a:r>
          </a:p>
          <a:p>
            <a:r>
              <a:rPr lang="en-US" altLang="en-US" dirty="0" smtClean="0">
                <a:solidFill>
                  <a:srgbClr val="FF0000"/>
                </a:solidFill>
              </a:rPr>
              <a:t>If parent terminated </a:t>
            </a:r>
            <a:r>
              <a:rPr lang="en-US" altLang="en-US" dirty="0" smtClean="0"/>
              <a:t>without invoking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wait</a:t>
            </a:r>
            <a:r>
              <a:rPr lang="en-US" altLang="en-US" dirty="0" smtClean="0"/>
              <a:t> , process is an </a:t>
            </a:r>
            <a:r>
              <a:rPr lang="en-US" altLang="en-US" b="1" dirty="0" smtClean="0">
                <a:solidFill>
                  <a:srgbClr val="3366FF"/>
                </a:solidFill>
              </a:rPr>
              <a:t>orphan</a:t>
            </a:r>
          </a:p>
        </p:txBody>
      </p:sp>
    </p:spTree>
    <p:extLst>
      <p:ext uri="{BB962C8B-B14F-4D97-AF65-F5344CB8AC3E}">
        <p14:creationId xmlns:p14="http://schemas.microsoft.com/office/powerpoint/2010/main" val="304064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225550" y="150813"/>
            <a:ext cx="7997825" cy="576262"/>
          </a:xfrm>
        </p:spPr>
        <p:txBody>
          <a:bodyPr/>
          <a:lstStyle/>
          <a:p>
            <a:r>
              <a:rPr lang="en-US" altLang="en-US" sz="2800" smtClean="0"/>
              <a:t>Multiprocess Architecture – Chrome Browser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806450" y="1233488"/>
            <a:ext cx="7512050" cy="453072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Many web browsers ran as single process (some still do)</a:t>
            </a:r>
          </a:p>
          <a:p>
            <a:pPr lvl="1"/>
            <a:r>
              <a:rPr lang="en-US" altLang="en-US" dirty="0" smtClean="0"/>
              <a:t>If one web site causes trouble, entire browser can hang or crash</a:t>
            </a:r>
          </a:p>
          <a:p>
            <a:r>
              <a:rPr lang="en-US" altLang="en-US" dirty="0" smtClean="0"/>
              <a:t>Google Chrome Browser is </a:t>
            </a:r>
            <a:r>
              <a:rPr lang="en-US" altLang="en-US" dirty="0" err="1" smtClean="0"/>
              <a:t>multiprocess</a:t>
            </a:r>
            <a:r>
              <a:rPr lang="en-US" altLang="en-US" dirty="0" smtClean="0"/>
              <a:t> with 3 different types of processes: </a:t>
            </a:r>
          </a:p>
          <a:p>
            <a:pPr lvl="1"/>
            <a:r>
              <a:rPr lang="en-US" altLang="en-US" b="1" dirty="0" smtClean="0">
                <a:solidFill>
                  <a:srgbClr val="3366FF"/>
                </a:solidFill>
              </a:rPr>
              <a:t>Browser</a:t>
            </a:r>
            <a:r>
              <a:rPr lang="en-US" altLang="en-US" dirty="0" smtClean="0"/>
              <a:t> process manages user interface, disk and network I/O</a:t>
            </a:r>
          </a:p>
          <a:p>
            <a:pPr lvl="1"/>
            <a:r>
              <a:rPr lang="en-US" altLang="en-US" b="1" dirty="0" smtClean="0">
                <a:solidFill>
                  <a:srgbClr val="3366FF"/>
                </a:solidFill>
              </a:rPr>
              <a:t>Renderer</a:t>
            </a:r>
            <a:r>
              <a:rPr lang="en-US" altLang="en-US" dirty="0" smtClean="0"/>
              <a:t> process renders web pages, deals with HTML, </a:t>
            </a:r>
            <a:r>
              <a:rPr lang="en-US" altLang="en-US" dirty="0" err="1" smtClean="0"/>
              <a:t>Javascript</a:t>
            </a:r>
            <a:r>
              <a:rPr lang="en-US" altLang="en-US" dirty="0" smtClean="0"/>
              <a:t>. A new renderer created for each website opened</a:t>
            </a:r>
          </a:p>
          <a:p>
            <a:pPr lvl="2"/>
            <a:r>
              <a:rPr lang="en-US" altLang="en-US" dirty="0" smtClean="0"/>
              <a:t>Runs in </a:t>
            </a:r>
            <a:r>
              <a:rPr lang="en-US" altLang="en-US" b="1" dirty="0" smtClean="0">
                <a:solidFill>
                  <a:srgbClr val="3366FF"/>
                </a:solidFill>
              </a:rPr>
              <a:t>sandbox</a:t>
            </a:r>
            <a:r>
              <a:rPr lang="en-US" altLang="en-US" dirty="0" smtClean="0"/>
              <a:t> restricting disk and network I/O, minimizing effect of security exploits</a:t>
            </a:r>
          </a:p>
          <a:p>
            <a:pPr lvl="1"/>
            <a:r>
              <a:rPr lang="en-US" altLang="en-US" b="1" dirty="0" smtClean="0">
                <a:solidFill>
                  <a:srgbClr val="3366FF"/>
                </a:solidFill>
              </a:rPr>
              <a:t>Plug-in </a:t>
            </a:r>
            <a:r>
              <a:rPr lang="en-US" altLang="en-US" dirty="0" smtClean="0"/>
              <a:t>process for each type of plug-in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pic>
        <p:nvPicPr>
          <p:cNvPr id="30724" name="Picture 1" descr="in-3_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589240"/>
            <a:ext cx="6292850" cy="1171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9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388" y="155575"/>
            <a:ext cx="6107112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Concept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1041400"/>
            <a:ext cx="7164388" cy="4786313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Program is </a:t>
            </a:r>
            <a:r>
              <a:rPr lang="en-US" altLang="en-US" b="1" i="1" dirty="0" smtClean="0"/>
              <a:t>passive</a:t>
            </a:r>
            <a:r>
              <a:rPr lang="en-US" altLang="en-US" dirty="0" smtClean="0"/>
              <a:t> entity stored on disk (</a:t>
            </a:r>
            <a:r>
              <a:rPr lang="en-US" altLang="en-US" b="1" dirty="0" smtClean="0">
                <a:solidFill>
                  <a:srgbClr val="3366FF"/>
                </a:solidFill>
              </a:rPr>
              <a:t>executable file</a:t>
            </a:r>
            <a:r>
              <a:rPr lang="en-US" altLang="en-US" dirty="0" smtClean="0"/>
              <a:t>), process is </a:t>
            </a:r>
            <a:r>
              <a:rPr lang="en-US" altLang="en-US" b="1" i="1" dirty="0" smtClean="0"/>
              <a:t>active </a:t>
            </a:r>
          </a:p>
          <a:p>
            <a:pPr lvl="1"/>
            <a:r>
              <a:rPr lang="en-US" altLang="en-US" dirty="0" smtClean="0"/>
              <a:t>Program becomes process when executable file is loaded into memory</a:t>
            </a:r>
          </a:p>
          <a:p>
            <a:r>
              <a:rPr lang="en-US" altLang="en-US" dirty="0" smtClean="0"/>
              <a:t>Execution of program is started via GUI mouse clicks, command line entry of its name, etc..</a:t>
            </a:r>
          </a:p>
          <a:p>
            <a:r>
              <a:rPr lang="en-US" altLang="en-US" dirty="0" smtClean="0"/>
              <a:t>One program can be several processes</a:t>
            </a:r>
          </a:p>
          <a:p>
            <a:pPr lvl="1"/>
            <a:r>
              <a:rPr lang="en-US" altLang="en-US" dirty="0" smtClean="0"/>
              <a:t>Consider multiple users executing the same program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944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in Memory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025" y="1254125"/>
            <a:ext cx="2911475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90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46188"/>
            <a:ext cx="7370763" cy="325437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mtClean="0"/>
              <a:t>As a process executes, it changes </a:t>
            </a:r>
            <a:r>
              <a:rPr lang="en-US" altLang="en-US" b="1" smtClean="0">
                <a:solidFill>
                  <a:srgbClr val="3366FF"/>
                </a:solidFill>
              </a:rPr>
              <a:t>state</a:t>
            </a:r>
          </a:p>
          <a:p>
            <a:pPr lvl="1"/>
            <a:r>
              <a:rPr lang="en-US" altLang="en-US" b="1" smtClean="0"/>
              <a:t>new</a:t>
            </a:r>
            <a:r>
              <a:rPr lang="en-US" altLang="en-US" smtClean="0"/>
              <a:t>:  The process is being created</a:t>
            </a:r>
          </a:p>
          <a:p>
            <a:pPr lvl="1"/>
            <a:r>
              <a:rPr lang="en-US" altLang="en-US" b="1" smtClean="0"/>
              <a:t>running</a:t>
            </a:r>
            <a:r>
              <a:rPr lang="en-US" altLang="en-US" smtClean="0"/>
              <a:t>:  Instructions are being executed</a:t>
            </a:r>
          </a:p>
          <a:p>
            <a:pPr lvl="1"/>
            <a:r>
              <a:rPr lang="en-US" altLang="en-US" b="1" smtClean="0"/>
              <a:t>waiting</a:t>
            </a:r>
            <a:r>
              <a:rPr lang="en-US" altLang="en-US" smtClean="0"/>
              <a:t>:  The process is waiting for some event to occur</a:t>
            </a:r>
          </a:p>
          <a:p>
            <a:pPr lvl="1"/>
            <a:r>
              <a:rPr lang="en-US" altLang="en-US" b="1" smtClean="0"/>
              <a:t>ready</a:t>
            </a:r>
            <a:r>
              <a:rPr lang="en-US" altLang="en-US" smtClean="0"/>
              <a:t>:  The process is waiting to be assigned to a processor</a:t>
            </a:r>
          </a:p>
          <a:p>
            <a:pPr lvl="1"/>
            <a:r>
              <a:rPr lang="en-US" altLang="en-US" b="1" smtClean="0"/>
              <a:t>terminated</a:t>
            </a:r>
            <a:r>
              <a:rPr lang="en-US" altLang="en-US" smtClean="0"/>
              <a:t>:  The process has finished execution</a:t>
            </a:r>
          </a:p>
        </p:txBody>
      </p:sp>
    </p:spTree>
    <p:extLst>
      <p:ext uri="{BB962C8B-B14F-4D97-AF65-F5344CB8AC3E}">
        <p14:creationId xmlns:p14="http://schemas.microsoft.com/office/powerpoint/2010/main" val="42590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182563"/>
            <a:ext cx="79470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 Process States - Diagram</a:t>
            </a:r>
          </a:p>
        </p:txBody>
      </p:sp>
      <p:pic>
        <p:nvPicPr>
          <p:cNvPr id="1024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74725"/>
            <a:ext cx="6635750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19672" y="5085184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srgbClr val="FF0000"/>
                </a:solidFill>
              </a:rPr>
              <a:t>State Transition Diagram of a Process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8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6813" y="136525"/>
            <a:ext cx="7519987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Control Block (PCB)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041400"/>
            <a:ext cx="4579938" cy="4772025"/>
          </a:xfrm>
        </p:spPr>
        <p:txBody>
          <a:bodyPr>
            <a:normAutofit fontScale="55000" lnSpcReduction="20000"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dirty="0" smtClean="0"/>
              <a:t>Information associated with each process 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 smtClean="0"/>
              <a:t>(also called </a:t>
            </a:r>
            <a:r>
              <a:rPr lang="en-US" altLang="en-US" b="1" dirty="0" smtClean="0">
                <a:solidFill>
                  <a:srgbClr val="3366FF"/>
                </a:solidFill>
              </a:rPr>
              <a:t>task control block</a:t>
            </a:r>
            <a:r>
              <a:rPr lang="en-US" altLang="en-US" dirty="0" smtClean="0"/>
              <a:t>) is store in PCB</a:t>
            </a:r>
          </a:p>
          <a:p>
            <a:r>
              <a:rPr lang="en-US" altLang="en-US" dirty="0" smtClean="0"/>
              <a:t>Process state – running, waiting, </a:t>
            </a:r>
            <a:r>
              <a:rPr lang="en-US" altLang="en-US" dirty="0" err="1" smtClean="0"/>
              <a:t>etc</a:t>
            </a:r>
            <a:endParaRPr lang="en-US" altLang="en-US" dirty="0" smtClean="0"/>
          </a:p>
          <a:p>
            <a:r>
              <a:rPr lang="en-US" altLang="en-US" dirty="0"/>
              <a:t>Process </a:t>
            </a:r>
            <a:r>
              <a:rPr lang="en-US" altLang="en-US" dirty="0" smtClean="0"/>
              <a:t>number – ID of process</a:t>
            </a:r>
            <a:endParaRPr lang="en-US" altLang="en-US" dirty="0"/>
          </a:p>
          <a:p>
            <a:r>
              <a:rPr lang="en-US" altLang="en-US" dirty="0" smtClean="0"/>
              <a:t>Program counter – location of next instruction to execute</a:t>
            </a:r>
          </a:p>
          <a:p>
            <a:r>
              <a:rPr lang="en-US" altLang="en-US" dirty="0" smtClean="0"/>
              <a:t>CPU registers – contents of all process-centric registers</a:t>
            </a:r>
          </a:p>
          <a:p>
            <a:r>
              <a:rPr lang="en-US" altLang="en-US" dirty="0" smtClean="0"/>
              <a:t>CPU scheduling information- priorities, scheduling queue pointers</a:t>
            </a:r>
          </a:p>
          <a:p>
            <a:r>
              <a:rPr lang="en-US" altLang="en-US" dirty="0" smtClean="0"/>
              <a:t>Memory-management information – memory allocated to the process</a:t>
            </a:r>
          </a:p>
          <a:p>
            <a:r>
              <a:rPr lang="en-US" altLang="en-US" dirty="0" smtClean="0"/>
              <a:t>Accounting information – CPU used, clock time elapsed since start, time limits</a:t>
            </a:r>
          </a:p>
          <a:p>
            <a:r>
              <a:rPr lang="en-US" altLang="en-US" dirty="0" smtClean="0"/>
              <a:t>I/O status information – I/O devices allocated to process, list of open files</a:t>
            </a:r>
          </a:p>
          <a:p>
            <a:endParaRPr lang="en-US" altLang="en-US" dirty="0" smtClean="0"/>
          </a:p>
        </p:txBody>
      </p:sp>
      <p:pic>
        <p:nvPicPr>
          <p:cNvPr id="112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1393825"/>
            <a:ext cx="2795588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087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CPU Switch From Process to Process</a:t>
            </a:r>
          </a:p>
        </p:txBody>
      </p:sp>
      <p:pic>
        <p:nvPicPr>
          <p:cNvPr id="122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104900"/>
            <a:ext cx="69691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7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136525"/>
            <a:ext cx="7645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Threads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7425" y="1093788"/>
            <a:ext cx="6975475" cy="398303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en-US" dirty="0" smtClean="0"/>
              <a:t>So far, process has a single thread of execution</a:t>
            </a:r>
          </a:p>
          <a:p>
            <a:r>
              <a:rPr lang="en-US" altLang="en-US" dirty="0" smtClean="0"/>
              <a:t>Consider having multiple program counters per process</a:t>
            </a:r>
          </a:p>
          <a:p>
            <a:pPr lvl="1"/>
            <a:r>
              <a:rPr lang="en-US" altLang="en-US" dirty="0" smtClean="0"/>
              <a:t>Multiple locations can execute at once</a:t>
            </a:r>
          </a:p>
          <a:p>
            <a:pPr lvl="2"/>
            <a:r>
              <a:rPr lang="en-US" altLang="en-US" dirty="0" smtClean="0"/>
              <a:t>Multiple threads of control -&gt; </a:t>
            </a:r>
            <a:r>
              <a:rPr lang="en-US" altLang="en-US" b="1" dirty="0" smtClean="0">
                <a:solidFill>
                  <a:srgbClr val="3366FF"/>
                </a:solidFill>
              </a:rPr>
              <a:t>threads</a:t>
            </a:r>
          </a:p>
          <a:p>
            <a:pPr lvl="1" algn="just"/>
            <a:r>
              <a:rPr lang="en-US" altLang="en-US" dirty="0" smtClean="0"/>
              <a:t>Must then have storage for thread details, multiple program counters in PCB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976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7635</TotalTime>
  <Words>1369</Words>
  <Application>Microsoft Office PowerPoint</Application>
  <PresentationFormat>On-screen Show (4:3)</PresentationFormat>
  <Paragraphs>148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MS PGothic</vt:lpstr>
      <vt:lpstr>MS PGothic</vt:lpstr>
      <vt:lpstr>Arial</vt:lpstr>
      <vt:lpstr>Calibri</vt:lpstr>
      <vt:lpstr>Courier New</vt:lpstr>
      <vt:lpstr>Helvetica</vt:lpstr>
      <vt:lpstr>Monotype Sorts</vt:lpstr>
      <vt:lpstr>Symbol</vt:lpstr>
      <vt:lpstr>Times New Roman</vt:lpstr>
      <vt:lpstr>Wingdings</vt:lpstr>
      <vt:lpstr>Office Theme</vt:lpstr>
      <vt:lpstr>Module2_Processes</vt:lpstr>
      <vt:lpstr>Process Concept</vt:lpstr>
      <vt:lpstr>Process Concept (Cont.)</vt:lpstr>
      <vt:lpstr>Process in Memory</vt:lpstr>
      <vt:lpstr>Process State</vt:lpstr>
      <vt:lpstr> Process States - Diagram</vt:lpstr>
      <vt:lpstr>Process Control Block (PCB)</vt:lpstr>
      <vt:lpstr>CPU Switch From Process to Process</vt:lpstr>
      <vt:lpstr>Threads</vt:lpstr>
      <vt:lpstr>Process Representation in Linux</vt:lpstr>
      <vt:lpstr>Process Scheduling</vt:lpstr>
      <vt:lpstr>Ready Queue And Various I/O Device Queues</vt:lpstr>
      <vt:lpstr>Representation of Process Scheduling</vt:lpstr>
      <vt:lpstr>Schedulers</vt:lpstr>
      <vt:lpstr>Addition of Medium Term Scheduling</vt:lpstr>
      <vt:lpstr>Multitasking in Mobile Systems</vt:lpstr>
      <vt:lpstr>Context Switch</vt:lpstr>
      <vt:lpstr>Operations on Processes</vt:lpstr>
      <vt:lpstr>Process Creation</vt:lpstr>
      <vt:lpstr>A Tree of Processes in Linux</vt:lpstr>
      <vt:lpstr>Process Creation (Cont.)</vt:lpstr>
      <vt:lpstr>C Program Forking Separate Process</vt:lpstr>
      <vt:lpstr>Process Termination</vt:lpstr>
      <vt:lpstr>Process Termination</vt:lpstr>
      <vt:lpstr>Multiprocess Architecture – Chrome Browser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</dc:title>
  <dc:creator>vijaya sherly</dc:creator>
  <cp:lastModifiedBy>Admin</cp:lastModifiedBy>
  <cp:revision>28</cp:revision>
  <dcterms:created xsi:type="dcterms:W3CDTF">2016-08-02T21:46:07Z</dcterms:created>
  <dcterms:modified xsi:type="dcterms:W3CDTF">2020-08-07T20:28:38Z</dcterms:modified>
</cp:coreProperties>
</file>