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92" r:id="rId3"/>
    <p:sldId id="293" r:id="rId4"/>
    <p:sldId id="257" r:id="rId5"/>
    <p:sldId id="289" r:id="rId6"/>
    <p:sldId id="288" r:id="rId7"/>
    <p:sldId id="290" r:id="rId8"/>
    <p:sldId id="294" r:id="rId9"/>
    <p:sldId id="295" r:id="rId10"/>
    <p:sldId id="296" r:id="rId11"/>
    <p:sldId id="291" r:id="rId12"/>
    <p:sldId id="299" r:id="rId13"/>
    <p:sldId id="261" r:id="rId14"/>
    <p:sldId id="345" r:id="rId15"/>
    <p:sldId id="346" r:id="rId16"/>
    <p:sldId id="347" r:id="rId17"/>
    <p:sldId id="348" r:id="rId18"/>
    <p:sldId id="338" r:id="rId19"/>
    <p:sldId id="339" r:id="rId20"/>
    <p:sldId id="340" r:id="rId21"/>
    <p:sldId id="341" r:id="rId22"/>
    <p:sldId id="343" r:id="rId23"/>
    <p:sldId id="262" r:id="rId24"/>
    <p:sldId id="297" r:id="rId25"/>
    <p:sldId id="298" r:id="rId26"/>
    <p:sldId id="337" r:id="rId27"/>
    <p:sldId id="268" r:id="rId28"/>
    <p:sldId id="281" r:id="rId29"/>
    <p:sldId id="280" r:id="rId30"/>
    <p:sldId id="282" r:id="rId31"/>
    <p:sldId id="269" r:id="rId32"/>
    <p:sldId id="285" r:id="rId33"/>
    <p:sldId id="283" r:id="rId34"/>
    <p:sldId id="270" r:id="rId35"/>
    <p:sldId id="300" r:id="rId36"/>
    <p:sldId id="324" r:id="rId37"/>
    <p:sldId id="325" r:id="rId38"/>
    <p:sldId id="351" r:id="rId39"/>
    <p:sldId id="326" r:id="rId40"/>
    <p:sldId id="327" r:id="rId41"/>
    <p:sldId id="328" r:id="rId42"/>
    <p:sldId id="330" r:id="rId43"/>
    <p:sldId id="332" r:id="rId44"/>
    <p:sldId id="333" r:id="rId45"/>
    <p:sldId id="334" r:id="rId46"/>
    <p:sldId id="313" r:id="rId47"/>
    <p:sldId id="314" r:id="rId48"/>
    <p:sldId id="315" r:id="rId49"/>
    <p:sldId id="316" r:id="rId50"/>
    <p:sldId id="317" r:id="rId51"/>
    <p:sldId id="318" r:id="rId52"/>
    <p:sldId id="319" r:id="rId53"/>
    <p:sldId id="323" r:id="rId54"/>
    <p:sldId id="349" r:id="rId55"/>
    <p:sldId id="350" r:id="rId56"/>
    <p:sldId id="320" r:id="rId57"/>
    <p:sldId id="344" r:id="rId58"/>
    <p:sldId id="321" r:id="rId59"/>
    <p:sldId id="32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2" autoAdjust="0"/>
  </p:normalViewPr>
  <p:slideViewPr>
    <p:cSldViewPr>
      <p:cViewPr>
        <p:scale>
          <a:sx n="64" d="100"/>
          <a:sy n="64" d="100"/>
        </p:scale>
        <p:origin x="1340"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2D2F6-35CE-4673-BA5C-A0FFFC9C627D}" type="datetimeFigureOut">
              <a:rPr lang="en-IN" smtClean="0"/>
              <a:t>21-01-2021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A2425D-9CCA-4D2F-86A3-51343EFFB22F}" type="slidenum">
              <a:rPr lang="en-IN" smtClean="0"/>
              <a:t>‹#›</a:t>
            </a:fld>
            <a:endParaRPr lang="en-IN"/>
          </a:p>
        </p:txBody>
      </p:sp>
    </p:spTree>
    <p:extLst>
      <p:ext uri="{BB962C8B-B14F-4D97-AF65-F5344CB8AC3E}">
        <p14:creationId xmlns:p14="http://schemas.microsoft.com/office/powerpoint/2010/main" val="2189000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ISA </a:t>
            </a:r>
            <a:r>
              <a:rPr lang="en-IN" dirty="0">
                <a:sym typeface="Wingdings" panose="05000000000000000000" pitchFamily="2" charset="2"/>
              </a:rPr>
              <a:t> Instruction Set Architecture</a:t>
            </a:r>
            <a:endParaRPr lang="en-IN" dirty="0"/>
          </a:p>
        </p:txBody>
      </p:sp>
      <p:sp>
        <p:nvSpPr>
          <p:cNvPr id="4" name="Slide Number Placeholder 3"/>
          <p:cNvSpPr>
            <a:spLocks noGrp="1"/>
          </p:cNvSpPr>
          <p:nvPr>
            <p:ph type="sldNum" sz="quarter" idx="5"/>
          </p:nvPr>
        </p:nvSpPr>
        <p:spPr/>
        <p:txBody>
          <a:bodyPr/>
          <a:lstStyle/>
          <a:p>
            <a:fld id="{1AA2425D-9CCA-4D2F-86A3-51343EFFB22F}" type="slidenum">
              <a:rPr lang="en-IN" smtClean="0"/>
              <a:t>13</a:t>
            </a:fld>
            <a:endParaRPr lang="en-IN"/>
          </a:p>
        </p:txBody>
      </p:sp>
    </p:spTree>
    <p:extLst>
      <p:ext uri="{BB962C8B-B14F-4D97-AF65-F5344CB8AC3E}">
        <p14:creationId xmlns:p14="http://schemas.microsoft.com/office/powerpoint/2010/main" val="216771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8E835-017B-4E7A-97B0-67DE53F4B398}" type="slidenum">
              <a:rPr lang="en-US"/>
              <a:pPr/>
              <a:t>18</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104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API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Application Programming Interface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ABI </a:t>
            </a:r>
            <a:r>
              <a:rPr lang="en-IN"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dirty="0">
                <a:effectLst/>
                <a:latin typeface="Calibri" panose="020F0502020204030204" pitchFamily="34" charset="0"/>
                <a:ea typeface="Calibri" panose="020F0502020204030204" pitchFamily="34" charset="0"/>
                <a:cs typeface="Times New Roman" panose="02020603050405020304" pitchFamily="18" charset="0"/>
              </a:rPr>
              <a:t> Application Binary Interface</a:t>
            </a:r>
          </a:p>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ISA  </a:t>
            </a:r>
            <a:r>
              <a:rPr lang="en-IN" sz="18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800">
                <a:effectLst/>
                <a:latin typeface="Calibri" panose="020F0502020204030204" pitchFamily="34" charset="0"/>
                <a:ea typeface="Calibri" panose="020F0502020204030204" pitchFamily="34" charset="0"/>
                <a:cs typeface="Times New Roman" panose="02020603050405020304" pitchFamily="18" charset="0"/>
              </a:rPr>
              <a:t> Industry Standard Architecture</a:t>
            </a:r>
          </a:p>
          <a:p>
            <a:endParaRPr lang="en-IN"/>
          </a:p>
        </p:txBody>
      </p:sp>
      <p:sp>
        <p:nvSpPr>
          <p:cNvPr id="4" name="Slide Number Placeholder 3"/>
          <p:cNvSpPr>
            <a:spLocks noGrp="1"/>
          </p:cNvSpPr>
          <p:nvPr>
            <p:ph type="sldNum" sz="quarter" idx="5"/>
          </p:nvPr>
        </p:nvSpPr>
        <p:spPr/>
        <p:txBody>
          <a:bodyPr/>
          <a:lstStyle/>
          <a:p>
            <a:fld id="{1AA2425D-9CCA-4D2F-86A3-51343EFFB22F}" type="slidenum">
              <a:rPr lang="en-IN" smtClean="0"/>
              <a:t>23</a:t>
            </a:fld>
            <a:endParaRPr lang="en-IN"/>
          </a:p>
        </p:txBody>
      </p:sp>
    </p:spTree>
    <p:extLst>
      <p:ext uri="{BB962C8B-B14F-4D97-AF65-F5344CB8AC3E}">
        <p14:creationId xmlns:p14="http://schemas.microsoft.com/office/powerpoint/2010/main" val="3938577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7EFC4CA0-DEBB-45F2-A8AA-1F6D717A9FA5}" type="slidenum">
              <a:rPr lang="en-US"/>
              <a:pPr/>
              <a:t>32</a:t>
            </a:fld>
            <a:endParaRPr lang="en-US"/>
          </a:p>
        </p:txBody>
      </p:sp>
      <p:sp>
        <p:nvSpPr>
          <p:cNvPr id="12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fld id="{3D8A12DE-993B-442F-BA0E-40A06E94442E}" type="slidenum">
              <a:rPr lang="en-US" sz="1200"/>
              <a:pPr algn="r"/>
              <a:t>32</a:t>
            </a:fld>
            <a:endParaRPr 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p:txBody>
          <a:bodyPr/>
          <a:lstStyle/>
          <a:p>
            <a:endParaRPr lang="en-US"/>
          </a:p>
        </p:txBody>
      </p:sp>
      <p:sp>
        <p:nvSpPr>
          <p:cNvPr id="12293"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200"/>
              <a:t>III IT 2008-2009</a:t>
            </a:r>
          </a:p>
        </p:txBody>
      </p:sp>
      <p:sp>
        <p:nvSpPr>
          <p:cNvPr id="12294"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200"/>
              <a:t>CS1233 VP</a:t>
            </a:r>
          </a:p>
        </p:txBody>
      </p:sp>
    </p:spTree>
    <p:extLst>
      <p:ext uri="{BB962C8B-B14F-4D97-AF65-F5344CB8AC3E}">
        <p14:creationId xmlns:p14="http://schemas.microsoft.com/office/powerpoint/2010/main" val="67159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A2425D-9CCA-4D2F-86A3-51343EFFB22F}" type="slidenum">
              <a:rPr lang="en-IN" smtClean="0"/>
              <a:t>36</a:t>
            </a:fld>
            <a:endParaRPr lang="en-IN"/>
          </a:p>
        </p:txBody>
      </p:sp>
    </p:spTree>
    <p:extLst>
      <p:ext uri="{BB962C8B-B14F-4D97-AF65-F5344CB8AC3E}">
        <p14:creationId xmlns:p14="http://schemas.microsoft.com/office/powerpoint/2010/main" val="260691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9B7FA3-981F-46FA-B914-D6DDD5BA2223}" type="slidenum">
              <a:rPr lang="en-US">
                <a:latin typeface="Times New Roman" panose="02020603050405020304" pitchFamily="18" charset="0"/>
              </a:rPr>
              <a:pPr/>
              <a:t>53</a:t>
            </a:fld>
            <a:endParaRPr lang="en-US">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12199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668832-5320-48DF-BD31-2EC28C898DD9}" type="slidenum">
              <a:rPr lang="en-US">
                <a:latin typeface="Times New Roman" panose="02020603050405020304" pitchFamily="18" charset="0"/>
              </a:rPr>
              <a:pPr/>
              <a:t>54</a:t>
            </a:fld>
            <a:endParaRPr lang="en-US">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018437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2C0ED0-3CD7-4C3C-8D1B-AA4862578874}" type="slidenum">
              <a:rPr lang="en-US">
                <a:latin typeface="Times New Roman" panose="02020603050405020304" pitchFamily="18" charset="0"/>
              </a:rPr>
              <a:pPr/>
              <a:t>55</a:t>
            </a:fld>
            <a:endParaRPr lang="en-US">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749833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57</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0661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Date Placeholder 3"/>
          <p:cNvSpPr>
            <a:spLocks noGrp="1"/>
          </p:cNvSpPr>
          <p:nvPr>
            <p:ph type="dt" sz="half" idx="10"/>
          </p:nvPr>
        </p:nvSpPr>
        <p:spPr>
          <a:xfrm>
            <a:off x="457200" y="6243638"/>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E4230119-0571-428E-8A79-4A697906E741}" type="slidenum">
              <a:rPr lang="en-US" altLang="en-US"/>
              <a:pPr/>
              <a:t>‹#›</a:t>
            </a:fld>
            <a:endParaRPr lang="en-US" altLang="en-US"/>
          </a:p>
        </p:txBody>
      </p:sp>
    </p:spTree>
    <p:extLst>
      <p:ext uri="{BB962C8B-B14F-4D97-AF65-F5344CB8AC3E}">
        <p14:creationId xmlns:p14="http://schemas.microsoft.com/office/powerpoint/2010/main" val="35497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Operating Systems</a:t>
            </a:r>
            <a:br>
              <a:rPr lang="en-IN" dirty="0"/>
            </a:br>
            <a:r>
              <a:rPr lang="en-IN" dirty="0"/>
              <a:t>Module-1</a:t>
            </a: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3672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Operating System Services </a:t>
            </a:r>
          </a:p>
        </p:txBody>
      </p:sp>
      <p:sp>
        <p:nvSpPr>
          <p:cNvPr id="13315" name="Rectangle 3"/>
          <p:cNvSpPr>
            <a:spLocks noGrp="1" noChangeArrowheads="1"/>
          </p:cNvSpPr>
          <p:nvPr>
            <p:ph type="body" idx="1"/>
          </p:nvPr>
        </p:nvSpPr>
        <p:spPr>
          <a:xfrm>
            <a:off x="251520" y="1417638"/>
            <a:ext cx="8054280" cy="4868440"/>
          </a:xfrm>
        </p:spPr>
        <p:txBody>
          <a:bodyPr>
            <a:normAutofit fontScale="92500" lnSpcReduction="20000"/>
          </a:bodyPr>
          <a:lstStyle/>
          <a:p>
            <a:pPr>
              <a:lnSpc>
                <a:spcPct val="90000"/>
              </a:lnSpc>
            </a:pPr>
            <a:r>
              <a:rPr lang="en-US" sz="2000" dirty="0"/>
              <a:t>Another set of OS functions exists for ensuring the efficient operation of the system itself via resource sharing</a:t>
            </a:r>
          </a:p>
          <a:p>
            <a:pPr lvl="1">
              <a:lnSpc>
                <a:spcPct val="90000"/>
              </a:lnSpc>
            </a:pPr>
            <a:r>
              <a:rPr lang="en-US" sz="2000" b="1" dirty="0"/>
              <a:t>Resource allocation - </a:t>
            </a:r>
            <a:r>
              <a:rPr lang="en-US" sz="2000" dirty="0"/>
              <a:t>When  multiple users or multiple jobs running concurrently, resources must be allocated to each of them</a:t>
            </a:r>
          </a:p>
          <a:p>
            <a:pPr lvl="2">
              <a:lnSpc>
                <a:spcPct val="90000"/>
              </a:lnSpc>
            </a:pPr>
            <a:r>
              <a:rPr lang="en-US" sz="2000" dirty="0"/>
              <a:t>Many types of resources -  Some (such as CPU cycles, main-memory, and file storage) may have special allocation code, others (such as I/O devices) may have general request and release code. </a:t>
            </a:r>
          </a:p>
          <a:p>
            <a:pPr lvl="1">
              <a:lnSpc>
                <a:spcPct val="90000"/>
              </a:lnSpc>
            </a:pPr>
            <a:r>
              <a:rPr lang="en-US" sz="2000" b="1" dirty="0"/>
              <a:t>Accounting -</a:t>
            </a:r>
            <a:r>
              <a:rPr lang="en-US" sz="2000" dirty="0"/>
              <a:t> To keep track of which users use how much and what kinds of computer resources</a:t>
            </a:r>
          </a:p>
          <a:p>
            <a:pPr lvl="1">
              <a:lnSpc>
                <a:spcPct val="90000"/>
              </a:lnSpc>
            </a:pPr>
            <a:r>
              <a:rPr lang="en-US" sz="2000" b="1" dirty="0"/>
              <a:t>Protection and security - </a:t>
            </a:r>
            <a:r>
              <a:rPr lang="en-US" sz="2000" dirty="0"/>
              <a:t>The owners of information stored in a multiuser or networked computer system may want to control use of that information, concurrent processes should not interfere with each other</a:t>
            </a:r>
          </a:p>
          <a:p>
            <a:pPr lvl="2">
              <a:lnSpc>
                <a:spcPct val="90000"/>
              </a:lnSpc>
            </a:pPr>
            <a:r>
              <a:rPr lang="en-US" sz="2000" b="1" dirty="0"/>
              <a:t>Protection</a:t>
            </a:r>
            <a:r>
              <a:rPr lang="en-US" sz="2000" dirty="0"/>
              <a:t> involves ensuring that all access to system resources is controlled</a:t>
            </a:r>
          </a:p>
          <a:p>
            <a:pPr lvl="2">
              <a:lnSpc>
                <a:spcPct val="90000"/>
              </a:lnSpc>
            </a:pPr>
            <a:r>
              <a:rPr lang="en-US" sz="2000" b="1" dirty="0"/>
              <a:t>Security</a:t>
            </a:r>
            <a:r>
              <a:rPr lang="en-US" sz="2000" dirty="0"/>
              <a:t> of the system from outsiders requires user authentication, extends to defending external I/O devices from invalid access attempts</a:t>
            </a:r>
          </a:p>
          <a:p>
            <a:pPr lvl="2">
              <a:lnSpc>
                <a:spcPct val="90000"/>
              </a:lnSpc>
            </a:pPr>
            <a:r>
              <a:rPr lang="en-US" sz="2000" dirty="0"/>
              <a:t>If a system is to be protected and secure, precautions must be instituted throughout it. A chain is only as strong as its weakest link.</a:t>
            </a:r>
          </a:p>
          <a:p>
            <a:pPr>
              <a:lnSpc>
                <a:spcPct val="90000"/>
              </a:lnSpc>
            </a:pPr>
            <a:endParaRPr lang="en-US" sz="1600" dirty="0"/>
          </a:p>
        </p:txBody>
      </p:sp>
    </p:spTree>
    <p:extLst>
      <p:ext uri="{BB962C8B-B14F-4D97-AF65-F5344CB8AC3E}">
        <p14:creationId xmlns:p14="http://schemas.microsoft.com/office/powerpoint/2010/main" val="160852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Major OS modules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80" y="1524000"/>
            <a:ext cx="855032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71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800"/>
              <a:t>Four Components of a Computer System</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l="4706" t="523" r="4706" b="653"/>
          <a:stretch>
            <a:fillRect/>
          </a:stretch>
        </p:blipFill>
        <p:spPr bwMode="auto">
          <a:xfrm>
            <a:off x="1739900" y="1409700"/>
            <a:ext cx="5867400" cy="4800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44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57200" y="0"/>
            <a:ext cx="8686800" cy="990600"/>
          </a:xfrm>
        </p:spPr>
        <p:txBody>
          <a:bodyPr>
            <a:normAutofit fontScale="90000"/>
          </a:bodyPr>
          <a:lstStyle/>
          <a:p>
            <a:r>
              <a:rPr lang="en-US" dirty="0"/>
              <a:t>Computer System Architecture: Abstraction and Interfaces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90600"/>
            <a:ext cx="8153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18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Structure</a:t>
            </a:r>
          </a:p>
        </p:txBody>
      </p:sp>
      <p:sp>
        <p:nvSpPr>
          <p:cNvPr id="3" name="Content Placeholder 2"/>
          <p:cNvSpPr>
            <a:spLocks noGrp="1"/>
          </p:cNvSpPr>
          <p:nvPr>
            <p:ph idx="1"/>
          </p:nvPr>
        </p:nvSpPr>
        <p:spPr/>
        <p:txBody>
          <a:bodyPr/>
          <a:lstStyle/>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70485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035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solidFill>
                  <a:srgbClr val="FF0000"/>
                </a:solidFill>
              </a:rPr>
              <a:t>Memory</a:t>
            </a:r>
            <a:r>
              <a:rPr lang="en-US" dirty="0"/>
              <a:t> – Array of words</a:t>
            </a:r>
          </a:p>
          <a:p>
            <a:pPr>
              <a:buFont typeface="Wingdings" pitchFamily="2" charset="2"/>
              <a:buChar char="q"/>
            </a:pPr>
            <a:r>
              <a:rPr lang="en-US" dirty="0"/>
              <a:t>Word -  Largest size of data that can be transferred in and out of the memory.</a:t>
            </a:r>
          </a:p>
          <a:p>
            <a:pPr>
              <a:buFont typeface="Wingdings" pitchFamily="2" charset="2"/>
              <a:buChar char="q"/>
            </a:pPr>
            <a:r>
              <a:rPr lang="en-US" dirty="0"/>
              <a:t>Interaction occurs through LOAD and STORE</a:t>
            </a:r>
          </a:p>
          <a:p>
            <a:pPr>
              <a:buFont typeface="Wingdings" pitchFamily="2" charset="2"/>
              <a:buChar char="q"/>
            </a:pPr>
            <a:endParaRPr lang="en-US" dirty="0">
              <a:solidFill>
                <a:srgbClr val="FF0000"/>
              </a:solidFill>
            </a:endParaRPr>
          </a:p>
          <a:p>
            <a:pPr marL="114300" indent="0">
              <a:buNone/>
            </a:pPr>
            <a:r>
              <a:rPr lang="en-US" dirty="0">
                <a:solidFill>
                  <a:srgbClr val="FF0000"/>
                </a:solidFill>
              </a:rPr>
              <a:t>Main Memory </a:t>
            </a:r>
            <a:r>
              <a:rPr lang="en-US" dirty="0"/>
              <a:t>– rewritable memory (RAM)</a:t>
            </a:r>
          </a:p>
          <a:p>
            <a:pPr>
              <a:buFont typeface="Wingdings" pitchFamily="2" charset="2"/>
              <a:buChar char="q"/>
            </a:pPr>
            <a:r>
              <a:rPr lang="en-US" dirty="0"/>
              <a:t>Implemented in a semiconductor technology called DRAM</a:t>
            </a:r>
          </a:p>
          <a:p>
            <a:pPr>
              <a:buFont typeface="Wingdings" pitchFamily="2" charset="2"/>
              <a:buChar char="q"/>
            </a:pPr>
            <a:r>
              <a:rPr lang="en-US" dirty="0"/>
              <a:t>Volatile, very fast and expensive</a:t>
            </a:r>
          </a:p>
          <a:p>
            <a:pPr>
              <a:buFont typeface="Wingdings" pitchFamily="2" charset="2"/>
              <a:buChar char="q"/>
            </a:pPr>
            <a:endParaRPr lang="en-US" dirty="0"/>
          </a:p>
          <a:p>
            <a:pPr marL="114300" indent="0">
              <a:buNone/>
            </a:pPr>
            <a:endParaRPr lang="en-US" dirty="0"/>
          </a:p>
        </p:txBody>
      </p:sp>
    </p:spTree>
    <p:extLst>
      <p:ext uri="{BB962C8B-B14F-4D97-AF65-F5344CB8AC3E}">
        <p14:creationId xmlns:p14="http://schemas.microsoft.com/office/powerpoint/2010/main" val="348950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14300" indent="0">
              <a:buNone/>
            </a:pPr>
            <a:r>
              <a:rPr lang="en-US" dirty="0">
                <a:solidFill>
                  <a:srgbClr val="FF0000"/>
                </a:solidFill>
              </a:rPr>
              <a:t>Registers:</a:t>
            </a:r>
          </a:p>
          <a:p>
            <a:pPr marL="114300" indent="0">
              <a:buNone/>
            </a:pPr>
            <a:r>
              <a:rPr lang="en-US" dirty="0"/>
              <a:t>Very expensive and very fast.</a:t>
            </a:r>
          </a:p>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6768752" cy="3449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12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contd..</a:t>
            </a:r>
          </a:p>
        </p:txBody>
      </p:sp>
      <p:sp>
        <p:nvSpPr>
          <p:cNvPr id="3" name="Content Placeholder 2"/>
          <p:cNvSpPr>
            <a:spLocks noGrp="1"/>
          </p:cNvSpPr>
          <p:nvPr>
            <p:ph idx="1"/>
          </p:nvPr>
        </p:nvSpPr>
        <p:spPr/>
        <p:txBody>
          <a:bodyPr>
            <a:normAutofit fontScale="85000" lnSpcReduction="10000"/>
          </a:bodyPr>
          <a:lstStyle/>
          <a:p>
            <a:pPr marL="114300" indent="0">
              <a:buNone/>
            </a:pPr>
            <a:r>
              <a:rPr lang="en-US" dirty="0">
                <a:solidFill>
                  <a:srgbClr val="FF0000"/>
                </a:solidFill>
              </a:rPr>
              <a:t>Secondary memory</a:t>
            </a:r>
          </a:p>
          <a:p>
            <a:pPr lvl="1">
              <a:buFont typeface="Wingdings" pitchFamily="2" charset="2"/>
              <a:buChar char="q"/>
            </a:pPr>
            <a:r>
              <a:rPr lang="en-US" dirty="0"/>
              <a:t>Electronic disk</a:t>
            </a:r>
          </a:p>
          <a:p>
            <a:pPr lvl="1">
              <a:buFont typeface="Wingdings" pitchFamily="2" charset="2"/>
              <a:buChar char="q"/>
            </a:pPr>
            <a:r>
              <a:rPr lang="en-US" dirty="0"/>
              <a:t>Magnetic disk</a:t>
            </a:r>
          </a:p>
          <a:p>
            <a:pPr lvl="1">
              <a:buFont typeface="Wingdings" pitchFamily="2" charset="2"/>
              <a:buChar char="q"/>
            </a:pPr>
            <a:r>
              <a:rPr lang="en-US" dirty="0"/>
              <a:t>Optical disk</a:t>
            </a:r>
          </a:p>
          <a:p>
            <a:pPr lvl="1">
              <a:buFont typeface="Wingdings" pitchFamily="2" charset="2"/>
              <a:buChar char="q"/>
            </a:pPr>
            <a:r>
              <a:rPr lang="en-US" dirty="0"/>
              <a:t>Magnetic tapes</a:t>
            </a:r>
          </a:p>
          <a:p>
            <a:pPr marL="411480" lvl="1" indent="0">
              <a:buNone/>
            </a:pPr>
            <a:endParaRPr lang="en-US" dirty="0"/>
          </a:p>
          <a:p>
            <a:pPr marL="411480" lvl="1" indent="0">
              <a:buNone/>
            </a:pPr>
            <a:r>
              <a:rPr lang="en-US" dirty="0">
                <a:solidFill>
                  <a:srgbClr val="FF0000"/>
                </a:solidFill>
              </a:rPr>
              <a:t>Cache Memory </a:t>
            </a:r>
          </a:p>
          <a:p>
            <a:pPr lvl="1">
              <a:buFont typeface="Wingdings" pitchFamily="2" charset="2"/>
              <a:buChar char="q"/>
            </a:pPr>
            <a:r>
              <a:rPr lang="en-US" dirty="0"/>
              <a:t>Random access memory (RAM) that a computer microprocessor can access more quickly than it can access regular RAM. </a:t>
            </a:r>
          </a:p>
          <a:p>
            <a:pPr lvl="1">
              <a:buFont typeface="Wingdings" pitchFamily="2" charset="2"/>
              <a:buChar char="q"/>
            </a:pPr>
            <a:r>
              <a:rPr lang="en-US" dirty="0"/>
              <a:t>Most frequently used instructions are stored in the cache.</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26481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30480"/>
            <a:ext cx="8229600" cy="883920"/>
          </a:xfrm>
        </p:spPr>
        <p:txBody>
          <a:bodyPr/>
          <a:lstStyle/>
          <a:p>
            <a:r>
              <a:rPr lang="en-US" dirty="0"/>
              <a:t>OS Abstraction</a:t>
            </a:r>
          </a:p>
        </p:txBody>
      </p:sp>
      <p:sp>
        <p:nvSpPr>
          <p:cNvPr id="3075" name="Rectangle 3"/>
          <p:cNvSpPr>
            <a:spLocks noGrp="1" noChangeArrowheads="1"/>
          </p:cNvSpPr>
          <p:nvPr>
            <p:ph type="body" idx="1"/>
          </p:nvPr>
        </p:nvSpPr>
        <p:spPr>
          <a:xfrm>
            <a:off x="304800" y="838200"/>
            <a:ext cx="8229600" cy="5105400"/>
          </a:xfrm>
        </p:spPr>
        <p:txBody>
          <a:bodyPr>
            <a:noAutofit/>
          </a:bodyPr>
          <a:lstStyle/>
          <a:p>
            <a:pPr>
              <a:lnSpc>
                <a:spcPct val="80000"/>
              </a:lnSpc>
            </a:pPr>
            <a:r>
              <a:rPr lang="en-US" sz="1800" dirty="0"/>
              <a:t>The operating system provides a layer of abstraction between the user and the bare machine. Users and applications do not see the hardware directly, but view it through the operating system.</a:t>
            </a:r>
            <a:br>
              <a:rPr lang="en-US" sz="1800" dirty="0"/>
            </a:br>
            <a:endParaRPr lang="en-US" sz="1800" dirty="0"/>
          </a:p>
          <a:p>
            <a:pPr>
              <a:lnSpc>
                <a:spcPct val="80000"/>
              </a:lnSpc>
            </a:pPr>
            <a:r>
              <a:rPr lang="en-US" sz="1800" dirty="0"/>
              <a:t>This abstraction can be used to hide certain hardware details from users and applications. Thus, changes in the hardware are not seen by the user (even though the OS must accommodate them).</a:t>
            </a:r>
            <a:br>
              <a:rPr lang="en-US" sz="1800" dirty="0"/>
            </a:br>
            <a:endParaRPr lang="en-US" sz="1800" dirty="0"/>
          </a:p>
          <a:p>
            <a:pPr>
              <a:lnSpc>
                <a:spcPct val="80000"/>
              </a:lnSpc>
            </a:pPr>
            <a:r>
              <a:rPr lang="en-US" sz="1800" dirty="0"/>
              <a:t>This is particularly advantageous for vendors that want offer a consistent OS interface across an entire line of hardware platforms. </a:t>
            </a:r>
            <a:br>
              <a:rPr lang="en-US" sz="1800" dirty="0"/>
            </a:br>
            <a:endParaRPr lang="en-US" sz="1800" dirty="0"/>
          </a:p>
          <a:p>
            <a:pPr>
              <a:lnSpc>
                <a:spcPct val="80000"/>
              </a:lnSpc>
            </a:pPr>
            <a:r>
              <a:rPr lang="en-US" sz="1800" dirty="0"/>
              <a:t>Another way that abstraction can be used is to make related devices appear the same from the user point of view. For example, hard disks, floppy disks, CD-ROMs, and even tape are all very different media, but in many operating systems they appear the same to the user.</a:t>
            </a:r>
            <a:br>
              <a:rPr lang="en-US" sz="1800" dirty="0"/>
            </a:br>
            <a:endParaRPr lang="en-US" sz="1800" dirty="0"/>
          </a:p>
          <a:p>
            <a:pPr>
              <a:lnSpc>
                <a:spcPct val="80000"/>
              </a:lnSpc>
            </a:pPr>
            <a:r>
              <a:rPr lang="en-US" sz="1800" dirty="0"/>
              <a:t>Unix, and increasingly Windows NT, take this abstraction even further. From a user and application programmer standpoint, Unix is Unix regardless of the CPU make and model.</a:t>
            </a:r>
          </a:p>
        </p:txBody>
      </p:sp>
    </p:spTree>
    <p:extLst>
      <p:ext uri="{BB962C8B-B14F-4D97-AF65-F5344CB8AC3E}">
        <p14:creationId xmlns:p14="http://schemas.microsoft.com/office/powerpoint/2010/main" val="328406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5715000" cy="6400800"/>
          </a:xfrm>
        </p:spPr>
        <p:txBody>
          <a:bodyPr>
            <a:normAutofit fontScale="85000" lnSpcReduction="20000"/>
          </a:bodyPr>
          <a:lstStyle/>
          <a:p>
            <a:r>
              <a:rPr lang="en-IN" dirty="0"/>
              <a:t>Abstraction </a:t>
            </a:r>
          </a:p>
          <a:p>
            <a:pPr lvl="1"/>
            <a:r>
              <a:rPr lang="en-IN" dirty="0"/>
              <a:t>Hide the implementation details of a component</a:t>
            </a:r>
          </a:p>
          <a:p>
            <a:pPr lvl="1"/>
            <a:r>
              <a:rPr lang="en-IN" dirty="0"/>
              <a:t>Freedom to modify the implementation without affecting other underlying modules</a:t>
            </a:r>
          </a:p>
          <a:p>
            <a:pPr lvl="1"/>
            <a:r>
              <a:rPr lang="en-IN" dirty="0"/>
              <a:t>Ex</a:t>
            </a:r>
            <a:r>
              <a:rPr lang="en-IN" dirty="0">
                <a:solidFill>
                  <a:srgbClr val="FF0000"/>
                </a:solidFill>
              </a:rPr>
              <a:t>: </a:t>
            </a:r>
            <a:r>
              <a:rPr lang="en-IN" dirty="0" err="1">
                <a:solidFill>
                  <a:srgbClr val="FF0000"/>
                </a:solidFill>
              </a:rPr>
              <a:t>int</a:t>
            </a:r>
            <a:r>
              <a:rPr lang="en-IN" dirty="0">
                <a:solidFill>
                  <a:srgbClr val="FF0000"/>
                </a:solidFill>
              </a:rPr>
              <a:t> add(</a:t>
            </a:r>
            <a:r>
              <a:rPr lang="en-IN" dirty="0" err="1">
                <a:solidFill>
                  <a:srgbClr val="FF0000"/>
                </a:solidFill>
              </a:rPr>
              <a:t>int</a:t>
            </a:r>
            <a:r>
              <a:rPr lang="en-IN" dirty="0">
                <a:solidFill>
                  <a:srgbClr val="FF0000"/>
                </a:solidFill>
              </a:rPr>
              <a:t> a, </a:t>
            </a:r>
            <a:r>
              <a:rPr lang="en-IN" dirty="0" err="1">
                <a:solidFill>
                  <a:srgbClr val="FF0000"/>
                </a:solidFill>
              </a:rPr>
              <a:t>int</a:t>
            </a:r>
            <a:r>
              <a:rPr lang="en-IN" dirty="0">
                <a:solidFill>
                  <a:srgbClr val="FF0000"/>
                </a:solidFill>
              </a:rPr>
              <a:t> b) {</a:t>
            </a:r>
          </a:p>
          <a:p>
            <a:pPr marL="914400" lvl="2" indent="0">
              <a:buNone/>
            </a:pPr>
            <a:r>
              <a:rPr lang="en-IN" dirty="0">
                <a:solidFill>
                  <a:srgbClr val="FF0000"/>
                </a:solidFill>
              </a:rPr>
              <a:t>return a + b; // Implementation details</a:t>
            </a:r>
          </a:p>
          <a:p>
            <a:pPr marL="457200" lvl="1" indent="0">
              <a:buNone/>
            </a:pPr>
            <a:r>
              <a:rPr lang="en-IN" dirty="0">
                <a:solidFill>
                  <a:srgbClr val="FF0000"/>
                </a:solidFill>
              </a:rPr>
              <a:t>   }</a:t>
            </a:r>
          </a:p>
          <a:p>
            <a:r>
              <a:rPr lang="en-IN" dirty="0"/>
              <a:t>Interface</a:t>
            </a:r>
          </a:p>
          <a:p>
            <a:pPr lvl="1"/>
            <a:r>
              <a:rPr lang="en-IN" dirty="0"/>
              <a:t>To hide the details of lower level components</a:t>
            </a:r>
          </a:p>
          <a:p>
            <a:pPr lvl="1"/>
            <a:r>
              <a:rPr lang="en-IN" dirty="0"/>
              <a:t>To enable the communication / data passing between the components without knowing details of their implementation</a:t>
            </a:r>
          </a:p>
          <a:p>
            <a:pPr lvl="1"/>
            <a:r>
              <a:rPr lang="en-IN" dirty="0"/>
              <a:t>Ex: </a:t>
            </a:r>
            <a:r>
              <a:rPr lang="en-IN" dirty="0" err="1">
                <a:solidFill>
                  <a:srgbClr val="FF0000"/>
                </a:solidFill>
              </a:rPr>
              <a:t>printf</a:t>
            </a:r>
            <a:r>
              <a:rPr lang="en-IN" dirty="0">
                <a:solidFill>
                  <a:srgbClr val="FF0000"/>
                </a:solidFill>
              </a:rPr>
              <a:t>(“%d, %d”, add(5,10), add(10,10))</a:t>
            </a:r>
          </a:p>
          <a:p>
            <a:pPr lvl="1"/>
            <a:endParaRPr lang="en-IN" dirty="0"/>
          </a:p>
        </p:txBody>
      </p:sp>
      <p:sp>
        <p:nvSpPr>
          <p:cNvPr id="2" name="Rectangle 1"/>
          <p:cNvSpPr/>
          <p:nvPr/>
        </p:nvSpPr>
        <p:spPr>
          <a:xfrm>
            <a:off x="6705600" y="10668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Abstraction</a:t>
            </a:r>
          </a:p>
          <a:p>
            <a:pPr algn="ctr"/>
            <a:r>
              <a:rPr lang="en-IN" dirty="0"/>
              <a:t>Component -1</a:t>
            </a:r>
          </a:p>
        </p:txBody>
      </p:sp>
      <p:sp>
        <p:nvSpPr>
          <p:cNvPr id="4" name="Rectangle 3"/>
          <p:cNvSpPr/>
          <p:nvPr/>
        </p:nvSpPr>
        <p:spPr>
          <a:xfrm>
            <a:off x="6705600" y="28194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Abstraction </a:t>
            </a:r>
          </a:p>
          <a:p>
            <a:pPr algn="ctr"/>
            <a:r>
              <a:rPr lang="en-IN" dirty="0"/>
              <a:t>Component -2</a:t>
            </a:r>
          </a:p>
          <a:p>
            <a:pPr algn="ctr"/>
            <a:endParaRPr lang="en-IN" dirty="0"/>
          </a:p>
        </p:txBody>
      </p:sp>
      <p:sp>
        <p:nvSpPr>
          <p:cNvPr id="5" name="Down Arrow 4"/>
          <p:cNvSpPr/>
          <p:nvPr/>
        </p:nvSpPr>
        <p:spPr>
          <a:xfrm>
            <a:off x="7315200" y="2057400"/>
            <a:ext cx="5334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172200" y="2209800"/>
            <a:ext cx="1066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Interface</a:t>
            </a:r>
          </a:p>
        </p:txBody>
      </p:sp>
      <p:sp>
        <p:nvSpPr>
          <p:cNvPr id="7" name="Rectangle 6"/>
          <p:cNvSpPr/>
          <p:nvPr/>
        </p:nvSpPr>
        <p:spPr>
          <a:xfrm>
            <a:off x="5410200" y="4343399"/>
            <a:ext cx="3733801" cy="2308324"/>
          </a:xfrm>
          <a:prstGeom prst="rect">
            <a:avLst/>
          </a:prstGeom>
        </p:spPr>
        <p:txBody>
          <a:bodyPr wrap="square">
            <a:spAutoFit/>
          </a:bodyPr>
          <a:lstStyle/>
          <a:p>
            <a:pPr lvl="1" algn="ctr"/>
            <a:r>
              <a:rPr lang="en-IN" sz="2400" dirty="0">
                <a:solidFill>
                  <a:srgbClr val="FF0000"/>
                </a:solidFill>
              </a:rPr>
              <a:t>Take away:</a:t>
            </a:r>
          </a:p>
          <a:p>
            <a:pPr lvl="1" algn="ctr"/>
            <a:r>
              <a:rPr lang="en-IN" sz="2400" dirty="0">
                <a:solidFill>
                  <a:srgbClr val="FF0000"/>
                </a:solidFill>
              </a:rPr>
              <a:t>If you introduce an interface,</a:t>
            </a:r>
          </a:p>
          <a:p>
            <a:pPr lvl="1" algn="ctr"/>
            <a:r>
              <a:rPr lang="en-IN" sz="2400" dirty="0">
                <a:solidFill>
                  <a:srgbClr val="FF0000"/>
                </a:solidFill>
              </a:rPr>
              <a:t>you want to hide the implementation details below it</a:t>
            </a:r>
          </a:p>
        </p:txBody>
      </p:sp>
    </p:spTree>
    <p:extLst>
      <p:ext uri="{BB962C8B-B14F-4D97-AF65-F5344CB8AC3E}">
        <p14:creationId xmlns:p14="http://schemas.microsoft.com/office/powerpoint/2010/main" val="269449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67544" y="355600"/>
            <a:ext cx="7620000" cy="1143000"/>
          </a:xfrm>
        </p:spPr>
        <p:txBody>
          <a:bodyPr/>
          <a:lstStyle/>
          <a:p>
            <a:r>
              <a:rPr lang="en-US"/>
              <a:t>What is an Operating System?</a:t>
            </a:r>
          </a:p>
        </p:txBody>
      </p:sp>
      <p:sp>
        <p:nvSpPr>
          <p:cNvPr id="55299" name="Rectangle 3"/>
          <p:cNvSpPr>
            <a:spLocks noGrp="1" noChangeArrowheads="1"/>
          </p:cNvSpPr>
          <p:nvPr>
            <p:ph type="body" idx="4294967295"/>
          </p:nvPr>
        </p:nvSpPr>
        <p:spPr>
          <a:xfrm>
            <a:off x="611560" y="1700808"/>
            <a:ext cx="7581900" cy="4819650"/>
          </a:xfrm>
        </p:spPr>
        <p:txBody>
          <a:bodyPr>
            <a:normAutofit lnSpcReduction="10000"/>
          </a:bodyPr>
          <a:lstStyle/>
          <a:p>
            <a:r>
              <a:rPr lang="en-US" dirty="0"/>
              <a:t>A program that acts as an intermediary between a user of a computer and the computer hardware.</a:t>
            </a:r>
          </a:p>
          <a:p>
            <a:r>
              <a:rPr lang="en-US" dirty="0"/>
              <a:t>Operating system goals:</a:t>
            </a:r>
          </a:p>
          <a:p>
            <a:pPr lvl="1"/>
            <a:r>
              <a:rPr lang="en-US" dirty="0"/>
              <a:t>Execute user programs and make solving user problems easier.</a:t>
            </a:r>
          </a:p>
          <a:p>
            <a:pPr lvl="1"/>
            <a:r>
              <a:rPr lang="en-US" dirty="0"/>
              <a:t>Make the computer system convenient to use.</a:t>
            </a:r>
          </a:p>
          <a:p>
            <a:r>
              <a:rPr lang="en-US" dirty="0"/>
              <a:t>Use the computer hardware in an efficient manner.</a:t>
            </a:r>
          </a:p>
        </p:txBody>
      </p:sp>
    </p:spTree>
    <p:extLst>
      <p:ext uri="{BB962C8B-B14F-4D97-AF65-F5344CB8AC3E}">
        <p14:creationId xmlns:p14="http://schemas.microsoft.com/office/powerpoint/2010/main" val="66064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09600"/>
          </a:xfrm>
        </p:spPr>
        <p:txBody>
          <a:bodyPr>
            <a:normAutofit fontScale="90000"/>
          </a:bodyPr>
          <a:lstStyle/>
          <a:p>
            <a:r>
              <a:rPr lang="en-IN" dirty="0"/>
              <a:t>Major OS modules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8839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042118"/>
            <a:ext cx="9104031" cy="1815882"/>
          </a:xfrm>
          <a:prstGeom prst="rect">
            <a:avLst/>
          </a:prstGeom>
        </p:spPr>
        <p:txBody>
          <a:bodyPr wrap="none">
            <a:spAutoFit/>
          </a:bodyPr>
          <a:lstStyle/>
          <a:p>
            <a:r>
              <a:rPr lang="en-IN" sz="2800" dirty="0"/>
              <a:t>Each of the responsibilities is implemented as separate </a:t>
            </a:r>
          </a:p>
          <a:p>
            <a:r>
              <a:rPr lang="en-IN" sz="2800" dirty="0"/>
              <a:t>Modules (</a:t>
            </a:r>
            <a:r>
              <a:rPr lang="en-IN" sz="2800" b="1" dirty="0"/>
              <a:t>abstraction</a:t>
            </a:r>
            <a:r>
              <a:rPr lang="en-IN" sz="2800" dirty="0"/>
              <a:t>) which are combined together through </a:t>
            </a:r>
          </a:p>
          <a:p>
            <a:r>
              <a:rPr lang="en-IN" sz="2800" dirty="0"/>
              <a:t>appropriate </a:t>
            </a:r>
            <a:r>
              <a:rPr lang="en-IN" sz="2800" b="1" dirty="0"/>
              <a:t>interfaces</a:t>
            </a:r>
            <a:r>
              <a:rPr lang="en-IN" sz="2800" dirty="0"/>
              <a:t> to formulate an Operating  System </a:t>
            </a:r>
          </a:p>
          <a:p>
            <a:r>
              <a:rPr lang="en-IN" sz="2800" dirty="0"/>
              <a:t>software</a:t>
            </a:r>
          </a:p>
        </p:txBody>
      </p:sp>
    </p:spTree>
    <p:extLst>
      <p:ext uri="{BB962C8B-B14F-4D97-AF65-F5344CB8AC3E}">
        <p14:creationId xmlns:p14="http://schemas.microsoft.com/office/powerpoint/2010/main" val="1698765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0" cy="685800"/>
          </a:xfrm>
        </p:spPr>
        <p:txBody>
          <a:bodyPr>
            <a:normAutofit fontScale="90000"/>
          </a:bodyPr>
          <a:lstStyle/>
          <a:p>
            <a:pPr algn="l"/>
            <a:r>
              <a:rPr lang="en-IN" dirty="0"/>
              <a:t>       OS in relationship to hardware</a:t>
            </a:r>
          </a:p>
        </p:txBody>
      </p:sp>
      <p:sp>
        <p:nvSpPr>
          <p:cNvPr id="3" name="Rectangle 2"/>
          <p:cNvSpPr/>
          <p:nvPr/>
        </p:nvSpPr>
        <p:spPr>
          <a:xfrm>
            <a:off x="4267200" y="533400"/>
            <a:ext cx="4800600" cy="3693319"/>
          </a:xfrm>
          <a:prstGeom prst="rect">
            <a:avLst/>
          </a:prstGeom>
        </p:spPr>
        <p:txBody>
          <a:bodyPr wrap="square">
            <a:spAutoFit/>
          </a:bodyPr>
          <a:lstStyle/>
          <a:p>
            <a:r>
              <a:rPr lang="en-IN" b="1" dirty="0"/>
              <a:t>Shell:   </a:t>
            </a:r>
            <a:r>
              <a:rPr lang="en-IN" dirty="0"/>
              <a:t>programs that are not part of the OS core (or kernel), but work closely with the kernel to provide ease of use or access to system information. A </a:t>
            </a:r>
            <a:r>
              <a:rPr lang="en-IN" b="1" dirty="0"/>
              <a:t>shell </a:t>
            </a:r>
            <a:r>
              <a:rPr lang="en-IN" dirty="0"/>
              <a:t>or </a:t>
            </a:r>
            <a:r>
              <a:rPr lang="en-IN" b="1" dirty="0"/>
              <a:t>command interpreter </a:t>
            </a:r>
            <a:r>
              <a:rPr lang="en-IN" dirty="0"/>
              <a:t>is an example of a utility</a:t>
            </a:r>
          </a:p>
          <a:p>
            <a:r>
              <a:rPr lang="en-IN" b="1" dirty="0"/>
              <a:t>Service: </a:t>
            </a:r>
            <a:r>
              <a:rPr lang="en-IN" dirty="0"/>
              <a:t>Services are functions that the OS kernel provides to users, mostly through</a:t>
            </a:r>
          </a:p>
          <a:p>
            <a:r>
              <a:rPr lang="en-IN" dirty="0"/>
              <a:t>APIs via OS calls. Ex: file manipulation services (create, read, copy), memory allocation services (get, free)</a:t>
            </a:r>
          </a:p>
          <a:p>
            <a:r>
              <a:rPr lang="en-IN" b="1" dirty="0"/>
              <a:t>Kernel: </a:t>
            </a:r>
            <a:r>
              <a:rPr lang="en-IN" dirty="0"/>
              <a:t>refers to that part of the OS that implements basic functionality  and is always present in memory</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3400"/>
            <a:ext cx="4114800" cy="521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114800"/>
            <a:ext cx="4572000" cy="271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6096000"/>
            <a:ext cx="4139723" cy="523220"/>
          </a:xfrm>
          <a:prstGeom prst="rect">
            <a:avLst/>
          </a:prstGeom>
        </p:spPr>
        <p:txBody>
          <a:bodyPr wrap="none">
            <a:spAutoFit/>
          </a:bodyPr>
          <a:lstStyle/>
          <a:p>
            <a:r>
              <a:rPr lang="en-IN" sz="2800" dirty="0"/>
              <a:t>Layered or Levels approach</a:t>
            </a:r>
          </a:p>
        </p:txBody>
      </p:sp>
    </p:spTree>
    <p:extLst>
      <p:ext uri="{BB962C8B-B14F-4D97-AF65-F5344CB8AC3E}">
        <p14:creationId xmlns:p14="http://schemas.microsoft.com/office/powerpoint/2010/main" val="165832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6096000" cy="6629400"/>
          </a:xfrm>
        </p:spPr>
        <p:txBody>
          <a:bodyPr>
            <a:normAutofit fontScale="70000" lnSpcReduction="20000"/>
          </a:bodyPr>
          <a:lstStyle/>
          <a:p>
            <a:r>
              <a:rPr lang="en-IN" sz="4600" dirty="0"/>
              <a:t>Role of device, device controller and device driver</a:t>
            </a:r>
          </a:p>
          <a:p>
            <a:pPr lvl="1"/>
            <a:r>
              <a:rPr lang="en-IN" sz="2600" b="1" dirty="0"/>
              <a:t>Device (Hardware)</a:t>
            </a:r>
          </a:p>
          <a:p>
            <a:pPr lvl="2"/>
            <a:r>
              <a:rPr lang="en-IN" sz="2600" dirty="0"/>
              <a:t>A device is a piece of hardware connected to the main computer system hardware </a:t>
            </a:r>
          </a:p>
          <a:p>
            <a:pPr lvl="3"/>
            <a:r>
              <a:rPr lang="en-IN" sz="2600" dirty="0"/>
              <a:t>Hard disks, DVDs, and video monitors</a:t>
            </a:r>
          </a:p>
          <a:p>
            <a:pPr lvl="1"/>
            <a:r>
              <a:rPr lang="en-IN" sz="2600" b="1" dirty="0"/>
              <a:t>Device Controller (Hardware)</a:t>
            </a:r>
          </a:p>
          <a:p>
            <a:pPr lvl="2"/>
            <a:r>
              <a:rPr lang="en-IN" sz="2600" dirty="0"/>
              <a:t>Usually, every device has a special electronic hardware interface, called a </a:t>
            </a:r>
            <a:r>
              <a:rPr lang="en-IN" sz="2600" b="1" dirty="0"/>
              <a:t>device controller</a:t>
            </a:r>
            <a:r>
              <a:rPr lang="en-IN" sz="2600" dirty="0"/>
              <a:t>, which helps connect a device or a group of similar devices to a computer system through a </a:t>
            </a:r>
            <a:r>
              <a:rPr lang="en-IN" sz="2600" b="1" dirty="0"/>
              <a:t>bus.</a:t>
            </a:r>
            <a:endParaRPr lang="en-IN" sz="2600" dirty="0"/>
          </a:p>
          <a:p>
            <a:pPr lvl="3"/>
            <a:r>
              <a:rPr lang="en-IN" sz="2600" dirty="0"/>
              <a:t>hard disk controllers and video monitor controllers</a:t>
            </a:r>
          </a:p>
          <a:p>
            <a:pPr lvl="3"/>
            <a:r>
              <a:rPr lang="en-IN" sz="2600" dirty="0"/>
              <a:t>converts a serial bit stream to block of bytes and perform error correction as required </a:t>
            </a:r>
          </a:p>
          <a:p>
            <a:pPr lvl="3"/>
            <a:r>
              <a:rPr lang="en-IN" sz="2600" dirty="0"/>
              <a:t>Record and save the data</a:t>
            </a:r>
          </a:p>
          <a:p>
            <a:pPr lvl="1"/>
            <a:r>
              <a:rPr lang="en-IN" sz="2600" b="1" dirty="0"/>
              <a:t>Device driver (Software)</a:t>
            </a:r>
          </a:p>
          <a:p>
            <a:pPr lvl="2"/>
            <a:r>
              <a:rPr lang="en-IN" sz="2600" dirty="0"/>
              <a:t>A device driver is a software routine that is part of the OS, and is used to communicate with and control a device through its device controller.</a:t>
            </a:r>
          </a:p>
          <a:p>
            <a:pPr lvl="3"/>
            <a:r>
              <a:rPr lang="en-IN" sz="2600" dirty="0"/>
              <a:t>works as a translator between the hardware device and the application or the operating system that uses </a:t>
            </a:r>
            <a:r>
              <a:rPr lang="en-IN" dirty="0"/>
              <a:t>it</a:t>
            </a:r>
          </a:p>
          <a:p>
            <a:pPr lvl="2"/>
            <a:endParaRPr lang="en-IN" dirty="0"/>
          </a:p>
          <a:p>
            <a:pPr lvl="2"/>
            <a:endParaRPr lang="en-IN" dirty="0"/>
          </a:p>
        </p:txBody>
      </p:sp>
      <p:sp>
        <p:nvSpPr>
          <p:cNvPr id="4" name="AutoShape 4" descr="Linux Device Drivers (part 2) | Long Hư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5" name="Picture 7" descr="Device Driver (Operating System) - Tech Sch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685800"/>
            <a:ext cx="32004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08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layer.slideplayer.com/34/8366806/data/images/img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7677761"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41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ChangeArrowheads="1"/>
          </p:cNvSpPr>
          <p:nvPr/>
        </p:nvSpPr>
        <p:spPr bwMode="auto">
          <a:xfrm>
            <a:off x="6908800" y="21193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2"/>
                </a:solidFill>
                <a:latin typeface="Marker Felt" charset="0"/>
              </a:defRPr>
            </a:lvl1pPr>
            <a:lvl2pPr marL="742950" indent="-285750">
              <a:defRPr sz="2800">
                <a:solidFill>
                  <a:schemeClr val="tx2"/>
                </a:solidFill>
                <a:latin typeface="Marker Felt" charset="0"/>
              </a:defRPr>
            </a:lvl2pPr>
            <a:lvl3pPr marL="1143000" indent="-228600">
              <a:defRPr sz="2800">
                <a:solidFill>
                  <a:schemeClr val="tx2"/>
                </a:solidFill>
                <a:latin typeface="Marker Felt" charset="0"/>
              </a:defRPr>
            </a:lvl3pPr>
            <a:lvl4pPr marL="1600200" indent="-228600">
              <a:defRPr sz="2800">
                <a:solidFill>
                  <a:schemeClr val="tx2"/>
                </a:solidFill>
                <a:latin typeface="Marker Felt" charset="0"/>
              </a:defRPr>
            </a:lvl4pPr>
            <a:lvl5pPr marL="2057400" indent="-228600">
              <a:defRPr sz="2800">
                <a:solidFill>
                  <a:schemeClr val="tx2"/>
                </a:solidFill>
                <a:latin typeface="Marker Felt" charset="0"/>
              </a:defRPr>
            </a:lvl5pPr>
            <a:lvl6pPr marL="2514600" indent="-228600" eaLnBrk="0" fontAlgn="base" hangingPunct="0">
              <a:spcBef>
                <a:spcPct val="0"/>
              </a:spcBef>
              <a:spcAft>
                <a:spcPct val="0"/>
              </a:spcAft>
              <a:defRPr sz="2800">
                <a:solidFill>
                  <a:schemeClr val="tx2"/>
                </a:solidFill>
                <a:latin typeface="Marker Felt" charset="0"/>
              </a:defRPr>
            </a:lvl6pPr>
            <a:lvl7pPr marL="2971800" indent="-228600" eaLnBrk="0" fontAlgn="base" hangingPunct="0">
              <a:spcBef>
                <a:spcPct val="0"/>
              </a:spcBef>
              <a:spcAft>
                <a:spcPct val="0"/>
              </a:spcAft>
              <a:defRPr sz="2800">
                <a:solidFill>
                  <a:schemeClr val="tx2"/>
                </a:solidFill>
                <a:latin typeface="Marker Felt" charset="0"/>
              </a:defRPr>
            </a:lvl7pPr>
            <a:lvl8pPr marL="3429000" indent="-228600" eaLnBrk="0" fontAlgn="base" hangingPunct="0">
              <a:spcBef>
                <a:spcPct val="0"/>
              </a:spcBef>
              <a:spcAft>
                <a:spcPct val="0"/>
              </a:spcAft>
              <a:defRPr sz="2800">
                <a:solidFill>
                  <a:schemeClr val="tx2"/>
                </a:solidFill>
                <a:latin typeface="Marker Felt" charset="0"/>
              </a:defRPr>
            </a:lvl8pPr>
            <a:lvl9pPr marL="3886200" indent="-228600" eaLnBrk="0" fontAlgn="base" hangingPunct="0">
              <a:spcBef>
                <a:spcPct val="0"/>
              </a:spcBef>
              <a:spcAft>
                <a:spcPct val="0"/>
              </a:spcAft>
              <a:defRPr sz="2800">
                <a:solidFill>
                  <a:schemeClr val="tx2"/>
                </a:solidFill>
                <a:latin typeface="Marker Felt" charset="0"/>
              </a:defRPr>
            </a:lvl9pPr>
          </a:lstStyle>
          <a:p>
            <a:endParaRPr lang="en-US"/>
          </a:p>
        </p:txBody>
      </p:sp>
      <p:sp>
        <p:nvSpPr>
          <p:cNvPr id="9219" name="Rectangle 14"/>
          <p:cNvSpPr>
            <a:spLocks noGrp="1" noChangeArrowheads="1"/>
          </p:cNvSpPr>
          <p:nvPr>
            <p:ph type="title"/>
          </p:nvPr>
        </p:nvSpPr>
        <p:spPr/>
        <p:txBody>
          <a:bodyPr/>
          <a:lstStyle/>
          <a:p>
            <a:pPr eaLnBrk="1" hangingPunct="1"/>
            <a:r>
              <a:rPr lang="en-US"/>
              <a:t>What is the role of the OS?</a:t>
            </a:r>
          </a:p>
        </p:txBody>
      </p:sp>
      <p:sp>
        <p:nvSpPr>
          <p:cNvPr id="9220" name="Rectangle 16"/>
          <p:cNvSpPr>
            <a:spLocks noGrp="1" noChangeArrowheads="1"/>
          </p:cNvSpPr>
          <p:nvPr>
            <p:ph type="body" idx="1"/>
          </p:nvPr>
        </p:nvSpPr>
        <p:spPr>
          <a:noFill/>
        </p:spPr>
        <p:txBody>
          <a:bodyPr/>
          <a:lstStyle/>
          <a:p>
            <a:pPr marL="533400" indent="-533400" eaLnBrk="1" hangingPunct="1">
              <a:lnSpc>
                <a:spcPct val="90000"/>
              </a:lnSpc>
              <a:buFontTx/>
              <a:buNone/>
            </a:pPr>
            <a:r>
              <a:rPr lang="en-US" sz="2400" dirty="0"/>
              <a:t>Role #1: abstract resources</a:t>
            </a:r>
          </a:p>
          <a:p>
            <a:pPr marL="533400" indent="-533400" eaLnBrk="1" hangingPunct="1">
              <a:lnSpc>
                <a:spcPct val="90000"/>
              </a:lnSpc>
              <a:buFontTx/>
              <a:buNone/>
            </a:pPr>
            <a:r>
              <a:rPr lang="en-US" sz="2400" dirty="0"/>
              <a:t>What is a </a:t>
            </a:r>
            <a:r>
              <a:rPr lang="en-US" dirty="0">
                <a:solidFill>
                  <a:schemeClr val="hlink"/>
                </a:solidFill>
              </a:rPr>
              <a:t>resource?</a:t>
            </a:r>
          </a:p>
          <a:p>
            <a:pPr marL="914400" lvl="1" indent="-457200" eaLnBrk="1" hangingPunct="1">
              <a:lnSpc>
                <a:spcPct val="90000"/>
              </a:lnSpc>
            </a:pPr>
            <a:r>
              <a:rPr lang="en-US" dirty="0"/>
              <a:t>Anything valuable (e.g., CPU, memory, disk)</a:t>
            </a:r>
            <a:endParaRPr lang="en-US" sz="2000" dirty="0"/>
          </a:p>
          <a:p>
            <a:pPr marL="533400" indent="-533400" eaLnBrk="1" hangingPunct="1">
              <a:lnSpc>
                <a:spcPct val="90000"/>
              </a:lnSpc>
              <a:buFontTx/>
              <a:buNone/>
            </a:pPr>
            <a:r>
              <a:rPr lang="en-US" sz="2400" dirty="0"/>
              <a:t>Advantages of standard library</a:t>
            </a:r>
          </a:p>
          <a:p>
            <a:pPr marL="914400" lvl="1" indent="-457200" eaLnBrk="1" hangingPunct="1">
              <a:lnSpc>
                <a:spcPct val="90000"/>
              </a:lnSpc>
            </a:pPr>
            <a:r>
              <a:rPr lang="en-US" sz="2000" dirty="0"/>
              <a:t>Allow applications to reuse common facilities</a:t>
            </a:r>
          </a:p>
          <a:p>
            <a:pPr marL="914400" lvl="1" indent="-457200" eaLnBrk="1" hangingPunct="1">
              <a:lnSpc>
                <a:spcPct val="90000"/>
              </a:lnSpc>
            </a:pPr>
            <a:r>
              <a:rPr lang="en-US" sz="2000" dirty="0"/>
              <a:t>Make different devices look the same</a:t>
            </a:r>
          </a:p>
          <a:p>
            <a:pPr marL="914400" lvl="1" indent="-457200" eaLnBrk="1" hangingPunct="1">
              <a:lnSpc>
                <a:spcPct val="90000"/>
              </a:lnSpc>
            </a:pPr>
            <a:r>
              <a:rPr lang="en-US" sz="2000" dirty="0"/>
              <a:t>Provide higher-level abstractions</a:t>
            </a:r>
          </a:p>
        </p:txBody>
      </p:sp>
    </p:spTree>
    <p:extLst>
      <p:ext uri="{BB962C8B-B14F-4D97-AF65-F5344CB8AC3E}">
        <p14:creationId xmlns:p14="http://schemas.microsoft.com/office/powerpoint/2010/main" val="2176763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What is the role of the OS?</a:t>
            </a:r>
          </a:p>
        </p:txBody>
      </p:sp>
      <p:sp>
        <p:nvSpPr>
          <p:cNvPr id="10243" name="Rectangle 3"/>
          <p:cNvSpPr>
            <a:spLocks noGrp="1" noChangeArrowheads="1"/>
          </p:cNvSpPr>
          <p:nvPr>
            <p:ph type="body" idx="1"/>
          </p:nvPr>
        </p:nvSpPr>
        <p:spPr/>
        <p:txBody>
          <a:bodyPr>
            <a:normAutofit/>
          </a:bodyPr>
          <a:lstStyle/>
          <a:p>
            <a:pPr eaLnBrk="1" hangingPunct="1">
              <a:lnSpc>
                <a:spcPct val="90000"/>
              </a:lnSpc>
              <a:buFontTx/>
              <a:buNone/>
            </a:pPr>
            <a:r>
              <a:rPr lang="en-US" dirty="0"/>
              <a:t>Role #2: Resource coordinator (I.e.,  manager)</a:t>
            </a:r>
          </a:p>
          <a:p>
            <a:pPr eaLnBrk="1" hangingPunct="1">
              <a:lnSpc>
                <a:spcPct val="90000"/>
              </a:lnSpc>
              <a:buFontTx/>
              <a:buNone/>
            </a:pPr>
            <a:endParaRPr lang="en-US" dirty="0"/>
          </a:p>
          <a:p>
            <a:pPr eaLnBrk="1" hangingPunct="1">
              <a:lnSpc>
                <a:spcPct val="90000"/>
              </a:lnSpc>
              <a:buFontTx/>
              <a:buNone/>
            </a:pPr>
            <a:r>
              <a:rPr lang="en-US" dirty="0"/>
              <a:t>Advantages of resource coordinator</a:t>
            </a:r>
          </a:p>
          <a:p>
            <a:pPr lvl="1" eaLnBrk="1" hangingPunct="1">
              <a:lnSpc>
                <a:spcPct val="90000"/>
              </a:lnSpc>
            </a:pPr>
            <a:r>
              <a:rPr lang="en-US" dirty="0"/>
              <a:t>Virtualize resources so multiple users or applications can share</a:t>
            </a:r>
          </a:p>
          <a:p>
            <a:pPr lvl="1" eaLnBrk="1" hangingPunct="1">
              <a:lnSpc>
                <a:spcPct val="90000"/>
              </a:lnSpc>
            </a:pPr>
            <a:r>
              <a:rPr lang="en-US" dirty="0"/>
              <a:t>Protect applications from one another</a:t>
            </a:r>
          </a:p>
          <a:p>
            <a:pPr lvl="1" eaLnBrk="1" hangingPunct="1">
              <a:lnSpc>
                <a:spcPct val="90000"/>
              </a:lnSpc>
            </a:pPr>
            <a:r>
              <a:rPr lang="en-US" dirty="0"/>
              <a:t>Provide efficient and fair access to resources</a:t>
            </a:r>
          </a:p>
        </p:txBody>
      </p:sp>
    </p:spTree>
    <p:extLst>
      <p:ext uri="{BB962C8B-B14F-4D97-AF65-F5344CB8AC3E}">
        <p14:creationId xmlns:p14="http://schemas.microsoft.com/office/powerpoint/2010/main" val="3178561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dirty="0"/>
              <a:t>Desirable qualities of an OS</a:t>
            </a:r>
          </a:p>
          <a:p>
            <a:pPr lvl="1"/>
            <a:r>
              <a:rPr lang="en-IN" dirty="0"/>
              <a:t>Certain OS parts those handle the user and application program interaction should never be exposed to the users</a:t>
            </a:r>
          </a:p>
          <a:p>
            <a:pPr lvl="2"/>
            <a:r>
              <a:rPr lang="en-IN" dirty="0"/>
              <a:t>Abstraction and Interface</a:t>
            </a:r>
          </a:p>
          <a:p>
            <a:pPr lvl="1"/>
            <a:r>
              <a:rPr lang="en-IN" dirty="0"/>
              <a:t>OSs should provide new features and be easier to work with.</a:t>
            </a:r>
          </a:p>
          <a:p>
            <a:pPr lvl="2"/>
            <a:r>
              <a:rPr lang="en-IN" dirty="0"/>
              <a:t>Updated periodically</a:t>
            </a:r>
          </a:p>
          <a:p>
            <a:pPr lvl="1"/>
            <a:r>
              <a:rPr lang="en-IN" dirty="0"/>
              <a:t>OSs must provide support for old features</a:t>
            </a:r>
          </a:p>
          <a:p>
            <a:pPr lvl="2"/>
            <a:r>
              <a:rPr lang="en-IN" dirty="0"/>
              <a:t>Backward compatibility</a:t>
            </a:r>
          </a:p>
          <a:p>
            <a:pPr lvl="1"/>
            <a:r>
              <a:rPr lang="en-IN" dirty="0"/>
              <a:t>OSs must be able to connect, adapt and handle new devices that are not yet available and not even have been thought of when the OS was created</a:t>
            </a:r>
          </a:p>
          <a:p>
            <a:pPr lvl="2"/>
            <a:r>
              <a:rPr lang="en-IN" dirty="0"/>
              <a:t>Extendable </a:t>
            </a:r>
          </a:p>
          <a:p>
            <a:endParaRPr lang="en-IN" dirty="0"/>
          </a:p>
        </p:txBody>
      </p:sp>
    </p:spTree>
    <p:extLst>
      <p:ext uri="{BB962C8B-B14F-4D97-AF65-F5344CB8AC3E}">
        <p14:creationId xmlns:p14="http://schemas.microsoft.com/office/powerpoint/2010/main" val="407469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dirty="0"/>
              <a:t>User and System view of an OS</a:t>
            </a:r>
          </a:p>
          <a:p>
            <a:pPr lvl="1"/>
            <a:r>
              <a:rPr lang="en-IN" dirty="0"/>
              <a:t>User View: How users or programs utilize the OS?</a:t>
            </a:r>
          </a:p>
          <a:p>
            <a:pPr lvl="2"/>
            <a:r>
              <a:rPr lang="en-IN" dirty="0"/>
              <a:t>Type of users</a:t>
            </a:r>
          </a:p>
          <a:p>
            <a:pPr lvl="3"/>
            <a:r>
              <a:rPr lang="en-IN" dirty="0"/>
              <a:t>Application Users / End Users</a:t>
            </a:r>
          </a:p>
          <a:p>
            <a:pPr lvl="3"/>
            <a:r>
              <a:rPr lang="en-IN" dirty="0"/>
              <a:t>Application Programmers</a:t>
            </a:r>
          </a:p>
          <a:p>
            <a:pPr lvl="1"/>
            <a:r>
              <a:rPr lang="en-IN" dirty="0"/>
              <a:t>System View: How the OS software actually does the required action?</a:t>
            </a:r>
          </a:p>
          <a:p>
            <a:pPr lvl="2"/>
            <a:r>
              <a:rPr lang="en-IN" dirty="0"/>
              <a:t>how it gets keystrokes, separates out special ones like shift, and makes them available to the user or program.</a:t>
            </a:r>
          </a:p>
          <a:p>
            <a:pPr lvl="2"/>
            <a:r>
              <a:rPr lang="en-IN" dirty="0"/>
              <a:t>Type of Users</a:t>
            </a:r>
          </a:p>
          <a:p>
            <a:pPr lvl="3"/>
            <a:r>
              <a:rPr lang="en-IN" dirty="0"/>
              <a:t>System programmers</a:t>
            </a:r>
          </a:p>
          <a:p>
            <a:pPr lvl="3"/>
            <a:r>
              <a:rPr lang="en-IN" dirty="0"/>
              <a:t>System Administrators</a:t>
            </a:r>
          </a:p>
          <a:p>
            <a:pPr lvl="1"/>
            <a:endParaRPr lang="en-IN" dirty="0"/>
          </a:p>
        </p:txBody>
      </p:sp>
    </p:spTree>
    <p:extLst>
      <p:ext uri="{BB962C8B-B14F-4D97-AF65-F5344CB8AC3E}">
        <p14:creationId xmlns:p14="http://schemas.microsoft.com/office/powerpoint/2010/main" val="96586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553200"/>
          </a:xfrm>
        </p:spPr>
        <p:txBody>
          <a:bodyPr>
            <a:normAutofit/>
          </a:bodyPr>
          <a:lstStyle/>
          <a:p>
            <a:pPr marL="0" indent="0">
              <a:buNone/>
            </a:pPr>
            <a:r>
              <a:rPr lang="en-IN" b="1" dirty="0"/>
              <a:t>User View – Types of User</a:t>
            </a:r>
          </a:p>
          <a:p>
            <a:pPr lvl="1"/>
            <a:r>
              <a:rPr lang="en-IN" sz="1900" dirty="0"/>
              <a:t>Application User / End User	</a:t>
            </a:r>
          </a:p>
          <a:p>
            <a:pPr lvl="2"/>
            <a:r>
              <a:rPr lang="en-IN" sz="1900" dirty="0"/>
              <a:t>people who use (or run) application or system programs</a:t>
            </a:r>
          </a:p>
          <a:p>
            <a:pPr lvl="2"/>
            <a:r>
              <a:rPr lang="en-IN" sz="1900" dirty="0"/>
              <a:t>expect a quick, reliable response (to keystrokes or mouse movement</a:t>
            </a:r>
          </a:p>
          <a:p>
            <a:pPr lvl="1"/>
            <a:r>
              <a:rPr lang="en-IN" sz="1900" dirty="0"/>
              <a:t>Application Programmers</a:t>
            </a:r>
          </a:p>
          <a:p>
            <a:pPr lvl="2"/>
            <a:r>
              <a:rPr lang="en-IN" sz="1900" dirty="0"/>
              <a:t>people who write application programs</a:t>
            </a:r>
          </a:p>
          <a:p>
            <a:pPr lvl="2"/>
            <a:r>
              <a:rPr lang="en-IN" sz="1900" dirty="0"/>
              <a:t>system calls or an API (application program interface)</a:t>
            </a:r>
          </a:p>
          <a:p>
            <a:pPr marL="0" indent="0">
              <a:buNone/>
            </a:pPr>
            <a:r>
              <a:rPr lang="en-IN" b="1" dirty="0"/>
              <a:t>System View –Types of Users</a:t>
            </a:r>
          </a:p>
          <a:p>
            <a:pPr lvl="1"/>
            <a:r>
              <a:rPr lang="en-IN" sz="1900" dirty="0"/>
              <a:t>Systems Programmers</a:t>
            </a:r>
          </a:p>
          <a:p>
            <a:pPr lvl="2"/>
            <a:r>
              <a:rPr lang="en-IN" sz="1900" dirty="0"/>
              <a:t>these are the people who write software—either programs or components—that is closely tied to the OS.</a:t>
            </a:r>
          </a:p>
          <a:p>
            <a:pPr lvl="3"/>
            <a:r>
              <a:rPr lang="en-IN" sz="1900" dirty="0"/>
              <a:t>have a detailed understanding of the internal functioning of the OS</a:t>
            </a:r>
          </a:p>
          <a:p>
            <a:pPr lvl="3"/>
            <a:r>
              <a:rPr lang="en-IN" sz="1900" dirty="0"/>
              <a:t>A utility that shows the status of the computer’s network connection or an installable driver for a piece of hardware are examples of systems programs.</a:t>
            </a:r>
          </a:p>
          <a:p>
            <a:pPr lvl="1"/>
            <a:r>
              <a:rPr lang="en-IN" sz="1900" dirty="0"/>
              <a:t>System Administrators</a:t>
            </a:r>
          </a:p>
          <a:p>
            <a:pPr lvl="2"/>
            <a:r>
              <a:rPr lang="en-IN" sz="1900" dirty="0"/>
              <a:t>people who manage computer facilities, responsible for installing and upgrading the OS, as well as other systems programs and utilities</a:t>
            </a:r>
          </a:p>
          <a:p>
            <a:pPr lvl="3"/>
            <a:endParaRPr lang="en-IN" dirty="0"/>
          </a:p>
        </p:txBody>
      </p:sp>
    </p:spTree>
    <p:extLst>
      <p:ext uri="{BB962C8B-B14F-4D97-AF65-F5344CB8AC3E}">
        <p14:creationId xmlns:p14="http://schemas.microsoft.com/office/powerpoint/2010/main" val="322909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40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rPr>
              <a:t>Definition</a:t>
            </a:r>
          </a:p>
        </p:txBody>
      </p:sp>
      <p:sp>
        <p:nvSpPr>
          <p:cNvPr id="3" name="Content Placeholder 2"/>
          <p:cNvSpPr>
            <a:spLocks noGrp="1"/>
          </p:cNvSpPr>
          <p:nvPr>
            <p:ph idx="1"/>
          </p:nvPr>
        </p:nvSpPr>
        <p:spPr>
          <a:xfrm>
            <a:off x="457200" y="1412776"/>
            <a:ext cx="7620000" cy="4988024"/>
          </a:xfrm>
        </p:spPr>
        <p:txBody>
          <a:bodyPr/>
          <a:lstStyle/>
          <a:p>
            <a:pPr>
              <a:buFont typeface="Wingdings" pitchFamily="2" charset="2"/>
              <a:buChar char="Ø"/>
            </a:pPr>
            <a:r>
              <a:rPr lang="en-US" sz="3600" dirty="0"/>
              <a:t>A computer program that acts as an interface between the user and computer hardware and controls and manages the overall resources of the computer system.</a:t>
            </a:r>
          </a:p>
          <a:p>
            <a:pPr>
              <a:buFont typeface="Wingdings" pitchFamily="2" charset="2"/>
              <a:buChar char="Ø"/>
            </a:pPr>
            <a:endParaRPr lang="en-US" dirty="0"/>
          </a:p>
          <a:p>
            <a:pPr>
              <a:buFont typeface="Wingdings" pitchFamily="2" charset="2"/>
              <a:buChar char="Ø"/>
            </a:pPr>
            <a:endParaRPr lang="en-US" dirty="0"/>
          </a:p>
          <a:p>
            <a:pPr marL="114300" indent="0">
              <a:buNone/>
            </a:pPr>
            <a:endParaRPr lang="en-IN" dirty="0"/>
          </a:p>
        </p:txBody>
      </p:sp>
    </p:spTree>
    <p:extLst>
      <p:ext uri="{BB962C8B-B14F-4D97-AF65-F5344CB8AC3E}">
        <p14:creationId xmlns:p14="http://schemas.microsoft.com/office/powerpoint/2010/main" val="2476859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36576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User</a:t>
            </a:r>
          </a:p>
        </p:txBody>
      </p:sp>
      <p:sp>
        <p:nvSpPr>
          <p:cNvPr id="7" name="AutoShape 2" descr="Bolt Nut Washer, Size: M6-M20, Rs 65 /packet Parshva India | I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29858"/>
            <a:ext cx="1752600" cy="18513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06" y="849236"/>
            <a:ext cx="6934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1516118"/>
            <a:ext cx="449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Programmers</a:t>
            </a:r>
          </a:p>
        </p:txBody>
      </p:sp>
      <p:sp>
        <p:nvSpPr>
          <p:cNvPr id="5" name="Rectangle 4"/>
          <p:cNvSpPr/>
          <p:nvPr/>
        </p:nvSpPr>
        <p:spPr>
          <a:xfrm>
            <a:off x="1037897" y="2514600"/>
            <a:ext cx="345790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Programmers</a:t>
            </a:r>
          </a:p>
        </p:txBody>
      </p:sp>
      <p:sp>
        <p:nvSpPr>
          <p:cNvPr id="6" name="Rectangle 5"/>
          <p:cNvSpPr/>
          <p:nvPr/>
        </p:nvSpPr>
        <p:spPr>
          <a:xfrm>
            <a:off x="1037897" y="3668636"/>
            <a:ext cx="464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Administrators</a:t>
            </a:r>
          </a:p>
        </p:txBody>
      </p:sp>
    </p:spTree>
    <p:extLst>
      <p:ext uri="{BB962C8B-B14F-4D97-AF65-F5344CB8AC3E}">
        <p14:creationId xmlns:p14="http://schemas.microsoft.com/office/powerpoint/2010/main" val="2059376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92500" lnSpcReduction="20000"/>
          </a:bodyPr>
          <a:lstStyle/>
          <a:p>
            <a:r>
              <a:rPr lang="en-IN" dirty="0"/>
              <a:t>Example : M</a:t>
            </a:r>
            <a:r>
              <a:rPr lang="en-IN" b="1" dirty="0"/>
              <a:t>oving a mouse (and mouse cursor)</a:t>
            </a:r>
          </a:p>
          <a:p>
            <a:pPr lvl="1"/>
            <a:r>
              <a:rPr lang="en-IN" dirty="0"/>
              <a:t>When the pointing device is moved, </a:t>
            </a:r>
          </a:p>
          <a:p>
            <a:pPr lvl="2"/>
            <a:r>
              <a:rPr lang="en-IN" dirty="0"/>
              <a:t>it generates a hardware event called an </a:t>
            </a:r>
            <a:r>
              <a:rPr lang="en-IN" b="1" dirty="0"/>
              <a:t>interrupt</a:t>
            </a:r>
            <a:r>
              <a:rPr lang="en-IN" dirty="0"/>
              <a:t> which the OS handles. </a:t>
            </a:r>
          </a:p>
          <a:p>
            <a:pPr lvl="2"/>
            <a:r>
              <a:rPr lang="en-IN" dirty="0"/>
              <a:t>OS notes the movements of the mouse in terms of some hardware-specific units:</a:t>
            </a:r>
          </a:p>
          <a:p>
            <a:pPr lvl="3"/>
            <a:r>
              <a:rPr lang="en-IN" b="1" dirty="0"/>
              <a:t>System view: </a:t>
            </a:r>
            <a:r>
              <a:rPr lang="en-IN" dirty="0"/>
              <a:t>Which application gets this mouse movement if there are multiple open windows?</a:t>
            </a:r>
          </a:p>
          <a:p>
            <a:pPr lvl="4"/>
            <a:r>
              <a:rPr lang="en-IN" dirty="0"/>
              <a:t>The mouse movements may need to be queued up if there are multiple movements before the application retrieves them.</a:t>
            </a:r>
          </a:p>
          <a:p>
            <a:pPr lvl="4"/>
            <a:r>
              <a:rPr lang="en-IN" dirty="0"/>
              <a:t>movements may even be lost if the OS is busy doing other things</a:t>
            </a:r>
          </a:p>
          <a:p>
            <a:pPr lvl="3"/>
            <a:r>
              <a:rPr lang="en-IN" b="1" dirty="0"/>
              <a:t>Low-level System view:</a:t>
            </a:r>
            <a:r>
              <a:rPr lang="en-IN" dirty="0"/>
              <a:t> actual software </a:t>
            </a:r>
            <a:r>
              <a:rPr lang="en-IN" b="1" dirty="0"/>
              <a:t>reading the mouse movements as number of pulses</a:t>
            </a:r>
            <a:r>
              <a:rPr lang="en-IN" dirty="0"/>
              <a:t> which is part of the OS, and is called a</a:t>
            </a:r>
            <a:r>
              <a:rPr lang="en-IN" b="1" dirty="0"/>
              <a:t> mouse device driver</a:t>
            </a:r>
          </a:p>
          <a:p>
            <a:pPr lvl="3"/>
            <a:r>
              <a:rPr lang="en-IN" b="1" dirty="0"/>
              <a:t>High-level system view:</a:t>
            </a:r>
            <a:r>
              <a:rPr lang="en-IN" dirty="0"/>
              <a:t> device driver reads the low-level mouse movement information and another part of the OS interprets it so that it can be converted into a higher-level system view,</a:t>
            </a:r>
          </a:p>
          <a:p>
            <a:pPr lvl="4"/>
            <a:r>
              <a:rPr lang="en-IN" dirty="0"/>
              <a:t>How is the mouse movements info presented to the application programmer?</a:t>
            </a:r>
          </a:p>
          <a:p>
            <a:pPr lvl="3"/>
            <a:r>
              <a:rPr lang="en-IN" b="1" dirty="0"/>
              <a:t>Application programmers’ view:  </a:t>
            </a:r>
            <a:r>
              <a:rPr lang="en-IN" dirty="0"/>
              <a:t>How do I get the mouse movement information in order to use it and display it in my application?</a:t>
            </a:r>
          </a:p>
          <a:p>
            <a:pPr lvl="3"/>
            <a:r>
              <a:rPr lang="en-IN" b="1" dirty="0"/>
              <a:t>User view: </a:t>
            </a:r>
            <a:r>
              <a:rPr lang="en-IN" dirty="0"/>
              <a:t>user’s</a:t>
            </a:r>
            <a:r>
              <a:rPr lang="en-IN" b="1" dirty="0"/>
              <a:t> </a:t>
            </a:r>
            <a:r>
              <a:rPr lang="en-IN" dirty="0"/>
              <a:t>view is that the cursor will smoothly move on the screen and that as the mouse moves greater distances faster, the screen movement will appear faster too.</a:t>
            </a:r>
          </a:p>
          <a:p>
            <a:pPr lvl="3"/>
            <a:endParaRPr lang="en-IN" dirty="0"/>
          </a:p>
          <a:p>
            <a:pPr lvl="1"/>
            <a:endParaRPr lang="en-IN" dirty="0"/>
          </a:p>
        </p:txBody>
      </p:sp>
    </p:spTree>
    <p:extLst>
      <p:ext uri="{BB962C8B-B14F-4D97-AF65-F5344CB8AC3E}">
        <p14:creationId xmlns:p14="http://schemas.microsoft.com/office/powerpoint/2010/main" val="965866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152400" y="123825"/>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sz="3200" b="1" i="1">
              <a:solidFill>
                <a:srgbClr val="0000CC"/>
              </a:solidFill>
              <a:cs typeface="Times New Roman" charset="0"/>
            </a:endParaRPr>
          </a:p>
          <a:p>
            <a:endParaRPr lang="en-US" sz="3200" b="1" i="1">
              <a:solidFill>
                <a:srgbClr val="0000CC"/>
              </a:solidFill>
              <a:cs typeface="Times New Roman" charset="0"/>
            </a:endParaRPr>
          </a:p>
          <a:p>
            <a:r>
              <a:rPr lang="en-US" sz="3200" b="1" i="1">
                <a:solidFill>
                  <a:srgbClr val="0000CC"/>
                </a:solidFill>
                <a:cs typeface="Times New Roman" charset="0"/>
              </a:rPr>
              <a:t> </a:t>
            </a:r>
          </a:p>
          <a:p>
            <a:endParaRPr lang="en-US" sz="3200" b="1" i="1">
              <a:solidFill>
                <a:srgbClr val="0000CC"/>
              </a:solidFill>
            </a:endParaRPr>
          </a:p>
        </p:txBody>
      </p:sp>
      <p:sp>
        <p:nvSpPr>
          <p:cNvPr id="11267" name="Rectangle 3"/>
          <p:cNvSpPr>
            <a:spLocks noChangeArrowheads="1"/>
          </p:cNvSpPr>
          <p:nvPr/>
        </p:nvSpPr>
        <p:spPr bwMode="auto">
          <a:xfrm>
            <a:off x="304800" y="228600"/>
            <a:ext cx="86868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eaLnBrk="0" hangingPunct="0"/>
            <a:endParaRPr lang="en-US" sz="1600" b="1">
              <a:solidFill>
                <a:srgbClr val="C00000"/>
              </a:solidFill>
              <a:cs typeface="Times New Roman" charset="0"/>
            </a:endParaRPr>
          </a:p>
          <a:p>
            <a:pPr marL="457200" indent="-457200" algn="just" eaLnBrk="0" hangingPunct="0"/>
            <a:endParaRPr lang="en-US" sz="1600" b="1">
              <a:solidFill>
                <a:srgbClr val="C00000"/>
              </a:solidFill>
              <a:cs typeface="Times New Roman" charset="0"/>
            </a:endParaRPr>
          </a:p>
          <a:p>
            <a:pPr marL="457200" indent="-457200" algn="just" eaLnBrk="0" hangingPunct="0"/>
            <a:r>
              <a:rPr lang="en-US" sz="1600" b="1">
                <a:solidFill>
                  <a:srgbClr val="C00000"/>
                </a:solidFill>
                <a:cs typeface="Times New Roman" charset="0"/>
              </a:rPr>
              <a:t>	</a:t>
            </a:r>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endParaRPr lang="en-US" sz="1600" b="1"/>
          </a:p>
          <a:p>
            <a:pPr marL="457200" indent="-457200" algn="just" eaLnBrk="0" hangingPunct="0"/>
            <a:endParaRPr lang="en-US" sz="1600" b="1"/>
          </a:p>
          <a:p>
            <a:pPr marL="457200" indent="-457200" algn="just" eaLnBrk="0" hangingPunct="0"/>
            <a:endParaRPr lang="en-US" sz="1600" b="1"/>
          </a:p>
          <a:p>
            <a:pPr marL="457200" indent="-457200" algn="just" eaLnBrk="0" hangingPunct="0"/>
            <a:endParaRPr lang="en-US">
              <a:cs typeface="Times New Roman" charset="0"/>
            </a:endParaRPr>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0"/>
            <a:ext cx="6096000" cy="656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endParaRPr lang="en-US" sz="1400"/>
          </a:p>
        </p:txBody>
      </p:sp>
      <p:sp>
        <p:nvSpPr>
          <p:cNvPr id="2" name="Rectangle 1"/>
          <p:cNvSpPr/>
          <p:nvPr/>
        </p:nvSpPr>
        <p:spPr>
          <a:xfrm>
            <a:off x="7086600" y="4572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View</a:t>
            </a:r>
          </a:p>
        </p:txBody>
      </p:sp>
    </p:spTree>
    <p:extLst>
      <p:ext uri="{BB962C8B-B14F-4D97-AF65-F5344CB8AC3E}">
        <p14:creationId xmlns:p14="http://schemas.microsoft.com/office/powerpoint/2010/main" val="21388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9008"/>
            <a:ext cx="8381999" cy="647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72200" y="16002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View</a:t>
            </a:r>
          </a:p>
        </p:txBody>
      </p:sp>
      <p:sp>
        <p:nvSpPr>
          <p:cNvPr id="6" name="Rectangle 5"/>
          <p:cNvSpPr/>
          <p:nvPr/>
        </p:nvSpPr>
        <p:spPr>
          <a:xfrm>
            <a:off x="3200400" y="41910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Low-level System View</a:t>
            </a:r>
          </a:p>
        </p:txBody>
      </p:sp>
      <p:sp>
        <p:nvSpPr>
          <p:cNvPr id="8" name="Rectangle 7"/>
          <p:cNvSpPr/>
          <p:nvPr/>
        </p:nvSpPr>
        <p:spPr>
          <a:xfrm>
            <a:off x="-76200" y="3924300"/>
            <a:ext cx="9144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High-level System View</a:t>
            </a:r>
          </a:p>
        </p:txBody>
      </p:sp>
      <p:sp>
        <p:nvSpPr>
          <p:cNvPr id="9" name="Rectangle 8"/>
          <p:cNvSpPr/>
          <p:nvPr/>
        </p:nvSpPr>
        <p:spPr>
          <a:xfrm>
            <a:off x="868680" y="1600200"/>
            <a:ext cx="164592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programmer’s  View</a:t>
            </a:r>
          </a:p>
        </p:txBody>
      </p:sp>
    </p:spTree>
    <p:extLst>
      <p:ext uri="{BB962C8B-B14F-4D97-AF65-F5344CB8AC3E}">
        <p14:creationId xmlns:p14="http://schemas.microsoft.com/office/powerpoint/2010/main" val="3859550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92500" lnSpcReduction="10000"/>
          </a:bodyPr>
          <a:lstStyle/>
          <a:p>
            <a:r>
              <a:rPr lang="en-IN" dirty="0"/>
              <a:t>Example : Files</a:t>
            </a:r>
          </a:p>
          <a:p>
            <a:pPr lvl="1"/>
            <a:r>
              <a:rPr lang="en-IN" b="1" dirty="0"/>
              <a:t>End user’s view: </a:t>
            </a:r>
            <a:r>
              <a:rPr lang="en-IN" dirty="0"/>
              <a:t>File names</a:t>
            </a:r>
          </a:p>
          <a:p>
            <a:pPr lvl="2"/>
            <a:r>
              <a:rPr lang="en-IN" dirty="0"/>
              <a:t>Can file names contain spaces? How long can they be? Are upper and lowercase letters allowed? Are they treated as different or the same characters? How about non-English characters or punctuation?</a:t>
            </a:r>
          </a:p>
          <a:p>
            <a:pPr lvl="1"/>
            <a:r>
              <a:rPr lang="en-IN" b="1" dirty="0"/>
              <a:t>Application programmer’s view: </a:t>
            </a:r>
            <a:r>
              <a:rPr lang="en-IN" dirty="0"/>
              <a:t>the file system is a frequently used, critical part of the system</a:t>
            </a:r>
          </a:p>
          <a:p>
            <a:pPr lvl="2"/>
            <a:r>
              <a:rPr lang="en-IN" dirty="0"/>
              <a:t>commands for creating a new file, using an existing file, reading or appending data to a file, and other file operations.</a:t>
            </a:r>
          </a:p>
          <a:p>
            <a:pPr lvl="1"/>
            <a:r>
              <a:rPr lang="en-IN" b="1" dirty="0"/>
              <a:t>System view: </a:t>
            </a:r>
            <a:r>
              <a:rPr lang="en-IN" dirty="0"/>
              <a:t>file system is so large it is usually divided into subparts: </a:t>
            </a:r>
          </a:p>
          <a:p>
            <a:pPr lvl="2"/>
            <a:r>
              <a:rPr lang="en-IN" dirty="0"/>
              <a:t>file naming and name manipulation (directory services), </a:t>
            </a:r>
          </a:p>
          <a:p>
            <a:pPr lvl="2"/>
            <a:r>
              <a:rPr lang="en-IN" dirty="0"/>
              <a:t>file services such as locating and mapping a file name to its data (file allocation and storage), </a:t>
            </a:r>
          </a:p>
          <a:p>
            <a:pPr lvl="2"/>
            <a:r>
              <a:rPr lang="en-IN" dirty="0"/>
              <a:t>trying to keep parts of open files in main memory to speed up access to its data (file buffering and caching), and </a:t>
            </a:r>
          </a:p>
          <a:p>
            <a:pPr lvl="2"/>
            <a:r>
              <a:rPr lang="en-IN" dirty="0"/>
              <a:t>the actual management of the storage devices (disk scheduling).</a:t>
            </a:r>
          </a:p>
          <a:p>
            <a:pPr lvl="2"/>
            <a:endParaRPr lang="en-IN" dirty="0"/>
          </a:p>
          <a:p>
            <a:endParaRPr lang="en-IN" dirty="0"/>
          </a:p>
        </p:txBody>
      </p:sp>
    </p:spTree>
    <p:extLst>
      <p:ext uri="{BB962C8B-B14F-4D97-AF65-F5344CB8AC3E}">
        <p14:creationId xmlns:p14="http://schemas.microsoft.com/office/powerpoint/2010/main" val="965866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History of the OS</a:t>
            </a:r>
          </a:p>
        </p:txBody>
      </p:sp>
      <p:sp>
        <p:nvSpPr>
          <p:cNvPr id="14339" name="Rectangle 3"/>
          <p:cNvSpPr>
            <a:spLocks noGrp="1" noChangeArrowheads="1"/>
          </p:cNvSpPr>
          <p:nvPr>
            <p:ph type="body" idx="1"/>
          </p:nvPr>
        </p:nvSpPr>
        <p:spPr/>
        <p:txBody>
          <a:bodyPr/>
          <a:lstStyle/>
          <a:p>
            <a:pPr eaLnBrk="1" hangingPunct="1">
              <a:buFontTx/>
              <a:buNone/>
            </a:pPr>
            <a:r>
              <a:rPr lang="en-US"/>
              <a:t>Two distinct phases of history</a:t>
            </a:r>
          </a:p>
          <a:p>
            <a:pPr lvl="1" eaLnBrk="1" hangingPunct="1"/>
            <a:r>
              <a:rPr lang="en-US"/>
              <a:t>Phase 1: Computers are expensive</a:t>
            </a:r>
          </a:p>
          <a:p>
            <a:pPr lvl="2" eaLnBrk="1" hangingPunct="1"/>
            <a:r>
              <a:rPr lang="en-US"/>
              <a:t>Goal: Use computer’s time efficiently</a:t>
            </a:r>
          </a:p>
          <a:p>
            <a:pPr lvl="2" eaLnBrk="1" hangingPunct="1"/>
            <a:r>
              <a:rPr lang="en-US"/>
              <a:t>Maximize throughput (I.e., jobs per second)</a:t>
            </a:r>
          </a:p>
          <a:p>
            <a:pPr lvl="2" eaLnBrk="1" hangingPunct="1"/>
            <a:r>
              <a:rPr lang="en-US"/>
              <a:t>Maximize utilization (I.e., percentage busy)</a:t>
            </a:r>
          </a:p>
          <a:p>
            <a:pPr lvl="1" eaLnBrk="1" hangingPunct="1"/>
            <a:r>
              <a:rPr lang="en-US"/>
              <a:t>Phase 2: Computers are inexpensive</a:t>
            </a:r>
          </a:p>
          <a:p>
            <a:pPr lvl="2" eaLnBrk="1" hangingPunct="1"/>
            <a:r>
              <a:rPr lang="en-US"/>
              <a:t>Goal: Use people’s time efficiently</a:t>
            </a:r>
          </a:p>
          <a:p>
            <a:pPr lvl="2" eaLnBrk="1" hangingPunct="1"/>
            <a:r>
              <a:rPr lang="en-US"/>
              <a:t>Minimize response time</a:t>
            </a:r>
          </a:p>
        </p:txBody>
      </p:sp>
    </p:spTree>
    <p:extLst>
      <p:ext uri="{BB962C8B-B14F-4D97-AF65-F5344CB8AC3E}">
        <p14:creationId xmlns:p14="http://schemas.microsoft.com/office/powerpoint/2010/main" val="397450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 y="15240"/>
            <a:ext cx="9067800" cy="5638800"/>
          </a:xfrm>
        </p:spPr>
        <p:txBody>
          <a:bodyPr/>
          <a:lstStyle/>
          <a:p>
            <a:r>
              <a:rPr lang="en-IN" b="1" dirty="0"/>
              <a:t>Single-tasking OS</a:t>
            </a:r>
            <a:endParaRPr lang="en-IN" dirty="0"/>
          </a:p>
          <a:p>
            <a:pPr lvl="1"/>
            <a:r>
              <a:rPr lang="en-IN" dirty="0"/>
              <a:t>OS runs a single process at a time</a:t>
            </a:r>
          </a:p>
          <a:p>
            <a:pPr lvl="2"/>
            <a:r>
              <a:rPr lang="en-IN" dirty="0"/>
              <a:t>Example: CP/M and MS-DOS</a:t>
            </a:r>
          </a:p>
          <a:p>
            <a:pPr lvl="2"/>
            <a:r>
              <a:rPr lang="en-IN" dirty="0"/>
              <a:t>Handling I/O, starting and terminating programs</a:t>
            </a:r>
          </a:p>
          <a:p>
            <a:pPr lvl="2"/>
            <a:r>
              <a:rPr lang="en-IN" dirty="0"/>
              <a:t>Fairly simple Memory management</a:t>
            </a:r>
          </a:p>
          <a:p>
            <a:pPr lvl="2"/>
            <a:r>
              <a:rPr lang="en-IN" dirty="0"/>
              <a:t>no need for CPU scheduling</a:t>
            </a:r>
          </a:p>
          <a:p>
            <a:pPr lvl="1"/>
            <a:r>
              <a:rPr lang="en-IN" dirty="0"/>
              <a:t>Supports batch job </a:t>
            </a:r>
          </a:p>
          <a:p>
            <a:pPr lvl="2"/>
            <a:r>
              <a:rPr lang="en-IN" dirty="0"/>
              <a:t>have no live user so rapid response is not a requirement</a:t>
            </a:r>
          </a:p>
          <a:p>
            <a:pPr lvl="2"/>
            <a:r>
              <a:rPr lang="en-IN" dirty="0"/>
              <a:t>less context switching is needed and more time is spent on productive computing</a:t>
            </a:r>
          </a:p>
        </p:txBody>
      </p:sp>
    </p:spTree>
    <p:extLst>
      <p:ext uri="{BB962C8B-B14F-4D97-AF65-F5344CB8AC3E}">
        <p14:creationId xmlns:p14="http://schemas.microsoft.com/office/powerpoint/2010/main" val="59009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4211" t="17116" r="13508" b="24814"/>
          <a:stretch/>
        </p:blipFill>
        <p:spPr bwMode="auto">
          <a:xfrm>
            <a:off x="0" y="1478279"/>
            <a:ext cx="6705600" cy="508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152400" y="274638"/>
            <a:ext cx="9144000" cy="1143000"/>
          </a:xfrm>
        </p:spPr>
        <p:txBody>
          <a:bodyPr>
            <a:noAutofit/>
          </a:bodyPr>
          <a:lstStyle/>
          <a:p>
            <a:r>
              <a:rPr lang="en-IN" sz="3600" b="1" dirty="0"/>
              <a:t>Single-user single-tasking Batch processing system</a:t>
            </a:r>
            <a:br>
              <a:rPr lang="en-IN" sz="3600" dirty="0"/>
            </a:br>
            <a:endParaRPr lang="en-IN" sz="36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1" y="1676400"/>
            <a:ext cx="1981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065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9452-A741-42EB-84D9-B861DF341B43}"/>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5C396B58-4B03-40B0-BF14-9184115173ED}"/>
              </a:ext>
            </a:extLst>
          </p:cNvPr>
          <p:cNvPicPr>
            <a:picLocks noChangeAspect="1"/>
          </p:cNvPicPr>
          <p:nvPr/>
        </p:nvPicPr>
        <p:blipFill>
          <a:blip r:embed="rId2"/>
          <a:stretch>
            <a:fillRect/>
          </a:stretch>
        </p:blipFill>
        <p:spPr>
          <a:xfrm>
            <a:off x="-1" y="381000"/>
            <a:ext cx="9990667" cy="5619750"/>
          </a:xfrm>
          <a:prstGeom prst="rect">
            <a:avLst/>
          </a:prstGeom>
        </p:spPr>
      </p:pic>
    </p:spTree>
    <p:extLst>
      <p:ext uri="{BB962C8B-B14F-4D97-AF65-F5344CB8AC3E}">
        <p14:creationId xmlns:p14="http://schemas.microsoft.com/office/powerpoint/2010/main" val="2976251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fontScale="92500" lnSpcReduction="10000"/>
          </a:bodyPr>
          <a:lstStyle/>
          <a:p>
            <a:r>
              <a:rPr lang="en-IN" b="1" dirty="0"/>
              <a:t>Multitasking or Multiprogramming </a:t>
            </a:r>
            <a:r>
              <a:rPr lang="en-IN" dirty="0"/>
              <a:t>OS</a:t>
            </a:r>
          </a:p>
          <a:p>
            <a:pPr marL="457200" lvl="1" indent="0">
              <a:buNone/>
            </a:pPr>
            <a:r>
              <a:rPr lang="en-IN" sz="2200" dirty="0"/>
              <a:t>OS will control multiple processes running concurrently</a:t>
            </a:r>
          </a:p>
          <a:p>
            <a:pPr lvl="2"/>
            <a:r>
              <a:rPr lang="en-IN" sz="2200" dirty="0"/>
              <a:t>CPU scheduling component is used to choose which of the </a:t>
            </a:r>
            <a:r>
              <a:rPr lang="en-IN" sz="2200" b="1" dirty="0"/>
              <a:t>ready to run</a:t>
            </a:r>
            <a:r>
              <a:rPr lang="en-IN" sz="2200" dirty="0"/>
              <a:t> processes to run next</a:t>
            </a:r>
          </a:p>
          <a:p>
            <a:pPr lvl="2"/>
            <a:r>
              <a:rPr lang="en-IN" sz="2200" dirty="0"/>
              <a:t>The CPU can switch to run another process while I/O is performed. </a:t>
            </a:r>
          </a:p>
          <a:p>
            <a:pPr lvl="2"/>
            <a:r>
              <a:rPr lang="en-IN" sz="2200" b="1" dirty="0"/>
              <a:t>Context Switching:</a:t>
            </a:r>
            <a:r>
              <a:rPr lang="en-IN" sz="2200" dirty="0"/>
              <a:t> Changing from one running  process to run another process is known as </a:t>
            </a:r>
            <a:r>
              <a:rPr lang="en-IN" sz="2200" b="1" dirty="0"/>
              <a:t>context switching</a:t>
            </a:r>
          </a:p>
          <a:p>
            <a:pPr lvl="3"/>
            <a:r>
              <a:rPr lang="en-IN" sz="2200" dirty="0"/>
              <a:t>entire CPU state must be saved on process-1’s </a:t>
            </a:r>
            <a:r>
              <a:rPr lang="en-IN" sz="2200" b="1" dirty="0"/>
              <a:t>Process Control Block (PCB)</a:t>
            </a:r>
            <a:r>
              <a:rPr lang="en-IN" sz="2200" dirty="0"/>
              <a:t>, execute the process-2 for a stipulated period of time, save the CPU state of process-2 in PCB of 2, switch back to process-1 and resume from stored CPU state by loading PCB-1</a:t>
            </a:r>
          </a:p>
          <a:p>
            <a:pPr lvl="2"/>
            <a:r>
              <a:rPr lang="en-IN" sz="2200" dirty="0"/>
              <a:t>Supports both interactive and batch jobs</a:t>
            </a:r>
          </a:p>
          <a:p>
            <a:pPr lvl="3"/>
            <a:r>
              <a:rPr lang="en-IN" sz="2200" dirty="0"/>
              <a:t>Interactive jobs are processes that handle a user interacting directly with the computer through mouse, keyboard, video monitor display, and other interactive I/O devices whereas batch jobs do not support user interaction with computers.</a:t>
            </a:r>
          </a:p>
          <a:p>
            <a:pPr marL="457200" lvl="1" indent="0">
              <a:buNone/>
            </a:pPr>
            <a:r>
              <a:rPr lang="en-IN" sz="2200" b="1" dirty="0"/>
              <a:t>Advantages</a:t>
            </a:r>
          </a:p>
          <a:p>
            <a:pPr lvl="2"/>
            <a:r>
              <a:rPr lang="en-IN" sz="2200" dirty="0"/>
              <a:t>Improve processor utilization by keeping the CPU busy while I/O is performed</a:t>
            </a:r>
          </a:p>
          <a:p>
            <a:pPr lvl="2"/>
            <a:r>
              <a:rPr lang="en-IN" sz="2200" dirty="0"/>
              <a:t>When a process waiting for I/O, the CPU will execute other process </a:t>
            </a:r>
          </a:p>
          <a:p>
            <a:pPr lvl="2"/>
            <a:endParaRPr lang="en-IN" dirty="0"/>
          </a:p>
        </p:txBody>
      </p:sp>
    </p:spTree>
    <p:extLst>
      <p:ext uri="{BB962C8B-B14F-4D97-AF65-F5344CB8AC3E}">
        <p14:creationId xmlns:p14="http://schemas.microsoft.com/office/powerpoint/2010/main" val="32326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IN"/>
              <a:t>A few questions…..</a:t>
            </a:r>
            <a:endParaRPr lang="en-IN" dirty="0"/>
          </a:p>
        </p:txBody>
      </p:sp>
      <p:sp>
        <p:nvSpPr>
          <p:cNvPr id="3" name="Content Placeholder 2"/>
          <p:cNvSpPr>
            <a:spLocks noGrp="1"/>
          </p:cNvSpPr>
          <p:nvPr>
            <p:ph idx="1"/>
          </p:nvPr>
        </p:nvSpPr>
        <p:spPr>
          <a:xfrm>
            <a:off x="228600" y="1295400"/>
            <a:ext cx="8458200" cy="5334000"/>
          </a:xfrm>
        </p:spPr>
        <p:txBody>
          <a:bodyPr>
            <a:normAutofit lnSpcReduction="10000"/>
          </a:bodyPr>
          <a:lstStyle/>
          <a:p>
            <a:r>
              <a:rPr lang="en-IN" dirty="0"/>
              <a:t>Have you written any programs?</a:t>
            </a:r>
          </a:p>
          <a:p>
            <a:pPr lvl="1"/>
            <a:r>
              <a:rPr lang="en-IN" dirty="0"/>
              <a:t>Is it platform-dependent or platform-independent?</a:t>
            </a:r>
          </a:p>
          <a:p>
            <a:r>
              <a:rPr lang="en-IN" dirty="0"/>
              <a:t>Where do you execute your programs?</a:t>
            </a:r>
          </a:p>
          <a:p>
            <a:r>
              <a:rPr lang="en-IN" dirty="0"/>
              <a:t>Did you use any compilers?</a:t>
            </a:r>
          </a:p>
          <a:p>
            <a:r>
              <a:rPr lang="en-IN" dirty="0"/>
              <a:t>Can I copy and execute my compiled code from my desktop to laptop?</a:t>
            </a:r>
          </a:p>
          <a:p>
            <a:r>
              <a:rPr lang="en-IN" dirty="0"/>
              <a:t>Does the mother board contain only one component?</a:t>
            </a:r>
          </a:p>
          <a:p>
            <a:pPr lvl="1"/>
            <a:r>
              <a:rPr lang="en-IN" dirty="0"/>
              <a:t>If not, who is going to manage all the components?</a:t>
            </a:r>
          </a:p>
          <a:p>
            <a:r>
              <a:rPr lang="en-IN" dirty="0"/>
              <a:t>What is abstraction and interface? </a:t>
            </a:r>
          </a:p>
          <a:p>
            <a:pPr lvl="1"/>
            <a:endParaRPr lang="en-IN" dirty="0"/>
          </a:p>
        </p:txBody>
      </p:sp>
    </p:spTree>
    <p:extLst>
      <p:ext uri="{BB962C8B-B14F-4D97-AF65-F5344CB8AC3E}">
        <p14:creationId xmlns:p14="http://schemas.microsoft.com/office/powerpoint/2010/main" val="1419722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5181600" cy="6553200"/>
          </a:xfrm>
        </p:spPr>
        <p:txBody>
          <a:bodyPr>
            <a:normAutofit fontScale="92500" lnSpcReduction="10000"/>
          </a:bodyPr>
          <a:lstStyle/>
          <a:p>
            <a:endParaRPr lang="en-IN" dirty="0"/>
          </a:p>
          <a:p>
            <a:r>
              <a:rPr lang="en-IN" dirty="0"/>
              <a:t>Multiprogramming needed for efficiency</a:t>
            </a:r>
          </a:p>
          <a:p>
            <a:pPr lvl="1"/>
            <a:r>
              <a:rPr lang="en-IN" dirty="0"/>
              <a:t>Single program cannot keep CPU and I/O devices busy at all times</a:t>
            </a:r>
          </a:p>
          <a:p>
            <a:pPr lvl="1"/>
            <a:r>
              <a:rPr lang="en-IN" dirty="0"/>
              <a:t>Multiprogramming organizes jobs (code and data) so CPU always has one to execute</a:t>
            </a:r>
          </a:p>
          <a:p>
            <a:pPr lvl="1"/>
            <a:r>
              <a:rPr lang="en-IN" dirty="0"/>
              <a:t>A subset of total jobs in system is kept in memory</a:t>
            </a:r>
          </a:p>
          <a:p>
            <a:pPr lvl="1"/>
            <a:r>
              <a:rPr lang="en-IN" dirty="0"/>
              <a:t>One job selected and run via job scheduling</a:t>
            </a:r>
          </a:p>
          <a:p>
            <a:pPr lvl="1"/>
            <a:r>
              <a:rPr lang="en-IN" dirty="0"/>
              <a:t>When it has to wait (for I/O for example), OS switches to another job</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33400"/>
            <a:ext cx="3048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402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248400"/>
          </a:xfrm>
        </p:spPr>
        <p:txBody>
          <a:bodyPr/>
          <a:lstStyle/>
          <a:p>
            <a:r>
              <a:rPr lang="en-IN" dirty="0"/>
              <a:t>Multi-programming systems demand</a:t>
            </a:r>
          </a:p>
          <a:p>
            <a:pPr lvl="1"/>
            <a:r>
              <a:rPr lang="en-IN" b="1" dirty="0"/>
              <a:t>Job scheduling</a:t>
            </a:r>
          </a:p>
          <a:p>
            <a:pPr lvl="2"/>
            <a:r>
              <a:rPr lang="en-IN" dirty="0"/>
              <a:t>To decide which jobs in a job pool should be brought into memory</a:t>
            </a:r>
          </a:p>
          <a:p>
            <a:pPr lvl="1"/>
            <a:r>
              <a:rPr lang="en-IN" b="1" dirty="0"/>
              <a:t>Memory management</a:t>
            </a:r>
          </a:p>
          <a:p>
            <a:pPr lvl="2"/>
            <a:r>
              <a:rPr lang="en-IN" dirty="0"/>
              <a:t>Allocate memory to many jobs</a:t>
            </a:r>
          </a:p>
          <a:p>
            <a:pPr lvl="1"/>
            <a:r>
              <a:rPr lang="en-IN" b="1" dirty="0"/>
              <a:t>CPU scheduling</a:t>
            </a:r>
          </a:p>
          <a:p>
            <a:pPr lvl="2"/>
            <a:r>
              <a:rPr lang="en-IN" dirty="0"/>
              <a:t>Choose the jobs in memory that are in ready to run state</a:t>
            </a:r>
          </a:p>
          <a:p>
            <a:pPr lvl="1"/>
            <a:r>
              <a:rPr lang="en-IN" b="1" dirty="0"/>
              <a:t>Allocation of devices</a:t>
            </a:r>
          </a:p>
          <a:p>
            <a:pPr lvl="2"/>
            <a:r>
              <a:rPr lang="en-IN" dirty="0"/>
              <a:t>If more than one job is competing for resources</a:t>
            </a:r>
          </a:p>
          <a:p>
            <a:pPr lvl="1"/>
            <a:r>
              <a:rPr lang="en-IN" dirty="0"/>
              <a:t>Jobs that are running concurrently should not affect the other.</a:t>
            </a:r>
          </a:p>
        </p:txBody>
      </p:sp>
    </p:spTree>
    <p:extLst>
      <p:ext uri="{BB962C8B-B14F-4D97-AF65-F5344CB8AC3E}">
        <p14:creationId xmlns:p14="http://schemas.microsoft.com/office/powerpoint/2010/main" val="1605857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marL="0" indent="0">
              <a:buNone/>
            </a:pPr>
            <a:r>
              <a:rPr lang="en-IN" b="1" dirty="0"/>
              <a:t>                  Timesharing Systems</a:t>
            </a:r>
          </a:p>
          <a:p>
            <a:r>
              <a:rPr lang="en-IN" dirty="0"/>
              <a:t> (multitasking) is logical extension in which CPU switches jobs so frequently that users can interact with each job while it is running, creating interactive computing</a:t>
            </a:r>
          </a:p>
          <a:p>
            <a:pPr lvl="1"/>
            <a:r>
              <a:rPr lang="en-IN" dirty="0"/>
              <a:t>Response time should be &lt; 1 second</a:t>
            </a:r>
          </a:p>
          <a:p>
            <a:pPr lvl="1"/>
            <a:r>
              <a:rPr lang="en-IN" dirty="0"/>
              <a:t>Each user has at least one program executing in memory i.e. process</a:t>
            </a:r>
          </a:p>
          <a:p>
            <a:pPr lvl="1"/>
            <a:r>
              <a:rPr lang="en-IN" dirty="0"/>
              <a:t>If several jobs ready to run at the same time need CPU scheduling to decide the job to be executed</a:t>
            </a:r>
          </a:p>
          <a:p>
            <a:pPr lvl="1"/>
            <a:r>
              <a:rPr lang="en-IN" dirty="0"/>
              <a:t>If processes don’t fit in memory, swapping moves them in and out to run</a:t>
            </a:r>
          </a:p>
          <a:p>
            <a:pPr lvl="1"/>
            <a:r>
              <a:rPr lang="en-IN" dirty="0"/>
              <a:t>Virtual memory allows execution of processes not completely in memory</a:t>
            </a:r>
          </a:p>
          <a:p>
            <a:endParaRPr lang="en-IN" dirty="0"/>
          </a:p>
        </p:txBody>
      </p:sp>
    </p:spTree>
    <p:extLst>
      <p:ext uri="{BB962C8B-B14F-4D97-AF65-F5344CB8AC3E}">
        <p14:creationId xmlns:p14="http://schemas.microsoft.com/office/powerpoint/2010/main" val="3894568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3636"/>
          <a:stretch/>
        </p:blipFill>
        <p:spPr bwMode="auto">
          <a:xfrm>
            <a:off x="76200" y="1584960"/>
            <a:ext cx="9067800" cy="512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IN" dirty="0"/>
              <a:t>Multiprocessor system</a:t>
            </a:r>
          </a:p>
        </p:txBody>
      </p:sp>
    </p:spTree>
    <p:extLst>
      <p:ext uri="{BB962C8B-B14F-4D97-AF65-F5344CB8AC3E}">
        <p14:creationId xmlns:p14="http://schemas.microsoft.com/office/powerpoint/2010/main" val="816541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400" y="914400"/>
            <a:ext cx="883919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838200"/>
          </a:xfrm>
        </p:spPr>
        <p:txBody>
          <a:bodyPr/>
          <a:lstStyle/>
          <a:p>
            <a:r>
              <a:rPr lang="en-IN" dirty="0"/>
              <a:t>Multiprocessor system</a:t>
            </a:r>
          </a:p>
        </p:txBody>
      </p:sp>
    </p:spTree>
    <p:extLst>
      <p:ext uri="{BB962C8B-B14F-4D97-AF65-F5344CB8AC3E}">
        <p14:creationId xmlns:p14="http://schemas.microsoft.com/office/powerpoint/2010/main" val="2368303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228600"/>
            <a:ext cx="8915400" cy="6172200"/>
          </a:xfrm>
        </p:spPr>
        <p:txBody>
          <a:bodyPr>
            <a:normAutofit fontScale="85000" lnSpcReduction="10000"/>
          </a:bodyPr>
          <a:lstStyle/>
          <a:p>
            <a:pPr marL="0" indent="0">
              <a:buNone/>
            </a:pPr>
            <a:r>
              <a:rPr lang="en-IN" dirty="0"/>
              <a:t>Clustered System</a:t>
            </a:r>
          </a:p>
          <a:p>
            <a:pPr marL="457200" lvl="1" indent="0">
              <a:buNone/>
            </a:pPr>
            <a:r>
              <a:rPr lang="en-IN" sz="2600" dirty="0"/>
              <a:t>* Clustered systems are typically constructed by combining multiple computers into a single system to perform a computational task distributed across the cluster. </a:t>
            </a:r>
          </a:p>
          <a:p>
            <a:pPr marL="457200" lvl="1" indent="0">
              <a:buNone/>
            </a:pPr>
            <a:r>
              <a:rPr lang="en-IN" sz="2600" dirty="0"/>
              <a:t>* Multiprocessor systems on the other hand could be a single physical entity comprising of multiple CPUs.</a:t>
            </a:r>
          </a:p>
          <a:p>
            <a:pPr marL="457200" lvl="1" indent="0">
              <a:buNone/>
            </a:pPr>
            <a:endParaRPr lang="en-IN" sz="2600" dirty="0"/>
          </a:p>
          <a:p>
            <a:pPr marL="457200" lvl="1" indent="0">
              <a:buNone/>
            </a:pPr>
            <a:r>
              <a:rPr lang="en-IN" sz="2600" dirty="0"/>
              <a:t>* A clustered system is less tightly coupled than a multiprocessor system. </a:t>
            </a:r>
          </a:p>
          <a:p>
            <a:pPr marL="457200" lvl="1" indent="0">
              <a:buNone/>
            </a:pPr>
            <a:endParaRPr lang="en-IN" sz="2600" dirty="0"/>
          </a:p>
          <a:p>
            <a:pPr marL="457200" lvl="1" indent="0">
              <a:buNone/>
            </a:pPr>
            <a:r>
              <a:rPr lang="en-IN" sz="2600" dirty="0"/>
              <a:t>* Clustered systems communicate using messages, while processors in a multiprocessor system could communicate using shared memory.</a:t>
            </a:r>
          </a:p>
          <a:p>
            <a:pPr marL="457200" lvl="1" indent="0">
              <a:buNone/>
            </a:pPr>
            <a:endParaRPr lang="en-IN" sz="2600" dirty="0"/>
          </a:p>
          <a:p>
            <a:pPr marL="457200" lvl="1" indent="0">
              <a:buNone/>
            </a:pPr>
            <a:r>
              <a:rPr lang="en-IN" sz="2600" dirty="0"/>
              <a:t>* In order for two machines to provide a highly available service, the state on the two machines should be replicated and should be consistently updated.</a:t>
            </a:r>
          </a:p>
          <a:p>
            <a:pPr marL="457200" lvl="1" indent="0">
              <a:buNone/>
            </a:pPr>
            <a:r>
              <a:rPr lang="en-IN" sz="2600" dirty="0"/>
              <a:t>* When one of the machines fail, the other could then take-over the functionality of the failed machine.</a:t>
            </a:r>
          </a:p>
          <a:p>
            <a:pPr lvl="1"/>
            <a:endParaRPr lang="en-IN" dirty="0"/>
          </a:p>
        </p:txBody>
      </p:sp>
    </p:spTree>
    <p:extLst>
      <p:ext uri="{BB962C8B-B14F-4D97-AF65-F5344CB8AC3E}">
        <p14:creationId xmlns:p14="http://schemas.microsoft.com/office/powerpoint/2010/main" val="3442681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a:t>KINDS OF OS &amp; PROPERTIES</a:t>
            </a:r>
          </a:p>
        </p:txBody>
      </p:sp>
      <p:sp>
        <p:nvSpPr>
          <p:cNvPr id="52227" name="Rectangle 3"/>
          <p:cNvSpPr>
            <a:spLocks noGrp="1" noChangeArrowheads="1"/>
          </p:cNvSpPr>
          <p:nvPr>
            <p:ph type="body" idx="4294967295"/>
          </p:nvPr>
        </p:nvSpPr>
        <p:spPr/>
        <p:txBody>
          <a:bodyPr/>
          <a:lstStyle/>
          <a:p>
            <a:pPr>
              <a:buFontTx/>
              <a:buNone/>
            </a:pPr>
            <a:r>
              <a:rPr lang="en-US" sz="2400"/>
              <a:t>Properties of the following types of operating systems:</a:t>
            </a:r>
          </a:p>
          <a:p>
            <a:r>
              <a:rPr lang="en-US" sz="2400"/>
              <a:t>a. Batch</a:t>
            </a:r>
          </a:p>
          <a:p>
            <a:r>
              <a:rPr lang="en-US" sz="2400"/>
              <a:t>b. Interactive</a:t>
            </a:r>
          </a:p>
          <a:p>
            <a:r>
              <a:rPr lang="en-US" sz="2400"/>
              <a:t>c. Time sharing</a:t>
            </a:r>
          </a:p>
          <a:p>
            <a:r>
              <a:rPr lang="en-US" sz="2400"/>
              <a:t>d. Real time</a:t>
            </a:r>
          </a:p>
          <a:p>
            <a:r>
              <a:rPr lang="en-US" sz="2400"/>
              <a:t>e. Network</a:t>
            </a:r>
          </a:p>
          <a:p>
            <a:r>
              <a:rPr lang="en-US" sz="2400"/>
              <a:t>f. Parallel</a:t>
            </a:r>
          </a:p>
          <a:p>
            <a:r>
              <a:rPr lang="en-US" sz="2400"/>
              <a:t>g. Distributed</a:t>
            </a:r>
          </a:p>
          <a:p>
            <a:r>
              <a:rPr lang="en-US" sz="2400"/>
              <a:t>h. Clustered</a:t>
            </a:r>
          </a:p>
          <a:p>
            <a:r>
              <a:rPr lang="en-US" sz="2400"/>
              <a:t>i. Handheld</a:t>
            </a:r>
          </a:p>
        </p:txBody>
      </p:sp>
    </p:spTree>
    <p:extLst>
      <p:ext uri="{BB962C8B-B14F-4D97-AF65-F5344CB8AC3E}">
        <p14:creationId xmlns:p14="http://schemas.microsoft.com/office/powerpoint/2010/main" val="3649590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304800" y="228600"/>
            <a:ext cx="8458200" cy="990600"/>
          </a:xfrm>
        </p:spPr>
        <p:txBody>
          <a:bodyPr/>
          <a:lstStyle/>
          <a:p>
            <a:r>
              <a:rPr lang="en-US"/>
              <a:t>KINDS OF OS &amp; PROPERTIES</a:t>
            </a:r>
          </a:p>
        </p:txBody>
      </p:sp>
      <p:sp>
        <p:nvSpPr>
          <p:cNvPr id="53251" name="Rectangle 3"/>
          <p:cNvSpPr>
            <a:spLocks noGrp="1" noChangeArrowheads="1"/>
          </p:cNvSpPr>
          <p:nvPr>
            <p:ph type="body" idx="4294967295"/>
          </p:nvPr>
        </p:nvSpPr>
        <p:spPr/>
        <p:txBody>
          <a:bodyPr>
            <a:normAutofit/>
          </a:bodyPr>
          <a:lstStyle/>
          <a:p>
            <a:pPr>
              <a:lnSpc>
                <a:spcPct val="80000"/>
              </a:lnSpc>
            </a:pPr>
            <a:r>
              <a:rPr lang="en-US" sz="2000" dirty="0"/>
              <a:t>a. </a:t>
            </a:r>
            <a:r>
              <a:rPr lang="en-US" sz="2000" b="1" dirty="0"/>
              <a:t>Batch</a:t>
            </a:r>
            <a:r>
              <a:rPr lang="en-US" sz="2000" dirty="0"/>
              <a:t>. Jobs with similar needs are batched together and run through the computer as a group by an operator or automatic job sequencer. Performance is increased by attempting to keep CPU and I/O devices busy at all times through buffering, off-line operation, spooling, and multiprogramming. Batch is good for executing large jobs that need little interaction; it can be submitted and picked up later.</a:t>
            </a:r>
          </a:p>
          <a:p>
            <a:pPr>
              <a:lnSpc>
                <a:spcPct val="80000"/>
              </a:lnSpc>
            </a:pPr>
            <a:endParaRPr lang="en-US" sz="2000" dirty="0"/>
          </a:p>
          <a:p>
            <a:pPr>
              <a:lnSpc>
                <a:spcPct val="80000"/>
              </a:lnSpc>
            </a:pPr>
            <a:r>
              <a:rPr lang="en-US" sz="2000" dirty="0"/>
              <a:t>b. </a:t>
            </a:r>
            <a:r>
              <a:rPr lang="en-US" sz="2000" b="1" dirty="0"/>
              <a:t>Interactive</a:t>
            </a:r>
            <a:r>
              <a:rPr lang="en-US" sz="2000" dirty="0"/>
              <a:t>. This system is composed of many short transactions where the results of the next transaction may be unpredictable. Response time needs to be short (seconds) since the user submits and waits for the result.</a:t>
            </a:r>
          </a:p>
          <a:p>
            <a:pPr>
              <a:lnSpc>
                <a:spcPct val="80000"/>
              </a:lnSpc>
            </a:pPr>
            <a:endParaRPr lang="en-US" sz="2000" dirty="0"/>
          </a:p>
          <a:p>
            <a:pPr>
              <a:lnSpc>
                <a:spcPct val="80000"/>
              </a:lnSpc>
            </a:pPr>
            <a:r>
              <a:rPr lang="en-US" sz="2000" dirty="0"/>
              <a:t>c. </a:t>
            </a:r>
            <a:r>
              <a:rPr lang="en-US" sz="2000" b="1" dirty="0"/>
              <a:t>Time sharing</a:t>
            </a:r>
            <a:r>
              <a:rPr lang="en-US" sz="2000" dirty="0"/>
              <a:t>. This systems uses CPU scheduling and multiprogramming to provide economical interactive use of a system. The CPU switches rapidly from one user to another. Instead of having a job defined by spooled card images, each program reads its next control card from the terminal, and output is normally printed immediately to the screen.</a:t>
            </a:r>
          </a:p>
        </p:txBody>
      </p:sp>
    </p:spTree>
    <p:extLst>
      <p:ext uri="{BB962C8B-B14F-4D97-AF65-F5344CB8AC3E}">
        <p14:creationId xmlns:p14="http://schemas.microsoft.com/office/powerpoint/2010/main" val="3687436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04800" y="0"/>
            <a:ext cx="8382000" cy="685800"/>
          </a:xfrm>
        </p:spPr>
        <p:txBody>
          <a:bodyPr/>
          <a:lstStyle/>
          <a:p>
            <a:r>
              <a:rPr lang="en-US" sz="3600"/>
              <a:t>KINDS OF OS &amp; PROPERTIES</a:t>
            </a:r>
          </a:p>
        </p:txBody>
      </p:sp>
      <p:sp>
        <p:nvSpPr>
          <p:cNvPr id="54275" name="Rectangle 3"/>
          <p:cNvSpPr>
            <a:spLocks noGrp="1" noChangeArrowheads="1"/>
          </p:cNvSpPr>
          <p:nvPr>
            <p:ph type="body" idx="4294967295"/>
          </p:nvPr>
        </p:nvSpPr>
        <p:spPr>
          <a:xfrm>
            <a:off x="0" y="1052736"/>
            <a:ext cx="9067800" cy="4967064"/>
          </a:xfrm>
        </p:spPr>
        <p:txBody>
          <a:bodyPr>
            <a:noAutofit/>
          </a:bodyPr>
          <a:lstStyle/>
          <a:p>
            <a:pPr>
              <a:lnSpc>
                <a:spcPct val="80000"/>
              </a:lnSpc>
            </a:pPr>
            <a:r>
              <a:rPr lang="en-US" sz="2000" b="1" dirty="0"/>
              <a:t>D) Real time</a:t>
            </a:r>
            <a:r>
              <a:rPr lang="en-US" sz="2000" dirty="0"/>
              <a:t>. Often used in a dedicated application, this system reads information from sensors and must respond within a fixed amount of time to ensure correct performance.</a:t>
            </a:r>
          </a:p>
          <a:p>
            <a:pPr>
              <a:lnSpc>
                <a:spcPct val="80000"/>
              </a:lnSpc>
            </a:pPr>
            <a:r>
              <a:rPr lang="en-US" sz="2000" b="1" dirty="0"/>
              <a:t>E) Network</a:t>
            </a:r>
            <a:r>
              <a:rPr lang="en-US" sz="2000" dirty="0"/>
              <a:t>. Provides operating system features across a network such as file sharing.</a:t>
            </a:r>
          </a:p>
          <a:p>
            <a:pPr>
              <a:lnSpc>
                <a:spcPct val="80000"/>
              </a:lnSpc>
            </a:pPr>
            <a:r>
              <a:rPr lang="en-US" sz="2000" b="1" dirty="0"/>
              <a:t>F) SMP. </a:t>
            </a:r>
            <a:r>
              <a:rPr lang="en-US" sz="2000" dirty="0"/>
              <a:t>Used in systems where there are multiple CPU’s each running the same copy of the operating system. Communication takes place across the system bus.</a:t>
            </a:r>
          </a:p>
          <a:p>
            <a:pPr>
              <a:lnSpc>
                <a:spcPct val="80000"/>
              </a:lnSpc>
            </a:pPr>
            <a:r>
              <a:rPr lang="en-US" sz="2000" b="1" dirty="0"/>
              <a:t>G) Distributed</a:t>
            </a:r>
            <a:r>
              <a:rPr lang="en-US" sz="2000" dirty="0"/>
              <a:t>. This system distributes computation among several physical processors. The processors do not share memory or a clock. Instead, each processor has its own local memory. They communicate with each other through various communication lines, such as a high-speed bus or local area network.</a:t>
            </a:r>
          </a:p>
          <a:p>
            <a:pPr>
              <a:lnSpc>
                <a:spcPct val="80000"/>
              </a:lnSpc>
            </a:pPr>
            <a:r>
              <a:rPr lang="en-US" sz="2000" b="1" dirty="0"/>
              <a:t>H) Clustered</a:t>
            </a:r>
            <a:r>
              <a:rPr lang="en-US" sz="2000" dirty="0"/>
              <a:t>. A clustered system combines multiple computers into a single system to perform computational task distributed across the cluster.</a:t>
            </a:r>
          </a:p>
          <a:p>
            <a:pPr>
              <a:lnSpc>
                <a:spcPct val="80000"/>
              </a:lnSpc>
            </a:pPr>
            <a:r>
              <a:rPr lang="en-US" sz="2000" b="1" dirty="0"/>
              <a:t>I) Handheld</a:t>
            </a:r>
            <a:r>
              <a:rPr lang="en-US" sz="2000" dirty="0"/>
              <a:t>. A small computer system that performs simple tasks such as calendars, email, and web browsing. Handheld systems differ from traditional desktop systems with smaller memory and display screens and slower processors.</a:t>
            </a:r>
          </a:p>
        </p:txBody>
      </p:sp>
    </p:spTree>
    <p:extLst>
      <p:ext uri="{BB962C8B-B14F-4D97-AF65-F5344CB8AC3E}">
        <p14:creationId xmlns:p14="http://schemas.microsoft.com/office/powerpoint/2010/main" val="2238949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33600"/>
            <a:ext cx="8915400" cy="1676400"/>
          </a:xfrm>
        </p:spPr>
        <p:txBody>
          <a:bodyPr>
            <a:normAutofit fontScale="90000"/>
          </a:bodyPr>
          <a:lstStyle/>
          <a:p>
            <a:r>
              <a:rPr lang="en-IN" b="1" dirty="0"/>
              <a:t>ARCHITECTURAL APPROACHES TO BUILDING AN OS</a:t>
            </a:r>
            <a:br>
              <a:rPr lang="en-IN" b="1" dirty="0"/>
            </a:br>
            <a:br>
              <a:rPr lang="en-IN" b="1" dirty="0"/>
            </a:br>
            <a:r>
              <a:rPr lang="en-IN" b="1" dirty="0"/>
              <a:t>1. Monolithic single-kernel OS approach</a:t>
            </a:r>
            <a:br>
              <a:rPr lang="en-IN" b="1" dirty="0"/>
            </a:br>
            <a:r>
              <a:rPr lang="en-IN" b="1" dirty="0"/>
              <a:t>2. Layered OS approach</a:t>
            </a:r>
            <a:br>
              <a:rPr lang="en-IN" b="1" dirty="0"/>
            </a:br>
            <a:r>
              <a:rPr lang="en-IN" b="1" dirty="0"/>
              <a:t>3. Modular approach</a:t>
            </a:r>
            <a:br>
              <a:rPr lang="en-IN" b="1" dirty="0"/>
            </a:br>
            <a:r>
              <a:rPr lang="en-IN" b="1" dirty="0"/>
              <a:t>4.Microkernel OS approach</a:t>
            </a:r>
            <a:br>
              <a:rPr lang="en-IN" b="1" dirty="0"/>
            </a:br>
            <a:endParaRPr lang="en-IN" dirty="0"/>
          </a:p>
        </p:txBody>
      </p:sp>
    </p:spTree>
    <p:extLst>
      <p:ext uri="{BB962C8B-B14F-4D97-AF65-F5344CB8AC3E}">
        <p14:creationId xmlns:p14="http://schemas.microsoft.com/office/powerpoint/2010/main" val="585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Hardware: A very simplistic view of</a:t>
            </a:r>
            <a:br>
              <a:rPr lang="en-IN" dirty="0"/>
            </a:br>
            <a:r>
              <a:rPr lang="en-IN" dirty="0"/>
              <a:t>a small personal computer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22" y="1738313"/>
            <a:ext cx="7099477" cy="485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212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b="1" dirty="0"/>
              <a:t>Monolithic single-kernel OS approach</a:t>
            </a:r>
          </a:p>
          <a:p>
            <a:pPr lvl="1"/>
            <a:r>
              <a:rPr lang="en-IN" dirty="0"/>
              <a:t>written as a single program ( no modules at all)</a:t>
            </a:r>
          </a:p>
          <a:p>
            <a:pPr lvl="2"/>
            <a:r>
              <a:rPr lang="en-IN" b="1" dirty="0"/>
              <a:t>kernel </a:t>
            </a:r>
            <a:r>
              <a:rPr lang="en-IN" dirty="0"/>
              <a:t>or </a:t>
            </a:r>
            <a:r>
              <a:rPr lang="en-IN" b="1" dirty="0"/>
              <a:t>monolithic kernel</a:t>
            </a:r>
          </a:p>
          <a:p>
            <a:pPr lvl="1"/>
            <a:r>
              <a:rPr lang="en-IN" b="1" dirty="0"/>
              <a:t>Disadvantages</a:t>
            </a:r>
          </a:p>
          <a:p>
            <a:pPr lvl="2"/>
            <a:r>
              <a:rPr lang="en-IN" dirty="0"/>
              <a:t>As monolithic kernel size grew if more and more functionalities are added, percentage of main memory occupied by the OS is too large.</a:t>
            </a:r>
          </a:p>
          <a:p>
            <a:pPr lvl="2"/>
            <a:r>
              <a:rPr lang="en-IN" dirty="0"/>
              <a:t>Lead to had more bugs, </a:t>
            </a:r>
          </a:p>
          <a:p>
            <a:pPr lvl="2"/>
            <a:r>
              <a:rPr lang="en-IN" dirty="0"/>
              <a:t>Difficult to maintain, </a:t>
            </a:r>
          </a:p>
          <a:p>
            <a:pPr lvl="2"/>
            <a:r>
              <a:rPr lang="en-IN" dirty="0"/>
              <a:t>Difficult to add features or to fix bugs</a:t>
            </a:r>
          </a:p>
          <a:p>
            <a:pPr lvl="1"/>
            <a:r>
              <a:rPr lang="en-IN" dirty="0"/>
              <a:t>Solution</a:t>
            </a:r>
          </a:p>
          <a:p>
            <a:pPr lvl="2"/>
            <a:r>
              <a:rPr lang="en-IN" dirty="0"/>
              <a:t>develop OSs based on a more modular, layered design</a:t>
            </a:r>
          </a:p>
        </p:txBody>
      </p:sp>
    </p:spTree>
    <p:extLst>
      <p:ext uri="{BB962C8B-B14F-4D97-AF65-F5344CB8AC3E}">
        <p14:creationId xmlns:p14="http://schemas.microsoft.com/office/powerpoint/2010/main" val="931150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934200"/>
          </a:xfrm>
        </p:spPr>
        <p:txBody>
          <a:bodyPr>
            <a:normAutofit fontScale="85000" lnSpcReduction="10000"/>
          </a:bodyPr>
          <a:lstStyle/>
          <a:p>
            <a:r>
              <a:rPr lang="en-IN" b="1" dirty="0"/>
              <a:t>Layered OS approach</a:t>
            </a:r>
          </a:p>
          <a:p>
            <a:pPr lvl="1"/>
            <a:r>
              <a:rPr lang="en-IN" dirty="0"/>
              <a:t>modular OS approach that was developed was a </a:t>
            </a:r>
            <a:r>
              <a:rPr lang="en-IN" b="1" dirty="0"/>
              <a:t>layered architecture.</a:t>
            </a:r>
          </a:p>
          <a:p>
            <a:pPr lvl="1"/>
            <a:r>
              <a:rPr lang="en-IN" dirty="0"/>
              <a:t>OS is divided into modules that were limited to a specific function such as processor scheduling or memory management. </a:t>
            </a:r>
          </a:p>
          <a:p>
            <a:pPr lvl="1"/>
            <a:r>
              <a:rPr lang="en-IN" dirty="0"/>
              <a:t>The modules were grouped into layers of increasing abstraction</a:t>
            </a:r>
          </a:p>
          <a:p>
            <a:pPr lvl="2"/>
            <a:r>
              <a:rPr lang="en-IN" dirty="0"/>
              <a:t>each layer provides a more abstract view of the system and relies on the services of the layers below it. </a:t>
            </a:r>
          </a:p>
          <a:p>
            <a:pPr lvl="2"/>
            <a:r>
              <a:rPr lang="en-IN" dirty="0"/>
              <a:t>The layered approach would hide the peculiarities and details of handling hardware devices, and provide a common abstract view to the rest of the OS. </a:t>
            </a:r>
          </a:p>
          <a:p>
            <a:pPr lvl="2"/>
            <a:r>
              <a:rPr lang="en-IN" dirty="0"/>
              <a:t>Thus, when new devices entered the marketplace, new device drivers could be added to the kernel without drastically affecting the other OS modules, which provide memory management, processor scheduling, and the file system interface.</a:t>
            </a:r>
          </a:p>
          <a:p>
            <a:pPr lvl="1"/>
            <a:r>
              <a:rPr lang="en-IN" b="1" dirty="0"/>
              <a:t>Disadvantage/Critic: </a:t>
            </a:r>
          </a:p>
          <a:p>
            <a:pPr lvl="2"/>
            <a:r>
              <a:rPr lang="en-IN" dirty="0"/>
              <a:t>OS design should return to a minimum amount of code in the kernel</a:t>
            </a:r>
          </a:p>
          <a:p>
            <a:pPr lvl="1"/>
            <a:r>
              <a:rPr lang="en-IN" b="1" dirty="0"/>
              <a:t>Solution</a:t>
            </a:r>
          </a:p>
          <a:p>
            <a:pPr lvl="2"/>
            <a:r>
              <a:rPr lang="en-IN" dirty="0"/>
              <a:t>Microkernel approach</a:t>
            </a:r>
          </a:p>
          <a:p>
            <a:pPr lvl="1"/>
            <a:endParaRPr lang="en-IN" dirty="0"/>
          </a:p>
        </p:txBody>
      </p:sp>
    </p:spTree>
    <p:extLst>
      <p:ext uri="{BB962C8B-B14F-4D97-AF65-F5344CB8AC3E}">
        <p14:creationId xmlns:p14="http://schemas.microsoft.com/office/powerpoint/2010/main" val="2320803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76200"/>
            <a:ext cx="5105399"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81601" y="609600"/>
            <a:ext cx="3962400" cy="5170646"/>
          </a:xfrm>
          <a:prstGeom prst="rect">
            <a:avLst/>
          </a:prstGeom>
        </p:spPr>
        <p:txBody>
          <a:bodyPr wrap="square">
            <a:spAutoFit/>
          </a:bodyPr>
          <a:lstStyle/>
          <a:p>
            <a:r>
              <a:rPr lang="en-IN" sz="2400" b="1" dirty="0"/>
              <a:t>Different Variations</a:t>
            </a:r>
          </a:p>
          <a:p>
            <a:pPr marL="342900" indent="-342900">
              <a:buFont typeface="+mj-lt"/>
              <a:buAutoNum type="arabicPeriod"/>
            </a:pPr>
            <a:r>
              <a:rPr lang="en-IN" sz="2400" dirty="0"/>
              <a:t>Allow modules at </a:t>
            </a:r>
            <a:r>
              <a:rPr lang="en-IN" sz="2400" b="1" dirty="0"/>
              <a:t>layer </a:t>
            </a:r>
            <a:r>
              <a:rPr lang="en-IN" sz="2400" b="1" i="1" dirty="0"/>
              <a:t>n </a:t>
            </a:r>
            <a:r>
              <a:rPr lang="en-IN" sz="2400" dirty="0"/>
              <a:t>to call only the modules in the next lower </a:t>
            </a:r>
            <a:r>
              <a:rPr lang="en-IN" sz="2400" b="1" dirty="0"/>
              <a:t>layer </a:t>
            </a:r>
            <a:r>
              <a:rPr lang="en-IN" sz="2400" b="1" i="1" dirty="0"/>
              <a:t>n-1</a:t>
            </a:r>
          </a:p>
          <a:p>
            <a:pPr marL="342900" indent="-342900">
              <a:buFont typeface="+mj-lt"/>
              <a:buAutoNum type="arabicPeriod"/>
            </a:pPr>
            <a:endParaRPr lang="en-IN" sz="2400" b="1" i="1" dirty="0"/>
          </a:p>
          <a:p>
            <a:pPr marL="342900" indent="-342900">
              <a:buFont typeface="+mj-lt"/>
              <a:buAutoNum type="arabicPeriod"/>
            </a:pPr>
            <a:r>
              <a:rPr lang="en-IN" sz="2400" dirty="0"/>
              <a:t>allow modules </a:t>
            </a:r>
            <a:r>
              <a:rPr lang="en-IN" sz="2400" b="1" dirty="0"/>
              <a:t>at layer </a:t>
            </a:r>
            <a:r>
              <a:rPr lang="en-IN" sz="2400" b="1" i="1" dirty="0"/>
              <a:t>n </a:t>
            </a:r>
            <a:r>
              <a:rPr lang="en-IN" sz="2400" dirty="0"/>
              <a:t>to call modules at any of the lower l</a:t>
            </a:r>
            <a:r>
              <a:rPr lang="en-IN" sz="2400" b="1" dirty="0"/>
              <a:t>ayers ( </a:t>
            </a:r>
            <a:r>
              <a:rPr lang="en-IN" sz="2400" b="1" i="1" dirty="0"/>
              <a:t>n-1, n-2, </a:t>
            </a:r>
            <a:r>
              <a:rPr lang="en-IN" sz="2400" b="1" dirty="0"/>
              <a:t>and so on</a:t>
            </a:r>
            <a:r>
              <a:rPr lang="en-IN" sz="2400" dirty="0"/>
              <a:t>).</a:t>
            </a:r>
          </a:p>
          <a:p>
            <a:pPr marL="342900" indent="-342900">
              <a:buFont typeface="+mj-lt"/>
              <a:buAutoNum type="arabicPeriod"/>
            </a:pPr>
            <a:endParaRPr lang="en-IN" sz="2400" i="1" dirty="0"/>
          </a:p>
          <a:p>
            <a:pPr marL="342900" indent="-342900">
              <a:buFont typeface="+mj-lt"/>
              <a:buAutoNum type="arabicPeriod"/>
            </a:pPr>
            <a:r>
              <a:rPr lang="en-IN" sz="2400" dirty="0"/>
              <a:t>allow </a:t>
            </a:r>
            <a:r>
              <a:rPr lang="en-IN" sz="2400" b="1" dirty="0"/>
              <a:t>level </a:t>
            </a:r>
            <a:r>
              <a:rPr lang="en-IN" sz="2400" b="1" i="1" dirty="0"/>
              <a:t>n </a:t>
            </a:r>
            <a:r>
              <a:rPr lang="en-IN" sz="2400" b="1" dirty="0"/>
              <a:t>modules </a:t>
            </a:r>
            <a:r>
              <a:rPr lang="en-IN" sz="2400" dirty="0"/>
              <a:t>to interact with other </a:t>
            </a:r>
            <a:r>
              <a:rPr lang="en-IN" sz="2400" b="1" dirty="0"/>
              <a:t>level </a:t>
            </a:r>
            <a:r>
              <a:rPr lang="en-IN" sz="2400" b="1" i="1" dirty="0"/>
              <a:t>n </a:t>
            </a:r>
            <a:r>
              <a:rPr lang="en-IN" sz="2400" b="1" dirty="0"/>
              <a:t>modules</a:t>
            </a:r>
            <a:endParaRPr lang="en-IN" sz="2400" b="1" i="1" dirty="0"/>
          </a:p>
          <a:p>
            <a:r>
              <a:rPr lang="en-IN" b="1" i="1" dirty="0"/>
              <a:t>	</a:t>
            </a:r>
            <a:endParaRPr lang="en-IN" b="1" dirty="0"/>
          </a:p>
        </p:txBody>
      </p:sp>
    </p:spTree>
    <p:extLst>
      <p:ext uri="{BB962C8B-B14F-4D97-AF65-F5344CB8AC3E}">
        <p14:creationId xmlns:p14="http://schemas.microsoft.com/office/powerpoint/2010/main" val="1778307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dirty="0"/>
              <a:t>Layered Approach</a:t>
            </a:r>
          </a:p>
        </p:txBody>
      </p:sp>
      <p:sp>
        <p:nvSpPr>
          <p:cNvPr id="41987" name="Rectangle 3"/>
          <p:cNvSpPr>
            <a:spLocks noGrp="1" noChangeArrowheads="1"/>
          </p:cNvSpPr>
          <p:nvPr>
            <p:ph type="body" idx="1"/>
          </p:nvPr>
        </p:nvSpPr>
        <p:spPr>
          <a:xfrm>
            <a:off x="228600" y="1219200"/>
            <a:ext cx="4070350" cy="4545013"/>
          </a:xfrm>
        </p:spPr>
        <p:txBody>
          <a:bodyPr>
            <a:normAutofit fontScale="85000" lnSpcReduction="20000"/>
          </a:bodyPr>
          <a:lstStyle/>
          <a:p>
            <a:r>
              <a:rPr lang="en-US" dirty="0"/>
              <a:t>The operating system is divided into a number of layers (levels), each built on top of lower layers.  The bottom layer (layer 0), is the hardware; the highest (layer N) is the user interface.</a:t>
            </a:r>
          </a:p>
          <a:p>
            <a:r>
              <a:rPr lang="en-US" dirty="0"/>
              <a:t>With modularity, layers are selected such that each uses functions (operations) and services of only lower-level layers</a:t>
            </a:r>
          </a:p>
        </p:txBody>
      </p:sp>
      <p:pic>
        <p:nvPicPr>
          <p:cNvPr id="4198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365250"/>
            <a:ext cx="36290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762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Modules</a:t>
            </a:r>
          </a:p>
        </p:txBody>
      </p:sp>
      <p:sp>
        <p:nvSpPr>
          <p:cNvPr id="45059" name="Rectangle 3"/>
          <p:cNvSpPr>
            <a:spLocks noGrp="1" noChangeArrowheads="1"/>
          </p:cNvSpPr>
          <p:nvPr>
            <p:ph type="body" idx="1"/>
          </p:nvPr>
        </p:nvSpPr>
        <p:spPr>
          <a:xfrm>
            <a:off x="806450" y="1233488"/>
            <a:ext cx="6997700" cy="4530725"/>
          </a:xfrm>
        </p:spPr>
        <p:txBody>
          <a:bodyPr>
            <a:normAutofit fontScale="92500" lnSpcReduction="10000"/>
          </a:bodyPr>
          <a:lstStyle/>
          <a:p>
            <a:r>
              <a:rPr lang="en-US" dirty="0"/>
              <a:t>Many modern operating systems implement </a:t>
            </a:r>
            <a:r>
              <a:rPr lang="en-US" b="1" dirty="0">
                <a:solidFill>
                  <a:srgbClr val="3366FF"/>
                </a:solidFill>
              </a:rPr>
              <a:t>loadable</a:t>
            </a:r>
            <a:r>
              <a:rPr lang="en-US" dirty="0"/>
              <a:t> </a:t>
            </a:r>
            <a:r>
              <a:rPr lang="en-US" b="1" dirty="0">
                <a:solidFill>
                  <a:srgbClr val="3366FF"/>
                </a:solidFill>
              </a:rPr>
              <a:t>kernel modules</a:t>
            </a:r>
          </a:p>
          <a:p>
            <a:pPr lvl="1"/>
            <a:r>
              <a:rPr lang="en-US" dirty="0"/>
              <a:t>Uses object-oriented approach</a:t>
            </a:r>
          </a:p>
          <a:p>
            <a:pPr lvl="1"/>
            <a:r>
              <a:rPr lang="en-US" dirty="0"/>
              <a:t>Each core component is separate</a:t>
            </a:r>
          </a:p>
          <a:p>
            <a:pPr lvl="1"/>
            <a:r>
              <a:rPr lang="en-US" dirty="0"/>
              <a:t>Each talks to the others over known interfaces</a:t>
            </a:r>
          </a:p>
          <a:p>
            <a:pPr lvl="1"/>
            <a:r>
              <a:rPr lang="en-US" dirty="0"/>
              <a:t>Each is loadable as needed within the kernel</a:t>
            </a:r>
          </a:p>
          <a:p>
            <a:r>
              <a:rPr lang="en-US" dirty="0"/>
              <a:t>Overall, similar to layers but  more flexible</a:t>
            </a:r>
          </a:p>
          <a:p>
            <a:pPr lvl="1"/>
            <a:r>
              <a:rPr lang="en-US" dirty="0"/>
              <a:t>Linux, Solaris, </a:t>
            </a:r>
            <a:r>
              <a:rPr lang="en-US" dirty="0" err="1"/>
              <a:t>etc</a:t>
            </a:r>
            <a:endParaRPr lang="en-US" dirty="0"/>
          </a:p>
        </p:txBody>
      </p:sp>
    </p:spTree>
    <p:extLst>
      <p:ext uri="{BB962C8B-B14F-4D97-AF65-F5344CB8AC3E}">
        <p14:creationId xmlns:p14="http://schemas.microsoft.com/office/powerpoint/2010/main" val="603483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Solaris Modular Approach</a:t>
            </a:r>
          </a:p>
        </p:txBody>
      </p:sp>
      <p:pic>
        <p:nvPicPr>
          <p:cNvPr id="460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301750"/>
            <a:ext cx="6956425"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424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85000" lnSpcReduction="10000"/>
          </a:bodyPr>
          <a:lstStyle/>
          <a:p>
            <a:r>
              <a:rPr lang="en-IN" b="1" dirty="0"/>
              <a:t>Microkernel OS approach</a:t>
            </a:r>
          </a:p>
          <a:p>
            <a:pPr lvl="1"/>
            <a:r>
              <a:rPr lang="en-IN" b="1" dirty="0"/>
              <a:t>More robust </a:t>
            </a:r>
            <a:r>
              <a:rPr lang="en-IN" dirty="0"/>
              <a:t>– As the amount of code that is running in supervisor mode is smaller</a:t>
            </a:r>
          </a:p>
          <a:p>
            <a:pPr lvl="2"/>
            <a:r>
              <a:rPr lang="en-IN" dirty="0"/>
              <a:t>easier to inspect for flaws</a:t>
            </a:r>
          </a:p>
          <a:p>
            <a:pPr lvl="2"/>
            <a:r>
              <a:rPr lang="en-IN" dirty="0"/>
              <a:t>easier to port a small microkernel to a new platform</a:t>
            </a:r>
          </a:p>
          <a:p>
            <a:pPr lvl="1"/>
            <a:r>
              <a:rPr lang="en-IN" dirty="0"/>
              <a:t>Only basic functionality, usually </a:t>
            </a:r>
            <a:r>
              <a:rPr lang="en-IN" b="1" dirty="0"/>
              <a:t>the interfaces to the various types of device drivers</a:t>
            </a:r>
            <a:r>
              <a:rPr lang="en-IN" dirty="0"/>
              <a:t>, is included in the microkernel</a:t>
            </a:r>
          </a:p>
          <a:p>
            <a:pPr lvl="2"/>
            <a:r>
              <a:rPr lang="en-IN" b="1" dirty="0"/>
              <a:t>code that must run in supervisor mode </a:t>
            </a:r>
            <a:r>
              <a:rPr lang="en-IN" dirty="0"/>
              <a:t>because it actually uses privileged resources such as protected instructions or accesses memory not in the kernel space</a:t>
            </a:r>
          </a:p>
          <a:p>
            <a:pPr lvl="2"/>
            <a:r>
              <a:rPr lang="en-IN" b="1" dirty="0"/>
              <a:t>Code running in protected mode </a:t>
            </a:r>
            <a:r>
              <a:rPr lang="en-IN" dirty="0"/>
              <a:t>literally can do anything, so an error in this code </a:t>
            </a:r>
            <a:r>
              <a:rPr lang="en-IN" b="1" dirty="0"/>
              <a:t>can do more damage </a:t>
            </a:r>
            <a:r>
              <a:rPr lang="en-IN" dirty="0"/>
              <a:t>than code running in user mode</a:t>
            </a:r>
          </a:p>
          <a:p>
            <a:pPr lvl="1"/>
            <a:r>
              <a:rPr lang="en-IN" b="1" dirty="0"/>
              <a:t>Remainder of the OS functions </a:t>
            </a:r>
            <a:r>
              <a:rPr lang="en-IN" dirty="0"/>
              <a:t>are still </a:t>
            </a:r>
            <a:r>
              <a:rPr lang="en-IN" b="1" dirty="0"/>
              <a:t>part of the resident OS</a:t>
            </a:r>
            <a:r>
              <a:rPr lang="en-IN" dirty="0"/>
              <a:t>, but they </a:t>
            </a:r>
            <a:r>
              <a:rPr lang="en-IN" b="1" dirty="0"/>
              <a:t>run in user mode </a:t>
            </a:r>
            <a:r>
              <a:rPr lang="en-IN" dirty="0"/>
              <a:t>rather than protected mode</a:t>
            </a:r>
          </a:p>
          <a:p>
            <a:pPr lvl="1"/>
            <a:r>
              <a:rPr lang="en-IN" b="1" dirty="0"/>
              <a:t>Make use of interrupts </a:t>
            </a:r>
            <a:r>
              <a:rPr lang="en-IN" dirty="0"/>
              <a:t>to </a:t>
            </a:r>
            <a:r>
              <a:rPr lang="en-IN" b="1" dirty="0"/>
              <a:t>make the necessary calls </a:t>
            </a:r>
            <a:r>
              <a:rPr lang="en-IN" dirty="0"/>
              <a:t>from the </a:t>
            </a:r>
            <a:r>
              <a:rPr lang="en-IN" b="1" dirty="0"/>
              <a:t>user mode portions </a:t>
            </a:r>
            <a:r>
              <a:rPr lang="en-IN" dirty="0"/>
              <a:t>of the OS to the </a:t>
            </a:r>
            <a:r>
              <a:rPr lang="en-IN" b="1" dirty="0"/>
              <a:t>supervisor mode portions</a:t>
            </a:r>
            <a:r>
              <a:rPr lang="en-IN" dirty="0"/>
              <a:t>.</a:t>
            </a:r>
          </a:p>
          <a:p>
            <a:pPr lvl="1"/>
            <a:r>
              <a:rPr lang="en-IN" b="1" dirty="0"/>
              <a:t>Disadvantage/Critics:  </a:t>
            </a:r>
          </a:p>
          <a:p>
            <a:pPr lvl="2"/>
            <a:r>
              <a:rPr lang="en-IN" dirty="0"/>
              <a:t>Makes a microkernel OS run more slowly  due to context switching and not yet resolved</a:t>
            </a:r>
          </a:p>
          <a:p>
            <a:pPr lvl="1"/>
            <a:endParaRPr lang="en-IN" dirty="0"/>
          </a:p>
        </p:txBody>
      </p:sp>
    </p:spTree>
    <p:extLst>
      <p:ext uri="{BB962C8B-B14F-4D97-AF65-F5344CB8AC3E}">
        <p14:creationId xmlns:p14="http://schemas.microsoft.com/office/powerpoint/2010/main" val="3988316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6388"/>
            <a:ext cx="8229600" cy="576262"/>
          </a:xfrm>
        </p:spPr>
        <p:txBody>
          <a:bodyPr>
            <a:normAutofit fontScale="90000"/>
          </a:bodyPr>
          <a:lstStyle/>
          <a:p>
            <a:pPr eaLnBrk="1" hangingPunct="1"/>
            <a:r>
              <a:rPr lang="en-US"/>
              <a:t>Standard C Library Example</a:t>
            </a:r>
          </a:p>
        </p:txBody>
      </p:sp>
      <p:sp>
        <p:nvSpPr>
          <p:cNvPr id="19459" name="Rectangle 3"/>
          <p:cNvSpPr>
            <a:spLocks noGrp="1" noChangeArrowheads="1"/>
          </p:cNvSpPr>
          <p:nvPr>
            <p:ph idx="1"/>
          </p:nvPr>
        </p:nvSpPr>
        <p:spPr>
          <a:xfrm>
            <a:off x="768350" y="1173163"/>
            <a:ext cx="7642225" cy="5078412"/>
          </a:xfrm>
        </p:spPr>
        <p:txBody>
          <a:bodyPr/>
          <a:lstStyle/>
          <a:p>
            <a:r>
              <a:rPr lang="en-US"/>
              <a:t>C program invoking printf()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1524000" y="2308038"/>
            <a:ext cx="6019800" cy="4018150"/>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2758409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232"/>
            <a:ext cx="8991600" cy="651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0667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lnSpcReduction="10000"/>
          </a:bodyPr>
          <a:lstStyle/>
          <a:p>
            <a:r>
              <a:rPr lang="en-IN" dirty="0"/>
              <a:t>OS Design Issues</a:t>
            </a:r>
          </a:p>
          <a:p>
            <a:pPr lvl="1"/>
            <a:r>
              <a:rPr lang="en-IN" b="1" dirty="0"/>
              <a:t>Minimalist</a:t>
            </a:r>
          </a:p>
          <a:p>
            <a:pPr lvl="2"/>
            <a:r>
              <a:rPr lang="en-IN" dirty="0"/>
              <a:t>only those things that really must go into the kernel (or microkernel) are included in the OS. </a:t>
            </a:r>
          </a:p>
          <a:p>
            <a:pPr lvl="2"/>
            <a:r>
              <a:rPr lang="en-IN" dirty="0"/>
              <a:t>Other components may be added into </a:t>
            </a:r>
            <a:r>
              <a:rPr lang="en-IN" b="1" dirty="0"/>
              <a:t>library routines </a:t>
            </a:r>
            <a:r>
              <a:rPr lang="en-IN" dirty="0"/>
              <a:t>or as </a:t>
            </a:r>
            <a:r>
              <a:rPr lang="en-IN" b="1" dirty="0"/>
              <a:t>“user” programs but not written by the user.</a:t>
            </a:r>
          </a:p>
          <a:p>
            <a:pPr lvl="2"/>
            <a:r>
              <a:rPr lang="en-IN" b="1" dirty="0"/>
              <a:t>Claims: </a:t>
            </a:r>
          </a:p>
          <a:p>
            <a:pPr lvl="3"/>
            <a:r>
              <a:rPr lang="en-IN" dirty="0"/>
              <a:t>Load when it is really needed</a:t>
            </a:r>
          </a:p>
          <a:p>
            <a:pPr lvl="3"/>
            <a:r>
              <a:rPr lang="en-IN" dirty="0"/>
              <a:t>Write and integrate new components</a:t>
            </a:r>
          </a:p>
          <a:p>
            <a:pPr lvl="3"/>
            <a:r>
              <a:rPr lang="en-IN" dirty="0"/>
              <a:t>Easy to design</a:t>
            </a:r>
          </a:p>
          <a:p>
            <a:pPr lvl="3"/>
            <a:r>
              <a:rPr lang="en-IN" dirty="0"/>
              <a:t>Elegant or cleaner</a:t>
            </a:r>
          </a:p>
          <a:p>
            <a:pPr lvl="1"/>
            <a:r>
              <a:rPr lang="en-IN" b="1" dirty="0"/>
              <a:t>Maximalist</a:t>
            </a:r>
          </a:p>
          <a:p>
            <a:pPr lvl="2"/>
            <a:r>
              <a:rPr lang="en-IN" dirty="0"/>
              <a:t>philosophy—to put most of the commonly used services in the OS</a:t>
            </a:r>
          </a:p>
          <a:p>
            <a:pPr lvl="2"/>
            <a:r>
              <a:rPr lang="en-IN" b="1" dirty="0"/>
              <a:t>Claims:</a:t>
            </a:r>
          </a:p>
          <a:p>
            <a:pPr lvl="3"/>
            <a:r>
              <a:rPr lang="en-IN" dirty="0"/>
              <a:t>Consistent look and feel</a:t>
            </a:r>
          </a:p>
          <a:p>
            <a:pPr marL="1371600" lvl="3" indent="0">
              <a:buNone/>
            </a:pPr>
            <a:endParaRPr lang="en-IN" dirty="0"/>
          </a:p>
        </p:txBody>
      </p:sp>
    </p:spTree>
    <p:extLst>
      <p:ext uri="{BB962C8B-B14F-4D97-AF65-F5344CB8AC3E}">
        <p14:creationId xmlns:p14="http://schemas.microsoft.com/office/powerpoint/2010/main" val="38655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228600"/>
            <a:ext cx="8839200" cy="6400800"/>
          </a:xfrm>
        </p:spPr>
        <p:txBody>
          <a:bodyPr/>
          <a:lstStyle/>
          <a:p>
            <a:r>
              <a:rPr lang="en-IN" dirty="0"/>
              <a:t>Hardware resources of a computer:</a:t>
            </a:r>
          </a:p>
          <a:p>
            <a:pPr lvl="1"/>
            <a:r>
              <a:rPr lang="en-IN" dirty="0"/>
              <a:t>CPUs (processors)</a:t>
            </a:r>
          </a:p>
          <a:p>
            <a:pPr lvl="1"/>
            <a:r>
              <a:rPr lang="en-IN" dirty="0"/>
              <a:t>Main memory and caches, </a:t>
            </a:r>
          </a:p>
          <a:p>
            <a:pPr lvl="1"/>
            <a:r>
              <a:rPr lang="en-IN" dirty="0"/>
              <a:t>Secondary storage,</a:t>
            </a:r>
          </a:p>
          <a:p>
            <a:pPr lvl="1"/>
            <a:r>
              <a:rPr lang="en-IN" dirty="0"/>
              <a:t>I/O devices at the lowest level, </a:t>
            </a:r>
          </a:p>
          <a:p>
            <a:pPr lvl="1"/>
            <a:r>
              <a:rPr lang="en-IN" dirty="0"/>
              <a:t>Network access </a:t>
            </a:r>
          </a:p>
          <a:p>
            <a:pPr marL="457200" lvl="1" indent="0">
              <a:buNone/>
            </a:pPr>
            <a:r>
              <a:rPr lang="en-IN" dirty="0"/>
              <a:t>Who is going to manage these resources? </a:t>
            </a:r>
          </a:p>
          <a:p>
            <a:pPr lvl="1"/>
            <a:r>
              <a:rPr lang="en-IN" dirty="0"/>
              <a:t>A User or Software?</a:t>
            </a:r>
          </a:p>
          <a:p>
            <a:pPr lvl="2"/>
            <a:r>
              <a:rPr lang="en-IN" dirty="0"/>
              <a:t>Software – Operating Systems</a:t>
            </a:r>
          </a:p>
          <a:p>
            <a:r>
              <a:rPr lang="en-IN" dirty="0"/>
              <a:t>Why to manage these resources?</a:t>
            </a:r>
          </a:p>
        </p:txBody>
      </p:sp>
    </p:spTree>
    <p:extLst>
      <p:ext uri="{BB962C8B-B14F-4D97-AF65-F5344CB8AC3E}">
        <p14:creationId xmlns:p14="http://schemas.microsoft.com/office/powerpoint/2010/main" val="339952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normAutofit lnSpcReduction="10000"/>
          </a:bodyPr>
          <a:lstStyle/>
          <a:p>
            <a:r>
              <a:rPr lang="en-IN" dirty="0"/>
              <a:t>Operating System</a:t>
            </a:r>
          </a:p>
          <a:p>
            <a:pPr lvl="1" algn="just"/>
            <a:r>
              <a:rPr lang="en-IN" dirty="0"/>
              <a:t>The OS is a </a:t>
            </a:r>
            <a:r>
              <a:rPr lang="en-IN" b="1" dirty="0"/>
              <a:t>collection of one or more software modules</a:t>
            </a:r>
            <a:r>
              <a:rPr lang="en-IN" dirty="0"/>
              <a:t> that </a:t>
            </a:r>
            <a:r>
              <a:rPr lang="en-IN" b="1" dirty="0"/>
              <a:t>manages and controls the resources of a computer</a:t>
            </a:r>
            <a:r>
              <a:rPr lang="en-IN" dirty="0"/>
              <a:t> or other computing or electronic device, and </a:t>
            </a:r>
            <a:r>
              <a:rPr lang="en-IN" b="1" dirty="0"/>
              <a:t>gives users and programs an interface to utilize these resources</a:t>
            </a:r>
            <a:r>
              <a:rPr lang="en-IN" dirty="0"/>
              <a:t>. The managed resources include memory, processor, files, input or output devices, and so on.</a:t>
            </a:r>
          </a:p>
          <a:p>
            <a:pPr lvl="1" algn="just"/>
            <a:r>
              <a:rPr lang="en-IN" dirty="0"/>
              <a:t>Responsibilities/ Services</a:t>
            </a:r>
          </a:p>
          <a:p>
            <a:pPr lvl="2" algn="just"/>
            <a:r>
              <a:rPr lang="en-IN" dirty="0"/>
              <a:t>Memory management</a:t>
            </a:r>
          </a:p>
          <a:p>
            <a:pPr lvl="2" algn="just"/>
            <a:r>
              <a:rPr lang="en-IN" dirty="0"/>
              <a:t>Device management</a:t>
            </a:r>
          </a:p>
          <a:p>
            <a:pPr lvl="2" algn="just"/>
            <a:r>
              <a:rPr lang="en-IN" dirty="0"/>
              <a:t>Processor management</a:t>
            </a:r>
          </a:p>
          <a:p>
            <a:pPr lvl="2" algn="just"/>
            <a:r>
              <a:rPr lang="en-IN" dirty="0"/>
              <a:t>Security</a:t>
            </a:r>
          </a:p>
          <a:p>
            <a:pPr lvl="2" algn="just"/>
            <a:r>
              <a:rPr lang="en-IN" dirty="0"/>
              <a:t>Error detection</a:t>
            </a:r>
          </a:p>
          <a:p>
            <a:pPr lvl="2" algn="just"/>
            <a:r>
              <a:rPr lang="en-IN" dirty="0"/>
              <a:t>Job accounting</a:t>
            </a:r>
          </a:p>
          <a:p>
            <a:pPr lvl="2" algn="just"/>
            <a:r>
              <a:rPr lang="en-IN" dirty="0"/>
              <a:t>File management</a:t>
            </a:r>
          </a:p>
          <a:p>
            <a:pPr lvl="2" algn="just"/>
            <a:endParaRPr lang="en-IN" dirty="0"/>
          </a:p>
          <a:p>
            <a:pPr lvl="2" algn="just"/>
            <a:endParaRPr lang="en-IN" dirty="0"/>
          </a:p>
          <a:p>
            <a:pPr lvl="2" algn="just"/>
            <a:endParaRPr lang="en-IN" dirty="0"/>
          </a:p>
          <a:p>
            <a:pPr lvl="2" algn="just"/>
            <a:endParaRPr lang="en-IN" dirty="0"/>
          </a:p>
          <a:p>
            <a:pPr lvl="2" algn="just"/>
            <a:endParaRPr lang="en-IN" dirty="0"/>
          </a:p>
          <a:p>
            <a:pPr lvl="1" algn="just"/>
            <a:endParaRPr lang="en-IN" dirty="0"/>
          </a:p>
        </p:txBody>
      </p:sp>
    </p:spTree>
    <p:extLst>
      <p:ext uri="{BB962C8B-B14F-4D97-AF65-F5344CB8AC3E}">
        <p14:creationId xmlns:p14="http://schemas.microsoft.com/office/powerpoint/2010/main" val="39705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0"/>
            <a:ext cx="8458200" cy="990600"/>
          </a:xfrm>
        </p:spPr>
        <p:txBody>
          <a:bodyPr>
            <a:normAutofit/>
          </a:bodyPr>
          <a:lstStyle/>
          <a:p>
            <a:pPr algn="l"/>
            <a:r>
              <a:rPr lang="en-US" sz="3200" dirty="0"/>
              <a:t>		Operating System Functionality</a:t>
            </a:r>
          </a:p>
        </p:txBody>
      </p:sp>
      <p:sp>
        <p:nvSpPr>
          <p:cNvPr id="11267" name="Rectangle 3"/>
          <p:cNvSpPr>
            <a:spLocks noGrp="1" noChangeArrowheads="1"/>
          </p:cNvSpPr>
          <p:nvPr>
            <p:ph type="body" idx="1"/>
          </p:nvPr>
        </p:nvSpPr>
        <p:spPr>
          <a:xfrm>
            <a:off x="31998" y="1196752"/>
            <a:ext cx="8959602" cy="5280248"/>
          </a:xfrm>
          <a:noFill/>
        </p:spPr>
        <p:txBody>
          <a:bodyPr/>
          <a:lstStyle/>
          <a:p>
            <a:r>
              <a:rPr lang="en-US" sz="2000" dirty="0"/>
              <a:t>One set of operating-system services provides functions that are helpful to the user:</a:t>
            </a:r>
          </a:p>
          <a:p>
            <a:pPr lvl="1"/>
            <a:r>
              <a:rPr lang="en-US" sz="2000" b="1" dirty="0"/>
              <a:t>User interface </a:t>
            </a:r>
            <a:r>
              <a:rPr lang="en-US" sz="2000" dirty="0"/>
              <a:t>- Almost all operating systems have a user interface (UI)</a:t>
            </a:r>
          </a:p>
          <a:p>
            <a:pPr lvl="2"/>
            <a:r>
              <a:rPr lang="en-US" sz="2000" dirty="0"/>
              <a:t>Varies between Command-Line (CLI), Graphics User Interface (GUI)</a:t>
            </a:r>
          </a:p>
          <a:p>
            <a:pPr lvl="1"/>
            <a:r>
              <a:rPr lang="en-US" sz="2000" b="1" dirty="0"/>
              <a:t>Program execution - </a:t>
            </a:r>
            <a:r>
              <a:rPr lang="en-US" sz="2000" dirty="0"/>
              <a:t>The system must be able to load a program into memory and to run that program, end execution, either normally or abnormally (indicating error)</a:t>
            </a:r>
          </a:p>
          <a:p>
            <a:pPr lvl="1"/>
            <a:r>
              <a:rPr lang="en-US" sz="2000" b="1" dirty="0"/>
              <a:t>I/O operations -  </a:t>
            </a:r>
            <a:r>
              <a:rPr lang="en-US" sz="2000" dirty="0"/>
              <a:t>A running program may require I/O, which may involve a file or an I/O device. </a:t>
            </a:r>
          </a:p>
          <a:p>
            <a:pPr lvl="1"/>
            <a:r>
              <a:rPr lang="en-US" sz="2000" b="1" dirty="0"/>
              <a:t>File-system manipulation -  </a:t>
            </a:r>
            <a:r>
              <a:rPr lang="en-US" sz="2000" dirty="0"/>
              <a:t>The file system is of particular interest. Obviously, programs need to read and write files and directories, create and delete them, search them, list file Information, permission management.</a:t>
            </a:r>
          </a:p>
        </p:txBody>
      </p:sp>
    </p:spTree>
    <p:extLst>
      <p:ext uri="{BB962C8B-B14F-4D97-AF65-F5344CB8AC3E}">
        <p14:creationId xmlns:p14="http://schemas.microsoft.com/office/powerpoint/2010/main" val="23563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152400"/>
            <a:ext cx="8458200" cy="990600"/>
          </a:xfrm>
        </p:spPr>
        <p:txBody>
          <a:bodyPr/>
          <a:lstStyle/>
          <a:p>
            <a:r>
              <a:rPr lang="en-US"/>
              <a:t>Operating System Services (Cont.)</a:t>
            </a:r>
          </a:p>
        </p:txBody>
      </p:sp>
      <p:sp>
        <p:nvSpPr>
          <p:cNvPr id="12291" name="Rectangle 3"/>
          <p:cNvSpPr>
            <a:spLocks noGrp="1" noChangeArrowheads="1"/>
          </p:cNvSpPr>
          <p:nvPr>
            <p:ph type="body" idx="1"/>
          </p:nvPr>
        </p:nvSpPr>
        <p:spPr>
          <a:xfrm>
            <a:off x="8557" y="1154459"/>
            <a:ext cx="8239125" cy="5729288"/>
          </a:xfrm>
          <a:noFill/>
        </p:spPr>
        <p:txBody>
          <a:bodyPr>
            <a:normAutofit/>
          </a:bodyPr>
          <a:lstStyle/>
          <a:p>
            <a:r>
              <a:rPr lang="en-US" sz="2000" dirty="0"/>
              <a:t>One set of operating-system services provides functions that are helpful to the user (</a:t>
            </a:r>
            <a:r>
              <a:rPr lang="en-US" sz="2000" dirty="0" err="1"/>
              <a:t>Cont</a:t>
            </a:r>
            <a:r>
              <a:rPr lang="en-US" sz="2000" dirty="0"/>
              <a:t>):</a:t>
            </a:r>
          </a:p>
          <a:p>
            <a:pPr lvl="1"/>
            <a:r>
              <a:rPr lang="en-US" sz="2400" b="1" dirty="0"/>
              <a:t>Communications</a:t>
            </a:r>
            <a:r>
              <a:rPr lang="en-US" sz="2000" b="1" dirty="0"/>
              <a:t> </a:t>
            </a:r>
            <a:r>
              <a:rPr lang="en-US" sz="2000" dirty="0"/>
              <a:t>– Processes may exchange information, on the same computer or between computers over a network</a:t>
            </a:r>
          </a:p>
          <a:p>
            <a:pPr lvl="2"/>
            <a:r>
              <a:rPr lang="en-US" sz="2000" dirty="0"/>
              <a:t>Communications may be via shared memory or through message passing (packets moved by the OS)</a:t>
            </a:r>
          </a:p>
          <a:p>
            <a:pPr lvl="1"/>
            <a:r>
              <a:rPr lang="en-US" sz="2400" b="1" dirty="0"/>
              <a:t>Error detection </a:t>
            </a:r>
            <a:r>
              <a:rPr lang="en-US" sz="2000" dirty="0"/>
              <a:t>– OS needs to be constantly aware of possible errors</a:t>
            </a:r>
          </a:p>
          <a:p>
            <a:pPr lvl="2"/>
            <a:r>
              <a:rPr lang="en-US" sz="2000" dirty="0"/>
              <a:t>May occur in the CPU and memory hardware, in I/O devices, in user program</a:t>
            </a:r>
          </a:p>
          <a:p>
            <a:pPr lvl="2"/>
            <a:r>
              <a:rPr lang="en-US" sz="2000" dirty="0"/>
              <a:t>For each type of error, OS should take the appropriate action to ensure correct and consistent computing</a:t>
            </a:r>
          </a:p>
          <a:p>
            <a:pPr lvl="2"/>
            <a:r>
              <a:rPr lang="en-US" sz="2000" dirty="0"/>
              <a:t>Debugging facilities can greatly enhance the user’s and programmer’s abilities to efficiently use the system</a:t>
            </a:r>
          </a:p>
        </p:txBody>
      </p:sp>
    </p:spTree>
    <p:extLst>
      <p:ext uri="{BB962C8B-B14F-4D97-AF65-F5344CB8AC3E}">
        <p14:creationId xmlns:p14="http://schemas.microsoft.com/office/powerpoint/2010/main" val="4237234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2409</TotalTime>
  <Words>4081</Words>
  <Application>Microsoft Office PowerPoint</Application>
  <PresentationFormat>On-screen Show (4:3)</PresentationFormat>
  <Paragraphs>403</Paragraphs>
  <Slides>59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Marker Felt</vt:lpstr>
      <vt:lpstr>Times New Roman</vt:lpstr>
      <vt:lpstr>Wingdings</vt:lpstr>
      <vt:lpstr>Office Theme</vt:lpstr>
      <vt:lpstr>Operating Systems Module-1</vt:lpstr>
      <vt:lpstr>What is an Operating System?</vt:lpstr>
      <vt:lpstr>Definition</vt:lpstr>
      <vt:lpstr>A few questions…..</vt:lpstr>
      <vt:lpstr>Hardware: A very simplistic view of a small personal computer</vt:lpstr>
      <vt:lpstr>PowerPoint Presentation</vt:lpstr>
      <vt:lpstr>PowerPoint Presentation</vt:lpstr>
      <vt:lpstr>  Operating System Functionality</vt:lpstr>
      <vt:lpstr>Operating System Services (Cont.)</vt:lpstr>
      <vt:lpstr>Operating System Services </vt:lpstr>
      <vt:lpstr>Major OS modules</vt:lpstr>
      <vt:lpstr>Four Components of a Computer System</vt:lpstr>
      <vt:lpstr>Computer System Architecture: Abstraction and Interfaces</vt:lpstr>
      <vt:lpstr>Storage Structure</vt:lpstr>
      <vt:lpstr>PowerPoint Presentation</vt:lpstr>
      <vt:lpstr>PowerPoint Presentation</vt:lpstr>
      <vt:lpstr>Storage contd..</vt:lpstr>
      <vt:lpstr>OS Abstraction</vt:lpstr>
      <vt:lpstr>PowerPoint Presentation</vt:lpstr>
      <vt:lpstr>Major OS modules</vt:lpstr>
      <vt:lpstr>       OS in relationship to hardware</vt:lpstr>
      <vt:lpstr>PowerPoint Presentation</vt:lpstr>
      <vt:lpstr>PowerPoint Presentation</vt:lpstr>
      <vt:lpstr>What is the role of the OS?</vt:lpstr>
      <vt:lpstr>What is the role of the 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History of the OS</vt:lpstr>
      <vt:lpstr>PowerPoint Presentation</vt:lpstr>
      <vt:lpstr>Single-user single-tasking Batch processing system </vt:lpstr>
      <vt:lpstr>PowerPoint Presentation</vt:lpstr>
      <vt:lpstr>PowerPoint Presentation</vt:lpstr>
      <vt:lpstr>PowerPoint Presentation</vt:lpstr>
      <vt:lpstr>PowerPoint Presentation</vt:lpstr>
      <vt:lpstr>PowerPoint Presentation</vt:lpstr>
      <vt:lpstr>Multiprocessor system</vt:lpstr>
      <vt:lpstr>Multiprocessor system</vt:lpstr>
      <vt:lpstr>PowerPoint Presentation</vt:lpstr>
      <vt:lpstr>KINDS OF OS &amp; PROPERTIES</vt:lpstr>
      <vt:lpstr>KINDS OF OS &amp; PROPERTIES</vt:lpstr>
      <vt:lpstr>KINDS OF OS &amp; PROPERTIES</vt:lpstr>
      <vt:lpstr>ARCHITECTURAL APPROACHES TO BUILDING AN OS  1. Monolithic single-kernel OS approach 2. Layered OS approach 3. Modular approach 4.Microkernel OS approach </vt:lpstr>
      <vt:lpstr>PowerPoint Presentation</vt:lpstr>
      <vt:lpstr>PowerPoint Presentation</vt:lpstr>
      <vt:lpstr>PowerPoint Presentation</vt:lpstr>
      <vt:lpstr>Layered Approach</vt:lpstr>
      <vt:lpstr>Modules</vt:lpstr>
      <vt:lpstr>Solaris Modular Approach</vt:lpstr>
      <vt:lpstr>PowerPoint Presentation</vt:lpstr>
      <vt:lpstr>Standard C Library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CSE2005 – Operating Systems Module-1</dc:title>
  <dc:creator>admin</dc:creator>
  <cp:lastModifiedBy>Prashanth Singaravelan</cp:lastModifiedBy>
  <cp:revision>221</cp:revision>
  <dcterms:created xsi:type="dcterms:W3CDTF">2006-08-16T00:00:00Z</dcterms:created>
  <dcterms:modified xsi:type="dcterms:W3CDTF">2021-01-21T04:30:47Z</dcterms:modified>
</cp:coreProperties>
</file>