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Container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b="1" dirty="0" err="1"/>
              <a:t>ContainerEvent</a:t>
            </a:r>
            <a:r>
              <a:rPr lang="en-US" b="1" dirty="0"/>
              <a:t> </a:t>
            </a:r>
            <a:r>
              <a:rPr lang="en-US" dirty="0"/>
              <a:t>is generated when a component is added to or removed from a container.</a:t>
            </a:r>
          </a:p>
          <a:p>
            <a:r>
              <a:rPr lang="en-US" dirty="0"/>
              <a:t>There are two types of container events. The </a:t>
            </a:r>
            <a:r>
              <a:rPr lang="en-US" b="1" dirty="0" err="1"/>
              <a:t>ContainerEvent</a:t>
            </a:r>
            <a:r>
              <a:rPr lang="en-US" b="1" dirty="0"/>
              <a:t> </a:t>
            </a:r>
            <a:r>
              <a:rPr lang="en-US" dirty="0"/>
              <a:t>class defines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constants that can be used to identify them: </a:t>
            </a:r>
            <a:r>
              <a:rPr lang="en-US" b="1" dirty="0"/>
              <a:t>COMPONENT_ADDED </a:t>
            </a:r>
            <a:r>
              <a:rPr lang="en-US" dirty="0"/>
              <a:t>and </a:t>
            </a:r>
            <a:r>
              <a:rPr lang="en-US" b="1" dirty="0"/>
              <a:t>COMPONENT_REMOVED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14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Focus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b="1" dirty="0" err="1"/>
              <a:t>FocusEvent</a:t>
            </a:r>
            <a:r>
              <a:rPr lang="en-US" b="1" dirty="0"/>
              <a:t> </a:t>
            </a:r>
            <a:r>
              <a:rPr lang="en-US" dirty="0"/>
              <a:t>is generated when a component gains or loses input focus. These events are identified by the integer constants </a:t>
            </a:r>
            <a:r>
              <a:rPr lang="en-US" b="1" dirty="0"/>
              <a:t>FOCUS_GAINED </a:t>
            </a:r>
            <a:r>
              <a:rPr lang="en-US" dirty="0"/>
              <a:t>and </a:t>
            </a:r>
            <a:r>
              <a:rPr lang="en-US" b="1" dirty="0"/>
              <a:t>FOCUS_LOST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70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InputEvent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abstract class </a:t>
            </a:r>
            <a:r>
              <a:rPr lang="en-US" b="1" dirty="0" err="1"/>
              <a:t>InputEvent</a:t>
            </a:r>
            <a:r>
              <a:rPr lang="en-US" b="1" dirty="0"/>
              <a:t> </a:t>
            </a:r>
            <a:r>
              <a:rPr lang="en-US" dirty="0"/>
              <a:t>is a subclass of </a:t>
            </a:r>
            <a:r>
              <a:rPr lang="en-US" b="1" dirty="0" err="1"/>
              <a:t>ComponentEvent</a:t>
            </a:r>
            <a:r>
              <a:rPr lang="en-US" b="1" dirty="0"/>
              <a:t> </a:t>
            </a:r>
            <a:r>
              <a:rPr lang="en-US" dirty="0"/>
              <a:t>and is the superclass for component input events. Its subclasses are </a:t>
            </a:r>
            <a:r>
              <a:rPr lang="en-US" b="1" dirty="0" err="1"/>
              <a:t>KeyEvent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MouseEvent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33737"/>
            <a:ext cx="7000875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8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98316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Item Event Class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Key Event Class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US" dirty="0"/>
              <a:t>The </a:t>
            </a:r>
            <a:r>
              <a:rPr lang="en-US" b="1" dirty="0"/>
              <a:t>VK </a:t>
            </a:r>
            <a:r>
              <a:rPr lang="en-US" dirty="0"/>
              <a:t>constants specify </a:t>
            </a:r>
            <a:r>
              <a:rPr lang="en-US" i="1" dirty="0"/>
              <a:t>virtual key codes </a:t>
            </a:r>
            <a:r>
              <a:rPr lang="en-US" dirty="0"/>
              <a:t>and are independent of any modifiers, such as</a:t>
            </a:r>
          </a:p>
          <a:p>
            <a:r>
              <a:rPr lang="en-IN" dirty="0"/>
              <a:t>control, shift, or alt.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75438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757612"/>
            <a:ext cx="75438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Mouse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getButton</a:t>
            </a:r>
            <a:r>
              <a:rPr lang="en-IN" dirty="0"/>
              <a:t>( )</a:t>
            </a:r>
          </a:p>
          <a:p>
            <a:r>
              <a:rPr lang="en-IN" dirty="0"/>
              <a:t>Returns – NOBUTTON or  BUTTON1 or BUTTON2 or BUTTON3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21" y="1552575"/>
            <a:ext cx="7594979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err="1"/>
              <a:t>MouseWheelEvent</a:t>
            </a:r>
            <a:r>
              <a:rPr lang="en-IN" b="1" dirty="0"/>
              <a:t> Class</a:t>
            </a:r>
            <a:endParaRPr lang="en-US" dirty="0"/>
          </a:p>
          <a:p>
            <a:pPr lvl="1"/>
            <a:r>
              <a:rPr lang="en-US" dirty="0"/>
              <a:t>WHEEL_BLOCK_SCROLL A page-up or page-down scroll event occurred.</a:t>
            </a:r>
          </a:p>
          <a:p>
            <a:pPr lvl="1"/>
            <a:r>
              <a:rPr lang="en-US" dirty="0"/>
              <a:t>WHEEL_UNIT_SCROLL A line-up or line-down scroll event occurred.</a:t>
            </a:r>
          </a:p>
          <a:p>
            <a:r>
              <a:rPr lang="en-IN" b="1" dirty="0" err="1"/>
              <a:t>TextEvent</a:t>
            </a:r>
            <a:r>
              <a:rPr lang="en-IN" b="1" dirty="0"/>
              <a:t> Class</a:t>
            </a:r>
          </a:p>
          <a:p>
            <a:pPr lvl="1"/>
            <a:r>
              <a:rPr lang="en-IN" b="1" dirty="0" err="1"/>
              <a:t>TextEvent</a:t>
            </a:r>
            <a:r>
              <a:rPr lang="en-IN" b="1" dirty="0"/>
              <a:t> </a:t>
            </a:r>
            <a:r>
              <a:rPr lang="en-IN" dirty="0"/>
              <a:t>defines the integer constant </a:t>
            </a:r>
            <a:r>
              <a:rPr lang="en-IN" b="1" dirty="0"/>
              <a:t>TEXT_VALUE_CHANGED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35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WindowEvent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8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Sources of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938337"/>
            <a:ext cx="7620000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9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1"/>
            <a:ext cx="8686800" cy="56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AdjustmentListener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adjustmentValueChanged</a:t>
            </a:r>
            <a:r>
              <a:rPr lang="en-IN" dirty="0"/>
              <a:t>(</a:t>
            </a:r>
            <a:r>
              <a:rPr lang="en-IN" dirty="0" err="1"/>
              <a:t>AdjustmentEvent</a:t>
            </a:r>
            <a:r>
              <a:rPr lang="en-IN" dirty="0"/>
              <a:t> </a:t>
            </a:r>
            <a:r>
              <a:rPr lang="en-IN" i="1" dirty="0"/>
              <a:t>ae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ComponentListener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componentResized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componentMoved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componentShown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componentHidden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ContainerListener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b="1" dirty="0" err="1"/>
              <a:t>componentAdded</a:t>
            </a:r>
            <a:r>
              <a:rPr lang="en-IN" b="1" dirty="0"/>
              <a:t>( ) </a:t>
            </a:r>
            <a:r>
              <a:rPr lang="en-IN" dirty="0"/>
              <a:t>is invoked. When a component is removed from a container,</a:t>
            </a:r>
          </a:p>
          <a:p>
            <a:pPr lvl="1"/>
            <a:r>
              <a:rPr lang="en-IN" b="1" dirty="0" err="1"/>
              <a:t>componentRemoved</a:t>
            </a:r>
            <a:r>
              <a:rPr lang="en-IN" b="1" dirty="0"/>
              <a:t>( ) </a:t>
            </a:r>
            <a:r>
              <a:rPr lang="en-IN" dirty="0"/>
              <a:t>is invoked. Their general forms are shown here: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componentAdded</a:t>
            </a:r>
            <a:r>
              <a:rPr lang="en-IN" dirty="0"/>
              <a:t>(</a:t>
            </a:r>
            <a:r>
              <a:rPr lang="en-IN" dirty="0" err="1"/>
              <a:t>ContainerEvent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componentRemoved</a:t>
            </a:r>
            <a:r>
              <a:rPr lang="en-IN" dirty="0"/>
              <a:t>(</a:t>
            </a:r>
            <a:r>
              <a:rPr lang="en-IN" dirty="0" err="1"/>
              <a:t>ContainerEvent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9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Delegation Event Model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modern approach to handling events is based on the </a:t>
            </a:r>
            <a:r>
              <a:rPr lang="en-US" i="1" dirty="0"/>
              <a:t>delegation event model, </a:t>
            </a:r>
            <a:r>
              <a:rPr lang="en-US" dirty="0"/>
              <a:t>which defines standard and consistent mechanisms to generate and process events. </a:t>
            </a:r>
          </a:p>
          <a:p>
            <a:r>
              <a:rPr lang="en-US" dirty="0"/>
              <a:t>A </a:t>
            </a:r>
            <a:r>
              <a:rPr lang="en-US" i="1" dirty="0"/>
              <a:t>source </a:t>
            </a:r>
            <a:r>
              <a:rPr lang="en-US" dirty="0"/>
              <a:t>generates an event and sends it to one or more </a:t>
            </a:r>
            <a:r>
              <a:rPr lang="en-US" i="1" dirty="0"/>
              <a:t>listeners. </a:t>
            </a:r>
            <a:r>
              <a:rPr lang="en-US" dirty="0"/>
              <a:t>In this scheme, the listener simply waits until it receives an event. </a:t>
            </a:r>
          </a:p>
          <a:p>
            <a:r>
              <a:rPr lang="en-US" dirty="0"/>
              <a:t>Once an event is received, the listener processes the event and then returns. </a:t>
            </a:r>
          </a:p>
          <a:p>
            <a:r>
              <a:rPr lang="en-US" dirty="0"/>
              <a:t>The advantage of this design is that the application logic that processes events is cleanly separated from the user interface logic that generates those events. </a:t>
            </a:r>
          </a:p>
          <a:p>
            <a:r>
              <a:rPr lang="en-US" dirty="0"/>
              <a:t>A user interface element is able to “delegate” the processing of an event to a separate piece of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1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FocusListener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focusGained</a:t>
            </a:r>
            <a:r>
              <a:rPr lang="en-IN" dirty="0"/>
              <a:t>(</a:t>
            </a:r>
            <a:r>
              <a:rPr lang="en-IN" dirty="0" err="1"/>
              <a:t>FocusEvent</a:t>
            </a:r>
            <a:r>
              <a:rPr lang="en-IN" dirty="0"/>
              <a:t> </a:t>
            </a:r>
            <a:r>
              <a:rPr lang="en-IN" i="1" dirty="0" err="1"/>
              <a:t>fe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focusLost</a:t>
            </a:r>
            <a:r>
              <a:rPr lang="en-IN" dirty="0"/>
              <a:t>(</a:t>
            </a:r>
            <a:r>
              <a:rPr lang="en-IN" dirty="0" err="1"/>
              <a:t>FocusEvent</a:t>
            </a:r>
            <a:r>
              <a:rPr lang="en-IN" dirty="0"/>
              <a:t> </a:t>
            </a:r>
            <a:r>
              <a:rPr lang="en-IN" i="1" dirty="0" err="1"/>
              <a:t>fe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ItemListener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itemStateChanged</a:t>
            </a:r>
            <a:r>
              <a:rPr lang="en-IN" dirty="0"/>
              <a:t>(</a:t>
            </a:r>
            <a:r>
              <a:rPr lang="en-IN" dirty="0" err="1"/>
              <a:t>ItemEvent</a:t>
            </a:r>
            <a:r>
              <a:rPr lang="en-IN" dirty="0"/>
              <a:t> </a:t>
            </a:r>
            <a:r>
              <a:rPr lang="en-IN" i="1" dirty="0" err="1"/>
              <a:t>ie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KeyListener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keyPressed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keyReleased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keyTyped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82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MouseListener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mouseClicked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mouseEntered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mouseExited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mousePressed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mouseReleased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MouseMotionListener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mouseDragged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mouseMoved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MouseWheelListener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mouseWheelMoved</a:t>
            </a:r>
            <a:r>
              <a:rPr lang="en-IN" dirty="0"/>
              <a:t>(</a:t>
            </a:r>
            <a:r>
              <a:rPr lang="en-IN" dirty="0" err="1"/>
              <a:t>MouseWheelEvent</a:t>
            </a:r>
            <a:r>
              <a:rPr lang="en-IN" dirty="0"/>
              <a:t> </a:t>
            </a:r>
            <a:r>
              <a:rPr lang="en-IN" i="1" dirty="0" err="1"/>
              <a:t>mwe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14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TextListener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textChanged</a:t>
            </a:r>
            <a:r>
              <a:rPr lang="en-IN" dirty="0"/>
              <a:t>(</a:t>
            </a:r>
            <a:r>
              <a:rPr lang="en-IN" dirty="0" err="1"/>
              <a:t>TextEvent</a:t>
            </a:r>
            <a:r>
              <a:rPr lang="en-IN" dirty="0"/>
              <a:t> </a:t>
            </a:r>
            <a:r>
              <a:rPr lang="en-IN" i="1" dirty="0" err="1"/>
              <a:t>te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WindowFocusListener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windowGainedFocus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windowLostFocus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WindowListener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windowActivated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windowClosed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windowClosing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windowDeactivated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windowDeiconified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windowIconified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windowOpened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3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applets </a:t>
            </a:r>
            <a:r>
              <a:rPr lang="en-US" dirty="0"/>
              <a:t>are small applications that are accessed on an Internet server, transported over the Internet, automatically installed, and run as part of a web </a:t>
            </a:r>
            <a:r>
              <a:rPr lang="en-IN" dirty="0"/>
              <a:t>document.</a:t>
            </a:r>
          </a:p>
          <a:p>
            <a:r>
              <a:rPr lang="en-IN" dirty="0"/>
              <a:t>Applets </a:t>
            </a:r>
            <a:r>
              <a:rPr lang="en-US" dirty="0"/>
              <a:t>are not structured in the same way as the programs that have been used thus far.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028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java.awt</a:t>
            </a:r>
            <a:r>
              <a:rPr lang="en-IN" i="1" dirty="0"/>
              <a:t>.*;</a:t>
            </a:r>
          </a:p>
          <a:p>
            <a:pPr marL="0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java.applet</a:t>
            </a:r>
            <a:r>
              <a:rPr lang="en-IN" i="1" dirty="0"/>
              <a:t>.*;</a:t>
            </a:r>
          </a:p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SimpleApplet</a:t>
            </a:r>
            <a:r>
              <a:rPr lang="en-US" i="1" dirty="0"/>
              <a:t> extends Applet {</a:t>
            </a:r>
          </a:p>
          <a:p>
            <a:pPr marL="0" indent="0">
              <a:buNone/>
            </a:pPr>
            <a:r>
              <a:rPr lang="en-IN" i="1" dirty="0"/>
              <a:t>	public void paint(Graphics g) {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g.drawString</a:t>
            </a:r>
            <a:r>
              <a:rPr lang="en-US" i="1" dirty="0"/>
              <a:t>("A Simple Applet", 20, 20);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r>
              <a:rPr lang="en-US" b="1" dirty="0"/>
              <a:t>paint( ) </a:t>
            </a:r>
            <a:r>
              <a:rPr lang="en-US" dirty="0"/>
              <a:t>is called each time that the applet must redisplay its output. This situation can occur for several reasons.</a:t>
            </a:r>
          </a:p>
          <a:p>
            <a:r>
              <a:rPr lang="en-US" b="1" dirty="0"/>
              <a:t>paint( ) </a:t>
            </a:r>
            <a:r>
              <a:rPr lang="en-US" dirty="0"/>
              <a:t>is also called when the applet begins execution. Whatever the cause, whenever the applet must redraw its output, </a:t>
            </a:r>
            <a:r>
              <a:rPr lang="en-US" b="1" dirty="0"/>
              <a:t>paint( ) </a:t>
            </a:r>
            <a:r>
              <a:rPr lang="en-US" dirty="0"/>
              <a:t>is called.</a:t>
            </a:r>
          </a:p>
          <a:p>
            <a:r>
              <a:rPr lang="en-US" b="1" dirty="0" err="1"/>
              <a:t>drawString</a:t>
            </a:r>
            <a:r>
              <a:rPr lang="en-US" b="1" dirty="0"/>
              <a:t>( )</a:t>
            </a:r>
            <a:r>
              <a:rPr lang="en-US" dirty="0"/>
              <a:t>, which is a member of the </a:t>
            </a:r>
            <a:r>
              <a:rPr lang="en-US" b="1" dirty="0"/>
              <a:t>Graphics </a:t>
            </a:r>
            <a:r>
              <a:rPr lang="en-US" dirty="0"/>
              <a:t>class.</a:t>
            </a:r>
          </a:p>
          <a:p>
            <a:r>
              <a:rPr lang="en-US" dirty="0"/>
              <a:t>This method outputs a string beginning at the specified X,Y location.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63776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Applets do not need a </a:t>
            </a:r>
            <a:r>
              <a:rPr lang="en-US" b="1" dirty="0"/>
              <a:t>main( ) </a:t>
            </a:r>
            <a:r>
              <a:rPr lang="en-US" dirty="0"/>
              <a:t>method.</a:t>
            </a:r>
          </a:p>
          <a:p>
            <a:r>
              <a:rPr lang="en-US" dirty="0"/>
              <a:t>Applets must be run under an applet viewer or a Java-compatible browser.</a:t>
            </a:r>
          </a:p>
          <a:p>
            <a:r>
              <a:rPr lang="en-US" dirty="0"/>
              <a:t>User I/O is not accomplished with Java’s stream I/O classes. Instead, applets use the interface provided by the AWT or Swing.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605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Handling 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To handle mouse events, you must implement the </a:t>
            </a:r>
            <a:r>
              <a:rPr lang="en-US" b="1" dirty="0" err="1"/>
              <a:t>MouseListener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 err="1"/>
              <a:t>MouseMotionListener</a:t>
            </a:r>
            <a:r>
              <a:rPr lang="en-US" b="1" dirty="0"/>
              <a:t> </a:t>
            </a:r>
            <a:r>
              <a:rPr lang="en-US" dirty="0"/>
              <a:t>interfaces. </a:t>
            </a:r>
          </a:p>
          <a:p>
            <a:r>
              <a:rPr lang="en-US" dirty="0"/>
              <a:t>Our program applet demonstrates the process. </a:t>
            </a:r>
          </a:p>
          <a:p>
            <a:r>
              <a:rPr lang="en-US" dirty="0"/>
              <a:t>It displays the current coordinates of the mouse in the applet’s status window. </a:t>
            </a:r>
          </a:p>
          <a:p>
            <a:r>
              <a:rPr lang="en-US" dirty="0"/>
              <a:t>Each time a button is pressed, the word “Down” is displayed at the location of the mouse pointer. Each time the button is released, the word “Up” is shown. </a:t>
            </a:r>
          </a:p>
          <a:p>
            <a:r>
              <a:rPr lang="en-US" dirty="0"/>
              <a:t>If a button is clicked, the message “Mouse clicked” is displayed in the </a:t>
            </a:r>
            <a:r>
              <a:rPr lang="en-US" dirty="0" err="1"/>
              <a:t>upperleft</a:t>
            </a:r>
            <a:r>
              <a:rPr lang="en-US" dirty="0"/>
              <a:t> corner of the applet display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0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the mouse enters or exits the applet window, a message is displayed in the upper-left corner of the applet display area. When dragging the mouse, a * is shown, which tracks with the mouse pointer as it is dragged. </a:t>
            </a:r>
          </a:p>
          <a:p>
            <a:r>
              <a:rPr lang="en-US" dirty="0"/>
              <a:t>Notice that the two variables, </a:t>
            </a:r>
            <a:r>
              <a:rPr lang="en-US" b="1" dirty="0" err="1"/>
              <a:t>mouseX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mouseY</a:t>
            </a:r>
            <a:r>
              <a:rPr lang="en-US" dirty="0"/>
              <a:t>, store the location of the mouse when a mouse pressed, released, or dragged event occurs. These</a:t>
            </a:r>
          </a:p>
          <a:p>
            <a:r>
              <a:rPr lang="en-US" dirty="0"/>
              <a:t>coordinates are then used by </a:t>
            </a:r>
            <a:r>
              <a:rPr lang="en-US" b="1" dirty="0"/>
              <a:t>paint( ) </a:t>
            </a:r>
            <a:r>
              <a:rPr lang="en-US" dirty="0"/>
              <a:t>to display output at the point of these occurrences.</a:t>
            </a:r>
          </a:p>
          <a:p>
            <a:r>
              <a:rPr lang="en-US" dirty="0"/>
              <a:t>Refer MouseEvents.pdf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46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Keyboard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</a:t>
            </a:r>
            <a:r>
              <a:rPr lang="en-US" dirty="0"/>
              <a:t>a key is pressed, a </a:t>
            </a:r>
            <a:r>
              <a:rPr lang="en-US" b="1" dirty="0"/>
              <a:t>KEY_PRESSED </a:t>
            </a:r>
            <a:r>
              <a:rPr lang="en-US" dirty="0"/>
              <a:t>event is generated. This results in a call to the </a:t>
            </a:r>
            <a:r>
              <a:rPr lang="en-US" b="1" dirty="0" err="1"/>
              <a:t>keyPressed</a:t>
            </a:r>
            <a:r>
              <a:rPr lang="en-US" b="1" dirty="0"/>
              <a:t>( ) </a:t>
            </a:r>
            <a:r>
              <a:rPr lang="en-US" dirty="0"/>
              <a:t>event handler. </a:t>
            </a:r>
          </a:p>
          <a:p>
            <a:r>
              <a:rPr lang="en-US" dirty="0"/>
              <a:t>When the key is released, a </a:t>
            </a:r>
            <a:r>
              <a:rPr lang="en-US" b="1" dirty="0"/>
              <a:t>KEY_RELEASED </a:t>
            </a:r>
            <a:r>
              <a:rPr lang="en-US" dirty="0"/>
              <a:t>event is generated and the </a:t>
            </a:r>
            <a:r>
              <a:rPr lang="en-US" b="1" dirty="0" err="1"/>
              <a:t>keyReleased</a:t>
            </a:r>
            <a:r>
              <a:rPr lang="en-US" b="1" dirty="0"/>
              <a:t>( ) </a:t>
            </a:r>
            <a:r>
              <a:rPr lang="en-US" dirty="0"/>
              <a:t>handler is executed. </a:t>
            </a:r>
          </a:p>
          <a:p>
            <a:r>
              <a:rPr lang="en-US" dirty="0"/>
              <a:t>If a character is generated by the keystroke, then a </a:t>
            </a:r>
            <a:r>
              <a:rPr lang="en-US" b="1" dirty="0"/>
              <a:t>KEY_TYPED </a:t>
            </a:r>
            <a:r>
              <a:rPr lang="en-US" dirty="0"/>
              <a:t>event is sent and the </a:t>
            </a:r>
            <a:r>
              <a:rPr lang="en-US" b="1" dirty="0" err="1"/>
              <a:t>keyTyped</a:t>
            </a:r>
            <a:r>
              <a:rPr lang="en-US" b="1" dirty="0"/>
              <a:t>( ) </a:t>
            </a:r>
            <a:r>
              <a:rPr lang="en-US" dirty="0"/>
              <a:t>handler is invoked. </a:t>
            </a:r>
          </a:p>
          <a:p>
            <a:r>
              <a:rPr lang="en-US" dirty="0"/>
              <a:t>Thus, each time the user presses a key, at least two and often three events are generated.</a:t>
            </a:r>
          </a:p>
          <a:p>
            <a:r>
              <a:rPr lang="en-US" dirty="0"/>
              <a:t>Refer SimpleKey.pdf </a:t>
            </a:r>
            <a:r>
              <a:rPr lang="en-US"/>
              <a:t>and KeyEvents.pdf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7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event </a:t>
            </a:r>
            <a:r>
              <a:rPr lang="en-US" dirty="0"/>
              <a:t>is an object that describes a state change in a source. </a:t>
            </a:r>
          </a:p>
          <a:p>
            <a:r>
              <a:rPr lang="en-US" dirty="0"/>
              <a:t>It can be generated as a consequence of a person interacting with the elements in a graphical user interface. </a:t>
            </a:r>
          </a:p>
          <a:p>
            <a:r>
              <a:rPr lang="en-US" dirty="0"/>
              <a:t>Some of the activities that cause events to be generated are pressing a button</a:t>
            </a:r>
            <a:r>
              <a:rPr lang="en-US"/>
              <a:t>, entering a </a:t>
            </a:r>
            <a:r>
              <a:rPr lang="en-US" dirty="0"/>
              <a:t>character via the keyboard, selecting an item in a list, and clicking the mouse.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89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source </a:t>
            </a:r>
            <a:r>
              <a:rPr lang="en-US" dirty="0"/>
              <a:t>is an object that generates an event. This occurs when the internal state of that object changes in some way. Sources may generate more than one type of event.</a:t>
            </a:r>
          </a:p>
          <a:p>
            <a:r>
              <a:rPr lang="en-US" dirty="0"/>
              <a:t>A source must register listeners in order for the listeners to receive notifications about a specific type of event. Each type of event has its own registration method. Here is the </a:t>
            </a:r>
            <a:r>
              <a:rPr lang="en-IN" dirty="0"/>
              <a:t>general form:</a:t>
            </a:r>
          </a:p>
          <a:p>
            <a:pPr marL="320040" lvl="1" indent="0">
              <a:buNone/>
            </a:pPr>
            <a:r>
              <a:rPr lang="en-IN" dirty="0"/>
              <a:t>	</a:t>
            </a:r>
            <a:r>
              <a:rPr lang="en-IN" i="1" dirty="0"/>
              <a:t>public void </a:t>
            </a:r>
            <a:r>
              <a:rPr lang="en-IN" i="1" dirty="0" err="1"/>
              <a:t>addTypeListener</a:t>
            </a:r>
            <a:r>
              <a:rPr lang="en-IN" i="1" dirty="0"/>
              <a:t>(</a:t>
            </a:r>
            <a:r>
              <a:rPr lang="en-IN" i="1" dirty="0" err="1"/>
              <a:t>TypeListener</a:t>
            </a:r>
            <a:r>
              <a:rPr lang="en-IN" i="1" dirty="0"/>
              <a:t> el)</a:t>
            </a:r>
          </a:p>
          <a:p>
            <a:pPr marL="320040" lvl="1" indent="0">
              <a:buNone/>
            </a:pPr>
            <a:r>
              <a:rPr lang="en-US" dirty="0"/>
              <a:t>Type is the name of the event, and el is a reference to the event listener. </a:t>
            </a:r>
          </a:p>
          <a:p>
            <a:pPr marL="32004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IN" dirty="0" err="1"/>
              <a:t>addKeyListener</a:t>
            </a:r>
            <a:r>
              <a:rPr lang="en-IN" dirty="0"/>
              <a:t>( ) for key</a:t>
            </a:r>
          </a:p>
          <a:p>
            <a:pPr marL="320040" lvl="1" indent="0">
              <a:buNone/>
            </a:pPr>
            <a:r>
              <a:rPr lang="en-IN" dirty="0"/>
              <a:t>     </a:t>
            </a:r>
            <a:r>
              <a:rPr lang="en-IN" dirty="0" err="1"/>
              <a:t>addMouseMotionListener</a:t>
            </a:r>
            <a:r>
              <a:rPr lang="en-IN" dirty="0"/>
              <a:t>( ).for mouse motions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51549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source must also provide a method that allows a listener to unregister an interest in a specific type of event. The general form of such a method is this:</a:t>
            </a:r>
          </a:p>
          <a:p>
            <a:pPr marL="320040" lvl="1" indent="0">
              <a:buNone/>
            </a:pPr>
            <a:r>
              <a:rPr lang="en-IN" i="1" dirty="0"/>
              <a:t>public void </a:t>
            </a:r>
            <a:r>
              <a:rPr lang="en-IN" i="1" dirty="0" err="1"/>
              <a:t>removeTypeListener</a:t>
            </a:r>
            <a:r>
              <a:rPr lang="en-IN" i="1" dirty="0"/>
              <a:t>(</a:t>
            </a:r>
            <a:r>
              <a:rPr lang="en-IN" i="1" dirty="0" err="1"/>
              <a:t>TypeListener</a:t>
            </a:r>
            <a:r>
              <a:rPr lang="en-IN" i="1" dirty="0"/>
              <a:t> el)</a:t>
            </a:r>
          </a:p>
          <a:p>
            <a:pPr marL="320040" lvl="1" indent="0">
              <a:buNone/>
            </a:pPr>
            <a:endParaRPr lang="en-IN" i="1" dirty="0"/>
          </a:p>
          <a:p>
            <a:pPr marL="320040" lvl="1" indent="0">
              <a:buNone/>
            </a:pPr>
            <a:r>
              <a:rPr lang="en-IN" dirty="0" err="1"/>
              <a:t>Eg</a:t>
            </a:r>
            <a:r>
              <a:rPr lang="en-IN" i="1" dirty="0"/>
              <a:t>. </a:t>
            </a:r>
            <a:r>
              <a:rPr lang="en-IN" b="1" dirty="0" err="1"/>
              <a:t>removeKeyListener</a:t>
            </a:r>
            <a:r>
              <a:rPr lang="en-IN" b="1" dirty="0"/>
              <a:t>( )</a:t>
            </a:r>
            <a:r>
              <a:rPr lang="en-IN" dirty="0"/>
              <a:t>.to remove keyboard listener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6844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classes that represent events are at the core of Java’s event handling mechanism. Thus, a discussion of event handling must begin with the event classes.</a:t>
            </a:r>
          </a:p>
          <a:p>
            <a:r>
              <a:rPr lang="en-US" dirty="0"/>
              <a:t>At the root of the Java event class hierarchy is </a:t>
            </a:r>
            <a:r>
              <a:rPr lang="en-US" b="1" dirty="0" err="1"/>
              <a:t>EventObject</a:t>
            </a:r>
            <a:endParaRPr lang="en-US" b="1" dirty="0"/>
          </a:p>
          <a:p>
            <a:r>
              <a:rPr lang="en-IN" dirty="0" err="1"/>
              <a:t>EventObject</a:t>
            </a:r>
            <a:r>
              <a:rPr lang="en-IN" dirty="0"/>
              <a:t>(Object </a:t>
            </a:r>
            <a:r>
              <a:rPr lang="en-IN" i="1" dirty="0" err="1"/>
              <a:t>src</a:t>
            </a:r>
            <a:r>
              <a:rPr lang="en-IN" dirty="0"/>
              <a:t>)</a:t>
            </a:r>
          </a:p>
          <a:p>
            <a:r>
              <a:rPr lang="en-US" b="1" dirty="0" err="1"/>
              <a:t>EventObject</a:t>
            </a:r>
            <a:r>
              <a:rPr lang="en-US" b="1" dirty="0"/>
              <a:t> </a:t>
            </a:r>
            <a:r>
              <a:rPr lang="en-US" dirty="0"/>
              <a:t>contains two methods: </a:t>
            </a:r>
            <a:r>
              <a:rPr lang="en-US" b="1" dirty="0" err="1"/>
              <a:t>getSource</a:t>
            </a:r>
            <a:r>
              <a:rPr lang="en-US" b="1" dirty="0"/>
              <a:t>( ) </a:t>
            </a:r>
            <a:r>
              <a:rPr lang="en-US" dirty="0"/>
              <a:t>and </a:t>
            </a:r>
            <a:r>
              <a:rPr lang="en-US" b="1" dirty="0" err="1"/>
              <a:t>toString</a:t>
            </a:r>
            <a:r>
              <a:rPr lang="en-US" b="1" dirty="0"/>
              <a:t>( )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2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6868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8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Adjustment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/>
              <a:t>There are five types of adjustment events.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AdjustmentEvent</a:t>
            </a:r>
            <a:r>
              <a:rPr lang="en-US" dirty="0"/>
              <a:t>(Adjustable </a:t>
            </a:r>
            <a:r>
              <a:rPr lang="en-US" i="1" dirty="0" err="1"/>
              <a:t>src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type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data</a:t>
            </a:r>
            <a:r>
              <a:rPr lang="en-US" dirty="0"/>
              <a:t>)</a:t>
            </a:r>
          </a:p>
          <a:p>
            <a:r>
              <a:rPr lang="en-US" i="1" dirty="0" err="1"/>
              <a:t>src</a:t>
            </a:r>
            <a:r>
              <a:rPr lang="en-US" i="1" dirty="0"/>
              <a:t> </a:t>
            </a:r>
            <a:r>
              <a:rPr lang="en-US" dirty="0"/>
              <a:t>is a reference to the object that generated this event. The </a:t>
            </a:r>
            <a:r>
              <a:rPr lang="en-US" i="1" dirty="0"/>
              <a:t>id </a:t>
            </a:r>
            <a:r>
              <a:rPr lang="en-US" dirty="0"/>
              <a:t>specifies the event. The type of the adjustment is specified by </a:t>
            </a:r>
            <a:r>
              <a:rPr lang="en-US" i="1" dirty="0"/>
              <a:t>type, </a:t>
            </a:r>
            <a:r>
              <a:rPr lang="en-US" dirty="0"/>
              <a:t>and its associated data is </a:t>
            </a:r>
            <a:r>
              <a:rPr lang="en-US" i="1" dirty="0"/>
              <a:t>data.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7772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 Event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752600"/>
            <a:ext cx="7596188" cy="22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0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3167</TotalTime>
  <Words>1465</Words>
  <Application>Microsoft Office PowerPoint</Application>
  <PresentationFormat>On-screen Show (4:3)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Franklin Gothic Book</vt:lpstr>
      <vt:lpstr>Perpetua</vt:lpstr>
      <vt:lpstr>Wingdings 2</vt:lpstr>
      <vt:lpstr>Equity</vt:lpstr>
      <vt:lpstr>Java Event Handling</vt:lpstr>
      <vt:lpstr>Delegation Event Model</vt:lpstr>
      <vt:lpstr>Events</vt:lpstr>
      <vt:lpstr>Event Sources</vt:lpstr>
      <vt:lpstr>Event Sources</vt:lpstr>
      <vt:lpstr>Event Classes</vt:lpstr>
      <vt:lpstr>PowerPoint Presentation</vt:lpstr>
      <vt:lpstr>Adjustment Event Class</vt:lpstr>
      <vt:lpstr>Component Event Class </vt:lpstr>
      <vt:lpstr>Container Event Class</vt:lpstr>
      <vt:lpstr>Focus Event Class</vt:lpstr>
      <vt:lpstr>InputEvent Class</vt:lpstr>
      <vt:lpstr>PowerPoint Presentation</vt:lpstr>
      <vt:lpstr>Mouse Event Class</vt:lpstr>
      <vt:lpstr>PowerPoint Presentation</vt:lpstr>
      <vt:lpstr>WindowEvent Class</vt:lpstr>
      <vt:lpstr>Sources of Events</vt:lpstr>
      <vt:lpstr>Event Listener Interfaces</vt:lpstr>
      <vt:lpstr>Event Listener Interfaces</vt:lpstr>
      <vt:lpstr>Event Listener Interfaces</vt:lpstr>
      <vt:lpstr>Event Listener Interfaces</vt:lpstr>
      <vt:lpstr>Event Listener Interfaces</vt:lpstr>
      <vt:lpstr>Applet</vt:lpstr>
      <vt:lpstr>Applet</vt:lpstr>
      <vt:lpstr>Applet</vt:lpstr>
      <vt:lpstr>Handling Mouse Events</vt:lpstr>
      <vt:lpstr>Handling Mouse Events</vt:lpstr>
      <vt:lpstr>Handling Keyboard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359</cp:revision>
  <dcterms:created xsi:type="dcterms:W3CDTF">2006-08-16T00:00:00Z</dcterms:created>
  <dcterms:modified xsi:type="dcterms:W3CDTF">2021-06-16T12:46:21Z</dcterms:modified>
</cp:coreProperties>
</file>