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>
      <p:cViewPr varScale="1">
        <p:scale>
          <a:sx n="56" d="100"/>
          <a:sy n="56" d="100"/>
        </p:scale>
        <p:origin x="14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Super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super</a:t>
            </a:r>
            <a:r>
              <a:rPr lang="en-IN" dirty="0"/>
              <a:t> keyword in Java is a reference variable which is used to refer immediate parent class object.</a:t>
            </a:r>
          </a:p>
          <a:p>
            <a:pPr lvl="1"/>
            <a:r>
              <a:rPr lang="en-IN" b="1" dirty="0"/>
              <a:t>super</a:t>
            </a:r>
            <a:r>
              <a:rPr lang="en-IN" dirty="0"/>
              <a:t> can be used to refer immediate parent class instance variable.</a:t>
            </a:r>
          </a:p>
          <a:p>
            <a:pPr lvl="1"/>
            <a:r>
              <a:rPr lang="en-IN" b="1" dirty="0"/>
              <a:t>super</a:t>
            </a:r>
            <a:r>
              <a:rPr lang="en-IN" dirty="0"/>
              <a:t> can be used to invoke immediate parent class method.</a:t>
            </a:r>
          </a:p>
          <a:p>
            <a:pPr lvl="1"/>
            <a:r>
              <a:rPr lang="en-IN" b="1" dirty="0"/>
              <a:t>super() </a:t>
            </a:r>
            <a:r>
              <a:rPr lang="en-IN" dirty="0"/>
              <a:t>can be used to invoke immediate parent class constructor.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4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BoxWeight</a:t>
            </a:r>
            <a:r>
              <a:rPr lang="en-IN" dirty="0"/>
              <a:t> extends Box {</a:t>
            </a:r>
          </a:p>
          <a:p>
            <a:pPr marL="0" indent="0">
              <a:buNone/>
            </a:pPr>
            <a:r>
              <a:rPr lang="en-IN" dirty="0"/>
              <a:t>double weight; // weight of box</a:t>
            </a:r>
          </a:p>
          <a:p>
            <a:pPr marL="0" indent="0">
              <a:buNone/>
            </a:pPr>
            <a:r>
              <a:rPr lang="en-IN" dirty="0"/>
              <a:t>// initialize width, height, and depth using super()</a:t>
            </a:r>
          </a:p>
          <a:p>
            <a:pPr marL="0" indent="0">
              <a:buNone/>
            </a:pPr>
            <a:r>
              <a:rPr lang="en-IN" dirty="0" err="1"/>
              <a:t>BoxWeight</a:t>
            </a:r>
            <a:r>
              <a:rPr lang="en-IN" dirty="0"/>
              <a:t>(double w, double h, double d, double m) {</a:t>
            </a:r>
          </a:p>
          <a:p>
            <a:pPr marL="0" indent="0">
              <a:buNone/>
            </a:pPr>
            <a:r>
              <a:rPr lang="en-IN" dirty="0"/>
              <a:t>super(w, h, d); // call superclass constructor</a:t>
            </a:r>
          </a:p>
          <a:p>
            <a:pPr marL="0" indent="0">
              <a:buNone/>
            </a:pPr>
            <a:r>
              <a:rPr lang="en-IN" dirty="0"/>
              <a:t>weight = 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Super box program (Refer PDF)</a:t>
            </a:r>
          </a:p>
        </p:txBody>
      </p:sp>
    </p:spTree>
    <p:extLst>
      <p:ext uri="{BB962C8B-B14F-4D97-AF65-F5344CB8AC3E}">
        <p14:creationId xmlns:p14="http://schemas.microsoft.com/office/powerpoint/2010/main" val="236981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</a:t>
            </a:r>
            <a:r>
              <a:rPr lang="en-IN" b="1" dirty="0" err="1"/>
              <a:t>super.member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/>
              <a:t>super.</a:t>
            </a:r>
            <a:r>
              <a:rPr lang="en-IN" sz="2000" i="1" dirty="0" err="1"/>
              <a:t>member</a:t>
            </a:r>
            <a:endParaRPr lang="en-IN" sz="2000" i="1" dirty="0"/>
          </a:p>
          <a:p>
            <a:pPr marL="0" indent="0">
              <a:buNone/>
            </a:pPr>
            <a:r>
              <a:rPr lang="en-IN" sz="2000" dirty="0"/>
              <a:t>Here, </a:t>
            </a:r>
            <a:r>
              <a:rPr lang="en-IN" sz="2000" i="1" dirty="0"/>
              <a:t>member </a:t>
            </a:r>
            <a:r>
              <a:rPr lang="en-IN" sz="2000" dirty="0"/>
              <a:t>can be either a method or an instance variable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class A 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class B extends A {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 // this </a:t>
            </a:r>
            <a:r>
              <a:rPr lang="en-IN" sz="1600" dirty="0" err="1"/>
              <a:t>i</a:t>
            </a:r>
            <a:r>
              <a:rPr lang="en-IN" sz="1600" dirty="0"/>
              <a:t> hides the </a:t>
            </a:r>
            <a:r>
              <a:rPr lang="en-IN" sz="1600" dirty="0" err="1"/>
              <a:t>i</a:t>
            </a:r>
            <a:r>
              <a:rPr lang="en-IN" sz="1600" dirty="0"/>
              <a:t> in A</a:t>
            </a:r>
          </a:p>
          <a:p>
            <a:pPr marL="0" indent="0">
              <a:buNone/>
            </a:pPr>
            <a:r>
              <a:rPr lang="en-IN" sz="1600" dirty="0"/>
              <a:t>B(</a:t>
            </a:r>
            <a:r>
              <a:rPr lang="en-IN" sz="1600" dirty="0" err="1"/>
              <a:t>int</a:t>
            </a:r>
            <a:r>
              <a:rPr lang="en-IN" sz="1600" dirty="0"/>
              <a:t> a, </a:t>
            </a:r>
            <a:r>
              <a:rPr lang="en-IN" sz="1600" dirty="0" err="1"/>
              <a:t>int</a:t>
            </a:r>
            <a:r>
              <a:rPr lang="en-IN" sz="1600" dirty="0"/>
              <a:t> b) {</a:t>
            </a:r>
          </a:p>
          <a:p>
            <a:pPr marL="0" indent="0">
              <a:buNone/>
            </a:pPr>
            <a:r>
              <a:rPr lang="en-IN" sz="1600" dirty="0" err="1"/>
              <a:t>super.i</a:t>
            </a:r>
            <a:r>
              <a:rPr lang="en-IN" sz="1600" dirty="0"/>
              <a:t> = a; // </a:t>
            </a:r>
            <a:r>
              <a:rPr lang="en-IN" sz="1600" dirty="0" err="1"/>
              <a:t>i</a:t>
            </a:r>
            <a:r>
              <a:rPr lang="en-IN" sz="1600" dirty="0"/>
              <a:t> in A</a:t>
            </a:r>
          </a:p>
          <a:p>
            <a:pPr marL="0" indent="0">
              <a:buNone/>
            </a:pPr>
            <a:r>
              <a:rPr lang="en-IN" sz="1600" dirty="0" err="1"/>
              <a:t>i</a:t>
            </a:r>
            <a:r>
              <a:rPr lang="en-IN" sz="1600" dirty="0"/>
              <a:t> = b; // </a:t>
            </a:r>
            <a:r>
              <a:rPr lang="en-IN" sz="1600" dirty="0" err="1"/>
              <a:t>i</a:t>
            </a:r>
            <a:r>
              <a:rPr lang="en-IN" sz="1600" dirty="0"/>
              <a:t> in B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void show() {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"i</a:t>
            </a:r>
            <a:r>
              <a:rPr lang="en-IN" sz="1600" dirty="0"/>
              <a:t> in superclass: " + </a:t>
            </a:r>
            <a:r>
              <a:rPr lang="en-IN" sz="1600" dirty="0" err="1"/>
              <a:t>super.i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"i</a:t>
            </a:r>
            <a:r>
              <a:rPr lang="en-IN" sz="1600" dirty="0"/>
              <a:t> in subclass: " + 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2286000"/>
            <a:ext cx="3657600" cy="3733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/>
              <a:t>class </a:t>
            </a:r>
            <a:r>
              <a:rPr lang="en-IN" sz="1600" dirty="0" err="1"/>
              <a:t>UseSuper</a:t>
            </a:r>
            <a:r>
              <a:rPr lang="en-IN" sz="1600" dirty="0"/>
              <a:t> {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B </a:t>
            </a:r>
            <a:r>
              <a:rPr lang="en-IN" sz="1600" dirty="0" err="1"/>
              <a:t>subOb</a:t>
            </a:r>
            <a:r>
              <a:rPr lang="en-IN" sz="1600" dirty="0"/>
              <a:t> = new B(1, 2);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subOb.show</a:t>
            </a:r>
            <a:r>
              <a:rPr lang="en-IN" sz="16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This program displays the following: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i</a:t>
            </a:r>
            <a:r>
              <a:rPr lang="en-IN" sz="1600" dirty="0"/>
              <a:t> in superclass: 1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i</a:t>
            </a:r>
            <a:r>
              <a:rPr lang="en-IN" sz="1600" dirty="0"/>
              <a:t> in subclass: 2</a:t>
            </a:r>
          </a:p>
        </p:txBody>
      </p:sp>
    </p:spTree>
    <p:extLst>
      <p:ext uri="{BB962C8B-B14F-4D97-AF65-F5344CB8AC3E}">
        <p14:creationId xmlns:p14="http://schemas.microsoft.com/office/powerpoint/2010/main" val="120121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three classes called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C </a:t>
            </a:r>
            <a:r>
              <a:rPr lang="en-US" dirty="0"/>
              <a:t>can be a subclass of </a:t>
            </a:r>
            <a:r>
              <a:rPr lang="en-US" b="1" dirty="0"/>
              <a:t>B</a:t>
            </a:r>
            <a:r>
              <a:rPr lang="en-US" dirty="0"/>
              <a:t>, which is a subclass of </a:t>
            </a:r>
            <a:r>
              <a:rPr lang="en-US" b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When this type of situation occurs, each subclass inherits all of the traits found in all of its </a:t>
            </a:r>
            <a:r>
              <a:rPr lang="en-US" dirty="0" err="1"/>
              <a:t>superclasses</a:t>
            </a:r>
            <a:r>
              <a:rPr lang="en-US" dirty="0"/>
              <a:t>. In this case, </a:t>
            </a:r>
            <a:r>
              <a:rPr lang="en-US" b="1" dirty="0"/>
              <a:t>C </a:t>
            </a:r>
            <a:r>
              <a:rPr lang="en-US" dirty="0"/>
              <a:t>inherits all aspects of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b="1" dirty="0" err="1"/>
              <a:t>BoxWeight</a:t>
            </a:r>
            <a:r>
              <a:rPr lang="en-US" b="1" dirty="0"/>
              <a:t> </a:t>
            </a:r>
            <a:r>
              <a:rPr lang="en-US" dirty="0"/>
              <a:t>is used as a superclass to create the subclass called </a:t>
            </a:r>
            <a:r>
              <a:rPr lang="en-US" b="1" dirty="0"/>
              <a:t>Shipment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Shipment </a:t>
            </a:r>
            <a:r>
              <a:rPr lang="en-US" dirty="0"/>
              <a:t>inherits all of the traits of </a:t>
            </a:r>
            <a:r>
              <a:rPr lang="en-US" b="1" dirty="0" err="1"/>
              <a:t>BoxWeight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Box</a:t>
            </a:r>
            <a:r>
              <a:rPr lang="en-US" dirty="0"/>
              <a:t>, and adds a field called </a:t>
            </a:r>
            <a:r>
              <a:rPr lang="en-US" b="1" dirty="0"/>
              <a:t>cost</a:t>
            </a:r>
            <a:r>
              <a:rPr lang="en-US" dirty="0"/>
              <a:t>, which holds the cost of </a:t>
            </a:r>
            <a:r>
              <a:rPr lang="en-IN" dirty="0"/>
              <a:t>shipping such a parcel.</a:t>
            </a:r>
          </a:p>
        </p:txBody>
      </p:sp>
    </p:spTree>
    <p:extLst>
      <p:ext uri="{BB962C8B-B14F-4D97-AF65-F5344CB8AC3E}">
        <p14:creationId xmlns:p14="http://schemas.microsoft.com/office/powerpoint/2010/main" val="179576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class hierarchy, constructors are called in order of derivation, from superclass to subclass. </a:t>
            </a:r>
          </a:p>
          <a:p>
            <a:r>
              <a:rPr lang="en-US" b="1" dirty="0"/>
              <a:t>super( ) </a:t>
            </a:r>
            <a:r>
              <a:rPr lang="en-US" dirty="0"/>
              <a:t>must be the first statement executed in a subclass’ constructor. </a:t>
            </a:r>
          </a:p>
          <a:p>
            <a:r>
              <a:rPr lang="en-US" dirty="0"/>
              <a:t>This order is the same whether or not </a:t>
            </a:r>
            <a:r>
              <a:rPr lang="en-US" b="1" dirty="0"/>
              <a:t>super( ) </a:t>
            </a:r>
            <a:r>
              <a:rPr lang="en-US" dirty="0"/>
              <a:t>is used. </a:t>
            </a:r>
          </a:p>
          <a:p>
            <a:r>
              <a:rPr lang="en-US" dirty="0"/>
              <a:t>If </a:t>
            </a:r>
            <a:r>
              <a:rPr lang="en-US" b="1" dirty="0"/>
              <a:t>super( ) </a:t>
            </a:r>
            <a:r>
              <a:rPr lang="en-US" dirty="0"/>
              <a:t>is not used, then the default or </a:t>
            </a:r>
            <a:r>
              <a:rPr lang="en-US" dirty="0" err="1"/>
              <a:t>parameterless</a:t>
            </a:r>
            <a:r>
              <a:rPr lang="en-US" dirty="0"/>
              <a:t> constructor of each superclass </a:t>
            </a:r>
            <a:r>
              <a:rPr lang="en-IN" dirty="0"/>
              <a:t>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400025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Constructors in 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7638"/>
            <a:ext cx="4267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A {</a:t>
            </a:r>
          </a:p>
          <a:p>
            <a:pPr marL="0" indent="0">
              <a:buNone/>
            </a:pPr>
            <a:r>
              <a:rPr lang="en-IN" sz="1800" dirty="0"/>
              <a:t>A()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A's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class B extends A {</a:t>
            </a:r>
          </a:p>
          <a:p>
            <a:pPr marL="0" indent="0">
              <a:buNone/>
            </a:pPr>
            <a:r>
              <a:rPr lang="en-IN" sz="1800" dirty="0"/>
              <a:t>B()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B's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446104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class C extends B {</a:t>
            </a:r>
          </a:p>
          <a:p>
            <a:pPr marL="0" indent="0">
              <a:buNone/>
            </a:pPr>
            <a:r>
              <a:rPr lang="en-IN" sz="1800" dirty="0"/>
              <a:t>C() {</a:t>
            </a:r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("Inside C's constructor.");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class </a:t>
            </a:r>
            <a:r>
              <a:rPr lang="en-IN" sz="1800" dirty="0" err="1"/>
              <a:t>CallingCons</a:t>
            </a:r>
            <a:r>
              <a:rPr lang="en-IN" sz="1800" dirty="0"/>
              <a:t> {</a:t>
            </a:r>
          </a:p>
          <a:p>
            <a:pPr marL="0" indent="0">
              <a:buFont typeface="Wingdings 2"/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 </a:t>
            </a:r>
            <a:r>
              <a:rPr lang="en-IN" sz="1800" dirty="0" err="1"/>
              <a:t>c</a:t>
            </a:r>
            <a:r>
              <a:rPr lang="en-IN" sz="1800" dirty="0"/>
              <a:t> = new C();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}</a:t>
            </a:r>
          </a:p>
          <a:p>
            <a:pPr marL="0" indent="0">
              <a:buFont typeface="Wingdings 2"/>
              <a:buNone/>
            </a:pPr>
            <a:r>
              <a:rPr lang="en-US" sz="1800" dirty="0"/>
              <a:t>Output: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Inside A’s constructor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Inside B’s constructor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Inside C’s constructor</a:t>
            </a:r>
          </a:p>
        </p:txBody>
      </p:sp>
    </p:spTree>
    <p:extLst>
      <p:ext uri="{BB962C8B-B14F-4D97-AF65-F5344CB8AC3E}">
        <p14:creationId xmlns:p14="http://schemas.microsoft.com/office/powerpoint/2010/main" val="131763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Inheritance can be defined as the process where one class acquires the properties (methods and fields) of another. With the use of inheritance the information is made manageable in a hierarchical order.</a:t>
            </a:r>
          </a:p>
          <a:p>
            <a:pPr marL="0" indent="0">
              <a:buNone/>
            </a:pPr>
            <a:r>
              <a:rPr lang="en-US" dirty="0"/>
              <a:t>class Super {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Sub extends Super {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   .....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07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Calculation {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lang="en-IN" sz="2000" dirty="0" err="1"/>
              <a:t>int</a:t>
            </a:r>
            <a:r>
              <a:rPr lang="en-IN" sz="2000" dirty="0"/>
              <a:t> z;	</a:t>
            </a:r>
          </a:p>
          <a:p>
            <a:pPr marL="0" indent="0">
              <a:buNone/>
            </a:pPr>
            <a:r>
              <a:rPr lang="en-IN" sz="2000" dirty="0"/>
              <a:t>   public void addition(</a:t>
            </a:r>
            <a:r>
              <a:rPr lang="en-IN" sz="2000" dirty="0" err="1"/>
              <a:t>int</a:t>
            </a:r>
            <a:r>
              <a:rPr lang="en-IN" sz="2000" dirty="0"/>
              <a:t> x, </a:t>
            </a:r>
            <a:r>
              <a:rPr lang="en-IN" sz="2000" dirty="0" err="1"/>
              <a:t>int</a:t>
            </a:r>
            <a:r>
              <a:rPr lang="en-IN" sz="2000" dirty="0"/>
              <a:t> y) {</a:t>
            </a:r>
          </a:p>
          <a:p>
            <a:pPr marL="0" indent="0">
              <a:buNone/>
            </a:pPr>
            <a:r>
              <a:rPr lang="en-IN" sz="2000" dirty="0"/>
              <a:t>      z = x + y;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("The sum of the given numbers:"+z);</a:t>
            </a:r>
          </a:p>
          <a:p>
            <a:pPr marL="0" indent="0">
              <a:buNone/>
            </a:pPr>
            <a:r>
              <a:rPr lang="en-IN" sz="2000" dirty="0"/>
              <a:t>   }	</a:t>
            </a:r>
          </a:p>
          <a:p>
            <a:pPr marL="0" indent="0">
              <a:buNone/>
            </a:pPr>
            <a:r>
              <a:rPr lang="en-IN" sz="2000" dirty="0"/>
              <a:t>   public void Subtraction(</a:t>
            </a:r>
            <a:r>
              <a:rPr lang="en-IN" sz="2000" dirty="0" err="1"/>
              <a:t>int</a:t>
            </a:r>
            <a:r>
              <a:rPr lang="en-IN" sz="2000" dirty="0"/>
              <a:t> x, </a:t>
            </a:r>
            <a:r>
              <a:rPr lang="en-IN" sz="2000" dirty="0" err="1"/>
              <a:t>int</a:t>
            </a:r>
            <a:r>
              <a:rPr lang="en-IN" sz="2000" dirty="0"/>
              <a:t> y) {</a:t>
            </a:r>
          </a:p>
          <a:p>
            <a:pPr marL="0" indent="0">
              <a:buNone/>
            </a:pPr>
            <a:r>
              <a:rPr lang="en-IN" sz="2000" dirty="0"/>
              <a:t>      z = x - y;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System.out.println</a:t>
            </a:r>
            <a:r>
              <a:rPr lang="en-IN" sz="2000" dirty="0"/>
              <a:t>("The difference between the given numbers:"+z);</a:t>
            </a:r>
          </a:p>
          <a:p>
            <a:pPr marL="0" indent="0">
              <a:buNone/>
            </a:pPr>
            <a:r>
              <a:rPr lang="en-IN" sz="2000" dirty="0"/>
              <a:t>   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45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800" dirty="0"/>
              <a:t>public class </a:t>
            </a:r>
            <a:r>
              <a:rPr lang="en-IN" sz="2800" dirty="0" err="1"/>
              <a:t>My_Calculation</a:t>
            </a:r>
            <a:r>
              <a:rPr lang="en-IN" sz="2800" dirty="0"/>
              <a:t> extends Calculation {</a:t>
            </a:r>
          </a:p>
          <a:p>
            <a:pPr marL="0" indent="0">
              <a:buNone/>
            </a:pPr>
            <a:r>
              <a:rPr lang="en-IN" sz="2800" dirty="0"/>
              <a:t>   public void multiplication(</a:t>
            </a:r>
            <a:r>
              <a:rPr lang="en-IN" sz="2800" dirty="0" err="1"/>
              <a:t>int</a:t>
            </a:r>
            <a:r>
              <a:rPr lang="en-IN" sz="2800" dirty="0"/>
              <a:t> x, </a:t>
            </a:r>
            <a:r>
              <a:rPr lang="en-IN" sz="2800" dirty="0" err="1"/>
              <a:t>int</a:t>
            </a:r>
            <a:r>
              <a:rPr lang="en-IN" sz="2800" dirty="0"/>
              <a:t> y) {</a:t>
            </a:r>
          </a:p>
          <a:p>
            <a:pPr marL="0" indent="0">
              <a:buNone/>
            </a:pPr>
            <a:r>
              <a:rPr lang="en-IN" sz="2800" dirty="0"/>
              <a:t>      z = x * y;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System.out.println</a:t>
            </a:r>
            <a:r>
              <a:rPr lang="en-IN" sz="2800" dirty="0"/>
              <a:t>("The product of the given numbers:"+z);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	</a:t>
            </a:r>
          </a:p>
          <a:p>
            <a:pPr marL="0" indent="0">
              <a:buNone/>
            </a:pPr>
            <a:r>
              <a:rPr lang="en-IN" sz="2800" dirty="0"/>
              <a:t>   public static void main(String </a:t>
            </a:r>
            <a:r>
              <a:rPr lang="en-IN" sz="2800" dirty="0" err="1"/>
              <a:t>args</a:t>
            </a:r>
            <a:r>
              <a:rPr lang="en-IN" sz="2800" dirty="0"/>
              <a:t>[]) 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int</a:t>
            </a:r>
            <a:r>
              <a:rPr lang="en-IN" sz="2800" dirty="0"/>
              <a:t> a = 20, b = 10;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My_Calculation</a:t>
            </a:r>
            <a:r>
              <a:rPr lang="en-IN" sz="2800" dirty="0"/>
              <a:t> demo = new </a:t>
            </a:r>
            <a:r>
              <a:rPr lang="en-IN" sz="2800" dirty="0" err="1"/>
              <a:t>My_Calculation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demo.addition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demo.Subtraction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2800" dirty="0" err="1"/>
              <a:t>demo.multiplication</a:t>
            </a:r>
            <a:r>
              <a:rPr lang="en-IN" sz="2800" dirty="0"/>
              <a:t>(a, b);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32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5" name="Picture 3" descr="Types of 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54380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54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A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j;</a:t>
            </a:r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showij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</a:t>
            </a:r>
            <a:r>
              <a:rPr lang="en-IN" sz="2000" dirty="0" err="1"/>
              <a:t>"i</a:t>
            </a:r>
            <a:r>
              <a:rPr lang="en-IN" sz="2000" dirty="0"/>
              <a:t> and j: " + </a:t>
            </a:r>
            <a:r>
              <a:rPr lang="en-IN" sz="2000" dirty="0" err="1"/>
              <a:t>i</a:t>
            </a:r>
            <a:r>
              <a:rPr lang="en-IN" sz="2000" dirty="0"/>
              <a:t> + " " + j);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class B extends A {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k;</a:t>
            </a:r>
          </a:p>
          <a:p>
            <a:pPr marL="0" indent="0">
              <a:buNone/>
            </a:pPr>
            <a:r>
              <a:rPr lang="en-IN" sz="2000" dirty="0"/>
              <a:t>void </a:t>
            </a:r>
            <a:r>
              <a:rPr lang="en-IN" sz="2000" dirty="0" err="1"/>
              <a:t>showk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("k: " + k);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void sum()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("</a:t>
            </a:r>
            <a:r>
              <a:rPr lang="en-IN" sz="2000" dirty="0" err="1"/>
              <a:t>i+j+k</a:t>
            </a:r>
            <a:r>
              <a:rPr lang="en-IN" sz="2000" dirty="0"/>
              <a:t>: " + (</a:t>
            </a:r>
            <a:r>
              <a:rPr lang="en-IN" sz="2000" dirty="0" err="1"/>
              <a:t>i+j+k</a:t>
            </a:r>
            <a:r>
              <a:rPr lang="en-IN" sz="2000" dirty="0"/>
              <a:t>));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8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76785"/>
            <a:ext cx="45720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SimpleInheritance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 {</a:t>
            </a:r>
          </a:p>
          <a:p>
            <a:pPr marL="0" indent="0">
              <a:buNone/>
            </a:pPr>
            <a:r>
              <a:rPr lang="en-IN" sz="2000" dirty="0"/>
              <a:t>A </a:t>
            </a:r>
            <a:r>
              <a:rPr lang="en-IN" sz="2000" dirty="0" err="1"/>
              <a:t>superOb</a:t>
            </a:r>
            <a:r>
              <a:rPr lang="en-IN" sz="2000" dirty="0"/>
              <a:t> = new A();</a:t>
            </a:r>
          </a:p>
          <a:p>
            <a:pPr marL="0" indent="0">
              <a:buNone/>
            </a:pPr>
            <a:r>
              <a:rPr lang="en-IN" sz="2000" dirty="0"/>
              <a:t>B </a:t>
            </a:r>
            <a:r>
              <a:rPr lang="en-IN" sz="2000" dirty="0" err="1"/>
              <a:t>subOb</a:t>
            </a:r>
            <a:r>
              <a:rPr lang="en-IN" sz="2000" dirty="0"/>
              <a:t> = new B();</a:t>
            </a:r>
          </a:p>
          <a:p>
            <a:pPr marL="0" indent="0">
              <a:buNone/>
            </a:pPr>
            <a:r>
              <a:rPr lang="en-IN" sz="2000" dirty="0" err="1"/>
              <a:t>superOb.i</a:t>
            </a:r>
            <a:r>
              <a:rPr lang="en-IN" sz="2000" dirty="0"/>
              <a:t> = 10;</a:t>
            </a:r>
          </a:p>
          <a:p>
            <a:pPr marL="0" indent="0">
              <a:buNone/>
            </a:pPr>
            <a:r>
              <a:rPr lang="en-IN" sz="2000" dirty="0" err="1"/>
              <a:t>superOb.j</a:t>
            </a:r>
            <a:r>
              <a:rPr lang="en-IN" sz="2000" dirty="0"/>
              <a:t> = 20;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("Contents of </a:t>
            </a:r>
            <a:r>
              <a:rPr lang="en-IN" sz="2000" dirty="0" err="1"/>
              <a:t>superOb</a:t>
            </a:r>
            <a:r>
              <a:rPr lang="en-IN" sz="2000" dirty="0"/>
              <a:t>: ");</a:t>
            </a:r>
          </a:p>
          <a:p>
            <a:pPr marL="0" indent="0">
              <a:buNone/>
            </a:pPr>
            <a:r>
              <a:rPr lang="en-IN" sz="2000" dirty="0" err="1"/>
              <a:t>superOb.showij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 err="1"/>
              <a:t>subOb.i</a:t>
            </a:r>
            <a:r>
              <a:rPr lang="en-IN" sz="2000" dirty="0"/>
              <a:t> = 7;</a:t>
            </a:r>
          </a:p>
          <a:p>
            <a:pPr marL="0" indent="0">
              <a:buNone/>
            </a:pPr>
            <a:r>
              <a:rPr lang="en-IN" sz="2000" dirty="0" err="1"/>
              <a:t>subOb.j</a:t>
            </a:r>
            <a:r>
              <a:rPr lang="en-IN" sz="2000" dirty="0"/>
              <a:t> = 8;</a:t>
            </a:r>
          </a:p>
          <a:p>
            <a:pPr marL="0" indent="0">
              <a:buNone/>
            </a:pPr>
            <a:r>
              <a:rPr lang="en-IN" sz="2000" dirty="0" err="1"/>
              <a:t>subOb.k</a:t>
            </a:r>
            <a:r>
              <a:rPr lang="en-IN" sz="2000" dirty="0"/>
              <a:t> = 9;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Inheritance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90600"/>
            <a:ext cx="42672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("Contents of </a:t>
            </a:r>
            <a:r>
              <a:rPr lang="en-IN" sz="2000" dirty="0" err="1"/>
              <a:t>subOb</a:t>
            </a:r>
            <a:r>
              <a:rPr lang="en-IN" sz="2000" dirty="0"/>
              <a:t>: ");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subOb.showij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subOb.showk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("Sum of </a:t>
            </a:r>
            <a:r>
              <a:rPr lang="en-IN" sz="2000" dirty="0" err="1"/>
              <a:t>i</a:t>
            </a:r>
            <a:r>
              <a:rPr lang="en-IN" sz="2000" dirty="0"/>
              <a:t>, j and k in </a:t>
            </a:r>
            <a:r>
              <a:rPr lang="en-IN" sz="2000" dirty="0" err="1"/>
              <a:t>subOb</a:t>
            </a:r>
            <a:r>
              <a:rPr lang="en-IN" sz="2000" dirty="0"/>
              <a:t>:");</a:t>
            </a:r>
          </a:p>
          <a:p>
            <a:pPr marL="0" indent="0">
              <a:buFont typeface="Wingdings 2"/>
              <a:buNone/>
            </a:pPr>
            <a:r>
              <a:rPr lang="en-IN" sz="2000" dirty="0" err="1"/>
              <a:t>subOb.sum</a:t>
            </a:r>
            <a:r>
              <a:rPr lang="en-IN" sz="20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675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Contents of </a:t>
            </a:r>
            <a:r>
              <a:rPr lang="en-IN" dirty="0" err="1"/>
              <a:t>superOb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and j: 10 20</a:t>
            </a:r>
          </a:p>
          <a:p>
            <a:pPr marL="0" indent="0">
              <a:buNone/>
            </a:pPr>
            <a:r>
              <a:rPr lang="en-IN" dirty="0"/>
              <a:t>Contents of </a:t>
            </a:r>
            <a:r>
              <a:rPr lang="en-IN" dirty="0" err="1"/>
              <a:t>subOb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and j: 7 8</a:t>
            </a:r>
          </a:p>
          <a:p>
            <a:pPr marL="0" indent="0">
              <a:buNone/>
            </a:pPr>
            <a:r>
              <a:rPr lang="en-IN" dirty="0"/>
              <a:t>k: 9</a:t>
            </a:r>
          </a:p>
          <a:p>
            <a:pPr marL="0" indent="0">
              <a:buNone/>
            </a:pPr>
            <a:r>
              <a:rPr lang="en-IN" dirty="0"/>
              <a:t>Sum of </a:t>
            </a:r>
            <a:r>
              <a:rPr lang="en-IN" dirty="0" err="1"/>
              <a:t>i</a:t>
            </a:r>
            <a:r>
              <a:rPr lang="en-IN" dirty="0"/>
              <a:t>, j and k in </a:t>
            </a:r>
            <a:r>
              <a:rPr lang="en-IN" dirty="0" err="1"/>
              <a:t>subOb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err="1"/>
              <a:t>i+j+k</a:t>
            </a:r>
            <a:r>
              <a:rPr lang="en-IN" dirty="0"/>
              <a:t>: 24</a:t>
            </a:r>
          </a:p>
        </p:txBody>
      </p:sp>
    </p:spTree>
    <p:extLst>
      <p:ext uri="{BB962C8B-B14F-4D97-AF65-F5344CB8AC3E}">
        <p14:creationId xmlns:p14="http://schemas.microsoft.com/office/powerpoint/2010/main" val="242324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Subclass includes all of the members of its superclass, it cannot access those members of the superclass that have been declared as </a:t>
            </a:r>
            <a:r>
              <a:rPr lang="en-IN" b="1" dirty="0"/>
              <a:t>private</a:t>
            </a:r>
          </a:p>
          <a:p>
            <a:endParaRPr lang="en-IN" b="1" dirty="0"/>
          </a:p>
          <a:p>
            <a:r>
              <a:rPr lang="en-IN" b="1" dirty="0"/>
              <a:t>Box program (Refer PDF)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900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1725</TotalTime>
  <Words>1078</Words>
  <Application>Microsoft Office PowerPoint</Application>
  <PresentationFormat>On-screen Show 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Perpetua</vt:lpstr>
      <vt:lpstr>Wingdings 2</vt:lpstr>
      <vt:lpstr>Equity</vt:lpstr>
      <vt:lpstr>Inheritance</vt:lpstr>
      <vt:lpstr>Inheritance</vt:lpstr>
      <vt:lpstr>Example</vt:lpstr>
      <vt:lpstr>Example</vt:lpstr>
      <vt:lpstr>Types of inheritance</vt:lpstr>
      <vt:lpstr>Inheritance example</vt:lpstr>
      <vt:lpstr>Inheritance example</vt:lpstr>
      <vt:lpstr>output</vt:lpstr>
      <vt:lpstr>Member access</vt:lpstr>
      <vt:lpstr>Using Super</vt:lpstr>
      <vt:lpstr>Example</vt:lpstr>
      <vt:lpstr>Example for super.member </vt:lpstr>
      <vt:lpstr>Multilevel</vt:lpstr>
      <vt:lpstr>Constructors in Inheritance</vt:lpstr>
      <vt:lpstr>Constructors in Inheritance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276</cp:revision>
  <dcterms:created xsi:type="dcterms:W3CDTF">2006-08-16T00:00:00Z</dcterms:created>
  <dcterms:modified xsi:type="dcterms:W3CDTF">2021-06-15T16:41:49Z</dcterms:modified>
</cp:coreProperties>
</file>