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38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DFB359-B0C7-4C2A-B5E6-DC0AAC7DC740}" type="datetimeFigureOut">
              <a:rPr lang="en-IN" smtClean="0"/>
              <a:t>22-03-2021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0C607-5E87-486F-838C-39442E9EFF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06302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Exception Handling</a:t>
            </a:r>
          </a:p>
        </p:txBody>
      </p:sp>
    </p:spTree>
    <p:extLst>
      <p:ext uri="{BB962C8B-B14F-4D97-AF65-F5344CB8AC3E}">
        <p14:creationId xmlns:p14="http://schemas.microsoft.com/office/powerpoint/2010/main" val="14919470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throws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If a method is capable of causing an exception that it does not handle, it must specify this behavior so that callers of the method can guard themselves against that exception.</a:t>
            </a:r>
          </a:p>
          <a:p>
            <a:r>
              <a:rPr lang="en-US" dirty="0"/>
              <a:t>A </a:t>
            </a:r>
            <a:r>
              <a:rPr lang="en-US" b="1" dirty="0"/>
              <a:t>throws </a:t>
            </a:r>
            <a:r>
              <a:rPr lang="en-US" dirty="0"/>
              <a:t>clause lists the types of exceptions that a method might throw.</a:t>
            </a:r>
          </a:p>
          <a:p>
            <a:pPr marL="0" indent="0">
              <a:buNone/>
            </a:pPr>
            <a:r>
              <a:rPr lang="en-IN" i="1" dirty="0"/>
              <a:t>type method-name(parameter-list) throws exception-list</a:t>
            </a:r>
          </a:p>
          <a:p>
            <a:pPr marL="0" indent="0">
              <a:buNone/>
            </a:pPr>
            <a:r>
              <a:rPr lang="en-IN" i="1" dirty="0"/>
              <a:t>{</a:t>
            </a:r>
          </a:p>
          <a:p>
            <a:pPr marL="0" indent="0">
              <a:buNone/>
            </a:pPr>
            <a:r>
              <a:rPr lang="en-IN" i="1" dirty="0"/>
              <a:t>// body of method</a:t>
            </a:r>
          </a:p>
          <a:p>
            <a:pPr marL="0" indent="0">
              <a:buNone/>
            </a:pPr>
            <a:r>
              <a:rPr lang="en-IN" i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857559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throws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dirty="0"/>
              <a:t>class </a:t>
            </a:r>
            <a:r>
              <a:rPr lang="en-IN" dirty="0" err="1"/>
              <a:t>ThrowsDemo</a:t>
            </a:r>
            <a:r>
              <a:rPr lang="en-IN" dirty="0"/>
              <a:t> {</a:t>
            </a:r>
          </a:p>
          <a:p>
            <a:pPr marL="0" indent="0">
              <a:buNone/>
            </a:pPr>
            <a:r>
              <a:rPr lang="en-US" dirty="0"/>
              <a:t>	static void </a:t>
            </a:r>
            <a:r>
              <a:rPr lang="en-US" dirty="0" err="1"/>
              <a:t>throwOne</a:t>
            </a:r>
            <a:r>
              <a:rPr lang="en-US" dirty="0"/>
              <a:t>() throws </a:t>
            </a:r>
            <a:r>
              <a:rPr lang="en-US" dirty="0" err="1"/>
              <a:t>IllegalAccessException</a:t>
            </a: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IN" dirty="0"/>
              <a:t>		</a:t>
            </a:r>
            <a:r>
              <a:rPr lang="en-IN" dirty="0" err="1"/>
              <a:t>System.out.println</a:t>
            </a:r>
            <a:r>
              <a:rPr lang="en-IN" dirty="0"/>
              <a:t>("Inside </a:t>
            </a:r>
            <a:r>
              <a:rPr lang="en-IN" dirty="0" err="1"/>
              <a:t>throwOne</a:t>
            </a:r>
            <a:r>
              <a:rPr lang="en-IN" dirty="0"/>
              <a:t>.");</a:t>
            </a:r>
          </a:p>
          <a:p>
            <a:pPr marL="0" indent="0">
              <a:buNone/>
            </a:pPr>
            <a:r>
              <a:rPr lang="en-IN" dirty="0"/>
              <a:t>		throw new </a:t>
            </a:r>
            <a:r>
              <a:rPr lang="en-IN" dirty="0" err="1"/>
              <a:t>IllegalAccessException</a:t>
            </a:r>
            <a:r>
              <a:rPr lang="en-IN" dirty="0"/>
              <a:t>("demo");</a:t>
            </a:r>
          </a:p>
          <a:p>
            <a:pPr marL="0" indent="0">
              <a:buNone/>
            </a:pPr>
            <a:r>
              <a:rPr lang="en-IN" dirty="0"/>
              <a:t>	}</a:t>
            </a:r>
          </a:p>
          <a:p>
            <a:pPr marL="0" indent="0">
              <a:buNone/>
            </a:pPr>
            <a:r>
              <a:rPr lang="en-US" dirty="0"/>
              <a:t>	public static void main(String </a:t>
            </a:r>
            <a:r>
              <a:rPr lang="en-US" dirty="0" err="1"/>
              <a:t>args</a:t>
            </a:r>
            <a:r>
              <a:rPr lang="en-US" dirty="0"/>
              <a:t>[]) {</a:t>
            </a:r>
          </a:p>
          <a:p>
            <a:pPr marL="0" indent="0">
              <a:buNone/>
            </a:pPr>
            <a:r>
              <a:rPr lang="en-IN" dirty="0"/>
              <a:t>	try {</a:t>
            </a:r>
          </a:p>
          <a:p>
            <a:pPr marL="0" indent="0">
              <a:buNone/>
            </a:pPr>
            <a:r>
              <a:rPr lang="en-IN" dirty="0"/>
              <a:t>		</a:t>
            </a:r>
            <a:r>
              <a:rPr lang="en-IN" dirty="0" err="1"/>
              <a:t>throwOne</a:t>
            </a:r>
            <a:r>
              <a:rPr lang="en-IN" dirty="0"/>
              <a:t>();</a:t>
            </a:r>
          </a:p>
          <a:p>
            <a:pPr marL="0" indent="0">
              <a:buNone/>
            </a:pPr>
            <a:r>
              <a:rPr lang="en-IN" dirty="0"/>
              <a:t>	} catch (</a:t>
            </a:r>
            <a:r>
              <a:rPr lang="en-IN" dirty="0" err="1"/>
              <a:t>IllegalAccessException</a:t>
            </a:r>
            <a:r>
              <a:rPr lang="en-IN" dirty="0"/>
              <a:t> e) {</a:t>
            </a:r>
          </a:p>
          <a:p>
            <a:pPr marL="0" indent="0">
              <a:buNone/>
            </a:pPr>
            <a:r>
              <a:rPr lang="en-IN" dirty="0"/>
              <a:t>		</a:t>
            </a:r>
            <a:r>
              <a:rPr lang="en-IN" dirty="0" err="1"/>
              <a:t>System.out.println</a:t>
            </a:r>
            <a:r>
              <a:rPr lang="en-IN" dirty="0"/>
              <a:t>("Caught " + e);</a:t>
            </a:r>
          </a:p>
          <a:p>
            <a:pPr marL="0" indent="0">
              <a:buNone/>
            </a:pPr>
            <a:r>
              <a:rPr lang="en-IN" dirty="0"/>
              <a:t>	}</a:t>
            </a:r>
          </a:p>
          <a:p>
            <a:pPr marL="0" indent="0">
              <a:buNone/>
            </a:pPr>
            <a:r>
              <a:rPr lang="en-IN" dirty="0"/>
              <a:t>	}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262332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finally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When exceptions are thrown, execution in a method takes a rather abrupt, nonlinear path that alters the normal flow through the method.</a:t>
            </a:r>
          </a:p>
          <a:p>
            <a:r>
              <a:rPr lang="en-US" dirty="0"/>
              <a:t>If a method opens a file upon entry and closes it upon exit, then you will not want the code that closes the file to be The </a:t>
            </a:r>
            <a:r>
              <a:rPr lang="en-US" b="1" dirty="0"/>
              <a:t>finally </a:t>
            </a:r>
            <a:r>
              <a:rPr lang="en-US" dirty="0"/>
              <a:t>keyword is designed to address this bypassed by the exception-handling mechanism. </a:t>
            </a:r>
          </a:p>
        </p:txBody>
      </p:sp>
    </p:spTree>
    <p:extLst>
      <p:ext uri="{BB962C8B-B14F-4D97-AF65-F5344CB8AC3E}">
        <p14:creationId xmlns:p14="http://schemas.microsoft.com/office/powerpoint/2010/main" val="4130398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finally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/>
              <a:t>finally </a:t>
            </a:r>
            <a:r>
              <a:rPr lang="en-US" dirty="0"/>
              <a:t>creates a block of code that will be executed after a </a:t>
            </a:r>
            <a:r>
              <a:rPr lang="en-US" b="1" dirty="0"/>
              <a:t>try</a:t>
            </a:r>
            <a:r>
              <a:rPr lang="en-US" dirty="0"/>
              <a:t>/</a:t>
            </a:r>
            <a:r>
              <a:rPr lang="en-US" b="1" dirty="0"/>
              <a:t>catch </a:t>
            </a:r>
            <a:r>
              <a:rPr lang="en-US" dirty="0"/>
              <a:t>block has completed and before the code following the </a:t>
            </a:r>
            <a:r>
              <a:rPr lang="en-US" b="1" dirty="0"/>
              <a:t>try/catch </a:t>
            </a:r>
            <a:r>
              <a:rPr lang="en-US" dirty="0"/>
              <a:t>block. </a:t>
            </a:r>
          </a:p>
          <a:p>
            <a:r>
              <a:rPr lang="en-US" dirty="0"/>
              <a:t>The </a:t>
            </a:r>
            <a:r>
              <a:rPr lang="en-US" b="1" dirty="0"/>
              <a:t>finally </a:t>
            </a:r>
            <a:r>
              <a:rPr lang="en-US" dirty="0"/>
              <a:t>block will execute whether or not an exception is thrown. If an exception is thrown, the </a:t>
            </a:r>
            <a:r>
              <a:rPr lang="en-US" b="1" dirty="0"/>
              <a:t>finally </a:t>
            </a:r>
            <a:r>
              <a:rPr lang="en-US" dirty="0"/>
              <a:t>block will execute even if no </a:t>
            </a:r>
            <a:r>
              <a:rPr lang="en-US" b="1" dirty="0"/>
              <a:t>catch </a:t>
            </a:r>
            <a:r>
              <a:rPr lang="en-US" dirty="0"/>
              <a:t>statement matches the exception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356403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411162"/>
          </a:xfrm>
        </p:spPr>
        <p:txBody>
          <a:bodyPr>
            <a:normAutofit fontScale="90000"/>
          </a:bodyPr>
          <a:lstStyle/>
          <a:p>
            <a:r>
              <a:rPr lang="en-IN" dirty="0"/>
              <a:t>finally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480219"/>
            <a:ext cx="4343400" cy="4572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800" dirty="0"/>
              <a:t>class </a:t>
            </a:r>
            <a:r>
              <a:rPr lang="en-IN" sz="1800" dirty="0" err="1"/>
              <a:t>FinallyDemo</a:t>
            </a:r>
            <a:r>
              <a:rPr lang="en-IN" sz="1800" dirty="0"/>
              <a:t> {</a:t>
            </a:r>
          </a:p>
          <a:p>
            <a:pPr marL="0" indent="0">
              <a:buNone/>
            </a:pPr>
            <a:r>
              <a:rPr lang="en-IN" sz="1800" dirty="0"/>
              <a:t>static void </a:t>
            </a:r>
            <a:r>
              <a:rPr lang="en-IN" sz="1800" dirty="0" err="1"/>
              <a:t>procA</a:t>
            </a:r>
            <a:r>
              <a:rPr lang="en-IN" sz="1800" dirty="0"/>
              <a:t>() {</a:t>
            </a:r>
          </a:p>
          <a:p>
            <a:pPr marL="0" indent="0">
              <a:buNone/>
            </a:pPr>
            <a:r>
              <a:rPr lang="en-IN" sz="1800" dirty="0"/>
              <a:t>try {</a:t>
            </a:r>
          </a:p>
          <a:p>
            <a:pPr marL="0" indent="0">
              <a:buNone/>
            </a:pPr>
            <a:r>
              <a:rPr lang="en-IN" sz="1800" dirty="0" err="1"/>
              <a:t>System.out.println</a:t>
            </a:r>
            <a:r>
              <a:rPr lang="en-IN" sz="1800" dirty="0"/>
              <a:t>("inside </a:t>
            </a:r>
            <a:r>
              <a:rPr lang="en-IN" sz="1800" dirty="0" err="1"/>
              <a:t>procA</a:t>
            </a:r>
            <a:r>
              <a:rPr lang="en-IN" sz="1800" dirty="0"/>
              <a:t>");</a:t>
            </a:r>
          </a:p>
          <a:p>
            <a:pPr marL="0" indent="0">
              <a:buNone/>
            </a:pPr>
            <a:r>
              <a:rPr lang="en-IN" sz="1800" dirty="0"/>
              <a:t>throw new </a:t>
            </a:r>
            <a:r>
              <a:rPr lang="en-IN" sz="1800" dirty="0" err="1"/>
              <a:t>RuntimeException</a:t>
            </a:r>
            <a:r>
              <a:rPr lang="en-IN" sz="1800" dirty="0"/>
              <a:t>("demo");</a:t>
            </a:r>
          </a:p>
          <a:p>
            <a:pPr marL="0" indent="0">
              <a:buNone/>
            </a:pPr>
            <a:r>
              <a:rPr lang="en-IN" sz="1800" dirty="0"/>
              <a:t>} finally {</a:t>
            </a:r>
          </a:p>
          <a:p>
            <a:pPr marL="0" indent="0">
              <a:buNone/>
            </a:pPr>
            <a:r>
              <a:rPr lang="en-IN" sz="1800" dirty="0" err="1"/>
              <a:t>System.out.println</a:t>
            </a:r>
            <a:r>
              <a:rPr lang="en-IN" sz="1800" dirty="0"/>
              <a:t>("</a:t>
            </a:r>
            <a:r>
              <a:rPr lang="en-IN" sz="1800" dirty="0" err="1"/>
              <a:t>procA's</a:t>
            </a:r>
            <a:r>
              <a:rPr lang="en-IN" sz="1800" dirty="0"/>
              <a:t> finally");</a:t>
            </a:r>
          </a:p>
          <a:p>
            <a:pPr marL="0" indent="0">
              <a:buNone/>
            </a:pPr>
            <a:r>
              <a:rPr lang="en-IN" sz="1800" dirty="0"/>
              <a:t>}</a:t>
            </a:r>
          </a:p>
          <a:p>
            <a:pPr marL="0" indent="0">
              <a:buNone/>
            </a:pPr>
            <a:r>
              <a:rPr lang="en-IN" sz="1800" dirty="0"/>
              <a:t>}</a:t>
            </a:r>
          </a:p>
          <a:p>
            <a:pPr marL="0" indent="0">
              <a:buNone/>
            </a:pPr>
            <a:r>
              <a:rPr lang="en-IN" sz="1800" dirty="0"/>
              <a:t>static void </a:t>
            </a:r>
            <a:r>
              <a:rPr lang="en-IN" sz="1800" dirty="0" err="1"/>
              <a:t>procB</a:t>
            </a:r>
            <a:r>
              <a:rPr lang="en-IN" sz="1800" dirty="0"/>
              <a:t>() {</a:t>
            </a:r>
          </a:p>
          <a:p>
            <a:pPr marL="0" indent="0">
              <a:buNone/>
            </a:pPr>
            <a:r>
              <a:rPr lang="en-IN" sz="1800" dirty="0"/>
              <a:t>try {</a:t>
            </a:r>
          </a:p>
          <a:p>
            <a:pPr marL="0" indent="0">
              <a:buNone/>
            </a:pPr>
            <a:r>
              <a:rPr lang="en-IN" sz="1800" dirty="0" err="1"/>
              <a:t>System.out.println</a:t>
            </a:r>
            <a:r>
              <a:rPr lang="en-IN" sz="1800" dirty="0"/>
              <a:t>("inside </a:t>
            </a:r>
            <a:r>
              <a:rPr lang="en-IN" sz="1800" dirty="0" err="1"/>
              <a:t>procB</a:t>
            </a:r>
            <a:r>
              <a:rPr lang="en-IN" sz="1800" dirty="0"/>
              <a:t>");</a:t>
            </a:r>
          </a:p>
          <a:p>
            <a:pPr marL="0" indent="0">
              <a:buNone/>
            </a:pPr>
            <a:r>
              <a:rPr lang="en-IN" sz="1800" dirty="0"/>
              <a:t>return;</a:t>
            </a:r>
          </a:p>
          <a:p>
            <a:pPr marL="0" indent="0">
              <a:buNone/>
            </a:pPr>
            <a:r>
              <a:rPr lang="en-IN" sz="1800" dirty="0"/>
              <a:t>} finally {</a:t>
            </a:r>
          </a:p>
          <a:p>
            <a:pPr marL="0" indent="0">
              <a:buNone/>
            </a:pPr>
            <a:r>
              <a:rPr lang="en-IN" sz="1800" dirty="0" err="1"/>
              <a:t>System.out.println</a:t>
            </a:r>
            <a:r>
              <a:rPr lang="en-IN" sz="1800" dirty="0"/>
              <a:t>("</a:t>
            </a:r>
            <a:r>
              <a:rPr lang="en-IN" sz="1800" dirty="0" err="1"/>
              <a:t>procB's</a:t>
            </a:r>
            <a:r>
              <a:rPr lang="en-IN" sz="1800" dirty="0"/>
              <a:t> finally");</a:t>
            </a:r>
          </a:p>
          <a:p>
            <a:pPr marL="0" indent="0">
              <a:buNone/>
            </a:pPr>
            <a:r>
              <a:rPr lang="en-IN" sz="1800" dirty="0"/>
              <a:t>}</a:t>
            </a:r>
          </a:p>
          <a:p>
            <a:pPr marL="0" indent="0">
              <a:buNone/>
            </a:pPr>
            <a:r>
              <a:rPr lang="en-IN" sz="1800" dirty="0"/>
              <a:t>}</a:t>
            </a:r>
          </a:p>
          <a:p>
            <a:pPr marL="0" indent="0">
              <a:buNone/>
            </a:pPr>
            <a:endParaRPr lang="en-IN" sz="18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733800" y="480219"/>
            <a:ext cx="4343400" cy="4572000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r>
              <a:rPr lang="en-US" sz="1800" dirty="0"/>
              <a:t>// Execute a try block normally.</a:t>
            </a:r>
          </a:p>
          <a:p>
            <a:pPr marL="0" indent="0">
              <a:buFont typeface="Wingdings 2"/>
              <a:buNone/>
            </a:pPr>
            <a:r>
              <a:rPr lang="en-IN" sz="1800" dirty="0"/>
              <a:t>static void </a:t>
            </a:r>
            <a:r>
              <a:rPr lang="en-IN" sz="1800" dirty="0" err="1"/>
              <a:t>procC</a:t>
            </a:r>
            <a:r>
              <a:rPr lang="en-IN" sz="1800" dirty="0"/>
              <a:t>() {</a:t>
            </a:r>
          </a:p>
          <a:p>
            <a:pPr marL="0" indent="0">
              <a:buFont typeface="Wingdings 2"/>
              <a:buNone/>
            </a:pPr>
            <a:r>
              <a:rPr lang="en-IN" sz="1800" dirty="0"/>
              <a:t>try {</a:t>
            </a:r>
          </a:p>
          <a:p>
            <a:pPr marL="0" indent="0">
              <a:buFont typeface="Wingdings 2"/>
              <a:buNone/>
            </a:pPr>
            <a:r>
              <a:rPr lang="en-IN" sz="1800" dirty="0" err="1"/>
              <a:t>System.out.println</a:t>
            </a:r>
            <a:r>
              <a:rPr lang="en-IN" sz="1800" dirty="0"/>
              <a:t>("inside </a:t>
            </a:r>
            <a:r>
              <a:rPr lang="en-IN" sz="1800" dirty="0" err="1"/>
              <a:t>procC</a:t>
            </a:r>
            <a:r>
              <a:rPr lang="en-IN" sz="1800" dirty="0"/>
              <a:t>");</a:t>
            </a:r>
          </a:p>
          <a:p>
            <a:pPr marL="0" indent="0">
              <a:buFont typeface="Wingdings 2"/>
              <a:buNone/>
            </a:pPr>
            <a:r>
              <a:rPr lang="en-IN" sz="1800" dirty="0"/>
              <a:t>} finally {</a:t>
            </a:r>
          </a:p>
          <a:p>
            <a:pPr marL="0" indent="0">
              <a:buFont typeface="Wingdings 2"/>
              <a:buNone/>
            </a:pPr>
            <a:r>
              <a:rPr lang="en-IN" sz="1800" dirty="0" err="1"/>
              <a:t>System.out.println</a:t>
            </a:r>
            <a:r>
              <a:rPr lang="en-IN" sz="1800" dirty="0"/>
              <a:t>("</a:t>
            </a:r>
            <a:r>
              <a:rPr lang="en-IN" sz="1800" dirty="0" err="1"/>
              <a:t>procC's</a:t>
            </a:r>
            <a:r>
              <a:rPr lang="en-IN" sz="1800" dirty="0"/>
              <a:t> finally");</a:t>
            </a:r>
          </a:p>
          <a:p>
            <a:pPr marL="0" indent="0">
              <a:buFont typeface="Wingdings 2"/>
              <a:buNone/>
            </a:pPr>
            <a:r>
              <a:rPr lang="en-IN" sz="1800" dirty="0"/>
              <a:t>}</a:t>
            </a:r>
          </a:p>
          <a:p>
            <a:pPr marL="0" indent="0">
              <a:buFont typeface="Wingdings 2"/>
              <a:buNone/>
            </a:pPr>
            <a:r>
              <a:rPr lang="en-IN" sz="1800" dirty="0"/>
              <a:t>}</a:t>
            </a:r>
          </a:p>
          <a:p>
            <a:pPr marL="0" indent="0">
              <a:buFont typeface="Wingdings 2"/>
              <a:buNone/>
            </a:pPr>
            <a:r>
              <a:rPr lang="en-US" sz="1800" dirty="0"/>
              <a:t>public static void main(String </a:t>
            </a:r>
            <a:r>
              <a:rPr lang="en-US" sz="1800" dirty="0" err="1"/>
              <a:t>args</a:t>
            </a:r>
            <a:r>
              <a:rPr lang="en-US" sz="1800" dirty="0"/>
              <a:t>[]) {</a:t>
            </a:r>
          </a:p>
          <a:p>
            <a:pPr marL="0" indent="0">
              <a:buFont typeface="Wingdings 2"/>
              <a:buNone/>
            </a:pPr>
            <a:r>
              <a:rPr lang="en-IN" sz="1800" dirty="0"/>
              <a:t>try {</a:t>
            </a:r>
          </a:p>
          <a:p>
            <a:pPr marL="0" indent="0">
              <a:buFont typeface="Wingdings 2"/>
              <a:buNone/>
            </a:pPr>
            <a:r>
              <a:rPr lang="en-IN" sz="1800" dirty="0" err="1"/>
              <a:t>procA</a:t>
            </a:r>
            <a:r>
              <a:rPr lang="en-IN" sz="1800" dirty="0"/>
              <a:t>();</a:t>
            </a:r>
          </a:p>
          <a:p>
            <a:pPr marL="0" indent="0">
              <a:buFont typeface="Wingdings 2"/>
              <a:buNone/>
            </a:pPr>
            <a:r>
              <a:rPr lang="en-IN" sz="1800" dirty="0"/>
              <a:t>} catch (Exception e) {</a:t>
            </a:r>
          </a:p>
          <a:p>
            <a:pPr marL="0" indent="0">
              <a:buFont typeface="Wingdings 2"/>
              <a:buNone/>
            </a:pPr>
            <a:r>
              <a:rPr lang="en-IN" sz="1800" dirty="0" err="1"/>
              <a:t>System.out.println</a:t>
            </a:r>
            <a:r>
              <a:rPr lang="en-IN" sz="1800" dirty="0"/>
              <a:t>("Exception caught");</a:t>
            </a:r>
          </a:p>
          <a:p>
            <a:pPr marL="0" indent="0">
              <a:buFont typeface="Wingdings 2"/>
              <a:buNone/>
            </a:pPr>
            <a:r>
              <a:rPr lang="en-IN" sz="1800" dirty="0"/>
              <a:t>}</a:t>
            </a:r>
          </a:p>
          <a:p>
            <a:pPr marL="0" indent="0">
              <a:buFont typeface="Wingdings 2"/>
              <a:buNone/>
            </a:pPr>
            <a:r>
              <a:rPr lang="en-IN" sz="1800" dirty="0" err="1"/>
              <a:t>procB</a:t>
            </a:r>
            <a:r>
              <a:rPr lang="en-IN" sz="1800" dirty="0"/>
              <a:t>();</a:t>
            </a:r>
          </a:p>
          <a:p>
            <a:pPr marL="0" indent="0">
              <a:buFont typeface="Wingdings 2"/>
              <a:buNone/>
            </a:pPr>
            <a:r>
              <a:rPr lang="en-IN" sz="1800" dirty="0" err="1"/>
              <a:t>procC</a:t>
            </a:r>
            <a:r>
              <a:rPr lang="en-IN" sz="1800" dirty="0"/>
              <a:t>();</a:t>
            </a:r>
          </a:p>
          <a:p>
            <a:pPr marL="0" indent="0">
              <a:buFont typeface="Wingdings 2"/>
              <a:buNone/>
            </a:pPr>
            <a:r>
              <a:rPr lang="en-IN" sz="1800" dirty="0"/>
              <a:t>}</a:t>
            </a:r>
          </a:p>
          <a:p>
            <a:pPr marL="0" indent="0">
              <a:buFont typeface="Wingdings 2"/>
              <a:buNone/>
            </a:pPr>
            <a:r>
              <a:rPr lang="en-IN" sz="1800" dirty="0"/>
              <a:t>}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239000" y="4071386"/>
            <a:ext cx="2113721" cy="2786614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1800" b="1" dirty="0"/>
              <a:t>inside </a:t>
            </a:r>
            <a:r>
              <a:rPr lang="en-IN" sz="1800" b="1" dirty="0" err="1"/>
              <a:t>procA</a:t>
            </a:r>
            <a:endParaRPr lang="en-IN" sz="1800" b="1" dirty="0"/>
          </a:p>
          <a:p>
            <a:pPr marL="0" indent="0">
              <a:buNone/>
            </a:pPr>
            <a:r>
              <a:rPr lang="en-IN" sz="1800" b="1" dirty="0" err="1"/>
              <a:t>procA’s</a:t>
            </a:r>
            <a:r>
              <a:rPr lang="en-IN" sz="1800" b="1" dirty="0"/>
              <a:t> finally</a:t>
            </a:r>
          </a:p>
          <a:p>
            <a:pPr marL="0" indent="0">
              <a:buNone/>
            </a:pPr>
            <a:r>
              <a:rPr lang="en-IN" sz="1800" b="1" dirty="0"/>
              <a:t>Exception caught</a:t>
            </a:r>
          </a:p>
          <a:p>
            <a:pPr marL="0" indent="0">
              <a:buNone/>
            </a:pPr>
            <a:r>
              <a:rPr lang="en-IN" sz="1800" b="1" dirty="0"/>
              <a:t>inside </a:t>
            </a:r>
            <a:r>
              <a:rPr lang="en-IN" sz="1800" b="1" dirty="0" err="1"/>
              <a:t>procB</a:t>
            </a:r>
            <a:endParaRPr lang="en-IN" sz="1800" b="1" dirty="0"/>
          </a:p>
          <a:p>
            <a:pPr marL="0" indent="0">
              <a:buNone/>
            </a:pPr>
            <a:r>
              <a:rPr lang="en-IN" sz="1800" b="1" dirty="0" err="1"/>
              <a:t>procB’s</a:t>
            </a:r>
            <a:r>
              <a:rPr lang="en-IN" sz="1800" b="1" dirty="0"/>
              <a:t> finally</a:t>
            </a:r>
          </a:p>
          <a:p>
            <a:pPr marL="0" indent="0">
              <a:buNone/>
            </a:pPr>
            <a:r>
              <a:rPr lang="en-IN" sz="1800" b="1" dirty="0"/>
              <a:t>inside </a:t>
            </a:r>
            <a:r>
              <a:rPr lang="en-IN" sz="1800" b="1" dirty="0" err="1"/>
              <a:t>procC</a:t>
            </a:r>
            <a:endParaRPr lang="en-IN" sz="1800" b="1" dirty="0"/>
          </a:p>
          <a:p>
            <a:pPr marL="0" indent="0">
              <a:buNone/>
            </a:pPr>
            <a:r>
              <a:rPr lang="en-IN" sz="1800" b="1" dirty="0" err="1"/>
              <a:t>procC’s</a:t>
            </a:r>
            <a:r>
              <a:rPr lang="en-IN" sz="1800" b="1" dirty="0"/>
              <a:t> finally</a:t>
            </a:r>
          </a:p>
        </p:txBody>
      </p:sp>
    </p:spTree>
    <p:extLst>
      <p:ext uri="{BB962C8B-B14F-4D97-AF65-F5344CB8AC3E}">
        <p14:creationId xmlns:p14="http://schemas.microsoft.com/office/powerpoint/2010/main" val="4425969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Checked 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81600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Checked:</a:t>
            </a:r>
            <a:r>
              <a:rPr lang="en-US" dirty="0"/>
              <a:t> are the exceptions that are checked at compile time. If some code within a method throws a checked exception, then the method must either handle the exception or it must specify the exception using </a:t>
            </a:r>
            <a:r>
              <a:rPr lang="en-US" i="1" dirty="0"/>
              <a:t>throws </a:t>
            </a:r>
            <a:r>
              <a:rPr lang="en-US" dirty="0"/>
              <a:t>keyword.</a:t>
            </a:r>
          </a:p>
          <a:p>
            <a:pPr marL="0" indent="0">
              <a:buNone/>
            </a:pPr>
            <a:r>
              <a:rPr lang="en-IN" dirty="0"/>
              <a:t>class Main { </a:t>
            </a:r>
          </a:p>
          <a:p>
            <a:pPr marL="0" indent="0">
              <a:buNone/>
            </a:pPr>
            <a:r>
              <a:rPr lang="en-IN" dirty="0"/>
              <a:t>    public static void main(String[] </a:t>
            </a:r>
            <a:r>
              <a:rPr lang="en-IN" dirty="0" err="1"/>
              <a:t>args</a:t>
            </a:r>
            <a:r>
              <a:rPr lang="en-IN" dirty="0"/>
              <a:t>) { 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FileReader</a:t>
            </a:r>
            <a:r>
              <a:rPr lang="en-IN" dirty="0"/>
              <a:t> file = new </a:t>
            </a:r>
            <a:r>
              <a:rPr lang="en-IN" dirty="0" err="1"/>
              <a:t>FileReader</a:t>
            </a:r>
            <a:r>
              <a:rPr lang="en-IN" dirty="0"/>
              <a:t>("C:\\test\\a.txt"); 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BufferedReader</a:t>
            </a:r>
            <a:r>
              <a:rPr lang="en-IN" dirty="0"/>
              <a:t> </a:t>
            </a:r>
            <a:r>
              <a:rPr lang="en-IN" dirty="0" err="1"/>
              <a:t>fileInput</a:t>
            </a:r>
            <a:r>
              <a:rPr lang="en-IN" dirty="0"/>
              <a:t> = new </a:t>
            </a:r>
            <a:r>
              <a:rPr lang="en-IN" dirty="0" err="1"/>
              <a:t>BufferedReader</a:t>
            </a:r>
            <a:r>
              <a:rPr lang="en-IN" dirty="0"/>
              <a:t>(file);           </a:t>
            </a:r>
          </a:p>
          <a:p>
            <a:pPr marL="0" indent="0">
              <a:buNone/>
            </a:pPr>
            <a:r>
              <a:rPr lang="en-IN" dirty="0"/>
              <a:t>	for (</a:t>
            </a:r>
            <a:r>
              <a:rPr lang="en-IN" dirty="0" err="1"/>
              <a:t>int</a:t>
            </a:r>
            <a:r>
              <a:rPr lang="en-IN" dirty="0"/>
              <a:t> counter = 0; counter &lt; 3; counter++)  </a:t>
            </a:r>
          </a:p>
          <a:p>
            <a:pPr marL="0" indent="0">
              <a:buNone/>
            </a:pPr>
            <a:r>
              <a:rPr lang="en-IN" dirty="0"/>
              <a:t>        		    </a:t>
            </a:r>
            <a:r>
              <a:rPr lang="en-IN" dirty="0" err="1"/>
              <a:t>System.out.println</a:t>
            </a:r>
            <a:r>
              <a:rPr lang="en-IN" dirty="0"/>
              <a:t>(</a:t>
            </a:r>
            <a:r>
              <a:rPr lang="en-IN" dirty="0" err="1"/>
              <a:t>fileInput.readLine</a:t>
            </a:r>
            <a:r>
              <a:rPr lang="en-IN" dirty="0"/>
              <a:t>());           </a:t>
            </a:r>
          </a:p>
          <a:p>
            <a:pPr marL="0" indent="0">
              <a:buNone/>
            </a:pPr>
            <a:r>
              <a:rPr lang="en-IN" dirty="0"/>
              <a:t>       	 </a:t>
            </a:r>
            <a:r>
              <a:rPr lang="en-IN" dirty="0" err="1"/>
              <a:t>fileInput.close</a:t>
            </a:r>
            <a:r>
              <a:rPr lang="en-IN" dirty="0"/>
              <a:t>(); </a:t>
            </a:r>
          </a:p>
          <a:p>
            <a:pPr marL="0" indent="0">
              <a:buNone/>
            </a:pPr>
            <a:r>
              <a:rPr lang="en-IN" dirty="0"/>
              <a:t>    } </a:t>
            </a:r>
          </a:p>
          <a:p>
            <a:pPr marL="0" indent="0">
              <a:buNone/>
            </a:pPr>
            <a:r>
              <a:rPr lang="en-IN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7118240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class Main { </a:t>
            </a:r>
          </a:p>
          <a:p>
            <a:pPr marL="0" indent="0">
              <a:buNone/>
            </a:pPr>
            <a:r>
              <a:rPr lang="en-IN" dirty="0"/>
              <a:t>    public static void main(String[] </a:t>
            </a:r>
            <a:r>
              <a:rPr lang="en-IN" dirty="0" err="1"/>
              <a:t>args</a:t>
            </a:r>
            <a:r>
              <a:rPr lang="en-IN" dirty="0"/>
              <a:t>) throws </a:t>
            </a:r>
            <a:r>
              <a:rPr lang="en-IN" dirty="0" err="1"/>
              <a:t>IOException</a:t>
            </a:r>
            <a:r>
              <a:rPr lang="en-IN" dirty="0"/>
              <a:t> { 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FileReader</a:t>
            </a:r>
            <a:r>
              <a:rPr lang="en-IN" dirty="0"/>
              <a:t> file = new </a:t>
            </a:r>
            <a:r>
              <a:rPr lang="en-IN" dirty="0" err="1"/>
              <a:t>FileReader</a:t>
            </a:r>
            <a:r>
              <a:rPr lang="en-IN" dirty="0"/>
              <a:t>("C:\\test\\a.txt"); 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BufferedReader</a:t>
            </a:r>
            <a:r>
              <a:rPr lang="en-IN" dirty="0"/>
              <a:t> </a:t>
            </a:r>
            <a:r>
              <a:rPr lang="en-IN" dirty="0" err="1"/>
              <a:t>fileInput</a:t>
            </a:r>
            <a:r>
              <a:rPr lang="en-IN" dirty="0"/>
              <a:t> = new </a:t>
            </a:r>
            <a:r>
              <a:rPr lang="en-IN" dirty="0" err="1"/>
              <a:t>BufferedReader</a:t>
            </a:r>
            <a:r>
              <a:rPr lang="en-IN" dirty="0"/>
              <a:t>(file);           </a:t>
            </a:r>
          </a:p>
          <a:p>
            <a:pPr marL="0" indent="0">
              <a:buNone/>
            </a:pPr>
            <a:r>
              <a:rPr lang="en-IN" dirty="0"/>
              <a:t>	for (</a:t>
            </a:r>
            <a:r>
              <a:rPr lang="en-IN" dirty="0" err="1"/>
              <a:t>int</a:t>
            </a:r>
            <a:r>
              <a:rPr lang="en-IN" dirty="0"/>
              <a:t> counter = 0; counter &lt; 3; counter++)  </a:t>
            </a:r>
          </a:p>
          <a:p>
            <a:pPr marL="0" indent="0">
              <a:buNone/>
            </a:pPr>
            <a:r>
              <a:rPr lang="en-IN" dirty="0"/>
              <a:t>          	  </a:t>
            </a:r>
            <a:r>
              <a:rPr lang="en-IN" dirty="0" err="1"/>
              <a:t>System.out.println</a:t>
            </a:r>
            <a:r>
              <a:rPr lang="en-IN" dirty="0"/>
              <a:t>(</a:t>
            </a:r>
            <a:r>
              <a:rPr lang="en-IN" dirty="0" err="1"/>
              <a:t>fileInput.readLine</a:t>
            </a:r>
            <a:r>
              <a:rPr lang="en-IN" dirty="0"/>
              <a:t>());           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fileInput.close</a:t>
            </a:r>
            <a:r>
              <a:rPr lang="en-IN" dirty="0"/>
              <a:t>(); </a:t>
            </a:r>
          </a:p>
          <a:p>
            <a:pPr marL="0" indent="0">
              <a:buNone/>
            </a:pPr>
            <a:r>
              <a:rPr lang="en-IN" dirty="0"/>
              <a:t>    } </a:t>
            </a:r>
          </a:p>
          <a:p>
            <a:pPr marL="0" indent="0">
              <a:buNone/>
            </a:pPr>
            <a:r>
              <a:rPr lang="en-IN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2594005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Unchecked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Unchecked</a:t>
            </a:r>
            <a:r>
              <a:rPr lang="en-US" dirty="0"/>
              <a:t> are the exceptions that are not checked at compiled time. In C++, all exceptions are unchecked, so it is not forced by the compiler to either handle or specify the exception. </a:t>
            </a:r>
          </a:p>
          <a:p>
            <a:pPr marL="0" indent="0">
              <a:buNone/>
            </a:pPr>
            <a:r>
              <a:rPr lang="en-US" dirty="0"/>
              <a:t>class Main { </a:t>
            </a:r>
          </a:p>
          <a:p>
            <a:pPr marL="0" indent="0">
              <a:buNone/>
            </a:pPr>
            <a:r>
              <a:rPr lang="en-US" dirty="0"/>
              <a:t>   public static void main(String </a:t>
            </a:r>
            <a:r>
              <a:rPr lang="en-US" dirty="0" err="1"/>
              <a:t>args</a:t>
            </a:r>
            <a:r>
              <a:rPr lang="en-US" dirty="0"/>
              <a:t>[]) { 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int</a:t>
            </a:r>
            <a:r>
              <a:rPr lang="en-US" dirty="0"/>
              <a:t> x = 0; 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int</a:t>
            </a:r>
            <a:r>
              <a:rPr lang="en-US" dirty="0"/>
              <a:t> y = 10; 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int</a:t>
            </a:r>
            <a:r>
              <a:rPr lang="en-US" dirty="0"/>
              <a:t> z = y/x; </a:t>
            </a:r>
          </a:p>
          <a:p>
            <a:pPr marL="0" indent="0">
              <a:buNone/>
            </a:pPr>
            <a:r>
              <a:rPr lang="en-US" dirty="0"/>
              <a:t>  } 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72707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Exception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Java exception is an object that describes an exceptional (that is, error) condition that has occurred in a piece of code. </a:t>
            </a:r>
          </a:p>
          <a:p>
            <a:r>
              <a:rPr lang="en-US" dirty="0"/>
              <a:t>When an exceptional condition arises, an object representing that exception is created and </a:t>
            </a:r>
            <a:r>
              <a:rPr lang="en-US" i="1" dirty="0"/>
              <a:t>thrown </a:t>
            </a:r>
            <a:r>
              <a:rPr lang="en-US" dirty="0"/>
              <a:t>in the method that caused the error </a:t>
            </a:r>
          </a:p>
          <a:p>
            <a:r>
              <a:rPr lang="en-IN" dirty="0"/>
              <a:t>The exception </a:t>
            </a:r>
            <a:r>
              <a:rPr lang="en-US" dirty="0"/>
              <a:t>is </a:t>
            </a:r>
            <a:r>
              <a:rPr lang="en-US" i="1" dirty="0"/>
              <a:t>caught </a:t>
            </a:r>
            <a:r>
              <a:rPr lang="en-US" dirty="0"/>
              <a:t>and processed. </a:t>
            </a:r>
          </a:p>
          <a:p>
            <a:r>
              <a:rPr lang="en-US" dirty="0"/>
              <a:t>Exceptions can be generated by the Java run-time system, or they can be manually generated by your code</a:t>
            </a:r>
          </a:p>
          <a:p>
            <a:r>
              <a:rPr lang="en-US" dirty="0"/>
              <a:t>Java exception handling is managed via five keywords: </a:t>
            </a:r>
            <a:r>
              <a:rPr lang="en-US" b="1" dirty="0"/>
              <a:t>try</a:t>
            </a:r>
            <a:r>
              <a:rPr lang="en-US" dirty="0"/>
              <a:t>, </a:t>
            </a:r>
            <a:r>
              <a:rPr lang="en-US" b="1" dirty="0"/>
              <a:t>catch</a:t>
            </a:r>
            <a:r>
              <a:rPr lang="en-US" dirty="0"/>
              <a:t>, </a:t>
            </a:r>
            <a:r>
              <a:rPr lang="en-US" b="1" dirty="0"/>
              <a:t>throw</a:t>
            </a:r>
            <a:r>
              <a:rPr lang="en-US" dirty="0"/>
              <a:t>, </a:t>
            </a:r>
            <a:r>
              <a:rPr lang="en-US" b="1" dirty="0"/>
              <a:t>throws</a:t>
            </a:r>
            <a:r>
              <a:rPr lang="en-US" dirty="0"/>
              <a:t>, and </a:t>
            </a:r>
            <a:r>
              <a:rPr lang="en-US" b="1" dirty="0"/>
              <a:t>finally</a:t>
            </a:r>
            <a:r>
              <a:rPr lang="en-US" dirty="0"/>
              <a:t>. Briefly, here is how they work.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25851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Exception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i="1" dirty="0"/>
              <a:t>try {</a:t>
            </a:r>
          </a:p>
          <a:p>
            <a:pPr marL="0" indent="0">
              <a:buNone/>
            </a:pPr>
            <a:r>
              <a:rPr lang="en-US" i="1" dirty="0"/>
              <a:t>// block of code to monitor for errors</a:t>
            </a:r>
          </a:p>
          <a:p>
            <a:pPr marL="0" indent="0">
              <a:buNone/>
            </a:pPr>
            <a:r>
              <a:rPr lang="en-IN" i="1" dirty="0"/>
              <a:t>}</a:t>
            </a:r>
          </a:p>
          <a:p>
            <a:pPr marL="0" indent="0">
              <a:buNone/>
            </a:pPr>
            <a:r>
              <a:rPr lang="en-IN" i="1" dirty="0"/>
              <a:t>catch (ExceptionType1 </a:t>
            </a:r>
            <a:r>
              <a:rPr lang="en-IN" i="1" dirty="0" err="1"/>
              <a:t>exOb</a:t>
            </a:r>
            <a:r>
              <a:rPr lang="en-IN" i="1" dirty="0"/>
              <a:t>) {</a:t>
            </a:r>
          </a:p>
          <a:p>
            <a:pPr marL="0" indent="0">
              <a:buNone/>
            </a:pPr>
            <a:r>
              <a:rPr lang="en-IN" i="1" dirty="0"/>
              <a:t>// exception handler for ExceptionType1</a:t>
            </a:r>
          </a:p>
          <a:p>
            <a:pPr marL="0" indent="0">
              <a:buNone/>
            </a:pPr>
            <a:r>
              <a:rPr lang="en-IN" i="1" dirty="0"/>
              <a:t>}</a:t>
            </a:r>
          </a:p>
          <a:p>
            <a:pPr marL="0" indent="0">
              <a:buNone/>
            </a:pPr>
            <a:r>
              <a:rPr lang="en-IN" i="1" dirty="0"/>
              <a:t>catch (ExceptionType2 </a:t>
            </a:r>
            <a:r>
              <a:rPr lang="en-IN" i="1" dirty="0" err="1"/>
              <a:t>exOb</a:t>
            </a:r>
            <a:r>
              <a:rPr lang="en-IN" i="1" dirty="0"/>
              <a:t>) {</a:t>
            </a:r>
          </a:p>
          <a:p>
            <a:pPr marL="0" indent="0">
              <a:buNone/>
            </a:pPr>
            <a:r>
              <a:rPr lang="en-IN" i="1" dirty="0"/>
              <a:t>// exception handler for ExceptionType2</a:t>
            </a:r>
          </a:p>
          <a:p>
            <a:pPr marL="0" indent="0">
              <a:buNone/>
            </a:pPr>
            <a:r>
              <a:rPr lang="en-IN" i="1" dirty="0"/>
              <a:t>}</a:t>
            </a:r>
          </a:p>
          <a:p>
            <a:pPr marL="0" indent="0">
              <a:buNone/>
            </a:pPr>
            <a:r>
              <a:rPr lang="en-IN" i="1" dirty="0"/>
              <a:t>// ...</a:t>
            </a:r>
          </a:p>
          <a:p>
            <a:pPr marL="0" indent="0">
              <a:buNone/>
            </a:pPr>
            <a:r>
              <a:rPr lang="en-IN" i="1" dirty="0"/>
              <a:t>finally {</a:t>
            </a:r>
          </a:p>
          <a:p>
            <a:pPr marL="0" indent="0">
              <a:buNone/>
            </a:pPr>
            <a:r>
              <a:rPr lang="en-US" i="1" dirty="0"/>
              <a:t>// block of code to be executed after try block ends</a:t>
            </a:r>
          </a:p>
          <a:p>
            <a:pPr marL="0" indent="0">
              <a:buNone/>
            </a:pPr>
            <a:r>
              <a:rPr lang="en-IN" i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48021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Exception Types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All exception types are subclasses of the built-in class </a:t>
            </a:r>
            <a:r>
              <a:rPr lang="en-US" b="1" dirty="0" err="1"/>
              <a:t>Throwable</a:t>
            </a:r>
            <a:r>
              <a:rPr lang="en-US" dirty="0"/>
              <a:t>.</a:t>
            </a:r>
          </a:p>
          <a:p>
            <a:r>
              <a:rPr lang="en-US" b="1" dirty="0" err="1"/>
              <a:t>Throwable</a:t>
            </a:r>
            <a:r>
              <a:rPr lang="en-US" b="1" dirty="0"/>
              <a:t> </a:t>
            </a:r>
            <a:r>
              <a:rPr lang="en-US" dirty="0"/>
              <a:t>are two subclasses that partition exceptions into two distinct branches.</a:t>
            </a:r>
          </a:p>
          <a:p>
            <a:pPr lvl="1"/>
            <a:r>
              <a:rPr lang="en-IN" b="1" dirty="0"/>
              <a:t>Exception</a:t>
            </a:r>
          </a:p>
          <a:p>
            <a:pPr lvl="2"/>
            <a:r>
              <a:rPr lang="en-IN" dirty="0"/>
              <a:t>This class </a:t>
            </a:r>
            <a:r>
              <a:rPr lang="en-US" dirty="0"/>
              <a:t>is used for exceptional conditions that user programs should catch. division by zero and invalid array </a:t>
            </a:r>
            <a:r>
              <a:rPr lang="en-IN" dirty="0"/>
              <a:t>indexing</a:t>
            </a:r>
            <a:endParaRPr lang="en-IN" b="1" dirty="0"/>
          </a:p>
          <a:p>
            <a:pPr lvl="1"/>
            <a:r>
              <a:rPr lang="en-IN" b="1" dirty="0"/>
              <a:t>Error</a:t>
            </a:r>
          </a:p>
          <a:p>
            <a:pPr lvl="2"/>
            <a:r>
              <a:rPr lang="en-US" dirty="0"/>
              <a:t>Defines exceptions that are not expected to be caught under normal circumstances by your program. Stack overflow is an example of such an error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14892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563562"/>
          </a:xfrm>
        </p:spPr>
        <p:txBody>
          <a:bodyPr>
            <a:normAutofit fontScale="90000"/>
          </a:bodyPr>
          <a:lstStyle/>
          <a:p>
            <a:r>
              <a:rPr lang="en-IN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685800"/>
            <a:ext cx="7772400" cy="4572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800" dirty="0"/>
              <a:t>import </a:t>
            </a:r>
            <a:r>
              <a:rPr lang="en-IN" sz="1800" dirty="0" err="1"/>
              <a:t>java.util.Random</a:t>
            </a:r>
            <a:r>
              <a:rPr lang="en-IN" sz="1800" dirty="0"/>
              <a:t>;</a:t>
            </a:r>
          </a:p>
          <a:p>
            <a:pPr marL="0" indent="0">
              <a:buNone/>
            </a:pPr>
            <a:r>
              <a:rPr lang="en-IN" sz="1800" dirty="0"/>
              <a:t>class </a:t>
            </a:r>
            <a:r>
              <a:rPr lang="en-IN" sz="1800" dirty="0" err="1"/>
              <a:t>HandleError</a:t>
            </a:r>
            <a:r>
              <a:rPr lang="en-IN" sz="1800" dirty="0"/>
              <a:t> {</a:t>
            </a:r>
          </a:p>
          <a:p>
            <a:pPr marL="0" indent="0">
              <a:buNone/>
            </a:pPr>
            <a:r>
              <a:rPr lang="en-US" sz="1800" dirty="0"/>
              <a:t>public static void main(String </a:t>
            </a:r>
            <a:r>
              <a:rPr lang="en-US" sz="1800" dirty="0" err="1"/>
              <a:t>args</a:t>
            </a:r>
            <a:r>
              <a:rPr lang="en-US" sz="1800" dirty="0"/>
              <a:t>[]) {</a:t>
            </a:r>
          </a:p>
          <a:p>
            <a:pPr marL="0" indent="0">
              <a:buNone/>
            </a:pPr>
            <a:r>
              <a:rPr lang="en-IN" sz="1800" dirty="0"/>
              <a:t>	</a:t>
            </a:r>
            <a:r>
              <a:rPr lang="en-IN" sz="1800" dirty="0" err="1"/>
              <a:t>int</a:t>
            </a:r>
            <a:r>
              <a:rPr lang="en-IN" sz="1800" dirty="0"/>
              <a:t> a=0, b=0, c=0;</a:t>
            </a:r>
          </a:p>
          <a:p>
            <a:pPr marL="0" indent="0">
              <a:buNone/>
            </a:pPr>
            <a:r>
              <a:rPr lang="en-IN" sz="1800" dirty="0"/>
              <a:t>	Random r = new Random();</a:t>
            </a:r>
          </a:p>
          <a:p>
            <a:pPr marL="0" indent="0">
              <a:buNone/>
            </a:pPr>
            <a:r>
              <a:rPr lang="en-IN" sz="1800" dirty="0"/>
              <a:t>	for(</a:t>
            </a:r>
            <a:r>
              <a:rPr lang="en-IN" sz="1800" dirty="0" err="1"/>
              <a:t>int</a:t>
            </a:r>
            <a:r>
              <a:rPr lang="en-IN" sz="1800" dirty="0"/>
              <a:t> </a:t>
            </a:r>
            <a:r>
              <a:rPr lang="en-IN" sz="1800" dirty="0" err="1"/>
              <a:t>i</a:t>
            </a:r>
            <a:r>
              <a:rPr lang="en-IN" sz="1800" dirty="0"/>
              <a:t>=0; </a:t>
            </a:r>
            <a:r>
              <a:rPr lang="en-IN" sz="1800" dirty="0" err="1"/>
              <a:t>i</a:t>
            </a:r>
            <a:r>
              <a:rPr lang="en-IN" sz="1800" dirty="0"/>
              <a:t>&lt;32000; </a:t>
            </a:r>
            <a:r>
              <a:rPr lang="en-IN" sz="1800" dirty="0" err="1"/>
              <a:t>i</a:t>
            </a:r>
            <a:r>
              <a:rPr lang="en-IN" sz="1800" dirty="0"/>
              <a:t>++) {</a:t>
            </a:r>
          </a:p>
          <a:p>
            <a:pPr marL="0" indent="0">
              <a:buNone/>
            </a:pPr>
            <a:r>
              <a:rPr lang="en-IN" sz="1800" dirty="0"/>
              <a:t>	try {</a:t>
            </a:r>
          </a:p>
          <a:p>
            <a:pPr marL="0" indent="0">
              <a:buNone/>
            </a:pPr>
            <a:r>
              <a:rPr lang="en-IN" sz="1800" dirty="0"/>
              <a:t>		b = </a:t>
            </a:r>
            <a:r>
              <a:rPr lang="en-IN" sz="1800" dirty="0" err="1"/>
              <a:t>r.nextInt</a:t>
            </a:r>
            <a:r>
              <a:rPr lang="en-IN" sz="1800" dirty="0"/>
              <a:t>(); c = </a:t>
            </a:r>
            <a:r>
              <a:rPr lang="en-IN" sz="1800" dirty="0" err="1"/>
              <a:t>r.nextInt</a:t>
            </a:r>
            <a:r>
              <a:rPr lang="en-IN" sz="1800" dirty="0"/>
              <a:t>(); a = 12345 / (b/c);</a:t>
            </a:r>
          </a:p>
          <a:p>
            <a:pPr marL="0" indent="0">
              <a:buNone/>
            </a:pPr>
            <a:r>
              <a:rPr lang="en-IN" sz="1800" dirty="0"/>
              <a:t>	} catch (</a:t>
            </a:r>
            <a:r>
              <a:rPr lang="en-IN" sz="1800" dirty="0" err="1"/>
              <a:t>ArithmeticException</a:t>
            </a:r>
            <a:r>
              <a:rPr lang="en-IN" sz="1800" dirty="0"/>
              <a:t> e) {</a:t>
            </a:r>
          </a:p>
          <a:p>
            <a:pPr marL="0" indent="0">
              <a:buNone/>
            </a:pPr>
            <a:r>
              <a:rPr lang="en-IN" sz="1800" dirty="0"/>
              <a:t>		</a:t>
            </a:r>
            <a:r>
              <a:rPr lang="en-IN" sz="1800" dirty="0" err="1"/>
              <a:t>System.out.println</a:t>
            </a:r>
            <a:r>
              <a:rPr lang="en-IN" sz="1800" dirty="0"/>
              <a:t>("Exception: " + e);</a:t>
            </a:r>
          </a:p>
          <a:p>
            <a:pPr marL="0" indent="0">
              <a:buNone/>
            </a:pPr>
            <a:r>
              <a:rPr lang="en-US" sz="1800" dirty="0"/>
              <a:t>		a = 0; // set a to zero and continue</a:t>
            </a:r>
          </a:p>
          <a:p>
            <a:pPr marL="0" indent="0">
              <a:buNone/>
            </a:pPr>
            <a:r>
              <a:rPr lang="en-IN" sz="1800" dirty="0"/>
              <a:t>	}</a:t>
            </a:r>
          </a:p>
          <a:p>
            <a:pPr marL="0" indent="0">
              <a:buNone/>
            </a:pPr>
            <a:r>
              <a:rPr lang="en-IN" sz="1800" dirty="0"/>
              <a:t>	</a:t>
            </a:r>
            <a:r>
              <a:rPr lang="en-IN" sz="1800" dirty="0" err="1"/>
              <a:t>System.out.println</a:t>
            </a:r>
            <a:r>
              <a:rPr lang="en-IN" sz="1800" dirty="0"/>
              <a:t>("a: " + a);</a:t>
            </a:r>
          </a:p>
          <a:p>
            <a:pPr marL="0" indent="0">
              <a:buNone/>
            </a:pPr>
            <a:r>
              <a:rPr lang="en-IN" sz="1800" dirty="0"/>
              <a:t>}</a:t>
            </a:r>
          </a:p>
          <a:p>
            <a:pPr marL="0" indent="0">
              <a:buNone/>
            </a:pPr>
            <a:r>
              <a:rPr lang="en-IN" sz="1800" dirty="0"/>
              <a:t>}</a:t>
            </a:r>
          </a:p>
          <a:p>
            <a:pPr marL="0" indent="0">
              <a:buNone/>
            </a:pPr>
            <a:r>
              <a:rPr lang="en-IN" sz="1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24762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52400"/>
            <a:ext cx="8610600" cy="64770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dirty="0"/>
              <a:t>class </a:t>
            </a:r>
            <a:r>
              <a:rPr lang="en-IN" dirty="0" err="1"/>
              <a:t>MultiCatch</a:t>
            </a:r>
            <a:r>
              <a:rPr lang="en-IN" dirty="0"/>
              <a:t> {</a:t>
            </a:r>
          </a:p>
          <a:p>
            <a:pPr marL="0" indent="0">
              <a:buNone/>
            </a:pPr>
            <a:r>
              <a:rPr lang="en-US" dirty="0"/>
              <a:t>public static void main(String </a:t>
            </a:r>
            <a:r>
              <a:rPr lang="en-US" dirty="0" err="1"/>
              <a:t>args</a:t>
            </a:r>
            <a:r>
              <a:rPr lang="en-US" dirty="0"/>
              <a:t>[]) {</a:t>
            </a:r>
          </a:p>
          <a:p>
            <a:pPr marL="0" indent="0">
              <a:buNone/>
            </a:pPr>
            <a:r>
              <a:rPr lang="en-IN" dirty="0"/>
              <a:t>	try {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int</a:t>
            </a:r>
            <a:r>
              <a:rPr lang="en-IN" dirty="0"/>
              <a:t> a = </a:t>
            </a:r>
            <a:r>
              <a:rPr lang="en-IN" dirty="0" err="1"/>
              <a:t>args.length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System.out.println</a:t>
            </a:r>
            <a:r>
              <a:rPr lang="en-IN" dirty="0"/>
              <a:t>("a = " + a);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int</a:t>
            </a:r>
            <a:r>
              <a:rPr lang="en-IN" dirty="0"/>
              <a:t> b = 42 / a;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int</a:t>
            </a:r>
            <a:r>
              <a:rPr lang="en-IN" dirty="0"/>
              <a:t> c[] = { 1 };</a:t>
            </a:r>
          </a:p>
          <a:p>
            <a:pPr marL="0" indent="0">
              <a:buNone/>
            </a:pPr>
            <a:r>
              <a:rPr lang="en-IN" dirty="0"/>
              <a:t>	c[42] = 99;</a:t>
            </a:r>
          </a:p>
          <a:p>
            <a:pPr marL="0" indent="0">
              <a:buNone/>
            </a:pPr>
            <a:r>
              <a:rPr lang="en-IN" dirty="0"/>
              <a:t>	} catch(</a:t>
            </a:r>
            <a:r>
              <a:rPr lang="en-IN" dirty="0" err="1"/>
              <a:t>ArithmeticException</a:t>
            </a:r>
            <a:r>
              <a:rPr lang="en-IN" dirty="0"/>
              <a:t> e) {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System.out.println</a:t>
            </a:r>
            <a:r>
              <a:rPr lang="en-US" dirty="0"/>
              <a:t>("Divide by 0: " + e);</a:t>
            </a:r>
          </a:p>
          <a:p>
            <a:pPr marL="0" indent="0">
              <a:buNone/>
            </a:pPr>
            <a:r>
              <a:rPr lang="en-IN" dirty="0"/>
              <a:t>	} catch(</a:t>
            </a:r>
            <a:r>
              <a:rPr lang="en-IN" dirty="0" err="1"/>
              <a:t>ArrayIndexOutOfBoundsException</a:t>
            </a:r>
            <a:r>
              <a:rPr lang="en-IN" dirty="0"/>
              <a:t> e) {</a:t>
            </a:r>
          </a:p>
          <a:p>
            <a:pPr marL="0" indent="0">
              <a:buNone/>
            </a:pPr>
            <a:r>
              <a:rPr lang="en-IN" dirty="0"/>
              <a:t>		</a:t>
            </a:r>
            <a:r>
              <a:rPr lang="en-IN" dirty="0" err="1"/>
              <a:t>System.out.println</a:t>
            </a:r>
            <a:r>
              <a:rPr lang="en-IN" dirty="0"/>
              <a:t>("Array index </a:t>
            </a:r>
            <a:r>
              <a:rPr lang="en-IN" dirty="0" err="1"/>
              <a:t>oob</a:t>
            </a:r>
            <a:r>
              <a:rPr lang="en-IN" dirty="0"/>
              <a:t>: " + e);</a:t>
            </a:r>
          </a:p>
          <a:p>
            <a:pPr marL="0" indent="0">
              <a:buNone/>
            </a:pPr>
            <a:r>
              <a:rPr lang="en-IN" dirty="0"/>
              <a:t>	}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System.out.println</a:t>
            </a:r>
            <a:r>
              <a:rPr lang="en-IN" dirty="0"/>
              <a:t>("After try/catch blocks.");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62204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Nested try Statements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1" dirty="0"/>
              <a:t>try </a:t>
            </a:r>
            <a:r>
              <a:rPr lang="en-US" dirty="0"/>
              <a:t>statement can be nested. That is, a </a:t>
            </a:r>
            <a:r>
              <a:rPr lang="en-US" b="1" dirty="0"/>
              <a:t>try </a:t>
            </a:r>
            <a:r>
              <a:rPr lang="en-US" dirty="0"/>
              <a:t>statement can be inside the block of another </a:t>
            </a:r>
            <a:r>
              <a:rPr lang="en-US" b="1" dirty="0"/>
              <a:t>try</a:t>
            </a:r>
            <a:r>
              <a:rPr lang="en-US" dirty="0"/>
              <a:t>.</a:t>
            </a:r>
          </a:p>
          <a:p>
            <a:r>
              <a:rPr lang="en-US" dirty="0"/>
              <a:t>Each time a </a:t>
            </a:r>
            <a:r>
              <a:rPr lang="en-US" b="1" dirty="0"/>
              <a:t>try </a:t>
            </a:r>
            <a:r>
              <a:rPr lang="en-US" dirty="0"/>
              <a:t>statement is entered, the context of that exception is pushed on the stack. </a:t>
            </a:r>
          </a:p>
          <a:p>
            <a:r>
              <a:rPr lang="en-US" dirty="0"/>
              <a:t>If an inner </a:t>
            </a:r>
            <a:r>
              <a:rPr lang="en-US" b="1" dirty="0"/>
              <a:t>try </a:t>
            </a:r>
            <a:r>
              <a:rPr lang="en-US" dirty="0"/>
              <a:t>statement does not have a </a:t>
            </a:r>
            <a:r>
              <a:rPr lang="en-US" b="1" dirty="0"/>
              <a:t>catch </a:t>
            </a:r>
            <a:r>
              <a:rPr lang="en-US" dirty="0"/>
              <a:t>handler for a particular exception, the stack is unwound and the next </a:t>
            </a:r>
            <a:r>
              <a:rPr lang="en-US" b="1" dirty="0"/>
              <a:t>try </a:t>
            </a:r>
            <a:r>
              <a:rPr lang="en-US" dirty="0"/>
              <a:t>statement’s </a:t>
            </a:r>
            <a:r>
              <a:rPr lang="en-US" b="1" dirty="0"/>
              <a:t>catch </a:t>
            </a:r>
            <a:r>
              <a:rPr lang="en-US" dirty="0"/>
              <a:t>handlers are inspected for a match. </a:t>
            </a:r>
          </a:p>
          <a:p>
            <a:r>
              <a:rPr lang="en-US" dirty="0"/>
              <a:t>This continues until one of the </a:t>
            </a:r>
            <a:r>
              <a:rPr lang="en-US" b="1" dirty="0"/>
              <a:t>catch </a:t>
            </a:r>
            <a:r>
              <a:rPr lang="en-US" dirty="0"/>
              <a:t>statements succeeds, or until all of the nested </a:t>
            </a:r>
            <a:r>
              <a:rPr lang="en-US" b="1" dirty="0"/>
              <a:t>try </a:t>
            </a:r>
            <a:r>
              <a:rPr lang="en-US" dirty="0"/>
              <a:t>statements are exhausted.	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311729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throw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It is possible for your program to throw an exception explicitly, using the </a:t>
            </a:r>
            <a:r>
              <a:rPr lang="en-US" b="1" dirty="0"/>
              <a:t>throw </a:t>
            </a:r>
            <a:r>
              <a:rPr lang="en-US" dirty="0"/>
              <a:t>statement. </a:t>
            </a:r>
          </a:p>
          <a:p>
            <a:pPr marL="0" indent="0">
              <a:buNone/>
            </a:pPr>
            <a:r>
              <a:rPr lang="en-IN" dirty="0"/>
              <a:t>throw </a:t>
            </a:r>
            <a:r>
              <a:rPr lang="en-IN" i="1" dirty="0" err="1"/>
              <a:t>ThrowableInstance</a:t>
            </a:r>
            <a:r>
              <a:rPr lang="en-IN" dirty="0"/>
              <a:t>;</a:t>
            </a:r>
          </a:p>
          <a:p>
            <a:r>
              <a:rPr lang="en-US" dirty="0"/>
              <a:t>The flow of execution stops immediately after the </a:t>
            </a:r>
            <a:r>
              <a:rPr lang="en-US" b="1" dirty="0"/>
              <a:t>throw </a:t>
            </a:r>
            <a:r>
              <a:rPr lang="en-US" dirty="0"/>
              <a:t>statement; any subsequent statements are not executed. </a:t>
            </a:r>
          </a:p>
          <a:p>
            <a:r>
              <a:rPr lang="en-US" dirty="0"/>
              <a:t>The nearest enclosing </a:t>
            </a:r>
            <a:r>
              <a:rPr lang="en-US" b="1" dirty="0"/>
              <a:t>try </a:t>
            </a:r>
            <a:r>
              <a:rPr lang="en-US" dirty="0"/>
              <a:t>block is inspected to see if it has a </a:t>
            </a:r>
            <a:r>
              <a:rPr lang="en-US" b="1" dirty="0"/>
              <a:t>catch </a:t>
            </a:r>
            <a:r>
              <a:rPr lang="en-US" dirty="0"/>
              <a:t>statement that matches the type of exception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578181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563562"/>
          </a:xfrm>
        </p:spPr>
        <p:txBody>
          <a:bodyPr>
            <a:normAutofit fontScale="90000"/>
          </a:bodyPr>
          <a:lstStyle/>
          <a:p>
            <a:r>
              <a:rPr lang="en-IN" dirty="0"/>
              <a:t>throw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685800"/>
            <a:ext cx="7772400" cy="4572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800" dirty="0"/>
              <a:t>class </a:t>
            </a:r>
            <a:r>
              <a:rPr lang="en-IN" sz="1800" dirty="0" err="1"/>
              <a:t>ThrowDemo</a:t>
            </a:r>
            <a:r>
              <a:rPr lang="en-IN" sz="1800" dirty="0"/>
              <a:t> {</a:t>
            </a:r>
          </a:p>
          <a:p>
            <a:pPr marL="0" indent="0">
              <a:buNone/>
            </a:pPr>
            <a:r>
              <a:rPr lang="en-IN" sz="1800" dirty="0"/>
              <a:t>	static void </a:t>
            </a:r>
            <a:r>
              <a:rPr lang="en-IN" sz="1800" dirty="0" err="1"/>
              <a:t>demoproc</a:t>
            </a:r>
            <a:r>
              <a:rPr lang="en-IN" sz="1800" dirty="0"/>
              <a:t>() {</a:t>
            </a:r>
          </a:p>
          <a:p>
            <a:pPr marL="0" indent="0">
              <a:buNone/>
            </a:pPr>
            <a:r>
              <a:rPr lang="en-IN" sz="1800" dirty="0"/>
              <a:t>	try {</a:t>
            </a:r>
          </a:p>
          <a:p>
            <a:pPr marL="0" indent="0">
              <a:buNone/>
            </a:pPr>
            <a:r>
              <a:rPr lang="en-IN" sz="1800" dirty="0"/>
              <a:t>		throw new </a:t>
            </a:r>
            <a:r>
              <a:rPr lang="en-IN" sz="1800" dirty="0" err="1"/>
              <a:t>NullPointerException</a:t>
            </a:r>
            <a:r>
              <a:rPr lang="en-IN" sz="1800" dirty="0"/>
              <a:t>("demo");</a:t>
            </a:r>
          </a:p>
          <a:p>
            <a:pPr marL="0" indent="0">
              <a:buNone/>
            </a:pPr>
            <a:r>
              <a:rPr lang="en-IN" sz="1800" dirty="0"/>
              <a:t>	} catch(</a:t>
            </a:r>
            <a:r>
              <a:rPr lang="en-IN" sz="1800" dirty="0" err="1"/>
              <a:t>NullPointerException</a:t>
            </a:r>
            <a:r>
              <a:rPr lang="en-IN" sz="1800" dirty="0"/>
              <a:t> e) {</a:t>
            </a:r>
          </a:p>
          <a:p>
            <a:pPr marL="0" indent="0">
              <a:buNone/>
            </a:pPr>
            <a:r>
              <a:rPr lang="en-IN" sz="1800" dirty="0"/>
              <a:t>		</a:t>
            </a:r>
            <a:r>
              <a:rPr lang="en-IN" sz="1800" dirty="0" err="1"/>
              <a:t>System.out.println</a:t>
            </a:r>
            <a:r>
              <a:rPr lang="en-IN" sz="1800" dirty="0"/>
              <a:t>("Caught inside </a:t>
            </a:r>
            <a:r>
              <a:rPr lang="en-IN" sz="1800" dirty="0" err="1"/>
              <a:t>demoproc</a:t>
            </a:r>
            <a:r>
              <a:rPr lang="en-IN" sz="1800" dirty="0"/>
              <a:t>.");</a:t>
            </a:r>
          </a:p>
          <a:p>
            <a:pPr marL="0" indent="0">
              <a:buNone/>
            </a:pPr>
            <a:r>
              <a:rPr lang="en-US" sz="1800" dirty="0"/>
              <a:t>		throw e; // </a:t>
            </a:r>
            <a:r>
              <a:rPr lang="en-US" sz="1800" dirty="0" err="1"/>
              <a:t>rethrow</a:t>
            </a:r>
            <a:r>
              <a:rPr lang="en-US" sz="1800" dirty="0"/>
              <a:t> the exception</a:t>
            </a:r>
          </a:p>
          <a:p>
            <a:pPr marL="0" indent="0">
              <a:buNone/>
            </a:pPr>
            <a:r>
              <a:rPr lang="en-IN" sz="1800" dirty="0"/>
              <a:t>	}</a:t>
            </a:r>
          </a:p>
          <a:p>
            <a:pPr marL="0" indent="0">
              <a:buNone/>
            </a:pPr>
            <a:r>
              <a:rPr lang="en-IN" sz="1800" dirty="0"/>
              <a:t>}</a:t>
            </a:r>
          </a:p>
          <a:p>
            <a:pPr marL="0" indent="0">
              <a:buNone/>
            </a:pPr>
            <a:r>
              <a:rPr lang="en-US" sz="1800" dirty="0"/>
              <a:t>	public static void main(String </a:t>
            </a:r>
            <a:r>
              <a:rPr lang="en-US" sz="1800" dirty="0" err="1"/>
              <a:t>args</a:t>
            </a:r>
            <a:r>
              <a:rPr lang="en-US" sz="1800" dirty="0"/>
              <a:t>[]) {</a:t>
            </a:r>
          </a:p>
          <a:p>
            <a:pPr marL="0" indent="0">
              <a:buNone/>
            </a:pPr>
            <a:r>
              <a:rPr lang="en-IN" sz="1800" dirty="0"/>
              <a:t>	try {</a:t>
            </a:r>
          </a:p>
          <a:p>
            <a:pPr marL="0" indent="0">
              <a:buNone/>
            </a:pPr>
            <a:r>
              <a:rPr lang="en-IN" sz="1800" dirty="0"/>
              <a:t>		</a:t>
            </a:r>
            <a:r>
              <a:rPr lang="en-IN" sz="1800" dirty="0" err="1"/>
              <a:t>demoproc</a:t>
            </a:r>
            <a:r>
              <a:rPr lang="en-IN" sz="1800" dirty="0"/>
              <a:t>();</a:t>
            </a:r>
          </a:p>
          <a:p>
            <a:pPr marL="0" indent="0">
              <a:buNone/>
            </a:pPr>
            <a:r>
              <a:rPr lang="en-IN" sz="1800" dirty="0"/>
              <a:t>	} catch(</a:t>
            </a:r>
            <a:r>
              <a:rPr lang="en-IN" sz="1800" dirty="0" err="1"/>
              <a:t>NullPointerException</a:t>
            </a:r>
            <a:r>
              <a:rPr lang="en-IN" sz="1800" dirty="0"/>
              <a:t> e) {</a:t>
            </a:r>
          </a:p>
          <a:p>
            <a:pPr marL="0" indent="0">
              <a:buNone/>
            </a:pPr>
            <a:r>
              <a:rPr lang="en-IN" sz="1800" dirty="0"/>
              <a:t>		</a:t>
            </a:r>
            <a:r>
              <a:rPr lang="en-IN" sz="1800" dirty="0" err="1"/>
              <a:t>System.out.println</a:t>
            </a:r>
            <a:r>
              <a:rPr lang="en-IN" sz="1800" dirty="0"/>
              <a:t>("</a:t>
            </a:r>
            <a:r>
              <a:rPr lang="en-IN" sz="1800" dirty="0" err="1"/>
              <a:t>Recaught</a:t>
            </a:r>
            <a:r>
              <a:rPr lang="en-IN" sz="1800" dirty="0"/>
              <a:t>: " + e);</a:t>
            </a:r>
          </a:p>
          <a:p>
            <a:pPr marL="0" indent="0">
              <a:buNone/>
            </a:pPr>
            <a:r>
              <a:rPr lang="en-IN" sz="1800" dirty="0"/>
              <a:t>	}</a:t>
            </a:r>
          </a:p>
          <a:p>
            <a:pPr marL="0" indent="0">
              <a:buNone/>
            </a:pPr>
            <a:r>
              <a:rPr lang="en-IN" sz="1800" dirty="0"/>
              <a:t>	}</a:t>
            </a:r>
          </a:p>
          <a:p>
            <a:pPr marL="0" indent="0">
              <a:buNone/>
            </a:pPr>
            <a:r>
              <a:rPr lang="en-IN" sz="1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443744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1621</TotalTime>
  <Words>1443</Words>
  <Application>Microsoft Office PowerPoint</Application>
  <PresentationFormat>On-screen Show (4:3)</PresentationFormat>
  <Paragraphs>189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Calibri</vt:lpstr>
      <vt:lpstr>Franklin Gothic Book</vt:lpstr>
      <vt:lpstr>Perpetua</vt:lpstr>
      <vt:lpstr>Wingdings 2</vt:lpstr>
      <vt:lpstr>Equity</vt:lpstr>
      <vt:lpstr>Exception Handling</vt:lpstr>
      <vt:lpstr>Exception Handling</vt:lpstr>
      <vt:lpstr>Exception Handling</vt:lpstr>
      <vt:lpstr>Exception Types</vt:lpstr>
      <vt:lpstr>Example</vt:lpstr>
      <vt:lpstr>PowerPoint Presentation</vt:lpstr>
      <vt:lpstr>Nested try Statements</vt:lpstr>
      <vt:lpstr>throw</vt:lpstr>
      <vt:lpstr>throw example</vt:lpstr>
      <vt:lpstr>throws</vt:lpstr>
      <vt:lpstr>throws example</vt:lpstr>
      <vt:lpstr>finally</vt:lpstr>
      <vt:lpstr>finally</vt:lpstr>
      <vt:lpstr>finally example</vt:lpstr>
      <vt:lpstr>Checked  </vt:lpstr>
      <vt:lpstr>Checked</vt:lpstr>
      <vt:lpstr>Unchecked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Cascading Style Sheet</dc:title>
  <dc:creator>admin</dc:creator>
  <cp:lastModifiedBy>Prashanth Singaravelan</cp:lastModifiedBy>
  <cp:revision>321</cp:revision>
  <dcterms:created xsi:type="dcterms:W3CDTF">2006-08-16T00:00:00Z</dcterms:created>
  <dcterms:modified xsi:type="dcterms:W3CDTF">2021-03-22T05:30:25Z</dcterms:modified>
</cp:coreProperties>
</file>