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CE97-EDDB-40C1-ACA3-37AC914F50E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7E7D-099C-480C-9E2C-E215F1C5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36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CE97-EDDB-40C1-ACA3-37AC914F50E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7E7D-099C-480C-9E2C-E215F1C5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60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CE97-EDDB-40C1-ACA3-37AC914F50E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7E7D-099C-480C-9E2C-E215F1C5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13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CE97-EDDB-40C1-ACA3-37AC914F50E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7E7D-099C-480C-9E2C-E215F1C5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7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CE97-EDDB-40C1-ACA3-37AC914F50E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7E7D-099C-480C-9E2C-E215F1C5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7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CE97-EDDB-40C1-ACA3-37AC914F50E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7E7D-099C-480C-9E2C-E215F1C5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11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CE97-EDDB-40C1-ACA3-37AC914F50E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7E7D-099C-480C-9E2C-E215F1C5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1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CE97-EDDB-40C1-ACA3-37AC914F50E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7E7D-099C-480C-9E2C-E215F1C5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85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CE97-EDDB-40C1-ACA3-37AC914F50E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7E7D-099C-480C-9E2C-E215F1C5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69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CE97-EDDB-40C1-ACA3-37AC914F50E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7E7D-099C-480C-9E2C-E215F1C5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4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CE97-EDDB-40C1-ACA3-37AC914F50E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7E7D-099C-480C-9E2C-E215F1C5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30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CE97-EDDB-40C1-ACA3-37AC914F50E1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7E7D-099C-480C-9E2C-E215F1C5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22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Fermat’s Theorem </a:t>
            </a:r>
          </a:p>
          <a:p>
            <a:pPr>
              <a:defRPr/>
            </a:pPr>
            <a:r>
              <a:rPr lang="en-US" dirty="0" smtClean="0"/>
              <a:t>Euler’s theorem</a:t>
            </a:r>
          </a:p>
          <a:p>
            <a:pPr>
              <a:defRPr/>
            </a:pPr>
            <a:r>
              <a:rPr lang="en-US" dirty="0" err="1" smtClean="0"/>
              <a:t>Primality</a:t>
            </a:r>
            <a:r>
              <a:rPr lang="en-US" dirty="0" smtClean="0"/>
              <a:t> Testing: Miller-Rabin algorithm</a:t>
            </a:r>
          </a:p>
          <a:p>
            <a:pPr>
              <a:defRPr/>
            </a:pPr>
            <a:r>
              <a:rPr lang="en-US" dirty="0" smtClean="0"/>
              <a:t>Euler’s </a:t>
            </a:r>
            <a:r>
              <a:rPr lang="en-US" dirty="0" err="1" smtClean="0"/>
              <a:t>totient</a:t>
            </a:r>
            <a:r>
              <a:rPr lang="en-US" dirty="0" smtClean="0"/>
              <a:t> (phi) </a:t>
            </a:r>
            <a:r>
              <a:rPr lang="en-US" dirty="0" err="1" smtClean="0"/>
              <a:t>function:ɵ</a:t>
            </a:r>
            <a:r>
              <a:rPr lang="en-US" dirty="0" smtClean="0"/>
              <a:t>(n)=p-1 * q-1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315E8D-F67E-423D-BE8D-2ABFBB84CAA5}" type="datetime1">
              <a:rPr lang="en-US" smtClean="0"/>
              <a:pPr>
                <a:defRPr/>
              </a:pPr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V.madhu Viswanatham</a:t>
            </a:r>
            <a:endParaRPr lang="en-US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37047-DB5A-45ED-851F-E180883BEF0F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981200" y="274638"/>
            <a:ext cx="8229600" cy="7497762"/>
          </a:xfrm>
        </p:spPr>
        <p:txBody>
          <a:bodyPr/>
          <a:lstStyle/>
          <a:p>
            <a:pPr marL="0" indent="0">
              <a:buNone/>
            </a:pPr>
            <a:r>
              <a:rPr lang="en-IN" smtClean="0"/>
              <a:t>Euler’s Theorem:</a:t>
            </a:r>
          </a:p>
          <a:p>
            <a:pPr marL="0" indent="0">
              <a:buNone/>
            </a:pPr>
            <a:r>
              <a:rPr lang="en-IN" smtClean="0"/>
              <a:t>Euler’s theorem states that for every a and n that are relatively   prime:</a:t>
            </a:r>
          </a:p>
          <a:p>
            <a:pPr marL="0" indent="0">
              <a:buNone/>
            </a:pPr>
            <a:r>
              <a:rPr lang="en-IN" smtClean="0"/>
              <a:t> </a:t>
            </a:r>
          </a:p>
          <a:p>
            <a:pPr marL="0" indent="0">
              <a:buNone/>
            </a:pPr>
            <a:r>
              <a:rPr lang="en-IN" sz="2400"/>
              <a:t>Proof:   </a:t>
            </a:r>
          </a:p>
          <a:p>
            <a:pPr marL="0" indent="0">
              <a:buNone/>
            </a:pPr>
            <a:r>
              <a:rPr lang="en-IN" sz="2400"/>
              <a:t>It is true if n is prime, because in that case, ϕ(n)  =  (n  -  1) and Fermat’s theorem holds. However, it also holds for any integer n. Recall that f(n) is the number of positive integers less than n that are relatively prime to n. Consider the set of such integers, labelled as</a:t>
            </a:r>
          </a:p>
          <a:p>
            <a:pPr marL="0" indent="0">
              <a:buNone/>
            </a:pPr>
            <a:r>
              <a:rPr lang="en-IN" sz="2400"/>
              <a:t>R  =  {x1, x2,  ...... , xϕ(n)}</a:t>
            </a:r>
          </a:p>
          <a:p>
            <a:pPr marL="0" indent="0">
              <a:buNone/>
            </a:pPr>
            <a:r>
              <a:rPr lang="en-IN" sz="2400"/>
              <a:t>That  is,  each  element xi is  a  unique  positive  integer  less  than  n with gcd(xi, n)  = 1. Now multiply each element by a, modulo n:</a:t>
            </a:r>
          </a:p>
          <a:p>
            <a:pPr marL="0" indent="0">
              <a:buNone/>
            </a:pPr>
            <a:r>
              <a:rPr lang="en-IN" sz="2400"/>
              <a:t>S  =  {(ax1 mod n), (ax2 mod n),  ....., (axϕ(n) mod n)}</a:t>
            </a:r>
          </a:p>
          <a:p>
            <a:pPr marL="0" indent="0">
              <a:buNone/>
            </a:pP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0747017-C2A7-4700-B267-1821129F93D0}" type="datetime1">
              <a:rPr lang="en-US" smtClean="0"/>
              <a:pPr>
                <a:defRPr/>
              </a:pPr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V.madhu Viswanatham</a:t>
            </a:r>
            <a:endParaRPr lang="en-US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196D0C-B390-4FDA-91CA-C8657578AFB5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4199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5867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981200" y="274639"/>
            <a:ext cx="8229600" cy="5851525"/>
          </a:xfrm>
        </p:spPr>
        <p:txBody>
          <a:bodyPr/>
          <a:lstStyle/>
          <a:p>
            <a:pPr marL="0" indent="0">
              <a:buNone/>
            </a:pPr>
            <a:r>
              <a:rPr lang="en-IN" sz="2000"/>
              <a:t>The set </a:t>
            </a:r>
            <a:r>
              <a:rPr lang="en-IN" sz="2000" i="1"/>
              <a:t>S </a:t>
            </a:r>
            <a:r>
              <a:rPr lang="en-IN" sz="2000"/>
              <a:t>is a permutation6 of </a:t>
            </a:r>
            <a:r>
              <a:rPr lang="en-IN" sz="2000" i="1"/>
              <a:t>R</a:t>
            </a:r>
            <a:r>
              <a:rPr lang="en-IN" sz="2000"/>
              <a:t>, by the following line of reasoning: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IN" sz="2000"/>
              <a:t>             --Because </a:t>
            </a:r>
            <a:r>
              <a:rPr lang="en-IN" sz="2000" i="1"/>
              <a:t>a </a:t>
            </a:r>
            <a:r>
              <a:rPr lang="en-IN" sz="2000"/>
              <a:t>is relatively prime to </a:t>
            </a:r>
            <a:r>
              <a:rPr lang="en-IN" sz="2000" i="1"/>
              <a:t>n </a:t>
            </a:r>
            <a:r>
              <a:rPr lang="en-IN" sz="2000"/>
              <a:t>and </a:t>
            </a:r>
            <a:r>
              <a:rPr lang="en-IN" sz="2000" i="1"/>
              <a:t>xi </a:t>
            </a:r>
            <a:r>
              <a:rPr lang="en-IN" sz="2000"/>
              <a:t>is relatively prime to </a:t>
            </a:r>
            <a:r>
              <a:rPr lang="en-IN" sz="2000" i="1"/>
              <a:t>n</a:t>
            </a:r>
            <a:r>
              <a:rPr lang="en-IN" sz="2000"/>
              <a:t>, </a:t>
            </a:r>
            <a:r>
              <a:rPr lang="en-IN" sz="2000" i="1"/>
              <a:t>axi </a:t>
            </a:r>
            <a:r>
              <a:rPr lang="en-IN" sz="2000"/>
              <a:t>must also be relatively prime to </a:t>
            </a:r>
            <a:r>
              <a:rPr lang="en-IN" sz="2000" i="1"/>
              <a:t>n</a:t>
            </a:r>
            <a:r>
              <a:rPr lang="en-IN" sz="2000"/>
              <a:t>. Thus, all the members of </a:t>
            </a:r>
            <a:r>
              <a:rPr lang="en-IN" sz="2000" i="1"/>
              <a:t>S </a:t>
            </a:r>
            <a:r>
              <a:rPr lang="en-IN" sz="2000"/>
              <a:t>are integers that are less than </a:t>
            </a:r>
            <a:r>
              <a:rPr lang="en-IN" sz="2000" i="1"/>
              <a:t>n </a:t>
            </a:r>
            <a:r>
              <a:rPr lang="en-IN" sz="2000"/>
              <a:t>and that are relatively prime to  </a:t>
            </a:r>
            <a:r>
              <a:rPr lang="en-IN" sz="2000" i="1"/>
              <a:t>n</a:t>
            </a:r>
            <a:r>
              <a:rPr lang="en-IN" sz="2000"/>
              <a:t>.</a:t>
            </a:r>
          </a:p>
          <a:p>
            <a:pPr marL="0" indent="0">
              <a:buNone/>
            </a:pPr>
            <a:r>
              <a:rPr lang="en-IN" sz="2000"/>
              <a:t> ---There are no duplicates in S. Refer to Equation (4.5). If axi mod n = axj mod n, then xi = xj.</a:t>
            </a:r>
          </a:p>
          <a:p>
            <a:pPr marL="0" indent="0">
              <a:buNone/>
            </a:pPr>
            <a:r>
              <a:rPr lang="en-IN" sz="2000"/>
              <a:t>Therefore,</a:t>
            </a:r>
          </a:p>
          <a:p>
            <a:pPr marL="0" indent="0">
              <a:buNone/>
            </a:pPr>
            <a:endParaRPr lang="en-IN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0747017-C2A7-4700-B267-1821129F93D0}" type="datetime1">
              <a:rPr lang="en-US" smtClean="0"/>
              <a:pPr>
                <a:defRPr/>
              </a:pPr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V.madhu Viswanatham</a:t>
            </a:r>
            <a:endParaRPr lang="en-US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95925D-D33D-4A3E-A961-63E1324045CF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43015" name="Picture 7" descr="http://www.brainkart.com/media/extra/D7ZxGJ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1"/>
            <a:ext cx="63246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7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pic>
        <p:nvPicPr>
          <p:cNvPr id="44035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600200"/>
            <a:ext cx="8458200" cy="4756150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F8FA9C-ECC1-4959-9DED-599B44275AC3}" type="datetime1">
              <a:rPr lang="en-US" smtClean="0"/>
              <a:pPr>
                <a:defRPr/>
              </a:pPr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V.madhu Viswanatham</a:t>
            </a:r>
            <a:endParaRPr lang="en-US"/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494634-786A-4A5B-91F7-795C7062198F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5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F8FA9C-ECC1-4959-9DED-599B44275AC3}" type="datetime1">
              <a:rPr lang="en-US" smtClean="0"/>
              <a:pPr>
                <a:defRPr/>
              </a:pPr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V.madhu Viswanatham</a:t>
            </a:r>
            <a:endParaRPr lang="en-US"/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6172F-760E-44AD-AB2C-779A4D5A08EE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45062" name="Content Placeholder 6" descr="https://image.slidesharecdn.com/ch08-1222347383543794-8/95/ch08-29-728.jpg?cb=122232269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676400"/>
            <a:ext cx="7543800" cy="4953000"/>
          </a:xfrm>
        </p:spPr>
      </p:pic>
    </p:spTree>
    <p:extLst>
      <p:ext uri="{BB962C8B-B14F-4D97-AF65-F5344CB8AC3E}">
        <p14:creationId xmlns:p14="http://schemas.microsoft.com/office/powerpoint/2010/main" val="4795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2022-01-11T03:17:13Z</dcterms:created>
  <dcterms:modified xsi:type="dcterms:W3CDTF">2022-01-11T03:17:22Z</dcterms:modified>
</cp:coreProperties>
</file>