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33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>
      <p:cViewPr varScale="1">
        <p:scale>
          <a:sx n="97" d="100"/>
          <a:sy n="97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2:57:32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0 410 24575,'0'19'0,"0"5"0,3 23 0,6 26 0,5 19-271,-5-42 0,0 0 271,8 46 0,-5-18 0,-4-8 0,-5-7 0,-3-3 134,0-21-134,0 2 0,0-21 0,0 2 0,0-1 0,0-6 408,0 0-408,0 0 0,0 0 0,0 4 0,0-2 0,0 2 0,0-2 0,0-1 0,0-2 0,0-1 0,0-2 0,0-1 0,0-1 0,0 1 0,0 0 0,0-1 0,1 0 0,2-2 0,-1-1 0,2-1 0,-1-1 0,0 1 0,-1-1 0,-2 1 0,0 0 0,0-1 0,0 1 0,0-1 0,0 0 0,2 1 0,1-1 0,1-1 0,3-1 0,0-2 0,2 0 0,6 3 0,11 0 0,7 2 0,9 1 0,8 0 0,6 4 0,12-3 0,7 1 0,6-2 0,10-2-916,6-1 916,-45-1 0,0-2 0,2 0 0,-1 0 0,3 0 0,0 0 0,1 0 0,1 0 0,2 0 0,1 0 0,1 0 0,0 0 0,-4 0 0,-1 0 0,0 0 0,-1 0-237,-5 0 1,-1 0 236,43 0 0,-4 0 0,-5 0 0,-3 0 0,3 0 0,4 0 0,3 0 0,7 0 0,-2 0 0,4 0 0,-4 0 0,-5 0 0,-39 0 0,-1 0 0,-2 0 0,3 0-604,26 0 0,-1 0 604,21 0 0,-26 0 0,-1 0 0,15 0-240,-32 0 1,1 0 239,41 3 0,-41 0 0,0 2 0,-3 0 0,-2 1 0,46 9 0,-43-8 0,-2 1 0,35 3 0,7 0 0,1-4 0,-3-3 0,-1-1 0,5-3 0,-45 0 0,1 0 0,0 0 0,0 0 0,49 0 0,-9 0 0,0 0 0,7 0 0,-48 0 0,1 0 0,0 0 0,1 0 0,-1 0 0,-1 0 0,48 0 0,0 0 0,-2 0 0,2 0 0,-3 0 0,-5-2 0,-5-2 0,-8 0 815,0 1-815,-3 2 0,-4 1 0,2 0 0,2 0 451,2 0-451,-7 0 0,-5 0 1262,-2 0-1262,6 0 0,-19 0 0,15 0 548,-20 0-548,15 0 0,4 0 0,1 0 0,4 0 0,0 0 0,0 0 0,-1 0 0,1 0 0,3 0 0,-1 0 0,-1 0 0,-1 0 0,-5 0 0,-1-2 0,-2-1 0,1-2 0,2-1 0,-1-1 0,-5 0 0,-10 2 0,-3-1 0,-5 2 0,-8 1 0,-8 0 0,-8 3 0,-6 0 0,1 0 0,-2 0 0,-1 0 0,-2-2 0,2-5 0,-4-2 0,1-8 0,-1 1 0,-1-9 0,1 1 0,0-8 0,-3-10 0,0-11 0,0-16 0,0-8 0,0-11 0,0-10 0,0 47 0,0-1-859,0-2 0,0 0 859,0 0 0,0 1 0,0 1 0,0 1 0,-2-47 0,-2 14 0,-4 13 0,-4 12 0,1 12 0,2 11 0,1 8 1718,3 10-1718,0 4 0,0 3 0,0 3 0,1 0 0,2 3 0,-1 0 0,1 0 0,-1 0 0,-1 1 0,1-1 0,1-2 0,-3 2 0,1-2 0,-2 0 0,-1 2 0,0-2 0,-3 2 0,-5-3 0,-2 5 0,-9-1 0,-1 1 0,-11 0 0,-13-1 0,-10 2 0,-13 2 0,-14 0-673,-6 0 673,40 0 0,-2 0 0,-8 0 0,-2 0 0,1 0 0,0 0 0,0 0 0,1 1 0,1 1 0,1 1 0,5 1 0,1 1 0,-1-1 0,-1 1 0,0 1 0,1-2 0,0 0 0,2-1 0,3-1 0,1-1 0,-3 0 0,1 0 0,1-1 0,1 0 0,-44 0 0,-2 0 0,9 0 0,2 0 0,-5 0 0,1 0 0,4 0 0,-6 0 0,2 0 0,-7 0 0,47 0 0,-1 0 0,-49 0 0,46 0 0,0 0 0,-43 0 0,44-1 0,0-2 0,-1 1 0,0 0 0,3-2 0,-1 0 0,-8-1 0,-1 2 0,7 1 0,0 0 0,0-2 0,-1 1 0,-16 1 0,1 0 0,-16-3 0,21 4 0,-1-1 0,-24-2 0,31 2 0,-3-1 0,-2 1 0,0 0 0,5 0 0,0 0 0,4 0 0,1 1 0,2-2 0,1 1 0,1 0 0,0 0 0,0-2 0,0 1-249,-47-1 249,12-3 0,11-1 0,6 1 0,12-2 0,1 2 0,2 1 0,-10 1 0,-12-1 0,-11-1 0,-9 1 0,-3 3-494,5 1 494,2 2 0,5 0 0,-3 0 0,-4 0 0,0 0 242,3 0-242,7 0 0,11 0 0,0 0 0,2 0 0,3 0 0,-2 0 0,9 0 1174,11 0-1174,5 0 0,0 0 0,18 0 0,-13 0 0,26 0 0,-12 2 0,8 1 0,-4 0 0,0-1 0,0 1 0,0-1 0,0 1 0,0 2 0,-4-2 0,-2 2 0,-3 0 0,-1-1 0,0 1 0,-2-1 0,-5 3 0,-5 3 0,-8 1 0,-6 2 0,-5 0 0,-3 1 0,0 0 0,-2 1 0,-3 3 0,3 1 0,4 3 0,8-1 0,10-1 0,7-1 0,7-3 0,7-3 0,8-2 0,5-2 0,6-2 0,1-2 0,2 0 0,2-1 0,0 1 0,0-3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2:58:26.0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24575,'0'35'0,"0"9"0,6 24 0,6 10 0,2-7 0,7 6 0,-3-7 0,0-2 0,0-1 0,-2-17 0,0-6 0,-1-13 0,-4-5 0,-3-7 0,-3-4 0,-2-4 0,0-3 0,-1 0 0,-1-2 0,-1-1 0,0-1 0,0 1 0,0 1 0,4-1 0,4-2 0,11-6 0,13-6 0,9-5 0,11-4 0,6-4 0,8-2 0,5-2 0,2-2 0,0 2 0,-2 1 0,-4 1 0,-6 3 0,-11 1 0,-8 3 0,-9 7 0,-7 1 0,-7 3 0,-5 2 0,-3 2 0,-3 1 0,-5 1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2:58:39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1214 0 24575,'-31'0'0,"-9"2"0,-11 5 0,-3 7 0,1 5 0,-12 11 0,-9 4 0,-8 4 0,3 2 0,14-2 0,8 1 0,4 4 0,3 2 0,6-3 0,3-3 0,5-3 0,5-2 0,4 2 0,-2 7 0,9-14 0,-5 15 0,10-13 0,-5 12 0,1 3 0,-3 4 0,2 5 0,4 4 0,-4 4 0,3 5 0,2 8 0,0 6 0,4 6 0,3-4 0,2 0 0,3-2 0,3-2 0,0 5 0,0-2 0,2-1 0,8 4 0,9-1 0,10 1 0,6-1 0,2-9 0,-2 1 0,2 0 0,-1 3 0,-5-1 0,-3-3 0,-3-9 0,-4-3 0,-1-6 0,-4-8 0,-3-7 0,-2-6 0,1-1 0,0-4 0,3 15 0,-3-20 0,5 22 0,-2-15 0,7 17 0,-2 4 0,-1 4 0,0 0 0,-2 0 0,2 0 0,0-4 0,-3-1 0,1-3 0,-1-2 0,2-3 0,2 1 0,1-1 0,1 0 0,4 2 0,0 0 0,2 2 0,0 5 0,1 1 0,0 1 0,3-1 0,1-1 0,4 1 0,1 1 0,1-1 0,1-1 0,-1-3 0,2 2 0,0 2 0,1-3 0,-2-2 0,0-4 0,-3-4 0,-2-1 0,-4-8 0,-4-2 0,-2-3 0,-3-4 0,1 5 0,-6-12 0,8 12 0,-15-20 0,11 12 0,-8-9 0,4 5 0,1 1 0,0-1 0,-2-3 0,1-2 0,3 3 0,-1-2 0,1 0 0,-1-1 0,-4-3 0,-2-1 0,2-1 0,-3-2 0,1-2 0,-2-2 0,-1-1 0,-1-1 0,1 0 0,-1 0 0,-2 0 0,-2 0 0,-1 2 0,-2 0 0,-2 1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2:57:36.0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0 24575,'22'0'0,"9"0"0,3 0 0,12 0 0,11 3 0,9 7 0,-6 6 0,-2 3 0,7 6 0,-16-2 0,-4 1 0,-13-2 0,7 5 0,-5-4 0,-2 0 0,-6 2 0,-8-3 0,-5 0 0,-2 1 0,0-1 0,-2 4 0,-1 2 0,-3-1 0,-3 1 0,0 1 0,-2 2 0,0-1 0,0 4 0,0 2 0,-2 4 0,-4 5 0,-10 3 0,-8 3 0,-7 4 0,-5 4 0,-5 9 0,-6 10 0,-4 4 0,-4 0-536,5-9 536,0-8 0,0 0 0,0-1 0,-4 4 0,3-5 0,5-7 0,5-6 0,9-11 0,0 5 0,15-23 0,-3 4 0,12-18 0,-1 3 0,1-1 0,3-3 0,3-2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2:57:37.4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1 24575,'0'49'0,"0"-16"0,0 33 0,0-39 0,0 24 0,0-21 0,0 9 0,0 0 0,0-1 0,0-6 0,0-4 0,0-1 0,0-4 0,0-3 0,0-4 0,0-6 0,0-1 0,0 1 0,0-1 0,-2-1 0,0-3 0,-1 1 0,1-2 0,4-1 0,5-1 0,5-2 0,17 0 0,16 0 0,-9 0 0,12 0 0,-24 0 0,6 0 0,-2 0 0,-6 0 0,-3 0 0,-7 0 0,-3 0 0,3 0 0,3 0 0,1 0 0,1 0 0,-1 0 0,-2 0 0,-1 0 0,-2 0 0,-1 0 0,-2 0 0,-3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2:57:46.9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259 251 24575,'26'-8'0,"0"-3"0,13-6 0,-9-2 0,20-6 0,-5 3 0,22-11 0,-15 12 0,14-8 0,-25 17 0,15-3 0,0 3 0,8 2 0,8 0 0,-3 6 0,7 2 0,7 2 0,0 0 0,2 0 0,-9 0 0,-4 0 0,0 3 0,-2 6 0,-4 5 0,-11 4 0,-8 1 0,-8-1 0,-8 0 0,-6-2 0,-4 1 0,-4-2 0,-4 1 0,-2 0 0,-1-1 0,1 6 0,0 1 0,0 5 0,-3 8 0,-2 1 0,-3 19 0,-2-13 0,-1 19 0,0-13 0,0 11 0,0 0 0,0 0 0,0 0 0,-6 4 0,-5 1 0,-10 8 0,-7-2 0,-3 3 0,-5 0 0,2-2 0,-2 1-6784,1-8 6784,4-10 0,-1-1 0,3-6 0,4-6 0,1-2 0,4-9 0,0-1 6784,-1-1-6784,-2 1 0,0 1 0,0 2 0,-3 3 0,-5 4 0,-4 4 0,-6 3 0,-3 1 0,-2 0 0,-1 0 0,-1 0 0,1 3 0,-2-1 0,1 3 0,-1-4 0,0 1 0,5-2 0,4-4 0,-3 6 0,19-22 0,-12 12 0,14-18 0,-3 5 0,0-4 0,4-4 0,0-2 0,-1-3 0,1 2 0,-1-1 0,-1 1 0,-2 2 0,-1-2 0,1 1 0,-1 1 0,-1-1 0,1 0 0,3-2 0,2-1 0,2 1 0,2-1 0,0 0 0,0-2 0,3 1 0,-1 1 0,1 0 0,0 2 0,-1-1 0,2-1 0,-1 2 0,1-1 0,0-1 0,0-1 0,0-1 0,1 1 0,1 1 0,1-1 0,0 3 0,0-2 0,-2 2 0,1-2 0,-4 2 0,5-5 0,-1 2 0,4-2 0,0-1 0,2 1 0,-2-3 0,4-2 0,1-3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2:57:48.5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24575,'0'15'0,"0"3"0,0 10 0,0 5 0,0 7 0,0-1 0,0-1 0,0 0 0,0-2 0,0-3 0,0-8 0,0-7 0,0-4 0,0-5 0,0-2 0,0 0 0,0-2 0,2 0 0,1-3 0,3-1 0,4-1 0,12 0 0,13 0 0,16-2 0,17-1 0,7-1 0,7-2 0,4-2 0,-4 0 0,-2-2 0,-7 2 0,-12 3 0,-14 2 0,-14 2 0,-12 1 0,-7 0 0,-4 0 0,-2 0 0,-3-2 0,-3 2 0,-2-2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2:57:52.0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501 0 24575,'-2'24'0,"-4"8"0,-6 9 0,-10 18 0,-8 12 0,-3 8 0,-4 7 0,1 4 0,17-40 0,1 2 0,-1 3 0,0 2 0,-1 7 0,0 1-1183,0 6 0,0 2 1183,-1 6 0,1 2 0,0 10 0,2 2 0,6-27 0,2 2 0,1-1 0,0 2 0,0 0 0,2 0 0,1 1 0,0 1 0,2-2 0,-2 28 0,1 2 0,3-19 0,1 3 0,0-7 0,0-1 0,1-2 0,0-3 0,0 4 0,0-11 0,0 17-305,0-17 1,0 2 304,0 27 0,0-38 0,0 2 0,3-2 0,1 0-534,11 40 534,6-13 0,10-8 0,2-16 0,10 8 0,5-4 0,0-5 0,-2-3 0,-6-8 1637,1-2-1637,2-1 1248,0-3-1248,2 2 624,2 3-624,2 0 0,5 1 0,1-2 0,-1-2 0,-3-2 0,-4-5 0,-5-4 0,-3-7 0,-5-5 0,-4-3 0,-7-3 0,-6-4 0,-4-2 0,-3-3 0,0-3 0,0 0 0,-3 0 0,0 0 0,-2 0 0,-2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2:57:58.4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0 959 24575,'17'0'0,"5"0"0,10 0 0,9 0 0,9-2 0,5-1 0,6-3 0,0 0 0,-2 1 0,-9 1 0,-10 3 0,-10 1 0,-6-4 0,-7-1 0,-4-1 0,-2 1 0,-3 4 0,-3-1 0,-3 0 0,-2-4 0,0-1 0,0-3 0,0 0 0,0-6 0,2-1 0,2-4 0,3-5 0,4-5 0,-1-7 0,-1-7 0,-1 0 0,2-1 0,0 2 0,-1 3 0,-3 1 0,-2 5 0,-1-1 0,-3 1 0,0 0 0,0-1 0,0-8 0,0 18 0,0-12 0,0 18 0,0-5 0,-2 1 0,-4 3 0,-2 2 0,-2 4 0,0 3 0,3 2 0,0 2 0,0 1 0,2 1 0,0 1 0,3 1 0,2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2:58:0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0 634 24575,'13'0'0,"3"0"0,10 0 0,13 0 0,-3 3 0,16 6 0,-13 4 0,8 5 0,-5 0 0,-2-3 0,-5-4 0,-7-3 0,-9-1 0,-3 0 0,-6 1 0,0-4 0,-3-3 0,-3-5 0,-3-3 0,-1-4 0,0-2 0,0-2 0,0-8 0,2-7 0,4-10 0,3-9 0,7-23 0,-5 22 0,9-43 0,-12 55 0,7-36 0,-5 33 0,2-6 0,0 5 0,-1 10 0,0 7 0,-3 6 0,-3 7 0,-3 3 0,-2 3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2:58:24.0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470 538 24575,'4'-27'0,"7"-2"0,11-1 0,12-5 0,13-2 0,17-8 0,10-2 0,12 1 0,-38 23 0,1 2 0,5 2 0,1 2-857,7 0 0,1 1 857,6 1 0,1 1 0,3 0 0,1 1 0,2 1 0,1 0 0,3 2 0,0 0 0,2 2 0,-1 1 0,1 2 0,-1 2 0,-1 0 0,-1 2 0,-2 0 0,-2 0 0,-8 1 0,-1 0 0,-4 0 0,-2 0-597,-2 0 0,-2 0 597,-1 0 0,0 0-200,1 0 0,-1 0 200,-4 0 0,0 0 0,45 0 0,-9 0 0,-6 6 0,-8 7 0,7 21 0,-29-8 0,29 28 0,-45-17 0,25 35 0,-28-2 0,1 24 0,-20-46 0,-3 2 0,0 4 0,-1 2 0,-2 4 0,-2 2 290,0 1 1,-2 1-291,-1 2 0,0 1 0,-2 4 0,0 0 0,-1 2 0,-1 0 0,-2 1 0,-4 0-87,-3 2 0,-4-1 87,-4-3 0,-2 0 0,-4 1 0,-2 0 0,-3 2 0,-2 0-668,-3 2 0,-2 0 668,-4 4 0,-2 1-1018,-3 3 1,-1 0 1017,15-26 0,-1 0 0,0 0 0,-2 3 0,0 0 0,-1 1-510,-2 2 0,-1 1 0,-1 0 510,-1 2 0,-2-1 0,0 1 0,-1 1 0,-2 0 0,0 0 0,-1 1 0,-2 0 0,1-1 0,-1 1 0,0 0 0,-1 0-481,-2 1 0,0-1 0,0 1 481,-1 2 0,0 0 0,1 1 0,0-1 0,2 1 0,-1-1 0,1-1 0,1-1 0,0 0-250,3-1 0,0-1 0,1-1 250,3-3 0,-1-1 0,1 0 0,1-2 0,0-1 0,0 0-39,3-2 1,0-1 0,1 0 38,-16 25 0,2-1 484,1 0 1,0 1-485,3-3 0,0 0 0,4-4 0,0-2 0,0 0 0,1-5 0,14-22 0,0-2 1197,-5 8 1,1-2-1198,-12 16 0,-8 11 0,6-11 0,9-11 0,5-7 2564,4-6-2564,4-5 2541,2-6-2541,2-1 1541,-1 2-1541,3 0 100,2 2-100,-2-2 0,4-6 0,0-2 0,2-1 0,4-3 0,0 0 0,-1 3 0,-1 2 0,-3 5 0,-2 5 0,0 4 0,0-1 0,0 3 0,0-2 0,-1 0 0,-1-1 0,1-5 0,1-2 0,1-3 0,0 0 0,-1-1 0,-1 0 0,-2 3 0,1 1 0,-1 3 0,1-2 0,-1-2 0,1 3 0,6-13 0,-2 4 0,6-14 0,-1 1 0,3-3 0,1 1 0,3-5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BDA8C-820C-459C-9AC3-513B5DFE5A4F}" type="datetimeFigureOut">
              <a:rPr lang="en-IN" smtClean="0"/>
              <a:t>15/05/22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6408-D555-4C89-9123-7E6A1DD49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Arial" panose="020B0604020202020204" pitchFamily="34" charset="0"/>
              </a:rPr>
              <a:t>For a dendrogram tree, its horizontal axis indexes all objects in a given data set, while its vertical axis expresses the lifetime of all possible cluster formation.</a:t>
            </a:r>
          </a:p>
          <a:p>
            <a:r>
              <a:rPr lang="en-US" altLang="en-US">
                <a:cs typeface="Arial" panose="020B0604020202020204" pitchFamily="34" charset="0"/>
              </a:rPr>
              <a:t>The lifetime of a cluster in the dendrogram is defined as a distance interval from the moment that the cluster is created to the moment that it disappears by merging with other clusters.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4A1612-C291-4DFD-881F-8CED5F6E4B5E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65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850C2-C8DF-46FD-84A6-7DD9E95936F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Probably the simplest clustering technique </a:t>
            </a:r>
            <a:r>
              <a:rPr lang="en-US">
                <a:latin typeface="Times New Roman" pitchFamily="18" charset="0"/>
              </a:rPr>
              <a:t>–</a:t>
            </a:r>
            <a:r>
              <a:rPr lang="en-US">
                <a:latin typeface="Arial" pitchFamily="34" charset="0"/>
              </a:rPr>
              <a:t> very straightforward. </a:t>
            </a:r>
          </a:p>
        </p:txBody>
      </p:sp>
    </p:spTree>
    <p:extLst>
      <p:ext uri="{BB962C8B-B14F-4D97-AF65-F5344CB8AC3E}">
        <p14:creationId xmlns:p14="http://schemas.microsoft.com/office/powerpoint/2010/main" val="201149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3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495B-1503-487C-A52E-DB530EB4B4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0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5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0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8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2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6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3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6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3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e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3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jpe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eg"/><Relationship Id="rId5" Type="http://schemas.openxmlformats.org/officeDocument/2006/relationships/image" Target="../media/image60.png"/><Relationship Id="rId4" Type="http://schemas.openxmlformats.org/officeDocument/2006/relationships/image" Target="../media/image6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24" Type="http://schemas.openxmlformats.org/officeDocument/2006/relationships/image" Target="../media/image1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2.png"/><Relationship Id="rId19" Type="http://schemas.openxmlformats.org/officeDocument/2006/relationships/customXml" Target="../ink/ink9.xml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Hierarchical Agglomerative Cluster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HAC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1680" y="5895468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https://www.datavedas.com/hierarchical-clustering/</a:t>
            </a:r>
          </a:p>
        </p:txBody>
      </p:sp>
    </p:spTree>
    <p:extLst>
      <p:ext uri="{BB962C8B-B14F-4D97-AF65-F5344CB8AC3E}">
        <p14:creationId xmlns:p14="http://schemas.microsoft.com/office/powerpoint/2010/main" val="344952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F5C9F5-53C7-7941-B27F-8071C35D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5831"/>
            <a:ext cx="8728184" cy="55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6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1064"/>
            <a:ext cx="8821984" cy="56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4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8886278" cy="568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5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1762"/>
            <a:ext cx="9007534" cy="524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1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7530"/>
            <a:ext cx="8819653" cy="54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54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2387"/>
            <a:ext cx="8727402" cy="589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4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3" y="268170"/>
            <a:ext cx="8914728" cy="43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6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0"/>
            <a:ext cx="8714158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8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747713"/>
            <a:ext cx="8545512" cy="5183187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Problem: clustering analysis with agglomerative algorithm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738188" y="-96838"/>
            <a:ext cx="8405812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ctr"/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200">
                <a:solidFill>
                  <a:schemeClr val="tx2"/>
                </a:solidFill>
                <a:latin typeface="Tahoma" panose="020B0604030504040204" pitchFamily="34" charset="0"/>
              </a:rPr>
              <a:t>Example </a:t>
            </a:r>
            <a:r>
              <a:rPr lang="en-US" altLang="en-US" sz="4200" b="1">
                <a:solidFill>
                  <a:schemeClr val="tx2"/>
                </a:solidFill>
                <a:latin typeface="Tahoma" panose="020B0604030504040204" pitchFamily="34" charset="0"/>
              </a:rPr>
              <a:t>	</a:t>
            </a:r>
          </a:p>
        </p:txBody>
      </p:sp>
      <p:pic>
        <p:nvPicPr>
          <p:cNvPr id="34820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535488"/>
            <a:ext cx="3714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5087938"/>
            <a:ext cx="338772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49"/>
          <p:cNvSpPr txBox="1">
            <a:spLocks noChangeArrowheads="1"/>
          </p:cNvSpPr>
          <p:nvPr/>
        </p:nvSpPr>
        <p:spPr bwMode="auto">
          <a:xfrm>
            <a:off x="6122988" y="3568700"/>
            <a:ext cx="13255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ahoma" panose="020B0604030504040204" pitchFamily="34" charset="0"/>
              </a:rPr>
              <a:t>data matrix</a:t>
            </a:r>
          </a:p>
        </p:txBody>
      </p:sp>
      <p:sp>
        <p:nvSpPr>
          <p:cNvPr id="34823" name="Text Box 50"/>
          <p:cNvSpPr txBox="1">
            <a:spLocks noChangeArrowheads="1"/>
          </p:cNvSpPr>
          <p:nvPr/>
        </p:nvSpPr>
        <p:spPr bwMode="auto">
          <a:xfrm>
            <a:off x="6070600" y="6042025"/>
            <a:ext cx="17145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ahoma" panose="020B0604030504040204" pitchFamily="34" charset="0"/>
              </a:rPr>
              <a:t>distance matrix</a:t>
            </a:r>
          </a:p>
        </p:txBody>
      </p:sp>
      <p:sp>
        <p:nvSpPr>
          <p:cNvPr id="34824" name="Text Box 51"/>
          <p:cNvSpPr txBox="1">
            <a:spLocks noChangeArrowheads="1"/>
          </p:cNvSpPr>
          <p:nvPr/>
        </p:nvSpPr>
        <p:spPr bwMode="auto">
          <a:xfrm>
            <a:off x="1668463" y="5572125"/>
            <a:ext cx="20431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ahoma" panose="020B0604030504040204" pitchFamily="34" charset="0"/>
              </a:rPr>
              <a:t>Euclidean distance</a:t>
            </a:r>
          </a:p>
        </p:txBody>
      </p:sp>
      <p:pic>
        <p:nvPicPr>
          <p:cNvPr id="3482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4102100"/>
            <a:ext cx="4006850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2209800"/>
            <a:ext cx="2989262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1770063"/>
            <a:ext cx="2271712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00222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0038" y="304800"/>
            <a:ext cx="8543925" cy="5576888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Merge two closest clusters (iteration 1)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38188" y="-96838"/>
            <a:ext cx="8405812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ctr"/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20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4200" b="1">
                <a:solidFill>
                  <a:schemeClr val="tx2"/>
                </a:solidFill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35844" name="Line 26"/>
          <p:cNvSpPr>
            <a:spLocks noChangeShapeType="1"/>
          </p:cNvSpPr>
          <p:nvPr/>
        </p:nvSpPr>
        <p:spPr bwMode="auto">
          <a:xfrm flipH="1">
            <a:off x="3659188" y="3014663"/>
            <a:ext cx="782637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35845" name="Line 27"/>
          <p:cNvSpPr>
            <a:spLocks noChangeShapeType="1"/>
          </p:cNvSpPr>
          <p:nvPr/>
        </p:nvSpPr>
        <p:spPr bwMode="auto">
          <a:xfrm>
            <a:off x="3659188" y="3913188"/>
            <a:ext cx="717550" cy="622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584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200"/>
            <a:ext cx="41910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34305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3981450"/>
            <a:ext cx="4256087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4533900"/>
            <a:ext cx="58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9277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Bottom Up Clustering (HAC)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5" y="1772816"/>
            <a:ext cx="8653790" cy="27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5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2113" y="228600"/>
            <a:ext cx="8545512" cy="6034088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Update distance matrix (iteration 1)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pic>
        <p:nvPicPr>
          <p:cNvPr id="3686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1295400"/>
            <a:ext cx="37147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1938338"/>
            <a:ext cx="3714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2538413"/>
            <a:ext cx="37147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149600"/>
            <a:ext cx="371475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19"/>
          <p:cNvSpPr>
            <a:spLocks noChangeShapeType="1"/>
          </p:cNvSpPr>
          <p:nvPr/>
        </p:nvSpPr>
        <p:spPr bwMode="auto">
          <a:xfrm flipH="1">
            <a:off x="3921125" y="3636963"/>
            <a:ext cx="1106488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6872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4187825"/>
            <a:ext cx="382905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4032250"/>
            <a:ext cx="420211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219200"/>
            <a:ext cx="3983037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3" y="4879975"/>
            <a:ext cx="47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26828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228600"/>
            <a:ext cx="8861425" cy="6034088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Merge two closest clusters (iteration 2)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37891" name="Line 12"/>
          <p:cNvSpPr>
            <a:spLocks noChangeShapeType="1"/>
          </p:cNvSpPr>
          <p:nvPr/>
        </p:nvSpPr>
        <p:spPr bwMode="auto">
          <a:xfrm flipH="1">
            <a:off x="3659188" y="3014663"/>
            <a:ext cx="782637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37892" name="Line 13"/>
          <p:cNvSpPr>
            <a:spLocks noChangeShapeType="1"/>
          </p:cNvSpPr>
          <p:nvPr/>
        </p:nvSpPr>
        <p:spPr bwMode="auto">
          <a:xfrm>
            <a:off x="3659188" y="3913188"/>
            <a:ext cx="717550" cy="622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7893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1219200"/>
            <a:ext cx="4365625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4049713"/>
            <a:ext cx="4408487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35941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50" y="2460625"/>
            <a:ext cx="520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56300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785225" cy="5957888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Update distance matrix (iteration 2) </a:t>
            </a:r>
          </a:p>
        </p:txBody>
      </p:sp>
      <p:sp>
        <p:nvSpPr>
          <p:cNvPr id="38915" name="Line 11"/>
          <p:cNvSpPr>
            <a:spLocks noChangeShapeType="1"/>
          </p:cNvSpPr>
          <p:nvPr/>
        </p:nvSpPr>
        <p:spPr bwMode="auto">
          <a:xfrm flipH="1">
            <a:off x="3986213" y="3706813"/>
            <a:ext cx="1106487" cy="48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38916" name="Line 12"/>
          <p:cNvSpPr>
            <a:spLocks noChangeShapeType="1"/>
          </p:cNvSpPr>
          <p:nvPr/>
        </p:nvSpPr>
        <p:spPr bwMode="auto">
          <a:xfrm>
            <a:off x="4441825" y="5087938"/>
            <a:ext cx="4556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891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1555750"/>
            <a:ext cx="37306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8" name="Group 19"/>
          <p:cNvGrpSpPr>
            <a:grpSpLocks/>
          </p:cNvGrpSpPr>
          <p:nvPr/>
        </p:nvGrpSpPr>
        <p:grpSpPr bwMode="auto">
          <a:xfrm>
            <a:off x="4681538" y="2462213"/>
            <a:ext cx="4146550" cy="661987"/>
            <a:chOff x="3560" y="1710"/>
            <a:chExt cx="2736" cy="340"/>
          </a:xfrm>
        </p:grpSpPr>
        <p:pic>
          <p:nvPicPr>
            <p:cNvPr id="38924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1710"/>
              <a:ext cx="2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5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" y="1887"/>
              <a:ext cx="20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919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3124200"/>
            <a:ext cx="399097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438" y="3948113"/>
            <a:ext cx="3795712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4343400"/>
            <a:ext cx="3924300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293813"/>
            <a:ext cx="4138612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3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8" y="2530475"/>
            <a:ext cx="47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5784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1463" y="381000"/>
            <a:ext cx="8545512" cy="5949950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Merge two closest clusters/update distance matrix (iteration 3)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39939" name="Line 4"/>
          <p:cNvSpPr>
            <a:spLocks noChangeShapeType="1"/>
          </p:cNvSpPr>
          <p:nvPr/>
        </p:nvSpPr>
        <p:spPr bwMode="auto">
          <a:xfrm flipH="1">
            <a:off x="3659188" y="3014663"/>
            <a:ext cx="782637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39940" name="Line 5"/>
          <p:cNvSpPr>
            <a:spLocks noChangeShapeType="1"/>
          </p:cNvSpPr>
          <p:nvPr/>
        </p:nvSpPr>
        <p:spPr bwMode="auto">
          <a:xfrm>
            <a:off x="3724275" y="4189413"/>
            <a:ext cx="782638" cy="415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9941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54125"/>
            <a:ext cx="4330700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34988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6" name="Group 28"/>
          <p:cNvGrpSpPr>
            <a:grpSpLocks/>
          </p:cNvGrpSpPr>
          <p:nvPr/>
        </p:nvGrpSpPr>
        <p:grpSpPr bwMode="auto">
          <a:xfrm>
            <a:off x="4572000" y="3856038"/>
            <a:ext cx="4330700" cy="2544762"/>
            <a:chOff x="5346700" y="4542631"/>
            <a:chExt cx="4818130" cy="2133600"/>
          </a:xfrm>
        </p:grpSpPr>
        <p:pic>
          <p:nvPicPr>
            <p:cNvPr id="39947" name="Picture 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4542631"/>
              <a:ext cx="481813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8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4300" y="53427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499104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718550" cy="6140450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Merge two closest clusters/update distance matrix (iteration 4)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40963" name="Line 4"/>
          <p:cNvSpPr>
            <a:spLocks noChangeShapeType="1"/>
          </p:cNvSpPr>
          <p:nvPr/>
        </p:nvSpPr>
        <p:spPr bwMode="auto">
          <a:xfrm flipH="1">
            <a:off x="3659188" y="3014663"/>
            <a:ext cx="782637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>
            <a:off x="3724275" y="4189413"/>
            <a:ext cx="782638" cy="415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3292475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9" name="Group 30"/>
          <p:cNvGrpSpPr>
            <a:grpSpLocks/>
          </p:cNvGrpSpPr>
          <p:nvPr/>
        </p:nvGrpSpPr>
        <p:grpSpPr bwMode="auto">
          <a:xfrm>
            <a:off x="4572000" y="1143000"/>
            <a:ext cx="4267200" cy="2192338"/>
            <a:chOff x="5346700" y="2104231"/>
            <a:chExt cx="4581525" cy="2028825"/>
          </a:xfrm>
        </p:grpSpPr>
        <p:pic>
          <p:nvPicPr>
            <p:cNvPr id="40973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2104231"/>
              <a:ext cx="4581525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4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700" y="28662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70" name="Group 16"/>
          <p:cNvGrpSpPr>
            <a:grpSpLocks/>
          </p:cNvGrpSpPr>
          <p:nvPr/>
        </p:nvGrpSpPr>
        <p:grpSpPr bwMode="auto">
          <a:xfrm>
            <a:off x="4702175" y="3522663"/>
            <a:ext cx="4060825" cy="2281237"/>
            <a:chOff x="5499100" y="4541838"/>
            <a:chExt cx="4400550" cy="1857375"/>
          </a:xfrm>
        </p:grpSpPr>
        <p:pic>
          <p:nvPicPr>
            <p:cNvPr id="40971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100" y="4541838"/>
              <a:ext cx="4362450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2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8500" y="4999831"/>
              <a:ext cx="15811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473979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457200"/>
            <a:ext cx="8545513" cy="5715000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Final result (meeting termination condition)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pic>
        <p:nvPicPr>
          <p:cNvPr id="4198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046288"/>
            <a:ext cx="79422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11211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638" y="820738"/>
            <a:ext cx="8545512" cy="5700712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>
                <a:solidFill>
                  <a:srgbClr val="FF0000"/>
                </a:solidFill>
              </a:rPr>
              <a:t>Dendrogram tree</a:t>
            </a:r>
            <a:r>
              <a:rPr lang="en-US" altLang="en-US"/>
              <a:t> representation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738188" y="-96838"/>
            <a:ext cx="8405812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ctr"/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200">
                <a:solidFill>
                  <a:schemeClr val="tx2"/>
                </a:solidFill>
                <a:latin typeface="Tahoma" panose="020B0604030504040204" pitchFamily="34" charset="0"/>
              </a:rPr>
              <a:t>Example </a:t>
            </a:r>
            <a:r>
              <a:rPr lang="en-US" altLang="en-US" sz="4200" b="1">
                <a:solidFill>
                  <a:schemeClr val="tx2"/>
                </a:solidFill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43012" name="Text Box 13"/>
          <p:cNvSpPr txBox="1">
            <a:spLocks noChangeArrowheads="1"/>
          </p:cNvSpPr>
          <p:nvPr/>
        </p:nvSpPr>
        <p:spPr bwMode="auto">
          <a:xfrm>
            <a:off x="3886200" y="1835150"/>
            <a:ext cx="50546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marL="300038" indent="-300038"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In the beginning we have 6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clusters: A, B, C, D, E and F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clusters D and F into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cluster (D, F) at distance 0.50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3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 A and cluster B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into (A, B) at distance 0.71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4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clusters E and (D, F)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into ((D, F), E) at distance 1.00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5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clusters ((D, F), E) and C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into (((D, F), E), C) at distance 1.41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6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clusters (((D, F), E), C)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and (A, B) into ((((D, F), E), C), (A, B))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at distance 2.50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7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The last cluster contain all the objects,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thus conclude the computation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Tahoma" panose="020B0604030504040204" pitchFamily="34" charset="0"/>
            </a:endParaRPr>
          </a:p>
        </p:txBody>
      </p:sp>
      <p:grpSp>
        <p:nvGrpSpPr>
          <p:cNvPr id="43013" name="Group 14"/>
          <p:cNvGrpSpPr>
            <a:grpSpLocks/>
          </p:cNvGrpSpPr>
          <p:nvPr/>
        </p:nvGrpSpPr>
        <p:grpSpPr bwMode="auto">
          <a:xfrm>
            <a:off x="238125" y="1771650"/>
            <a:ext cx="3648075" cy="4491038"/>
            <a:chOff x="277617" y="1952625"/>
            <a:chExt cx="4916683" cy="4953158"/>
          </a:xfrm>
        </p:grpSpPr>
        <p:pic>
          <p:nvPicPr>
            <p:cNvPr id="43014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" y="1952625"/>
              <a:ext cx="4495800" cy="468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5" name="TextBox 7"/>
            <p:cNvSpPr txBox="1">
              <a:spLocks noChangeArrowheads="1"/>
            </p:cNvSpPr>
            <p:nvPr/>
          </p:nvSpPr>
          <p:spPr bwMode="auto">
            <a:xfrm>
              <a:off x="1765300" y="5380038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2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16" name="TextBox 8"/>
            <p:cNvSpPr txBox="1">
              <a:spLocks noChangeArrowheads="1"/>
            </p:cNvSpPr>
            <p:nvPr/>
          </p:nvSpPr>
          <p:spPr bwMode="auto">
            <a:xfrm>
              <a:off x="4127500" y="5075238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3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17" name="TextBox 9"/>
            <p:cNvSpPr txBox="1">
              <a:spLocks noChangeArrowheads="1"/>
            </p:cNvSpPr>
            <p:nvPr/>
          </p:nvSpPr>
          <p:spPr bwMode="auto">
            <a:xfrm>
              <a:off x="2146300" y="4694239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4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18" name="TextBox 10"/>
            <p:cNvSpPr txBox="1">
              <a:spLocks noChangeArrowheads="1"/>
            </p:cNvSpPr>
            <p:nvPr/>
          </p:nvSpPr>
          <p:spPr bwMode="auto">
            <a:xfrm>
              <a:off x="2755901" y="4160838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5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19" name="TextBox 11"/>
            <p:cNvSpPr txBox="1">
              <a:spLocks noChangeArrowheads="1"/>
            </p:cNvSpPr>
            <p:nvPr/>
          </p:nvSpPr>
          <p:spPr bwMode="auto">
            <a:xfrm>
              <a:off x="3441700" y="2636838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6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20" name="TextBox 12"/>
            <p:cNvSpPr txBox="1">
              <a:spLocks noChangeArrowheads="1"/>
            </p:cNvSpPr>
            <p:nvPr/>
          </p:nvSpPr>
          <p:spPr bwMode="auto">
            <a:xfrm>
              <a:off x="2679700" y="6447631"/>
              <a:ext cx="1053914" cy="45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100">
                  <a:latin typeface="Arial" panose="020B0604020202020204" pitchFamily="34" charset="0"/>
                </a:rPr>
                <a:t>object</a:t>
              </a:r>
            </a:p>
          </p:txBody>
        </p:sp>
        <p:sp>
          <p:nvSpPr>
            <p:cNvPr id="43021" name="TextBox 13"/>
            <p:cNvSpPr txBox="1">
              <a:spLocks noChangeArrowheads="1"/>
            </p:cNvSpPr>
            <p:nvPr/>
          </p:nvSpPr>
          <p:spPr bwMode="auto">
            <a:xfrm>
              <a:off x="277617" y="3475831"/>
              <a:ext cx="593880" cy="104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100">
                  <a:latin typeface="Arial" panose="020B0604020202020204" pitchFamily="34" charset="0"/>
                </a:rPr>
                <a:t>lifetime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59162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Autofit/>
          </a:bodyPr>
          <a:lstStyle/>
          <a:p>
            <a:r>
              <a:rPr lang="en-IN" sz="4800" b="1" u="none" strike="noStrike" baseline="0" dirty="0">
                <a:solidFill>
                  <a:srgbClr val="000000"/>
                </a:solidFill>
                <a:latin typeface="Times New Roman"/>
              </a:rPr>
              <a:t>Hierarchical:</a:t>
            </a:r>
            <a:r>
              <a:rPr lang="en-IN" sz="4800" b="1" u="none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4800" b="1" u="none" strike="noStrike" baseline="0" dirty="0">
                <a:solidFill>
                  <a:srgbClr val="000000"/>
                </a:solidFill>
                <a:latin typeface="Times New Roman"/>
              </a:rPr>
              <a:t>AGNES</a:t>
            </a:r>
            <a:r>
              <a:rPr lang="en-IN" sz="4800" b="1" dirty="0">
                <a:solidFill>
                  <a:srgbClr val="000000"/>
                </a:solidFill>
                <a:latin typeface="Times New Roman"/>
              </a:rPr>
              <a:t> &amp; </a:t>
            </a:r>
            <a:r>
              <a:rPr lang="en-IN" sz="4800" b="1" u="none" strike="noStrike" baseline="0" dirty="0">
                <a:solidFill>
                  <a:srgbClr val="000000"/>
                </a:solidFill>
                <a:latin typeface="Times New Roman"/>
              </a:rPr>
              <a:t> DIANA 	</a:t>
            </a:r>
            <a:br>
              <a:rPr lang="en-IN" sz="4800" b="1" u="none" strike="noStrike" baseline="0" dirty="0">
                <a:solidFill>
                  <a:srgbClr val="000000"/>
                </a:solidFill>
                <a:latin typeface="Times New Roman"/>
              </a:rPr>
            </a:b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800848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Contd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….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01000" cy="3886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v"/>
              <a:defRPr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Two types of Hierarchical Clustering: Agglomerative (bottom-up) and Divisive (top-down).</a:t>
            </a:r>
          </a:p>
          <a:p>
            <a:pPr lvl="1" algn="just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Agglomerative (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AGNES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)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: begin with each element as a separate cluster and merge them into successively larger clusters</a:t>
            </a:r>
          </a:p>
          <a:p>
            <a:pPr lvl="1" algn="just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Divisive (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DIANA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)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: begin with the whole set and proceed to divide it into successively smaller clusters.</a:t>
            </a:r>
          </a:p>
          <a:p>
            <a:pPr algn="just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None/>
              <a:defRPr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243F8-95D8-4A7A-835B-A9A2BE3121A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52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Contd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02917-624E-4D7F-8B88-8332D222B81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3" name="Content Placeholder 4"/>
          <p:cNvGrpSpPr>
            <a:grpSpLocks noGrp="1"/>
          </p:cNvGrpSpPr>
          <p:nvPr/>
        </p:nvGrpSpPr>
        <p:grpSpPr bwMode="auto">
          <a:xfrm>
            <a:off x="914400" y="2362200"/>
            <a:ext cx="8001000" cy="3733800"/>
            <a:chOff x="1200" y="1776"/>
            <a:chExt cx="4382" cy="2294"/>
          </a:xfrm>
        </p:grpSpPr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23610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0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23608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9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1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23606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7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2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23604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5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3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23602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3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4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b</a:t>
              </a:r>
            </a:p>
          </p:txBody>
        </p:sp>
        <p:sp>
          <p:nvSpPr>
            <p:cNvPr id="23564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d</a:t>
              </a:r>
            </a:p>
          </p:txBody>
        </p: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c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e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a</a:t>
              </a:r>
            </a:p>
          </p:txBody>
        </p:sp>
        <p:sp>
          <p:nvSpPr>
            <p:cNvPr id="23568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a b</a:t>
              </a:r>
            </a:p>
          </p:txBody>
        </p:sp>
        <p:sp>
          <p:nvSpPr>
            <p:cNvPr id="23574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d e</a:t>
              </a:r>
            </a:p>
          </p:txBody>
        </p:sp>
        <p:sp>
          <p:nvSpPr>
            <p:cNvPr id="23576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c d e</a:t>
              </a:r>
            </a:p>
          </p:txBody>
        </p:sp>
        <p:sp>
          <p:nvSpPr>
            <p:cNvPr id="23578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a b c d e</a:t>
              </a:r>
            </a:p>
          </p:txBody>
        </p:sp>
        <p:sp>
          <p:nvSpPr>
            <p:cNvPr id="23580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4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84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3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86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2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88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90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92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Text Box 58"/>
            <p:cNvSpPr txBox="1">
              <a:spLocks noChangeArrowheads="1"/>
            </p:cNvSpPr>
            <p:nvPr/>
          </p:nvSpPr>
          <p:spPr bwMode="auto">
            <a:xfrm>
              <a:off x="4305" y="1824"/>
              <a:ext cx="127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ea typeface="宋体" pitchFamily="2" charset="-122"/>
                </a:rPr>
                <a:t>agglomerative</a:t>
              </a:r>
            </a:p>
            <a:p>
              <a:pPr algn="ctr" eaLnBrk="0" hangingPunct="0"/>
              <a:r>
                <a:rPr lang="en-US" altLang="zh-CN" b="1">
                  <a:ea typeface="宋体" pitchFamily="2" charset="-122"/>
                </a:rPr>
                <a:t>(AGNES)</a:t>
              </a:r>
            </a:p>
          </p:txBody>
        </p:sp>
        <p:sp>
          <p:nvSpPr>
            <p:cNvPr id="23601" name="Text Box 59"/>
            <p:cNvSpPr txBox="1">
              <a:spLocks noChangeArrowheads="1"/>
            </p:cNvSpPr>
            <p:nvPr/>
          </p:nvSpPr>
          <p:spPr bwMode="auto">
            <a:xfrm>
              <a:off x="4401" y="3552"/>
              <a:ext cx="87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ea typeface="宋体" pitchFamily="2" charset="-122"/>
                </a:rPr>
                <a:t>divisive</a:t>
              </a:r>
            </a:p>
            <a:p>
              <a:pPr algn="ctr" eaLnBrk="0" hangingPunct="0"/>
              <a:r>
                <a:rPr lang="en-US" altLang="zh-CN" b="1">
                  <a:ea typeface="宋体" pitchFamily="2" charset="-122"/>
                </a:rPr>
                <a:t>(DIANA)</a:t>
              </a:r>
              <a:endParaRPr lang="en-US" altLang="zh-CN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85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Measures of Similarity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4735357" cy="1795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3212977"/>
            <a:ext cx="7992888" cy="360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9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8580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itchFamily="2" charset="-122"/>
              </a:rPr>
              <a:t>AGNES (Agglomerative Nesting)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458200" cy="190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Agglomerative, Bottom-up approach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/>
              <a:t>Initially each item in its own cluster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/>
              <a:t>Iteratively clusters are merged together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4343400"/>
            <a:ext cx="2209800" cy="2017713"/>
            <a:chOff x="384" y="2496"/>
            <a:chExt cx="1392" cy="1271"/>
          </a:xfrm>
        </p:grpSpPr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384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2598840" imgH="2452680" progId="Excel.Sheet.8">
                    <p:embed/>
                  </p:oleObj>
                </mc:Choice>
                <mc:Fallback>
                  <p:oleObj name="Worksheet" r:id="rId2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2" name="Oval 6"/>
            <p:cNvSpPr>
              <a:spLocks noChangeArrowheads="1"/>
            </p:cNvSpPr>
            <p:nvPr/>
          </p:nvSpPr>
          <p:spPr bwMode="auto">
            <a:xfrm>
              <a:off x="816" y="273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43" name="Oval 7"/>
            <p:cNvSpPr>
              <a:spLocks noChangeArrowheads="1"/>
            </p:cNvSpPr>
            <p:nvPr/>
          </p:nvSpPr>
          <p:spPr bwMode="auto">
            <a:xfrm>
              <a:off x="816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44" name="Oval 8"/>
            <p:cNvSpPr>
              <a:spLocks noChangeArrowheads="1"/>
            </p:cNvSpPr>
            <p:nvPr/>
          </p:nvSpPr>
          <p:spPr bwMode="auto">
            <a:xfrm>
              <a:off x="1392" y="3024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505200" y="4343400"/>
            <a:ext cx="2209800" cy="2017713"/>
            <a:chOff x="1968" y="2496"/>
            <a:chExt cx="1392" cy="1271"/>
          </a:xfrm>
        </p:grpSpPr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2598840" imgH="2452680" progId="Excel.Sheet.8">
                    <p:embed/>
                  </p:oleObj>
                </mc:Choice>
                <mc:Fallback>
                  <p:oleObj name="Worksheet" r:id="rId4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8" name="Oval 11"/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9" name="Oval 12"/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0" name="Oval 13"/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1" name="Oval 14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172200" y="4343400"/>
            <a:ext cx="2209800" cy="2017713"/>
            <a:chOff x="3552" y="2496"/>
            <a:chExt cx="1392" cy="1271"/>
          </a:xfrm>
        </p:grpSpPr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5" imgW="2598840" imgH="2452680" progId="Excel.Sheet.8">
                    <p:embed/>
                  </p:oleObj>
                </mc:Choice>
                <mc:Fallback>
                  <p:oleObj name="Worksheet" r:id="rId5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" name="Oval 17"/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7" name="Oval 18"/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34" name="Line 19"/>
          <p:cNvSpPr>
            <a:spLocks noChangeShapeType="1"/>
          </p:cNvSpPr>
          <p:nvPr/>
        </p:nvSpPr>
        <p:spPr bwMode="auto">
          <a:xfrm>
            <a:off x="3124200" y="5257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Line 20"/>
          <p:cNvSpPr>
            <a:spLocks noChangeShapeType="1"/>
          </p:cNvSpPr>
          <p:nvPr/>
        </p:nvSpPr>
        <p:spPr bwMode="auto">
          <a:xfrm>
            <a:off x="5791200" y="5181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14037"/>
      </p:ext>
    </p:extLst>
  </p:cSld>
  <p:clrMapOvr>
    <a:masterClrMapping/>
  </p:clrMapOvr>
  <p:transition>
    <p:strips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9060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itchFamily="2" charset="-122"/>
              </a:rPr>
              <a:t>DIANA (Divisive Analysis)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1628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50000"/>
              <a:buFont typeface="Arial" pitchFamily="34" charset="0"/>
              <a:buChar char="•"/>
            </a:pPr>
            <a:r>
              <a:rPr lang="en-US"/>
              <a:t>Initially all items in one cluster</a:t>
            </a:r>
          </a:p>
          <a:p>
            <a:pPr eaLnBrk="1" hangingPunct="1">
              <a:lnSpc>
                <a:spcPct val="90000"/>
              </a:lnSpc>
              <a:buSzPct val="150000"/>
              <a:buFont typeface="Arial" pitchFamily="34" charset="0"/>
              <a:buChar char="•"/>
            </a:pPr>
            <a:r>
              <a:rPr lang="en-US"/>
              <a:t>Large clusters are successively divided</a:t>
            </a:r>
          </a:p>
          <a:p>
            <a:pPr eaLnBrk="1" hangingPunct="1">
              <a:lnSpc>
                <a:spcPct val="90000"/>
              </a:lnSpc>
              <a:buSzPct val="150000"/>
              <a:buFont typeface="Arial" pitchFamily="34" charset="0"/>
              <a:buChar char="•"/>
            </a:pPr>
            <a:r>
              <a:rPr lang="en-US"/>
              <a:t>Top Down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4495800"/>
            <a:ext cx="2209800" cy="2017713"/>
            <a:chOff x="3552" y="2496"/>
            <a:chExt cx="1392" cy="1271"/>
          </a:xfrm>
        </p:grpSpPr>
        <p:graphicFrame>
          <p:nvGraphicFramePr>
            <p:cNvPr id="2052" name="Object 4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2598840" imgH="2452680" progId="Excel.Sheet.8">
                    <p:embed/>
                  </p:oleObj>
                </mc:Choice>
                <mc:Fallback>
                  <p:oleObj name="Worksheet" r:id="rId2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Oval 6"/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1" name="Oval 7"/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81400" y="4532313"/>
            <a:ext cx="2209800" cy="2017712"/>
            <a:chOff x="1968" y="2496"/>
            <a:chExt cx="1392" cy="1271"/>
          </a:xfrm>
        </p:grpSpPr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2598840" imgH="2452680" progId="Excel.Sheet.8">
                    <p:embed/>
                  </p:oleObj>
                </mc:Choice>
                <mc:Fallback>
                  <p:oleObj name="Worksheet" r:id="rId4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6" name="Oval 10"/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7" name="Oval 11"/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8" name="Oval 12"/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9" name="Oval 13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324600" y="4495800"/>
            <a:ext cx="2209800" cy="2017713"/>
            <a:chOff x="3792" y="2473"/>
            <a:chExt cx="1392" cy="1271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3792" y="2473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5" imgW="2598840" imgH="2452680" progId="Excel.Sheet.8">
                    <p:embed/>
                  </p:oleObj>
                </mc:Choice>
                <mc:Fallback>
                  <p:oleObj name="Worksheet" r:id="rId5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73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0" name="Oval 16"/>
            <p:cNvSpPr>
              <a:spLocks noChangeArrowheads="1"/>
            </p:cNvSpPr>
            <p:nvPr/>
          </p:nvSpPr>
          <p:spPr bwMode="auto">
            <a:xfrm>
              <a:off x="4224" y="2713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1" name="Oval 17"/>
            <p:cNvSpPr>
              <a:spLocks noChangeArrowheads="1"/>
            </p:cNvSpPr>
            <p:nvPr/>
          </p:nvSpPr>
          <p:spPr bwMode="auto">
            <a:xfrm>
              <a:off x="4224" y="3001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2" name="Oval 18"/>
            <p:cNvSpPr>
              <a:spLocks noChangeArrowheads="1"/>
            </p:cNvSpPr>
            <p:nvPr/>
          </p:nvSpPr>
          <p:spPr bwMode="auto">
            <a:xfrm>
              <a:off x="4800" y="3001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3" name="Oval 19"/>
            <p:cNvSpPr>
              <a:spLocks noChangeArrowheads="1"/>
            </p:cNvSpPr>
            <p:nvPr/>
          </p:nvSpPr>
          <p:spPr bwMode="auto">
            <a:xfrm>
              <a:off x="4128" y="2880"/>
              <a:ext cx="96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4" name="Oval 20"/>
            <p:cNvSpPr>
              <a:spLocks noChangeArrowheads="1"/>
            </p:cNvSpPr>
            <p:nvPr/>
          </p:nvSpPr>
          <p:spPr bwMode="auto">
            <a:xfrm rot="-5400000">
              <a:off x="4608" y="3216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5" name="Oval 21"/>
            <p:cNvSpPr>
              <a:spLocks noChangeArrowheads="1"/>
            </p:cNvSpPr>
            <p:nvPr/>
          </p:nvSpPr>
          <p:spPr bwMode="auto">
            <a:xfrm rot="-5400000">
              <a:off x="4704" y="3072"/>
              <a:ext cx="96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8" name="Line 22"/>
          <p:cNvSpPr>
            <a:spLocks noChangeShapeType="1"/>
          </p:cNvSpPr>
          <p:nvPr/>
        </p:nvSpPr>
        <p:spPr bwMode="auto">
          <a:xfrm>
            <a:off x="3200400" y="54467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9" name="Line 23"/>
          <p:cNvSpPr>
            <a:spLocks noChangeShapeType="1"/>
          </p:cNvSpPr>
          <p:nvPr/>
        </p:nvSpPr>
        <p:spPr bwMode="auto">
          <a:xfrm>
            <a:off x="5943600" y="55229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0192"/>
      </p:ext>
    </p:extLst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30142"/>
            <a:ext cx="7164288" cy="537049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Measuring the Similarity</a:t>
            </a:r>
          </a:p>
        </p:txBody>
      </p:sp>
    </p:spTree>
    <p:extLst>
      <p:ext uri="{BB962C8B-B14F-4D97-AF65-F5344CB8AC3E}">
        <p14:creationId xmlns:p14="http://schemas.microsoft.com/office/powerpoint/2010/main" val="404287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4" y="30190"/>
            <a:ext cx="5148064" cy="4110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85" y="4140554"/>
            <a:ext cx="6577718" cy="26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3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988"/>
            <a:ext cx="9126729" cy="56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0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7" y="76546"/>
            <a:ext cx="9115427" cy="58007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A60A66-DB6F-D9CA-9347-725BA15F686A}"/>
                  </a:ext>
                </a:extLst>
              </p14:cNvPr>
              <p14:cNvContentPartPr/>
              <p14:nvPr/>
            </p14:nvContentPartPr>
            <p14:xfrm>
              <a:off x="128165" y="635948"/>
              <a:ext cx="3134160" cy="626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A60A66-DB6F-D9CA-9347-725BA15F68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165" y="618308"/>
                <a:ext cx="3169800" cy="66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AE596F5-E8C7-C48A-68BE-DA199909FE56}"/>
              </a:ext>
            </a:extLst>
          </p:cNvPr>
          <p:cNvGrpSpPr/>
          <p:nvPr/>
        </p:nvGrpSpPr>
        <p:grpSpPr>
          <a:xfrm>
            <a:off x="3234965" y="909188"/>
            <a:ext cx="336960" cy="765360"/>
            <a:chOff x="3234965" y="909188"/>
            <a:chExt cx="336960" cy="76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B26965-A2A3-0FA9-AA83-344734BBB71C}"/>
                    </a:ext>
                  </a:extLst>
                </p14:cNvPr>
                <p14:cNvContentPartPr/>
                <p14:nvPr/>
              </p14:nvContentPartPr>
              <p14:xfrm>
                <a:off x="3271685" y="909188"/>
                <a:ext cx="300240" cy="675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B26965-A2A3-0FA9-AA83-344734BBB7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53685" y="891188"/>
                  <a:ext cx="33588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A943FF-E473-958D-5043-48BDEBAAACC0}"/>
                    </a:ext>
                  </a:extLst>
                </p14:cNvPr>
                <p14:cNvContentPartPr/>
                <p14:nvPr/>
              </p14:nvContentPartPr>
              <p14:xfrm>
                <a:off x="3234965" y="1463948"/>
                <a:ext cx="167040" cy="210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A943FF-E473-958D-5043-48BDEBAAACC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16965" y="1446308"/>
                  <a:ext cx="20268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64F39B-895B-3811-541D-85E242771681}"/>
              </a:ext>
            </a:extLst>
          </p:cNvPr>
          <p:cNvGrpSpPr/>
          <p:nvPr/>
        </p:nvGrpSpPr>
        <p:grpSpPr>
          <a:xfrm>
            <a:off x="3139205" y="822428"/>
            <a:ext cx="750960" cy="1176840"/>
            <a:chOff x="3139205" y="822428"/>
            <a:chExt cx="750960" cy="11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FEDF10E-2291-269D-0C7B-5F22977ED310}"/>
                    </a:ext>
                  </a:extLst>
                </p14:cNvPr>
                <p14:cNvContentPartPr/>
                <p14:nvPr/>
              </p14:nvContentPartPr>
              <p14:xfrm>
                <a:off x="3162605" y="822428"/>
                <a:ext cx="727560" cy="1176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FEDF10E-2291-269D-0C7B-5F22977ED3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44605" y="804788"/>
                  <a:ext cx="763200" cy="12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49094FA-1EA5-88C6-91A4-4D7F71AAD8CC}"/>
                    </a:ext>
                  </a:extLst>
                </p14:cNvPr>
                <p14:cNvContentPartPr/>
                <p14:nvPr/>
              </p14:nvContentPartPr>
              <p14:xfrm>
                <a:off x="3139205" y="1804868"/>
                <a:ext cx="315720" cy="147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49094FA-1EA5-88C6-91A4-4D7F71AAD8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21205" y="1786868"/>
                  <a:ext cx="35136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08EC14-D387-1530-CC61-57F1A3E4C9FB}"/>
                  </a:ext>
                </a:extLst>
              </p14:cNvPr>
              <p14:cNvContentPartPr/>
              <p14:nvPr/>
            </p14:nvContentPartPr>
            <p14:xfrm>
              <a:off x="-48595" y="1066868"/>
              <a:ext cx="401040" cy="1582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08EC14-D387-1530-CC61-57F1A3E4C9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66235" y="1048868"/>
                <a:ext cx="436680" cy="16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4BF3C8D-C632-40D6-C69E-A2CAEE345889}"/>
                  </a:ext>
                </a:extLst>
              </p14:cNvPr>
              <p14:cNvContentPartPr/>
              <p14:nvPr/>
            </p14:nvContentPartPr>
            <p14:xfrm>
              <a:off x="154445" y="2380508"/>
              <a:ext cx="249120" cy="345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4BF3C8D-C632-40D6-C69E-A2CAEE34588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6445" y="2362868"/>
                <a:ext cx="284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B2B1A0-4084-864F-7A8C-498778FD0A6C}"/>
                  </a:ext>
                </a:extLst>
              </p14:cNvPr>
              <p14:cNvContentPartPr/>
              <p14:nvPr/>
            </p14:nvContentPartPr>
            <p14:xfrm>
              <a:off x="240125" y="2845628"/>
              <a:ext cx="230040" cy="272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B2B1A0-4084-864F-7A8C-498778FD0A6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1125" y="2836628"/>
                <a:ext cx="247680" cy="29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DA6EC99E-6BBE-6A0D-9A1E-C5549B7BEFB7}"/>
              </a:ext>
            </a:extLst>
          </p:cNvPr>
          <p:cNvGrpSpPr/>
          <p:nvPr/>
        </p:nvGrpSpPr>
        <p:grpSpPr>
          <a:xfrm>
            <a:off x="2987645" y="685628"/>
            <a:ext cx="1482840" cy="2907720"/>
            <a:chOff x="2987645" y="685628"/>
            <a:chExt cx="1482840" cy="29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EB114B-2567-44A7-541C-814FC44D679A}"/>
                    </a:ext>
                  </a:extLst>
                </p14:cNvPr>
                <p14:cNvContentPartPr/>
                <p14:nvPr/>
              </p14:nvContentPartPr>
              <p14:xfrm>
                <a:off x="3085925" y="685628"/>
                <a:ext cx="1384560" cy="2897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EB114B-2567-44A7-541C-814FC44D679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7925" y="667628"/>
                  <a:ext cx="1420200" cy="29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F1518E-2F58-B2A4-AB85-9B7A28E8E123}"/>
                    </a:ext>
                  </a:extLst>
                </p14:cNvPr>
                <p14:cNvContentPartPr/>
                <p14:nvPr/>
              </p14:nvContentPartPr>
              <p14:xfrm>
                <a:off x="2987645" y="3296348"/>
                <a:ext cx="393120" cy="297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2F1518E-2F58-B2A4-AB85-9B7A28E8E12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70005" y="3278708"/>
                  <a:ext cx="428760" cy="33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9B4BCE8-FC3F-CF53-52A8-FE9CAE55378E}"/>
                  </a:ext>
                </a:extLst>
              </p14:cNvPr>
              <p14:cNvContentPartPr/>
              <p14:nvPr/>
            </p14:nvContentPartPr>
            <p14:xfrm>
              <a:off x="-242995" y="1068668"/>
              <a:ext cx="708120" cy="1965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9B4BCE8-FC3F-CF53-52A8-FE9CAE55378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260995" y="1050668"/>
                <a:ext cx="743760" cy="20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314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46074"/>
            <a:ext cx="8776666" cy="55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19062"/>
            <a:ext cx="8942167" cy="58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957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502</Words>
  <Application>Microsoft Macintosh PowerPoint</Application>
  <PresentationFormat>On-screen Show (4:3)</PresentationFormat>
  <Paragraphs>95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Tahoma</vt:lpstr>
      <vt:lpstr>Times New Roman</vt:lpstr>
      <vt:lpstr>Wingdings</vt:lpstr>
      <vt:lpstr>1_Office Theme</vt:lpstr>
      <vt:lpstr>Worksheet</vt:lpstr>
      <vt:lpstr>Hierarchical Agglomerative Cluster</vt:lpstr>
      <vt:lpstr>Bottom Up Clustering (HAC)</vt:lpstr>
      <vt:lpstr>Measures of Similarity </vt:lpstr>
      <vt:lpstr>Measuring the Similarity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Hierarchical: AGNES &amp;  DIANA   </vt:lpstr>
      <vt:lpstr>Contd….</vt:lpstr>
      <vt:lpstr>Contd….</vt:lpstr>
      <vt:lpstr>AGNES (Agglomerative Nesting)</vt:lpstr>
      <vt:lpstr>DIANA (Divisive Analysis)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44</cp:revision>
  <dcterms:created xsi:type="dcterms:W3CDTF">2020-02-19T09:26:02Z</dcterms:created>
  <dcterms:modified xsi:type="dcterms:W3CDTF">2022-05-16T03:47:26Z</dcterms:modified>
</cp:coreProperties>
</file>