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8"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81"/>
    <a:srgbClr val="FF0000"/>
    <a:srgbClr val="00FF00"/>
    <a:srgbClr val="FFFFFF"/>
    <a:srgbClr val="000000"/>
    <a:srgbClr val="CFB5F2"/>
    <a:srgbClr val="610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56" d="100"/>
          <a:sy n="56" d="100"/>
        </p:scale>
        <p:origin x="84"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CA69C-DD03-425E-AFC2-BFEE179D6745}" type="datetimeFigureOut">
              <a:rPr lang="en-IN" smtClean="0"/>
              <a:t>09-07-2018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606FC-2E86-49C6-85C5-40228B5A29E0}" type="slidenum">
              <a:rPr lang="en-IN" smtClean="0"/>
              <a:t>‹#›</a:t>
            </a:fld>
            <a:endParaRPr lang="en-IN"/>
          </a:p>
        </p:txBody>
      </p:sp>
    </p:spTree>
    <p:extLst>
      <p:ext uri="{BB962C8B-B14F-4D97-AF65-F5344CB8AC3E}">
        <p14:creationId xmlns:p14="http://schemas.microsoft.com/office/powerpoint/2010/main" val="38850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a:off x="0" y="6224399"/>
            <a:ext cx="9144000" cy="633601"/>
          </a:xfrm>
          <a:prstGeom prst="rect">
            <a:avLst/>
          </a:prstGeom>
        </p:spPr>
      </p:pic>
      <p:pic>
        <p:nvPicPr>
          <p:cNvPr id="15" name="Picture 14">
            <a:extLst>
              <a:ext uri="{FF2B5EF4-FFF2-40B4-BE49-F238E27FC236}">
                <a16:creationId xmlns:a16="http://schemas.microsoft.com/office/drawing/2014/main" id="{FE9E4003-6AF3-49ED-A8A0-966F525605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376" y="1185333"/>
            <a:ext cx="2785247" cy="3381604"/>
          </a:xfrm>
          <a:prstGeom prst="rect">
            <a:avLst/>
          </a:prstGeom>
        </p:spPr>
      </p:pic>
      <p:sp>
        <p:nvSpPr>
          <p:cNvPr id="17" name="TextBox 16">
            <a:extLst>
              <a:ext uri="{FF2B5EF4-FFF2-40B4-BE49-F238E27FC236}">
                <a16:creationId xmlns:a16="http://schemas.microsoft.com/office/drawing/2014/main" id="{378D4AAA-3CDD-4D54-BE36-01F929F1EC5C}"/>
              </a:ext>
            </a:extLst>
          </p:cNvPr>
          <p:cNvSpPr txBox="1"/>
          <p:nvPr userDrawn="1"/>
        </p:nvSpPr>
        <p:spPr>
          <a:xfrm>
            <a:off x="1674763" y="5118669"/>
            <a:ext cx="5945154" cy="553998"/>
          </a:xfrm>
          <a:prstGeom prst="rect">
            <a:avLst/>
          </a:prstGeom>
          <a:noFill/>
        </p:spPr>
        <p:txBody>
          <a:bodyPr wrap="none" rtlCol="0">
            <a:spAutoFit/>
          </a:bodyPr>
          <a:lstStyle/>
          <a:p>
            <a:r>
              <a:rPr lang="en-US" sz="3000" dirty="0">
                <a:solidFill>
                  <a:srgbClr val="D91B81"/>
                </a:solidFill>
              </a:rPr>
              <a:t>Ethnus Consultancy Services Pvt. Ltd.</a:t>
            </a:r>
          </a:p>
        </p:txBody>
      </p:sp>
    </p:spTree>
    <p:extLst>
      <p:ext uri="{BB962C8B-B14F-4D97-AF65-F5344CB8AC3E}">
        <p14:creationId xmlns:p14="http://schemas.microsoft.com/office/powerpoint/2010/main" val="6208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mation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Brain in head">
            <a:extLst>
              <a:ext uri="{FF2B5EF4-FFF2-40B4-BE49-F238E27FC236}">
                <a16:creationId xmlns:a16="http://schemas.microsoft.com/office/drawing/2014/main" id="{2A698E03-86C0-40CC-8DE4-C762BD70201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17302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p">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Lightbulb">
            <a:extLst>
              <a:ext uri="{FF2B5EF4-FFF2-40B4-BE49-F238E27FC236}">
                <a16:creationId xmlns:a16="http://schemas.microsoft.com/office/drawing/2014/main" id="{1D52ED94-A21B-44F6-B189-C0B47298113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9377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 Intr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7450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ity - Rul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10" name="Text Placeholder 6">
            <a:extLst>
              <a:ext uri="{FF2B5EF4-FFF2-40B4-BE49-F238E27FC236}">
                <a16:creationId xmlns:a16="http://schemas.microsoft.com/office/drawing/2014/main" id="{45C2ADA3-D191-43C5-83A1-F77D26F7D789}"/>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1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Pencil">
            <a:extLst>
              <a:ext uri="{FF2B5EF4-FFF2-40B4-BE49-F238E27FC236}">
                <a16:creationId xmlns:a16="http://schemas.microsoft.com/office/drawing/2014/main" id="{33C17763-7A82-42B3-8938-B301C2B1BA7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7" name="Text Placeholder 6">
            <a:extLst>
              <a:ext uri="{FF2B5EF4-FFF2-40B4-BE49-F238E27FC236}">
                <a16:creationId xmlns:a16="http://schemas.microsoft.com/office/drawing/2014/main" id="{C5C80C31-52AB-46E9-A791-2FDDFEB0048B}"/>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9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Tree>
    <p:extLst>
      <p:ext uri="{BB962C8B-B14F-4D97-AF65-F5344CB8AC3E}">
        <p14:creationId xmlns:p14="http://schemas.microsoft.com/office/powerpoint/2010/main" val="12160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2" name="Arrow: Pentagon 1">
            <a:extLst>
              <a:ext uri="{FF2B5EF4-FFF2-40B4-BE49-F238E27FC236}">
                <a16:creationId xmlns:a16="http://schemas.microsoft.com/office/drawing/2014/main" id="{730322F6-8E74-4B84-85CA-B1C793CD80DD}"/>
              </a:ext>
            </a:extLst>
          </p:cNvPr>
          <p:cNvSpPr/>
          <p:nvPr userDrawn="1"/>
        </p:nvSpPr>
        <p:spPr>
          <a:xfrm>
            <a:off x="0" y="698676"/>
            <a:ext cx="2196000" cy="396000"/>
          </a:xfrm>
          <a:prstGeom prst="homePlate">
            <a:avLst/>
          </a:prstGeom>
          <a:solidFill>
            <a:srgbClr val="610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BB488EB6-5ADF-4CAA-8823-321EFD6B34E1}"/>
              </a:ext>
            </a:extLst>
          </p:cNvPr>
          <p:cNvSpPr>
            <a:spLocks noGrp="1"/>
          </p:cNvSpPr>
          <p:nvPr>
            <p:ph type="body" sz="quarter" idx="10" hasCustomPrompt="1"/>
          </p:nvPr>
        </p:nvSpPr>
        <p:spPr>
          <a:xfrm>
            <a:off x="0" y="698676"/>
            <a:ext cx="1973943" cy="378276"/>
          </a:xfrm>
        </p:spPr>
        <p:txBody>
          <a:bodyPr wrap="none" anchor="ctr">
            <a:noAutofit/>
          </a:bodyPr>
          <a:lstStyle>
            <a:lvl1pPr marL="0" indent="0" algn="l">
              <a:buNone/>
              <a:defRPr sz="1800">
                <a:solidFill>
                  <a:schemeClr val="bg1"/>
                </a:solidFill>
              </a:defRPr>
            </a:lvl1pPr>
          </a:lstStyle>
          <a:p>
            <a:pPr lvl="0"/>
            <a:r>
              <a:rPr lang="en-US" dirty="0"/>
              <a:t>#100</a:t>
            </a:r>
          </a:p>
        </p:txBody>
      </p:sp>
      <p:sp>
        <p:nvSpPr>
          <p:cNvPr id="135" name="Text Placeholder 134">
            <a:extLst>
              <a:ext uri="{FF2B5EF4-FFF2-40B4-BE49-F238E27FC236}">
                <a16:creationId xmlns:a16="http://schemas.microsoft.com/office/drawing/2014/main" id="{21A51C03-CBA4-406F-B72A-D8D73B2C85EF}"/>
              </a:ext>
            </a:extLst>
          </p:cNvPr>
          <p:cNvSpPr>
            <a:spLocks noGrp="1"/>
          </p:cNvSpPr>
          <p:nvPr>
            <p:ph type="body" sz="quarter" idx="11" hasCustomPrompt="1"/>
          </p:nvPr>
        </p:nvSpPr>
        <p:spPr>
          <a:xfrm>
            <a:off x="0" y="1789886"/>
            <a:ext cx="9144000" cy="2649600"/>
          </a:xfrm>
        </p:spPr>
        <p:txBody>
          <a:bodyPr lIns="126000" tIns="151200" rIns="126000" bIns="151200">
            <a:noAutofit/>
          </a:bodyPr>
          <a:lstStyle>
            <a:lvl1pPr marL="0" indent="0">
              <a:lnSpc>
                <a:spcPct val="100000"/>
              </a:lnSpc>
              <a:spcBef>
                <a:spcPts val="0"/>
              </a:spcBef>
              <a:buNone/>
              <a:defRPr sz="1800" baseline="0"/>
            </a:lvl1pPr>
          </a:lstStyle>
          <a:p>
            <a:pPr lvl="0"/>
            <a:r>
              <a:rPr lang="en-US" dirty="0"/>
              <a:t>Enter the question here, along with the options.</a:t>
            </a:r>
          </a:p>
        </p:txBody>
      </p:sp>
    </p:spTree>
    <p:extLst>
      <p:ext uri="{BB962C8B-B14F-4D97-AF65-F5344CB8AC3E}">
        <p14:creationId xmlns:p14="http://schemas.microsoft.com/office/powerpoint/2010/main" val="5361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tmplLst>
          <p:tmpl lvl="1">
            <p:tnLst>
              <p:par>
                <p:cTn presetID="1" presetClass="entr" presetSubtype="0" fill="hold" nodeType="clickEffect">
                  <p:stCondLst>
                    <p:cond delay="0"/>
                  </p:stCondLst>
                  <p:childTnLst>
                    <p:set>
                      <p:cBhvr>
                        <p:cTn dur="1" fill="hold">
                          <p:stCondLst>
                            <p:cond delay="0"/>
                          </p:stCondLst>
                        </p:cTn>
                        <p:tgtEl>
                          <p:spTgt spid="135"/>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FE37-C6B6-448D-B3C0-CCD7DF28B1A2}" type="datetimeFigureOut">
              <a:rPr lang="en-US" smtClean="0"/>
              <a:t>7/9/2018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57A4-498D-4727-800D-A3EC1616A9D4}" type="slidenum">
              <a:rPr lang="en-US" smtClean="0"/>
              <a:t>‹#›</a:t>
            </a:fld>
            <a:endParaRPr lang="en-US" dirty="0"/>
          </a:p>
        </p:txBody>
      </p:sp>
    </p:spTree>
    <p:extLst>
      <p:ext uri="{BB962C8B-B14F-4D97-AF65-F5344CB8AC3E}">
        <p14:creationId xmlns:p14="http://schemas.microsoft.com/office/powerpoint/2010/main" val="2325863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6"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crew of an 8 member rowing team is to be chosen from 12 men, of which 3 must row on one side only and 2 must row on the other side only. Find the number of ways of arranging the crew with 4 members on each side. (a) (b) (c) (d) None of these</a:t>
            </a:r>
          </a:p>
          <a:p>
            <a:r>
              <a:rPr lang="en-US" dirty="0"/>
              <a:t>A] </a:t>
            </a:r>
            <a:r>
              <a:rPr lang="en-GB" dirty="0"/>
              <a:t>40,320</a:t>
            </a:r>
            <a:endParaRPr lang="en-US" dirty="0"/>
          </a:p>
          <a:p>
            <a:r>
              <a:rPr lang="en-US" dirty="0"/>
              <a:t>B] </a:t>
            </a:r>
            <a:r>
              <a:rPr lang="en-GB" dirty="0"/>
              <a:t>30,240</a:t>
            </a:r>
            <a:endParaRPr lang="en-US" dirty="0"/>
          </a:p>
          <a:p>
            <a:r>
              <a:rPr lang="en-US" dirty="0"/>
              <a:t>C] </a:t>
            </a:r>
            <a:r>
              <a:rPr lang="en-GB" dirty="0"/>
              <a:t>60,480 </a:t>
            </a:r>
          </a:p>
          <a:p>
            <a:r>
              <a:rPr lang="en-US" dirty="0"/>
              <a:t>D] 45,000</a:t>
            </a:r>
          </a:p>
          <a:p>
            <a:endParaRPr lang="en-US" dirty="0"/>
          </a:p>
          <a:p>
            <a:r>
              <a:rPr lang="en-US" dirty="0"/>
              <a:t>Answer: C</a:t>
            </a:r>
            <a:endParaRPr lang="en-IN" dirty="0"/>
          </a:p>
        </p:txBody>
      </p:sp>
    </p:spTree>
    <p:extLst>
      <p:ext uri="{BB962C8B-B14F-4D97-AF65-F5344CB8AC3E}">
        <p14:creationId xmlns:p14="http://schemas.microsoft.com/office/powerpoint/2010/main" val="2845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There are seven pairs of black shoes and five pairs of white shoes. They all are put into a box and shoes are drawn one at a time. To ensure that at least one pair of black shoes are taken out, what is the number of shoes required to be drawn out? (a) 12 (b) 13 (c) 7 (d) 18</a:t>
            </a:r>
          </a:p>
          <a:p>
            <a:r>
              <a:rPr lang="en-US" dirty="0"/>
              <a:t>A] 12</a:t>
            </a:r>
          </a:p>
          <a:p>
            <a:r>
              <a:rPr lang="en-US" dirty="0"/>
              <a:t>B] 13</a:t>
            </a:r>
          </a:p>
          <a:p>
            <a:r>
              <a:rPr lang="en-US" dirty="0"/>
              <a:t>C] 7</a:t>
            </a:r>
            <a:endParaRPr lang="en-GB" b="1" dirty="0"/>
          </a:p>
          <a:p>
            <a:r>
              <a:rPr lang="en-US" dirty="0"/>
              <a:t>D] 18</a:t>
            </a:r>
            <a:endParaRPr lang="en-GB" b="1" dirty="0"/>
          </a:p>
          <a:p>
            <a:endParaRPr lang="en-US" dirty="0"/>
          </a:p>
          <a:p>
            <a:endParaRPr lang="en-US" dirty="0"/>
          </a:p>
          <a:p>
            <a:r>
              <a:rPr lang="en-US" dirty="0"/>
              <a:t>Answer: D</a:t>
            </a:r>
            <a:endParaRPr lang="en-IN" dirty="0"/>
          </a:p>
        </p:txBody>
      </p:sp>
    </p:spTree>
    <p:extLst>
      <p:ext uri="{BB962C8B-B14F-4D97-AF65-F5344CB8AC3E}">
        <p14:creationId xmlns:p14="http://schemas.microsoft.com/office/powerpoint/2010/main" val="44594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number of circles that can be drawn out of 10 points of which 7 are collinear is</a:t>
            </a:r>
          </a:p>
          <a:p>
            <a:r>
              <a:rPr lang="en-US" dirty="0"/>
              <a:t>A] </a:t>
            </a:r>
            <a:r>
              <a:rPr lang="en-GB" dirty="0"/>
              <a:t>130</a:t>
            </a:r>
            <a:endParaRPr lang="en-US" dirty="0"/>
          </a:p>
          <a:p>
            <a:r>
              <a:rPr lang="en-US" dirty="0"/>
              <a:t>B] </a:t>
            </a:r>
            <a:r>
              <a:rPr lang="en-GB" dirty="0"/>
              <a:t>85 </a:t>
            </a:r>
          </a:p>
          <a:p>
            <a:r>
              <a:rPr lang="en-US" dirty="0"/>
              <a:t>C] </a:t>
            </a:r>
            <a:r>
              <a:rPr lang="en-GB" dirty="0"/>
              <a:t>45</a:t>
            </a:r>
            <a:endParaRPr lang="en-US" dirty="0"/>
          </a:p>
          <a:p>
            <a:r>
              <a:rPr lang="en-US" dirty="0"/>
              <a:t>D] Cannot be determined</a:t>
            </a:r>
          </a:p>
          <a:p>
            <a:endParaRPr lang="en-US" dirty="0"/>
          </a:p>
          <a:p>
            <a:r>
              <a:rPr lang="en-US" dirty="0"/>
              <a:t>Answer: B</a:t>
            </a:r>
            <a:endParaRPr lang="en-IN" dirty="0"/>
          </a:p>
        </p:txBody>
      </p:sp>
    </p:spTree>
    <p:extLst>
      <p:ext uri="{BB962C8B-B14F-4D97-AF65-F5344CB8AC3E}">
        <p14:creationId xmlns:p14="http://schemas.microsoft.com/office/powerpoint/2010/main" val="427267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AMS MOCK CAT test CATALYST 19 consists of four sections. Each section has a maximum of 45 marks. Find the number of ways in which a student can qualify in the AMS MOCK CAT if the qualifying marks is 90. (a) 36,546 (b) 6296 (c) 64906 (d) None of these</a:t>
            </a:r>
          </a:p>
          <a:p>
            <a:r>
              <a:rPr lang="en-US" dirty="0"/>
              <a:t>A] </a:t>
            </a:r>
            <a:r>
              <a:rPr lang="en-GB" dirty="0"/>
              <a:t>36,546</a:t>
            </a:r>
            <a:endParaRPr lang="en-US" dirty="0"/>
          </a:p>
          <a:p>
            <a:r>
              <a:rPr lang="en-US" dirty="0"/>
              <a:t>B] </a:t>
            </a:r>
            <a:r>
              <a:rPr lang="en-GB" dirty="0"/>
              <a:t>6296 </a:t>
            </a:r>
            <a:endParaRPr lang="en-US" dirty="0"/>
          </a:p>
          <a:p>
            <a:r>
              <a:rPr lang="en-US" dirty="0"/>
              <a:t>C] </a:t>
            </a:r>
            <a:r>
              <a:rPr lang="en-GB" dirty="0"/>
              <a:t>64906</a:t>
            </a:r>
            <a:endParaRPr lang="en-US" dirty="0"/>
          </a:p>
          <a:p>
            <a:r>
              <a:rPr lang="en-US" dirty="0"/>
              <a:t>D] 36,025</a:t>
            </a:r>
          </a:p>
          <a:p>
            <a:endParaRPr lang="en-US" dirty="0"/>
          </a:p>
          <a:p>
            <a:r>
              <a:rPr lang="en-US" dirty="0"/>
              <a:t>Answer: C</a:t>
            </a:r>
            <a:endParaRPr lang="en-IN" dirty="0"/>
          </a:p>
        </p:txBody>
      </p:sp>
    </p:spTree>
    <p:extLst>
      <p:ext uri="{BB962C8B-B14F-4D97-AF65-F5344CB8AC3E}">
        <p14:creationId xmlns:p14="http://schemas.microsoft.com/office/powerpoint/2010/main" val="37469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letters of the word PASTE are written in all possible orders and these words are written out as in a dictionary. Then the rank of the word SPATE is</a:t>
            </a:r>
          </a:p>
          <a:p>
            <a:r>
              <a:rPr lang="en-US" dirty="0"/>
              <a:t>A] 432</a:t>
            </a:r>
          </a:p>
          <a:p>
            <a:r>
              <a:rPr lang="en-US" dirty="0"/>
              <a:t>B] </a:t>
            </a:r>
            <a:r>
              <a:rPr lang="en-GB" dirty="0"/>
              <a:t>86</a:t>
            </a:r>
            <a:endParaRPr lang="en-US" dirty="0"/>
          </a:p>
          <a:p>
            <a:r>
              <a:rPr lang="en-US" dirty="0"/>
              <a:t>C] </a:t>
            </a:r>
            <a:r>
              <a:rPr lang="en-GB" dirty="0"/>
              <a:t>59</a:t>
            </a:r>
            <a:endParaRPr lang="en-US" dirty="0"/>
          </a:p>
          <a:p>
            <a:r>
              <a:rPr lang="en-US" dirty="0"/>
              <a:t>D] </a:t>
            </a:r>
            <a:r>
              <a:rPr lang="en-GB" dirty="0"/>
              <a:t>446</a:t>
            </a:r>
            <a:endParaRPr lang="en-US" dirty="0"/>
          </a:p>
          <a:p>
            <a:endParaRPr lang="en-US" dirty="0"/>
          </a:p>
          <a:p>
            <a:r>
              <a:rPr lang="en-US" dirty="0"/>
              <a:t>Answer: B</a:t>
            </a:r>
            <a:endParaRPr lang="en-IN" dirty="0"/>
          </a:p>
        </p:txBody>
      </p:sp>
    </p:spTree>
    <p:extLst>
      <p:ext uri="{BB962C8B-B14F-4D97-AF65-F5344CB8AC3E}">
        <p14:creationId xmlns:p14="http://schemas.microsoft.com/office/powerpoint/2010/main" val="414814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Seven different objects must be divided among three people. In how many ways can this be done if one or two of them must get no objects?</a:t>
            </a:r>
          </a:p>
          <a:p>
            <a:r>
              <a:rPr lang="en-US" dirty="0"/>
              <a:t>A] 381</a:t>
            </a:r>
          </a:p>
          <a:p>
            <a:r>
              <a:rPr lang="en-US" dirty="0"/>
              <a:t>B] 36</a:t>
            </a:r>
          </a:p>
          <a:p>
            <a:r>
              <a:rPr lang="en-US" dirty="0"/>
              <a:t>C] 84</a:t>
            </a:r>
          </a:p>
          <a:p>
            <a:r>
              <a:rPr lang="en-US" dirty="0"/>
              <a:t>D] 180</a:t>
            </a:r>
          </a:p>
          <a:p>
            <a:endParaRPr lang="en-US" dirty="0"/>
          </a:p>
          <a:p>
            <a:r>
              <a:rPr lang="en-US" dirty="0"/>
              <a:t>Answer: A</a:t>
            </a:r>
            <a:endParaRPr lang="en-IN" dirty="0"/>
          </a:p>
        </p:txBody>
      </p:sp>
    </p:spTree>
    <p:extLst>
      <p:ext uri="{BB962C8B-B14F-4D97-AF65-F5344CB8AC3E}">
        <p14:creationId xmlns:p14="http://schemas.microsoft.com/office/powerpoint/2010/main" val="67837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There are 5 bottles of sherry and each have their respective caps. If you are asked to put the correct cap to the correct bottle then how many ways are there so that not a single cap is on the correct bottle?</a:t>
            </a:r>
          </a:p>
          <a:p>
            <a:r>
              <a:rPr lang="en-US" dirty="0"/>
              <a:t>A] 44</a:t>
            </a:r>
          </a:p>
          <a:p>
            <a:r>
              <a:rPr lang="en-US" dirty="0"/>
              <a:t>B] 55-1</a:t>
            </a:r>
          </a:p>
          <a:p>
            <a:r>
              <a:rPr lang="en-US" dirty="0"/>
              <a:t>C] 5</a:t>
            </a:r>
            <a:r>
              <a:rPr lang="en-US" baseline="30000" dirty="0"/>
              <a:t>5</a:t>
            </a:r>
            <a:endParaRPr lang="en-US" dirty="0"/>
          </a:p>
          <a:p>
            <a:r>
              <a:rPr lang="en-US" dirty="0"/>
              <a:t>D</a:t>
            </a:r>
            <a:r>
              <a:rPr lang="en-US"/>
              <a:t>] 47</a:t>
            </a:r>
            <a:endParaRPr lang="en-US" dirty="0"/>
          </a:p>
          <a:p>
            <a:endParaRPr lang="en-US" dirty="0"/>
          </a:p>
          <a:p>
            <a:r>
              <a:rPr lang="en-US" dirty="0"/>
              <a:t>Answer: A</a:t>
            </a:r>
            <a:endParaRPr lang="en-IN" dirty="0"/>
          </a:p>
        </p:txBody>
      </p:sp>
    </p:spTree>
    <p:extLst>
      <p:ext uri="{BB962C8B-B14F-4D97-AF65-F5344CB8AC3E}">
        <p14:creationId xmlns:p14="http://schemas.microsoft.com/office/powerpoint/2010/main" val="262240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how many ways can a group of 5 men and 2 women be made out of a total of 7 men and 3 women?</a:t>
            </a:r>
            <a:br>
              <a:rPr lang="en-GB" dirty="0"/>
            </a:br>
            <a:r>
              <a:rPr lang="en-US" dirty="0"/>
              <a:t>A] 63</a:t>
            </a:r>
          </a:p>
          <a:p>
            <a:r>
              <a:rPr lang="en-US" dirty="0"/>
              <a:t>B] 90</a:t>
            </a:r>
          </a:p>
          <a:p>
            <a:r>
              <a:rPr lang="en-US" dirty="0"/>
              <a:t>C] 126</a:t>
            </a:r>
          </a:p>
          <a:p>
            <a:r>
              <a:rPr lang="en-US" dirty="0"/>
              <a:t>D] 135</a:t>
            </a:r>
          </a:p>
          <a:p>
            <a:endParaRPr lang="en-US" dirty="0"/>
          </a:p>
          <a:p>
            <a:r>
              <a:rPr lang="en-US" dirty="0"/>
              <a:t>Answer: A</a:t>
            </a:r>
            <a:endParaRPr lang="en-IN" dirty="0"/>
          </a:p>
        </p:txBody>
      </p:sp>
    </p:spTree>
    <p:extLst>
      <p:ext uri="{BB962C8B-B14F-4D97-AF65-F5344CB8AC3E}">
        <p14:creationId xmlns:p14="http://schemas.microsoft.com/office/powerpoint/2010/main" val="37547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How many 4-letter words with or without meaning, can be formed out of the letters of the word, 'LOGARITHMS', if repetition of letters is not allowed?</a:t>
            </a:r>
          </a:p>
          <a:p>
            <a:r>
              <a:rPr lang="en-US" dirty="0"/>
              <a:t>A] 40</a:t>
            </a:r>
          </a:p>
          <a:p>
            <a:r>
              <a:rPr lang="en-US" dirty="0"/>
              <a:t>B] 400</a:t>
            </a:r>
          </a:p>
          <a:p>
            <a:r>
              <a:rPr lang="en-US" dirty="0"/>
              <a:t>C] 5040</a:t>
            </a:r>
          </a:p>
          <a:p>
            <a:r>
              <a:rPr lang="en-US" dirty="0"/>
              <a:t>D] 2520</a:t>
            </a:r>
          </a:p>
          <a:p>
            <a:endParaRPr lang="en-US" dirty="0"/>
          </a:p>
          <a:p>
            <a:r>
              <a:rPr lang="en-US" dirty="0"/>
              <a:t>Answer: C</a:t>
            </a:r>
            <a:endParaRPr lang="en-IN" dirty="0"/>
          </a:p>
        </p:txBody>
      </p:sp>
    </p:spTree>
    <p:extLst>
      <p:ext uri="{BB962C8B-B14F-4D97-AF65-F5344CB8AC3E}">
        <p14:creationId xmlns:p14="http://schemas.microsoft.com/office/powerpoint/2010/main" val="221639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how many different ways can the letters of the word 'MATHEMATICS' be arranged so that the vowels always come together?</a:t>
            </a:r>
          </a:p>
          <a:p>
            <a:r>
              <a:rPr lang="en-US" dirty="0"/>
              <a:t>A] </a:t>
            </a:r>
            <a:r>
              <a:rPr lang="en-GB" dirty="0"/>
              <a:t>10080</a:t>
            </a:r>
            <a:endParaRPr lang="en-US" dirty="0"/>
          </a:p>
          <a:p>
            <a:r>
              <a:rPr lang="en-US" dirty="0"/>
              <a:t>B] 4989600</a:t>
            </a:r>
          </a:p>
          <a:p>
            <a:r>
              <a:rPr lang="en-US" dirty="0"/>
              <a:t>C] 120960</a:t>
            </a:r>
          </a:p>
          <a:p>
            <a:r>
              <a:rPr lang="en-US" dirty="0"/>
              <a:t>D] 265477</a:t>
            </a:r>
          </a:p>
          <a:p>
            <a:endParaRPr lang="en-US" dirty="0"/>
          </a:p>
          <a:p>
            <a:r>
              <a:rPr lang="en-US" dirty="0"/>
              <a:t>Answer: C</a:t>
            </a:r>
            <a:endParaRPr lang="en-IN" dirty="0"/>
          </a:p>
        </p:txBody>
      </p:sp>
    </p:spTree>
    <p:extLst>
      <p:ext uri="{BB962C8B-B14F-4D97-AF65-F5344CB8AC3E}">
        <p14:creationId xmlns:p14="http://schemas.microsoft.com/office/powerpoint/2010/main" val="191057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a group of 6 boys and 4 girls, four children are to be selected. In how many different ways can they be selected such that at least one boy should be there?</a:t>
            </a:r>
          </a:p>
          <a:p>
            <a:r>
              <a:rPr lang="en-US" dirty="0"/>
              <a:t>A] 159</a:t>
            </a:r>
          </a:p>
          <a:p>
            <a:r>
              <a:rPr lang="en-US" dirty="0"/>
              <a:t>B] 194</a:t>
            </a:r>
          </a:p>
          <a:p>
            <a:r>
              <a:rPr lang="en-US" dirty="0"/>
              <a:t>C] 205</a:t>
            </a:r>
          </a:p>
          <a:p>
            <a:r>
              <a:rPr lang="en-US" dirty="0"/>
              <a:t>D] 209</a:t>
            </a:r>
          </a:p>
          <a:p>
            <a:endParaRPr lang="en-US" dirty="0"/>
          </a:p>
          <a:p>
            <a:r>
              <a:rPr lang="en-US" dirty="0"/>
              <a:t>Answer: D</a:t>
            </a:r>
            <a:endParaRPr lang="en-IN" dirty="0"/>
          </a:p>
        </p:txBody>
      </p:sp>
    </p:spTree>
    <p:extLst>
      <p:ext uri="{BB962C8B-B14F-4D97-AF65-F5344CB8AC3E}">
        <p14:creationId xmlns:p14="http://schemas.microsoft.com/office/powerpoint/2010/main" val="207183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9886"/>
            <a:ext cx="9144000" cy="2649600"/>
          </a:xfrm>
        </p:spPr>
        <p:txBody>
          <a:bodyPr/>
          <a:lstStyle/>
          <a:p>
            <a:r>
              <a:rPr lang="en-GB" dirty="0"/>
              <a:t>How many 3-digit numbers can be formed from the digits 2, 3, 5, 6, 7 and 9, which are divisible by 5 and none of the digits is repeated?</a:t>
            </a:r>
          </a:p>
          <a:p>
            <a:r>
              <a:rPr lang="en-US" dirty="0"/>
              <a:t>A] 5</a:t>
            </a:r>
          </a:p>
          <a:p>
            <a:r>
              <a:rPr lang="en-US" dirty="0"/>
              <a:t>B] 10</a:t>
            </a:r>
          </a:p>
          <a:p>
            <a:r>
              <a:rPr lang="en-US" dirty="0"/>
              <a:t>C] 15</a:t>
            </a:r>
          </a:p>
          <a:p>
            <a:r>
              <a:rPr lang="en-US" dirty="0"/>
              <a:t>D] 20</a:t>
            </a:r>
          </a:p>
          <a:p>
            <a:endParaRPr lang="en-US" dirty="0"/>
          </a:p>
          <a:p>
            <a:r>
              <a:rPr lang="en-US" dirty="0"/>
              <a:t>Answer: D</a:t>
            </a:r>
            <a:endParaRPr lang="en-IN" dirty="0"/>
          </a:p>
        </p:txBody>
      </p:sp>
    </p:spTree>
    <p:extLst>
      <p:ext uri="{BB962C8B-B14F-4D97-AF65-F5344CB8AC3E}">
        <p14:creationId xmlns:p14="http://schemas.microsoft.com/office/powerpoint/2010/main" val="358404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how many ways can 7 Indians, 5 Pakistanis and 6 Dutch be seated in a row so that all persons of the same nationality sit together?</a:t>
            </a:r>
          </a:p>
          <a:p>
            <a:r>
              <a:rPr lang="en-US" dirty="0"/>
              <a:t>A] 3!</a:t>
            </a:r>
          </a:p>
          <a:p>
            <a:r>
              <a:rPr lang="en-US" dirty="0"/>
              <a:t>B] 7!5!6!</a:t>
            </a:r>
          </a:p>
          <a:p>
            <a:r>
              <a:rPr lang="en-US" dirty="0"/>
              <a:t>C] 3!.7!.5!.6!</a:t>
            </a:r>
          </a:p>
          <a:p>
            <a:r>
              <a:rPr lang="en-US" dirty="0"/>
              <a:t>D] 182</a:t>
            </a:r>
          </a:p>
          <a:p>
            <a:endParaRPr lang="en-US" dirty="0"/>
          </a:p>
          <a:p>
            <a:r>
              <a:rPr lang="en-US" dirty="0"/>
              <a:t>Answer: C</a:t>
            </a:r>
          </a:p>
          <a:p>
            <a:endParaRPr lang="en-IN" dirty="0"/>
          </a:p>
        </p:txBody>
      </p:sp>
    </p:spTree>
    <p:extLst>
      <p:ext uri="{BB962C8B-B14F-4D97-AF65-F5344CB8AC3E}">
        <p14:creationId xmlns:p14="http://schemas.microsoft.com/office/powerpoint/2010/main" val="294839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How many 4 digit numbers divisible by 5 can be formed with the digits 0, 1, 2, 3, 4, 5, 6 and 6?</a:t>
            </a:r>
          </a:p>
          <a:p>
            <a:r>
              <a:rPr lang="en-US" dirty="0"/>
              <a:t>A] 220</a:t>
            </a:r>
            <a:r>
              <a:rPr lang="en-GB" dirty="0"/>
              <a:t> </a:t>
            </a:r>
            <a:endParaRPr lang="en-US" dirty="0"/>
          </a:p>
          <a:p>
            <a:r>
              <a:rPr lang="en-US" dirty="0"/>
              <a:t>B] 249</a:t>
            </a:r>
          </a:p>
          <a:p>
            <a:r>
              <a:rPr lang="en-US" dirty="0"/>
              <a:t>C] 432</a:t>
            </a:r>
          </a:p>
          <a:p>
            <a:r>
              <a:rPr lang="en-US" dirty="0"/>
              <a:t>D] 288</a:t>
            </a:r>
          </a:p>
          <a:p>
            <a:endParaRPr lang="en-US" dirty="0"/>
          </a:p>
          <a:p>
            <a:r>
              <a:rPr lang="en-US" dirty="0"/>
              <a:t>Answer: B</a:t>
            </a:r>
            <a:endParaRPr lang="en-IN" dirty="0"/>
          </a:p>
        </p:txBody>
      </p:sp>
    </p:spTree>
    <p:extLst>
      <p:ext uri="{BB962C8B-B14F-4D97-AF65-F5344CB8AC3E}">
        <p14:creationId xmlns:p14="http://schemas.microsoft.com/office/powerpoint/2010/main" val="20029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Find the number of ways of selecting the committee with a maximum of 2 women and having at the maximum one woman holding one of the two posts on the committee.</a:t>
            </a:r>
          </a:p>
          <a:p>
            <a:r>
              <a:rPr lang="en-US" dirty="0"/>
              <a:t>A] 16</a:t>
            </a:r>
          </a:p>
          <a:p>
            <a:r>
              <a:rPr lang="en-US" dirty="0"/>
              <a:t>B] 512</a:t>
            </a:r>
          </a:p>
          <a:p>
            <a:r>
              <a:rPr lang="en-US" dirty="0"/>
              <a:t>C] 608</a:t>
            </a:r>
          </a:p>
          <a:p>
            <a:r>
              <a:rPr lang="en-US" dirty="0"/>
              <a:t>D] 324</a:t>
            </a:r>
          </a:p>
          <a:p>
            <a:endParaRPr lang="en-US" dirty="0"/>
          </a:p>
          <a:p>
            <a:r>
              <a:rPr lang="en-US" dirty="0"/>
              <a:t>Answer: B</a:t>
            </a:r>
            <a:endParaRPr lang="en-IN" dirty="0"/>
          </a:p>
        </p:txBody>
      </p:sp>
    </p:spTree>
    <p:extLst>
      <p:ext uri="{BB962C8B-B14F-4D97-AF65-F5344CB8AC3E}">
        <p14:creationId xmlns:p14="http://schemas.microsoft.com/office/powerpoint/2010/main" val="8712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778</Words>
  <Application>Microsoft Office PowerPoint</Application>
  <PresentationFormat>On-screen Show (4:3)</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dc:creator>
  <cp:lastModifiedBy>sanna</cp:lastModifiedBy>
  <cp:revision>280</cp:revision>
  <dcterms:created xsi:type="dcterms:W3CDTF">2018-06-11T05:48:38Z</dcterms:created>
  <dcterms:modified xsi:type="dcterms:W3CDTF">2018-07-09T11:05:31Z</dcterms:modified>
</cp:coreProperties>
</file>