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0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B8996AE-C9E2-4C9D-A36A-BBCC374FF2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D4AA35C-F329-4AA9-B179-B9561ED14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3791B-D370-4390-B517-EF7E2A47AA8D}" type="datetimeFigureOut">
              <a:rPr lang="en-IN" smtClean="0"/>
              <a:pPr/>
              <a:t>29-07-2018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74598C-3E8F-4397-B93F-33407C086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04B2B8-2737-421B-9D9A-1AC1E946E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913A5-4B04-49EB-BE64-B9E9787484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6258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 descr="01">
            <a:extLst>
              <a:ext uri="{FF2B5EF4-FFF2-40B4-BE49-F238E27FC236}">
                <a16:creationId xmlns="" xmlns:a16="http://schemas.microsoft.com/office/drawing/2014/main" id="{CDB5BC0B-165E-43A2-B920-86041C1F5FF5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57888D33-52D6-4B33-9901-3023819677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10593" y="4955509"/>
            <a:ext cx="47228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8" rIns="91438" bIns="45718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6B6B6B"/>
                </a:solidFill>
              </a:rPr>
              <a:t>ETHNUS Consultancy Services Pvt. Ltd.</a:t>
            </a:r>
            <a:endParaRPr lang="en-IN" dirty="0">
              <a:solidFill>
                <a:srgbClr val="6B6B6B"/>
              </a:solidFill>
            </a:endParaRPr>
          </a:p>
        </p:txBody>
      </p:sp>
      <p:pic>
        <p:nvPicPr>
          <p:cNvPr id="10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7DDAB77A-B8B5-487F-8184-84CB74D19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2" y="847587"/>
            <a:ext cx="377507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8F162B69-0BBE-4592-972B-A8A8DB5CD6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8206" y="5643955"/>
            <a:ext cx="22875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8" rIns="91438" bIns="45718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6B6B6B"/>
                </a:solidFill>
              </a:rPr>
              <a:t>www.ethnus.com</a:t>
            </a:r>
            <a:endParaRPr lang="en-IN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36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4" descr="02">
            <a:extLst>
              <a:ext uri="{FF2B5EF4-FFF2-40B4-BE49-F238E27FC236}">
                <a16:creationId xmlns="" xmlns:a16="http://schemas.microsoft.com/office/drawing/2014/main" id="{30422B24-C0E8-4879-B874-03EBF590793E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4FB686D3-CA82-4DA3-8687-99F2B3C6A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6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618" userDrawn="1">
          <p15:clr>
            <a:srgbClr val="FBAE40"/>
          </p15:clr>
        </p15:guide>
        <p15:guide id="2" pos="51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4" descr="02">
            <a:extLst>
              <a:ext uri="{FF2B5EF4-FFF2-40B4-BE49-F238E27FC236}">
                <a16:creationId xmlns="" xmlns:a16="http://schemas.microsoft.com/office/drawing/2014/main" id="{30422B24-C0E8-4879-B874-03EBF590793E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4FB686D3-CA82-4DA3-8687-99F2B3C6A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3">
            <a:extLst>
              <a:ext uri="{FF2B5EF4-FFF2-40B4-BE49-F238E27FC236}">
                <a16:creationId xmlns="" xmlns:a16="http://schemas.microsoft.com/office/drawing/2014/main" id="{20BC4C8D-1E3E-44D1-BC0E-17287D8CA2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End</a:t>
            </a:r>
          </a:p>
        </p:txBody>
      </p:sp>
      <p:sp>
        <p:nvSpPr>
          <p:cNvPr id="8" name="Oval 32">
            <a:extLst>
              <a:ext uri="{FF2B5EF4-FFF2-40B4-BE49-F238E27FC236}">
                <a16:creationId xmlns="" xmlns:a16="http://schemas.microsoft.com/office/drawing/2014/main" id="{CA276E8B-209B-4397-B4F2-7E7B687E5F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10" name="Oval 31">
            <a:extLst>
              <a:ext uri="{FF2B5EF4-FFF2-40B4-BE49-F238E27FC236}">
                <a16:creationId xmlns="" xmlns:a16="http://schemas.microsoft.com/office/drawing/2014/main" id="{B1896E37-54BE-4170-A62F-22D742D21F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11" name="Oval 30">
            <a:extLst>
              <a:ext uri="{FF2B5EF4-FFF2-40B4-BE49-F238E27FC236}">
                <a16:creationId xmlns="" xmlns:a16="http://schemas.microsoft.com/office/drawing/2014/main" id="{91D0B350-294E-4109-B365-146BE9B96F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12" name="Oval 29">
            <a:extLst>
              <a:ext uri="{FF2B5EF4-FFF2-40B4-BE49-F238E27FC236}">
                <a16:creationId xmlns="" xmlns:a16="http://schemas.microsoft.com/office/drawing/2014/main" id="{ED8CEB05-047A-468B-AAE2-3D74657F47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13" name="Oval 28">
            <a:extLst>
              <a:ext uri="{FF2B5EF4-FFF2-40B4-BE49-F238E27FC236}">
                <a16:creationId xmlns="" xmlns:a16="http://schemas.microsoft.com/office/drawing/2014/main" id="{85F447D5-69B2-464F-808D-3CF5D95950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14" name="Oval 27">
            <a:extLst>
              <a:ext uri="{FF2B5EF4-FFF2-40B4-BE49-F238E27FC236}">
                <a16:creationId xmlns="" xmlns:a16="http://schemas.microsoft.com/office/drawing/2014/main" id="{D46B2CB2-573E-498C-A1AC-3B5113E92F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15" name="Oval 26">
            <a:extLst>
              <a:ext uri="{FF2B5EF4-FFF2-40B4-BE49-F238E27FC236}">
                <a16:creationId xmlns="" xmlns:a16="http://schemas.microsoft.com/office/drawing/2014/main" id="{08A2F20D-2FB7-4908-807C-06F8B5408E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16" name="Oval 25">
            <a:extLst>
              <a:ext uri="{FF2B5EF4-FFF2-40B4-BE49-F238E27FC236}">
                <a16:creationId xmlns="" xmlns:a16="http://schemas.microsoft.com/office/drawing/2014/main" id="{7DF661B7-B5BE-49A4-90CF-87B626B59C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17" name="Oval 24">
            <a:extLst>
              <a:ext uri="{FF2B5EF4-FFF2-40B4-BE49-F238E27FC236}">
                <a16:creationId xmlns="" xmlns:a16="http://schemas.microsoft.com/office/drawing/2014/main" id="{127C9643-4649-491A-AC3A-2220F7A9D5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18" name="Oval 23">
            <a:extLst>
              <a:ext uri="{FF2B5EF4-FFF2-40B4-BE49-F238E27FC236}">
                <a16:creationId xmlns="" xmlns:a16="http://schemas.microsoft.com/office/drawing/2014/main" id="{74F236CB-BF43-4A01-BA1E-9CE04CEEFC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10</a:t>
            </a:r>
          </a:p>
        </p:txBody>
      </p:sp>
      <p:sp>
        <p:nvSpPr>
          <p:cNvPr id="19" name="Oval 22">
            <a:extLst>
              <a:ext uri="{FF2B5EF4-FFF2-40B4-BE49-F238E27FC236}">
                <a16:creationId xmlns="" xmlns:a16="http://schemas.microsoft.com/office/drawing/2014/main" id="{4591C7D4-D6D8-479D-A23C-FD199D25E8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11</a:t>
            </a:r>
          </a:p>
        </p:txBody>
      </p:sp>
      <p:sp>
        <p:nvSpPr>
          <p:cNvPr id="20" name="Oval 21">
            <a:extLst>
              <a:ext uri="{FF2B5EF4-FFF2-40B4-BE49-F238E27FC236}">
                <a16:creationId xmlns="" xmlns:a16="http://schemas.microsoft.com/office/drawing/2014/main" id="{850D72C8-649C-472A-ACE9-DF309659A1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5661670-E635-43EC-9EAE-8643AC4463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462718B-DE71-4A10-BB81-D52174C5F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53359B66-46F4-478E-AB75-626A55CD14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BC94A5A-69FC-4888-9B27-BF13002C04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16</a:t>
            </a:r>
          </a:p>
        </p:txBody>
      </p:sp>
      <p:sp>
        <p:nvSpPr>
          <p:cNvPr id="25" name="Oval 16">
            <a:extLst>
              <a:ext uri="{FF2B5EF4-FFF2-40B4-BE49-F238E27FC236}">
                <a16:creationId xmlns="" xmlns:a16="http://schemas.microsoft.com/office/drawing/2014/main" id="{481ADDDA-2792-49F0-9ECA-EE0167517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17</a:t>
            </a:r>
          </a:p>
        </p:txBody>
      </p:sp>
      <p:sp>
        <p:nvSpPr>
          <p:cNvPr id="26" name="Oval 15">
            <a:extLst>
              <a:ext uri="{FF2B5EF4-FFF2-40B4-BE49-F238E27FC236}">
                <a16:creationId xmlns="" xmlns:a16="http://schemas.microsoft.com/office/drawing/2014/main" id="{E718E96B-D65B-45B4-90DC-3F9E1F681B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18</a:t>
            </a:r>
          </a:p>
        </p:txBody>
      </p:sp>
      <p:sp>
        <p:nvSpPr>
          <p:cNvPr id="27" name="Oval 14">
            <a:extLst>
              <a:ext uri="{FF2B5EF4-FFF2-40B4-BE49-F238E27FC236}">
                <a16:creationId xmlns="" xmlns:a16="http://schemas.microsoft.com/office/drawing/2014/main" id="{70F989EB-1422-458F-B468-8E75AD0AE5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19</a:t>
            </a: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73F03B5E-E983-4534-AEC7-A7ED277269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20</a:t>
            </a:r>
          </a:p>
        </p:txBody>
      </p:sp>
      <p:sp>
        <p:nvSpPr>
          <p:cNvPr id="29" name="Oval 12">
            <a:extLst>
              <a:ext uri="{FF2B5EF4-FFF2-40B4-BE49-F238E27FC236}">
                <a16:creationId xmlns="" xmlns:a16="http://schemas.microsoft.com/office/drawing/2014/main" id="{00963A7A-D3B6-4537-8965-B67A046827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21</a:t>
            </a:r>
          </a:p>
        </p:txBody>
      </p:sp>
      <p:sp>
        <p:nvSpPr>
          <p:cNvPr id="30" name="Oval 11">
            <a:extLst>
              <a:ext uri="{FF2B5EF4-FFF2-40B4-BE49-F238E27FC236}">
                <a16:creationId xmlns="" xmlns:a16="http://schemas.microsoft.com/office/drawing/2014/main" id="{0A31295F-46C0-4303-8959-753566BB1F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22</a:t>
            </a:r>
          </a:p>
        </p:txBody>
      </p:sp>
      <p:sp>
        <p:nvSpPr>
          <p:cNvPr id="31" name="Oval 10">
            <a:extLst>
              <a:ext uri="{FF2B5EF4-FFF2-40B4-BE49-F238E27FC236}">
                <a16:creationId xmlns="" xmlns:a16="http://schemas.microsoft.com/office/drawing/2014/main" id="{3A60C796-D0B2-49EA-8154-231314FF4B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23</a:t>
            </a:r>
          </a:p>
        </p:txBody>
      </p:sp>
      <p:sp>
        <p:nvSpPr>
          <p:cNvPr id="32" name="Oval 9">
            <a:extLst>
              <a:ext uri="{FF2B5EF4-FFF2-40B4-BE49-F238E27FC236}">
                <a16:creationId xmlns="" xmlns:a16="http://schemas.microsoft.com/office/drawing/2014/main" id="{18C08C15-0EAF-45CD-873D-BEB2CF5402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24</a:t>
            </a:r>
          </a:p>
        </p:txBody>
      </p:sp>
      <p:sp>
        <p:nvSpPr>
          <p:cNvPr id="33" name="Oval 8">
            <a:extLst>
              <a:ext uri="{FF2B5EF4-FFF2-40B4-BE49-F238E27FC236}">
                <a16:creationId xmlns="" xmlns:a16="http://schemas.microsoft.com/office/drawing/2014/main" id="{AC466816-8B4F-466E-9972-8A16D50496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25</a:t>
            </a:r>
          </a:p>
        </p:txBody>
      </p:sp>
      <p:sp>
        <p:nvSpPr>
          <p:cNvPr id="34" name="Oval 7">
            <a:extLst>
              <a:ext uri="{FF2B5EF4-FFF2-40B4-BE49-F238E27FC236}">
                <a16:creationId xmlns="" xmlns:a16="http://schemas.microsoft.com/office/drawing/2014/main" id="{AA2D7E49-D537-4362-AC6A-596EE7BF3D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26</a:t>
            </a:r>
          </a:p>
        </p:txBody>
      </p:sp>
      <p:sp>
        <p:nvSpPr>
          <p:cNvPr id="35" name="Oval 6">
            <a:extLst>
              <a:ext uri="{FF2B5EF4-FFF2-40B4-BE49-F238E27FC236}">
                <a16:creationId xmlns="" xmlns:a16="http://schemas.microsoft.com/office/drawing/2014/main" id="{21DA82BA-2AB7-4A16-B451-598C8E29BC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27</a:t>
            </a:r>
          </a:p>
        </p:txBody>
      </p:sp>
      <p:sp>
        <p:nvSpPr>
          <p:cNvPr id="36" name="Oval 5">
            <a:extLst>
              <a:ext uri="{FF2B5EF4-FFF2-40B4-BE49-F238E27FC236}">
                <a16:creationId xmlns="" xmlns:a16="http://schemas.microsoft.com/office/drawing/2014/main" id="{37BDEC7C-817B-43A2-8DA5-D178049B72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28</a:t>
            </a:r>
          </a:p>
        </p:txBody>
      </p:sp>
      <p:sp>
        <p:nvSpPr>
          <p:cNvPr id="37" name="Oval 4">
            <a:extLst>
              <a:ext uri="{FF2B5EF4-FFF2-40B4-BE49-F238E27FC236}">
                <a16:creationId xmlns="" xmlns:a16="http://schemas.microsoft.com/office/drawing/2014/main" id="{CF195F46-90CC-4C8E-AF0C-391FECE084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29</a:t>
            </a:r>
          </a:p>
        </p:txBody>
      </p:sp>
      <p:sp>
        <p:nvSpPr>
          <p:cNvPr id="38" name="Oval 3">
            <a:extLst>
              <a:ext uri="{FF2B5EF4-FFF2-40B4-BE49-F238E27FC236}">
                <a16:creationId xmlns="" xmlns:a16="http://schemas.microsoft.com/office/drawing/2014/main" id="{2992951B-F9CB-4799-8655-3139975898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1D54C817-738D-44F6-BD1D-657CD6DD8A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31</a:t>
            </a:r>
          </a:p>
        </p:txBody>
      </p:sp>
      <p:sp>
        <p:nvSpPr>
          <p:cNvPr id="40" name="Oval 31">
            <a:extLst>
              <a:ext uri="{FF2B5EF4-FFF2-40B4-BE49-F238E27FC236}">
                <a16:creationId xmlns="" xmlns:a16="http://schemas.microsoft.com/office/drawing/2014/main" id="{27D2334E-13FC-4803-969F-9D721F0C8D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32</a:t>
            </a:r>
          </a:p>
        </p:txBody>
      </p:sp>
      <p:sp>
        <p:nvSpPr>
          <p:cNvPr id="41" name="Oval 30">
            <a:extLst>
              <a:ext uri="{FF2B5EF4-FFF2-40B4-BE49-F238E27FC236}">
                <a16:creationId xmlns="" xmlns:a16="http://schemas.microsoft.com/office/drawing/2014/main" id="{F4F373E1-3090-486C-8083-5ECCEF1BA6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33</a:t>
            </a:r>
          </a:p>
        </p:txBody>
      </p:sp>
      <p:sp>
        <p:nvSpPr>
          <p:cNvPr id="42" name="Oval 29">
            <a:extLst>
              <a:ext uri="{FF2B5EF4-FFF2-40B4-BE49-F238E27FC236}">
                <a16:creationId xmlns="" xmlns:a16="http://schemas.microsoft.com/office/drawing/2014/main" id="{436F8E2A-C570-4688-B439-CB6BF38B3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34</a:t>
            </a:r>
          </a:p>
        </p:txBody>
      </p:sp>
      <p:sp>
        <p:nvSpPr>
          <p:cNvPr id="43" name="Oval 28">
            <a:extLst>
              <a:ext uri="{FF2B5EF4-FFF2-40B4-BE49-F238E27FC236}">
                <a16:creationId xmlns="" xmlns:a16="http://schemas.microsoft.com/office/drawing/2014/main" id="{4F8B8403-59B5-45C6-B242-3173D75884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35</a:t>
            </a:r>
          </a:p>
        </p:txBody>
      </p:sp>
      <p:sp>
        <p:nvSpPr>
          <p:cNvPr id="44" name="Oval 27">
            <a:extLst>
              <a:ext uri="{FF2B5EF4-FFF2-40B4-BE49-F238E27FC236}">
                <a16:creationId xmlns="" xmlns:a16="http://schemas.microsoft.com/office/drawing/2014/main" id="{586C3C25-A36C-4CD6-ADFA-140D9D97A3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36</a:t>
            </a:r>
          </a:p>
        </p:txBody>
      </p:sp>
      <p:sp>
        <p:nvSpPr>
          <p:cNvPr id="45" name="Oval 26">
            <a:extLst>
              <a:ext uri="{FF2B5EF4-FFF2-40B4-BE49-F238E27FC236}">
                <a16:creationId xmlns="" xmlns:a16="http://schemas.microsoft.com/office/drawing/2014/main" id="{26B8446B-8C22-4255-8EC5-0FE4C0698F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37</a:t>
            </a:r>
          </a:p>
        </p:txBody>
      </p:sp>
      <p:sp>
        <p:nvSpPr>
          <p:cNvPr id="46" name="Oval 25">
            <a:extLst>
              <a:ext uri="{FF2B5EF4-FFF2-40B4-BE49-F238E27FC236}">
                <a16:creationId xmlns="" xmlns:a16="http://schemas.microsoft.com/office/drawing/2014/main" id="{FC17457D-5EFE-46CB-AFCB-3DFF601E7B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38</a:t>
            </a:r>
          </a:p>
        </p:txBody>
      </p:sp>
      <p:sp>
        <p:nvSpPr>
          <p:cNvPr id="47" name="Oval 24">
            <a:extLst>
              <a:ext uri="{FF2B5EF4-FFF2-40B4-BE49-F238E27FC236}">
                <a16:creationId xmlns="" xmlns:a16="http://schemas.microsoft.com/office/drawing/2014/main" id="{566A4AFC-0678-49AF-9C11-7ED67E5626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39</a:t>
            </a:r>
          </a:p>
        </p:txBody>
      </p:sp>
      <p:sp>
        <p:nvSpPr>
          <p:cNvPr id="48" name="Oval 23">
            <a:extLst>
              <a:ext uri="{FF2B5EF4-FFF2-40B4-BE49-F238E27FC236}">
                <a16:creationId xmlns="" xmlns:a16="http://schemas.microsoft.com/office/drawing/2014/main" id="{9C8F1EE8-3FB1-4D79-BE27-3380369F29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40</a:t>
            </a:r>
          </a:p>
        </p:txBody>
      </p:sp>
      <p:sp>
        <p:nvSpPr>
          <p:cNvPr id="49" name="Oval 22">
            <a:extLst>
              <a:ext uri="{FF2B5EF4-FFF2-40B4-BE49-F238E27FC236}">
                <a16:creationId xmlns="" xmlns:a16="http://schemas.microsoft.com/office/drawing/2014/main" id="{32067499-49FB-4516-8D2F-DA1DAEB0BF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41</a:t>
            </a:r>
          </a:p>
        </p:txBody>
      </p:sp>
      <p:sp>
        <p:nvSpPr>
          <p:cNvPr id="50" name="Oval 21">
            <a:extLst>
              <a:ext uri="{FF2B5EF4-FFF2-40B4-BE49-F238E27FC236}">
                <a16:creationId xmlns="" xmlns:a16="http://schemas.microsoft.com/office/drawing/2014/main" id="{7C5007F6-3BA1-4A07-8C2C-2A00FF1225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42</a:t>
            </a:r>
          </a:p>
        </p:txBody>
      </p:sp>
      <p:sp>
        <p:nvSpPr>
          <p:cNvPr id="51" name="Oval 20">
            <a:extLst>
              <a:ext uri="{FF2B5EF4-FFF2-40B4-BE49-F238E27FC236}">
                <a16:creationId xmlns="" xmlns:a16="http://schemas.microsoft.com/office/drawing/2014/main" id="{A7340A6A-8A06-468F-9B4D-768C7DCFC3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43</a:t>
            </a:r>
          </a:p>
        </p:txBody>
      </p:sp>
      <p:sp>
        <p:nvSpPr>
          <p:cNvPr id="52" name="Oval 19">
            <a:extLst>
              <a:ext uri="{FF2B5EF4-FFF2-40B4-BE49-F238E27FC236}">
                <a16:creationId xmlns="" xmlns:a16="http://schemas.microsoft.com/office/drawing/2014/main" id="{D99C7A1D-0230-403E-B014-EBC7F23FFD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44</a:t>
            </a:r>
          </a:p>
        </p:txBody>
      </p:sp>
      <p:sp>
        <p:nvSpPr>
          <p:cNvPr id="53" name="Oval 18">
            <a:extLst>
              <a:ext uri="{FF2B5EF4-FFF2-40B4-BE49-F238E27FC236}">
                <a16:creationId xmlns="" xmlns:a16="http://schemas.microsoft.com/office/drawing/2014/main" id="{B4FA58C1-6FCB-40FA-8DC4-E2360DFF1A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45</a:t>
            </a:r>
          </a:p>
        </p:txBody>
      </p:sp>
      <p:sp>
        <p:nvSpPr>
          <p:cNvPr id="54" name="Oval 17">
            <a:extLst>
              <a:ext uri="{FF2B5EF4-FFF2-40B4-BE49-F238E27FC236}">
                <a16:creationId xmlns="" xmlns:a16="http://schemas.microsoft.com/office/drawing/2014/main" id="{3DAD5D4F-012D-4C44-9FAD-9C5D265C74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46</a:t>
            </a:r>
          </a:p>
        </p:txBody>
      </p:sp>
      <p:sp>
        <p:nvSpPr>
          <p:cNvPr id="55" name="Oval 16">
            <a:extLst>
              <a:ext uri="{FF2B5EF4-FFF2-40B4-BE49-F238E27FC236}">
                <a16:creationId xmlns="" xmlns:a16="http://schemas.microsoft.com/office/drawing/2014/main" id="{0AB9428C-24C7-4083-8A86-E329605B1A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47</a:t>
            </a:r>
          </a:p>
        </p:txBody>
      </p:sp>
      <p:sp>
        <p:nvSpPr>
          <p:cNvPr id="56" name="Oval 15">
            <a:extLst>
              <a:ext uri="{FF2B5EF4-FFF2-40B4-BE49-F238E27FC236}">
                <a16:creationId xmlns="" xmlns:a16="http://schemas.microsoft.com/office/drawing/2014/main" id="{DE890481-2CBD-406C-920A-A39454CC62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48</a:t>
            </a:r>
          </a:p>
        </p:txBody>
      </p:sp>
      <p:sp>
        <p:nvSpPr>
          <p:cNvPr id="57" name="Oval 14">
            <a:extLst>
              <a:ext uri="{FF2B5EF4-FFF2-40B4-BE49-F238E27FC236}">
                <a16:creationId xmlns="" xmlns:a16="http://schemas.microsoft.com/office/drawing/2014/main" id="{2C80CC1E-4A77-4018-8364-77EC51C576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49</a:t>
            </a:r>
          </a:p>
        </p:txBody>
      </p:sp>
      <p:sp>
        <p:nvSpPr>
          <p:cNvPr id="58" name="Oval 13">
            <a:extLst>
              <a:ext uri="{FF2B5EF4-FFF2-40B4-BE49-F238E27FC236}">
                <a16:creationId xmlns="" xmlns:a16="http://schemas.microsoft.com/office/drawing/2014/main" id="{4A924F34-4818-4133-A0E6-0EBFDC28E2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50</a:t>
            </a:r>
          </a:p>
        </p:txBody>
      </p:sp>
      <p:sp>
        <p:nvSpPr>
          <p:cNvPr id="59" name="Oval 12">
            <a:extLst>
              <a:ext uri="{FF2B5EF4-FFF2-40B4-BE49-F238E27FC236}">
                <a16:creationId xmlns="" xmlns:a16="http://schemas.microsoft.com/office/drawing/2014/main" id="{01AC5DD8-FABC-4BC5-9687-E42B50BE37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51</a:t>
            </a:r>
          </a:p>
        </p:txBody>
      </p:sp>
      <p:sp>
        <p:nvSpPr>
          <p:cNvPr id="60" name="Oval 11">
            <a:extLst>
              <a:ext uri="{FF2B5EF4-FFF2-40B4-BE49-F238E27FC236}">
                <a16:creationId xmlns="" xmlns:a16="http://schemas.microsoft.com/office/drawing/2014/main" id="{FA13862B-93B8-45E3-8877-C02CA7EF2C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52</a:t>
            </a:r>
          </a:p>
        </p:txBody>
      </p:sp>
      <p:sp>
        <p:nvSpPr>
          <p:cNvPr id="61" name="Oval 10">
            <a:extLst>
              <a:ext uri="{FF2B5EF4-FFF2-40B4-BE49-F238E27FC236}">
                <a16:creationId xmlns="" xmlns:a16="http://schemas.microsoft.com/office/drawing/2014/main" id="{122495D1-390A-41B5-BA90-A959AE0FDE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53</a:t>
            </a:r>
          </a:p>
        </p:txBody>
      </p:sp>
      <p:sp>
        <p:nvSpPr>
          <p:cNvPr id="62" name="Oval 9">
            <a:extLst>
              <a:ext uri="{FF2B5EF4-FFF2-40B4-BE49-F238E27FC236}">
                <a16:creationId xmlns="" xmlns:a16="http://schemas.microsoft.com/office/drawing/2014/main" id="{2D328619-8CC0-4BD9-820D-259D56AFF3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54</a:t>
            </a:r>
          </a:p>
        </p:txBody>
      </p:sp>
      <p:sp>
        <p:nvSpPr>
          <p:cNvPr id="63" name="Oval 8">
            <a:extLst>
              <a:ext uri="{FF2B5EF4-FFF2-40B4-BE49-F238E27FC236}">
                <a16:creationId xmlns="" xmlns:a16="http://schemas.microsoft.com/office/drawing/2014/main" id="{CE8EAF04-8C78-44BB-A763-6C5813CC1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55</a:t>
            </a:r>
          </a:p>
        </p:txBody>
      </p:sp>
      <p:sp>
        <p:nvSpPr>
          <p:cNvPr id="64" name="Oval 7">
            <a:extLst>
              <a:ext uri="{FF2B5EF4-FFF2-40B4-BE49-F238E27FC236}">
                <a16:creationId xmlns="" xmlns:a16="http://schemas.microsoft.com/office/drawing/2014/main" id="{2ADF78B6-E41B-49FE-A6B7-D9BA4A3FD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56</a:t>
            </a:r>
          </a:p>
        </p:txBody>
      </p:sp>
      <p:sp>
        <p:nvSpPr>
          <p:cNvPr id="65" name="Oval 6">
            <a:extLst>
              <a:ext uri="{FF2B5EF4-FFF2-40B4-BE49-F238E27FC236}">
                <a16:creationId xmlns="" xmlns:a16="http://schemas.microsoft.com/office/drawing/2014/main" id="{4A37446B-6AB8-4375-9470-1370B26E2C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57</a:t>
            </a:r>
          </a:p>
        </p:txBody>
      </p:sp>
      <p:sp>
        <p:nvSpPr>
          <p:cNvPr id="66" name="Oval 5">
            <a:extLst>
              <a:ext uri="{FF2B5EF4-FFF2-40B4-BE49-F238E27FC236}">
                <a16:creationId xmlns="" xmlns:a16="http://schemas.microsoft.com/office/drawing/2014/main" id="{48558F60-DFF8-475D-9B94-1C374A6646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58</a:t>
            </a:r>
          </a:p>
        </p:txBody>
      </p:sp>
      <p:sp>
        <p:nvSpPr>
          <p:cNvPr id="67" name="Oval 4">
            <a:extLst>
              <a:ext uri="{FF2B5EF4-FFF2-40B4-BE49-F238E27FC236}">
                <a16:creationId xmlns="" xmlns:a16="http://schemas.microsoft.com/office/drawing/2014/main" id="{27CBC749-A7B0-47D5-A66F-EB7F33CD6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59</a:t>
            </a:r>
          </a:p>
        </p:txBody>
      </p:sp>
      <p:sp>
        <p:nvSpPr>
          <p:cNvPr id="68" name="Oval 3">
            <a:extLst>
              <a:ext uri="{FF2B5EF4-FFF2-40B4-BE49-F238E27FC236}">
                <a16:creationId xmlns="" xmlns:a16="http://schemas.microsoft.com/office/drawing/2014/main" id="{11840601-E0FB-4FC9-A7B1-0510C39758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0981" y="4941888"/>
            <a:ext cx="1235075" cy="1235075"/>
          </a:xfrm>
          <a:prstGeom prst="ellipse">
            <a:avLst/>
          </a:prstGeom>
          <a:solidFill>
            <a:srgbClr val="8E95CA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60</a:t>
            </a:r>
          </a:p>
        </p:txBody>
      </p:sp>
    </p:spTree>
    <p:extLst>
      <p:ext uri="{BB962C8B-B14F-4D97-AF65-F5344CB8AC3E}">
        <p14:creationId xmlns="" xmlns:p14="http://schemas.microsoft.com/office/powerpoint/2010/main" val="4715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2000"/>
                            </p:stCondLst>
                            <p:childTnLst>
                              <p:par>
                                <p:cTn id="15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0"/>
                            </p:stCondLst>
                            <p:childTnLst>
                              <p:par>
                                <p:cTn id="16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7000"/>
                            </p:stCondLst>
                            <p:childTnLst>
                              <p:par>
                                <p:cTn id="17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7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00"/>
                            </p:stCondLst>
                            <p:childTnLst>
                              <p:par>
                                <p:cTn id="18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2000"/>
                            </p:stCondLst>
                            <p:childTnLst>
                              <p:par>
                                <p:cTn id="18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4000"/>
                            </p:stCondLst>
                            <p:childTnLst>
                              <p:par>
                                <p:cTn id="19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0"/>
                            </p:stCondLst>
                            <p:childTnLst>
                              <p:par>
                                <p:cTn id="19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7000"/>
                            </p:stCondLst>
                            <p:childTnLst>
                              <p:par>
                                <p:cTn id="20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8000"/>
                            </p:stCondLst>
                            <p:childTnLst>
                              <p:par>
                                <p:cTn id="20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  <p:extLst mod="1">
    <p:ext uri="{DCECCB84-F9BA-43D5-87BE-67443E8EF086}">
      <p15:sldGuideLst xmlns="" xmlns:p15="http://schemas.microsoft.com/office/powerpoint/2012/main">
        <p15:guide id="1" orient="horz" pos="618">
          <p15:clr>
            <a:srgbClr val="FBAE40"/>
          </p15:clr>
        </p15:guide>
        <p15:guide id="2" pos="51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5" descr="01">
            <a:extLst>
              <a:ext uri="{FF2B5EF4-FFF2-40B4-BE49-F238E27FC236}">
                <a16:creationId xmlns="" xmlns:a16="http://schemas.microsoft.com/office/drawing/2014/main" id="{15559B50-0FFD-4155-8A67-0E6D8D953C5A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9298D156-CCDB-4E3B-AE2F-1E0EFFBDA5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1714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5" descr="03">
            <a:extLst>
              <a:ext uri="{FF2B5EF4-FFF2-40B4-BE49-F238E27FC236}">
                <a16:creationId xmlns="" xmlns:a16="http://schemas.microsoft.com/office/drawing/2014/main" id="{2810FA0E-4838-46E5-AB3A-D62961287EB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B69380F0-3C16-4545-B399-8EB6C4C2C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60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Base" descr="8">
            <a:extLst>
              <a:ext uri="{FF2B5EF4-FFF2-40B4-BE49-F238E27FC236}">
                <a16:creationId xmlns="" xmlns:a16="http://schemas.microsoft.com/office/drawing/2014/main" id="{C796C6B1-BD1C-4C2F-A5AE-9EB6029BFD5B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304"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951DDC9B-5320-47C2-8A55-AF5E220DCE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50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3">
            <a:extLst>
              <a:ext uri="{FF2B5EF4-FFF2-40B4-BE49-F238E27FC236}">
                <a16:creationId xmlns="" xmlns:a16="http://schemas.microsoft.com/office/drawing/2014/main" id="{73AAC567-D38F-45D3-89F1-908B4008D494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68D131B6-672C-49E3-AE09-BB7F87D56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9173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6" descr="04">
            <a:extLst>
              <a:ext uri="{FF2B5EF4-FFF2-40B4-BE49-F238E27FC236}">
                <a16:creationId xmlns="" xmlns:a16="http://schemas.microsoft.com/office/drawing/2014/main" id="{F3C98A9F-B8C9-44FB-85D2-5F27E05A330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98C620F6-A977-41EC-8931-7780D8AE74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9075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843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Documents\Operations\Office stationery\Ethnus logo - hr.jpg">
            <a:extLst>
              <a:ext uri="{FF2B5EF4-FFF2-40B4-BE49-F238E27FC236}">
                <a16:creationId xmlns="" xmlns:a16="http://schemas.microsoft.com/office/drawing/2014/main" id="{ECEB6A7B-9D62-4B2A-8BE8-88A7BF7127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29" y="0"/>
            <a:ext cx="882371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02">
            <a:extLst>
              <a:ext uri="{FF2B5EF4-FFF2-40B4-BE49-F238E27FC236}">
                <a16:creationId xmlns="" xmlns:a16="http://schemas.microsoft.com/office/drawing/2014/main" id="{BF178E44-E63B-422E-B263-B8BF82335CD4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9629"/>
          <a:stretch>
            <a:fillRect/>
          </a:stretch>
        </p:blipFill>
        <p:spPr bwMode="auto">
          <a:xfrm>
            <a:off x="0" y="6332400"/>
            <a:ext cx="9144000" cy="5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A36ECDA-04C1-4EFE-BDB8-9A522AD906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1879" y="2971800"/>
            <a:ext cx="4480242" cy="914400"/>
          </a:xfrm>
        </p:spPr>
        <p:txBody>
          <a:bodyPr anchor="ctr"/>
          <a:lstStyle>
            <a:lvl1pPr marL="0" indent="0" algn="ctr">
              <a:buFontTx/>
              <a:buNone/>
              <a:defRPr sz="4400"/>
            </a:lvl1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9539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6F0E-DB75-4194-9E49-9EE415130CC1}" type="datetimeFigureOut">
              <a:rPr lang="en-IN" smtClean="0"/>
              <a:pPr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5D06-741A-43B4-85E5-D1A38ED310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37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3" r:id="rId4"/>
    <p:sldLayoutId id="2147483664" r:id="rId5"/>
    <p:sldLayoutId id="2147483665" r:id="rId6"/>
    <p:sldLayoutId id="2147483667" r:id="rId7"/>
    <p:sldLayoutId id="2147483669" r:id="rId8"/>
    <p:sldLayoutId id="214748367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073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3 Dice are thrown, What is the probability of sum on faces is to be 15?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Possibilities = (5,5,5) = 1</a:t>
            </a:r>
          </a:p>
          <a:p>
            <a:pPr>
              <a:buNone/>
            </a:pPr>
            <a:r>
              <a:rPr lang="en-US" dirty="0" smtClean="0"/>
              <a:t>			 (4,5,6) =3! =6</a:t>
            </a:r>
          </a:p>
          <a:p>
            <a:pPr>
              <a:buNone/>
            </a:pPr>
            <a:r>
              <a:rPr lang="en-US" dirty="0" smtClean="0"/>
              <a:t>			(3,6,6) = 3!/2! = 3</a:t>
            </a:r>
          </a:p>
          <a:p>
            <a:pPr>
              <a:buNone/>
            </a:pPr>
            <a:r>
              <a:rPr lang="en-US" dirty="0" smtClean="0"/>
              <a:t>probability of sum on faces is to be 15 = 10/216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 4 Dice are thrown, What is the probability of sum on faces is to be 20?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Possibilities=(6,6,6,2) = 4!/3! = 4</a:t>
            </a:r>
          </a:p>
          <a:p>
            <a:pPr>
              <a:buNone/>
            </a:pPr>
            <a:r>
              <a:rPr lang="en-US" dirty="0" smtClean="0"/>
              <a:t>			(6,6,5,3) = 4!/2! = 12</a:t>
            </a:r>
          </a:p>
          <a:p>
            <a:pPr>
              <a:buNone/>
            </a:pPr>
            <a:r>
              <a:rPr lang="en-US" dirty="0" smtClean="0"/>
              <a:t>			(6,6,4,4) = 4!/(2!*2!) = 6</a:t>
            </a:r>
          </a:p>
          <a:p>
            <a:pPr>
              <a:buNone/>
            </a:pPr>
            <a:r>
              <a:rPr lang="en-US" dirty="0" smtClean="0"/>
              <a:t>			(6,5,5,4) = 4!/2! = 12</a:t>
            </a:r>
          </a:p>
          <a:p>
            <a:pPr>
              <a:buNone/>
            </a:pPr>
            <a:r>
              <a:rPr lang="en-US" dirty="0" smtClean="0"/>
              <a:t>			(5,5,5,5) = 1</a:t>
            </a:r>
          </a:p>
          <a:p>
            <a:pPr>
              <a:buNone/>
            </a:pPr>
            <a:r>
              <a:rPr lang="en-US" dirty="0" smtClean="0"/>
              <a:t>probability of sum on faces is to be 20 =35/1296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1 Coin = H, 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2 Coins = HH,HT,TH,TT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3 Coins =HHH,HHT,HTH,THH,TTT,TTH,THT,HTT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3 coins are thrown, What is the probability of exactly getting 2 heads?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probability of exactly getting 2 heads=3/8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Honored cards =A,K,Q,J (16 Cards)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Face cards = K,Q,J (12 Cards)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2 cards are drawn, What is the probability that both cards are king?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probability that both cards are king = 4C2/52C2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Cards drawn at random</a:t>
            </a:r>
          </a:p>
          <a:p>
            <a:r>
              <a:rPr lang="en-US" dirty="0" smtClean="0"/>
              <a:t>Cards drawn one by one</a:t>
            </a:r>
          </a:p>
          <a:p>
            <a:r>
              <a:rPr lang="en-US" dirty="0" smtClean="0"/>
              <a:t>Cards drawn one by one by replacement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2 cards are drawn one by one and one by one with replacement ,What is the probability that both are diamonds?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Cards drawn one by one = (13/52)*(12/51)</a:t>
            </a:r>
          </a:p>
          <a:p>
            <a:pPr>
              <a:buNone/>
            </a:pPr>
            <a:r>
              <a:rPr lang="en-US" dirty="0" smtClean="0"/>
              <a:t>Cards drawn one by one </a:t>
            </a:r>
          </a:p>
          <a:p>
            <a:pPr>
              <a:buNone/>
            </a:pPr>
            <a:r>
              <a:rPr lang="en-US" dirty="0" smtClean="0"/>
              <a:t>			with replacement = (13/52)*(13/52)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pack 52 cards,4 cards are drawn at random and one by </a:t>
            </a:r>
            <a:r>
              <a:rPr lang="en-US" dirty="0" err="1" smtClean="0"/>
              <a:t>one,such</a:t>
            </a:r>
            <a:r>
              <a:rPr lang="en-US" dirty="0" smtClean="0"/>
              <a:t> that they are with different suits and different </a:t>
            </a:r>
            <a:r>
              <a:rPr lang="en-US" smtClean="0"/>
              <a:t>number </a:t>
            </a:r>
            <a:r>
              <a:rPr lang="en-US" smtClean="0"/>
              <a:t>of </a:t>
            </a:r>
            <a:r>
              <a:rPr lang="en-US" dirty="0" smtClean="0"/>
              <a:t>faces.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Cards drawn at random = (52*36* 22*10)/52C4</a:t>
            </a:r>
          </a:p>
          <a:p>
            <a:pPr>
              <a:buNone/>
            </a:pPr>
            <a:r>
              <a:rPr lang="en-US" dirty="0" smtClean="0"/>
              <a:t>Cards drawn one by one =</a:t>
            </a:r>
          </a:p>
          <a:p>
            <a:pPr>
              <a:buNone/>
            </a:pPr>
            <a:r>
              <a:rPr lang="en-US" dirty="0" smtClean="0"/>
              <a:t>			 (52/52) *(36/51)*(22/50)*(10/49)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Mutually Exclusive =&gt; Nothing is common</a:t>
            </a:r>
          </a:p>
          <a:p>
            <a:r>
              <a:rPr lang="en-US" dirty="0" smtClean="0"/>
              <a:t>Non-Mutually Exclusive =&gt; something is common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P(A or B)= P(A)+P(B) - P(A and B)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>
              <a:buNone/>
            </a:pPr>
            <a:endParaRPr lang="en-US" sz="4400" dirty="0" smtClean="0">
              <a:latin typeface="+mj-lt"/>
              <a:cs typeface="Times New Roman" pitchFamily="18" charset="0"/>
            </a:endParaRPr>
          </a:p>
          <a:p>
            <a:pPr lvl="4">
              <a:buNone/>
            </a:pPr>
            <a:endParaRPr lang="en-US" sz="4400" dirty="0" smtClean="0">
              <a:latin typeface="+mj-lt"/>
              <a:cs typeface="Times New Roman" pitchFamily="18" charset="0"/>
            </a:endParaRPr>
          </a:p>
          <a:p>
            <a:pPr lvl="4">
              <a:buNone/>
            </a:pPr>
            <a:r>
              <a:rPr lang="en-US" sz="4400" dirty="0" smtClean="0">
                <a:latin typeface="+mj-lt"/>
                <a:cs typeface="Times New Roman" pitchFamily="18" charset="0"/>
              </a:rPr>
              <a:t>PROBABILITY</a:t>
            </a:r>
            <a:endParaRPr lang="en-IN" sz="4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 pack of card,1 card is </a:t>
            </a:r>
            <a:r>
              <a:rPr lang="en-US" dirty="0" err="1" smtClean="0"/>
              <a:t>drawn,find</a:t>
            </a:r>
            <a:r>
              <a:rPr lang="en-US" dirty="0" smtClean="0"/>
              <a:t> the probability that it is red or king?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Let A= Probability of red</a:t>
            </a:r>
          </a:p>
          <a:p>
            <a:pPr>
              <a:buNone/>
            </a:pPr>
            <a:r>
              <a:rPr lang="en-US" dirty="0" smtClean="0"/>
              <a:t>       B= Probability of king</a:t>
            </a:r>
          </a:p>
          <a:p>
            <a:pPr>
              <a:buNone/>
            </a:pPr>
            <a:r>
              <a:rPr lang="en-US" dirty="0" smtClean="0"/>
              <a:t>P(A or B) = P(A) + P(B) – P(A and B)</a:t>
            </a:r>
          </a:p>
          <a:p>
            <a:pPr>
              <a:buNone/>
            </a:pPr>
            <a:r>
              <a:rPr lang="en-US" dirty="0" smtClean="0"/>
              <a:t>		      = (26/52) + (4/52) – (2/52)</a:t>
            </a:r>
          </a:p>
          <a:p>
            <a:pPr>
              <a:buNone/>
            </a:pPr>
            <a:r>
              <a:rPr lang="en-US" dirty="0" smtClean="0"/>
              <a:t>		      =(28/52)</a:t>
            </a:r>
          </a:p>
          <a:p>
            <a:pPr>
              <a:buNone/>
            </a:pPr>
            <a:r>
              <a:rPr lang="en-US" dirty="0" smtClean="0"/>
              <a:t>		      = (7/13)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pack of card,1 card is </a:t>
            </a:r>
            <a:r>
              <a:rPr lang="en-US" dirty="0" err="1" smtClean="0"/>
              <a:t>drawn,find</a:t>
            </a:r>
            <a:r>
              <a:rPr lang="en-US" dirty="0" smtClean="0"/>
              <a:t> the probability that it is spade or Diamond?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Let A= Probability of spade</a:t>
            </a:r>
          </a:p>
          <a:p>
            <a:pPr>
              <a:buNone/>
            </a:pPr>
            <a:r>
              <a:rPr lang="en-US" dirty="0" smtClean="0"/>
              <a:t>       B= Probability of Diamond</a:t>
            </a:r>
          </a:p>
          <a:p>
            <a:pPr>
              <a:buNone/>
            </a:pPr>
            <a:r>
              <a:rPr lang="en-US" dirty="0" smtClean="0"/>
              <a:t>P(A or B) = P(A) + P(B) – P(A and B)</a:t>
            </a:r>
          </a:p>
          <a:p>
            <a:pPr>
              <a:buNone/>
            </a:pPr>
            <a:r>
              <a:rPr lang="en-US" dirty="0" smtClean="0"/>
              <a:t>		      =(13/52) + (13/52) – 0</a:t>
            </a:r>
          </a:p>
          <a:p>
            <a:pPr>
              <a:buNone/>
            </a:pPr>
            <a:r>
              <a:rPr lang="en-US" dirty="0" smtClean="0"/>
              <a:t>		      = (26/52) =1/2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Will not be a factor of other 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P(</a:t>
            </a:r>
            <a:r>
              <a:rPr lang="en-US" dirty="0" err="1" smtClean="0"/>
              <a:t>AnB</a:t>
            </a:r>
            <a:r>
              <a:rPr lang="en-US" dirty="0" smtClean="0"/>
              <a:t>)= P(A) * P(B)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a dice and a coin is </a:t>
            </a:r>
            <a:r>
              <a:rPr lang="en-US" dirty="0" err="1" smtClean="0"/>
              <a:t>thrown,What</a:t>
            </a:r>
            <a:r>
              <a:rPr lang="en-US" dirty="0" smtClean="0"/>
              <a:t> is the probability of getting even number of Dice and head on the coin?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		P(</a:t>
            </a:r>
            <a:r>
              <a:rPr lang="en-US" dirty="0" err="1" smtClean="0"/>
              <a:t>AnB</a:t>
            </a:r>
            <a:r>
              <a:rPr lang="en-US" dirty="0" smtClean="0"/>
              <a:t>)= P(A) * P(B)</a:t>
            </a:r>
          </a:p>
          <a:p>
            <a:pPr>
              <a:buNone/>
            </a:pPr>
            <a:r>
              <a:rPr lang="en-US" dirty="0" smtClean="0"/>
              <a:t>	P(Even number) = 3/6</a:t>
            </a:r>
          </a:p>
          <a:p>
            <a:pPr>
              <a:buNone/>
            </a:pPr>
            <a:r>
              <a:rPr lang="en-US" dirty="0" smtClean="0"/>
              <a:t>   P( head) =1/2</a:t>
            </a:r>
          </a:p>
          <a:p>
            <a:pPr>
              <a:buNone/>
            </a:pPr>
            <a:r>
              <a:rPr lang="en-US" dirty="0" smtClean="0"/>
              <a:t>		P(A n B) =(3/6) * (1/2) = (1/4)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a factor of other event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Urn 1 contains 4 Red balls and 5 Blue balls </a:t>
            </a:r>
          </a:p>
          <a:p>
            <a:r>
              <a:rPr lang="en-US" dirty="0" smtClean="0"/>
              <a:t>Urn 2 contains 3 Red balls and 6 Blue balls</a:t>
            </a:r>
          </a:p>
          <a:p>
            <a:pPr>
              <a:buNone/>
            </a:pPr>
            <a:r>
              <a:rPr lang="en-US" dirty="0" smtClean="0"/>
              <a:t>If 1 ball is drawn from Urn 1 and put into Urn 2.Now if 1 ball is drawn from Urn 2.What is the probability</a:t>
            </a:r>
          </a:p>
          <a:p>
            <a:pPr>
              <a:buNone/>
            </a:pPr>
            <a:r>
              <a:rPr lang="en-US" dirty="0" smtClean="0"/>
              <a:t>that it is Red?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Possible cases=RR+BR</a:t>
            </a:r>
          </a:p>
          <a:p>
            <a:pPr>
              <a:buNone/>
            </a:pPr>
            <a:r>
              <a:rPr lang="en-US" dirty="0" smtClean="0"/>
              <a:t>			  = [(4/9)*(4/10)] + [(5/9)*(3/10)]</a:t>
            </a:r>
          </a:p>
          <a:p>
            <a:pPr>
              <a:buNone/>
            </a:pPr>
            <a:r>
              <a:rPr lang="en-US" dirty="0" smtClean="0"/>
              <a:t>			  =(16/90) + (15/90)</a:t>
            </a:r>
          </a:p>
          <a:p>
            <a:pPr>
              <a:buNone/>
            </a:pPr>
            <a:r>
              <a:rPr lang="en-US" dirty="0" smtClean="0"/>
              <a:t>			  = 31/90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Urn 1 contains 4 Red balls and 5 Blue balls </a:t>
            </a:r>
          </a:p>
          <a:p>
            <a:r>
              <a:rPr lang="en-US" dirty="0" smtClean="0"/>
              <a:t>Urn 2 contains 3 Red balls and 6 Blue balls</a:t>
            </a:r>
          </a:p>
          <a:p>
            <a:pPr>
              <a:buNone/>
            </a:pPr>
            <a:r>
              <a:rPr lang="en-US" dirty="0" smtClean="0"/>
              <a:t>If 2 ball is drawn from Urn 1 and put into Urn 2.Now if 1 ball is drawn from Urn 2.What is the probability</a:t>
            </a:r>
          </a:p>
          <a:p>
            <a:pPr>
              <a:buNone/>
            </a:pPr>
            <a:r>
              <a:rPr lang="en-US" dirty="0" smtClean="0"/>
              <a:t>that it is Red?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Possibilities = RRR+BBR+RBR</a:t>
            </a:r>
          </a:p>
          <a:p>
            <a:pPr>
              <a:buNone/>
            </a:pPr>
            <a:r>
              <a:rPr lang="en-US" dirty="0" smtClean="0"/>
              <a:t>		          =[(4C2/9C2)*(5/11)]+[(5C2/9C2)*(3/11)]+</a:t>
            </a:r>
          </a:p>
          <a:p>
            <a:pPr>
              <a:buNone/>
            </a:pPr>
            <a:r>
              <a:rPr lang="en-US" dirty="0" smtClean="0"/>
              <a:t>						[((4C1*5C1)/9C2)*(4/11)]</a:t>
            </a:r>
          </a:p>
          <a:p>
            <a:pPr>
              <a:buNone/>
            </a:pPr>
            <a:r>
              <a:rPr lang="en-US" dirty="0" smtClean="0"/>
              <a:t>	=[(6/36) * (5/11)] + [(10/36)*(3/11)]+[(80/(36*11))]</a:t>
            </a:r>
          </a:p>
          <a:p>
            <a:pPr>
              <a:buNone/>
            </a:pPr>
            <a:r>
              <a:rPr lang="en-US" dirty="0" smtClean="0"/>
              <a:t>	=140/396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Chance of happening an event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Probability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1" i="0" smtClean="0">
                            <a:latin typeface="Cambria Math"/>
                          </a:rPr>
                          <m:t>𝐧𝐮𝐦𝐛𝐞𝐫</m:t>
                        </m:r>
                        <m:r>
                          <a:rPr lang="en-IN" b="1" i="0" smtClean="0">
                            <a:latin typeface="Cambria Math"/>
                          </a:rPr>
                          <m:t> </m:t>
                        </m:r>
                        <m:r>
                          <a:rPr lang="en-IN" b="1" i="0" smtClean="0">
                            <a:latin typeface="Cambria Math"/>
                          </a:rPr>
                          <m:t>𝐨𝐟</m:t>
                        </m:r>
                        <m:r>
                          <a:rPr lang="en-IN" b="1" i="0" smtClean="0">
                            <a:latin typeface="Cambria Math"/>
                          </a:rPr>
                          <m:t> </m:t>
                        </m:r>
                        <m:r>
                          <a:rPr lang="en-IN" b="1" i="0" smtClean="0">
                            <a:latin typeface="Cambria Math"/>
                          </a:rPr>
                          <m:t>𝐟𝐚𝐯𝐨𝐮𝐫𝐚𝐛𝐥𝐞</m:t>
                        </m:r>
                        <m:r>
                          <a:rPr lang="en-IN" b="1" i="0" smtClean="0">
                            <a:latin typeface="Cambria Math"/>
                          </a:rPr>
                          <m:t> </m:t>
                        </m:r>
                        <m:r>
                          <a:rPr lang="en-IN" b="1" i="0" smtClean="0">
                            <a:latin typeface="Cambria Math"/>
                          </a:rPr>
                          <m:t>𝐞𝐯𝐞𝐧𝐭𝐬</m:t>
                        </m:r>
                      </m:num>
                      <m:den>
                        <m:r>
                          <a:rPr lang="en-IN" b="1" i="0" smtClean="0">
                            <a:latin typeface="Cambria Math"/>
                          </a:rPr>
                          <m:t>𝐧𝐮𝐦𝐛𝐞𝐫</m:t>
                        </m:r>
                        <m:r>
                          <a:rPr lang="en-IN" b="1" i="0" smtClean="0">
                            <a:latin typeface="Cambria Math"/>
                          </a:rPr>
                          <m:t> </m:t>
                        </m:r>
                        <m:r>
                          <a:rPr lang="en-IN" b="1" i="0" smtClean="0">
                            <a:latin typeface="Cambria Math"/>
                          </a:rPr>
                          <m:t>𝐨𝐟</m:t>
                        </m:r>
                        <m:r>
                          <a:rPr lang="en-IN" b="1" i="0" smtClean="0">
                            <a:latin typeface="Cambria Math"/>
                          </a:rPr>
                          <m:t> </m:t>
                        </m:r>
                        <m:r>
                          <a:rPr lang="en-IN" b="1" i="0" smtClean="0">
                            <a:latin typeface="Cambria Math"/>
                          </a:rPr>
                          <m:t>𝐭𝐨𝐭𝐚𝐥</m:t>
                        </m:r>
                        <m:r>
                          <a:rPr lang="en-IN" b="1" i="0" smtClean="0">
                            <a:latin typeface="Cambria Math"/>
                          </a:rPr>
                          <m:t> </m:t>
                        </m:r>
                        <m:r>
                          <a:rPr lang="en-IN" b="1" i="0" smtClean="0">
                            <a:latin typeface="Cambria Math"/>
                          </a:rPr>
                          <m:t>𝐞𝐯𝐞𝐧𝐭𝐬</m:t>
                        </m:r>
                      </m:den>
                    </m:f>
                  </m:oMath>
                </a14:m>
                <a:endParaRPr lang="en-IN" b="1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696" y="1427040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is the probability of a word “APPLE” in which both P’s are together?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SOLUTION</a:t>
                </a:r>
                <a:r>
                  <a:rPr lang="en-US" dirty="0" smtClean="0"/>
                  <a:t>:</a:t>
                </a:r>
              </a:p>
              <a:p>
                <a:pPr>
                  <a:buNone/>
                </a:pPr>
                <a:r>
                  <a:rPr lang="en-US" dirty="0" smtClean="0"/>
                  <a:t>Probability of both P’s together=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4400" b="0" i="1" smtClean="0">
                            <a:latin typeface="Cambria Math"/>
                          </a:rPr>
                          <m:t>4!</m:t>
                        </m:r>
                      </m:num>
                      <m:den>
                        <m:r>
                          <a:rPr lang="en-IN" sz="4400" b="0" i="1" smtClean="0">
                            <a:latin typeface="Cambria Math"/>
                          </a:rPr>
                          <m:t>( </m:t>
                        </m:r>
                        <m:f>
                          <m:fPr>
                            <m:ctrlPr>
                              <a:rPr lang="en-IN" sz="4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4400" b="0" i="1" smtClean="0">
                                <a:latin typeface="Cambria Math"/>
                              </a:rPr>
                              <m:t>5!</m:t>
                            </m:r>
                          </m:num>
                          <m:den>
                            <m:r>
                              <a:rPr lang="en-IN" sz="4400" b="0" i="1" smtClean="0">
                                <a:latin typeface="Cambria Math"/>
                              </a:rPr>
                              <m:t>2!</m:t>
                            </m:r>
                          </m:den>
                        </m:f>
                        <m:r>
                          <a:rPr lang="en-IN" sz="4400" b="0" i="1" smtClean="0">
                            <a:latin typeface="Cambria Math"/>
                          </a:rPr>
                          <m:t> )</m:t>
                        </m:r>
                      </m:den>
                    </m:f>
                  </m:oMath>
                </a14:m>
                <a:endParaRPr lang="en-US" sz="4400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	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4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N" sz="4800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sz="4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696" y="1427040"/>
                <a:ext cx="7886700" cy="4351338"/>
              </a:xfrm>
              <a:blipFill rotWithShape="1">
                <a:blip r:embed="rId2"/>
                <a:stretch>
                  <a:fillRect l="-1623" t="-3081" r="-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7379"/>
                <a:ext cx="7886700" cy="4351338"/>
              </a:xfrm>
            </p:spPr>
            <p:txBody>
              <a:bodyPr/>
              <a:lstStyle/>
              <a:p>
                <a:r>
                  <a:rPr lang="en-US" dirty="0" smtClean="0"/>
                  <a:t>3 Boys and 4 Girls are to be arranged in a row. What </a:t>
                </a:r>
                <a:r>
                  <a:rPr lang="en-US" dirty="0" smtClean="0"/>
                  <a:t>is the probability that all boys sit together?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SOLUTION</a:t>
                </a:r>
                <a:r>
                  <a:rPr lang="en-US" dirty="0" smtClean="0"/>
                  <a:t>:</a:t>
                </a:r>
              </a:p>
              <a:p>
                <a:pPr>
                  <a:buNone/>
                </a:pPr>
                <a:r>
                  <a:rPr lang="en-US" dirty="0" smtClean="0"/>
                  <a:t>probability of all boys sit </a:t>
                </a:r>
                <a:r>
                  <a:rPr lang="en-US" dirty="0" smtClean="0"/>
                  <a:t>together=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(5!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×3!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7!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7379"/>
                <a:ext cx="7886700" cy="4351338"/>
              </a:xfrm>
              <a:blipFill rotWithShape="1">
                <a:blip r:embed="rId2"/>
                <a:stretch>
                  <a:fillRect l="-1546" t="-2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space =&gt; Total possible outcomes</a:t>
            </a:r>
          </a:p>
          <a:p>
            <a:r>
              <a:rPr lang="en-US" dirty="0" smtClean="0"/>
              <a:t>Biased Event =&gt;   Assumption</a:t>
            </a:r>
          </a:p>
          <a:p>
            <a:r>
              <a:rPr lang="en-US" dirty="0" smtClean="0"/>
              <a:t>Unbiased Event =&gt; Normal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1 Dice  =&gt; 6</a:t>
            </a:r>
          </a:p>
          <a:p>
            <a:r>
              <a:rPr lang="en-US" dirty="0" smtClean="0"/>
              <a:t> 2 Dice  =&gt; 36</a:t>
            </a:r>
          </a:p>
          <a:p>
            <a:r>
              <a:rPr lang="en-US" dirty="0" smtClean="0"/>
              <a:t> 3 Dice  =&gt; 216</a:t>
            </a:r>
          </a:p>
          <a:p>
            <a:r>
              <a:rPr lang="en-US" dirty="0" smtClean="0"/>
              <a:t> 4 Dice  =&gt;1296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 2 Dice are thrown. What is the probability that both faces will show same?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 smtClean="0"/>
                  <a:t>SOLUTION</a:t>
                </a:r>
                <a:r>
                  <a:rPr lang="en-US" dirty="0" smtClean="0"/>
                  <a:t>:</a:t>
                </a:r>
              </a:p>
              <a:p>
                <a:pPr>
                  <a:buNone/>
                </a:pPr>
                <a:r>
                  <a:rPr lang="en-US" dirty="0" smtClean="0"/>
                  <a:t> probability that both faces will show </a:t>
                </a:r>
                <a:r>
                  <a:rPr lang="en-US" dirty="0" smtClean="0"/>
                  <a:t>same=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/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04" y="1391871"/>
            <a:ext cx="78867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2 Dice are thrown, What is the probability of sum on faces is less than equal to 4?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SOLUTION: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The sum can be either 2(1,1) or 3 (1,2) (2,1) or 4(1,3)(2,2)(3,1)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Probability of sum on faces is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	less than equal to 4= 6/36    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			           =1/6		        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endParaRPr lang="en-IN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645</Words>
  <Application>Microsoft Office PowerPoint</Application>
  <PresentationFormat>On-screen Show (4:3)</PresentationFormat>
  <Paragraphs>135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Example 1</vt:lpstr>
      <vt:lpstr>Example 2</vt:lpstr>
      <vt:lpstr>SPECIFIC TERMS</vt:lpstr>
      <vt:lpstr>   DICE</vt:lpstr>
      <vt:lpstr>EXAMPLE 1</vt:lpstr>
      <vt:lpstr>EXAMPLE 2</vt:lpstr>
      <vt:lpstr>EXAMPLE 3</vt:lpstr>
      <vt:lpstr>EXAMPLE 4</vt:lpstr>
      <vt:lpstr>                 COINS</vt:lpstr>
      <vt:lpstr>EXAMPLE  1</vt:lpstr>
      <vt:lpstr>                CARDS</vt:lpstr>
      <vt:lpstr>Example 1</vt:lpstr>
      <vt:lpstr>Types of question</vt:lpstr>
      <vt:lpstr>Example 2</vt:lpstr>
      <vt:lpstr>Example 3</vt:lpstr>
      <vt:lpstr>IMPORTANT TERMS</vt:lpstr>
      <vt:lpstr>Example 4</vt:lpstr>
      <vt:lpstr>Slide 21</vt:lpstr>
      <vt:lpstr>INDEPENDENT EVENT</vt:lpstr>
      <vt:lpstr>Example</vt:lpstr>
      <vt:lpstr>DEPENDENT EVENT</vt:lpstr>
      <vt:lpstr>Example</vt:lpstr>
      <vt:lpstr>Slide 26</vt:lpstr>
      <vt:lpstr>Example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Admin</cp:lastModifiedBy>
  <cp:revision>78</cp:revision>
  <dcterms:created xsi:type="dcterms:W3CDTF">2017-06-17T04:49:09Z</dcterms:created>
  <dcterms:modified xsi:type="dcterms:W3CDTF">2018-07-29T16:07:57Z</dcterms:modified>
</cp:coreProperties>
</file>