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9" r:id="rId3"/>
    <p:sldId id="278" r:id="rId4"/>
    <p:sldId id="264" r:id="rId5"/>
    <p:sldId id="265" r:id="rId6"/>
    <p:sldId id="266" r:id="rId7"/>
    <p:sldId id="267" r:id="rId8"/>
    <p:sldId id="280" r:id="rId9"/>
    <p:sldId id="282" r:id="rId10"/>
    <p:sldId id="268" r:id="rId11"/>
    <p:sldId id="269" r:id="rId12"/>
    <p:sldId id="270" r:id="rId13"/>
    <p:sldId id="271" r:id="rId14"/>
    <p:sldId id="272" r:id="rId15"/>
    <p:sldId id="281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B81"/>
    <a:srgbClr val="FF0000"/>
    <a:srgbClr val="00FF00"/>
    <a:srgbClr val="FFFFFF"/>
    <a:srgbClr val="000000"/>
    <a:srgbClr val="CFB5F2"/>
    <a:srgbClr val="610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907" autoAdjust="0"/>
  </p:normalViewPr>
  <p:slideViewPr>
    <p:cSldViewPr snapToGrid="0">
      <p:cViewPr varScale="1">
        <p:scale>
          <a:sx n="96" d="100"/>
          <a:sy n="96" d="100"/>
        </p:scale>
        <p:origin x="18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A69C-DD03-425E-AFC2-BFEE179D6745}" type="datetimeFigureOut">
              <a:rPr lang="en-IN" smtClean="0"/>
              <a:t>09/05/22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606FC-2E86-49C6-85C5-40228B5A2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3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>
            <a:off x="0" y="6224399"/>
            <a:ext cx="9144000" cy="633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9E4003-6AF3-49ED-A8A0-966F525605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76" y="1185333"/>
            <a:ext cx="2785247" cy="3381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D4AAA-3CDD-4D54-BE36-01F929F1EC5C}"/>
              </a:ext>
            </a:extLst>
          </p:cNvPr>
          <p:cNvSpPr txBox="1"/>
          <p:nvPr userDrawn="1"/>
        </p:nvSpPr>
        <p:spPr>
          <a:xfrm>
            <a:off x="1674763" y="5118669"/>
            <a:ext cx="5945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D91B81"/>
                </a:solidFill>
              </a:rPr>
              <a:t>Ethnus Consultancy Services Pvt. Ltd.</a:t>
            </a:r>
          </a:p>
        </p:txBody>
      </p:sp>
    </p:spTree>
    <p:extLst>
      <p:ext uri="{BB962C8B-B14F-4D97-AF65-F5344CB8AC3E}">
        <p14:creationId xmlns:p14="http://schemas.microsoft.com/office/powerpoint/2010/main" val="6208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Graphic 16" descr="Brain in head">
            <a:extLst>
              <a:ext uri="{FF2B5EF4-FFF2-40B4-BE49-F238E27FC236}">
                <a16:creationId xmlns:a16="http://schemas.microsoft.com/office/drawing/2014/main" id="{2A698E03-86C0-40CC-8DE4-C762BD7020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1D52ED94-A21B-44F6-B189-C0B4729811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267A47-9896-4939-B103-295AF495D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3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-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3948ED8-3679-476D-8E3C-294A6D67FE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5C2ADA3-D191-43C5-83A1-F77D26F7D7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3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5BBCD2-DC7A-4D6D-977F-B2BD76977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3724" y="692279"/>
            <a:ext cx="5047488" cy="630936"/>
          </a:xfrm>
          <a:solidFill>
            <a:schemeClr val="bg1">
              <a:lumMod val="75000"/>
              <a:alpha val="34118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Picture Title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4FF22-ABDE-4A53-81AF-1F415AB055FA}"/>
              </a:ext>
            </a:extLst>
          </p:cNvPr>
          <p:cNvSpPr/>
          <p:nvPr userDrawn="1"/>
        </p:nvSpPr>
        <p:spPr>
          <a:xfrm>
            <a:off x="1732788" y="692279"/>
            <a:ext cx="630936" cy="630936"/>
          </a:xfrm>
          <a:prstGeom prst="rect">
            <a:avLst/>
          </a:prstGeom>
          <a:solidFill>
            <a:schemeClr val="bg1">
              <a:lumMod val="65000"/>
              <a:alpha val="6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33C17763-7A82-42B3-8938-B301C2B1BA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1660" y="811151"/>
            <a:ext cx="393192" cy="3931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C80C31-52AB-46E9-A791-2FDDFEB004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2788" y="1323215"/>
            <a:ext cx="5678424" cy="427024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1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 flipV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2BFFB-D196-42F4-AC79-34CD6131BE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7" b="28295"/>
          <a:stretch/>
        </p:blipFill>
        <p:spPr>
          <a:xfrm flipH="1">
            <a:off x="0" y="6224399"/>
            <a:ext cx="9144000" cy="63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2AEBE-4A7A-4B35-88F3-7E0A566AE0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69" y="244800"/>
            <a:ext cx="1073831" cy="1303752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30322F6-8E74-4B84-85CA-B1C793CD80DD}"/>
              </a:ext>
            </a:extLst>
          </p:cNvPr>
          <p:cNvSpPr/>
          <p:nvPr userDrawn="1"/>
        </p:nvSpPr>
        <p:spPr>
          <a:xfrm>
            <a:off x="0" y="698676"/>
            <a:ext cx="2196000" cy="396000"/>
          </a:xfrm>
          <a:prstGeom prst="homePlate">
            <a:avLst/>
          </a:prstGeom>
          <a:solidFill>
            <a:srgbClr val="610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8EB6-5ADF-4CAA-8823-321EFD6B34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98676"/>
            <a:ext cx="1973943" cy="378276"/>
          </a:xfrm>
        </p:spPr>
        <p:txBody>
          <a:bodyPr wrap="none"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#100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1A51C03-CBA4-406F-B72A-D8D73B2C85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89886"/>
            <a:ext cx="9144000" cy="2649600"/>
          </a:xfrm>
        </p:spPr>
        <p:txBody>
          <a:bodyPr lIns="126000" tIns="151200" rIns="126000" bIns="1512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Enter the question here, along with the options.</a:t>
            </a:r>
          </a:p>
        </p:txBody>
      </p:sp>
    </p:spTree>
    <p:extLst>
      <p:ext uri="{BB962C8B-B14F-4D97-AF65-F5344CB8AC3E}">
        <p14:creationId xmlns:p14="http://schemas.microsoft.com/office/powerpoint/2010/main" val="5361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FE37-C6B6-448D-B3C0-CCD7DF28B1A2}" type="datetimeFigureOut">
              <a:rPr lang="en-US" smtClean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57A4-498D-4727-800D-A3EC1616A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8" r:id="rId5"/>
    <p:sldLayoutId id="2147483666" r:id="rId6"/>
    <p:sldLayoutId id="214748366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55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Who is the auditor?</a:t>
            </a:r>
          </a:p>
          <a:p>
            <a:endParaRPr lang="en-GB" dirty="0"/>
          </a:p>
          <a:p>
            <a:r>
              <a:rPr lang="en-GB" dirty="0"/>
              <a:t>A] </a:t>
            </a:r>
            <a:r>
              <a:rPr lang="en-GB" dirty="0" err="1"/>
              <a:t>Javed</a:t>
            </a:r>
            <a:endParaRPr lang="en-GB" dirty="0"/>
          </a:p>
          <a:p>
            <a:r>
              <a:rPr lang="en-GB" dirty="0"/>
              <a:t>B] Nitin</a:t>
            </a:r>
          </a:p>
          <a:p>
            <a:r>
              <a:rPr lang="en-GB" dirty="0"/>
              <a:t>C] </a:t>
            </a:r>
            <a:r>
              <a:rPr lang="en-GB" dirty="0" err="1"/>
              <a:t>Kandarp</a:t>
            </a:r>
            <a:endParaRPr lang="en-GB" dirty="0"/>
          </a:p>
          <a:p>
            <a:r>
              <a:rPr lang="en-GB" dirty="0"/>
              <a:t>D] Moni</a:t>
            </a:r>
          </a:p>
          <a:p>
            <a:endParaRPr lang="en-GB" dirty="0"/>
          </a:p>
          <a:p>
            <a:r>
              <a:rPr lang="en-GB" dirty="0"/>
              <a:t>Answer: 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39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of the following combinations of person, profession and city is definitely correct? </a:t>
            </a:r>
          </a:p>
          <a:p>
            <a:endParaRPr lang="en-GB" dirty="0"/>
          </a:p>
          <a:p>
            <a:r>
              <a:rPr lang="en-GB" dirty="0"/>
              <a:t>A] </a:t>
            </a:r>
            <a:r>
              <a:rPr lang="en-US" dirty="0" err="1"/>
              <a:t>Gimi</a:t>
            </a:r>
            <a:r>
              <a:rPr lang="en-US" dirty="0"/>
              <a:t>— Fashion Designer— Chandigarh</a:t>
            </a:r>
            <a:endParaRPr lang="en-GB" dirty="0"/>
          </a:p>
          <a:p>
            <a:r>
              <a:rPr lang="en-GB" dirty="0"/>
              <a:t>B] </a:t>
            </a:r>
            <a:r>
              <a:rPr lang="en-US" dirty="0" err="1"/>
              <a:t>Kandarp</a:t>
            </a:r>
            <a:r>
              <a:rPr lang="en-US" dirty="0"/>
              <a:t>— Painter— Bhopal</a:t>
            </a:r>
            <a:endParaRPr lang="en-GB" dirty="0"/>
          </a:p>
          <a:p>
            <a:r>
              <a:rPr lang="en-GB" dirty="0"/>
              <a:t>C] </a:t>
            </a:r>
            <a:r>
              <a:rPr lang="en-US" dirty="0"/>
              <a:t>Luv —Builder— Lucknow </a:t>
            </a:r>
            <a:endParaRPr lang="en-GB" dirty="0"/>
          </a:p>
          <a:p>
            <a:r>
              <a:rPr lang="en-GB" dirty="0"/>
              <a:t>D] None of the above</a:t>
            </a:r>
          </a:p>
          <a:p>
            <a:endParaRPr lang="en-GB" dirty="0"/>
          </a:p>
          <a:p>
            <a:r>
              <a:rPr lang="en-GB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002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working in Lucknow? </a:t>
            </a:r>
          </a:p>
          <a:p>
            <a:endParaRPr lang="en-GB" dirty="0"/>
          </a:p>
          <a:p>
            <a:r>
              <a:rPr lang="en-GB" dirty="0"/>
              <a:t>A] </a:t>
            </a:r>
            <a:r>
              <a:rPr lang="en-GB" dirty="0" err="1"/>
              <a:t>Javed</a:t>
            </a:r>
            <a:endParaRPr lang="en-GB" dirty="0"/>
          </a:p>
          <a:p>
            <a:r>
              <a:rPr lang="en-GB" dirty="0"/>
              <a:t>B] </a:t>
            </a:r>
            <a:r>
              <a:rPr lang="en-GB" dirty="0" err="1"/>
              <a:t>Kandarp</a:t>
            </a:r>
            <a:endParaRPr lang="en-GB" dirty="0"/>
          </a:p>
          <a:p>
            <a:r>
              <a:rPr lang="en-GB" dirty="0"/>
              <a:t>C] Moni</a:t>
            </a:r>
          </a:p>
          <a:p>
            <a:r>
              <a:rPr lang="en-GB" dirty="0"/>
              <a:t>D] Nitin</a:t>
            </a:r>
          </a:p>
          <a:p>
            <a:endParaRPr lang="en-GB" dirty="0"/>
          </a:p>
          <a:p>
            <a:r>
              <a:rPr lang="en-GB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871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Fashion Designer works in which city? </a:t>
            </a:r>
          </a:p>
          <a:p>
            <a:endParaRPr lang="en-GB" dirty="0"/>
          </a:p>
          <a:p>
            <a:r>
              <a:rPr lang="en-GB" dirty="0"/>
              <a:t>A] Agra</a:t>
            </a:r>
          </a:p>
          <a:p>
            <a:r>
              <a:rPr lang="en-GB" dirty="0"/>
              <a:t>B] Kolkata</a:t>
            </a:r>
          </a:p>
          <a:p>
            <a:r>
              <a:rPr lang="en-GB" dirty="0"/>
              <a:t>C] Lucknow</a:t>
            </a:r>
          </a:p>
          <a:p>
            <a:r>
              <a:rPr lang="en-GB" dirty="0"/>
              <a:t>D] Chandigarh</a:t>
            </a:r>
          </a:p>
          <a:p>
            <a:endParaRPr lang="en-GB" dirty="0"/>
          </a:p>
          <a:p>
            <a:r>
              <a:rPr lang="en-GB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2845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the builder?</a:t>
            </a:r>
          </a:p>
          <a:p>
            <a:endParaRPr lang="en-GB" dirty="0"/>
          </a:p>
          <a:p>
            <a:r>
              <a:rPr lang="en-GB" dirty="0"/>
              <a:t>A] Nitin</a:t>
            </a:r>
          </a:p>
          <a:p>
            <a:r>
              <a:rPr lang="en-GB" dirty="0"/>
              <a:t>B] </a:t>
            </a:r>
            <a:r>
              <a:rPr lang="en-GB" dirty="0" err="1"/>
              <a:t>Javed</a:t>
            </a:r>
            <a:endParaRPr lang="en-GB" dirty="0"/>
          </a:p>
          <a:p>
            <a:r>
              <a:rPr lang="en-GB" dirty="0"/>
              <a:t>C] Moni</a:t>
            </a:r>
          </a:p>
          <a:p>
            <a:r>
              <a:rPr lang="en-GB" dirty="0"/>
              <a:t>D] None of these</a:t>
            </a:r>
          </a:p>
          <a:p>
            <a:endParaRPr lang="en-GB" dirty="0"/>
          </a:p>
          <a:p>
            <a:r>
              <a:rPr lang="en-GB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44594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Directions for 11 to 15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789886"/>
            <a:ext cx="9475304" cy="2649600"/>
          </a:xfrm>
        </p:spPr>
        <p:txBody>
          <a:bodyPr/>
          <a:lstStyle/>
          <a:p>
            <a:r>
              <a:rPr lang="en-US" dirty="0"/>
              <a:t>Seven officers Lina, Mini, Nita, Pia, Queen, Rita and </a:t>
            </a:r>
            <a:r>
              <a:rPr lang="en-US" dirty="0" err="1"/>
              <a:t>Sumant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work in three different shifts I, II and III with at least two persons working in each shift. </a:t>
            </a:r>
            <a:br>
              <a:rPr lang="en-US" dirty="0"/>
            </a:br>
            <a:r>
              <a:rPr lang="en-US" dirty="0"/>
              <a:t>Each one of them has a different weekly off from Monday to Sunday not necessarily in the same order. </a:t>
            </a:r>
            <a:br>
              <a:rPr lang="en-US" dirty="0"/>
            </a:br>
            <a:r>
              <a:rPr lang="en-US" dirty="0"/>
              <a:t>Mini works in the second shift only with Rita whose weekly off is on Friday.</a:t>
            </a:r>
            <a:br>
              <a:rPr lang="en-US" dirty="0"/>
            </a:br>
            <a:r>
              <a:rPr lang="en-US" dirty="0"/>
              <a:t>Queen’s weekly off is on the next day of Lina’s weekly off and both of them work in different shifts. </a:t>
            </a:r>
            <a:br>
              <a:rPr lang="en-US" dirty="0"/>
            </a:br>
            <a:r>
              <a:rPr lang="en-US" dirty="0"/>
              <a:t>Pia works in the third shift and her weekly off is on Saturday. </a:t>
            </a:r>
            <a:br>
              <a:rPr lang="en-US" dirty="0"/>
            </a:br>
            <a:r>
              <a:rPr lang="en-US" dirty="0" err="1"/>
              <a:t>Sumant</a:t>
            </a:r>
            <a:r>
              <a:rPr lang="en-US" dirty="0"/>
              <a:t> has a weekly off on Monday and he works in the first shift. </a:t>
            </a:r>
            <a:br>
              <a:rPr lang="en-US" dirty="0"/>
            </a:br>
            <a:r>
              <a:rPr lang="en-US" dirty="0"/>
              <a:t>The one who has a weekly off on Sunday works in the first shift.</a:t>
            </a:r>
            <a:br>
              <a:rPr lang="en-US" dirty="0"/>
            </a:br>
            <a:r>
              <a:rPr lang="en-US" dirty="0"/>
              <a:t>Lina and Pia do not work in the same shift, Lina’s weekly off is on Tuesday.</a:t>
            </a:r>
          </a:p>
        </p:txBody>
      </p:sp>
    </p:spTree>
    <p:extLst>
      <p:ext uri="{BB962C8B-B14F-4D97-AF65-F5344CB8AC3E}">
        <p14:creationId xmlns:p14="http://schemas.microsoft.com/office/powerpoint/2010/main" val="257520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Whose weekly off falls on Sunday? </a:t>
            </a:r>
          </a:p>
          <a:p>
            <a:endParaRPr lang="en-GB" dirty="0"/>
          </a:p>
          <a:p>
            <a:r>
              <a:rPr lang="en-GB" dirty="0"/>
              <a:t>A] Lina</a:t>
            </a:r>
          </a:p>
          <a:p>
            <a:r>
              <a:rPr lang="en-GB" dirty="0"/>
              <a:t>B] Mini</a:t>
            </a:r>
          </a:p>
          <a:p>
            <a:r>
              <a:rPr lang="en-GB" dirty="0"/>
              <a:t>C] Cannot be determined</a:t>
            </a:r>
          </a:p>
          <a:p>
            <a:r>
              <a:rPr lang="en-GB" dirty="0"/>
              <a:t>D] None of these</a:t>
            </a:r>
          </a:p>
          <a:p>
            <a:endParaRPr lang="en-GB" dirty="0"/>
          </a:p>
          <a:p>
            <a:r>
              <a:rPr lang="en-GB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427267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of the following combinations of shift, person and weekly off is definitely correct? </a:t>
            </a:r>
          </a:p>
          <a:p>
            <a:endParaRPr lang="en-GB" dirty="0"/>
          </a:p>
          <a:p>
            <a:r>
              <a:rPr lang="en-GB" dirty="0"/>
              <a:t>A] </a:t>
            </a:r>
            <a:r>
              <a:rPr lang="en-US" dirty="0"/>
              <a:t>II, Mini, Saturday </a:t>
            </a:r>
            <a:endParaRPr lang="en-GB" dirty="0"/>
          </a:p>
          <a:p>
            <a:r>
              <a:rPr lang="en-GB" dirty="0"/>
              <a:t>B] </a:t>
            </a:r>
            <a:r>
              <a:rPr lang="en-US" dirty="0"/>
              <a:t>III, Nita, Thursday </a:t>
            </a:r>
            <a:endParaRPr lang="en-GB" dirty="0"/>
          </a:p>
          <a:p>
            <a:r>
              <a:rPr lang="en-GB" dirty="0"/>
              <a:t>C] </a:t>
            </a:r>
            <a:r>
              <a:rPr lang="en-US" dirty="0"/>
              <a:t>III, Pia, Sunday </a:t>
            </a:r>
            <a:endParaRPr lang="en-GB" dirty="0"/>
          </a:p>
          <a:p>
            <a:r>
              <a:rPr lang="en-GB" dirty="0"/>
              <a:t>D] </a:t>
            </a:r>
            <a:r>
              <a:rPr lang="en-US" dirty="0"/>
              <a:t>I, Lina, Tuesday</a:t>
            </a:r>
            <a:endParaRPr lang="en-GB" dirty="0"/>
          </a:p>
          <a:p>
            <a:endParaRPr lang="en-GB" dirty="0"/>
          </a:p>
          <a:p>
            <a:r>
              <a:rPr lang="en-GB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374694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Whose weekly off is on Thursday? </a:t>
            </a:r>
          </a:p>
          <a:p>
            <a:endParaRPr lang="en-GB" dirty="0"/>
          </a:p>
          <a:p>
            <a:r>
              <a:rPr lang="en-GB" dirty="0"/>
              <a:t>A] Lina</a:t>
            </a:r>
          </a:p>
          <a:p>
            <a:r>
              <a:rPr lang="en-GB" dirty="0"/>
              <a:t>B] Mini</a:t>
            </a:r>
          </a:p>
          <a:p>
            <a:r>
              <a:rPr lang="en-GB" dirty="0"/>
              <a:t>C] Nita</a:t>
            </a:r>
          </a:p>
          <a:p>
            <a:r>
              <a:rPr lang="en-GB" dirty="0"/>
              <a:t>D] Queen</a:t>
            </a:r>
          </a:p>
          <a:p>
            <a:endParaRPr lang="en-GB" dirty="0"/>
          </a:p>
          <a:p>
            <a:r>
              <a:rPr lang="en-GB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14814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 which day is </a:t>
            </a:r>
            <a:r>
              <a:rPr lang="en-US" dirty="0" err="1"/>
              <a:t>Sumant’s</a:t>
            </a:r>
            <a:r>
              <a:rPr lang="en-US" dirty="0"/>
              <a:t> weekly off? (a) Monday (b) Wednesday (c) Sunday (d) Tuesday</a:t>
            </a:r>
          </a:p>
          <a:p>
            <a:endParaRPr lang="en-GB" dirty="0"/>
          </a:p>
          <a:p>
            <a:r>
              <a:rPr lang="en-GB" dirty="0"/>
              <a:t>A] Monday</a:t>
            </a:r>
          </a:p>
          <a:p>
            <a:r>
              <a:rPr lang="en-GB" dirty="0"/>
              <a:t>B] Wednesday</a:t>
            </a:r>
          </a:p>
          <a:p>
            <a:r>
              <a:rPr lang="en-GB" dirty="0"/>
              <a:t>C] Sunday</a:t>
            </a:r>
          </a:p>
          <a:p>
            <a:r>
              <a:rPr lang="en-GB" dirty="0"/>
              <a:t>D] Tuesday</a:t>
            </a:r>
          </a:p>
          <a:p>
            <a:endParaRPr lang="en-GB" dirty="0"/>
          </a:p>
          <a:p>
            <a:r>
              <a:rPr lang="en-GB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67837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Directions for 1 to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Anil, Pritam, Sudesh, Rashmi, </a:t>
            </a:r>
            <a:r>
              <a:rPr lang="en-US" dirty="0" err="1"/>
              <a:t>Mitali</a:t>
            </a:r>
            <a:r>
              <a:rPr lang="en-US" dirty="0"/>
              <a:t>, </a:t>
            </a:r>
            <a:r>
              <a:rPr lang="en-US" dirty="0" err="1"/>
              <a:t>Gitali</a:t>
            </a:r>
            <a:r>
              <a:rPr lang="en-US" dirty="0"/>
              <a:t> and </a:t>
            </a:r>
            <a:r>
              <a:rPr lang="en-US" dirty="0" err="1"/>
              <a:t>Yukta</a:t>
            </a:r>
            <a:r>
              <a:rPr lang="en-US" dirty="0"/>
              <a:t> are sitting around a circle facing the centre. </a:t>
            </a:r>
          </a:p>
          <a:p>
            <a:endParaRPr lang="en-US" dirty="0"/>
          </a:p>
          <a:p>
            <a:r>
              <a:rPr lang="en-US" dirty="0"/>
              <a:t>Anil is third to the left of </a:t>
            </a:r>
            <a:r>
              <a:rPr lang="en-US" dirty="0" err="1"/>
              <a:t>Yukta</a:t>
            </a:r>
            <a:r>
              <a:rPr lang="en-US" dirty="0"/>
              <a:t>, and to the immediate right of Rashmi. </a:t>
            </a:r>
          </a:p>
          <a:p>
            <a:r>
              <a:rPr lang="en-US" dirty="0"/>
              <a:t>Pritam is second to the left of </a:t>
            </a:r>
            <a:r>
              <a:rPr lang="en-US" dirty="0" err="1"/>
              <a:t>Gitali</a:t>
            </a:r>
            <a:r>
              <a:rPr lang="en-US" dirty="0"/>
              <a:t> who is not an immediate </a:t>
            </a:r>
            <a:r>
              <a:rPr lang="en-US" dirty="0" err="1"/>
              <a:t>neighbour</a:t>
            </a:r>
            <a:r>
              <a:rPr lang="en-US" dirty="0"/>
              <a:t> of </a:t>
            </a:r>
            <a:r>
              <a:rPr lang="en-US" dirty="0" err="1"/>
              <a:t>Mitali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DC31B-A640-6DF4-ECFF-AEAAA47E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6" y="3429000"/>
            <a:ext cx="3975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of the following group of officers work in shift I? </a:t>
            </a:r>
          </a:p>
          <a:p>
            <a:endParaRPr lang="en-US" dirty="0"/>
          </a:p>
          <a:p>
            <a:r>
              <a:rPr lang="en-US" dirty="0"/>
              <a:t>A] Lina, Nita, </a:t>
            </a:r>
            <a:r>
              <a:rPr lang="en-US" dirty="0" err="1"/>
              <a:t>Sumant</a:t>
            </a:r>
            <a:r>
              <a:rPr lang="en-US" dirty="0"/>
              <a:t> </a:t>
            </a:r>
          </a:p>
          <a:p>
            <a:r>
              <a:rPr lang="en-US" dirty="0"/>
              <a:t>B] Lina, </a:t>
            </a:r>
            <a:r>
              <a:rPr lang="en-US" dirty="0" err="1"/>
              <a:t>Sumant</a:t>
            </a:r>
            <a:r>
              <a:rPr lang="en-US" dirty="0"/>
              <a:t> </a:t>
            </a:r>
          </a:p>
          <a:p>
            <a:r>
              <a:rPr lang="en-US" dirty="0"/>
              <a:t>C] Nita, </a:t>
            </a:r>
            <a:r>
              <a:rPr lang="en-US" dirty="0" err="1"/>
              <a:t>Sumant</a:t>
            </a:r>
            <a:r>
              <a:rPr lang="en-US" dirty="0"/>
              <a:t> </a:t>
            </a:r>
          </a:p>
          <a:p>
            <a:r>
              <a:rPr lang="en-US" dirty="0"/>
              <a:t>D] Lina, Pia, </a:t>
            </a:r>
            <a:r>
              <a:rPr lang="en-US" dirty="0" err="1"/>
              <a:t>Sumant</a:t>
            </a:r>
            <a:endParaRPr lang="en-US" dirty="0"/>
          </a:p>
          <a:p>
            <a:endParaRPr lang="en-GB" dirty="0"/>
          </a:p>
          <a:p>
            <a:r>
              <a:rPr lang="en-GB" dirty="0"/>
              <a:t>Answer</a:t>
            </a:r>
            <a:r>
              <a:rPr lang="en-GB"/>
              <a:t>: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40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to the immediate left of </a:t>
            </a:r>
            <a:r>
              <a:rPr lang="en-US" dirty="0" err="1"/>
              <a:t>Pritam</a:t>
            </a:r>
            <a:r>
              <a:rPr lang="en-US" dirty="0"/>
              <a:t>?</a:t>
            </a:r>
          </a:p>
          <a:p>
            <a:endParaRPr lang="en-GB" dirty="0"/>
          </a:p>
          <a:p>
            <a:r>
              <a:rPr lang="en-GB" dirty="0"/>
              <a:t>A] </a:t>
            </a:r>
            <a:r>
              <a:rPr lang="en-GB" dirty="0" err="1"/>
              <a:t>Mitali</a:t>
            </a:r>
            <a:endParaRPr lang="en-GB" dirty="0"/>
          </a:p>
          <a:p>
            <a:r>
              <a:rPr lang="en-GB" dirty="0"/>
              <a:t>B] </a:t>
            </a:r>
            <a:r>
              <a:rPr lang="en-GB" dirty="0" err="1"/>
              <a:t>Sudesh</a:t>
            </a:r>
            <a:endParaRPr lang="en-GB" dirty="0"/>
          </a:p>
          <a:p>
            <a:r>
              <a:rPr lang="en-GB" dirty="0"/>
              <a:t>C] </a:t>
            </a:r>
            <a:r>
              <a:rPr lang="en-GB" dirty="0" err="1"/>
              <a:t>Yukta</a:t>
            </a:r>
            <a:endParaRPr lang="en-GB" dirty="0"/>
          </a:p>
          <a:p>
            <a:r>
              <a:rPr lang="en-GB" dirty="0"/>
              <a:t>D] </a:t>
            </a:r>
            <a:r>
              <a:rPr lang="en-US" dirty="0"/>
              <a:t>Cannot be determined</a:t>
            </a:r>
            <a:endParaRPr lang="en-GB" dirty="0"/>
          </a:p>
          <a:p>
            <a:endParaRPr lang="en-GB" dirty="0"/>
          </a:p>
          <a:p>
            <a:r>
              <a:rPr lang="en-GB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37547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is second to the right of Rashmi? (a) Anil (b) </a:t>
            </a:r>
            <a:r>
              <a:rPr lang="en-US" dirty="0" err="1"/>
              <a:t>Mitali</a:t>
            </a:r>
            <a:r>
              <a:rPr lang="en-US" dirty="0"/>
              <a:t> (c) </a:t>
            </a:r>
            <a:r>
              <a:rPr lang="en-US" dirty="0" err="1"/>
              <a:t>Pritam</a:t>
            </a:r>
            <a:r>
              <a:rPr lang="en-US" dirty="0"/>
              <a:t> (d) </a:t>
            </a:r>
            <a:r>
              <a:rPr lang="en-US" dirty="0" err="1"/>
              <a:t>Sudesh</a:t>
            </a:r>
            <a:endParaRPr lang="en-US" dirty="0"/>
          </a:p>
          <a:p>
            <a:endParaRPr lang="en-GB" dirty="0"/>
          </a:p>
          <a:p>
            <a:r>
              <a:rPr lang="en-GB" dirty="0"/>
              <a:t>A] Anil</a:t>
            </a:r>
          </a:p>
          <a:p>
            <a:r>
              <a:rPr lang="en-GB" dirty="0"/>
              <a:t>B] </a:t>
            </a:r>
            <a:r>
              <a:rPr lang="en-GB" dirty="0" err="1"/>
              <a:t>Mitali</a:t>
            </a:r>
            <a:endParaRPr lang="en-GB" dirty="0"/>
          </a:p>
          <a:p>
            <a:r>
              <a:rPr lang="en-GB" dirty="0"/>
              <a:t>C] </a:t>
            </a:r>
            <a:r>
              <a:rPr lang="en-GB" dirty="0" err="1"/>
              <a:t>Pritam</a:t>
            </a:r>
            <a:endParaRPr lang="en-GB" dirty="0"/>
          </a:p>
          <a:p>
            <a:r>
              <a:rPr lang="en-GB" dirty="0"/>
              <a:t>D] </a:t>
            </a:r>
            <a:r>
              <a:rPr lang="en-GB" dirty="0" err="1"/>
              <a:t>Sudesh</a:t>
            </a:r>
            <a:endParaRPr lang="en-GB" dirty="0"/>
          </a:p>
          <a:p>
            <a:endParaRPr lang="en-GB" dirty="0"/>
          </a:p>
          <a:p>
            <a:r>
              <a:rPr lang="en-GB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22163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of the following pairs of persons has the first person sitting to the immediate right of the second person?</a:t>
            </a:r>
          </a:p>
          <a:p>
            <a:endParaRPr lang="en-GB" dirty="0"/>
          </a:p>
          <a:p>
            <a:r>
              <a:rPr lang="en-GB" dirty="0"/>
              <a:t>A] Rashmi - </a:t>
            </a:r>
            <a:r>
              <a:rPr lang="en-GB" dirty="0" err="1"/>
              <a:t>Mitali</a:t>
            </a:r>
            <a:endParaRPr lang="en-GB" dirty="0"/>
          </a:p>
          <a:p>
            <a:r>
              <a:rPr lang="en-GB" dirty="0"/>
              <a:t>B] Anil - </a:t>
            </a:r>
            <a:r>
              <a:rPr lang="en-GB" dirty="0" err="1"/>
              <a:t>Gitali</a:t>
            </a:r>
            <a:endParaRPr lang="en-GB" dirty="0"/>
          </a:p>
          <a:p>
            <a:r>
              <a:rPr lang="en-GB" dirty="0"/>
              <a:t>C] </a:t>
            </a:r>
            <a:r>
              <a:rPr lang="en-GB" dirty="0" err="1"/>
              <a:t>Sudesh</a:t>
            </a:r>
            <a:r>
              <a:rPr lang="en-GB" dirty="0"/>
              <a:t> - </a:t>
            </a:r>
            <a:r>
              <a:rPr lang="en-GB" dirty="0" err="1"/>
              <a:t>Pritam</a:t>
            </a:r>
            <a:endParaRPr lang="en-GB" dirty="0"/>
          </a:p>
          <a:p>
            <a:r>
              <a:rPr lang="en-GB" dirty="0"/>
              <a:t>D] </a:t>
            </a:r>
            <a:r>
              <a:rPr lang="en-US" dirty="0"/>
              <a:t>None of these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Answer:D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57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of the following groups has the first person sitting between the other two?</a:t>
            </a:r>
          </a:p>
          <a:p>
            <a:endParaRPr lang="en-GB" dirty="0"/>
          </a:p>
          <a:p>
            <a:r>
              <a:rPr lang="en-GB" dirty="0"/>
              <a:t>A] </a:t>
            </a:r>
            <a:r>
              <a:rPr lang="en-GB" dirty="0" err="1"/>
              <a:t>Mitali</a:t>
            </a:r>
            <a:r>
              <a:rPr lang="en-GB" dirty="0"/>
              <a:t>-Anil-</a:t>
            </a:r>
            <a:r>
              <a:rPr lang="en-GB" dirty="0" err="1"/>
              <a:t>Gitali</a:t>
            </a:r>
            <a:endParaRPr lang="en-GB" dirty="0"/>
          </a:p>
          <a:p>
            <a:r>
              <a:rPr lang="en-GB" dirty="0"/>
              <a:t>B] Sudesh-Rashmi-</a:t>
            </a:r>
            <a:r>
              <a:rPr lang="en-GB" dirty="0" err="1"/>
              <a:t>Gitali</a:t>
            </a:r>
            <a:r>
              <a:rPr lang="en-GB" dirty="0"/>
              <a:t>	(</a:t>
            </a:r>
            <a:r>
              <a:rPr lang="en-GB" dirty="0" err="1"/>
              <a:t>Sudhesh</a:t>
            </a:r>
            <a:r>
              <a:rPr lang="en-GB" dirty="0"/>
              <a:t> is sitting between Rashmi and </a:t>
            </a:r>
            <a:r>
              <a:rPr lang="en-GB" dirty="0" err="1"/>
              <a:t>Gitali</a:t>
            </a:r>
            <a:r>
              <a:rPr lang="en-GB" dirty="0"/>
              <a:t>)</a:t>
            </a:r>
          </a:p>
          <a:p>
            <a:r>
              <a:rPr lang="en-GB" dirty="0"/>
              <a:t>C] </a:t>
            </a:r>
            <a:r>
              <a:rPr lang="en-GB" dirty="0" err="1"/>
              <a:t>Yukta</a:t>
            </a:r>
            <a:r>
              <a:rPr lang="en-GB" dirty="0"/>
              <a:t>- </a:t>
            </a:r>
            <a:r>
              <a:rPr lang="en-GB" dirty="0" err="1"/>
              <a:t>Pritam</a:t>
            </a:r>
            <a:r>
              <a:rPr lang="en-GB" dirty="0"/>
              <a:t> - Rashmi</a:t>
            </a:r>
          </a:p>
          <a:p>
            <a:r>
              <a:rPr lang="en-GB" dirty="0"/>
              <a:t>D] None of these</a:t>
            </a:r>
          </a:p>
          <a:p>
            <a:endParaRPr lang="en-GB" dirty="0"/>
          </a:p>
          <a:p>
            <a:r>
              <a:rPr lang="en-GB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20718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95D8F-F270-4CF2-8BEE-E44E06840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830-0C8E-4281-BC45-6EDFB3D6F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789886"/>
            <a:ext cx="9144000" cy="2649600"/>
          </a:xfrm>
        </p:spPr>
        <p:txBody>
          <a:bodyPr/>
          <a:lstStyle/>
          <a:p>
            <a:r>
              <a:rPr lang="en-US" dirty="0"/>
              <a:t>Which of the following is the correct position of Anil </a:t>
            </a:r>
            <a:r>
              <a:rPr lang="en-US" dirty="0">
                <a:highlight>
                  <a:srgbClr val="FFFF00"/>
                </a:highlight>
              </a:rPr>
              <a:t>with respect to </a:t>
            </a:r>
            <a:r>
              <a:rPr lang="en-US" dirty="0" err="1">
                <a:highlight>
                  <a:srgbClr val="FFFF00"/>
                </a:highlight>
              </a:rPr>
              <a:t>Pritam</a:t>
            </a:r>
            <a:r>
              <a:rPr lang="en-US" dirty="0">
                <a:highlight>
                  <a:srgbClr val="FFFF00"/>
                </a:highlight>
              </a:rPr>
              <a:t>? </a:t>
            </a:r>
          </a:p>
          <a:p>
            <a:r>
              <a:rPr lang="en-US" dirty="0"/>
              <a:t>(I) Second to the left 			(See from </a:t>
            </a:r>
            <a:r>
              <a:rPr lang="en-US" dirty="0" err="1"/>
              <a:t>Pritham’s</a:t>
            </a:r>
            <a:r>
              <a:rPr lang="en-US" dirty="0"/>
              <a:t> view)</a:t>
            </a:r>
          </a:p>
          <a:p>
            <a:r>
              <a:rPr lang="en-US" dirty="0"/>
              <a:t>(II) Third to the left </a:t>
            </a:r>
          </a:p>
          <a:p>
            <a:r>
              <a:rPr lang="en-US" dirty="0"/>
              <a:t>(III) Fifth to the right </a:t>
            </a:r>
          </a:p>
          <a:p>
            <a:r>
              <a:rPr lang="en-US" dirty="0"/>
              <a:t>(IV) Fourth to the right</a:t>
            </a:r>
          </a:p>
          <a:p>
            <a:endParaRPr lang="en-GB" dirty="0"/>
          </a:p>
          <a:p>
            <a:r>
              <a:rPr lang="en-GB" dirty="0"/>
              <a:t>A] </a:t>
            </a:r>
            <a:r>
              <a:rPr lang="en-US" dirty="0"/>
              <a:t>(I) only</a:t>
            </a:r>
            <a:endParaRPr lang="en-GB" dirty="0"/>
          </a:p>
          <a:p>
            <a:r>
              <a:rPr lang="en-GB" dirty="0"/>
              <a:t>B] </a:t>
            </a:r>
            <a:r>
              <a:rPr lang="en-US" dirty="0"/>
              <a:t>(II) only</a:t>
            </a:r>
            <a:endParaRPr lang="en-GB" dirty="0"/>
          </a:p>
          <a:p>
            <a:r>
              <a:rPr lang="en-GB" dirty="0"/>
              <a:t>C] </a:t>
            </a:r>
            <a:r>
              <a:rPr lang="en-US" dirty="0"/>
              <a:t>Both (I) and (II)</a:t>
            </a:r>
            <a:endParaRPr lang="en-GB" dirty="0"/>
          </a:p>
          <a:p>
            <a:r>
              <a:rPr lang="en-GB" dirty="0"/>
              <a:t>D] </a:t>
            </a:r>
            <a:r>
              <a:rPr lang="en-US" dirty="0"/>
              <a:t>Both (I) and (III)</a:t>
            </a:r>
            <a:endParaRPr lang="en-GB" dirty="0"/>
          </a:p>
          <a:p>
            <a:endParaRPr lang="en-GB" dirty="0"/>
          </a:p>
          <a:p>
            <a:r>
              <a:rPr lang="en-GB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358404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Directions for 6 to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Seven Friends </a:t>
            </a:r>
            <a:r>
              <a:rPr lang="en-US" dirty="0" err="1"/>
              <a:t>Gimi</a:t>
            </a:r>
            <a:r>
              <a:rPr lang="en-US" dirty="0"/>
              <a:t>, Harish, </a:t>
            </a:r>
            <a:r>
              <a:rPr lang="en-US" dirty="0" err="1"/>
              <a:t>Javed</a:t>
            </a:r>
            <a:r>
              <a:rPr lang="en-US" dirty="0"/>
              <a:t>, </a:t>
            </a:r>
            <a:r>
              <a:rPr lang="en-US" dirty="0" err="1"/>
              <a:t>Kandarp</a:t>
            </a:r>
            <a:r>
              <a:rPr lang="en-US" dirty="0"/>
              <a:t>, Luv, Moni and Nitin are working in different cities viz. Kolkata, Lucknow, Chandigarh, Gandhinagar, Delhi, Agra, Bhopal not necessarily in the same order. </a:t>
            </a:r>
          </a:p>
          <a:p>
            <a:r>
              <a:rPr lang="en-US" dirty="0"/>
              <a:t>Each one of them has a different profession from amongst Teacher, Photographer, Auditor, Fashion Designer, Builder, Choreographer and Painter not necessarily in the same order.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dirty="0">
                <a:highlight>
                  <a:srgbClr val="00FF00"/>
                </a:highlight>
              </a:rPr>
              <a:t>Harish</a:t>
            </a:r>
            <a:r>
              <a:rPr lang="en-US" dirty="0"/>
              <a:t> is a </a:t>
            </a:r>
            <a:r>
              <a:rPr lang="en-US" dirty="0">
                <a:highlight>
                  <a:srgbClr val="FFFF00"/>
                </a:highlight>
              </a:rPr>
              <a:t>Choreographer</a:t>
            </a:r>
            <a:r>
              <a:rPr lang="en-US" dirty="0"/>
              <a:t> and he works in </a:t>
            </a:r>
            <a:r>
              <a:rPr lang="en-US" dirty="0">
                <a:highlight>
                  <a:srgbClr val="FF00FF"/>
                </a:highlight>
              </a:rPr>
              <a:t>Gandhinagar</a:t>
            </a:r>
            <a:r>
              <a:rPr lang="en-US" dirty="0"/>
              <a:t>. </a:t>
            </a:r>
          </a:p>
          <a:p>
            <a:r>
              <a:rPr lang="en-US" dirty="0"/>
              <a:t>2) </a:t>
            </a:r>
            <a:r>
              <a:rPr lang="en-US" dirty="0" err="1">
                <a:highlight>
                  <a:srgbClr val="00FF00"/>
                </a:highlight>
              </a:rPr>
              <a:t>Kandarp</a:t>
            </a:r>
            <a:r>
              <a:rPr lang="en-US" dirty="0"/>
              <a:t> is a </a:t>
            </a:r>
            <a:r>
              <a:rPr lang="en-US" dirty="0">
                <a:highlight>
                  <a:srgbClr val="FFFF00"/>
                </a:highlight>
              </a:rPr>
              <a:t>Photographer</a:t>
            </a:r>
            <a:r>
              <a:rPr lang="en-US" dirty="0"/>
              <a:t> and he does not work in Kolkata. </a:t>
            </a:r>
          </a:p>
          <a:p>
            <a:r>
              <a:rPr lang="en-US" dirty="0"/>
              <a:t>3) The Teacher works in Lucknow. --&gt; From 3) and 8) , Nitin is the teacher</a:t>
            </a:r>
          </a:p>
          <a:p>
            <a:r>
              <a:rPr lang="en-US" dirty="0"/>
              <a:t>4) Moni works in Delhi. </a:t>
            </a:r>
          </a:p>
          <a:p>
            <a:r>
              <a:rPr lang="en-US" dirty="0"/>
              <a:t>5) The </a:t>
            </a:r>
            <a:r>
              <a:rPr lang="en-US" dirty="0">
                <a:highlight>
                  <a:srgbClr val="FFFF00"/>
                </a:highlight>
              </a:rPr>
              <a:t>Painter</a:t>
            </a:r>
            <a:r>
              <a:rPr lang="en-US" dirty="0"/>
              <a:t> works in </a:t>
            </a:r>
            <a:r>
              <a:rPr lang="en-US" dirty="0">
                <a:highlight>
                  <a:srgbClr val="FF00FF"/>
                </a:highlight>
              </a:rPr>
              <a:t>Bhopal</a:t>
            </a:r>
            <a:r>
              <a:rPr lang="en-US" dirty="0"/>
              <a:t>. </a:t>
            </a:r>
          </a:p>
          <a:p>
            <a:r>
              <a:rPr lang="en-US" dirty="0"/>
              <a:t>6) </a:t>
            </a:r>
            <a:r>
              <a:rPr lang="en-US" dirty="0">
                <a:highlight>
                  <a:srgbClr val="00FF00"/>
                </a:highlight>
              </a:rPr>
              <a:t>Luv</a:t>
            </a:r>
            <a:r>
              <a:rPr lang="en-US" dirty="0"/>
              <a:t> is a </a:t>
            </a:r>
            <a:r>
              <a:rPr lang="en-US" dirty="0">
                <a:highlight>
                  <a:srgbClr val="FFFF00"/>
                </a:highlight>
              </a:rPr>
              <a:t>Builder</a:t>
            </a:r>
            <a:r>
              <a:rPr lang="en-US" dirty="0"/>
              <a:t> and he works in </a:t>
            </a:r>
            <a:r>
              <a:rPr lang="en-US" dirty="0">
                <a:highlight>
                  <a:srgbClr val="FF00FF"/>
                </a:highlight>
              </a:rPr>
              <a:t>Chandigarh</a:t>
            </a:r>
            <a:r>
              <a:rPr lang="en-US" dirty="0"/>
              <a:t>.</a:t>
            </a:r>
          </a:p>
          <a:p>
            <a:r>
              <a:rPr lang="en-US" dirty="0"/>
              <a:t>7) </a:t>
            </a:r>
            <a:r>
              <a:rPr lang="en-US" dirty="0" err="1">
                <a:highlight>
                  <a:srgbClr val="00FF00"/>
                </a:highlight>
              </a:rPr>
              <a:t>Gimi</a:t>
            </a:r>
            <a:r>
              <a:rPr lang="en-US" dirty="0"/>
              <a:t> is a </a:t>
            </a:r>
            <a:r>
              <a:rPr lang="en-US" dirty="0">
                <a:highlight>
                  <a:srgbClr val="FFFF00"/>
                </a:highlight>
              </a:rPr>
              <a:t>Fashion Designer</a:t>
            </a:r>
            <a:r>
              <a:rPr lang="en-US" dirty="0"/>
              <a:t>. </a:t>
            </a:r>
          </a:p>
          <a:p>
            <a:r>
              <a:rPr lang="en-US" dirty="0"/>
              <a:t>8) </a:t>
            </a:r>
            <a:r>
              <a:rPr lang="en-US" dirty="0" err="1"/>
              <a:t>Javed</a:t>
            </a:r>
            <a:r>
              <a:rPr lang="en-US" dirty="0"/>
              <a:t> does not work in Lucknow.</a:t>
            </a:r>
          </a:p>
        </p:txBody>
      </p:sp>
    </p:spTree>
    <p:extLst>
      <p:ext uri="{BB962C8B-B14F-4D97-AF65-F5344CB8AC3E}">
        <p14:creationId xmlns:p14="http://schemas.microsoft.com/office/powerpoint/2010/main" val="288216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A6D183-3BB0-8FE2-239F-30E30682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6" y="1180410"/>
            <a:ext cx="5534991" cy="44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958</Words>
  <Application>Microsoft Macintosh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</dc:creator>
  <cp:lastModifiedBy>PRASHANTH S</cp:lastModifiedBy>
  <cp:revision>292</cp:revision>
  <dcterms:created xsi:type="dcterms:W3CDTF">2018-06-11T05:48:38Z</dcterms:created>
  <dcterms:modified xsi:type="dcterms:W3CDTF">2022-05-09T19:26:06Z</dcterms:modified>
</cp:coreProperties>
</file>