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B81"/>
    <a:srgbClr val="FF0000"/>
    <a:srgbClr val="00FF00"/>
    <a:srgbClr val="FFFFFF"/>
    <a:srgbClr val="000000"/>
    <a:srgbClr val="CFB5F2"/>
    <a:srgbClr val="610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56" d="100"/>
          <a:sy n="56" d="100"/>
        </p:scale>
        <p:origin x="84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A69C-DD03-425E-AFC2-BFEE179D6745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06FC-2E86-49C6-85C5-40228B5A2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3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>
            <a:off x="0" y="6224399"/>
            <a:ext cx="9144000" cy="633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9E4003-6AF3-49ED-A8A0-966F525605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6" y="1185333"/>
            <a:ext cx="2785247" cy="3381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D4AAA-3CDD-4D54-BE36-01F929F1EC5C}"/>
              </a:ext>
            </a:extLst>
          </p:cNvPr>
          <p:cNvSpPr txBox="1"/>
          <p:nvPr userDrawn="1"/>
        </p:nvSpPr>
        <p:spPr>
          <a:xfrm>
            <a:off x="1674763" y="5118669"/>
            <a:ext cx="594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1B81"/>
                </a:solidFill>
              </a:rPr>
              <a:t>Ethnus Consultancy Services Pvt. Ltd.</a:t>
            </a:r>
          </a:p>
        </p:txBody>
      </p:sp>
    </p:spTree>
    <p:extLst>
      <p:ext uri="{BB962C8B-B14F-4D97-AF65-F5344CB8AC3E}">
        <p14:creationId xmlns:p14="http://schemas.microsoft.com/office/powerpoint/2010/main" val="6208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Brain in head">
            <a:extLst>
              <a:ext uri="{FF2B5EF4-FFF2-40B4-BE49-F238E27FC236}">
                <a16:creationId xmlns:a16="http://schemas.microsoft.com/office/drawing/2014/main" id="{2A698E03-86C0-40CC-8DE4-C762BD7020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1D52ED94-A21B-44F6-B189-C0B4729811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5C2ADA3-D191-43C5-83A1-F77D26F7D7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33C17763-7A82-42B3-8938-B301C2B1BA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C80C31-52AB-46E9-A791-2FDDFEB004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1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30322F6-8E74-4B84-85CA-B1C793CD80DD}"/>
              </a:ext>
            </a:extLst>
          </p:cNvPr>
          <p:cNvSpPr/>
          <p:nvPr userDrawn="1"/>
        </p:nvSpPr>
        <p:spPr>
          <a:xfrm>
            <a:off x="0" y="698676"/>
            <a:ext cx="2196000" cy="396000"/>
          </a:xfrm>
          <a:prstGeom prst="homePlate">
            <a:avLst/>
          </a:prstGeom>
          <a:solidFill>
            <a:srgbClr val="610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8EB6-5ADF-4CAA-8823-321EFD6B34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98676"/>
            <a:ext cx="1973943" cy="378276"/>
          </a:xfrm>
        </p:spPr>
        <p:txBody>
          <a:bodyPr wrap="none"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#100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1A51C03-CBA4-406F-B72A-D8D73B2C8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89886"/>
            <a:ext cx="9144000" cy="2649600"/>
          </a:xfrm>
        </p:spPr>
        <p:txBody>
          <a:bodyPr lIns="126000" tIns="151200" rIns="126000" bIns="151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Enter the question here, along with the options.</a:t>
            </a:r>
          </a:p>
        </p:txBody>
      </p:sp>
    </p:spTree>
    <p:extLst>
      <p:ext uri="{BB962C8B-B14F-4D97-AF65-F5344CB8AC3E}">
        <p14:creationId xmlns:p14="http://schemas.microsoft.com/office/powerpoint/2010/main" val="5361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FE37-C6B6-448D-B3C0-CCD7DF28B1A2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57A4-498D-4727-800D-A3EC1616A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8" r:id="rId5"/>
    <p:sldLayoutId id="2147483666" r:id="rId6"/>
    <p:sldLayoutId id="214748366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Most rural folks are uneducated and therefore superstitious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Education increases rational thinking.</a:t>
            </a:r>
          </a:p>
          <a:p>
            <a:pPr marL="400050" indent="-400050">
              <a:buAutoNum type="romanUcPeriod"/>
            </a:pPr>
            <a:r>
              <a:rPr lang="en-GB" dirty="0"/>
              <a:t>Rural folks don’t go to school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Since the exam is held on the third Sunday of November it is going to be held on 18</a:t>
            </a:r>
            <a:r>
              <a:rPr lang="en-GB" baseline="30000" dirty="0"/>
              <a:t>th</a:t>
            </a:r>
            <a:r>
              <a:rPr lang="en-GB" dirty="0"/>
              <a:t> November this year.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This year it will not be held on 15</a:t>
            </a:r>
            <a:r>
              <a:rPr lang="en-GB" baseline="30000" dirty="0"/>
              <a:t>th</a:t>
            </a:r>
            <a:r>
              <a:rPr lang="en-GB" dirty="0"/>
              <a:t>, 19</a:t>
            </a:r>
            <a:r>
              <a:rPr lang="en-GB" baseline="30000" dirty="0"/>
              <a:t>th</a:t>
            </a:r>
            <a:r>
              <a:rPr lang="en-GB" dirty="0"/>
              <a:t>, 20</a:t>
            </a:r>
            <a:r>
              <a:rPr lang="en-GB" baseline="30000" dirty="0"/>
              <a:t>th</a:t>
            </a:r>
            <a:r>
              <a:rPr lang="en-GB" dirty="0"/>
              <a:t> or 21</a:t>
            </a:r>
            <a:r>
              <a:rPr lang="en-GB" baseline="30000" dirty="0"/>
              <a:t>st</a:t>
            </a:r>
            <a:r>
              <a:rPr lang="en-GB" dirty="0"/>
              <a:t> of November.</a:t>
            </a:r>
          </a:p>
          <a:p>
            <a:pPr marL="400050" indent="-400050">
              <a:buAutoNum type="romanUcPeriod"/>
            </a:pPr>
            <a:r>
              <a:rPr lang="en-GB" dirty="0"/>
              <a:t>This year it will not be held on 16</a:t>
            </a:r>
            <a:r>
              <a:rPr lang="en-GB" baseline="30000" dirty="0"/>
              <a:t>th</a:t>
            </a:r>
            <a:r>
              <a:rPr lang="en-GB" dirty="0"/>
              <a:t> or 17</a:t>
            </a:r>
            <a:r>
              <a:rPr lang="en-GB" baseline="30000" dirty="0"/>
              <a:t>th</a:t>
            </a:r>
            <a:r>
              <a:rPr lang="en-GB" dirty="0"/>
              <a:t> of November.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4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8676"/>
            <a:ext cx="1973943" cy="378276"/>
          </a:xfrm>
        </p:spPr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404756"/>
            <a:ext cx="9144000" cy="2649600"/>
          </a:xfrm>
        </p:spPr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“See it first only on our channel”, an advertisement of a news channel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Advertising is the first and most important thing of a news channel</a:t>
            </a:r>
          </a:p>
          <a:p>
            <a:pPr marL="400050" indent="-400050">
              <a:buAutoNum type="romanUcPeriod"/>
            </a:pPr>
            <a:r>
              <a:rPr lang="en-GB" dirty="0"/>
              <a:t>Other news channels do not want to show things first.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D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67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To keep my knowledge about world affairs strong I always read The Economist magazine. Assumptions:</a:t>
            </a:r>
          </a:p>
          <a:p>
            <a:pPr marL="400050" indent="-400050">
              <a:buAutoNum type="romanUcPeriod"/>
            </a:pPr>
            <a:r>
              <a:rPr lang="en-GB" dirty="0"/>
              <a:t>There is no other magazine except The Economist for world affairs</a:t>
            </a:r>
          </a:p>
          <a:p>
            <a:pPr marL="400050" indent="-400050">
              <a:buAutoNum type="romanUcPeriod"/>
            </a:pPr>
            <a:r>
              <a:rPr lang="en-GB" dirty="0"/>
              <a:t>The Economist is a cheap magazine 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D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4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8676"/>
            <a:ext cx="1973943" cy="378276"/>
          </a:xfrm>
        </p:spPr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The present condition of law and order is the worst of all time.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The present government does not pay heed to the requirements of maintaining law and order.</a:t>
            </a:r>
          </a:p>
          <a:p>
            <a:pPr marL="400050" indent="-400050">
              <a:buAutoNum type="romanUcPeriod"/>
            </a:pPr>
            <a:r>
              <a:rPr lang="en-GB" dirty="0"/>
              <a:t>In earlier days, the law and order condition was better.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24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India’s contribution to the growing global market of management consultancy may touch $ 5 billion by 2030, which is 10 per cent of the current export size. 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The current export size is $ 50 billion </a:t>
            </a:r>
          </a:p>
          <a:p>
            <a:pPr marL="400050" indent="-400050">
              <a:buAutoNum type="romanUcPeriod"/>
            </a:pPr>
            <a:r>
              <a:rPr lang="en-GB" dirty="0"/>
              <a:t>The current year is 2010.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 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4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A Harvard University study raises fresh concerns about the anti-allergy drug Crocin which is prescribed to patients following antibiotic medication. Compared with other two anti-allergy drugs (one of the three must be prescribed), this study shows that Crocin significantly raises the risk of adverse side effects following antibiotic medication. 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There is no risk if one of the two other anti-allergy drugs are administered </a:t>
            </a:r>
          </a:p>
          <a:p>
            <a:pPr marL="400050" indent="-400050">
              <a:buAutoNum type="romanUcPeriod"/>
            </a:pPr>
            <a:r>
              <a:rPr lang="en-GB" dirty="0"/>
              <a:t>It is necessary to take an anti-allergy drug after antibiotic medication. 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</a:t>
            </a:r>
            <a:r>
              <a:rPr lang="en-IN" dirty="0"/>
              <a:t>B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3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UPSC is tougher than MPPSC. So I will appear in MPPSC. 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Every graduate should appear in MPPSC</a:t>
            </a:r>
          </a:p>
          <a:p>
            <a:pPr marL="400050" indent="-400050">
              <a:buAutoNum type="romanUcPeriod"/>
            </a:pPr>
            <a:r>
              <a:rPr lang="en-GB" dirty="0"/>
              <a:t>One should avoid tougher things because one might fail in them and failure might lead to a loss of time. On the other hand if something is easy the chances of succeeding are high.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70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Rahim is a tall boy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Rahim’s father’s height is 6 feet 7 inches.</a:t>
            </a:r>
          </a:p>
          <a:p>
            <a:pPr marL="400050" indent="-400050">
              <a:buAutoNum type="romanUcPeriod"/>
            </a:pPr>
            <a:r>
              <a:rPr lang="en-GB" dirty="0"/>
              <a:t>Any height above 6 feet is considered to be tall.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9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What is the distance of my home from my office?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My home is at the centre of the city.</a:t>
            </a:r>
          </a:p>
          <a:p>
            <a:pPr marL="400050" indent="-400050">
              <a:buAutoNum type="romanUcPeriod"/>
            </a:pPr>
            <a:r>
              <a:rPr lang="en-GB" dirty="0"/>
              <a:t>My office is 10 km away from the park, which is 1 km away from my home.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5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A says to B “Refer to the Cambridge dictionary instead of the Oxford dictionary to be good at English.” 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B wants to be good at English </a:t>
            </a:r>
          </a:p>
          <a:p>
            <a:pPr marL="400050" indent="-400050">
              <a:buFont typeface="Arial" panose="020B0604020202020204" pitchFamily="34" charset="0"/>
              <a:buAutoNum type="romanUcPeriod"/>
            </a:pPr>
            <a:r>
              <a:rPr lang="en-GB" dirty="0"/>
              <a:t>A is a good advisor.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8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789886"/>
            <a:ext cx="9144000" cy="2649600"/>
          </a:xfrm>
        </p:spPr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Narayan the CEO of the company says to his employee, “Achieve the targets we have set for you or I will fire you.”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With Narayan’s statement, the employee will work hard to achieve his targets.</a:t>
            </a:r>
          </a:p>
          <a:p>
            <a:pPr marL="400050" indent="-400050">
              <a:buAutoNum type="romanUcPeriod"/>
            </a:pPr>
            <a:r>
              <a:rPr lang="en-GB" dirty="0"/>
              <a:t>All bosses are in the habit of intimidating their employees.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04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In the last year, Lucknow University has launched a number of management courses for the better future of its students.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These courses may attract students.</a:t>
            </a:r>
          </a:p>
          <a:p>
            <a:pPr marL="400050" indent="-400050">
              <a:buAutoNum type="romanUcPeriod"/>
            </a:pPr>
            <a:r>
              <a:rPr lang="en-GB" dirty="0"/>
              <a:t>Lucknow University is conscious about the future of students.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“We should take permission from the director of the college in order to organise the annual fest.” One student to another.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Without the director’s permission we can’t organise the annual fest.</a:t>
            </a:r>
          </a:p>
          <a:p>
            <a:pPr marL="400050" indent="-400050">
              <a:buAutoNum type="romanUcPeriod"/>
            </a:pPr>
            <a:r>
              <a:rPr lang="en-GB" dirty="0"/>
              <a:t>The director does not want to celebrate annual fests.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9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Statement:</a:t>
            </a:r>
          </a:p>
          <a:p>
            <a:r>
              <a:rPr lang="en-GB" dirty="0"/>
              <a:t>“If you want to specialise in Human Resource Management in India, join XLRI.”</a:t>
            </a:r>
          </a:p>
          <a:p>
            <a:r>
              <a:rPr lang="en-GB" dirty="0"/>
              <a:t>Assumptions:</a:t>
            </a:r>
          </a:p>
          <a:p>
            <a:pPr marL="400050" indent="-400050">
              <a:buAutoNum type="romanUcPeriod"/>
            </a:pPr>
            <a:r>
              <a:rPr lang="en-GB" dirty="0"/>
              <a:t>XLRI provides specialisation in HRM.</a:t>
            </a:r>
          </a:p>
          <a:p>
            <a:pPr marL="400050" indent="-400050">
              <a:buAutoNum type="romanUcPeriod"/>
            </a:pPr>
            <a:r>
              <a:rPr lang="en-GB" dirty="0"/>
              <a:t>XLRI has the best HRM course in India.</a:t>
            </a:r>
          </a:p>
          <a:p>
            <a:r>
              <a:rPr lang="en-US" dirty="0"/>
              <a:t>A] </a:t>
            </a:r>
            <a:r>
              <a:rPr lang="en-GB" dirty="0"/>
              <a:t>If only assumption I is implicit. </a:t>
            </a:r>
            <a:endParaRPr lang="en-US" dirty="0"/>
          </a:p>
          <a:p>
            <a:r>
              <a:rPr lang="en-US" dirty="0"/>
              <a:t>B] </a:t>
            </a:r>
            <a:r>
              <a:rPr lang="en-GB" dirty="0"/>
              <a:t>If only assumption II is implicit</a:t>
            </a:r>
            <a:endParaRPr lang="en-US" dirty="0"/>
          </a:p>
          <a:p>
            <a:r>
              <a:rPr lang="en-US" dirty="0"/>
              <a:t>C] </a:t>
            </a:r>
            <a:r>
              <a:rPr lang="en-GB" dirty="0"/>
              <a:t>If both I and II are implicit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If neither I nor II is implicit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1272</Words>
  <Application>Microsoft Office PowerPoint</Application>
  <PresentationFormat>On-screen Show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sanna</cp:lastModifiedBy>
  <cp:revision>271</cp:revision>
  <dcterms:created xsi:type="dcterms:W3CDTF">2018-06-11T05:48:38Z</dcterms:created>
  <dcterms:modified xsi:type="dcterms:W3CDTF">2018-07-17T07:14:25Z</dcterms:modified>
</cp:coreProperties>
</file>