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EB Garamond"/>
      <p:regular r:id="rId22"/>
      <p:bold r:id="rId23"/>
      <p:italic r:id="rId24"/>
      <p:boldItalic r:id="rId25"/>
    </p:embeddedFont>
    <p:embeddedFont>
      <p:font typeface="Robo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EBGaramond-regular.fntdata"/><Relationship Id="rId21" Type="http://schemas.openxmlformats.org/officeDocument/2006/relationships/font" Target="fonts/Roboto-boldItalic.fntdata"/><Relationship Id="rId24" Type="http://schemas.openxmlformats.org/officeDocument/2006/relationships/font" Target="fonts/EBGaramond-italic.fntdata"/><Relationship Id="rId23" Type="http://schemas.openxmlformats.org/officeDocument/2006/relationships/font" Target="fonts/EBGaramo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EBGaramond-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bb883e8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b883e8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a:t>
            </a:r>
            <a:r>
              <a:rPr b="1" lang="en-GB"/>
              <a:t>You will communicate with clarity.</a:t>
            </a:r>
            <a:r>
              <a:rPr lang="en-GB"/>
              <a:t> Unlike talking, when you write you look for more sophisticated words and expressions to describe what you have in mind. This helps you build a structure that will</a:t>
            </a:r>
            <a:endParaRPr/>
          </a:p>
          <a:p>
            <a:pPr indent="0" lvl="0" marL="0" rtl="0" algn="l">
              <a:spcBef>
                <a:spcPts val="0"/>
              </a:spcBef>
              <a:spcAft>
                <a:spcPts val="0"/>
              </a:spcAft>
              <a:buClr>
                <a:schemeClr val="dk1"/>
              </a:buClr>
              <a:buSzPts val="1100"/>
              <a:buFont typeface="Arial"/>
              <a:buNone/>
            </a:pPr>
            <a:r>
              <a:rPr lang="en-GB"/>
              <a:t>  allow you to express yourself better and communicate complex ideas in a much more effective way.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a:t>
            </a:r>
            <a:r>
              <a:rPr b="1" lang="en-GB"/>
              <a:t>You will eliminate stress.</a:t>
            </a:r>
            <a:r>
              <a:rPr lang="en-GB"/>
              <a:t> In the same way as in GTD you empty your mind—by capturing everything that comes to it—in order to eliminate the stress that causes having many things hitting your head,</a:t>
            </a:r>
            <a:endParaRPr/>
          </a:p>
          <a:p>
            <a:pPr indent="0" lvl="0" marL="0" rtl="0" algn="l">
              <a:spcBef>
                <a:spcPts val="0"/>
              </a:spcBef>
              <a:spcAft>
                <a:spcPts val="0"/>
              </a:spcAft>
              <a:buClr>
                <a:schemeClr val="dk1"/>
              </a:buClr>
              <a:buSzPts val="1100"/>
              <a:buFont typeface="Arial"/>
              <a:buNone/>
            </a:pPr>
            <a:r>
              <a:rPr lang="en-GB"/>
              <a:t>  writing and developing your ideas produces an amplified effect since not only you take them out of your mind but also the whole process of rationalization that otherwise would abstractly stay in there.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a:t>
            </a:r>
            <a:r>
              <a:rPr b="1" lang="en-GB"/>
              <a:t>You will be more productive.</a:t>
            </a:r>
            <a:r>
              <a:rPr lang="en-GB"/>
              <a:t> Writing activates the neurons in your brain and gets it ready to overcome the rest of the tasks (you can use it as a kind of warm-up at the beginning of the day). In</a:t>
            </a:r>
            <a:endParaRPr/>
          </a:p>
          <a:p>
            <a:pPr indent="0" lvl="0" marL="0" rtl="0" algn="l">
              <a:spcBef>
                <a:spcPts val="0"/>
              </a:spcBef>
              <a:spcAft>
                <a:spcPts val="0"/>
              </a:spcAft>
              <a:buClr>
                <a:schemeClr val="dk1"/>
              </a:buClr>
              <a:buSzPts val="1100"/>
              <a:buFont typeface="Arial"/>
              <a:buNone/>
            </a:pPr>
            <a:r>
              <a:rPr lang="en-GB"/>
              <a:t>  addition, writing down your tasks with the appropriate words prepares you to carry them out properly. Finally, it’s demonstrated that setting your goals in writing increases significantly the possibilities of achieving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a:t>
            </a:r>
            <a:r>
              <a:rPr b="1" lang="en-GB"/>
              <a:t>You will learn more.</a:t>
            </a:r>
            <a:r>
              <a:rPr lang="en-GB"/>
              <a:t> Writing in your own words the information that you receive helps you assimilating and consolidating knowledge that otherwise you would forget soon.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a:t>
            </a:r>
            <a:r>
              <a:rPr b="1" lang="en-GB"/>
              <a:t>You will gain awareness of your reality.</a:t>
            </a:r>
            <a:r>
              <a:rPr lang="en-GB"/>
              <a:t> If you write down what you have in mind each day, what you expect to achieve and how you feel according to this, you won’t need a psychologist to explain you</a:t>
            </a:r>
            <a:endParaRPr/>
          </a:p>
          <a:p>
            <a:pPr indent="0" lvl="0" marL="0" rtl="0" algn="l">
              <a:spcBef>
                <a:spcPts val="0"/>
              </a:spcBef>
              <a:spcAft>
                <a:spcPts val="0"/>
              </a:spcAft>
              <a:buClr>
                <a:schemeClr val="dk1"/>
              </a:buClr>
              <a:buSzPts val="1100"/>
              <a:buFont typeface="Arial"/>
              <a:buNone/>
            </a:pPr>
            <a:r>
              <a:rPr lang="en-GB"/>
              <a:t>  who you are. You will realize yourself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bb883e8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bb883e8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6.</a:t>
            </a:r>
            <a:r>
              <a:rPr b="1" lang="en-GB"/>
              <a:t>You will make better decisions.</a:t>
            </a:r>
            <a:r>
              <a:rPr lang="en-GB"/>
              <a:t> When writing you clear up your thoughts and, obviously, a clearer thinking allows you to make better choices.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7.</a:t>
            </a:r>
            <a:r>
              <a:rPr b="1" lang="en-GB"/>
              <a:t>You will be happier. </a:t>
            </a:r>
            <a:r>
              <a:rPr lang="en-GB"/>
              <a:t>It’s an immediate consequence of the two previous points. There is no need to write a public blog, a sort of personal journal is perfectly valid.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8.</a:t>
            </a:r>
            <a:r>
              <a:rPr b="1" lang="en-GB"/>
              <a:t>You will live more focused. </a:t>
            </a:r>
            <a:r>
              <a:rPr lang="en-GB"/>
              <a:t>If you constantly write about your thoughts you will never get out of sight what you want to achieve, which your dreams 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9.</a:t>
            </a:r>
            <a:r>
              <a:rPr b="1" lang="en-GB"/>
              <a:t>You will overcome tough moments faster. </a:t>
            </a:r>
            <a:r>
              <a:rPr lang="en-GB"/>
              <a:t>There is some research that suggests that those that write about what is happening overcome tough moments quicker than those who don’t.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10.</a:t>
            </a:r>
            <a:r>
              <a:rPr b="1" lang="en-GB"/>
              <a:t>You will have a lot of written memories.</a:t>
            </a:r>
            <a:r>
              <a:rPr lang="en-GB"/>
              <a:t> If you write each day, you will have a historical record of your thoughts, probably something much more interesting than a simple photo album. And, who knows,</a:t>
            </a:r>
            <a:endParaRPr/>
          </a:p>
          <a:p>
            <a:pPr indent="0" lvl="0" marL="0" rtl="0" algn="l">
              <a:spcBef>
                <a:spcPts val="0"/>
              </a:spcBef>
              <a:spcAft>
                <a:spcPts val="0"/>
              </a:spcAft>
              <a:buNone/>
            </a:pPr>
            <a:r>
              <a:rPr lang="en-GB"/>
              <a:t>   maybe you end up publishing a book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acc9138e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acc9138e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56fbcb5a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6fbcb5a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Writing skills are those abilities where you take ideas and information and present them in a nice written format for others to read. Depending upon the type of writing you are doing, you present what you know in a format that conforms to the expectations of the reader.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babdaa6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babdaa6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 </a:t>
            </a:r>
            <a:r>
              <a:rPr b="1" lang="en-GB"/>
              <a:t>Writing Helps Your Clear Your Mind</a:t>
            </a:r>
            <a:endParaRPr b="1"/>
          </a:p>
          <a:p>
            <a:pPr indent="0" lvl="0" marL="0" rtl="0" algn="l">
              <a:spcBef>
                <a:spcPts val="0"/>
              </a:spcBef>
              <a:spcAft>
                <a:spcPts val="0"/>
              </a:spcAft>
              <a:buClr>
                <a:schemeClr val="dk1"/>
              </a:buClr>
              <a:buSzPts val="1100"/>
              <a:buFont typeface="Arial"/>
              <a:buNone/>
            </a:pPr>
            <a:r>
              <a:rPr lang="en-GB"/>
              <a:t>We've all sometimes felt the need to vent and speak our minds in order to get our point across.</a:t>
            </a:r>
            <a:endParaRPr/>
          </a:p>
          <a:p>
            <a:pPr indent="0" lvl="0" marL="0" rtl="0" algn="l">
              <a:spcBef>
                <a:spcPts val="0"/>
              </a:spcBef>
              <a:spcAft>
                <a:spcPts val="0"/>
              </a:spcAft>
              <a:buClr>
                <a:schemeClr val="dk1"/>
              </a:buClr>
              <a:buSzPts val="1100"/>
              <a:buFont typeface="Arial"/>
              <a:buNone/>
            </a:pPr>
            <a:r>
              <a:rPr lang="en-GB"/>
              <a:t>Well, writing can help you do that.</a:t>
            </a:r>
            <a:endParaRPr/>
          </a:p>
          <a:p>
            <a:pPr indent="0" lvl="0" marL="0" rtl="0" algn="l">
              <a:spcBef>
                <a:spcPts val="0"/>
              </a:spcBef>
              <a:spcAft>
                <a:spcPts val="0"/>
              </a:spcAft>
              <a:buClr>
                <a:schemeClr val="dk1"/>
              </a:buClr>
              <a:buSzPts val="1100"/>
              <a:buFont typeface="Arial"/>
              <a:buNone/>
            </a:pPr>
            <a:r>
              <a:rPr lang="en-GB"/>
              <a:t>Try and write down all of your thoughts, grievances, doubts, fantasies, and pretty much everything else that crosses your mind. Just write, without thinking about what lands on paper or your computer screen. It may seem like the end result is something pretty chaotic, but that’s not the point.</a:t>
            </a:r>
            <a:endParaRPr/>
          </a:p>
          <a:p>
            <a:pPr indent="0" lvl="0" marL="0" rtl="0" algn="l">
              <a:spcBef>
                <a:spcPts val="0"/>
              </a:spcBef>
              <a:spcAft>
                <a:spcPts val="0"/>
              </a:spcAft>
              <a:buClr>
                <a:schemeClr val="dk1"/>
              </a:buClr>
              <a:buSzPts val="1100"/>
              <a:buFont typeface="Arial"/>
              <a:buNone/>
            </a:pPr>
            <a:r>
              <a:rPr lang="en-GB"/>
              <a:t>The point is for you to clear your mind, so that you can go about your day, working, solving problems, and just enjoying life. Without all those thoughts in the back of your head distracting you, you will find it easier to work and focus, no matter what your profession 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a:t>
            </a:r>
            <a:r>
              <a:rPr b="1" lang="en-GB"/>
              <a:t>Writing Will Help You Recover Memories</a:t>
            </a:r>
            <a:endParaRPr b="1"/>
          </a:p>
          <a:p>
            <a:pPr indent="0" lvl="0" marL="0" rtl="0" algn="l">
              <a:spcBef>
                <a:spcPts val="0"/>
              </a:spcBef>
              <a:spcAft>
                <a:spcPts val="0"/>
              </a:spcAft>
              <a:buClr>
                <a:schemeClr val="dk1"/>
              </a:buClr>
              <a:buSzPts val="1100"/>
              <a:buFont typeface="Arial"/>
              <a:buNone/>
            </a:pPr>
            <a:r>
              <a:rPr lang="en-GB"/>
              <a:t>You will be surprised at how writing is able to bring back old and almost forgotten memories.</a:t>
            </a:r>
            <a:endParaRPr/>
          </a:p>
          <a:p>
            <a:pPr indent="0" lvl="0" marL="0" rtl="0" algn="l">
              <a:spcBef>
                <a:spcPts val="0"/>
              </a:spcBef>
              <a:spcAft>
                <a:spcPts val="0"/>
              </a:spcAft>
              <a:buClr>
                <a:schemeClr val="dk1"/>
              </a:buClr>
              <a:buSzPts val="1100"/>
              <a:buFont typeface="Arial"/>
              <a:buNone/>
            </a:pPr>
            <a:r>
              <a:rPr lang="en-GB"/>
              <a:t>Start writing down those which you do remember. Before you know it, a certain word or a phrase you’ve put down on paper will trigger some other memory you would never have thought of otherwise. Some of those memories won’t be pleasant, but you will be able to look at them from a distance and put them perspective, and ponder how much you have learned from those experiences.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On the other hand, happy memories will put a smile on your face, and you will remember events and people you care about, driving you to get in touch with them again.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3. </a:t>
            </a:r>
            <a:r>
              <a:rPr b="1" lang="en-GB"/>
              <a:t>You Will Be Able to Stockpile Ideas</a:t>
            </a:r>
            <a:endParaRPr b="1"/>
          </a:p>
          <a:p>
            <a:pPr indent="0" lvl="0" marL="0" rtl="0" algn="l">
              <a:spcBef>
                <a:spcPts val="0"/>
              </a:spcBef>
              <a:spcAft>
                <a:spcPts val="0"/>
              </a:spcAft>
              <a:buClr>
                <a:schemeClr val="dk1"/>
              </a:buClr>
              <a:buSzPts val="1100"/>
              <a:buFont typeface="Arial"/>
              <a:buNone/>
            </a:pPr>
            <a:r>
              <a:rPr lang="en-GB"/>
              <a:t>It is a good rule of thumb to always write down ideas that pop up out of nowhere because you will be less likely to forget about them that way.</a:t>
            </a:r>
            <a:endParaRPr/>
          </a:p>
          <a:p>
            <a:pPr indent="0" lvl="0" marL="0" rtl="0" algn="l">
              <a:spcBef>
                <a:spcPts val="0"/>
              </a:spcBef>
              <a:spcAft>
                <a:spcPts val="0"/>
              </a:spcAft>
              <a:buClr>
                <a:schemeClr val="dk1"/>
              </a:buClr>
              <a:buSzPts val="1100"/>
              <a:buFont typeface="Arial"/>
              <a:buNone/>
            </a:pPr>
            <a:r>
              <a:rPr lang="en-GB"/>
              <a:t>You can try and keep them inside your head but, seeing as we live in a digital age, we process an insane amount of information. We are bound to forget most of them, and that includes some great and precious ideas.</a:t>
            </a:r>
            <a:endParaRPr/>
          </a:p>
          <a:p>
            <a:pPr indent="0" lvl="0" marL="0" rtl="0" algn="l">
              <a:spcBef>
                <a:spcPts val="0"/>
              </a:spcBef>
              <a:spcAft>
                <a:spcPts val="0"/>
              </a:spcAft>
              <a:buClr>
                <a:schemeClr val="dk1"/>
              </a:buClr>
              <a:buSzPts val="1100"/>
              <a:buFont typeface="Arial"/>
              <a:buNone/>
            </a:pPr>
            <a:r>
              <a:rPr lang="en-GB"/>
              <a:t>However, when you write them down, you will not only save them from being forgotten, but it will be easier for you to develop them and connect them with one another. You can even come up with new ones through brainstorming.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a:t>
            </a:r>
            <a:r>
              <a:rPr b="1" lang="en-GB"/>
              <a:t>Put Your Life Events into Perspective</a:t>
            </a:r>
            <a:endParaRPr b="1"/>
          </a:p>
          <a:p>
            <a:pPr indent="0" lvl="0" marL="0" rtl="0" algn="l">
              <a:spcBef>
                <a:spcPts val="0"/>
              </a:spcBef>
              <a:spcAft>
                <a:spcPts val="0"/>
              </a:spcAft>
              <a:buClr>
                <a:schemeClr val="dk1"/>
              </a:buClr>
              <a:buSzPts val="1100"/>
              <a:buFont typeface="Arial"/>
              <a:buNone/>
            </a:pPr>
            <a:r>
              <a:rPr lang="en-GB"/>
              <a:t>One of the most basic examples of this is keeping a journal, but it’s not the only way of putting things into perspective.</a:t>
            </a:r>
            <a:endParaRPr/>
          </a:p>
          <a:p>
            <a:pPr indent="0" lvl="0" marL="0" rtl="0" algn="l">
              <a:spcBef>
                <a:spcPts val="0"/>
              </a:spcBef>
              <a:spcAft>
                <a:spcPts val="0"/>
              </a:spcAft>
              <a:buClr>
                <a:schemeClr val="dk1"/>
              </a:buClr>
              <a:buSzPts val="1100"/>
              <a:buFont typeface="Arial"/>
              <a:buNone/>
            </a:pPr>
            <a:r>
              <a:rPr lang="en-GB"/>
              <a:t>Writing fiction will also help you analyze things and look at them from a different point of view. You will be able to draw parallels between those fictional events and situations, and those which took place for real in your life. This will help you look at them in a more objective light.</a:t>
            </a:r>
            <a:endParaRPr/>
          </a:p>
          <a:p>
            <a:pPr indent="0" lvl="0" marL="0" rtl="0" algn="l">
              <a:spcBef>
                <a:spcPts val="0"/>
              </a:spcBef>
              <a:spcAft>
                <a:spcPts val="0"/>
              </a:spcAft>
              <a:buClr>
                <a:schemeClr val="dk1"/>
              </a:buClr>
              <a:buSzPts val="1100"/>
              <a:buFont typeface="Arial"/>
              <a:buNone/>
            </a:pPr>
            <a:r>
              <a:rPr lang="en-GB"/>
              <a:t>Another effective way of doing this is to start a blog. This will make you think long and hard before you write anything down since your work will read by an audience.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 </a:t>
            </a:r>
            <a:r>
              <a:rPr b="1" lang="en-GB"/>
              <a:t>Improve Your Verbal and Written Skills</a:t>
            </a:r>
            <a:endParaRPr b="1"/>
          </a:p>
          <a:p>
            <a:pPr indent="0" lvl="0" marL="0" rtl="0" algn="l">
              <a:spcBef>
                <a:spcPts val="0"/>
              </a:spcBef>
              <a:spcAft>
                <a:spcPts val="0"/>
              </a:spcAft>
              <a:buClr>
                <a:schemeClr val="dk1"/>
              </a:buClr>
              <a:buSzPts val="1100"/>
              <a:buFont typeface="Arial"/>
              <a:buNone/>
            </a:pPr>
            <a:r>
              <a:rPr lang="en-GB"/>
              <a:t>When you are writing something down, you become more careful in choosing the right words. This means your writing will be more eloquent, concise, and elegant than your actual speech.</a:t>
            </a:r>
            <a:endParaRPr/>
          </a:p>
          <a:p>
            <a:pPr indent="0" lvl="0" marL="0" rtl="0" algn="l">
              <a:spcBef>
                <a:spcPts val="0"/>
              </a:spcBef>
              <a:spcAft>
                <a:spcPts val="0"/>
              </a:spcAft>
              <a:buNone/>
            </a:pPr>
            <a:r>
              <a:rPr lang="en-GB"/>
              <a:t>But, if you keep at it long enough, plenty of those beautifully put together words, phrases, and sentences will begin to find their way in into your verbal communication skills. You will start to use an expanded vocabulary, which will leave a better impression of you on the person you are communicating with. Both your personal and professional lives stand to benefit from this.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5c8a60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5c8a60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GB"/>
              <a:t>To communicate effectively you need to get your point across and relay information clearly. The reader will understand exactly what you mean. Following are some tips for effective writing and some common errors.</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bb883e8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bb883e8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GB"/>
              <a:t> Effective writing allows the reader to thoroughly understand everything you are saying. This is not always easy to do. Here are a few tips that will help you:</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rPr lang="en-GB"/>
              <a:t> 1.Know your goal and state it clearly. Do you want the reader to do something for you or are you merely passing along information? Do you want a response from the reader or do you want him to take</a:t>
            </a:r>
            <a:endParaRPr/>
          </a:p>
          <a:p>
            <a:pPr indent="0" lvl="0" marL="457200" rtl="0" algn="l">
              <a:spcBef>
                <a:spcPts val="0"/>
              </a:spcBef>
              <a:spcAft>
                <a:spcPts val="0"/>
              </a:spcAft>
              <a:buClr>
                <a:schemeClr val="dk1"/>
              </a:buClr>
              <a:buSzPts val="1100"/>
              <a:buFont typeface="Arial"/>
              <a:buNone/>
            </a:pPr>
            <a:r>
              <a:rPr lang="en-GB"/>
              <a:t>   action? Your purpose needs to be stated in the communication. Avoid information that is not relevant. Clarity is key.</a:t>
            </a:r>
            <a:endParaRPr/>
          </a:p>
          <a:p>
            <a:pPr indent="0" lvl="0" marL="457200" rtl="0" algn="l">
              <a:spcBef>
                <a:spcPts val="0"/>
              </a:spcBef>
              <a:spcAft>
                <a:spcPts val="0"/>
              </a:spcAft>
              <a:buClr>
                <a:schemeClr val="dk1"/>
              </a:buClr>
              <a:buSzPts val="1100"/>
              <a:buFont typeface="Arial"/>
              <a:buNone/>
            </a:pPr>
            <a:r>
              <a:rPr lang="en-GB"/>
              <a:t> 2.Tone can help your writing be more effective. Certain forms of communication, like memorandums and proposals need a formal tone. Writing to someone you know well would need a more informal tone. The</a:t>
            </a:r>
            <a:endParaRPr/>
          </a:p>
          <a:p>
            <a:pPr indent="0" lvl="0" marL="457200" rtl="0" algn="l">
              <a:spcBef>
                <a:spcPts val="0"/>
              </a:spcBef>
              <a:spcAft>
                <a:spcPts val="0"/>
              </a:spcAft>
              <a:buClr>
                <a:schemeClr val="dk1"/>
              </a:buClr>
              <a:buSzPts val="1100"/>
              <a:buFont typeface="Arial"/>
              <a:buNone/>
            </a:pPr>
            <a:r>
              <a:rPr lang="en-GB"/>
              <a:t>   kind of tone depends on the audience and purpose of the writing.</a:t>
            </a:r>
            <a:endParaRPr/>
          </a:p>
          <a:p>
            <a:pPr indent="0" lvl="0" marL="457200" rtl="0" algn="l">
              <a:spcBef>
                <a:spcPts val="0"/>
              </a:spcBef>
              <a:spcAft>
                <a:spcPts val="0"/>
              </a:spcAft>
              <a:buClr>
                <a:schemeClr val="dk1"/>
              </a:buClr>
              <a:buSzPts val="1100"/>
              <a:buFont typeface="Arial"/>
              <a:buNone/>
            </a:pPr>
            <a:r>
              <a:rPr lang="en-GB"/>
              <a:t> 3.Explain in clear terms what you want the reader to do. They can not oblige if they do not understand. Also, they may not even want to try to help if the communication is vague and sloppily written.</a:t>
            </a:r>
            <a:endParaRPr/>
          </a:p>
          <a:p>
            <a:pPr indent="0" lvl="0" marL="457200" rtl="0" algn="l">
              <a:spcBef>
                <a:spcPts val="0"/>
              </a:spcBef>
              <a:spcAft>
                <a:spcPts val="0"/>
              </a:spcAft>
              <a:buClr>
                <a:schemeClr val="dk1"/>
              </a:buClr>
              <a:buSzPts val="1100"/>
              <a:buFont typeface="Arial"/>
              <a:buNone/>
            </a:pPr>
            <a:r>
              <a:rPr lang="en-GB"/>
              <a:t>   It is good to include why it is beneficial to them to do what you ask or to help you.</a:t>
            </a:r>
            <a:endParaRPr/>
          </a:p>
          <a:p>
            <a:pPr indent="0" lvl="0" marL="457200" rtl="0" algn="l">
              <a:spcBef>
                <a:spcPts val="0"/>
              </a:spcBef>
              <a:spcAft>
                <a:spcPts val="0"/>
              </a:spcAft>
              <a:buClr>
                <a:schemeClr val="dk1"/>
              </a:buClr>
              <a:buSzPts val="1100"/>
              <a:buFont typeface="Arial"/>
              <a:buNone/>
            </a:pPr>
            <a:r>
              <a:rPr lang="en-GB"/>
              <a:t> 4.Language needs to be simple. Do not overuse clichés, jargon, and expressions or try to impress with big words. Keep sentences and paragraphs short and concise.</a:t>
            </a:r>
            <a:endParaRPr/>
          </a:p>
          <a:p>
            <a:pPr indent="0" lvl="0" marL="457200" rtl="0" algn="l">
              <a:spcBef>
                <a:spcPts val="0"/>
              </a:spcBef>
              <a:spcAft>
                <a:spcPts val="0"/>
              </a:spcAft>
              <a:buClr>
                <a:schemeClr val="dk1"/>
              </a:buClr>
              <a:buSzPts val="1100"/>
              <a:buFont typeface="Arial"/>
              <a:buNone/>
            </a:pPr>
            <a:r>
              <a:rPr lang="en-GB"/>
              <a:t> 5.Less is more when it comes to length. Leave out words that do not contribute to the main focus of the communication. This can make the reader work harder to know why you wrote.</a:t>
            </a:r>
            <a:endParaRPr/>
          </a:p>
          <a:p>
            <a:pPr indent="0" lvl="0" marL="457200" rtl="0" algn="l">
              <a:spcBef>
                <a:spcPts val="0"/>
              </a:spcBef>
              <a:spcAft>
                <a:spcPts val="0"/>
              </a:spcAft>
              <a:buClr>
                <a:schemeClr val="dk1"/>
              </a:buClr>
              <a:buSzPts val="1100"/>
              <a:buFont typeface="Arial"/>
              <a:buNone/>
            </a:pPr>
            <a:r>
              <a:rPr lang="en-GB"/>
              <a:t> 6.Using an active voice will strengthen your writing. Sentences that are written in the active voice will flow better and are easier to understand. Long, complicated sentences will slow the reader</a:t>
            </a:r>
            <a:endParaRPr/>
          </a:p>
          <a:p>
            <a:pPr indent="0" lvl="0" marL="457200" rtl="0" algn="l">
              <a:spcBef>
                <a:spcPts val="0"/>
              </a:spcBef>
              <a:spcAft>
                <a:spcPts val="0"/>
              </a:spcAft>
              <a:buClr>
                <a:schemeClr val="dk1"/>
              </a:buClr>
              <a:buSzPts val="1100"/>
              <a:buFont typeface="Arial"/>
              <a:buNone/>
            </a:pPr>
            <a:r>
              <a:rPr lang="en-GB"/>
              <a:t>   down, even more so if they are written in the passive voice. An active example is "I caught the ball." and a passive example is "The ball was caught by me." Active voice will engage the reader and keep his attention.</a:t>
            </a:r>
            <a:endParaRPr/>
          </a:p>
          <a:p>
            <a:pPr indent="0" lvl="0" marL="457200" rtl="0" algn="l">
              <a:spcBef>
                <a:spcPts val="0"/>
              </a:spcBef>
              <a:spcAft>
                <a:spcPts val="0"/>
              </a:spcAft>
              <a:buClr>
                <a:schemeClr val="dk1"/>
              </a:buClr>
              <a:buSzPts val="1100"/>
              <a:buFont typeface="Arial"/>
              <a:buNone/>
            </a:pPr>
            <a:r>
              <a:rPr lang="en-GB"/>
              <a:t> 7.Good grammar and punctuation are very important. It is a good idea to have someone else proofread your writing before you send it. If you cannot do that, then try reading it out loud.</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babdaa61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babdaa61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Key #1:  Put the reader first</a:t>
            </a:r>
            <a:endParaRPr/>
          </a:p>
          <a:p>
            <a:pPr indent="0" lvl="0" marL="0" rtl="0" algn="l">
              <a:spcBef>
                <a:spcPts val="0"/>
              </a:spcBef>
              <a:spcAft>
                <a:spcPts val="0"/>
              </a:spcAft>
              <a:buClr>
                <a:schemeClr val="dk1"/>
              </a:buClr>
              <a:buSzPts val="1100"/>
              <a:buFont typeface="Arial"/>
              <a:buNone/>
            </a:pPr>
            <a:r>
              <a:rPr lang="en-GB"/>
              <a:t>* Communication = understanding</a:t>
            </a:r>
            <a:endParaRPr/>
          </a:p>
          <a:p>
            <a:pPr indent="0" lvl="0" marL="0" rtl="0" algn="l">
              <a:spcBef>
                <a:spcPts val="0"/>
              </a:spcBef>
              <a:spcAft>
                <a:spcPts val="0"/>
              </a:spcAft>
              <a:buClr>
                <a:schemeClr val="dk1"/>
              </a:buClr>
              <a:buSzPts val="1100"/>
              <a:buFont typeface="Arial"/>
              <a:buNone/>
            </a:pPr>
            <a:r>
              <a:rPr lang="en-GB"/>
              <a:t>* Write to EXpress not Impress</a:t>
            </a:r>
            <a:endParaRPr/>
          </a:p>
          <a:p>
            <a:pPr indent="0" lvl="0" marL="0" rtl="0" algn="l">
              <a:spcBef>
                <a:spcPts val="0"/>
              </a:spcBef>
              <a:spcAft>
                <a:spcPts val="0"/>
              </a:spcAft>
              <a:buClr>
                <a:schemeClr val="dk1"/>
              </a:buClr>
              <a:buSzPts val="1100"/>
              <a:buFont typeface="Arial"/>
              <a:buNone/>
            </a:pPr>
            <a:r>
              <a:rPr lang="en-GB"/>
              <a:t>* Use words readers can picture</a:t>
            </a:r>
            <a:endParaRPr/>
          </a:p>
          <a:p>
            <a:pPr indent="0" lvl="0" marL="0" rtl="0" algn="l">
              <a:spcBef>
                <a:spcPts val="0"/>
              </a:spcBef>
              <a:spcAft>
                <a:spcPts val="0"/>
              </a:spcAft>
              <a:buClr>
                <a:schemeClr val="dk1"/>
              </a:buClr>
              <a:buSzPts val="1100"/>
              <a:buFont typeface="Arial"/>
              <a:buNone/>
            </a:pPr>
            <a:r>
              <a:rPr lang="en-GB"/>
              <a:t>* Tie in to the reader’s experience</a:t>
            </a:r>
            <a:endParaRPr/>
          </a:p>
          <a:p>
            <a:pPr indent="0" lvl="0" marL="0" rtl="0" algn="l">
              <a:spcBef>
                <a:spcPts val="0"/>
              </a:spcBef>
              <a:spcAft>
                <a:spcPts val="0"/>
              </a:spcAft>
              <a:buClr>
                <a:schemeClr val="dk1"/>
              </a:buClr>
              <a:buSzPts val="1100"/>
              <a:buFont typeface="Arial"/>
              <a:buNone/>
            </a:pPr>
            <a:r>
              <a:rPr lang="en-GB"/>
              <a:t>* WIIFM – What’s in it for 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Key #2: Use simple words and short sentences</a:t>
            </a:r>
            <a:endParaRPr/>
          </a:p>
          <a:p>
            <a:pPr indent="0" lvl="0" marL="0" rtl="0" algn="l">
              <a:spcBef>
                <a:spcPts val="0"/>
              </a:spcBef>
              <a:spcAft>
                <a:spcPts val="0"/>
              </a:spcAft>
              <a:buClr>
                <a:schemeClr val="dk1"/>
              </a:buClr>
              <a:buSzPts val="1100"/>
              <a:buFont typeface="Arial"/>
              <a:buNone/>
            </a:pPr>
            <a:r>
              <a:rPr lang="en-GB"/>
              <a:t>Example 1:</a:t>
            </a:r>
            <a:endParaRPr/>
          </a:p>
          <a:p>
            <a:pPr indent="0" lvl="0" marL="0" rtl="0" algn="l">
              <a:spcBef>
                <a:spcPts val="0"/>
              </a:spcBef>
              <a:spcAft>
                <a:spcPts val="0"/>
              </a:spcAft>
              <a:buClr>
                <a:schemeClr val="dk1"/>
              </a:buClr>
              <a:buSzPts val="1100"/>
              <a:buFont typeface="Arial"/>
              <a:buNone/>
            </a:pPr>
            <a:r>
              <a:rPr lang="en-GB"/>
              <a:t>* Per our conversation, I am enclosing herewith a remittance of $25 for the balance due on my account. (18 words)</a:t>
            </a:r>
            <a:endParaRPr/>
          </a:p>
          <a:p>
            <a:pPr indent="0" lvl="0" marL="0" rtl="0" algn="l">
              <a:spcBef>
                <a:spcPts val="0"/>
              </a:spcBef>
              <a:spcAft>
                <a:spcPts val="0"/>
              </a:spcAft>
              <a:buClr>
                <a:schemeClr val="dk1"/>
              </a:buClr>
              <a:buSzPts val="1100"/>
              <a:buFont typeface="Arial"/>
              <a:buNone/>
            </a:pPr>
            <a:r>
              <a:rPr lang="en-GB"/>
              <a:t>* As we discussed, here is the $25 remaining on my account. (11 words)</a:t>
            </a:r>
            <a:endParaRPr/>
          </a:p>
          <a:p>
            <a:pPr indent="0" lvl="0" marL="0" rtl="0" algn="l">
              <a:spcBef>
                <a:spcPts val="0"/>
              </a:spcBef>
              <a:spcAft>
                <a:spcPts val="0"/>
              </a:spcAft>
              <a:buClr>
                <a:schemeClr val="dk1"/>
              </a:buClr>
              <a:buSzPts val="1100"/>
              <a:buFont typeface="Arial"/>
              <a:buNone/>
            </a:pPr>
            <a:r>
              <a:rPr lang="en-GB"/>
              <a:t>* Here is the $25 remaining on my account. (8 words)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Example 2:</a:t>
            </a:r>
            <a:endParaRPr/>
          </a:p>
          <a:p>
            <a:pPr indent="0" lvl="0" marL="0" rtl="0" algn="l">
              <a:spcBef>
                <a:spcPts val="0"/>
              </a:spcBef>
              <a:spcAft>
                <a:spcPts val="0"/>
              </a:spcAft>
              <a:buClr>
                <a:schemeClr val="dk1"/>
              </a:buClr>
              <a:buSzPts val="1100"/>
              <a:buFont typeface="Arial"/>
              <a:buNone/>
            </a:pPr>
            <a:r>
              <a:rPr lang="en-GB"/>
              <a:t>* As pertaining to the question of whether or not to construct a new storage facility, corporate management will ascertain the appropriateness of such an issue in the near future.</a:t>
            </a:r>
            <a:endParaRPr/>
          </a:p>
          <a:p>
            <a:pPr indent="0" lvl="0" marL="0" rtl="0" algn="l">
              <a:spcBef>
                <a:spcPts val="0"/>
              </a:spcBef>
              <a:spcAft>
                <a:spcPts val="0"/>
              </a:spcAft>
              <a:buClr>
                <a:schemeClr val="dk1"/>
              </a:buClr>
              <a:buSzPts val="1100"/>
              <a:buFont typeface="Arial"/>
              <a:buNone/>
            </a:pPr>
            <a:r>
              <a:rPr lang="en-GB"/>
              <a:t>* Management will decide next week whether to build a new storage facility.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Key #3:  Use jargon only when necessary</a:t>
            </a:r>
            <a:endParaRPr/>
          </a:p>
          <a:p>
            <a:pPr indent="0" lvl="0" marL="0" rtl="0" algn="l">
              <a:spcBef>
                <a:spcPts val="0"/>
              </a:spcBef>
              <a:spcAft>
                <a:spcPts val="0"/>
              </a:spcAft>
              <a:buClr>
                <a:schemeClr val="dk1"/>
              </a:buClr>
              <a:buSzPts val="1100"/>
              <a:buFont typeface="Arial"/>
              <a:buNone/>
            </a:pPr>
            <a:r>
              <a:rPr lang="en-GB"/>
              <a:t>-What is jargon?</a:t>
            </a:r>
            <a:endParaRPr/>
          </a:p>
          <a:p>
            <a:pPr indent="0" lvl="0" marL="0" rtl="0" algn="l">
              <a:spcBef>
                <a:spcPts val="0"/>
              </a:spcBef>
              <a:spcAft>
                <a:spcPts val="0"/>
              </a:spcAft>
              <a:buClr>
                <a:schemeClr val="dk1"/>
              </a:buClr>
              <a:buSzPts val="1100"/>
              <a:buFont typeface="Arial"/>
              <a:buNone/>
            </a:pPr>
            <a:r>
              <a:rPr lang="en-GB"/>
              <a:t>Example:</a:t>
            </a:r>
            <a:endParaRPr/>
          </a:p>
          <a:p>
            <a:pPr indent="0" lvl="0" marL="0" rtl="0" algn="l">
              <a:spcBef>
                <a:spcPts val="0"/>
              </a:spcBef>
              <a:spcAft>
                <a:spcPts val="0"/>
              </a:spcAft>
              <a:buClr>
                <a:schemeClr val="dk1"/>
              </a:buClr>
              <a:buSzPts val="1100"/>
              <a:buFont typeface="Arial"/>
              <a:buNone/>
            </a:pPr>
            <a:r>
              <a:rPr lang="en-GB"/>
              <a:t>* The new FMIS system from Global provides VOR/DME nav redundancy, as well as enhanced GPS capability.</a:t>
            </a:r>
            <a:endParaRPr/>
          </a:p>
          <a:p>
            <a:pPr indent="0" lvl="0" marL="0" rtl="0" algn="l">
              <a:spcBef>
                <a:spcPts val="0"/>
              </a:spcBef>
              <a:spcAft>
                <a:spcPts val="0"/>
              </a:spcAft>
              <a:buClr>
                <a:schemeClr val="dk1"/>
              </a:buClr>
              <a:buSzPts val="1100"/>
              <a:buFont typeface="Arial"/>
              <a:buNone/>
            </a:pPr>
            <a:r>
              <a:rPr lang="en-GB"/>
              <a:t>* Global's new flight management system provides several ways to navigate your airplane, including the latest in satellite navigation.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Key #4: Write with verbs and nouns</a:t>
            </a:r>
            <a:endParaRPr/>
          </a:p>
          <a:p>
            <a:pPr indent="0" lvl="0" marL="0" rtl="0" algn="l">
              <a:spcBef>
                <a:spcPts val="0"/>
              </a:spcBef>
              <a:spcAft>
                <a:spcPts val="0"/>
              </a:spcAft>
              <a:buClr>
                <a:schemeClr val="dk1"/>
              </a:buClr>
              <a:buSzPts val="1100"/>
              <a:buFont typeface="Arial"/>
              <a:buNone/>
            </a:pPr>
            <a:r>
              <a:rPr lang="en-GB"/>
              <a:t>-Use the active voice</a:t>
            </a:r>
            <a:endParaRPr/>
          </a:p>
          <a:p>
            <a:pPr indent="0" lvl="0" marL="0" rtl="0" algn="l">
              <a:spcBef>
                <a:spcPts val="0"/>
              </a:spcBef>
              <a:spcAft>
                <a:spcPts val="0"/>
              </a:spcAft>
              <a:buClr>
                <a:schemeClr val="dk1"/>
              </a:buClr>
              <a:buSzPts val="1100"/>
              <a:buFont typeface="Arial"/>
              <a:buNone/>
            </a:pPr>
            <a:r>
              <a:rPr lang="en-GB"/>
              <a:t>-When it is okay to use passive voice</a:t>
            </a:r>
            <a:endParaRPr/>
          </a:p>
          <a:p>
            <a:pPr indent="0" lvl="0" marL="0" rtl="0" algn="l">
              <a:spcBef>
                <a:spcPts val="0"/>
              </a:spcBef>
              <a:spcAft>
                <a:spcPts val="0"/>
              </a:spcAft>
              <a:buClr>
                <a:schemeClr val="dk1"/>
              </a:buClr>
              <a:buSzPts val="1100"/>
              <a:buFont typeface="Arial"/>
              <a:buNone/>
            </a:pPr>
            <a:r>
              <a:rPr lang="en-GB"/>
              <a:t>Example:</a:t>
            </a:r>
            <a:endParaRPr/>
          </a:p>
          <a:p>
            <a:pPr indent="0" lvl="0" marL="0" rtl="0" algn="l">
              <a:spcBef>
                <a:spcPts val="0"/>
              </a:spcBef>
              <a:spcAft>
                <a:spcPts val="0"/>
              </a:spcAft>
              <a:buClr>
                <a:schemeClr val="dk1"/>
              </a:buClr>
              <a:buSzPts val="1100"/>
              <a:buFont typeface="Arial"/>
              <a:buNone/>
            </a:pPr>
            <a:r>
              <a:rPr lang="en-GB"/>
              <a:t>* The company (S) sells (V)  insurance (O).</a:t>
            </a:r>
            <a:endParaRPr/>
          </a:p>
          <a:p>
            <a:pPr indent="0" lvl="0" marL="0" rtl="0" algn="l">
              <a:spcBef>
                <a:spcPts val="0"/>
              </a:spcBef>
              <a:spcAft>
                <a:spcPts val="0"/>
              </a:spcAft>
              <a:buClr>
                <a:schemeClr val="dk1"/>
              </a:buClr>
              <a:buSzPts val="1100"/>
              <a:buFont typeface="Arial"/>
              <a:buNone/>
            </a:pPr>
            <a:r>
              <a:rPr lang="en-GB"/>
              <a:t>  Not:  Insurance is sold by the company.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The construction crew repaired the road.</a:t>
            </a:r>
            <a:endParaRPr/>
          </a:p>
          <a:p>
            <a:pPr indent="0" lvl="0" marL="0" rtl="0" algn="l">
              <a:spcBef>
                <a:spcPts val="0"/>
              </a:spcBef>
              <a:spcAft>
                <a:spcPts val="0"/>
              </a:spcAft>
              <a:buClr>
                <a:schemeClr val="dk1"/>
              </a:buClr>
              <a:buSzPts val="1100"/>
              <a:buFont typeface="Arial"/>
              <a:buNone/>
            </a:pPr>
            <a:r>
              <a:rPr lang="en-GB"/>
              <a:t>  Not:  The road was repaired by the construction company.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Tests showed the new material did not wear well.</a:t>
            </a:r>
            <a:endParaRPr/>
          </a:p>
          <a:p>
            <a:pPr indent="0" lvl="0" marL="0" rtl="0" algn="l">
              <a:spcBef>
                <a:spcPts val="0"/>
              </a:spcBef>
              <a:spcAft>
                <a:spcPts val="0"/>
              </a:spcAft>
              <a:buClr>
                <a:schemeClr val="dk1"/>
              </a:buClr>
              <a:buSzPts val="1100"/>
              <a:buFont typeface="Arial"/>
              <a:buNone/>
            </a:pPr>
            <a:r>
              <a:rPr lang="en-GB"/>
              <a:t>  Not:  When tests were run, it was discovered that good wear is not exhibited by the new material.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Key #5:  Format document to improve readability</a:t>
            </a:r>
            <a:endParaRPr/>
          </a:p>
          <a:p>
            <a:pPr indent="0" lvl="0" marL="0" rtl="0" algn="l">
              <a:spcBef>
                <a:spcPts val="0"/>
              </a:spcBef>
              <a:spcAft>
                <a:spcPts val="0"/>
              </a:spcAft>
              <a:buClr>
                <a:schemeClr val="dk1"/>
              </a:buClr>
              <a:buSzPts val="1100"/>
              <a:buFont typeface="Arial"/>
              <a:buNone/>
            </a:pPr>
            <a:r>
              <a:rPr lang="en-GB"/>
              <a:t>-Use lists, bullets, charts, tables, indents, italics, bolds, headings and subheadings</a:t>
            </a:r>
            <a:endParaRPr/>
          </a:p>
          <a:p>
            <a:pPr indent="0" lvl="0" marL="0" rtl="0" algn="l">
              <a:spcBef>
                <a:spcPts val="0"/>
              </a:spcBef>
              <a:spcAft>
                <a:spcPts val="0"/>
              </a:spcAft>
              <a:buNone/>
            </a:pPr>
            <a:r>
              <a:rPr lang="en-GB"/>
              <a:t>-The 100-word rule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bb883e8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b883e8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Effective writing does not contain errors. Here are some common grammatical errors that people make: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1.</a:t>
            </a:r>
            <a:r>
              <a:rPr b="1" lang="en-GB"/>
              <a:t>Affect and effect </a:t>
            </a:r>
            <a:r>
              <a:rPr lang="en-GB"/>
              <a:t>- "Affect" means "to influence" and it is a verb, like "It affected his work." "Effect" is a noun and means "result" like in "side effects."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2.</a:t>
            </a:r>
            <a:r>
              <a:rPr b="1" lang="en-GB"/>
              <a:t>Then and than </a:t>
            </a:r>
            <a:r>
              <a:rPr lang="en-GB"/>
              <a:t>- "Then" is an adverb which refers to a time, like "We ate and then saw a movie". "Than" is used in a comparison and is a conjunction, like "My car is bigger than yours."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3.</a:t>
            </a:r>
            <a:r>
              <a:rPr b="1" lang="en-GB"/>
              <a:t>Your and you're</a:t>
            </a:r>
            <a:r>
              <a:rPr lang="en-GB"/>
              <a:t> - "Your" is possessive, like "Is that your boat?" "You're" is a contraction for "you are" like "You're so funny."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4.I</a:t>
            </a:r>
            <a:r>
              <a:rPr b="1" lang="en-GB"/>
              <a:t>ts and it's</a:t>
            </a:r>
            <a:r>
              <a:rPr lang="en-GB"/>
              <a:t> - "Its" is possessive, like "Its shape is oval." "It's" is a contraction for "it is" like "It's time to go."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5.</a:t>
            </a:r>
            <a:r>
              <a:rPr b="1" lang="en-GB"/>
              <a:t>Company's and companies</a:t>
            </a:r>
            <a:r>
              <a:rPr lang="en-GB"/>
              <a:t> - "Company's" is possessive, like "The company's logo is colorful." "Companies" is plural, like "He owns three companies."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6.</a:t>
            </a:r>
            <a:r>
              <a:rPr b="1" lang="en-GB"/>
              <a:t>There, their, and they're -</a:t>
            </a:r>
            <a:r>
              <a:rPr lang="en-GB"/>
              <a:t> "There" is an adverb meaning in or at that place, like "There it is!" "Their" is the possessive form of the pronoun "they", like "Their hair was soaked." "They're" is a</a:t>
            </a:r>
            <a:endParaRPr/>
          </a:p>
          <a:p>
            <a:pPr indent="0" lvl="0" marL="0" rtl="0" algn="l">
              <a:spcBef>
                <a:spcPts val="0"/>
              </a:spcBef>
              <a:spcAft>
                <a:spcPts val="0"/>
              </a:spcAft>
              <a:buClr>
                <a:schemeClr val="dk1"/>
              </a:buClr>
              <a:buSzPts val="1100"/>
              <a:buFont typeface="Arial"/>
              <a:buNone/>
            </a:pPr>
            <a:r>
              <a:rPr lang="en-GB"/>
              <a:t>  	contraction for "they are" like "They're going to get in trouble."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Hopefully these tips and information about proper grammar will help you make your writing more effective.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bb883e8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bb883e8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 Start in the Middle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If you don’t know where to start, don’t bother deciding right now. The first line of a book is critical—but there’s no rule that says you have to start there. The first words you write might end up being the middle of Chapter Three. That’s perfectly fine. And as you work forward in the story, you’ll get an idea about how to work backward. Once your characters develop and the plot grows in directions you didn’t expect, you may see the perfect scene to start things off with.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Start Small and Build Up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You don’t have to set a Chevrolet on fire or have someone murdered on the first page to get the reader’s attention. We’ve all watched a lifetime’s worth of TV and movies that put big and often violent events into the first five minutes as a hook. The assumption is that we have the attention spans of chimpanzees. But hooks are hard to live up to; you can’t stay at that level. Besides, screen culture does violence better than written culture, so leave the big violence to the movies. It’s better to start with a small mystery and build up to a bigger one. The truth about a situation is always big enough to sustain someone’s attention.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Incentivize the Reader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I’m not much of a first sentence type of guy, but I am a first paragraph or two sort of guy, and I think those paragraphs are crucial. Early on, I made the mistake of trying to answer questions about a character’s motivation or critical elements of the plot, knowing those were essential, and thinking the earlier they were out, the more the reader would appreciate it. I learned I was answering the wrong question. In the first couple of paragraphs, the reader isn’t asking questions about the characters or plot. He or she’s asking one simple thing:</a:t>
            </a:r>
            <a:endParaRPr/>
          </a:p>
          <a:p>
            <a:pPr indent="0" lvl="0" marL="0" rtl="0" algn="l">
              <a:spcBef>
                <a:spcPts val="0"/>
              </a:spcBef>
              <a:spcAft>
                <a:spcPts val="0"/>
              </a:spcAft>
              <a:buClr>
                <a:schemeClr val="dk1"/>
              </a:buClr>
              <a:buSzPts val="1100"/>
              <a:buFont typeface="Arial"/>
              <a:buNone/>
            </a:pPr>
            <a:r>
              <a:rPr lang="en-GB"/>
              <a:t>“Why should I keep reading?”</a:t>
            </a:r>
            <a:endParaRPr/>
          </a:p>
          <a:p>
            <a:pPr indent="0" lvl="0" marL="0" rtl="0" algn="l">
              <a:spcBef>
                <a:spcPts val="0"/>
              </a:spcBef>
              <a:spcAft>
                <a:spcPts val="0"/>
              </a:spcAft>
              <a:buClr>
                <a:schemeClr val="dk1"/>
              </a:buClr>
              <a:buSzPts val="1100"/>
              <a:buFont typeface="Arial"/>
              <a:buNone/>
            </a:pPr>
            <a:r>
              <a:rPr lang="en-GB"/>
              <a:t>And that’s what I try to answer in the first two paragraphs.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Commit to a Title Up Front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title you give a story—whether it ends up being your final title or just a placeholder— is your North Star. If you have a placeholder that doesn’t feel right, you have to ask yourself why it doesn’t feel right. And that too can guide you to where you need to be, because it shows you where you shouldn’t go. So trust your title. If you’re stuck, go back to it. Ask yourself why it’s important. By following what’s important to you, you may just end up with something that will be important to other people. They will see that title and make that subterranean connection. What draws you to the novel is inevitably what draws the reader in. Most of the time we don’t get to choose our own names, but we always choose the names of our stories for a reason.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bb883e87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b883e87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5. Create a Synopsis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I first started writing, I always wrote a synopsis. It allowed me to work out story problems and emotional beats early, and served as a road map. And, from a practical standpoint, publishers required them. But the synopsis had the added benefit of helping to get those words on the page. There is something psychologically freeing about knowing that the problem you are tackling has already been at least somewhat addressed in an outline.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6. Allow Yourself to Write Badly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best piece of writing advice anyone ever gave me was “Allow yourself to write badly.” Nothing petrifies a writer more than the pursuit of perfection. You have this idea of a story in your head, glowing and golden and wonderful, and as soon as you try to set it down on the page, it turns into something plodding, gray, and feeble. Disappointment and despair come to sit at your side, shaking their heads at your woeful work. You waste valuable writing time beating yourself up about not producing anything special, so eventually you produce nothing at all.</a:t>
            </a:r>
            <a:endParaRPr/>
          </a:p>
          <a:p>
            <a:pPr indent="0" lvl="0" marL="0" rtl="0" algn="l">
              <a:spcBef>
                <a:spcPts val="0"/>
              </a:spcBef>
              <a:spcAft>
                <a:spcPts val="0"/>
              </a:spcAft>
              <a:buNone/>
            </a:pPr>
            <a:r>
              <a:rPr lang="en-GB"/>
              <a:t>So what I say is: Just write! Get something down. Later you can tweak and polish and fiddle about as much as you like, but before you can make changes, it’s vital that you at least have something to work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7. Make Up the Story as You Go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Don’t feel like you have to have your plot completely worked out before you start. Some of us don’t work like that. In fact, many writers prefer to make up the story as they go along. Plotting is excellent if that’s how you roll, but it’s also perfectly acceptable to sit down and start writing with only a vague idea of what you’re going to write about. With my first novel, Beautiful Malice, I started with the first line, I didn’t go to Alice’s funeral, and took it from there. I didn’t know what was going to happen. I had no idea who Alice was or what she’d done to the narrator. I knew nothing. Writing the book was as much a journey of discovery for me as it was for the reader.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8. Do the Opposite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all know the piece of writerly advice that tells us we should write the kind of story we love to read. That’s terrific advice. Good luck with that. But if you have bad luck with that, then perhaps you should try this exercise, which I call, right now, for the first time, “Do the Opposite,” in which you write the kind of story that is the exact opposite of the kind of story you hate.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2" name="Google Shape;152;p22"/>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53" name="Google Shape;153;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55" name="Google Shape;155;p22"/>
          <p:cNvSpPr txBox="1"/>
          <p:nvPr/>
        </p:nvSpPr>
        <p:spPr>
          <a:xfrm>
            <a:off x="327600" y="13074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Advantages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You will communicate with clarity</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eliminate stress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be more Productive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learn more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gain awareness of your reality</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56" name="Google Shape;156;p22"/>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57" name="Google Shape;157;p22"/>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4" name="Google Shape;164;p23"/>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65" name="Google Shape;165;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67" name="Google Shape;167;p23"/>
          <p:cNvSpPr txBox="1"/>
          <p:nvPr/>
        </p:nvSpPr>
        <p:spPr>
          <a:xfrm>
            <a:off x="327600" y="13074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Advantages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You will make better decisions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be happier</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live more focused</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overcome tough moments faster</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have a lot of written memories</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68" name="Google Shape;168;p23"/>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69" name="Google Shape;169;p23"/>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1000"/>
                                        <p:tgtEl>
                                          <p:spTgt spid="1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Effect filter="fade" transition="in">
                                      <p:cBhvr>
                                        <p:cTn dur="1000"/>
                                        <p:tgtEl>
                                          <p:spTgt spid="16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nvSpPr>
        <p:spPr>
          <a:xfrm>
            <a:off x="2352900" y="1658125"/>
            <a:ext cx="52068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EB Garamond"/>
                <a:ea typeface="EB Garamond"/>
                <a:cs typeface="EB Garamond"/>
                <a:sym typeface="EB Garamond"/>
              </a:rPr>
              <a:t>THANK YOU</a:t>
            </a:r>
            <a:endParaRPr sz="48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0" l="28743" r="28743" t="0"/>
          <a:stretch/>
        </p:blipFill>
        <p:spPr>
          <a:xfrm>
            <a:off x="327600" y="1231200"/>
            <a:ext cx="2858400" cy="2857500"/>
          </a:xfrm>
          <a:prstGeom prst="roundRect">
            <a:avLst>
              <a:gd fmla="val 16667" name="adj"/>
            </a:avLst>
          </a:prstGeom>
          <a:noFill/>
          <a:ln>
            <a:noFill/>
          </a:ln>
        </p:spPr>
      </p:pic>
      <p:pic>
        <p:nvPicPr>
          <p:cNvPr id="57" name="Google Shape;57;p14"/>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58" name="Google Shape;58;p14"/>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59" name="Google Shape;59;p14"/>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
        <p:nvSpPr>
          <p:cNvPr id="61" name="Google Shape;61;p14"/>
          <p:cNvSpPr txBox="1"/>
          <p:nvPr/>
        </p:nvSpPr>
        <p:spPr>
          <a:xfrm>
            <a:off x="3528000" y="1231200"/>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rPr lang="en-GB" sz="2000">
                <a:latin typeface="Roboto Light"/>
                <a:ea typeface="Roboto Light"/>
                <a:cs typeface="Roboto Light"/>
                <a:sym typeface="Roboto Light"/>
              </a:rPr>
              <a:t>What is Writing Skills?</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rPr lang="en-GB" sz="2000">
                <a:latin typeface="Roboto Light"/>
                <a:ea typeface="Roboto Light"/>
                <a:cs typeface="Roboto Light"/>
                <a:sym typeface="Roboto Light"/>
              </a:rPr>
              <a:t>  </a:t>
            </a:r>
            <a:endParaRPr sz="2000">
              <a:latin typeface="Roboto Light"/>
              <a:ea typeface="Roboto Light"/>
              <a:cs typeface="Roboto Light"/>
              <a:sym typeface="Roboto Light"/>
            </a:endParaRPr>
          </a:p>
          <a:p>
            <a:pPr indent="0" lvl="0" marL="0" rtl="0" algn="l">
              <a:spcBef>
                <a:spcPts val="800"/>
              </a:spcBef>
              <a:spcAft>
                <a:spcPts val="800"/>
              </a:spcAft>
              <a:buNone/>
            </a:pPr>
            <a:r>
              <a:t/>
            </a:r>
            <a:endParaRPr sz="2000">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7" name="Google Shape;67;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8" name="Google Shape;68;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70" name="Google Shape;70;p15"/>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How it will Help?</a:t>
            </a:r>
            <a:endParaRPr sz="2000">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Helps to clear your Mind</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Help you Recover Memories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be able to Stockpile Ideas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Put your life Events into Perspective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Improve your Verbal and Written Skills </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71" name="Google Shape;71;p15"/>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72" name="Google Shape;72;p15"/>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1000"/>
                                        <p:tgtEl>
                                          <p:spTgt spid="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Effect filter="fade" transition="in">
                                      <p:cBhvr>
                                        <p:cTn dur="1000"/>
                                        <p:tgtEl>
                                          <p:spTgt spid="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Effect filter="fade" transition="in">
                                      <p:cBhvr>
                                        <p:cTn dur="1000"/>
                                        <p:tgtEl>
                                          <p:spTgt spid="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0" l="14199" r="14192" t="0"/>
          <a:stretch/>
        </p:blipFill>
        <p:spPr>
          <a:xfrm>
            <a:off x="339300" y="1231353"/>
            <a:ext cx="2804400" cy="2610000"/>
          </a:xfrm>
          <a:prstGeom prst="roundRect">
            <a:avLst>
              <a:gd fmla="val 16667" name="adj"/>
            </a:avLst>
          </a:prstGeom>
          <a:noFill/>
          <a:ln>
            <a:noFill/>
          </a:ln>
        </p:spPr>
      </p:pic>
      <p:pic>
        <p:nvPicPr>
          <p:cNvPr id="79" name="Google Shape;79;p16"/>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80" name="Google Shape;80;p16"/>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81" name="Google Shape;81;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83" name="Google Shape;83;p16"/>
          <p:cNvSpPr txBox="1"/>
          <p:nvPr/>
        </p:nvSpPr>
        <p:spPr>
          <a:xfrm>
            <a:off x="3528000" y="1231200"/>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800"/>
              </a:spcAft>
              <a:buNone/>
            </a:pPr>
            <a:r>
              <a:rPr lang="en-GB" sz="2000">
                <a:latin typeface="Roboto Light"/>
                <a:ea typeface="Roboto Light"/>
                <a:cs typeface="Roboto Light"/>
                <a:sym typeface="Roboto Light"/>
              </a:rPr>
              <a:t>What is Effective Writing?</a:t>
            </a:r>
            <a:endParaRPr sz="2000">
              <a:latin typeface="Roboto Light"/>
              <a:ea typeface="Roboto Light"/>
              <a:cs typeface="Roboto Light"/>
              <a:sym typeface="Roboto Light"/>
            </a:endParaRPr>
          </a:p>
        </p:txBody>
      </p:sp>
      <p:sp>
        <p:nvSpPr>
          <p:cNvPr id="84" name="Google Shape;84;p16"/>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pic>
        <p:nvPicPr>
          <p:cNvPr id="86" name="Google Shape;86;p16"/>
          <p:cNvPicPr preferRelativeResize="0"/>
          <p:nvPr/>
        </p:nvPicPr>
        <p:blipFill>
          <a:blip r:embed="rId6">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b="0" l="16666" r="16666" t="0"/>
          <a:stretch/>
        </p:blipFill>
        <p:spPr>
          <a:xfrm>
            <a:off x="339300" y="1231353"/>
            <a:ext cx="2804400" cy="2610000"/>
          </a:xfrm>
          <a:prstGeom prst="roundRect">
            <a:avLst>
              <a:gd fmla="val 16667" name="adj"/>
            </a:avLst>
          </a:prstGeom>
          <a:noFill/>
          <a:ln>
            <a:noFill/>
          </a:ln>
        </p:spPr>
      </p:pic>
      <p:pic>
        <p:nvPicPr>
          <p:cNvPr id="92" name="Google Shape;92;p17"/>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93" name="Google Shape;93;p17"/>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94" name="Google Shape;9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96" name="Google Shape;96;p17"/>
          <p:cNvSpPr txBox="1"/>
          <p:nvPr/>
        </p:nvSpPr>
        <p:spPr>
          <a:xfrm>
            <a:off x="3528000" y="1231200"/>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rPr lang="en-GB" sz="2000">
                <a:latin typeface="Roboto Light"/>
                <a:ea typeface="Roboto Light"/>
                <a:cs typeface="Roboto Light"/>
                <a:sym typeface="Roboto Light"/>
              </a:rPr>
              <a:t>How to Make Your Writing Communicate</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t/>
            </a:r>
            <a:endParaRPr sz="2000">
              <a:latin typeface="Roboto Light"/>
              <a:ea typeface="Roboto Light"/>
              <a:cs typeface="Roboto Light"/>
              <a:sym typeface="Roboto Light"/>
            </a:endParaRPr>
          </a:p>
          <a:p>
            <a:pPr indent="0" lvl="0" marL="0" rtl="0" algn="l">
              <a:spcBef>
                <a:spcPts val="800"/>
              </a:spcBef>
              <a:spcAft>
                <a:spcPts val="800"/>
              </a:spcAft>
              <a:buNone/>
            </a:pPr>
            <a:r>
              <a:t/>
            </a:r>
            <a:endParaRPr sz="2000">
              <a:latin typeface="Roboto Light"/>
              <a:ea typeface="Roboto Light"/>
              <a:cs typeface="Roboto Light"/>
              <a:sym typeface="Roboto Light"/>
            </a:endParaRPr>
          </a:p>
        </p:txBody>
      </p:sp>
      <p:sp>
        <p:nvSpPr>
          <p:cNvPr id="97" name="Google Shape;97;p17"/>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5" name="Google Shape;105;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07" name="Google Shape;107;p18"/>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Keys for Effective Writing</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Put the reader first</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Use simple words and short sentences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Use jargon only when necessary</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Write with verbs and nouns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Format to improve readability</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08" name="Google Shape;108;p18"/>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09" name="Google Shape;109;p18"/>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10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1000"/>
                                        <p:tgtEl>
                                          <p:spTgt spid="10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6" name="Google Shape;116;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17" name="Google Shape;117;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19" name="Google Shape;119;p19"/>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Common Grammatical Mistakes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Affect and effect</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Then and than</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Your and you’re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Its and it’s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Company’s and companies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There, their, and they’re</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20" name="Google Shape;120;p19"/>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21" name="Google Shape;121;p19"/>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1000"/>
                                        <p:tgtEl>
                                          <p:spTgt spid="1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Effect filter="fade" transition="in">
                                      <p:cBhvr>
                                        <p:cTn dur="1000"/>
                                        <p:tgtEl>
                                          <p:spTgt spid="1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Effect filter="fade" transition="in">
                                      <p:cBhvr>
                                        <p:cTn dur="1000"/>
                                        <p:tgtEl>
                                          <p:spTgt spid="11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8" name="Google Shape;128;p20"/>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29" name="Google Shape;129;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31" name="Google Shape;131;p20"/>
          <p:cNvSpPr txBox="1"/>
          <p:nvPr/>
        </p:nvSpPr>
        <p:spPr>
          <a:xfrm>
            <a:off x="327600" y="15360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How to develop Writing Skills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Start in the Middle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Start small and Build up</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Incentivize the Reader</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Commit to a Title Up Front</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32" name="Google Shape;132;p20"/>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33" name="Google Shape;133;p20"/>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10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10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10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10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1000"/>
                                        <p:tgtEl>
                                          <p:spTgt spid="1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Effect filter="fade" transition="in">
                                      <p:cBhvr>
                                        <p:cTn dur="1000"/>
                                        <p:tgtEl>
                                          <p:spTgt spid="1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0" name="Google Shape;140;p21"/>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41" name="Google Shape;141;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43" name="Google Shape;143;p21"/>
          <p:cNvSpPr txBox="1"/>
          <p:nvPr/>
        </p:nvSpPr>
        <p:spPr>
          <a:xfrm>
            <a:off x="327600" y="15360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How to develop Writing Skills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Create a Synopsis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Allow yourself to Write Badly</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Make up the Story as you Go</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Do the Opposite</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44" name="Google Shape;144;p21"/>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45" name="Google Shape;145;p21"/>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