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8"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B81"/>
    <a:srgbClr val="FF0000"/>
    <a:srgbClr val="00FF00"/>
    <a:srgbClr val="FFFFFF"/>
    <a:srgbClr val="000000"/>
    <a:srgbClr val="CFB5F2"/>
    <a:srgbClr val="610B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07" autoAdjust="0"/>
  </p:normalViewPr>
  <p:slideViewPr>
    <p:cSldViewPr snapToGrid="0">
      <p:cViewPr varScale="1">
        <p:scale>
          <a:sx n="56" d="100"/>
          <a:sy n="56" d="100"/>
        </p:scale>
        <p:origin x="84" y="3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CA69C-DD03-425E-AFC2-BFEE179D6745}" type="datetimeFigureOut">
              <a:rPr lang="en-IN" smtClean="0"/>
              <a:t>09-07-2018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606FC-2E86-49C6-85C5-40228B5A29E0}" type="slidenum">
              <a:rPr lang="en-IN" smtClean="0"/>
              <a:t>‹#›</a:t>
            </a:fld>
            <a:endParaRPr lang="en-IN"/>
          </a:p>
        </p:txBody>
      </p:sp>
    </p:spTree>
    <p:extLst>
      <p:ext uri="{BB962C8B-B14F-4D97-AF65-F5344CB8AC3E}">
        <p14:creationId xmlns:p14="http://schemas.microsoft.com/office/powerpoint/2010/main" val="388503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a:off x="0" y="6224399"/>
            <a:ext cx="9144000" cy="633601"/>
          </a:xfrm>
          <a:prstGeom prst="rect">
            <a:avLst/>
          </a:prstGeom>
        </p:spPr>
      </p:pic>
      <p:pic>
        <p:nvPicPr>
          <p:cNvPr id="15" name="Picture 14">
            <a:extLst>
              <a:ext uri="{FF2B5EF4-FFF2-40B4-BE49-F238E27FC236}">
                <a16:creationId xmlns:a16="http://schemas.microsoft.com/office/drawing/2014/main" id="{FE9E4003-6AF3-49ED-A8A0-966F525605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376" y="1185333"/>
            <a:ext cx="2785247" cy="3381604"/>
          </a:xfrm>
          <a:prstGeom prst="rect">
            <a:avLst/>
          </a:prstGeom>
        </p:spPr>
      </p:pic>
      <p:sp>
        <p:nvSpPr>
          <p:cNvPr id="17" name="TextBox 16">
            <a:extLst>
              <a:ext uri="{FF2B5EF4-FFF2-40B4-BE49-F238E27FC236}">
                <a16:creationId xmlns:a16="http://schemas.microsoft.com/office/drawing/2014/main" id="{378D4AAA-3CDD-4D54-BE36-01F929F1EC5C}"/>
              </a:ext>
            </a:extLst>
          </p:cNvPr>
          <p:cNvSpPr txBox="1"/>
          <p:nvPr userDrawn="1"/>
        </p:nvSpPr>
        <p:spPr>
          <a:xfrm>
            <a:off x="1674763" y="5118669"/>
            <a:ext cx="5945154" cy="553998"/>
          </a:xfrm>
          <a:prstGeom prst="rect">
            <a:avLst/>
          </a:prstGeom>
          <a:noFill/>
        </p:spPr>
        <p:txBody>
          <a:bodyPr wrap="none" rtlCol="0">
            <a:spAutoFit/>
          </a:bodyPr>
          <a:lstStyle/>
          <a:p>
            <a:r>
              <a:rPr lang="en-US" sz="3000" dirty="0">
                <a:solidFill>
                  <a:srgbClr val="D91B81"/>
                </a:solidFill>
              </a:rPr>
              <a:t>Ethnus Consultancy Services Pvt. Ltd.</a:t>
            </a:r>
          </a:p>
        </p:txBody>
      </p:sp>
    </p:spTree>
    <p:extLst>
      <p:ext uri="{BB962C8B-B14F-4D97-AF65-F5344CB8AC3E}">
        <p14:creationId xmlns:p14="http://schemas.microsoft.com/office/powerpoint/2010/main" val="62089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rmation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Graphic 16" descr="Brain in head">
            <a:extLst>
              <a:ext uri="{FF2B5EF4-FFF2-40B4-BE49-F238E27FC236}">
                <a16:creationId xmlns:a16="http://schemas.microsoft.com/office/drawing/2014/main" id="{2A698E03-86C0-40CC-8DE4-C762BD70201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173026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p">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Lightbulb">
            <a:extLst>
              <a:ext uri="{FF2B5EF4-FFF2-40B4-BE49-F238E27FC236}">
                <a16:creationId xmlns:a16="http://schemas.microsoft.com/office/drawing/2014/main" id="{1D52ED94-A21B-44F6-B189-C0B47298113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293772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 Intr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Game controller">
            <a:extLst>
              <a:ext uri="{FF2B5EF4-FFF2-40B4-BE49-F238E27FC236}">
                <a16:creationId xmlns:a16="http://schemas.microsoft.com/office/drawing/2014/main" id="{23948ED8-3679-476D-8E3C-294A6D67FE7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274503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ctivity - Rul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Game controller">
            <a:extLst>
              <a:ext uri="{FF2B5EF4-FFF2-40B4-BE49-F238E27FC236}">
                <a16:creationId xmlns:a16="http://schemas.microsoft.com/office/drawing/2014/main" id="{23948ED8-3679-476D-8E3C-294A6D67FE7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
        <p:nvSpPr>
          <p:cNvPr id="10" name="Text Placeholder 6">
            <a:extLst>
              <a:ext uri="{FF2B5EF4-FFF2-40B4-BE49-F238E27FC236}">
                <a16:creationId xmlns:a16="http://schemas.microsoft.com/office/drawing/2014/main" id="{45C2ADA3-D191-43C5-83A1-F77D26F7D789}"/>
              </a:ext>
            </a:extLst>
          </p:cNvPr>
          <p:cNvSpPr>
            <a:spLocks noGrp="1"/>
          </p:cNvSpPr>
          <p:nvPr>
            <p:ph type="body" sz="quarter" idx="12"/>
          </p:nvPr>
        </p:nvSpPr>
        <p:spPr>
          <a:xfrm>
            <a:off x="1732788" y="1323215"/>
            <a:ext cx="5678424" cy="42702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0134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tmplLst>
          <p:tmpl lvl="1">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t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descr="Pencil">
            <a:extLst>
              <a:ext uri="{FF2B5EF4-FFF2-40B4-BE49-F238E27FC236}">
                <a16:creationId xmlns:a16="http://schemas.microsoft.com/office/drawing/2014/main" id="{33C17763-7A82-42B3-8938-B301C2B1BA7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
        <p:nvSpPr>
          <p:cNvPr id="7" name="Text Placeholder 6">
            <a:extLst>
              <a:ext uri="{FF2B5EF4-FFF2-40B4-BE49-F238E27FC236}">
                <a16:creationId xmlns:a16="http://schemas.microsoft.com/office/drawing/2014/main" id="{C5C80C31-52AB-46E9-A791-2FDDFEB0048B}"/>
              </a:ext>
            </a:extLst>
          </p:cNvPr>
          <p:cNvSpPr>
            <a:spLocks noGrp="1"/>
          </p:cNvSpPr>
          <p:nvPr>
            <p:ph type="body" sz="quarter" idx="12"/>
          </p:nvPr>
        </p:nvSpPr>
        <p:spPr>
          <a:xfrm>
            <a:off x="1732788" y="1323215"/>
            <a:ext cx="5678424" cy="42702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9491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Tree>
    <p:extLst>
      <p:ext uri="{BB962C8B-B14F-4D97-AF65-F5344CB8AC3E}">
        <p14:creationId xmlns:p14="http://schemas.microsoft.com/office/powerpoint/2010/main" val="121601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2" name="Arrow: Pentagon 1">
            <a:extLst>
              <a:ext uri="{FF2B5EF4-FFF2-40B4-BE49-F238E27FC236}">
                <a16:creationId xmlns:a16="http://schemas.microsoft.com/office/drawing/2014/main" id="{730322F6-8E74-4B84-85CA-B1C793CD80DD}"/>
              </a:ext>
            </a:extLst>
          </p:cNvPr>
          <p:cNvSpPr/>
          <p:nvPr userDrawn="1"/>
        </p:nvSpPr>
        <p:spPr>
          <a:xfrm>
            <a:off x="0" y="698676"/>
            <a:ext cx="2196000" cy="396000"/>
          </a:xfrm>
          <a:prstGeom prst="homePlate">
            <a:avLst/>
          </a:prstGeom>
          <a:solidFill>
            <a:srgbClr val="610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BB488EB6-5ADF-4CAA-8823-321EFD6B34E1}"/>
              </a:ext>
            </a:extLst>
          </p:cNvPr>
          <p:cNvSpPr>
            <a:spLocks noGrp="1"/>
          </p:cNvSpPr>
          <p:nvPr>
            <p:ph type="body" sz="quarter" idx="10" hasCustomPrompt="1"/>
          </p:nvPr>
        </p:nvSpPr>
        <p:spPr>
          <a:xfrm>
            <a:off x="0" y="698676"/>
            <a:ext cx="1973943" cy="378276"/>
          </a:xfrm>
        </p:spPr>
        <p:txBody>
          <a:bodyPr wrap="none" anchor="ctr">
            <a:noAutofit/>
          </a:bodyPr>
          <a:lstStyle>
            <a:lvl1pPr marL="0" indent="0" algn="l">
              <a:buNone/>
              <a:defRPr sz="1800">
                <a:solidFill>
                  <a:schemeClr val="bg1"/>
                </a:solidFill>
              </a:defRPr>
            </a:lvl1pPr>
          </a:lstStyle>
          <a:p>
            <a:pPr lvl="0"/>
            <a:r>
              <a:rPr lang="en-US" dirty="0"/>
              <a:t>#100</a:t>
            </a:r>
          </a:p>
        </p:txBody>
      </p:sp>
      <p:sp>
        <p:nvSpPr>
          <p:cNvPr id="135" name="Text Placeholder 134">
            <a:extLst>
              <a:ext uri="{FF2B5EF4-FFF2-40B4-BE49-F238E27FC236}">
                <a16:creationId xmlns:a16="http://schemas.microsoft.com/office/drawing/2014/main" id="{21A51C03-CBA4-406F-B72A-D8D73B2C85EF}"/>
              </a:ext>
            </a:extLst>
          </p:cNvPr>
          <p:cNvSpPr>
            <a:spLocks noGrp="1"/>
          </p:cNvSpPr>
          <p:nvPr>
            <p:ph type="body" sz="quarter" idx="11" hasCustomPrompt="1"/>
          </p:nvPr>
        </p:nvSpPr>
        <p:spPr>
          <a:xfrm>
            <a:off x="0" y="1789886"/>
            <a:ext cx="9144000" cy="2649600"/>
          </a:xfrm>
        </p:spPr>
        <p:txBody>
          <a:bodyPr lIns="126000" tIns="151200" rIns="126000" bIns="151200">
            <a:noAutofit/>
          </a:bodyPr>
          <a:lstStyle>
            <a:lvl1pPr marL="0" indent="0">
              <a:lnSpc>
                <a:spcPct val="100000"/>
              </a:lnSpc>
              <a:spcBef>
                <a:spcPts val="0"/>
              </a:spcBef>
              <a:buNone/>
              <a:defRPr sz="1800" baseline="0"/>
            </a:lvl1pPr>
          </a:lstStyle>
          <a:p>
            <a:pPr lvl="0"/>
            <a:r>
              <a:rPr lang="en-US" dirty="0"/>
              <a:t>Enter the question here, along with the options.</a:t>
            </a:r>
          </a:p>
        </p:txBody>
      </p:sp>
    </p:spTree>
    <p:extLst>
      <p:ext uri="{BB962C8B-B14F-4D97-AF65-F5344CB8AC3E}">
        <p14:creationId xmlns:p14="http://schemas.microsoft.com/office/powerpoint/2010/main" val="53618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build="p">
        <p:tmplLst>
          <p:tmpl lvl="1">
            <p:tnLst>
              <p:par>
                <p:cTn presetID="1" presetClass="entr" presetSubtype="0" fill="hold" nodeType="clickEffect">
                  <p:stCondLst>
                    <p:cond delay="0"/>
                  </p:stCondLst>
                  <p:childTnLst>
                    <p:set>
                      <p:cBhvr>
                        <p:cTn dur="1" fill="hold">
                          <p:stCondLst>
                            <p:cond delay="0"/>
                          </p:stCondLst>
                        </p:cTn>
                        <p:tgtEl>
                          <p:spTgt spid="135"/>
                        </p:tgtEl>
                        <p:attrNameLst>
                          <p:attrName>style.visibility</p:attrName>
                        </p:attrNameLst>
                      </p:cBhvr>
                      <p:to>
                        <p:strVal val="visible"/>
                      </p:to>
                    </p:se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6FE37-C6B6-448D-B3C0-CCD7DF28B1A2}" type="datetimeFigureOut">
              <a:rPr lang="en-US" smtClean="0"/>
              <a:t>7/9/2018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557A4-498D-4727-800D-A3EC1616A9D4}" type="slidenum">
              <a:rPr lang="en-US" smtClean="0"/>
              <a:t>‹#›</a:t>
            </a:fld>
            <a:endParaRPr lang="en-US" dirty="0"/>
          </a:p>
        </p:txBody>
      </p:sp>
    </p:spTree>
    <p:extLst>
      <p:ext uri="{BB962C8B-B14F-4D97-AF65-F5344CB8AC3E}">
        <p14:creationId xmlns:p14="http://schemas.microsoft.com/office/powerpoint/2010/main" val="2325863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 id="2147483667" r:id="rId4"/>
    <p:sldLayoutId id="2147483668" r:id="rId5"/>
    <p:sldLayoutId id="2147483666" r:id="rId6"/>
    <p:sldLayoutId id="2147483664"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55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9</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A metallic sheet is of rectangular shape with dimensions 48 m x 36 m. From each of its corners, a square is cut off so as to make an open box. If the length of the square is 8 m, the volume of the box (in m</a:t>
            </a:r>
            <a:r>
              <a:rPr lang="en-GB" baseline="30000" dirty="0"/>
              <a:t>3</a:t>
            </a:r>
            <a:r>
              <a:rPr lang="en-GB" dirty="0"/>
              <a:t>) is:</a:t>
            </a:r>
          </a:p>
          <a:p>
            <a:r>
              <a:rPr lang="en-US" dirty="0"/>
              <a:t>A] 4830</a:t>
            </a:r>
          </a:p>
          <a:p>
            <a:r>
              <a:rPr lang="en-US" dirty="0"/>
              <a:t>B] 5120</a:t>
            </a:r>
          </a:p>
          <a:p>
            <a:r>
              <a:rPr lang="en-US" dirty="0"/>
              <a:t>C] 6420</a:t>
            </a:r>
          </a:p>
          <a:p>
            <a:r>
              <a:rPr lang="en-US" dirty="0"/>
              <a:t>D] 8960</a:t>
            </a:r>
          </a:p>
          <a:p>
            <a:endParaRPr lang="en-US" dirty="0"/>
          </a:p>
          <a:p>
            <a:r>
              <a:rPr lang="en-US" dirty="0"/>
              <a:t>Answer: B</a:t>
            </a:r>
            <a:endParaRPr lang="en-IN" dirty="0"/>
          </a:p>
        </p:txBody>
      </p:sp>
    </p:spTree>
    <p:extLst>
      <p:ext uri="{BB962C8B-B14F-4D97-AF65-F5344CB8AC3E}">
        <p14:creationId xmlns:p14="http://schemas.microsoft.com/office/powerpoint/2010/main" val="28450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10</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What is the area of a triangle with a base of 24 inches and a height of 12 inches? </a:t>
            </a:r>
          </a:p>
          <a:p>
            <a:r>
              <a:rPr lang="en-US" dirty="0"/>
              <a:t>A]12 sq. ft</a:t>
            </a:r>
          </a:p>
          <a:p>
            <a:r>
              <a:rPr lang="en-US" dirty="0"/>
              <a:t>B]1 sq. ft</a:t>
            </a:r>
          </a:p>
          <a:p>
            <a:r>
              <a:rPr lang="en-US" dirty="0"/>
              <a:t>C] </a:t>
            </a:r>
            <a:r>
              <a:rPr lang="en-GB" dirty="0"/>
              <a:t>24 sq. ft</a:t>
            </a:r>
            <a:endParaRPr lang="en-GB" b="1" dirty="0"/>
          </a:p>
          <a:p>
            <a:r>
              <a:rPr lang="en-US" dirty="0"/>
              <a:t>D] </a:t>
            </a:r>
            <a:r>
              <a:rPr lang="en-GB" dirty="0"/>
              <a:t>144 sq. ft</a:t>
            </a:r>
            <a:endParaRPr lang="en-GB" b="1" dirty="0"/>
          </a:p>
          <a:p>
            <a:endParaRPr lang="en-US" dirty="0"/>
          </a:p>
          <a:p>
            <a:r>
              <a:rPr lang="en-US" dirty="0"/>
              <a:t>Answer: B</a:t>
            </a:r>
            <a:endParaRPr lang="en-IN" dirty="0"/>
          </a:p>
        </p:txBody>
      </p:sp>
    </p:spTree>
    <p:extLst>
      <p:ext uri="{BB962C8B-B14F-4D97-AF65-F5344CB8AC3E}">
        <p14:creationId xmlns:p14="http://schemas.microsoft.com/office/powerpoint/2010/main" val="44594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11</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Find the volume in centilitres (cl) of a 2.95 litre bottle. </a:t>
            </a:r>
          </a:p>
          <a:p>
            <a:r>
              <a:rPr lang="en-US" dirty="0"/>
              <a:t>A] </a:t>
            </a:r>
            <a:r>
              <a:rPr lang="en-GB" dirty="0"/>
              <a:t>29.5 cl</a:t>
            </a:r>
            <a:endParaRPr lang="en-US" dirty="0"/>
          </a:p>
          <a:p>
            <a:r>
              <a:rPr lang="en-US" dirty="0"/>
              <a:t>B] </a:t>
            </a:r>
            <a:r>
              <a:rPr lang="en-GB" dirty="0"/>
              <a:t>295 cl </a:t>
            </a:r>
          </a:p>
          <a:p>
            <a:r>
              <a:rPr lang="en-US" dirty="0"/>
              <a:t>C] </a:t>
            </a:r>
            <a:r>
              <a:rPr lang="en-GB" dirty="0"/>
              <a:t>0.295 cl</a:t>
            </a:r>
            <a:endParaRPr lang="en-US" dirty="0"/>
          </a:p>
          <a:p>
            <a:r>
              <a:rPr lang="en-US" dirty="0"/>
              <a:t>D] </a:t>
            </a:r>
            <a:r>
              <a:rPr lang="en-GB" dirty="0"/>
              <a:t>2950 cl</a:t>
            </a:r>
            <a:endParaRPr lang="en-US" dirty="0"/>
          </a:p>
          <a:p>
            <a:endParaRPr lang="en-US" dirty="0"/>
          </a:p>
          <a:p>
            <a:endParaRPr lang="en-US" dirty="0"/>
          </a:p>
          <a:p>
            <a:r>
              <a:rPr lang="en-US" dirty="0"/>
              <a:t>Answer: B</a:t>
            </a:r>
            <a:endParaRPr lang="en-IN" dirty="0"/>
          </a:p>
        </p:txBody>
      </p:sp>
    </p:spTree>
    <p:extLst>
      <p:ext uri="{BB962C8B-B14F-4D97-AF65-F5344CB8AC3E}">
        <p14:creationId xmlns:p14="http://schemas.microsoft.com/office/powerpoint/2010/main" val="427267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12</a:t>
            </a:r>
            <a:endParaRPr lang="en-IN"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What is the volume of a sphere with a 12 in. diameter? </a:t>
                </a:r>
              </a:p>
              <a:p>
                <a:r>
                  <a:rPr lang="en-US" dirty="0"/>
                  <a:t>A] </a:t>
                </a:r>
                <a:r>
                  <a:rPr lang="en-GB" dirty="0"/>
                  <a:t>48 </a:t>
                </a:r>
                <a14:m>
                  <m:oMath xmlns:m="http://schemas.openxmlformats.org/officeDocument/2006/math">
                    <m:r>
                      <a:rPr lang="en-GB"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 </m:t>
                    </m:r>
                  </m:oMath>
                </a14:m>
                <a:r>
                  <a:rPr lang="en-US" dirty="0"/>
                  <a:t>cubic in.</a:t>
                </a:r>
              </a:p>
              <a:p>
                <a:r>
                  <a:rPr lang="en-US" dirty="0"/>
                  <a:t>B] </a:t>
                </a:r>
                <a:r>
                  <a:rPr lang="en-GB" dirty="0"/>
                  <a:t>48 </a:t>
                </a:r>
                <a14:m>
                  <m:oMath xmlns:m="http://schemas.openxmlformats.org/officeDocument/2006/math">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sq</m:t>
                    </m:r>
                    <m:r>
                      <a:rPr lang="en-GB" b="0" i="0" smtClean="0">
                        <a:latin typeface="Cambria Math" panose="02040503050406030204" pitchFamily="18" charset="0"/>
                        <a:ea typeface="Cambria Math" panose="02040503050406030204" pitchFamily="18" charset="0"/>
                      </a:rPr>
                      <m:t>.</m:t>
                    </m:r>
                  </m:oMath>
                </a14:m>
                <a:r>
                  <a:rPr lang="en-US" dirty="0"/>
                  <a:t> in. </a:t>
                </a:r>
                <a:r>
                  <a:rPr lang="en-GB" dirty="0"/>
                  <a:t> </a:t>
                </a:r>
                <a:endParaRPr lang="en-US" dirty="0"/>
              </a:p>
              <a:p>
                <a:r>
                  <a:rPr lang="en-US" dirty="0"/>
                  <a:t>C] </a:t>
                </a:r>
                <a:r>
                  <a:rPr lang="en-GB" dirty="0"/>
                  <a:t>288 </a:t>
                </a:r>
                <a14:m>
                  <m:oMath xmlns:m="http://schemas.openxmlformats.org/officeDocument/2006/math">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 </m:t>
                    </m:r>
                  </m:oMath>
                </a14:m>
                <a:r>
                  <a:rPr lang="en-US" dirty="0"/>
                  <a:t>cubic in. </a:t>
                </a:r>
              </a:p>
              <a:p>
                <a:r>
                  <a:rPr lang="en-US" dirty="0"/>
                  <a:t>D] </a:t>
                </a:r>
                <a:r>
                  <a:rPr lang="en-GB" dirty="0"/>
                  <a:t>288 </a:t>
                </a:r>
                <a14:m>
                  <m:oMath xmlns:m="http://schemas.openxmlformats.org/officeDocument/2006/math">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sq</m:t>
                    </m:r>
                    <m:r>
                      <a:rPr lang="en-GB" b="0" i="0" smtClean="0">
                        <a:latin typeface="Cambria Math" panose="02040503050406030204" pitchFamily="18" charset="0"/>
                        <a:ea typeface="Cambria Math" panose="02040503050406030204" pitchFamily="18" charset="0"/>
                      </a:rPr>
                      <m:t>.</m:t>
                    </m:r>
                  </m:oMath>
                </a14:m>
                <a:r>
                  <a:rPr lang="en-US" dirty="0"/>
                  <a:t> in.</a:t>
                </a:r>
              </a:p>
              <a:p>
                <a:endParaRPr lang="en-US" dirty="0"/>
              </a:p>
              <a:p>
                <a:r>
                  <a:rPr lang="en-US" dirty="0"/>
                  <a:t>Answer: C</a:t>
                </a:r>
                <a:endParaRPr lang="en-IN" dirty="0"/>
              </a:p>
            </p:txBody>
          </p:sp>
        </mc:Choice>
        <mc:Fallback>
          <p:sp>
            <p:nvSpPr>
              <p:cNvPr id="3" name="Text Placeholder 2">
                <a:extLst>
                  <a:ext uri="{FF2B5EF4-FFF2-40B4-BE49-F238E27FC236}">
                    <a16:creationId xmlns:a16="http://schemas.microsoft.com/office/drawing/2014/main" id="{F3E87830-0C8E-4281-BC45-6EDFB3D6F0C6}"/>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200"/>
                </a:stretch>
              </a:blipFill>
            </p:spPr>
            <p:txBody>
              <a:bodyPr/>
              <a:lstStyle/>
              <a:p>
                <a:r>
                  <a:rPr lang="en-GB">
                    <a:noFill/>
                  </a:rPr>
                  <a:t> </a:t>
                </a:r>
              </a:p>
            </p:txBody>
          </p:sp>
        </mc:Fallback>
      </mc:AlternateContent>
    </p:spTree>
    <p:extLst>
      <p:ext uri="{BB962C8B-B14F-4D97-AF65-F5344CB8AC3E}">
        <p14:creationId xmlns:p14="http://schemas.microsoft.com/office/powerpoint/2010/main" val="374694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13</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The radius of a circular field is equal to the side of a square field whose perimeter is 784 feet. What is the area of the circular field?</a:t>
            </a:r>
          </a:p>
          <a:p>
            <a:r>
              <a:rPr lang="en-US" dirty="0"/>
              <a:t>A] </a:t>
            </a:r>
            <a:r>
              <a:rPr lang="en-GB" dirty="0"/>
              <a:t>107914 sq. ft</a:t>
            </a:r>
            <a:endParaRPr lang="en-US" dirty="0"/>
          </a:p>
          <a:p>
            <a:r>
              <a:rPr lang="en-US" dirty="0"/>
              <a:t>B] </a:t>
            </a:r>
            <a:r>
              <a:rPr lang="en-GB" dirty="0"/>
              <a:t>120736 sq. ft</a:t>
            </a:r>
            <a:endParaRPr lang="en-US" dirty="0"/>
          </a:p>
          <a:p>
            <a:r>
              <a:rPr lang="en-US" dirty="0"/>
              <a:t>C] </a:t>
            </a:r>
            <a:r>
              <a:rPr lang="en-GB" dirty="0"/>
              <a:t>107362 sq. ft</a:t>
            </a:r>
            <a:endParaRPr lang="en-US" dirty="0"/>
          </a:p>
          <a:p>
            <a:r>
              <a:rPr lang="en-US" dirty="0"/>
              <a:t>D] </a:t>
            </a:r>
            <a:r>
              <a:rPr lang="en-GB" dirty="0"/>
              <a:t>127306 sq. ft</a:t>
            </a:r>
            <a:endParaRPr lang="en-US" dirty="0"/>
          </a:p>
          <a:p>
            <a:endParaRPr lang="en-US" dirty="0"/>
          </a:p>
          <a:p>
            <a:r>
              <a:rPr lang="en-US" dirty="0"/>
              <a:t>Answer: B</a:t>
            </a:r>
            <a:endParaRPr lang="en-IN" dirty="0"/>
          </a:p>
        </p:txBody>
      </p:sp>
    </p:spTree>
    <p:extLst>
      <p:ext uri="{BB962C8B-B14F-4D97-AF65-F5344CB8AC3E}">
        <p14:creationId xmlns:p14="http://schemas.microsoft.com/office/powerpoint/2010/main" val="414814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14</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The sum of the areas of two circles which touch each other externally is 153p. If the sum of their radii is 15, find the ratio of the larger to the smaller radius</a:t>
            </a:r>
          </a:p>
          <a:p>
            <a:r>
              <a:rPr lang="en-US" dirty="0"/>
              <a:t>A] 2</a:t>
            </a:r>
          </a:p>
          <a:p>
            <a:r>
              <a:rPr lang="en-US" dirty="0"/>
              <a:t>B] 4</a:t>
            </a:r>
          </a:p>
          <a:p>
            <a:r>
              <a:rPr lang="en-US" dirty="0"/>
              <a:t>C] 6</a:t>
            </a:r>
          </a:p>
          <a:p>
            <a:r>
              <a:rPr lang="en-US" dirty="0"/>
              <a:t>D] 8</a:t>
            </a:r>
          </a:p>
          <a:p>
            <a:endParaRPr lang="en-US" dirty="0"/>
          </a:p>
          <a:p>
            <a:r>
              <a:rPr lang="en-US" dirty="0"/>
              <a:t>Answer: B</a:t>
            </a:r>
            <a:endParaRPr lang="en-IN" dirty="0"/>
          </a:p>
        </p:txBody>
      </p:sp>
    </p:spTree>
    <p:extLst>
      <p:ext uri="{BB962C8B-B14F-4D97-AF65-F5344CB8AC3E}">
        <p14:creationId xmlns:p14="http://schemas.microsoft.com/office/powerpoint/2010/main" val="678372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15</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The area of a rectangle is twice the area of a triangle. The perimeter of the rectangle is 58 cm. What is the area of the triangle?</a:t>
            </a:r>
          </a:p>
          <a:p>
            <a:r>
              <a:rPr lang="en-US" dirty="0"/>
              <a:t>A]106 cm</a:t>
            </a:r>
            <a:r>
              <a:rPr lang="en-US" baseline="30000" dirty="0"/>
              <a:t>2</a:t>
            </a:r>
            <a:endParaRPr lang="en-US" dirty="0"/>
          </a:p>
          <a:p>
            <a:r>
              <a:rPr lang="en-US" dirty="0"/>
              <a:t>B] 108 cm</a:t>
            </a:r>
            <a:r>
              <a:rPr lang="en-US" baseline="30000" dirty="0"/>
              <a:t>2</a:t>
            </a:r>
            <a:endParaRPr lang="en-US" dirty="0"/>
          </a:p>
          <a:p>
            <a:r>
              <a:rPr lang="en-US" dirty="0"/>
              <a:t>C] 104 cm</a:t>
            </a:r>
            <a:r>
              <a:rPr lang="en-US" baseline="30000" dirty="0"/>
              <a:t>2</a:t>
            </a:r>
            <a:endParaRPr lang="en-US" dirty="0"/>
          </a:p>
          <a:p>
            <a:r>
              <a:rPr lang="en-US" dirty="0"/>
              <a:t>D] Cannot be determined</a:t>
            </a:r>
          </a:p>
          <a:p>
            <a:endParaRPr lang="en-US" dirty="0"/>
          </a:p>
          <a:p>
            <a:r>
              <a:rPr lang="en-US" dirty="0"/>
              <a:t>Answer</a:t>
            </a:r>
            <a:r>
              <a:rPr lang="en-US"/>
              <a:t>: D</a:t>
            </a:r>
            <a:endParaRPr lang="en-IN" dirty="0"/>
          </a:p>
        </p:txBody>
      </p:sp>
    </p:spTree>
    <p:extLst>
      <p:ext uri="{BB962C8B-B14F-4D97-AF65-F5344CB8AC3E}">
        <p14:creationId xmlns:p14="http://schemas.microsoft.com/office/powerpoint/2010/main" val="262240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How many bricks, each measuring 25 cm x 11.25 cm x 6 cm, will be needed to build a wall of 8 m x 6 m x 22.5 cm?</a:t>
            </a:r>
          </a:p>
          <a:p>
            <a:r>
              <a:rPr lang="en-US" dirty="0"/>
              <a:t>A] 5600</a:t>
            </a:r>
          </a:p>
          <a:p>
            <a:r>
              <a:rPr lang="en-US" dirty="0"/>
              <a:t>B] 6000</a:t>
            </a:r>
          </a:p>
          <a:p>
            <a:r>
              <a:rPr lang="en-US" dirty="0"/>
              <a:t>C] 6400</a:t>
            </a:r>
          </a:p>
          <a:p>
            <a:r>
              <a:rPr lang="en-US" dirty="0"/>
              <a:t>D] 7200</a:t>
            </a:r>
          </a:p>
          <a:p>
            <a:endParaRPr lang="en-US" dirty="0"/>
          </a:p>
          <a:p>
            <a:r>
              <a:rPr lang="en-US" dirty="0"/>
              <a:t>Answer: C</a:t>
            </a:r>
            <a:endParaRPr lang="en-IN" dirty="0"/>
          </a:p>
        </p:txBody>
      </p:sp>
    </p:spTree>
    <p:extLst>
      <p:ext uri="{BB962C8B-B14F-4D97-AF65-F5344CB8AC3E}">
        <p14:creationId xmlns:p14="http://schemas.microsoft.com/office/powerpoint/2010/main" val="375470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2</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What is the total surface area of a right circular cone of height 14 cm and base radius 7 cm?</a:t>
            </a:r>
          </a:p>
          <a:p>
            <a:r>
              <a:rPr lang="en-US" dirty="0"/>
              <a:t>A] 344.35 cm</a:t>
            </a:r>
            <a:r>
              <a:rPr lang="en-US" baseline="30000" dirty="0"/>
              <a:t>2</a:t>
            </a:r>
            <a:endParaRPr lang="en-US" dirty="0"/>
          </a:p>
          <a:p>
            <a:r>
              <a:rPr lang="en-US" dirty="0"/>
              <a:t>B] 462 cm</a:t>
            </a:r>
            <a:r>
              <a:rPr lang="en-US" baseline="30000" dirty="0"/>
              <a:t>2</a:t>
            </a:r>
            <a:endParaRPr lang="en-US" dirty="0"/>
          </a:p>
          <a:p>
            <a:r>
              <a:rPr lang="en-US" dirty="0"/>
              <a:t>C] 498.35 cm</a:t>
            </a:r>
            <a:r>
              <a:rPr lang="en-US" baseline="30000" dirty="0"/>
              <a:t>2</a:t>
            </a:r>
            <a:endParaRPr lang="en-US" dirty="0"/>
          </a:p>
          <a:p>
            <a:r>
              <a:rPr lang="en-US" dirty="0"/>
              <a:t>D] 450 cm</a:t>
            </a:r>
            <a:r>
              <a:rPr lang="en-US" baseline="30000" dirty="0"/>
              <a:t>2</a:t>
            </a:r>
            <a:endParaRPr lang="en-US" dirty="0"/>
          </a:p>
          <a:p>
            <a:endParaRPr lang="en-US" dirty="0"/>
          </a:p>
          <a:p>
            <a:r>
              <a:rPr lang="en-US" dirty="0"/>
              <a:t>Answer: C</a:t>
            </a:r>
            <a:endParaRPr lang="en-IN" dirty="0"/>
          </a:p>
        </p:txBody>
      </p:sp>
    </p:spTree>
    <p:extLst>
      <p:ext uri="{BB962C8B-B14F-4D97-AF65-F5344CB8AC3E}">
        <p14:creationId xmlns:p14="http://schemas.microsoft.com/office/powerpoint/2010/main" val="221639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3</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The curved surface area of a cylindrical pillar is 264 m</a:t>
            </a:r>
            <a:r>
              <a:rPr lang="en-GB" baseline="30000" dirty="0"/>
              <a:t>2</a:t>
            </a:r>
            <a:r>
              <a:rPr lang="en-GB" dirty="0"/>
              <a:t> and its volume is 924 m</a:t>
            </a:r>
            <a:r>
              <a:rPr lang="en-GB" baseline="30000" dirty="0"/>
              <a:t>3</a:t>
            </a:r>
            <a:r>
              <a:rPr lang="en-GB" dirty="0"/>
              <a:t>. Find the ratio of its diameter to its height.</a:t>
            </a:r>
          </a:p>
          <a:p>
            <a:r>
              <a:rPr lang="en-US" dirty="0"/>
              <a:t>A] 3:7</a:t>
            </a:r>
          </a:p>
          <a:p>
            <a:r>
              <a:rPr lang="en-US" dirty="0"/>
              <a:t>B] 7:3</a:t>
            </a:r>
          </a:p>
          <a:p>
            <a:r>
              <a:rPr lang="en-US" dirty="0"/>
              <a:t>C] 6:7</a:t>
            </a:r>
          </a:p>
          <a:p>
            <a:r>
              <a:rPr lang="en-US" dirty="0"/>
              <a:t>D] 7:6</a:t>
            </a:r>
          </a:p>
          <a:p>
            <a:endParaRPr lang="en-US" dirty="0"/>
          </a:p>
          <a:p>
            <a:r>
              <a:rPr lang="en-US" dirty="0"/>
              <a:t>Answer: B</a:t>
            </a:r>
            <a:endParaRPr lang="en-IN" dirty="0"/>
          </a:p>
        </p:txBody>
      </p:sp>
    </p:spTree>
    <p:extLst>
      <p:ext uri="{BB962C8B-B14F-4D97-AF65-F5344CB8AC3E}">
        <p14:creationId xmlns:p14="http://schemas.microsoft.com/office/powerpoint/2010/main" val="191057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4</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66 cubic centimetres of silver is drawn into a wire 1 mm in diameter. The length of the wire in metres will be:</a:t>
            </a:r>
          </a:p>
          <a:p>
            <a:r>
              <a:rPr lang="en-US" dirty="0"/>
              <a:t>A]84</a:t>
            </a:r>
          </a:p>
          <a:p>
            <a:r>
              <a:rPr lang="en-US" dirty="0"/>
              <a:t>B]90</a:t>
            </a:r>
          </a:p>
          <a:p>
            <a:r>
              <a:rPr lang="en-US" dirty="0"/>
              <a:t>C]168</a:t>
            </a:r>
          </a:p>
          <a:p>
            <a:r>
              <a:rPr lang="en-US" dirty="0"/>
              <a:t>D]336</a:t>
            </a:r>
          </a:p>
          <a:p>
            <a:endParaRPr lang="en-US" dirty="0"/>
          </a:p>
          <a:p>
            <a:r>
              <a:rPr lang="en-US" dirty="0"/>
              <a:t>Answer: A</a:t>
            </a:r>
            <a:endParaRPr lang="en-IN" dirty="0"/>
          </a:p>
        </p:txBody>
      </p:sp>
    </p:spTree>
    <p:extLst>
      <p:ext uri="{BB962C8B-B14F-4D97-AF65-F5344CB8AC3E}">
        <p14:creationId xmlns:p14="http://schemas.microsoft.com/office/powerpoint/2010/main" val="207183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5</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789886"/>
            <a:ext cx="9144000" cy="2649600"/>
          </a:xfrm>
        </p:spPr>
        <p:txBody>
          <a:bodyPr/>
          <a:lstStyle/>
          <a:p>
            <a:r>
              <a:rPr lang="en-GB" dirty="0"/>
              <a:t>50 men took a dip in a water tank 40 m long and 20 m broad on a religious day. If the average displacement of water by a man is 4 m</a:t>
            </a:r>
            <a:r>
              <a:rPr lang="en-GB" baseline="30000" dirty="0"/>
              <a:t>3</a:t>
            </a:r>
            <a:r>
              <a:rPr lang="en-GB" dirty="0"/>
              <a:t>, then the rise in the water level in the tank will be:</a:t>
            </a:r>
          </a:p>
          <a:p>
            <a:r>
              <a:rPr lang="en-US" dirty="0"/>
              <a:t>A]20 cm</a:t>
            </a:r>
          </a:p>
          <a:p>
            <a:r>
              <a:rPr lang="en-US" dirty="0"/>
              <a:t>B]25 cm</a:t>
            </a:r>
          </a:p>
          <a:p>
            <a:r>
              <a:rPr lang="en-US" dirty="0"/>
              <a:t>C]35 cm</a:t>
            </a:r>
          </a:p>
          <a:p>
            <a:r>
              <a:rPr lang="en-US" dirty="0"/>
              <a:t>D]50 cm</a:t>
            </a:r>
          </a:p>
          <a:p>
            <a:endParaRPr lang="en-US" dirty="0"/>
          </a:p>
          <a:p>
            <a:r>
              <a:rPr lang="en-US" dirty="0"/>
              <a:t>Answer: B</a:t>
            </a:r>
            <a:endParaRPr lang="en-IN" dirty="0"/>
          </a:p>
        </p:txBody>
      </p:sp>
    </p:spTree>
    <p:extLst>
      <p:ext uri="{BB962C8B-B14F-4D97-AF65-F5344CB8AC3E}">
        <p14:creationId xmlns:p14="http://schemas.microsoft.com/office/powerpoint/2010/main" val="358404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6</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What is the surface area of a rectangular solid that is 12 inches long, 5 inches wide and 6 inches high? </a:t>
            </a:r>
          </a:p>
          <a:p>
            <a:r>
              <a:rPr lang="en-US" dirty="0"/>
              <a:t>A] 360 cubic inches</a:t>
            </a:r>
          </a:p>
          <a:p>
            <a:r>
              <a:rPr lang="en-US" dirty="0"/>
              <a:t>B] 324 square inches</a:t>
            </a:r>
          </a:p>
          <a:p>
            <a:r>
              <a:rPr lang="en-US" dirty="0"/>
              <a:t>C] 324 cubic inches</a:t>
            </a:r>
          </a:p>
          <a:p>
            <a:r>
              <a:rPr lang="en-US" dirty="0"/>
              <a:t>D] 360 square inches</a:t>
            </a:r>
          </a:p>
          <a:p>
            <a:endParaRPr lang="en-US" dirty="0"/>
          </a:p>
          <a:p>
            <a:r>
              <a:rPr lang="en-US" dirty="0"/>
              <a:t>Answer: B</a:t>
            </a:r>
          </a:p>
          <a:p>
            <a:endParaRPr lang="en-IN" dirty="0"/>
          </a:p>
        </p:txBody>
      </p:sp>
    </p:spTree>
    <p:extLst>
      <p:ext uri="{BB962C8B-B14F-4D97-AF65-F5344CB8AC3E}">
        <p14:creationId xmlns:p14="http://schemas.microsoft.com/office/powerpoint/2010/main" val="294839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7</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A hall is 15 m long and 12 m broad. If the sum of the areas of the floor and the ceiling is equal to the sum of the areas of four walls, the volume of the hall is:</a:t>
            </a:r>
          </a:p>
          <a:p>
            <a:r>
              <a:rPr lang="en-US" dirty="0"/>
              <a:t>A] </a:t>
            </a:r>
            <a:r>
              <a:rPr lang="en-GB" dirty="0"/>
              <a:t>720 </a:t>
            </a:r>
            <a:endParaRPr lang="en-US" dirty="0"/>
          </a:p>
          <a:p>
            <a:r>
              <a:rPr lang="en-US" dirty="0"/>
              <a:t>B] 900</a:t>
            </a:r>
          </a:p>
          <a:p>
            <a:r>
              <a:rPr lang="en-US" dirty="0"/>
              <a:t>C] 1200</a:t>
            </a:r>
          </a:p>
          <a:p>
            <a:r>
              <a:rPr lang="en-US" dirty="0"/>
              <a:t>D] 1800</a:t>
            </a:r>
          </a:p>
          <a:p>
            <a:endParaRPr lang="en-US" dirty="0"/>
          </a:p>
          <a:p>
            <a:r>
              <a:rPr lang="en-US" dirty="0"/>
              <a:t>Answer: C</a:t>
            </a:r>
            <a:endParaRPr lang="en-IN" dirty="0"/>
          </a:p>
        </p:txBody>
      </p:sp>
    </p:spTree>
    <p:extLst>
      <p:ext uri="{BB962C8B-B14F-4D97-AF65-F5344CB8AC3E}">
        <p14:creationId xmlns:p14="http://schemas.microsoft.com/office/powerpoint/2010/main" val="20029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8</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A hollow iron pipe is 21 cm long and its external diameter is 8 cm. If the thickness of the pipe is 1 cm and iron weighs 8 g/cm</a:t>
            </a:r>
            <a:r>
              <a:rPr lang="en-GB" baseline="30000" dirty="0"/>
              <a:t>3</a:t>
            </a:r>
            <a:r>
              <a:rPr lang="en-GB" dirty="0"/>
              <a:t>, then the weight of the pipe is:</a:t>
            </a:r>
          </a:p>
          <a:p>
            <a:r>
              <a:rPr lang="en-US" dirty="0"/>
              <a:t>A] 3.6 kg</a:t>
            </a:r>
          </a:p>
          <a:p>
            <a:r>
              <a:rPr lang="en-US" dirty="0"/>
              <a:t>B] 3.696 kg</a:t>
            </a:r>
          </a:p>
          <a:p>
            <a:r>
              <a:rPr lang="en-US" dirty="0"/>
              <a:t>C] 36 kg</a:t>
            </a:r>
          </a:p>
          <a:p>
            <a:r>
              <a:rPr lang="en-US" dirty="0"/>
              <a:t>D] 36.9 kg</a:t>
            </a:r>
          </a:p>
          <a:p>
            <a:endParaRPr lang="en-US" dirty="0"/>
          </a:p>
          <a:p>
            <a:r>
              <a:rPr lang="en-US" dirty="0"/>
              <a:t>Answer: B</a:t>
            </a:r>
            <a:endParaRPr lang="en-IN" dirty="0"/>
          </a:p>
        </p:txBody>
      </p:sp>
    </p:spTree>
    <p:extLst>
      <p:ext uri="{BB962C8B-B14F-4D97-AF65-F5344CB8AC3E}">
        <p14:creationId xmlns:p14="http://schemas.microsoft.com/office/powerpoint/2010/main" val="87125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TotalTime>
  <Words>706</Words>
  <Application>Microsoft Office PowerPoint</Application>
  <PresentationFormat>On-screen Show (4:3)</PresentationFormat>
  <Paragraphs>121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Amrith</dc:creator>
  <cp:lastModifiedBy>sanna</cp:lastModifiedBy>
  <cp:revision>280</cp:revision>
  <dcterms:created xsi:type="dcterms:W3CDTF">2018-06-11T05:48:38Z</dcterms:created>
  <dcterms:modified xsi:type="dcterms:W3CDTF">2018-07-09T12:01:59Z</dcterms:modified>
</cp:coreProperties>
</file>