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78" r:id="rId3"/>
    <p:sldId id="279" r:id="rId4"/>
    <p:sldId id="264" r:id="rId5"/>
    <p:sldId id="280" r:id="rId6"/>
    <p:sldId id="265" r:id="rId7"/>
    <p:sldId id="281" r:id="rId8"/>
    <p:sldId id="266" r:id="rId9"/>
    <p:sldId id="282" r:id="rId10"/>
    <p:sldId id="267" r:id="rId11"/>
    <p:sldId id="283" r:id="rId12"/>
    <p:sldId id="268" r:id="rId13"/>
    <p:sldId id="284" r:id="rId14"/>
    <p:sldId id="269" r:id="rId15"/>
    <p:sldId id="285" r:id="rId16"/>
    <p:sldId id="270" r:id="rId17"/>
    <p:sldId id="286" r:id="rId18"/>
    <p:sldId id="271" r:id="rId19"/>
    <p:sldId id="287" r:id="rId20"/>
    <p:sldId id="272" r:id="rId21"/>
    <p:sldId id="288" r:id="rId22"/>
    <p:sldId id="273" r:id="rId23"/>
    <p:sldId id="289" r:id="rId24"/>
    <p:sldId id="274" r:id="rId25"/>
    <p:sldId id="290" r:id="rId26"/>
    <p:sldId id="275" r:id="rId27"/>
    <p:sldId id="291" r:id="rId28"/>
    <p:sldId id="276" r:id="rId29"/>
    <p:sldId id="292" r:id="rId30"/>
    <p:sldId id="277" r:id="rId31"/>
    <p:sldId id="293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1B81"/>
    <a:srgbClr val="FF0000"/>
    <a:srgbClr val="00FF00"/>
    <a:srgbClr val="FFFFFF"/>
    <a:srgbClr val="000000"/>
    <a:srgbClr val="CFB5F2"/>
    <a:srgbClr val="610B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907" autoAdjust="0"/>
  </p:normalViewPr>
  <p:slideViewPr>
    <p:cSldViewPr snapToGrid="0">
      <p:cViewPr varScale="1">
        <p:scale>
          <a:sx n="75" d="100"/>
          <a:sy n="75" d="100"/>
        </p:scale>
        <p:origin x="126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CA69C-DD03-425E-AFC2-BFEE179D6745}" type="datetimeFigureOut">
              <a:rPr lang="en-IN" smtClean="0"/>
              <a:pPr/>
              <a:t>21-09-2018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606FC-2E86-49C6-85C5-40228B5A29E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038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B152BFFB-D196-42F4-AC79-34CD6131BE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87" b="28295"/>
          <a:stretch/>
        </p:blipFill>
        <p:spPr>
          <a:xfrm>
            <a:off x="0" y="6224399"/>
            <a:ext cx="9144000" cy="6336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FE9E4003-6AF3-49ED-A8A0-966F5256055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376" y="1185333"/>
            <a:ext cx="2785247" cy="338160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378D4AAA-3CDD-4D54-BE36-01F929F1EC5C}"/>
              </a:ext>
            </a:extLst>
          </p:cNvPr>
          <p:cNvSpPr txBox="1"/>
          <p:nvPr userDrawn="1"/>
        </p:nvSpPr>
        <p:spPr>
          <a:xfrm>
            <a:off x="1674763" y="5118669"/>
            <a:ext cx="59451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D91B81"/>
                </a:solidFill>
              </a:rPr>
              <a:t>Ethnus Consultancy Services Pvt. Ltd.</a:t>
            </a:r>
          </a:p>
        </p:txBody>
      </p:sp>
    </p:spTree>
    <p:extLst>
      <p:ext uri="{BB962C8B-B14F-4D97-AF65-F5344CB8AC3E}">
        <p14:creationId xmlns:p14="http://schemas.microsoft.com/office/powerpoint/2010/main" val="620895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0C267A47-9896-4939-B103-295AF495D0D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32788" y="1323215"/>
            <a:ext cx="5678424" cy="427024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B152BFFB-D196-42F4-AC79-34CD6131BE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87" b="28295"/>
          <a:stretch/>
        </p:blipFill>
        <p:spPr>
          <a:xfrm flipH="1" flipV="1">
            <a:off x="0" y="6224399"/>
            <a:ext cx="9144000" cy="6336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6A92AEBE-4A7A-4B35-88F3-7E0A566AE05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369" y="244800"/>
            <a:ext cx="1073831" cy="1303752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615BBCD2-DC7A-4D6D-977F-B2BD76977B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63724" y="692279"/>
            <a:ext cx="5047488" cy="630936"/>
          </a:xfrm>
          <a:solidFill>
            <a:schemeClr val="bg1">
              <a:lumMod val="75000"/>
              <a:alpha val="34118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0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Picture Title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BE94FF22-ABDE-4A53-81AF-1F415AB055FA}"/>
              </a:ext>
            </a:extLst>
          </p:cNvPr>
          <p:cNvSpPr/>
          <p:nvPr userDrawn="1"/>
        </p:nvSpPr>
        <p:spPr>
          <a:xfrm>
            <a:off x="1732788" y="692279"/>
            <a:ext cx="630936" cy="630936"/>
          </a:xfrm>
          <a:prstGeom prst="rect">
            <a:avLst/>
          </a:prstGeom>
          <a:solidFill>
            <a:schemeClr val="bg1">
              <a:lumMod val="65000"/>
              <a:alpha val="6705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7" name="Graphic 16" descr="Brain in head">
            <a:extLst>
              <a:ext uri="{FF2B5EF4-FFF2-40B4-BE49-F238E27FC236}">
                <a16:creationId xmlns="" xmlns:a16="http://schemas.microsoft.com/office/drawing/2014/main" id="{2A698E03-86C0-40CC-8DE4-C762BD70201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51660" y="811151"/>
            <a:ext cx="393192" cy="39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261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0C267A47-9896-4939-B103-295AF495D0D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32788" y="1323215"/>
            <a:ext cx="5678424" cy="427024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B152BFFB-D196-42F4-AC79-34CD6131BE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87" b="28295"/>
          <a:stretch/>
        </p:blipFill>
        <p:spPr>
          <a:xfrm flipH="1" flipV="1">
            <a:off x="0" y="6224399"/>
            <a:ext cx="9144000" cy="6336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6A92AEBE-4A7A-4B35-88F3-7E0A566AE05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369" y="244800"/>
            <a:ext cx="1073831" cy="1303752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615BBCD2-DC7A-4D6D-977F-B2BD76977B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63724" y="692279"/>
            <a:ext cx="5047488" cy="630936"/>
          </a:xfrm>
          <a:solidFill>
            <a:schemeClr val="bg1">
              <a:lumMod val="75000"/>
              <a:alpha val="34118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0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Picture Title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BE94FF22-ABDE-4A53-81AF-1F415AB055FA}"/>
              </a:ext>
            </a:extLst>
          </p:cNvPr>
          <p:cNvSpPr/>
          <p:nvPr userDrawn="1"/>
        </p:nvSpPr>
        <p:spPr>
          <a:xfrm>
            <a:off x="1732788" y="692279"/>
            <a:ext cx="630936" cy="630936"/>
          </a:xfrm>
          <a:prstGeom prst="rect">
            <a:avLst/>
          </a:prstGeom>
          <a:solidFill>
            <a:schemeClr val="bg1">
              <a:lumMod val="65000"/>
              <a:alpha val="6705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" name="Graphic 2" descr="Lightbulb">
            <a:extLst>
              <a:ext uri="{FF2B5EF4-FFF2-40B4-BE49-F238E27FC236}">
                <a16:creationId xmlns="" xmlns:a16="http://schemas.microsoft.com/office/drawing/2014/main" id="{1D52ED94-A21B-44F6-B189-C0B47298113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51660" y="811151"/>
            <a:ext cx="393192" cy="39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726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 -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0C267A47-9896-4939-B103-295AF495D0D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32788" y="1323215"/>
            <a:ext cx="5678424" cy="427024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B152BFFB-D196-42F4-AC79-34CD6131BE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87" b="28295"/>
          <a:stretch/>
        </p:blipFill>
        <p:spPr>
          <a:xfrm flipH="1" flipV="1">
            <a:off x="0" y="6224399"/>
            <a:ext cx="9144000" cy="6336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6A92AEBE-4A7A-4B35-88F3-7E0A566AE05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369" y="244800"/>
            <a:ext cx="1073831" cy="1303752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615BBCD2-DC7A-4D6D-977F-B2BD76977B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63724" y="692279"/>
            <a:ext cx="5047488" cy="630936"/>
          </a:xfrm>
          <a:solidFill>
            <a:schemeClr val="bg1">
              <a:lumMod val="75000"/>
              <a:alpha val="34118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0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Picture Title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BE94FF22-ABDE-4A53-81AF-1F415AB055FA}"/>
              </a:ext>
            </a:extLst>
          </p:cNvPr>
          <p:cNvSpPr/>
          <p:nvPr userDrawn="1"/>
        </p:nvSpPr>
        <p:spPr>
          <a:xfrm>
            <a:off x="1732788" y="692279"/>
            <a:ext cx="630936" cy="630936"/>
          </a:xfrm>
          <a:prstGeom prst="rect">
            <a:avLst/>
          </a:prstGeom>
          <a:solidFill>
            <a:schemeClr val="bg1">
              <a:lumMod val="65000"/>
              <a:alpha val="6705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" name="Graphic 6" descr="Game controller">
            <a:extLst>
              <a:ext uri="{FF2B5EF4-FFF2-40B4-BE49-F238E27FC236}">
                <a16:creationId xmlns="" xmlns:a16="http://schemas.microsoft.com/office/drawing/2014/main" id="{23948ED8-3679-476D-8E3C-294A6D67FE7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51660" y="811151"/>
            <a:ext cx="393192" cy="39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036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 - Ru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B152BFFB-D196-42F4-AC79-34CD6131BE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87" b="28295"/>
          <a:stretch/>
        </p:blipFill>
        <p:spPr>
          <a:xfrm flipH="1" flipV="1">
            <a:off x="0" y="6224399"/>
            <a:ext cx="9144000" cy="6336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6A92AEBE-4A7A-4B35-88F3-7E0A566AE05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369" y="244800"/>
            <a:ext cx="1073831" cy="1303752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615BBCD2-DC7A-4D6D-977F-B2BD76977B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63724" y="692279"/>
            <a:ext cx="5047488" cy="630936"/>
          </a:xfrm>
          <a:solidFill>
            <a:schemeClr val="bg1">
              <a:lumMod val="75000"/>
              <a:alpha val="34118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0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Picture Title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BE94FF22-ABDE-4A53-81AF-1F415AB055FA}"/>
              </a:ext>
            </a:extLst>
          </p:cNvPr>
          <p:cNvSpPr/>
          <p:nvPr userDrawn="1"/>
        </p:nvSpPr>
        <p:spPr>
          <a:xfrm>
            <a:off x="1732788" y="692279"/>
            <a:ext cx="630936" cy="630936"/>
          </a:xfrm>
          <a:prstGeom prst="rect">
            <a:avLst/>
          </a:prstGeom>
          <a:solidFill>
            <a:schemeClr val="bg1">
              <a:lumMod val="65000"/>
              <a:alpha val="6705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" name="Graphic 6" descr="Game controller">
            <a:extLst>
              <a:ext uri="{FF2B5EF4-FFF2-40B4-BE49-F238E27FC236}">
                <a16:creationId xmlns="" xmlns:a16="http://schemas.microsoft.com/office/drawing/2014/main" id="{23948ED8-3679-476D-8E3C-294A6D67FE7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51660" y="811151"/>
            <a:ext cx="393192" cy="393192"/>
          </a:xfrm>
          <a:prstGeom prst="rect">
            <a:avLst/>
          </a:prstGeom>
        </p:spPr>
      </p:pic>
      <p:sp>
        <p:nvSpPr>
          <p:cNvPr id="10" name="Text Placeholder 6">
            <a:extLst>
              <a:ext uri="{FF2B5EF4-FFF2-40B4-BE49-F238E27FC236}">
                <a16:creationId xmlns="" xmlns:a16="http://schemas.microsoft.com/office/drawing/2014/main" id="{45C2ADA3-D191-43C5-83A1-F77D26F7D7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32788" y="1323215"/>
            <a:ext cx="5678424" cy="427024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134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B152BFFB-D196-42F4-AC79-34CD6131BE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87" b="28295"/>
          <a:stretch/>
        </p:blipFill>
        <p:spPr>
          <a:xfrm flipH="1" flipV="1">
            <a:off x="0" y="6224399"/>
            <a:ext cx="9144000" cy="6336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6A92AEBE-4A7A-4B35-88F3-7E0A566AE05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369" y="244800"/>
            <a:ext cx="1073831" cy="1303752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615BBCD2-DC7A-4D6D-977F-B2BD76977B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63724" y="692279"/>
            <a:ext cx="5047488" cy="630936"/>
          </a:xfrm>
          <a:solidFill>
            <a:schemeClr val="bg1">
              <a:lumMod val="75000"/>
              <a:alpha val="34118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0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Picture Title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BE94FF22-ABDE-4A53-81AF-1F415AB055FA}"/>
              </a:ext>
            </a:extLst>
          </p:cNvPr>
          <p:cNvSpPr/>
          <p:nvPr userDrawn="1"/>
        </p:nvSpPr>
        <p:spPr>
          <a:xfrm>
            <a:off x="1732788" y="692279"/>
            <a:ext cx="630936" cy="630936"/>
          </a:xfrm>
          <a:prstGeom prst="rect">
            <a:avLst/>
          </a:prstGeom>
          <a:solidFill>
            <a:schemeClr val="bg1">
              <a:lumMod val="65000"/>
              <a:alpha val="6705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" name="Graphic 3" descr="Pencil">
            <a:extLst>
              <a:ext uri="{FF2B5EF4-FFF2-40B4-BE49-F238E27FC236}">
                <a16:creationId xmlns="" xmlns:a16="http://schemas.microsoft.com/office/drawing/2014/main" id="{33C17763-7A82-42B3-8938-B301C2B1BA7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51660" y="811151"/>
            <a:ext cx="393192" cy="393192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C5C80C31-52AB-46E9-A791-2FDDFEB004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32788" y="1323215"/>
            <a:ext cx="5678424" cy="427024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918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B152BFFB-D196-42F4-AC79-34CD6131BE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87" b="28295"/>
          <a:stretch/>
        </p:blipFill>
        <p:spPr>
          <a:xfrm flipH="1" flipV="1">
            <a:off x="0" y="6224399"/>
            <a:ext cx="9144000" cy="6336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6A92AEBE-4A7A-4B35-88F3-7E0A566AE05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369" y="244800"/>
            <a:ext cx="1073831" cy="130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14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B152BFFB-D196-42F4-AC79-34CD6131BE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87" b="28295"/>
          <a:stretch/>
        </p:blipFill>
        <p:spPr>
          <a:xfrm flipH="1">
            <a:off x="0" y="6224399"/>
            <a:ext cx="9144000" cy="6336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6A92AEBE-4A7A-4B35-88F3-7E0A566AE05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369" y="244800"/>
            <a:ext cx="1073831" cy="1303752"/>
          </a:xfrm>
          <a:prstGeom prst="rect">
            <a:avLst/>
          </a:prstGeom>
        </p:spPr>
      </p:pic>
      <p:sp>
        <p:nvSpPr>
          <p:cNvPr id="2" name="Arrow: Pentagon 1">
            <a:extLst>
              <a:ext uri="{FF2B5EF4-FFF2-40B4-BE49-F238E27FC236}">
                <a16:creationId xmlns="" xmlns:a16="http://schemas.microsoft.com/office/drawing/2014/main" id="{730322F6-8E74-4B84-85CA-B1C793CD80DD}"/>
              </a:ext>
            </a:extLst>
          </p:cNvPr>
          <p:cNvSpPr/>
          <p:nvPr userDrawn="1"/>
        </p:nvSpPr>
        <p:spPr>
          <a:xfrm>
            <a:off x="0" y="698676"/>
            <a:ext cx="2196000" cy="396000"/>
          </a:xfrm>
          <a:prstGeom prst="homePlate">
            <a:avLst/>
          </a:prstGeom>
          <a:solidFill>
            <a:srgbClr val="610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B488EB6-5ADF-4CAA-8823-321EFD6B34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98676"/>
            <a:ext cx="1973943" cy="378276"/>
          </a:xfrm>
        </p:spPr>
        <p:txBody>
          <a:bodyPr wrap="none" anchor="ctr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#100</a:t>
            </a:r>
          </a:p>
        </p:txBody>
      </p:sp>
      <p:sp>
        <p:nvSpPr>
          <p:cNvPr id="135" name="Text Placeholder 134">
            <a:extLst>
              <a:ext uri="{FF2B5EF4-FFF2-40B4-BE49-F238E27FC236}">
                <a16:creationId xmlns="" xmlns:a16="http://schemas.microsoft.com/office/drawing/2014/main" id="{21A51C03-CBA4-406F-B72A-D8D73B2C85E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89886"/>
            <a:ext cx="9144000" cy="2649600"/>
          </a:xfrm>
        </p:spPr>
        <p:txBody>
          <a:bodyPr lIns="126000" tIns="151200" rIns="126000" bIns="1512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Enter the question here, along with the options.</a:t>
            </a:r>
          </a:p>
        </p:txBody>
      </p:sp>
    </p:spTree>
    <p:extLst>
      <p:ext uri="{BB962C8B-B14F-4D97-AF65-F5344CB8AC3E}">
        <p14:creationId xmlns:p14="http://schemas.microsoft.com/office/powerpoint/2010/main" val="536184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6FE37-C6B6-448D-B3C0-CCD7DF28B1A2}" type="datetimeFigureOut">
              <a:rPr lang="en-US" smtClean="0"/>
              <a:pPr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557A4-498D-4727-800D-A3EC1616A9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86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5" r:id="rId3"/>
    <p:sldLayoutId id="2147483667" r:id="rId4"/>
    <p:sldLayoutId id="2147483668" r:id="rId5"/>
    <p:sldLayoutId id="2147483666" r:id="rId6"/>
    <p:sldLayoutId id="2147483664" r:id="rId7"/>
    <p:sldLayoutId id="2147483663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7554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46A95D8F-F270-4CF2-8BEE-E44E068405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5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3E87830-0C8E-4281-BC45-6EDFB3D6F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1789886"/>
            <a:ext cx="9144000" cy="2649600"/>
          </a:xfrm>
        </p:spPr>
        <p:txBody>
          <a:bodyPr/>
          <a:lstStyle/>
          <a:p>
            <a:r>
              <a:rPr lang="en-US" dirty="0" smtClean="0"/>
              <a:t>If x</a:t>
            </a:r>
            <a:r>
              <a:rPr lang="en-US" baseline="30000" dirty="0" smtClean="0"/>
              <a:t>2</a:t>
            </a:r>
            <a:r>
              <a:rPr lang="en-US" dirty="0" smtClean="0"/>
              <a:t> + ax + b leaves the same remainder 5 when divided by x – 1 or x + 1 then the values of a and b are respectively</a:t>
            </a:r>
          </a:p>
          <a:p>
            <a:endParaRPr lang="en-US" dirty="0" smtClean="0"/>
          </a:p>
          <a:p>
            <a:pPr marL="342900" indent="-342900">
              <a:buAutoNum type="alphaLcParenBoth"/>
            </a:pPr>
            <a:r>
              <a:rPr lang="en-US" dirty="0" smtClean="0"/>
              <a:t>0 and 4 </a:t>
            </a:r>
          </a:p>
          <a:p>
            <a:pPr marL="342900" indent="-342900"/>
            <a:r>
              <a:rPr lang="en-US" dirty="0" smtClean="0"/>
              <a:t>(b) 3 and 0 </a:t>
            </a:r>
          </a:p>
          <a:p>
            <a:pPr marL="342900" indent="-342900"/>
            <a:r>
              <a:rPr lang="en-US" dirty="0" smtClean="0"/>
              <a:t>(c) 0 and 3 </a:t>
            </a:r>
          </a:p>
          <a:p>
            <a:pPr marL="342900" indent="-342900"/>
            <a:r>
              <a:rPr lang="en-US" dirty="0" smtClean="0"/>
              <a:t>(d) 4 and 0</a:t>
            </a:r>
          </a:p>
          <a:p>
            <a:endParaRPr lang="en-US" dirty="0" smtClean="0"/>
          </a:p>
          <a:p>
            <a:r>
              <a:rPr lang="en-US" dirty="0" smtClean="0"/>
              <a:t>Answer</a:t>
            </a:r>
            <a:r>
              <a:rPr lang="en-US" dirty="0"/>
              <a:t>: </a:t>
            </a:r>
            <a:r>
              <a:rPr lang="en-US" dirty="0" smtClean="0"/>
              <a:t> </a:t>
            </a:r>
            <a:r>
              <a:rPr lang="en-US" dirty="0"/>
              <a:t>D</a:t>
            </a:r>
            <a:endParaRPr lang="en-IN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4047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46A95D8F-F270-4CF2-8BEE-E44E068405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5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3E87830-0C8E-4281-BC45-6EDFB3D6F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1789886"/>
            <a:ext cx="9144000" cy="2649600"/>
          </a:xfrm>
        </p:spPr>
        <p:txBody>
          <a:bodyPr/>
          <a:lstStyle/>
          <a:p>
            <a:r>
              <a:rPr lang="en-US" dirty="0" smtClean="0"/>
              <a:t>If x</a:t>
            </a:r>
            <a:r>
              <a:rPr lang="en-US" baseline="30000" dirty="0" smtClean="0"/>
              <a:t>2</a:t>
            </a:r>
            <a:r>
              <a:rPr lang="en-US" dirty="0" smtClean="0"/>
              <a:t> + ax + b leaves the same remainder 5 when divided by x – 1 or x + 1 then the values of a and b are respectively</a:t>
            </a:r>
          </a:p>
          <a:p>
            <a:endParaRPr lang="en-US" dirty="0" smtClean="0"/>
          </a:p>
          <a:p>
            <a:r>
              <a:rPr lang="en-US" dirty="0" smtClean="0"/>
              <a:t>Explanation:</a:t>
            </a:r>
          </a:p>
          <a:p>
            <a:endParaRPr lang="en-US" dirty="0" smtClean="0"/>
          </a:p>
          <a:p>
            <a:r>
              <a:rPr lang="en-US" dirty="0" smtClean="0"/>
              <a:t>Remainder when x</a:t>
            </a:r>
            <a:r>
              <a:rPr lang="en-US" baseline="30000" dirty="0" smtClean="0"/>
              <a:t>2</a:t>
            </a:r>
            <a:r>
              <a:rPr lang="en-US" dirty="0" smtClean="0"/>
              <a:t> + ax + b is divided by x – 1 is got by putting x = 1 in the expression. </a:t>
            </a:r>
          </a:p>
          <a:p>
            <a:r>
              <a:rPr lang="en-US" dirty="0" smtClean="0"/>
              <a:t>Thus, we get.</a:t>
            </a:r>
          </a:p>
          <a:p>
            <a:r>
              <a:rPr lang="en-US" dirty="0" smtClean="0"/>
              <a:t> a + b + 1 = 5 and </a:t>
            </a:r>
          </a:p>
          <a:p>
            <a:r>
              <a:rPr lang="en-US" dirty="0" smtClean="0"/>
              <a:t>b – a + 1 = 5 </a:t>
            </a:r>
          </a:p>
          <a:p>
            <a:r>
              <a:rPr lang="en-US" dirty="0" smtClean="0"/>
              <a:t>fib = 4 and a = 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4047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46A95D8F-F270-4CF2-8BEE-E44E068405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6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3E87830-0C8E-4281-BC45-6EDFB3D6F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 set of real values of x for which the expression x</a:t>
            </a:r>
            <a:r>
              <a:rPr lang="en-US" baseline="30000" dirty="0" smtClean="0"/>
              <a:t>2</a:t>
            </a:r>
            <a:r>
              <a:rPr lang="en-US" dirty="0" smtClean="0"/>
              <a:t> – 9x + 20 is negative is represented by </a:t>
            </a:r>
          </a:p>
          <a:p>
            <a:endParaRPr lang="en-US" dirty="0" smtClean="0"/>
          </a:p>
          <a:p>
            <a:pPr marL="342900" indent="-342900">
              <a:buAutoNum type="alphaLcParenBoth"/>
            </a:pPr>
            <a:r>
              <a:rPr lang="en-US" dirty="0" smtClean="0"/>
              <a:t>4 &lt; x &lt; 5 </a:t>
            </a:r>
          </a:p>
          <a:p>
            <a:pPr marL="342900" indent="-342900"/>
            <a:r>
              <a:rPr lang="en-US" dirty="0" smtClean="0"/>
              <a:t>(b) 4 &lt; x &lt; -5 </a:t>
            </a:r>
          </a:p>
          <a:p>
            <a:pPr marL="342900" indent="-342900"/>
            <a:r>
              <a:rPr lang="en-US" dirty="0" smtClean="0"/>
              <a:t>(c) x &lt; 4 or x &gt; 5 </a:t>
            </a:r>
          </a:p>
          <a:p>
            <a:pPr marL="342900" indent="-342900"/>
            <a:r>
              <a:rPr lang="en-US" dirty="0" smtClean="0"/>
              <a:t>(d) –4 &lt; x &lt; 5</a:t>
            </a:r>
          </a:p>
          <a:p>
            <a:endParaRPr lang="en-US" dirty="0" smtClean="0"/>
          </a:p>
          <a:p>
            <a:r>
              <a:rPr lang="en-US" dirty="0" smtClean="0"/>
              <a:t>Answer</a:t>
            </a:r>
            <a:r>
              <a:rPr lang="en-US" dirty="0"/>
              <a:t>: </a:t>
            </a:r>
            <a:r>
              <a:rPr lang="en-US" dirty="0" smtClean="0"/>
              <a:t> (a)</a:t>
            </a:r>
            <a:endParaRPr lang="en-IN" dirty="0"/>
          </a:p>
          <a:p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8397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46A95D8F-F270-4CF2-8BEE-E44E068405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6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3E87830-0C8E-4281-BC45-6EDFB3D6F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 set of real values of x for which the expression x</a:t>
            </a:r>
            <a:r>
              <a:rPr lang="en-US" baseline="30000" dirty="0" smtClean="0"/>
              <a:t>2</a:t>
            </a:r>
            <a:r>
              <a:rPr lang="en-US" dirty="0" smtClean="0"/>
              <a:t> – 9x + 20 is negative is represented by </a:t>
            </a:r>
          </a:p>
          <a:p>
            <a:endParaRPr lang="en-US" dirty="0" smtClean="0"/>
          </a:p>
          <a:p>
            <a:r>
              <a:rPr lang="en-GB" dirty="0" smtClean="0"/>
              <a:t>Explanation:</a:t>
            </a:r>
          </a:p>
          <a:p>
            <a:endParaRPr lang="en-GB" dirty="0" smtClean="0"/>
          </a:p>
          <a:p>
            <a:r>
              <a:rPr lang="en-US" dirty="0" smtClean="0"/>
              <a:t>The roots of the equation x</a:t>
            </a:r>
            <a:r>
              <a:rPr lang="en-US" baseline="30000" dirty="0" smtClean="0"/>
              <a:t>2</a:t>
            </a:r>
            <a:r>
              <a:rPr lang="en-US" dirty="0" smtClean="0"/>
              <a:t> – 9x + 20 = 0 are 4 and 5. </a:t>
            </a:r>
          </a:p>
          <a:p>
            <a:r>
              <a:rPr lang="en-US" dirty="0" smtClean="0"/>
              <a:t>The expression would be negative for 4 &lt; x &lt; 5.</a:t>
            </a:r>
          </a:p>
          <a:p>
            <a:r>
              <a:rPr lang="en-US" dirty="0" smtClean="0"/>
              <a:t> </a:t>
            </a:r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8397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46A95D8F-F270-4CF2-8BEE-E44E068405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7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3E87830-0C8E-4281-BC45-6EDFB3D6F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Find the number of solutions of a</a:t>
            </a:r>
            <a:r>
              <a:rPr lang="en-US" baseline="30000" dirty="0" smtClean="0"/>
              <a:t>3</a:t>
            </a:r>
            <a:r>
              <a:rPr lang="en-US" dirty="0" smtClean="0"/>
              <a:t> + 2</a:t>
            </a:r>
            <a:r>
              <a:rPr lang="en-US" baseline="30000" dirty="0" smtClean="0"/>
              <a:t>a+1</a:t>
            </a:r>
            <a:r>
              <a:rPr lang="en-US" dirty="0" smtClean="0"/>
              <a:t> = a</a:t>
            </a:r>
            <a:r>
              <a:rPr lang="en-US" baseline="30000" dirty="0" smtClean="0"/>
              <a:t>4</a:t>
            </a:r>
            <a:r>
              <a:rPr lang="en-US" dirty="0" smtClean="0"/>
              <a:t>, given that n is a natural number less than 100. </a:t>
            </a:r>
          </a:p>
          <a:p>
            <a:endParaRPr lang="en-US" dirty="0" smtClean="0"/>
          </a:p>
          <a:p>
            <a:pPr marL="342900" indent="-342900">
              <a:buAutoNum type="alphaLcParenBoth"/>
            </a:pPr>
            <a:r>
              <a:rPr lang="en-US" dirty="0" smtClean="0"/>
              <a:t>0 </a:t>
            </a:r>
          </a:p>
          <a:p>
            <a:pPr marL="342900" indent="-342900"/>
            <a:r>
              <a:rPr lang="en-US" dirty="0" smtClean="0"/>
              <a:t>(b) 1 </a:t>
            </a:r>
          </a:p>
          <a:p>
            <a:pPr marL="342900" indent="-342900"/>
            <a:r>
              <a:rPr lang="en-US" dirty="0" smtClean="0"/>
              <a:t>(c) 2 </a:t>
            </a:r>
          </a:p>
          <a:p>
            <a:pPr marL="342900" indent="-342900"/>
            <a:r>
              <a:rPr lang="en-US" dirty="0" smtClean="0"/>
              <a:t>(d) 3</a:t>
            </a:r>
          </a:p>
          <a:p>
            <a:endParaRPr lang="en-US" dirty="0"/>
          </a:p>
          <a:p>
            <a:r>
              <a:rPr lang="en-US" dirty="0"/>
              <a:t>Answer: </a:t>
            </a:r>
            <a:r>
              <a:rPr lang="en-US" dirty="0" smtClean="0"/>
              <a:t> </a:t>
            </a:r>
            <a:r>
              <a:rPr lang="en-US" dirty="0"/>
              <a:t>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293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46A95D8F-F270-4CF2-8BEE-E44E068405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7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3E87830-0C8E-4281-BC45-6EDFB3D6F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Find the number of solutions of a</a:t>
            </a:r>
            <a:r>
              <a:rPr lang="en-US" baseline="30000" dirty="0" smtClean="0"/>
              <a:t>3</a:t>
            </a:r>
            <a:r>
              <a:rPr lang="en-US" dirty="0" smtClean="0"/>
              <a:t> + 2</a:t>
            </a:r>
            <a:r>
              <a:rPr lang="en-US" baseline="30000" dirty="0" smtClean="0"/>
              <a:t>a+1</a:t>
            </a:r>
            <a:r>
              <a:rPr lang="en-US" dirty="0" smtClean="0"/>
              <a:t> = a</a:t>
            </a:r>
            <a:r>
              <a:rPr lang="en-US" baseline="30000" dirty="0" smtClean="0"/>
              <a:t>4</a:t>
            </a:r>
            <a:r>
              <a:rPr lang="en-US" dirty="0" smtClean="0"/>
              <a:t>, given that n is a natural number less than 100. </a:t>
            </a:r>
          </a:p>
          <a:p>
            <a:endParaRPr lang="en-US" dirty="0" smtClean="0"/>
          </a:p>
          <a:p>
            <a:r>
              <a:rPr lang="en-GB" dirty="0" smtClean="0"/>
              <a:t>Explanation:</a:t>
            </a:r>
          </a:p>
          <a:p>
            <a:endParaRPr lang="en-GB" dirty="0" smtClean="0"/>
          </a:p>
          <a:p>
            <a:r>
              <a:rPr lang="en-US" dirty="0" smtClean="0"/>
              <a:t>In order to think of this situation, you need to think of the fact that “the cube of a number + a power of two” (LHS of the equation) should add up to the fourth power of the same number.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The only in which situation this happens is for 8 + 8 = 16 where a = 2 giving us 23 + 23 = 24. </a:t>
            </a:r>
          </a:p>
          <a:p>
            <a:endParaRPr lang="en-US" dirty="0" smtClean="0"/>
          </a:p>
          <a:p>
            <a:r>
              <a:rPr lang="en-US" dirty="0" smtClean="0"/>
              <a:t>Hence, Option (b) is the correct answer.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293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46A95D8F-F270-4CF2-8BEE-E44E068405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8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3E87830-0C8E-4281-BC45-6EDFB3D6F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 number of positive integral values of x that satisfy x</a:t>
            </a:r>
            <a:r>
              <a:rPr lang="en-US" baseline="30000" dirty="0" smtClean="0"/>
              <a:t>3</a:t>
            </a:r>
            <a:r>
              <a:rPr lang="en-US" dirty="0" smtClean="0"/>
              <a:t> – 32x – 5x</a:t>
            </a:r>
            <a:r>
              <a:rPr lang="en-US" baseline="30000" dirty="0" smtClean="0"/>
              <a:t>2</a:t>
            </a:r>
            <a:r>
              <a:rPr lang="en-US" dirty="0" smtClean="0"/>
              <a:t> + 64 £ 0 is/ are</a:t>
            </a:r>
          </a:p>
          <a:p>
            <a:r>
              <a:rPr lang="en-US" dirty="0" smtClean="0"/>
              <a:t> </a:t>
            </a:r>
          </a:p>
          <a:p>
            <a:pPr marL="342900" indent="-342900">
              <a:buAutoNum type="alphaLcParenBoth"/>
            </a:pPr>
            <a:r>
              <a:rPr lang="en-US" dirty="0" smtClean="0"/>
              <a:t>4 </a:t>
            </a:r>
          </a:p>
          <a:p>
            <a:pPr marL="342900" indent="-342900"/>
            <a:r>
              <a:rPr lang="en-US" dirty="0" smtClean="0"/>
              <a:t>(b) 5 </a:t>
            </a:r>
          </a:p>
          <a:p>
            <a:pPr marL="342900" indent="-342900"/>
            <a:r>
              <a:rPr lang="en-US" dirty="0" smtClean="0"/>
              <a:t>(c) 6 </a:t>
            </a:r>
          </a:p>
          <a:p>
            <a:pPr marL="342900" indent="-342900"/>
            <a:r>
              <a:rPr lang="en-US" dirty="0" smtClean="0"/>
              <a:t>(d) More than 6</a:t>
            </a:r>
          </a:p>
          <a:p>
            <a:endParaRPr lang="en-US" dirty="0" smtClean="0"/>
          </a:p>
          <a:p>
            <a:r>
              <a:rPr lang="en-US" dirty="0" smtClean="0"/>
              <a:t>Answer</a:t>
            </a:r>
            <a:r>
              <a:rPr lang="en-US" dirty="0"/>
              <a:t>: </a:t>
            </a:r>
            <a:r>
              <a:rPr lang="en-US" dirty="0" smtClean="0"/>
              <a:t> </a:t>
            </a:r>
            <a:r>
              <a:rPr lang="en-US" dirty="0"/>
              <a:t>D</a:t>
            </a:r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12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46A95D8F-F270-4CF2-8BEE-E44E068405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8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3E87830-0C8E-4281-BC45-6EDFB3D6F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 number of positive integral values of x that satisfy x</a:t>
            </a:r>
            <a:r>
              <a:rPr lang="en-US" baseline="30000" dirty="0" smtClean="0"/>
              <a:t>3</a:t>
            </a:r>
            <a:r>
              <a:rPr lang="en-US" dirty="0" smtClean="0"/>
              <a:t> – 32x – 5x</a:t>
            </a:r>
            <a:r>
              <a:rPr lang="en-US" baseline="30000" dirty="0" smtClean="0"/>
              <a:t>2</a:t>
            </a:r>
            <a:r>
              <a:rPr lang="en-US" dirty="0" smtClean="0"/>
              <a:t> + 64 £ 0 is/ are</a:t>
            </a:r>
          </a:p>
          <a:p>
            <a:r>
              <a:rPr lang="en-US" dirty="0" smtClean="0"/>
              <a:t> </a:t>
            </a:r>
          </a:p>
          <a:p>
            <a:r>
              <a:rPr lang="en-GB" dirty="0" smtClean="0"/>
              <a:t>Explanation:</a:t>
            </a:r>
          </a:p>
          <a:p>
            <a:endParaRPr lang="en-GB" dirty="0" smtClean="0"/>
          </a:p>
          <a:p>
            <a:r>
              <a:rPr lang="en-US" dirty="0" smtClean="0"/>
              <a:t>The values of x, where the above expression turns out to be negative or 0 are x = 2, 3, 4, 5, 6, 7 or 8. </a:t>
            </a:r>
          </a:p>
          <a:p>
            <a:endParaRPr lang="en-US" dirty="0" smtClean="0"/>
          </a:p>
          <a:p>
            <a:r>
              <a:rPr lang="en-US" dirty="0" smtClean="0"/>
              <a:t>Hence, Option (d) is correct.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12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46A95D8F-F270-4CF2-8BEE-E44E068405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9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3E87830-0C8E-4281-BC45-6EDFB3D6F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Find the positive integral value of x that satisfies the equation x</a:t>
            </a:r>
            <a:r>
              <a:rPr lang="en-US" baseline="30000" dirty="0" smtClean="0"/>
              <a:t>3</a:t>
            </a:r>
            <a:r>
              <a:rPr lang="en-US" dirty="0" smtClean="0"/>
              <a:t> – 32x – 5x</a:t>
            </a:r>
            <a:r>
              <a:rPr lang="en-US" baseline="30000" dirty="0" smtClean="0"/>
              <a:t>2</a:t>
            </a:r>
            <a:r>
              <a:rPr lang="en-US" dirty="0" smtClean="0"/>
              <a:t> + 64 = 0.</a:t>
            </a:r>
          </a:p>
          <a:p>
            <a:r>
              <a:rPr lang="en-US" dirty="0" smtClean="0"/>
              <a:t> </a:t>
            </a:r>
          </a:p>
          <a:p>
            <a:pPr marL="342900" indent="-342900">
              <a:buAutoNum type="alphaLcParenBoth"/>
            </a:pPr>
            <a:r>
              <a:rPr lang="en-US" dirty="0" smtClean="0"/>
              <a:t>5 </a:t>
            </a:r>
          </a:p>
          <a:p>
            <a:pPr marL="342900" indent="-342900"/>
            <a:r>
              <a:rPr lang="en-US" dirty="0" smtClean="0"/>
              <a:t>(b) 6</a:t>
            </a:r>
          </a:p>
          <a:p>
            <a:r>
              <a:rPr lang="en-US" dirty="0" smtClean="0"/>
              <a:t>(c) 7 </a:t>
            </a:r>
          </a:p>
          <a:p>
            <a:r>
              <a:rPr lang="en-US" dirty="0" smtClean="0"/>
              <a:t>(d) 8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Answer: </a:t>
            </a:r>
            <a:r>
              <a:rPr lang="en-US" dirty="0" smtClean="0"/>
              <a:t> </a:t>
            </a:r>
            <a:r>
              <a:rPr lang="en-US" dirty="0"/>
              <a:t>D</a:t>
            </a:r>
            <a:endParaRPr lang="en-IN" dirty="0"/>
          </a:p>
          <a:p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503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46A95D8F-F270-4CF2-8BEE-E44E068405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9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3E87830-0C8E-4281-BC45-6EDFB3D6F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Find the positive integral value of x that satisfies the equation x</a:t>
            </a:r>
            <a:r>
              <a:rPr lang="en-US" baseline="30000" dirty="0" smtClean="0"/>
              <a:t>3</a:t>
            </a:r>
            <a:r>
              <a:rPr lang="en-US" dirty="0" smtClean="0"/>
              <a:t> – 32x – 5x</a:t>
            </a:r>
            <a:r>
              <a:rPr lang="en-US" baseline="30000" dirty="0" smtClean="0"/>
              <a:t>2</a:t>
            </a:r>
            <a:r>
              <a:rPr lang="en-US" dirty="0" smtClean="0"/>
              <a:t> + 64 = 0.</a:t>
            </a:r>
          </a:p>
          <a:p>
            <a:r>
              <a:rPr lang="en-US" dirty="0" smtClean="0"/>
              <a:t> </a:t>
            </a:r>
          </a:p>
          <a:p>
            <a:r>
              <a:rPr lang="en-GB" dirty="0" smtClean="0"/>
              <a:t>Explanation:</a:t>
            </a:r>
          </a:p>
          <a:p>
            <a:endParaRPr lang="en-GB" dirty="0" smtClean="0"/>
          </a:p>
          <a:p>
            <a:r>
              <a:rPr lang="en-US" dirty="0" smtClean="0"/>
              <a:t>The value of the LHS would become 512 – 256 – 320 + 64 = 0 when x = 8.</a:t>
            </a:r>
          </a:p>
          <a:p>
            <a:r>
              <a:rPr lang="en-US" dirty="0" smtClean="0"/>
              <a:t> </a:t>
            </a:r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503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46A95D8F-F270-4CF2-8BEE-E44E068405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3E87830-0C8E-4281-BC45-6EDFB3D6F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If the product of roots of the equation </a:t>
            </a:r>
            <a:r>
              <a:rPr lang="en-US" dirty="0" smtClean="0"/>
              <a:t>x</a:t>
            </a:r>
            <a:r>
              <a:rPr lang="en-US" sz="2000" baseline="30000" dirty="0" smtClean="0"/>
              <a:t>2</a:t>
            </a:r>
            <a:r>
              <a:rPr lang="en-US" dirty="0" smtClean="0"/>
              <a:t>– 3(2a </a:t>
            </a:r>
            <a:r>
              <a:rPr lang="en-US" dirty="0" smtClean="0"/>
              <a:t>+ </a:t>
            </a:r>
            <a:r>
              <a:rPr lang="en-US" dirty="0" smtClean="0"/>
              <a:t>4)x </a:t>
            </a:r>
            <a:r>
              <a:rPr lang="en-US" dirty="0" smtClean="0"/>
              <a:t>+ a</a:t>
            </a:r>
            <a:r>
              <a:rPr lang="en-US" sz="2000" baseline="30000" dirty="0" smtClean="0"/>
              <a:t>2</a:t>
            </a:r>
            <a:r>
              <a:rPr lang="en-US" dirty="0" smtClean="0"/>
              <a:t> + 18a + 81 = 0 is unity, then a can take the values as</a:t>
            </a:r>
          </a:p>
          <a:p>
            <a:endParaRPr lang="en-US" dirty="0" smtClean="0"/>
          </a:p>
          <a:p>
            <a:pPr marL="342900" indent="-342900">
              <a:buAutoNum type="alphaLcParenBoth"/>
            </a:pPr>
            <a:r>
              <a:rPr lang="en-US" dirty="0" smtClean="0"/>
              <a:t>3, – 6 </a:t>
            </a:r>
          </a:p>
          <a:p>
            <a:pPr marL="342900" indent="-342900">
              <a:buAutoNum type="alphaLcParenBoth"/>
            </a:pPr>
            <a:r>
              <a:rPr lang="en-US" dirty="0" smtClean="0"/>
              <a:t>10, – 8</a:t>
            </a:r>
          </a:p>
          <a:p>
            <a:r>
              <a:rPr lang="en-US" dirty="0" smtClean="0"/>
              <a:t>(c) –10, –8 </a:t>
            </a:r>
          </a:p>
          <a:p>
            <a:r>
              <a:rPr lang="en-US" dirty="0" smtClean="0"/>
              <a:t>(d) –10, – 6</a:t>
            </a:r>
          </a:p>
          <a:p>
            <a:endParaRPr lang="en-US" dirty="0"/>
          </a:p>
          <a:p>
            <a:r>
              <a:rPr lang="en-US" dirty="0"/>
              <a:t>Answer: </a:t>
            </a:r>
            <a:r>
              <a:rPr lang="en-US" dirty="0" smtClean="0"/>
              <a:t> </a:t>
            </a:r>
            <a:r>
              <a:rPr lang="en-US" dirty="0"/>
              <a:t>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4702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46A95D8F-F270-4CF2-8BEE-E44E068405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10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3E87830-0C8E-4281-BC45-6EDFB3D6F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For what value of b and c would the equation x</a:t>
            </a:r>
            <a:r>
              <a:rPr lang="en-US" baseline="30000" dirty="0" smtClean="0"/>
              <a:t>2</a:t>
            </a:r>
            <a:r>
              <a:rPr lang="en-US" dirty="0" smtClean="0"/>
              <a:t> + </a:t>
            </a:r>
            <a:r>
              <a:rPr lang="en-US" dirty="0" err="1" smtClean="0"/>
              <a:t>bx</a:t>
            </a:r>
            <a:r>
              <a:rPr lang="en-US" dirty="0" smtClean="0"/>
              <a:t> + c = 0 have roots equal to b and c. </a:t>
            </a:r>
          </a:p>
          <a:p>
            <a:endParaRPr lang="en-US" dirty="0" smtClean="0"/>
          </a:p>
          <a:p>
            <a:pPr marL="342900" indent="-342900">
              <a:buAutoNum type="alphaLcParenBoth"/>
            </a:pPr>
            <a:r>
              <a:rPr lang="en-US" dirty="0" smtClean="0"/>
              <a:t>(0, 0) </a:t>
            </a:r>
          </a:p>
          <a:p>
            <a:pPr marL="342900" indent="-342900"/>
            <a:r>
              <a:rPr lang="en-US" dirty="0" smtClean="0"/>
              <a:t>(b) (1, –2) </a:t>
            </a:r>
          </a:p>
          <a:p>
            <a:pPr marL="342900" indent="-342900"/>
            <a:r>
              <a:rPr lang="en-US" dirty="0" smtClean="0"/>
              <a:t>(c) (1, 2) </a:t>
            </a:r>
          </a:p>
          <a:p>
            <a:pPr marL="342900" indent="-342900"/>
            <a:r>
              <a:rPr lang="en-US" dirty="0" smtClean="0"/>
              <a:t>(d) Both (a) and (b)</a:t>
            </a:r>
          </a:p>
          <a:p>
            <a:endParaRPr lang="en-US" dirty="0" smtClean="0"/>
          </a:p>
          <a:p>
            <a:r>
              <a:rPr lang="en-US" dirty="0" smtClean="0"/>
              <a:t>Answer</a:t>
            </a:r>
            <a:r>
              <a:rPr lang="en-US" dirty="0"/>
              <a:t>: </a:t>
            </a:r>
            <a:r>
              <a:rPr lang="en-US" dirty="0" smtClean="0"/>
              <a:t> (b)</a:t>
            </a:r>
            <a:endParaRPr lang="en-IN" dirty="0"/>
          </a:p>
          <a:p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5948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46A95D8F-F270-4CF2-8BEE-E44E068405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10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3E87830-0C8E-4281-BC45-6EDFB3D6F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For what value of b and c would the equation x</a:t>
            </a:r>
            <a:r>
              <a:rPr lang="en-US" baseline="30000" dirty="0" smtClean="0"/>
              <a:t>2</a:t>
            </a:r>
            <a:r>
              <a:rPr lang="en-US" dirty="0" smtClean="0"/>
              <a:t> + </a:t>
            </a:r>
            <a:r>
              <a:rPr lang="en-US" dirty="0" err="1" smtClean="0"/>
              <a:t>bx</a:t>
            </a:r>
            <a:r>
              <a:rPr lang="en-US" dirty="0" smtClean="0"/>
              <a:t> + c = 0 have roots equal to b and c. </a:t>
            </a:r>
          </a:p>
          <a:p>
            <a:endParaRPr lang="en-US" dirty="0" smtClean="0"/>
          </a:p>
          <a:p>
            <a:r>
              <a:rPr lang="en-US" dirty="0" smtClean="0"/>
              <a:t>Explanation:</a:t>
            </a:r>
          </a:p>
          <a:p>
            <a:endParaRPr lang="en-US" dirty="0" smtClean="0"/>
          </a:p>
          <a:p>
            <a:r>
              <a:rPr lang="en-US" dirty="0" smtClean="0"/>
              <a:t>Solve using options. </a:t>
            </a:r>
          </a:p>
          <a:p>
            <a:endParaRPr lang="en-US" dirty="0" smtClean="0"/>
          </a:p>
          <a:p>
            <a:r>
              <a:rPr lang="en-US" dirty="0" smtClean="0"/>
              <a:t>It can be seen that at b = 0 and c = 0 the condition is satisfied. </a:t>
            </a:r>
          </a:p>
          <a:p>
            <a:endParaRPr lang="en-US" dirty="0" smtClean="0"/>
          </a:p>
          <a:p>
            <a:r>
              <a:rPr lang="en-US" dirty="0" smtClean="0"/>
              <a:t>It is also satisfied at b = 1 and c = –2.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5948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46A95D8F-F270-4CF2-8BEE-E44E068405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698676"/>
            <a:ext cx="1973943" cy="378276"/>
          </a:xfrm>
        </p:spPr>
        <p:txBody>
          <a:bodyPr/>
          <a:lstStyle/>
          <a:p>
            <a:r>
              <a:rPr lang="en-US" dirty="0"/>
              <a:t>11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3E87830-0C8E-4281-BC45-6EDFB3D6F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1404756"/>
            <a:ext cx="9144000" cy="2649600"/>
          </a:xfrm>
        </p:spPr>
        <p:txBody>
          <a:bodyPr/>
          <a:lstStyle/>
          <a:p>
            <a:r>
              <a:rPr lang="en-US" dirty="0" smtClean="0"/>
              <a:t>The sum of a fraction and its reciprocal equals 85/ 18. Find the fraction.</a:t>
            </a:r>
          </a:p>
          <a:p>
            <a:endParaRPr lang="en-US" dirty="0" smtClean="0"/>
          </a:p>
          <a:p>
            <a:r>
              <a:rPr lang="en-US" dirty="0" smtClean="0"/>
              <a:t>(a)  2/6</a:t>
            </a:r>
          </a:p>
          <a:p>
            <a:r>
              <a:rPr lang="en-US" dirty="0" smtClean="0"/>
              <a:t>(b)  2/3</a:t>
            </a:r>
          </a:p>
          <a:p>
            <a:r>
              <a:rPr lang="en-US" dirty="0" smtClean="0"/>
              <a:t>(c)  2/9</a:t>
            </a:r>
          </a:p>
          <a:p>
            <a:r>
              <a:rPr lang="en-US" dirty="0" smtClean="0"/>
              <a:t>(d)  4/9</a:t>
            </a:r>
          </a:p>
          <a:p>
            <a:endParaRPr lang="en-US" dirty="0" smtClean="0"/>
          </a:p>
          <a:p>
            <a:r>
              <a:rPr lang="en-US" dirty="0" smtClean="0"/>
              <a:t>Answer</a:t>
            </a:r>
            <a:r>
              <a:rPr lang="en-US" dirty="0"/>
              <a:t>: </a:t>
            </a:r>
            <a:r>
              <a:rPr lang="en-US" dirty="0" smtClean="0"/>
              <a:t> (c)</a:t>
            </a:r>
            <a:endParaRPr lang="en-IN" dirty="0"/>
          </a:p>
          <a:p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2678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46A95D8F-F270-4CF2-8BEE-E44E068405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698676"/>
            <a:ext cx="1973943" cy="378276"/>
          </a:xfrm>
        </p:spPr>
        <p:txBody>
          <a:bodyPr/>
          <a:lstStyle/>
          <a:p>
            <a:r>
              <a:rPr lang="en-US" dirty="0"/>
              <a:t>11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3E87830-0C8E-4281-BC45-6EDFB3D6F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1404756"/>
            <a:ext cx="9144000" cy="2649600"/>
          </a:xfrm>
        </p:spPr>
        <p:txBody>
          <a:bodyPr/>
          <a:lstStyle/>
          <a:p>
            <a:r>
              <a:rPr lang="en-US" dirty="0" smtClean="0"/>
              <a:t>The sum of a fraction and its reciprocal equals 85/ 18. Find the fraction.</a:t>
            </a:r>
          </a:p>
          <a:p>
            <a:endParaRPr lang="en-US" dirty="0" smtClean="0"/>
          </a:p>
          <a:p>
            <a:r>
              <a:rPr lang="en-GB" dirty="0" smtClean="0"/>
              <a:t>Explanation:</a:t>
            </a:r>
          </a:p>
          <a:p>
            <a:endParaRPr lang="en-GB" dirty="0" smtClean="0"/>
          </a:p>
          <a:p>
            <a:r>
              <a:rPr lang="en-US" dirty="0" smtClean="0"/>
              <a:t>2/ 9 + 9/ 2 = 85/ 18.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26788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46A95D8F-F270-4CF2-8BEE-E44E068405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12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3E87830-0C8E-4281-BC45-6EDFB3D6F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 journey between Mumbai and </a:t>
            </a:r>
            <a:r>
              <a:rPr lang="en-US" dirty="0" err="1" smtClean="0"/>
              <a:t>Pune</a:t>
            </a:r>
            <a:r>
              <a:rPr lang="en-US" dirty="0" smtClean="0"/>
              <a:t> (192 km apart) takes two hours less by a car than by a truck. Determine the average speed of the car if the average speed of the truck is 16 km/ h less than the car. </a:t>
            </a:r>
          </a:p>
          <a:p>
            <a:endParaRPr lang="en-US" dirty="0" smtClean="0"/>
          </a:p>
          <a:p>
            <a:pPr marL="342900" indent="-342900">
              <a:buAutoNum type="alphaLcParenBoth"/>
            </a:pPr>
            <a:r>
              <a:rPr lang="en-US" dirty="0" smtClean="0"/>
              <a:t>48 km/ h </a:t>
            </a:r>
          </a:p>
          <a:p>
            <a:pPr marL="342900" indent="-342900"/>
            <a:r>
              <a:rPr lang="en-US" dirty="0" smtClean="0"/>
              <a:t>(b) 64 km/ h </a:t>
            </a:r>
          </a:p>
          <a:p>
            <a:pPr marL="342900" indent="-342900"/>
            <a:r>
              <a:rPr lang="en-US" dirty="0" smtClean="0"/>
              <a:t>(c) 16 km/ h </a:t>
            </a:r>
          </a:p>
          <a:p>
            <a:pPr marL="342900" indent="-342900"/>
            <a:r>
              <a:rPr lang="en-US" dirty="0" smtClean="0"/>
              <a:t>(d) 24 km/ h</a:t>
            </a:r>
          </a:p>
          <a:p>
            <a:endParaRPr lang="en-US" dirty="0"/>
          </a:p>
          <a:p>
            <a:r>
              <a:rPr lang="en-US" dirty="0"/>
              <a:t>Answer: </a:t>
            </a:r>
            <a:r>
              <a:rPr lang="en-US" dirty="0" smtClean="0"/>
              <a:t> (a)</a:t>
            </a:r>
            <a:endParaRPr lang="en-IN" dirty="0"/>
          </a:p>
          <a:p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69408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46A95D8F-F270-4CF2-8BEE-E44E068405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12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3E87830-0C8E-4281-BC45-6EDFB3D6F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 journey between Mumbai and </a:t>
            </a:r>
            <a:r>
              <a:rPr lang="en-US" dirty="0" err="1" smtClean="0"/>
              <a:t>Pune</a:t>
            </a:r>
            <a:r>
              <a:rPr lang="en-US" dirty="0" smtClean="0"/>
              <a:t> (192 km apart) takes two hours less by a car than by a truck. Determine the average speed of the car if the average speed of the truck is 16 km/ h less than the car. </a:t>
            </a:r>
          </a:p>
          <a:p>
            <a:endParaRPr lang="en-US" dirty="0" smtClean="0"/>
          </a:p>
          <a:p>
            <a:r>
              <a:rPr lang="en-GB" dirty="0" smtClean="0"/>
              <a:t>Explanation:</a:t>
            </a:r>
          </a:p>
          <a:p>
            <a:endParaRPr lang="en-GB" dirty="0" smtClean="0"/>
          </a:p>
          <a:p>
            <a:r>
              <a:rPr lang="en-US" dirty="0" smtClean="0"/>
              <a:t>Solve using options, </a:t>
            </a:r>
          </a:p>
          <a:p>
            <a:endParaRPr lang="en-US" dirty="0" smtClean="0"/>
          </a:p>
          <a:p>
            <a:r>
              <a:rPr lang="en-US" dirty="0" smtClean="0"/>
              <a:t>If the car’s speed is 48 </a:t>
            </a:r>
            <a:r>
              <a:rPr lang="en-US" dirty="0" err="1" smtClean="0"/>
              <a:t>kmph</a:t>
            </a:r>
            <a:r>
              <a:rPr lang="en-US" dirty="0" smtClean="0"/>
              <a:t>, the truck’s speed would be 32 </a:t>
            </a:r>
            <a:r>
              <a:rPr lang="en-US" dirty="0" err="1" smtClean="0"/>
              <a:t>kmph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The car would take 4 hours and the bus 6 hours.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6940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46A95D8F-F270-4CF2-8BEE-E44E068405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13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3E87830-0C8E-4281-BC45-6EDFB3D6F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If the common factor of (ax</a:t>
            </a:r>
            <a:r>
              <a:rPr lang="en-US" baseline="30000" dirty="0" smtClean="0"/>
              <a:t>2</a:t>
            </a:r>
            <a:r>
              <a:rPr lang="en-US" dirty="0" smtClean="0"/>
              <a:t> + </a:t>
            </a:r>
            <a:r>
              <a:rPr lang="en-US" dirty="0" err="1" smtClean="0"/>
              <a:t>bx</a:t>
            </a:r>
            <a:r>
              <a:rPr lang="en-US" dirty="0" smtClean="0"/>
              <a:t> + c) and (bx</a:t>
            </a:r>
            <a:r>
              <a:rPr lang="en-US" baseline="30000" dirty="0" smtClean="0"/>
              <a:t>2</a:t>
            </a:r>
            <a:r>
              <a:rPr lang="en-US" dirty="0" smtClean="0"/>
              <a:t> + ax + c) is (x + 2) then</a:t>
            </a:r>
          </a:p>
          <a:p>
            <a:r>
              <a:rPr lang="en-US" dirty="0" smtClean="0"/>
              <a:t> </a:t>
            </a:r>
          </a:p>
          <a:p>
            <a:pPr marL="342900" indent="-342900">
              <a:buAutoNum type="alphaLcParenBoth"/>
            </a:pPr>
            <a:r>
              <a:rPr lang="en-US" dirty="0" smtClean="0"/>
              <a:t>a = b, or a + b + c = 0 </a:t>
            </a:r>
          </a:p>
          <a:p>
            <a:pPr marL="342900" indent="-342900"/>
            <a:r>
              <a:rPr lang="en-US" dirty="0" smtClean="0"/>
              <a:t>(b) a = c, or a + b + c = 0 </a:t>
            </a:r>
          </a:p>
          <a:p>
            <a:pPr marL="342900" indent="-342900"/>
            <a:r>
              <a:rPr lang="en-US" dirty="0" smtClean="0"/>
              <a:t>(c) a = b = c </a:t>
            </a:r>
          </a:p>
          <a:p>
            <a:pPr marL="342900" indent="-342900"/>
            <a:r>
              <a:rPr lang="en-US" dirty="0" smtClean="0"/>
              <a:t>(d) b = c, a + b + c = 0</a:t>
            </a:r>
          </a:p>
          <a:p>
            <a:endParaRPr lang="en-US" dirty="0" smtClean="0"/>
          </a:p>
          <a:p>
            <a:r>
              <a:rPr lang="en-US" dirty="0" smtClean="0"/>
              <a:t>Answer</a:t>
            </a:r>
            <a:r>
              <a:rPr lang="en-US" dirty="0"/>
              <a:t>: </a:t>
            </a:r>
            <a:r>
              <a:rPr lang="en-US" dirty="0"/>
              <a:t>A</a:t>
            </a:r>
            <a:endParaRPr lang="en-IN" dirty="0"/>
          </a:p>
          <a:p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81431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46A95D8F-F270-4CF2-8BEE-E44E068405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13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3E87830-0C8E-4281-BC45-6EDFB3D6F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If the common factor of (ax</a:t>
            </a:r>
            <a:r>
              <a:rPr lang="en-US" baseline="30000" dirty="0" smtClean="0"/>
              <a:t>2</a:t>
            </a:r>
            <a:r>
              <a:rPr lang="en-US" dirty="0" smtClean="0"/>
              <a:t> + </a:t>
            </a:r>
            <a:r>
              <a:rPr lang="en-US" dirty="0" err="1" smtClean="0"/>
              <a:t>bx</a:t>
            </a:r>
            <a:r>
              <a:rPr lang="en-US" dirty="0" smtClean="0"/>
              <a:t> + c) and (bx</a:t>
            </a:r>
            <a:r>
              <a:rPr lang="en-US" baseline="30000" dirty="0" smtClean="0"/>
              <a:t>2</a:t>
            </a:r>
            <a:r>
              <a:rPr lang="en-US" dirty="0" smtClean="0"/>
              <a:t> + ax + c) is (x + 2) then</a:t>
            </a:r>
          </a:p>
          <a:p>
            <a:r>
              <a:rPr lang="en-US" dirty="0" smtClean="0"/>
              <a:t> </a:t>
            </a:r>
          </a:p>
          <a:p>
            <a:r>
              <a:rPr lang="en-GB" dirty="0" smtClean="0"/>
              <a:t>Explanation:</a:t>
            </a:r>
          </a:p>
          <a:p>
            <a:endParaRPr lang="en-GB" dirty="0" smtClean="0"/>
          </a:p>
          <a:p>
            <a:r>
              <a:rPr lang="en-US" dirty="0" smtClean="0"/>
              <a:t>Using x = –2, </a:t>
            </a:r>
          </a:p>
          <a:p>
            <a:endParaRPr lang="en-US" dirty="0" smtClean="0"/>
          </a:p>
          <a:p>
            <a:r>
              <a:rPr lang="en-US" dirty="0" smtClean="0"/>
              <a:t>we get 4a – 2 b + c = 4 b – 2a + c = 0. </a:t>
            </a:r>
          </a:p>
          <a:p>
            <a:endParaRPr lang="en-US" dirty="0" smtClean="0"/>
          </a:p>
          <a:p>
            <a:r>
              <a:rPr lang="en-US" dirty="0" smtClean="0"/>
              <a:t>Thus, a = b and a + b + c = 0.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81431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46A95D8F-F270-4CF2-8BEE-E44E068405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14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3E87830-0C8E-4281-BC45-6EDFB3D6F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 smtClean="0"/>
              <a:t>f(x</a:t>
            </a:r>
            <a:r>
              <a:rPr lang="en-US" dirty="0" smtClean="0"/>
              <a:t>) = x</a:t>
            </a:r>
            <a:r>
              <a:rPr lang="en-US" baseline="30000" dirty="0" smtClean="0"/>
              <a:t>2</a:t>
            </a:r>
            <a:r>
              <a:rPr lang="en-US" dirty="0" smtClean="0"/>
              <a:t> + 2x – 5 and g( x) = 5x + 30, then the roots of the quadratic equation </a:t>
            </a:r>
            <a:r>
              <a:rPr lang="en-US" dirty="0" smtClean="0"/>
              <a:t>g[f(x</a:t>
            </a:r>
            <a:r>
              <a:rPr lang="en-US" dirty="0" smtClean="0"/>
              <a:t>)] will be</a:t>
            </a:r>
          </a:p>
          <a:p>
            <a:endParaRPr lang="en-US" dirty="0" smtClean="0"/>
          </a:p>
          <a:p>
            <a:r>
              <a:rPr lang="en-US" dirty="0" smtClean="0"/>
              <a:t> (a) – 1, –1 </a:t>
            </a:r>
          </a:p>
          <a:p>
            <a:r>
              <a:rPr lang="en-US" dirty="0" smtClean="0"/>
              <a:t>(b) 2, –1 </a:t>
            </a:r>
          </a:p>
          <a:p>
            <a:r>
              <a:rPr lang="en-US" dirty="0" smtClean="0"/>
              <a:t>(c) –1 + √2  , –1 – √2 </a:t>
            </a:r>
          </a:p>
          <a:p>
            <a:r>
              <a:rPr lang="en-US" dirty="0" smtClean="0"/>
              <a:t>(d) 1, 2</a:t>
            </a:r>
          </a:p>
          <a:p>
            <a:endParaRPr lang="en-US" dirty="0" smtClean="0"/>
          </a:p>
          <a:p>
            <a:r>
              <a:rPr lang="en-US" dirty="0" smtClean="0"/>
              <a:t>Answer</a:t>
            </a:r>
            <a:r>
              <a:rPr lang="en-US" dirty="0"/>
              <a:t>: </a:t>
            </a:r>
            <a:r>
              <a:rPr lang="en-US" dirty="0" smtClean="0"/>
              <a:t>A</a:t>
            </a:r>
            <a:endParaRPr lang="en-IN" dirty="0"/>
          </a:p>
          <a:p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83722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46A95D8F-F270-4CF2-8BEE-E44E068405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14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3E87830-0C8E-4281-BC45-6EDFB3D6F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If f( x) = x</a:t>
            </a:r>
            <a:r>
              <a:rPr lang="en-US" baseline="30000" dirty="0" smtClean="0"/>
              <a:t>2</a:t>
            </a:r>
            <a:r>
              <a:rPr lang="en-US" dirty="0" smtClean="0"/>
              <a:t> + 2x – 5 and </a:t>
            </a:r>
            <a:r>
              <a:rPr lang="en-US" dirty="0" smtClean="0"/>
              <a:t>g(x</a:t>
            </a:r>
            <a:r>
              <a:rPr lang="en-US" dirty="0" smtClean="0"/>
              <a:t>) = 5x + 30, then the roots of the quadratic equation </a:t>
            </a:r>
            <a:r>
              <a:rPr lang="en-US" dirty="0" smtClean="0"/>
              <a:t>g[f </a:t>
            </a:r>
            <a:r>
              <a:rPr lang="en-US" dirty="0" smtClean="0"/>
              <a:t>(x)] will be</a:t>
            </a:r>
          </a:p>
          <a:p>
            <a:endParaRPr lang="en-US" dirty="0" smtClean="0"/>
          </a:p>
          <a:p>
            <a:r>
              <a:rPr lang="en-US" dirty="0" smtClean="0"/>
              <a:t> Explanation:</a:t>
            </a:r>
          </a:p>
          <a:p>
            <a:endParaRPr lang="en-US" dirty="0" smtClean="0"/>
          </a:p>
          <a:p>
            <a:r>
              <a:rPr lang="en-US" dirty="0" smtClean="0"/>
              <a:t>g(f((x</a:t>
            </a:r>
            <a:r>
              <a:rPr lang="en-US" dirty="0" smtClean="0"/>
              <a:t>) = 5x</a:t>
            </a:r>
            <a:r>
              <a:rPr lang="en-US" baseline="30000" dirty="0" smtClean="0"/>
              <a:t>2</a:t>
            </a:r>
            <a:r>
              <a:rPr lang="en-US" dirty="0" smtClean="0"/>
              <a:t> + 10 x + 5 </a:t>
            </a:r>
          </a:p>
          <a:p>
            <a:endParaRPr lang="en-US" dirty="0" smtClean="0"/>
          </a:p>
          <a:p>
            <a:r>
              <a:rPr lang="en-US" dirty="0" smtClean="0"/>
              <a:t>Roots are – 1 and –1.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8372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46A95D8F-F270-4CF2-8BEE-E44E068405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3E87830-0C8E-4281-BC45-6EDFB3D6F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If the product of roots of the equation </a:t>
            </a:r>
            <a:r>
              <a:rPr lang="en-US" dirty="0" smtClean="0"/>
              <a:t>x</a:t>
            </a:r>
            <a:r>
              <a:rPr lang="en-US" sz="2000" baseline="30000" dirty="0" smtClean="0"/>
              <a:t>2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dirty="0" smtClean="0"/>
              <a:t>3(2a </a:t>
            </a:r>
            <a:r>
              <a:rPr lang="en-US" dirty="0" smtClean="0"/>
              <a:t>+ </a:t>
            </a:r>
            <a:r>
              <a:rPr lang="en-US" dirty="0" smtClean="0"/>
              <a:t>4)x </a:t>
            </a:r>
            <a:r>
              <a:rPr lang="en-US" dirty="0" smtClean="0"/>
              <a:t>+ a</a:t>
            </a:r>
            <a:r>
              <a:rPr lang="en-US" sz="2000" baseline="30000" dirty="0" smtClean="0"/>
              <a:t>2</a:t>
            </a:r>
            <a:r>
              <a:rPr lang="en-US" dirty="0" smtClean="0"/>
              <a:t> + 18a + 81 = 0 is unity, then a can take the values as</a:t>
            </a:r>
          </a:p>
          <a:p>
            <a:endParaRPr lang="en-US" dirty="0" smtClean="0"/>
          </a:p>
          <a:p>
            <a:pPr marL="342900" indent="-342900"/>
            <a:r>
              <a:rPr lang="en-US" dirty="0" smtClean="0"/>
              <a:t>Explanation: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The product of the roots is given by: </a:t>
            </a:r>
          </a:p>
          <a:p>
            <a:pPr marL="342900" indent="-342900"/>
            <a:r>
              <a:rPr lang="en-US" dirty="0" smtClean="0"/>
              <a:t>(a</a:t>
            </a:r>
            <a:r>
              <a:rPr lang="en-US" baseline="30000" dirty="0" smtClean="0"/>
              <a:t>2</a:t>
            </a:r>
            <a:r>
              <a:rPr lang="en-US" dirty="0" smtClean="0"/>
              <a:t> + 18a + 81)/ 1. </a:t>
            </a:r>
          </a:p>
          <a:p>
            <a:pPr marL="342900" indent="-342900"/>
            <a:r>
              <a:rPr lang="en-US" dirty="0" smtClean="0"/>
              <a:t>Since product is unity we get: a</a:t>
            </a:r>
            <a:r>
              <a:rPr lang="en-US" baseline="30000" dirty="0" smtClean="0"/>
              <a:t>2</a:t>
            </a:r>
            <a:r>
              <a:rPr lang="en-US" dirty="0" smtClean="0"/>
              <a:t> + 18a + 81 = 1 </a:t>
            </a:r>
          </a:p>
          <a:p>
            <a:pPr marL="342900" indent="-342900"/>
            <a:r>
              <a:rPr lang="en-US" dirty="0" smtClean="0"/>
              <a:t>Thus, a</a:t>
            </a:r>
            <a:r>
              <a:rPr lang="en-US" baseline="30000" dirty="0" smtClean="0"/>
              <a:t>2</a:t>
            </a:r>
            <a:r>
              <a:rPr lang="en-US" dirty="0" smtClean="0"/>
              <a:t> + 18a + 80 = 0 </a:t>
            </a:r>
          </a:p>
          <a:p>
            <a:pPr marL="342900" indent="-342900"/>
            <a:r>
              <a:rPr lang="en-US" dirty="0" smtClean="0"/>
              <a:t>Solving, we get: a = –10 and a = – 8.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47026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46A95D8F-F270-4CF2-8BEE-E44E068405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15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3E87830-0C8E-4281-BC45-6EDFB3D6F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Value of the expression (x</a:t>
            </a:r>
            <a:r>
              <a:rPr lang="en-US" baseline="30000" dirty="0" smtClean="0"/>
              <a:t>2</a:t>
            </a:r>
            <a:r>
              <a:rPr lang="en-US" dirty="0" smtClean="0"/>
              <a:t> – x + 1)/( x – 1) cannot lie between </a:t>
            </a:r>
          </a:p>
          <a:p>
            <a:endParaRPr lang="en-US" dirty="0" smtClean="0"/>
          </a:p>
          <a:p>
            <a:pPr marL="342900" indent="-342900">
              <a:buAutoNum type="alphaLcParenBoth"/>
            </a:pPr>
            <a:r>
              <a:rPr lang="en-US" dirty="0" smtClean="0"/>
              <a:t>1, 3 </a:t>
            </a:r>
          </a:p>
          <a:p>
            <a:pPr marL="342900" indent="-342900"/>
            <a:r>
              <a:rPr lang="en-US" dirty="0" smtClean="0"/>
              <a:t>(b) –1, –3 </a:t>
            </a:r>
          </a:p>
          <a:p>
            <a:pPr marL="342900" indent="-342900"/>
            <a:r>
              <a:rPr lang="en-US" dirty="0" smtClean="0"/>
              <a:t>(c) 1, –3 </a:t>
            </a:r>
          </a:p>
          <a:p>
            <a:pPr marL="342900" indent="-342900"/>
            <a:r>
              <a:rPr lang="en-US" dirty="0" smtClean="0"/>
              <a:t>(d) –1, 2</a:t>
            </a:r>
          </a:p>
          <a:p>
            <a:endParaRPr lang="en-US" dirty="0" smtClean="0"/>
          </a:p>
          <a:p>
            <a:r>
              <a:rPr lang="en-US" dirty="0" smtClean="0"/>
              <a:t>Answer</a:t>
            </a:r>
            <a:r>
              <a:rPr lang="en-US" dirty="0"/>
              <a:t>: </a:t>
            </a:r>
            <a:r>
              <a:rPr lang="en-US" dirty="0"/>
              <a:t>D</a:t>
            </a:r>
            <a:endParaRPr lang="en-IN" dirty="0"/>
          </a:p>
          <a:p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24045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46A95D8F-F270-4CF2-8BEE-E44E068405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15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3E87830-0C8E-4281-BC45-6EDFB3D6F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Value of the expression (x</a:t>
            </a:r>
            <a:r>
              <a:rPr lang="en-US" baseline="30000" dirty="0" smtClean="0"/>
              <a:t>2</a:t>
            </a:r>
            <a:r>
              <a:rPr lang="en-US" dirty="0" smtClean="0"/>
              <a:t> – x + 1</a:t>
            </a:r>
            <a:r>
              <a:rPr lang="en-US" dirty="0" smtClean="0"/>
              <a:t>)/(x </a:t>
            </a:r>
            <a:r>
              <a:rPr lang="en-US" dirty="0" smtClean="0"/>
              <a:t>– 1) cannot lie between </a:t>
            </a:r>
          </a:p>
          <a:p>
            <a:endParaRPr lang="en-US" dirty="0" smtClean="0"/>
          </a:p>
          <a:p>
            <a:r>
              <a:rPr lang="en-GB" dirty="0" smtClean="0"/>
              <a:t>Explanation:</a:t>
            </a:r>
          </a:p>
          <a:p>
            <a:endParaRPr lang="en-GB" dirty="0" smtClean="0"/>
          </a:p>
          <a:p>
            <a:r>
              <a:rPr lang="en-US" dirty="0" smtClean="0"/>
              <a:t>Trial and error gives us value as –1 at x = 0. </a:t>
            </a:r>
          </a:p>
          <a:p>
            <a:endParaRPr lang="en-US" dirty="0" smtClean="0"/>
          </a:p>
          <a:p>
            <a:r>
              <a:rPr lang="en-US" dirty="0" smtClean="0"/>
              <a:t>If you try more values, you will see that you cannot get a value between –1 and 2 for this expression.</a:t>
            </a:r>
          </a:p>
          <a:p>
            <a:r>
              <a:rPr lang="en-US" dirty="0" smtClean="0"/>
              <a:t> </a:t>
            </a:r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2404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46A95D8F-F270-4CF2-8BEE-E44E068405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3E87830-0C8E-4281-BC45-6EDFB3D6F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For what value of c the quadratic equation x</a:t>
            </a:r>
            <a:r>
              <a:rPr lang="en-US" baseline="30000" dirty="0" smtClean="0"/>
              <a:t>2</a:t>
            </a:r>
            <a:r>
              <a:rPr lang="en-US" dirty="0" smtClean="0"/>
              <a:t> – (c + </a:t>
            </a:r>
            <a:r>
              <a:rPr lang="en-US" dirty="0" smtClean="0"/>
              <a:t>6)x </a:t>
            </a:r>
            <a:r>
              <a:rPr lang="en-US" dirty="0" smtClean="0"/>
              <a:t>+ </a:t>
            </a:r>
            <a:r>
              <a:rPr lang="en-US" dirty="0" smtClean="0"/>
              <a:t>2(2c </a:t>
            </a:r>
            <a:r>
              <a:rPr lang="en-US" dirty="0" smtClean="0"/>
              <a:t>– 1) = 0 has sum of the roots as half of their product?</a:t>
            </a:r>
          </a:p>
          <a:p>
            <a:endParaRPr lang="en-US" dirty="0" smtClean="0"/>
          </a:p>
          <a:p>
            <a:pPr marL="342900" indent="-342900">
              <a:buAutoNum type="alphaLcParenBoth"/>
            </a:pPr>
            <a:r>
              <a:rPr lang="en-US" dirty="0" smtClean="0"/>
              <a:t>5 </a:t>
            </a:r>
          </a:p>
          <a:p>
            <a:pPr marL="342900" indent="-342900">
              <a:buAutoNum type="alphaLcParenBoth"/>
            </a:pPr>
            <a:r>
              <a:rPr lang="en-US" dirty="0" smtClean="0"/>
              <a:t>–4 </a:t>
            </a:r>
            <a:endParaRPr lang="en-US" dirty="0" smtClean="0"/>
          </a:p>
          <a:p>
            <a:pPr marL="342900" indent="-342900">
              <a:buAutoNum type="alphaLcParenBoth"/>
            </a:pPr>
            <a:r>
              <a:rPr lang="en-US" dirty="0" smtClean="0"/>
              <a:t>7 </a:t>
            </a:r>
          </a:p>
          <a:p>
            <a:pPr marL="342900" indent="-342900">
              <a:buAutoNum type="alphaLcParenBoth"/>
            </a:pPr>
            <a:r>
              <a:rPr lang="en-US" dirty="0" smtClean="0"/>
              <a:t>3</a:t>
            </a:r>
          </a:p>
          <a:p>
            <a:endParaRPr lang="en-US" dirty="0"/>
          </a:p>
          <a:p>
            <a:r>
              <a:rPr lang="en-US" dirty="0"/>
              <a:t>Answer: </a:t>
            </a:r>
            <a:r>
              <a:rPr lang="en-US" dirty="0" smtClean="0"/>
              <a:t>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6395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46A95D8F-F270-4CF2-8BEE-E44E068405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3E87830-0C8E-4281-BC45-6EDFB3D6F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For what value of c the quadratic equation x</a:t>
            </a:r>
            <a:r>
              <a:rPr lang="en-US" baseline="30000" dirty="0" smtClean="0"/>
              <a:t>2</a:t>
            </a:r>
            <a:r>
              <a:rPr lang="en-US" dirty="0" smtClean="0"/>
              <a:t>– (c + 6) x + 2( 2c – 1) = 0 has sum of the roots as half of their product?</a:t>
            </a:r>
          </a:p>
          <a:p>
            <a:endParaRPr lang="en-US" dirty="0" smtClean="0"/>
          </a:p>
          <a:p>
            <a:r>
              <a:rPr lang="en-US" dirty="0" smtClean="0"/>
              <a:t>Explanation:</a:t>
            </a:r>
          </a:p>
          <a:p>
            <a:endParaRPr lang="en-US" dirty="0" smtClean="0"/>
          </a:p>
          <a:p>
            <a:r>
              <a:rPr lang="en-US" dirty="0" smtClean="0"/>
              <a:t>(c + 6) = 1/ 2 × 2( 2c – 1) </a:t>
            </a:r>
            <a:r>
              <a:rPr lang="en-US" dirty="0" err="1" smtClean="0"/>
              <a:t>fi</a:t>
            </a:r>
            <a:r>
              <a:rPr lang="en-US" dirty="0" smtClean="0"/>
              <a:t> c + 6 = 2c – 1 </a:t>
            </a:r>
            <a:r>
              <a:rPr lang="en-US" dirty="0" err="1" smtClean="0"/>
              <a:t>fi</a:t>
            </a:r>
            <a:r>
              <a:rPr lang="en-US" dirty="0" smtClean="0"/>
              <a:t> c = 7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6395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46A95D8F-F270-4CF2-8BEE-E44E068405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3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3E87830-0C8E-4281-BC45-6EDFB3D6F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Two numbers a and b are such that the quadratic equation ax</a:t>
            </a:r>
            <a:r>
              <a:rPr lang="en-US" baseline="30000" dirty="0" smtClean="0"/>
              <a:t>2</a:t>
            </a:r>
            <a:r>
              <a:rPr lang="en-US" dirty="0" smtClean="0"/>
              <a:t>+ 3x + 2b = 0 has – 6 as the sum and the product of the roots. Find a + b.</a:t>
            </a:r>
          </a:p>
          <a:p>
            <a:endParaRPr lang="en-US" dirty="0" smtClean="0"/>
          </a:p>
          <a:p>
            <a:pPr marL="342900" indent="-342900">
              <a:buAutoNum type="alphaLcParenBoth"/>
            </a:pPr>
            <a:r>
              <a:rPr lang="en-US" dirty="0" smtClean="0"/>
              <a:t>2 </a:t>
            </a:r>
          </a:p>
          <a:p>
            <a:pPr marL="342900" indent="-342900"/>
            <a:r>
              <a:rPr lang="en-US" dirty="0" smtClean="0"/>
              <a:t>(b) –1 </a:t>
            </a:r>
          </a:p>
          <a:p>
            <a:pPr marL="342900" indent="-342900"/>
            <a:r>
              <a:rPr lang="en-US" dirty="0" smtClean="0"/>
              <a:t>(c) 1 </a:t>
            </a:r>
          </a:p>
          <a:p>
            <a:pPr marL="342900" indent="-342900"/>
            <a:r>
              <a:rPr lang="en-US" dirty="0" smtClean="0"/>
              <a:t>(d) –2</a:t>
            </a:r>
          </a:p>
          <a:p>
            <a:endParaRPr lang="en-US" dirty="0" smtClean="0"/>
          </a:p>
          <a:p>
            <a:r>
              <a:rPr lang="en-US" dirty="0" smtClean="0"/>
              <a:t>Answer</a:t>
            </a:r>
            <a:r>
              <a:rPr lang="en-US" dirty="0"/>
              <a:t>: </a:t>
            </a:r>
            <a:r>
              <a:rPr lang="en-US" dirty="0" smtClean="0"/>
              <a:t> (-1)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0572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46A95D8F-F270-4CF2-8BEE-E44E068405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3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3E87830-0C8E-4281-BC45-6EDFB3D6F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Two numbers a and b are such that the quadratic equation ax</a:t>
            </a:r>
            <a:r>
              <a:rPr lang="en-US" baseline="30000" dirty="0" smtClean="0"/>
              <a:t>2</a:t>
            </a:r>
            <a:r>
              <a:rPr lang="en-US" dirty="0" smtClean="0"/>
              <a:t>+ 3x + 2b = 0 has – 6 as the sum and the product of the roots. Find a + b.</a:t>
            </a:r>
          </a:p>
          <a:p>
            <a:endParaRPr lang="en-US" dirty="0" smtClean="0"/>
          </a:p>
          <a:p>
            <a:r>
              <a:rPr lang="en-US" dirty="0" smtClean="0"/>
              <a:t>Explanation:</a:t>
            </a:r>
          </a:p>
          <a:p>
            <a:endParaRPr lang="en-US" dirty="0" smtClean="0"/>
          </a:p>
          <a:p>
            <a:r>
              <a:rPr lang="en-US" dirty="0" smtClean="0"/>
              <a:t>-3/ a = –6 </a:t>
            </a:r>
            <a:r>
              <a:rPr lang="en-US" dirty="0" err="1" smtClean="0"/>
              <a:t>fi</a:t>
            </a:r>
            <a:r>
              <a:rPr lang="en-US" dirty="0" smtClean="0"/>
              <a:t> a = ½, </a:t>
            </a:r>
          </a:p>
          <a:p>
            <a:r>
              <a:rPr lang="en-US" dirty="0" smtClean="0"/>
              <a:t>2b/ a = –6 and a = ½ </a:t>
            </a:r>
          </a:p>
          <a:p>
            <a:r>
              <a:rPr lang="en-US" dirty="0" smtClean="0"/>
              <a:t>Gives us b = –1.5. </a:t>
            </a:r>
          </a:p>
          <a:p>
            <a:r>
              <a:rPr lang="en-US" dirty="0" smtClean="0"/>
              <a:t>a + b = –1.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0572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46A95D8F-F270-4CF2-8BEE-E44E068405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4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="" xmlns:a16="http://schemas.microsoft.com/office/drawing/2014/main" id="{F3E87830-0C8E-4281-BC45-6EDFB3D6F0C6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dirty="0"/>
                  <a:t>If a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7+4</m:t>
                        </m:r>
                        <m:rad>
                          <m:radPr>
                            <m:degHide m:val="on"/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)</m:t>
                        </m:r>
                      </m:e>
                    </m:rad>
                  </m:oMath>
                </a14:m>
                <a:r>
                  <a:rPr lang="en-US" dirty="0"/>
                  <a:t>, what will be the value of  (a + 1/a)  ? </a:t>
                </a:r>
              </a:p>
              <a:p>
                <a:endParaRPr lang="en-US" dirty="0" smtClean="0"/>
              </a:p>
              <a:p>
                <a:pPr marL="342900" indent="-342900">
                  <a:buAutoNum type="alphaLcParenBoth"/>
                </a:pPr>
                <a:r>
                  <a:rPr lang="en-US" dirty="0" smtClean="0"/>
                  <a:t>7</a:t>
                </a:r>
              </a:p>
              <a:p>
                <a:pPr marL="342900" indent="-342900"/>
                <a:r>
                  <a:rPr lang="en-US" dirty="0" smtClean="0"/>
                  <a:t>(b) 4 </a:t>
                </a:r>
              </a:p>
              <a:p>
                <a:pPr marL="342900" indent="-342900"/>
                <a:r>
                  <a:rPr lang="en-US" dirty="0" smtClean="0"/>
                  <a:t>(c) 3 </a:t>
                </a:r>
              </a:p>
              <a:p>
                <a:pPr marL="342900" indent="-342900"/>
                <a:r>
                  <a:rPr lang="en-US" dirty="0" smtClean="0"/>
                  <a:t>(d) 2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Answer</a:t>
                </a:r>
                <a:r>
                  <a:rPr lang="en-US" dirty="0"/>
                  <a:t>: </a:t>
                </a:r>
                <a:r>
                  <a:rPr lang="en-US" dirty="0" smtClean="0"/>
                  <a:t> (b)</a:t>
                </a:r>
                <a:endParaRPr lang="en-IN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="" xmlns:a16="http://schemas.microsoft.com/office/drawing/2014/main" id="{F3E87830-0C8E-4281-BC45-6EDFB3D6F0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200" b="-2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1830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46A95D8F-F270-4CF2-8BEE-E44E068405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4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="" xmlns:a16="http://schemas.microsoft.com/office/drawing/2014/main" id="{F3E87830-0C8E-4281-BC45-6EDFB3D6F0C6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a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7+4</m:t>
                        </m:r>
                        <m:rad>
                          <m:radPr>
                            <m:degHide m:val="on"/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)</m:t>
                        </m:r>
                      </m:e>
                    </m:rad>
                  </m:oMath>
                </a14:m>
                <a:r>
                  <a:rPr lang="en-US" dirty="0" smtClean="0"/>
                  <a:t>, </a:t>
                </a:r>
                <a:r>
                  <a:rPr lang="en-US" dirty="0" smtClean="0"/>
                  <a:t>what will be the value of  </a:t>
                </a:r>
                <a:r>
                  <a:rPr lang="en-US" dirty="0" smtClean="0"/>
                  <a:t>(a + 1/a)  </a:t>
                </a:r>
                <a:r>
                  <a:rPr lang="en-US" dirty="0" smtClean="0"/>
                  <a:t>? </a:t>
                </a:r>
              </a:p>
              <a:p>
                <a:endParaRPr lang="en-US" dirty="0" smtClean="0"/>
              </a:p>
              <a:p>
                <a:r>
                  <a:rPr lang="en-GB" dirty="0" smtClean="0"/>
                  <a:t>Explanation:</a:t>
                </a:r>
              </a:p>
              <a:p>
                <a:endParaRPr lang="en-GB" dirty="0" smtClean="0"/>
              </a:p>
              <a:p>
                <a:r>
                  <a:rPr lang="en-US" dirty="0" smtClean="0"/>
                  <a:t>The approximate value of a =   </a:t>
                </a:r>
                <a:r>
                  <a:rPr lang="en-US" dirty="0" smtClean="0"/>
                  <a:t>√13.92  </a:t>
                </a:r>
                <a:r>
                  <a:rPr lang="en-US" dirty="0" smtClean="0"/>
                  <a:t>= 3.6 (approx).</a:t>
                </a:r>
              </a:p>
              <a:p>
                <a:r>
                  <a:rPr lang="en-US" dirty="0" smtClean="0"/>
                  <a:t> a + 1/ a = 3.6 + 1/ 3.6 is closest to 4.</a:t>
                </a:r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="" xmlns:a16="http://schemas.microsoft.com/office/drawing/2014/main" id="{F3E87830-0C8E-4281-BC45-6EDFB3D6F0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183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324</TotalTime>
  <Words>1741</Words>
  <Application>Microsoft Office PowerPoint</Application>
  <PresentationFormat>On-screen Show (4:3)</PresentationFormat>
  <Paragraphs>269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Amrith</dc:creator>
  <cp:lastModifiedBy>Akshaya kumar L M</cp:lastModifiedBy>
  <cp:revision>277</cp:revision>
  <dcterms:created xsi:type="dcterms:W3CDTF">2018-06-11T05:48:38Z</dcterms:created>
  <dcterms:modified xsi:type="dcterms:W3CDTF">2018-09-21T05:16:14Z</dcterms:modified>
</cp:coreProperties>
</file>