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0"/>
  </p:notesMasterIdLst>
  <p:sldIdLst>
    <p:sldId id="272" r:id="rId2"/>
    <p:sldId id="271" r:id="rId3"/>
    <p:sldId id="258" r:id="rId4"/>
    <p:sldId id="311" r:id="rId5"/>
    <p:sldId id="315" r:id="rId6"/>
    <p:sldId id="316" r:id="rId7"/>
    <p:sldId id="301" r:id="rId8"/>
    <p:sldId id="312" r:id="rId9"/>
    <p:sldId id="313" r:id="rId10"/>
    <p:sldId id="314" r:id="rId11"/>
    <p:sldId id="331" r:id="rId12"/>
    <p:sldId id="332" r:id="rId13"/>
    <p:sldId id="333" r:id="rId14"/>
    <p:sldId id="317" r:id="rId15"/>
    <p:sldId id="318" r:id="rId16"/>
    <p:sldId id="319" r:id="rId17"/>
    <p:sldId id="320" r:id="rId18"/>
    <p:sldId id="321" r:id="rId19"/>
    <p:sldId id="322" r:id="rId20"/>
    <p:sldId id="323" r:id="rId21"/>
    <p:sldId id="324" r:id="rId22"/>
    <p:sldId id="325" r:id="rId23"/>
    <p:sldId id="326" r:id="rId24"/>
    <p:sldId id="327" r:id="rId25"/>
    <p:sldId id="329" r:id="rId26"/>
    <p:sldId id="330" r:id="rId27"/>
    <p:sldId id="328" r:id="rId28"/>
    <p:sldId id="289"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Nunito Sans" panose="00000500000000000000" pitchFamily="2" charset="0"/>
      <p:regular r:id="rId35"/>
      <p:bold r:id="rId36"/>
      <p:italic r:id="rId37"/>
      <p:boldItalic r:id="rId38"/>
    </p:embeddedFont>
    <p:embeddedFont>
      <p:font typeface="Nunito Sans SemiBold" panose="00000700000000000000" pitchFamily="2" charset="0"/>
      <p:bold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FBCBC3"/>
    <a:srgbClr val="303030"/>
    <a:srgbClr val="4A4A4A"/>
    <a:srgbClr val="3D3D3D"/>
    <a:srgbClr val="212121"/>
    <a:srgbClr val="000000"/>
    <a:srgbClr val="131313"/>
    <a:srgbClr val="F69180"/>
    <a:srgbClr val="FBD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1548" autoAdjust="0"/>
  </p:normalViewPr>
  <p:slideViewPr>
    <p:cSldViewPr>
      <p:cViewPr varScale="1">
        <p:scale>
          <a:sx n="41" d="100"/>
          <a:sy n="41" d="100"/>
        </p:scale>
        <p:origin x="912" y="29"/>
      </p:cViewPr>
      <p:guideLst>
        <p:guide orient="horz" pos="2160"/>
        <p:guide pos="3840"/>
      </p:guideLst>
    </p:cSldViewPr>
  </p:slideViewPr>
  <p:notesTextViewPr>
    <p:cViewPr>
      <p:scale>
        <a:sx n="100" d="100"/>
        <a:sy n="100" d="100"/>
      </p:scale>
      <p:origin x="0" y="0"/>
    </p:cViewPr>
  </p:notesTextViewPr>
  <p:notesViewPr>
    <p:cSldViewPr>
      <p:cViewPr>
        <p:scale>
          <a:sx n="73" d="100"/>
          <a:sy n="73" d="100"/>
        </p:scale>
        <p:origin x="1589" y="-19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There are 5 stages (number 1, number 2, number 3, letter 1 and letter 2).</a:t>
            </a:r>
          </a:p>
          <a:p>
            <a:r>
              <a:rPr lang="en-US" sz="1200" b="0" i="0" kern="1200" dirty="0" smtClean="0">
                <a:solidFill>
                  <a:schemeClr val="tx1"/>
                </a:solidFill>
                <a:effectLst/>
                <a:latin typeface="+mn-lt"/>
                <a:ea typeface="+mn-ea"/>
                <a:cs typeface="+mn-cs"/>
              </a:rPr>
              <a:t>There are 10 possible numbers: 0 – 9.</a:t>
            </a:r>
          </a:p>
          <a:p>
            <a:r>
              <a:rPr lang="en-US" sz="1200" b="0" i="0" kern="1200" dirty="0" smtClean="0">
                <a:solidFill>
                  <a:schemeClr val="tx1"/>
                </a:solidFill>
                <a:effectLst/>
                <a:latin typeface="+mn-lt"/>
                <a:ea typeface="+mn-ea"/>
                <a:cs typeface="+mn-cs"/>
              </a:rPr>
              <a:t>There are 26 possible letters: A – Z.</a:t>
            </a:r>
          </a:p>
          <a:p>
            <a:r>
              <a:rPr lang="en-US" sz="1200" b="0" i="0" kern="1200" dirty="0" smtClean="0">
                <a:solidFill>
                  <a:schemeClr val="tx1"/>
                </a:solidFill>
                <a:effectLst/>
                <a:latin typeface="+mn-lt"/>
                <a:ea typeface="+mn-ea"/>
                <a:cs typeface="+mn-cs"/>
              </a:rPr>
              <a:t>So we have:</a:t>
            </a:r>
          </a:p>
          <a:p>
            <a:r>
              <a:rPr lang="en-US" sz="1200" b="0" i="0" kern="1200" dirty="0" smtClean="0">
                <a:solidFill>
                  <a:schemeClr val="tx1"/>
                </a:solidFill>
                <a:effectLst/>
                <a:latin typeface="+mn-lt"/>
                <a:ea typeface="+mn-ea"/>
                <a:cs typeface="+mn-cs"/>
              </a:rPr>
              <a:t>10 * 10 * 10 * 26 * 26 = 676000 possible codes.</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774529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Given,</a:t>
            </a:r>
            <a:r>
              <a:rPr lang="en-US" dirty="0" smtClean="0"/>
              <a:t/>
            </a:r>
            <a:br>
              <a:rPr lang="en-US" dirty="0" smtClean="0"/>
            </a:br>
            <a:r>
              <a:rPr lang="en-US" sz="1200" b="0" i="0" kern="1200" dirty="0" smtClean="0">
                <a:solidFill>
                  <a:schemeClr val="tx1"/>
                </a:solidFill>
                <a:effectLst/>
                <a:latin typeface="+mn-lt"/>
                <a:ea typeface="+mn-ea"/>
                <a:cs typeface="+mn-cs"/>
              </a:rPr>
              <a:t>4 trains from Bangalore to Pune</a:t>
            </a:r>
            <a:r>
              <a:rPr lang="en-US" dirty="0" smtClean="0"/>
              <a:t/>
            </a:r>
            <a:br>
              <a:rPr lang="en-US" dirty="0" smtClean="0"/>
            </a:br>
            <a:r>
              <a:rPr lang="en-US" sz="1200" b="0" i="0" kern="1200" dirty="0" smtClean="0">
                <a:solidFill>
                  <a:schemeClr val="tx1"/>
                </a:solidFill>
                <a:effectLst/>
                <a:latin typeface="+mn-lt"/>
                <a:ea typeface="+mn-ea"/>
                <a:cs typeface="+mn-cs"/>
              </a:rPr>
              <a:t>6 trains from Pune to Mumbai</a:t>
            </a:r>
            <a:r>
              <a:rPr lang="en-US" dirty="0" smtClean="0"/>
              <a:t/>
            </a:r>
            <a:br>
              <a:rPr lang="en-US" dirty="0" smtClean="0"/>
            </a:br>
            <a:r>
              <a:rPr lang="en-US" sz="1200" b="0" i="0" kern="1200" dirty="0" smtClean="0">
                <a:solidFill>
                  <a:schemeClr val="tx1"/>
                </a:solidFill>
                <a:effectLst/>
                <a:latin typeface="+mn-lt"/>
                <a:ea typeface="+mn-ea"/>
                <a:cs typeface="+mn-cs"/>
              </a:rPr>
              <a:t>Keyword - AND =&gt; Multiplication</a:t>
            </a:r>
            <a:r>
              <a:rPr lang="en-US" dirty="0" smtClean="0"/>
              <a:t/>
            </a:r>
            <a:br>
              <a:rPr lang="en-US" dirty="0" smtClean="0"/>
            </a:br>
            <a:r>
              <a:rPr lang="en-US" sz="1200" b="0" i="0" kern="1200" dirty="0" smtClean="0">
                <a:solidFill>
                  <a:schemeClr val="tx1"/>
                </a:solidFill>
                <a:effectLst/>
                <a:latin typeface="+mn-lt"/>
                <a:ea typeface="+mn-ea"/>
                <a:cs typeface="+mn-cs"/>
              </a:rPr>
              <a:t>=&gt; 4*6 = 24 ways</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38024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Given, Six persons and Four Chairs.</a:t>
            </a:r>
            <a:r>
              <a:rPr lang="en-US" dirty="0" smtClean="0"/>
              <a:t/>
            </a:r>
            <a:br>
              <a:rPr lang="en-US" dirty="0" smtClean="0"/>
            </a:br>
            <a:r>
              <a:rPr lang="en-US" sz="1200" b="0" i="0" kern="1200" dirty="0" smtClean="0">
                <a:solidFill>
                  <a:schemeClr val="tx1"/>
                </a:solidFill>
                <a:effectLst/>
                <a:latin typeface="+mn-lt"/>
                <a:ea typeface="+mn-ea"/>
                <a:cs typeface="+mn-cs"/>
              </a:rPr>
              <a:t>Chair 1 = 6 possibilities</a:t>
            </a:r>
            <a:r>
              <a:rPr lang="en-US" dirty="0" smtClean="0"/>
              <a:t/>
            </a:r>
            <a:br>
              <a:rPr lang="en-US" dirty="0" smtClean="0"/>
            </a:br>
            <a:r>
              <a:rPr lang="en-US" sz="1200" b="0" i="0" kern="1200" dirty="0" smtClean="0">
                <a:solidFill>
                  <a:schemeClr val="tx1"/>
                </a:solidFill>
                <a:effectLst/>
                <a:latin typeface="+mn-lt"/>
                <a:ea typeface="+mn-ea"/>
                <a:cs typeface="+mn-cs"/>
              </a:rPr>
              <a:t>Chair 2 = 5 possibilities and so on.</a:t>
            </a:r>
            <a:r>
              <a:rPr lang="en-US" dirty="0" smtClean="0"/>
              <a:t/>
            </a:r>
            <a:br>
              <a:rPr lang="en-US" dirty="0" smtClean="0"/>
            </a:br>
            <a:r>
              <a:rPr lang="en-US" sz="1200" b="0" i="0" kern="1200" dirty="0" smtClean="0">
                <a:solidFill>
                  <a:schemeClr val="tx1"/>
                </a:solidFill>
                <a:effectLst/>
                <a:latin typeface="+mn-lt"/>
                <a:ea typeface="+mn-ea"/>
                <a:cs typeface="+mn-cs"/>
              </a:rPr>
              <a:t>=&gt; 6*5*4*3 = 360 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90112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Each slot can take any value starting from 0 to 9. So, each slot will have 10 digits. So, the number of attempts would be 10*10*10*10 = 10000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212973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Number of ways of selecting a boy  =  27</a:t>
            </a:r>
          </a:p>
          <a:p>
            <a:r>
              <a:rPr lang="en-US" sz="1200" b="0" i="0" kern="1200" dirty="0" smtClean="0">
                <a:solidFill>
                  <a:schemeClr val="tx1"/>
                </a:solidFill>
                <a:effectLst/>
                <a:latin typeface="+mn-lt"/>
                <a:ea typeface="+mn-ea"/>
                <a:cs typeface="+mn-cs"/>
              </a:rPr>
              <a:t>Number of ways of selecting a girl  =  14</a:t>
            </a:r>
          </a:p>
          <a:p>
            <a:r>
              <a:rPr lang="en-US" sz="1200" b="0" i="0" kern="1200" dirty="0" smtClean="0">
                <a:solidFill>
                  <a:schemeClr val="tx1"/>
                </a:solidFill>
                <a:effectLst/>
                <a:latin typeface="+mn-lt"/>
                <a:ea typeface="+mn-ea"/>
                <a:cs typeface="+mn-cs"/>
              </a:rPr>
              <a:t>From the given question, we come to know that we can select a boy or a girl. That is, it is enough to do one of the works. </a:t>
            </a:r>
          </a:p>
          <a:p>
            <a:r>
              <a:rPr lang="en-US" sz="1200" b="0" i="0" kern="1200" dirty="0" smtClean="0">
                <a:solidFill>
                  <a:schemeClr val="tx1"/>
                </a:solidFill>
                <a:effectLst/>
                <a:latin typeface="+mn-lt"/>
                <a:ea typeface="+mn-ea"/>
                <a:cs typeface="+mn-cs"/>
              </a:rPr>
              <a:t>So, we have to use the concept principle of addition.</a:t>
            </a:r>
          </a:p>
          <a:p>
            <a:r>
              <a:rPr lang="en-US" sz="1200" b="0" i="0" kern="1200" dirty="0" smtClean="0">
                <a:solidFill>
                  <a:schemeClr val="tx1"/>
                </a:solidFill>
                <a:effectLst/>
                <a:latin typeface="+mn-lt"/>
                <a:ea typeface="+mn-ea"/>
                <a:cs typeface="+mn-cs"/>
              </a:rPr>
              <a:t>Total number of ways to make this selection  =  27 + 14</a:t>
            </a:r>
          </a:p>
          <a:p>
            <a:r>
              <a:rPr lang="en-US" sz="1200" b="0" i="0" kern="1200" dirty="0" smtClean="0">
                <a:solidFill>
                  <a:schemeClr val="tx1"/>
                </a:solidFill>
                <a:effectLst/>
                <a:latin typeface="+mn-lt"/>
                <a:ea typeface="+mn-ea"/>
                <a:cs typeface="+mn-cs"/>
              </a:rPr>
              <a:t>  =  41 ways</a:t>
            </a:r>
          </a:p>
          <a:p>
            <a:r>
              <a:rPr lang="en-US" sz="1200" b="0" i="0" kern="1200" dirty="0" smtClean="0">
                <a:solidFill>
                  <a:schemeClr val="tx1"/>
                </a:solidFill>
                <a:effectLst/>
                <a:latin typeface="+mn-lt"/>
                <a:ea typeface="+mn-ea"/>
                <a:cs typeface="+mn-cs"/>
              </a:rPr>
              <a:t>Hence the teacher can make this selection is 41 ways.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487047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We have to choose two flags,</a:t>
            </a:r>
          </a:p>
          <a:p>
            <a:r>
              <a:rPr lang="en-US" sz="1200" b="0" i="0" kern="1200" dirty="0" smtClean="0">
                <a:solidFill>
                  <a:schemeClr val="tx1"/>
                </a:solidFill>
                <a:effectLst/>
                <a:latin typeface="+mn-lt"/>
                <a:ea typeface="+mn-ea"/>
                <a:cs typeface="+mn-cs"/>
              </a:rPr>
              <a:t>Number of ways of selecting 1st flag  =  7</a:t>
            </a:r>
          </a:p>
          <a:p>
            <a:r>
              <a:rPr lang="en-US" sz="1200" b="0" i="0" kern="1200" dirty="0" smtClean="0">
                <a:solidFill>
                  <a:schemeClr val="tx1"/>
                </a:solidFill>
                <a:effectLst/>
                <a:latin typeface="+mn-lt"/>
                <a:ea typeface="+mn-ea"/>
                <a:cs typeface="+mn-cs"/>
              </a:rPr>
              <a:t>After selecting the first flag, we cannot choose the same color flag again.</a:t>
            </a:r>
          </a:p>
          <a:p>
            <a:r>
              <a:rPr lang="en-US" sz="1200" b="0" i="0" kern="1200" dirty="0" smtClean="0">
                <a:solidFill>
                  <a:schemeClr val="tx1"/>
                </a:solidFill>
                <a:effectLst/>
                <a:latin typeface="+mn-lt"/>
                <a:ea typeface="+mn-ea"/>
                <a:cs typeface="+mn-cs"/>
              </a:rPr>
              <a:t>Number of ways of selecting 2nd flag  =  6</a:t>
            </a:r>
          </a:p>
          <a:p>
            <a:r>
              <a:rPr lang="en-US" sz="1200" b="0" i="0" kern="1200" dirty="0" smtClean="0">
                <a:solidFill>
                  <a:schemeClr val="tx1"/>
                </a:solidFill>
                <a:effectLst/>
                <a:latin typeface="+mn-lt"/>
                <a:ea typeface="+mn-ea"/>
                <a:cs typeface="+mn-cs"/>
              </a:rPr>
              <a:t>Since we have to choose two flags, we have to multiply 7 and 6.</a:t>
            </a:r>
          </a:p>
          <a:p>
            <a:r>
              <a:rPr lang="en-US" sz="1200" b="0" i="0" kern="1200" dirty="0" smtClean="0">
                <a:solidFill>
                  <a:schemeClr val="tx1"/>
                </a:solidFill>
                <a:effectLst/>
                <a:latin typeface="+mn-lt"/>
                <a:ea typeface="+mn-ea"/>
                <a:cs typeface="+mn-cs"/>
              </a:rPr>
              <a:t>  =  7 x 6  =  42</a:t>
            </a:r>
          </a:p>
          <a:p>
            <a:r>
              <a:rPr lang="en-US" sz="1200" b="0" i="0" kern="1200" dirty="0" smtClean="0">
                <a:solidFill>
                  <a:schemeClr val="tx1"/>
                </a:solidFill>
                <a:effectLst/>
                <a:latin typeface="+mn-lt"/>
                <a:ea typeface="+mn-ea"/>
                <a:cs typeface="+mn-cs"/>
              </a:rPr>
              <a:t>Hence the number of ways of selecting two flags is 42.</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699905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A person need to buy fountain pen, one ball pen and one pencil. That is we have to do all the works</a:t>
            </a:r>
          </a:p>
          <a:p>
            <a:r>
              <a:rPr lang="en-US" sz="1200" b="0" i="0" kern="1200" dirty="0" smtClean="0">
                <a:solidFill>
                  <a:schemeClr val="tx1"/>
                </a:solidFill>
                <a:effectLst/>
                <a:latin typeface="+mn-lt"/>
                <a:ea typeface="+mn-ea"/>
                <a:cs typeface="+mn-cs"/>
              </a:rPr>
              <a:t>Number of ways selecting fountain pen  =  10</a:t>
            </a:r>
          </a:p>
          <a:p>
            <a:r>
              <a:rPr lang="en-US" sz="1200" b="0" i="0" kern="1200" dirty="0" smtClean="0">
                <a:solidFill>
                  <a:schemeClr val="tx1"/>
                </a:solidFill>
                <a:effectLst/>
                <a:latin typeface="+mn-lt"/>
                <a:ea typeface="+mn-ea"/>
                <a:cs typeface="+mn-cs"/>
              </a:rPr>
              <a:t>Number of ways selecting ball pen  =  12</a:t>
            </a:r>
          </a:p>
          <a:p>
            <a:r>
              <a:rPr lang="en-US" sz="1200" b="0" i="0" kern="1200" dirty="0" smtClean="0">
                <a:solidFill>
                  <a:schemeClr val="tx1"/>
                </a:solidFill>
                <a:effectLst/>
                <a:latin typeface="+mn-lt"/>
                <a:ea typeface="+mn-ea"/>
                <a:cs typeface="+mn-cs"/>
              </a:rPr>
              <a:t>Number of ways selecting pencil  =  5</a:t>
            </a:r>
          </a:p>
          <a:p>
            <a:r>
              <a:rPr lang="en-US" sz="1200" b="0" i="0" kern="1200" dirty="0" smtClean="0">
                <a:solidFill>
                  <a:schemeClr val="tx1"/>
                </a:solidFill>
                <a:effectLst/>
                <a:latin typeface="+mn-lt"/>
                <a:ea typeface="+mn-ea"/>
                <a:cs typeface="+mn-cs"/>
              </a:rPr>
              <a:t>Total number of selecting all these  =  10 x 12 x 5</a:t>
            </a:r>
          </a:p>
          <a:p>
            <a:r>
              <a:rPr lang="en-US" sz="1200" b="0" i="0" kern="1200" dirty="0" smtClean="0">
                <a:solidFill>
                  <a:schemeClr val="tx1"/>
                </a:solidFill>
                <a:effectLst/>
                <a:latin typeface="+mn-lt"/>
                <a:ea typeface="+mn-ea"/>
                <a:cs typeface="+mn-cs"/>
              </a:rPr>
              <a:t>  =  600</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686749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Total number of students  =  12</a:t>
            </a:r>
          </a:p>
          <a:p>
            <a:r>
              <a:rPr lang="en-US" sz="1200" b="0" i="0" kern="1200" dirty="0" smtClean="0">
                <a:solidFill>
                  <a:schemeClr val="tx1"/>
                </a:solidFill>
                <a:effectLst/>
                <a:latin typeface="+mn-lt"/>
                <a:ea typeface="+mn-ea"/>
                <a:cs typeface="+mn-cs"/>
              </a:rPr>
              <a:t>All the students will have equal chance to get 1st prize</a:t>
            </a:r>
          </a:p>
          <a:p>
            <a:r>
              <a:rPr lang="en-US" sz="1200" b="0" i="0" kern="1200" dirty="0" smtClean="0">
                <a:solidFill>
                  <a:schemeClr val="tx1"/>
                </a:solidFill>
                <a:effectLst/>
                <a:latin typeface="+mn-lt"/>
                <a:ea typeface="+mn-ea"/>
                <a:cs typeface="+mn-cs"/>
              </a:rPr>
              <a:t>Number of ways to get the first prize  =  12</a:t>
            </a:r>
          </a:p>
          <a:p>
            <a:r>
              <a:rPr lang="en-US" sz="1200" b="0" i="0" kern="1200" dirty="0" smtClean="0">
                <a:solidFill>
                  <a:schemeClr val="tx1"/>
                </a:solidFill>
                <a:effectLst/>
                <a:latin typeface="+mn-lt"/>
                <a:ea typeface="+mn-ea"/>
                <a:cs typeface="+mn-cs"/>
              </a:rPr>
              <a:t>Out of 12 students, only 11 students are eligible to get the second prize. Because 1 student got the first prize already. </a:t>
            </a:r>
          </a:p>
          <a:p>
            <a:r>
              <a:rPr lang="en-US" sz="1200" b="0" i="0" kern="1200" dirty="0" smtClean="0">
                <a:solidFill>
                  <a:schemeClr val="tx1"/>
                </a:solidFill>
                <a:effectLst/>
                <a:latin typeface="+mn-lt"/>
                <a:ea typeface="+mn-ea"/>
                <a:cs typeface="+mn-cs"/>
              </a:rPr>
              <a:t>Number of ways to get the second prize  =  11</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Out of 12 students, only 10 students are eligible to get the second prize. Because for the 2 students already got  the first and second prize respectively.</a:t>
            </a:r>
          </a:p>
          <a:p>
            <a:r>
              <a:rPr lang="en-US" sz="1200" b="0" i="0" kern="1200" dirty="0" smtClean="0">
                <a:solidFill>
                  <a:schemeClr val="tx1"/>
                </a:solidFill>
                <a:effectLst/>
                <a:latin typeface="+mn-lt"/>
                <a:ea typeface="+mn-ea"/>
                <a:cs typeface="+mn-cs"/>
              </a:rPr>
              <a:t>Number of ways to get the third prize  =  10</a:t>
            </a:r>
          </a:p>
          <a:p>
            <a:r>
              <a:rPr lang="en-US" sz="1200" b="0" i="0" kern="1200" dirty="0" smtClean="0">
                <a:solidFill>
                  <a:schemeClr val="tx1"/>
                </a:solidFill>
                <a:effectLst/>
                <a:latin typeface="+mn-lt"/>
                <a:ea typeface="+mn-ea"/>
                <a:cs typeface="+mn-cs"/>
              </a:rPr>
              <a:t>Total number of ways  =  12 x 11 x 10  =  1320</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482103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1" i="1" kern="1200" dirty="0" smtClean="0">
                <a:solidFill>
                  <a:schemeClr val="tx1"/>
                </a:solidFill>
                <a:effectLst/>
                <a:latin typeface="+mn-lt"/>
                <a:ea typeface="+mn-ea"/>
                <a:cs typeface="+mn-cs"/>
              </a:rPr>
              <a:t>Image:</a:t>
            </a:r>
            <a:r>
              <a:rPr lang="en-US" sz="1200" b="1" i="1" kern="1200" baseline="0" dirty="0" smtClean="0">
                <a:solidFill>
                  <a:schemeClr val="tx1"/>
                </a:solidFill>
                <a:effectLst/>
                <a:latin typeface="+mn-lt"/>
                <a:ea typeface="+mn-ea"/>
                <a:cs typeface="+mn-cs"/>
              </a:rPr>
              <a:t> View-&gt;Notes page</a:t>
            </a:r>
            <a:endParaRPr lang="en-US" sz="1200" b="1"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Total number of teachers  =  36</a:t>
            </a:r>
          </a:p>
          <a:p>
            <a:r>
              <a:rPr lang="en-US" sz="1200" b="0" i="0" kern="1200" dirty="0" smtClean="0">
                <a:solidFill>
                  <a:schemeClr val="tx1"/>
                </a:solidFill>
                <a:effectLst/>
                <a:latin typeface="+mn-lt"/>
                <a:ea typeface="+mn-ea"/>
                <a:cs typeface="+mn-cs"/>
              </a:rPr>
              <a:t>Hence the total number of ways  =  36 x 35 x 34</a:t>
            </a:r>
          </a:p>
          <a:p>
            <a:r>
              <a:rPr lang="en-US" sz="1200" b="0" i="0" kern="1200" dirty="0" smtClean="0">
                <a:solidFill>
                  <a:schemeClr val="tx1"/>
                </a:solidFill>
                <a:effectLst/>
                <a:latin typeface="+mn-lt"/>
                <a:ea typeface="+mn-ea"/>
                <a:cs typeface="+mn-cs"/>
              </a:rPr>
              <a:t>  =  42840</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914400" y="5562600"/>
            <a:ext cx="4800600" cy="1104900"/>
          </a:xfrm>
          <a:prstGeom prst="rect">
            <a:avLst/>
          </a:prstGeom>
        </p:spPr>
      </p:pic>
    </p:spTree>
    <p:extLst>
      <p:ext uri="{BB962C8B-B14F-4D97-AF65-F5344CB8AC3E}">
        <p14:creationId xmlns:p14="http://schemas.microsoft.com/office/powerpoint/2010/main" val="3435943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We have to answer for all 6 questions.</a:t>
            </a:r>
          </a:p>
          <a:p>
            <a:r>
              <a:rPr lang="en-US" sz="1200" b="0" i="0" kern="1200" dirty="0" smtClean="0">
                <a:solidFill>
                  <a:schemeClr val="tx1"/>
                </a:solidFill>
                <a:effectLst/>
                <a:latin typeface="+mn-lt"/>
                <a:ea typeface="+mn-ea"/>
                <a:cs typeface="+mn-cs"/>
              </a:rPr>
              <a:t>  _____ x ______ x ______  x ______ x ______ x ______ </a:t>
            </a:r>
          </a:p>
          <a:p>
            <a:r>
              <a:rPr lang="en-US" sz="1200" b="0" i="0" kern="1200" dirty="0" smtClean="0">
                <a:solidFill>
                  <a:schemeClr val="tx1"/>
                </a:solidFill>
                <a:effectLst/>
                <a:latin typeface="+mn-lt"/>
                <a:ea typeface="+mn-ea"/>
                <a:cs typeface="+mn-cs"/>
              </a:rPr>
              <a:t>To answer the first question, we have 4 ways.</a:t>
            </a:r>
          </a:p>
          <a:p>
            <a:r>
              <a:rPr lang="en-US" sz="1200" b="0" i="0" kern="1200" dirty="0" smtClean="0">
                <a:solidFill>
                  <a:schemeClr val="tx1"/>
                </a:solidFill>
                <a:effectLst/>
                <a:latin typeface="+mn-lt"/>
                <a:ea typeface="+mn-ea"/>
                <a:cs typeface="+mn-cs"/>
              </a:rPr>
              <a:t>To answer the second question, we have 4 ways.</a:t>
            </a:r>
          </a:p>
          <a:p>
            <a:r>
              <a:rPr lang="en-US" sz="1200" b="0" i="0" kern="1200" dirty="0" smtClean="0">
                <a:solidFill>
                  <a:schemeClr val="tx1"/>
                </a:solidFill>
                <a:effectLst/>
                <a:latin typeface="+mn-lt"/>
                <a:ea typeface="+mn-ea"/>
                <a:cs typeface="+mn-cs"/>
              </a:rPr>
              <a:t>To answer the third question, we have 4 ways.</a:t>
            </a:r>
          </a:p>
          <a:p>
            <a:r>
              <a:rPr lang="en-US" sz="1200" b="0" i="0" kern="1200" dirty="0" smtClean="0">
                <a:solidFill>
                  <a:schemeClr val="tx1"/>
                </a:solidFill>
                <a:effectLst/>
                <a:latin typeface="+mn-lt"/>
                <a:ea typeface="+mn-ea"/>
                <a:cs typeface="+mn-cs"/>
              </a:rPr>
              <a:t>To answer the fourth question, we have 2 ways.</a:t>
            </a:r>
          </a:p>
          <a:p>
            <a:r>
              <a:rPr lang="en-US" sz="1200" b="0" i="0" kern="1200" dirty="0" smtClean="0">
                <a:solidFill>
                  <a:schemeClr val="tx1"/>
                </a:solidFill>
                <a:effectLst/>
                <a:latin typeface="+mn-lt"/>
                <a:ea typeface="+mn-ea"/>
                <a:cs typeface="+mn-cs"/>
              </a:rPr>
              <a:t>To answer the fifth question, we have 2 ways.</a:t>
            </a:r>
          </a:p>
          <a:p>
            <a:r>
              <a:rPr lang="en-US" sz="1200" b="0" i="0" kern="1200" dirty="0" smtClean="0">
                <a:solidFill>
                  <a:schemeClr val="tx1"/>
                </a:solidFill>
                <a:effectLst/>
                <a:latin typeface="+mn-lt"/>
                <a:ea typeface="+mn-ea"/>
                <a:cs typeface="+mn-cs"/>
              </a:rPr>
              <a:t>To answer the sixth question, we have 2 ways.</a:t>
            </a:r>
          </a:p>
          <a:p>
            <a:r>
              <a:rPr lang="en-US" sz="1200" b="0" i="0" kern="1200" dirty="0" smtClean="0">
                <a:solidFill>
                  <a:schemeClr val="tx1"/>
                </a:solidFill>
                <a:effectLst/>
                <a:latin typeface="+mn-lt"/>
                <a:ea typeface="+mn-ea"/>
                <a:cs typeface="+mn-cs"/>
              </a:rPr>
              <a:t>=   4  x  4  x 4  x  2  x  2  x  2</a:t>
            </a:r>
          </a:p>
          <a:p>
            <a:r>
              <a:rPr lang="en-US" sz="1200" b="0" i="0" kern="1200" dirty="0" smtClean="0">
                <a:solidFill>
                  <a:schemeClr val="tx1"/>
                </a:solidFill>
                <a:effectLst/>
                <a:latin typeface="+mn-lt"/>
                <a:ea typeface="+mn-ea"/>
                <a:cs typeface="+mn-cs"/>
              </a:rPr>
              <a:t>=  512</a:t>
            </a:r>
          </a:p>
          <a:p>
            <a:r>
              <a:rPr lang="en-US" sz="1200" b="0" i="0" kern="1200" dirty="0" smtClean="0">
                <a:solidFill>
                  <a:schemeClr val="tx1"/>
                </a:solidFill>
                <a:effectLst/>
                <a:latin typeface="+mn-lt"/>
                <a:ea typeface="+mn-ea"/>
                <a:cs typeface="+mn-cs"/>
              </a:rPr>
              <a:t>Hence the total number ways to answer 6 questions is 512.</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9960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1" i="1" kern="1200" dirty="0" smtClean="0">
                <a:solidFill>
                  <a:schemeClr val="tx1"/>
                </a:solidFill>
                <a:effectLst/>
                <a:latin typeface="+mn-lt"/>
                <a:ea typeface="+mn-ea"/>
                <a:cs typeface="+mn-cs"/>
              </a:rPr>
              <a:t>Image: View-&gt;Notes</a:t>
            </a:r>
            <a:r>
              <a:rPr lang="en-US" sz="1200" b="1" i="1" kern="1200" baseline="0" dirty="0" smtClean="0">
                <a:solidFill>
                  <a:schemeClr val="tx1"/>
                </a:solidFill>
                <a:effectLst/>
                <a:latin typeface="+mn-lt"/>
                <a:ea typeface="+mn-ea"/>
                <a:cs typeface="+mn-cs"/>
              </a:rPr>
              <a:t> page</a:t>
            </a:r>
            <a:endParaRPr lang="en-US" sz="1200" b="1"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unit digit of the number lies</a:t>
            </a:r>
          </a:p>
          <a:p>
            <a:r>
              <a:rPr lang="en-US" sz="1200" b="0" i="0" kern="1200" dirty="0" smtClean="0">
                <a:solidFill>
                  <a:schemeClr val="tx1"/>
                </a:solidFill>
                <a:effectLst/>
                <a:latin typeface="+mn-lt"/>
                <a:ea typeface="+mn-ea"/>
                <a:cs typeface="+mn-cs"/>
              </a:rPr>
              <a:t> between 500 and 1000 are 5, 6, 7, 8, 9. </a:t>
            </a:r>
          </a:p>
          <a:p>
            <a:r>
              <a:rPr lang="en-US" sz="1200" b="0" i="0" kern="1200" dirty="0" smtClean="0">
                <a:solidFill>
                  <a:schemeClr val="tx1"/>
                </a:solidFill>
                <a:effectLst/>
                <a:latin typeface="+mn-lt"/>
                <a:ea typeface="+mn-ea"/>
                <a:cs typeface="+mn-cs"/>
              </a:rPr>
              <a:t>By using one of the numbers in the unit </a:t>
            </a:r>
          </a:p>
          <a:p>
            <a:r>
              <a:rPr lang="en-US" sz="1200" b="0" i="0" kern="1200" dirty="0" smtClean="0">
                <a:solidFill>
                  <a:schemeClr val="tx1"/>
                </a:solidFill>
                <a:effectLst/>
                <a:latin typeface="+mn-lt"/>
                <a:ea typeface="+mn-ea"/>
                <a:cs typeface="+mn-cs"/>
              </a:rPr>
              <a:t>digit, we can get three digit numbers.</a:t>
            </a:r>
          </a:p>
          <a:p>
            <a:r>
              <a:rPr lang="en-US" sz="1200" b="0" i="0" kern="1200" dirty="0" smtClean="0">
                <a:solidFill>
                  <a:schemeClr val="tx1"/>
                </a:solidFill>
                <a:effectLst/>
                <a:latin typeface="+mn-lt"/>
                <a:ea typeface="+mn-ea"/>
                <a:cs typeface="+mn-cs"/>
              </a:rPr>
              <a:t>Now the condition is one of their digits </a:t>
            </a:r>
          </a:p>
          <a:p>
            <a:r>
              <a:rPr lang="en-US" sz="1200" b="0" i="0" kern="1200" dirty="0" smtClean="0">
                <a:solidFill>
                  <a:schemeClr val="tx1"/>
                </a:solidFill>
                <a:effectLst/>
                <a:latin typeface="+mn-lt"/>
                <a:ea typeface="+mn-ea"/>
                <a:cs typeface="+mn-cs"/>
              </a:rPr>
              <a:t>as 8. </a:t>
            </a:r>
          </a:p>
          <a:p>
            <a:r>
              <a:rPr lang="en-US" sz="1200" b="0" i="0" kern="1200" dirty="0" smtClean="0">
                <a:solidFill>
                  <a:schemeClr val="tx1"/>
                </a:solidFill>
                <a:effectLst/>
                <a:latin typeface="+mn-lt"/>
                <a:ea typeface="+mn-ea"/>
                <a:cs typeface="+mn-cs"/>
              </a:rPr>
              <a:t>(refer image)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Total number of integers  =  81 + 36 + 36</a:t>
            </a:r>
          </a:p>
          <a:p>
            <a:r>
              <a:rPr lang="en-US" sz="1200" b="0" i="0" kern="1200" dirty="0" smtClean="0">
                <a:solidFill>
                  <a:schemeClr val="tx1"/>
                </a:solidFill>
                <a:effectLst/>
                <a:latin typeface="+mn-lt"/>
                <a:ea typeface="+mn-ea"/>
                <a:cs typeface="+mn-cs"/>
              </a:rPr>
              <a:t>    =   153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276600" y="4376436"/>
            <a:ext cx="3333750" cy="4543425"/>
          </a:xfrm>
          <a:prstGeom prst="rect">
            <a:avLst/>
          </a:prstGeom>
        </p:spPr>
      </p:pic>
    </p:spTree>
    <p:extLst>
      <p:ext uri="{BB962C8B-B14F-4D97-AF65-F5344CB8AC3E}">
        <p14:creationId xmlns:p14="http://schemas.microsoft.com/office/powerpoint/2010/main" val="1911096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Numbers can be filled in the places are 0,1,2,3,4,........9</a:t>
            </a:r>
          </a:p>
          <a:p>
            <a:r>
              <a:rPr lang="en-US" sz="1200" b="1" i="0" kern="1200" dirty="0" smtClean="0">
                <a:solidFill>
                  <a:schemeClr val="tx1"/>
                </a:solidFill>
                <a:effectLst/>
                <a:latin typeface="+mn-lt"/>
                <a:ea typeface="+mn-ea"/>
                <a:cs typeface="+mn-cs"/>
              </a:rPr>
              <a:t>___ x ____ x ____ x ____ x ____</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Number of options we have for first place  =  9 (except 0)</a:t>
            </a:r>
          </a:p>
          <a:p>
            <a:r>
              <a:rPr lang="en-US" sz="1200" b="0" i="0" kern="1200" dirty="0" smtClean="0">
                <a:solidFill>
                  <a:schemeClr val="tx1"/>
                </a:solidFill>
                <a:effectLst/>
                <a:latin typeface="+mn-lt"/>
                <a:ea typeface="+mn-ea"/>
                <a:cs typeface="+mn-cs"/>
              </a:rPr>
              <a:t>Since repetition is not allowed the second dash is having 9 options (including 0 except the number filled in the first dash).</a:t>
            </a:r>
          </a:p>
          <a:p>
            <a:r>
              <a:rPr lang="en-US" sz="1200" b="0" i="0" kern="1200" dirty="0" smtClean="0">
                <a:solidFill>
                  <a:schemeClr val="tx1"/>
                </a:solidFill>
                <a:effectLst/>
                <a:latin typeface="+mn-lt"/>
                <a:ea typeface="+mn-ea"/>
                <a:cs typeface="+mn-cs"/>
              </a:rPr>
              <a:t>Like wise the third, fourth and fifth dashes are having 8, 7 and 6 options respectively.</a:t>
            </a:r>
          </a:p>
          <a:p>
            <a:r>
              <a:rPr lang="en-US" sz="1200" b="0" i="0" kern="1200" dirty="0" smtClean="0">
                <a:solidFill>
                  <a:schemeClr val="tx1"/>
                </a:solidFill>
                <a:effectLst/>
                <a:latin typeface="+mn-lt"/>
                <a:ea typeface="+mn-ea"/>
                <a:cs typeface="+mn-cs"/>
              </a:rPr>
              <a:t>Total number of ways  =  9 x 9 x 8 x 7 x 6</a:t>
            </a:r>
          </a:p>
          <a:p>
            <a:r>
              <a:rPr lang="en-US" sz="1200" b="0" i="0" kern="1200" dirty="0" smtClean="0">
                <a:solidFill>
                  <a:schemeClr val="tx1"/>
                </a:solidFill>
                <a:effectLst/>
                <a:latin typeface="+mn-lt"/>
                <a:ea typeface="+mn-ea"/>
                <a:cs typeface="+mn-cs"/>
              </a:rPr>
              <a:t>  =  27216</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276600" y="4376436"/>
            <a:ext cx="3333750" cy="4543425"/>
          </a:xfrm>
          <a:prstGeom prst="rect">
            <a:avLst/>
          </a:prstGeom>
        </p:spPr>
      </p:pic>
    </p:spTree>
    <p:extLst>
      <p:ext uri="{BB962C8B-B14F-4D97-AF65-F5344CB8AC3E}">
        <p14:creationId xmlns:p14="http://schemas.microsoft.com/office/powerpoint/2010/main" val="166881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As you know, multiples of 5 are integers having 0 or 5 in the digit to the extreme right (i.e. the unit's place).</a:t>
            </a:r>
          </a:p>
          <a:p>
            <a:r>
              <a:rPr lang="en-US" sz="1200" b="0" i="0" kern="1200" dirty="0" smtClean="0">
                <a:solidFill>
                  <a:schemeClr val="tx1"/>
                </a:solidFill>
                <a:effectLst/>
                <a:latin typeface="+mn-lt"/>
                <a:ea typeface="+mn-ea"/>
                <a:cs typeface="+mn-cs"/>
              </a:rPr>
              <a:t>The first digit from the right can be chosen in 2 ways.</a:t>
            </a:r>
          </a:p>
          <a:p>
            <a:r>
              <a:rPr lang="en-US" sz="1200" b="0" i="0" kern="1200" dirty="0" smtClean="0">
                <a:solidFill>
                  <a:schemeClr val="tx1"/>
                </a:solidFill>
                <a:effectLst/>
                <a:latin typeface="+mn-lt"/>
                <a:ea typeface="+mn-ea"/>
                <a:cs typeface="+mn-cs"/>
              </a:rPr>
              <a:t>The second digit can be any one of </a:t>
            </a:r>
            <a:r>
              <a:rPr lang="en-US" sz="1200" b="0" i="0" u="none" strike="noStrike" kern="1200" dirty="0" smtClean="0">
                <a:solidFill>
                  <a:schemeClr val="tx1"/>
                </a:solidFill>
                <a:effectLst/>
                <a:latin typeface="+mn-lt"/>
                <a:ea typeface="+mn-ea"/>
                <a:cs typeface="+mn-cs"/>
              </a:rPr>
              <a:t>1,2,3,4,5,6,7,8,9</a:t>
            </a:r>
          </a:p>
          <a:p>
            <a:r>
              <a:rPr lang="en-US" sz="1200" b="0" i="0" u="none" strike="noStrike" kern="1200" dirty="0" smtClean="0">
                <a:solidFill>
                  <a:schemeClr val="tx1"/>
                </a:solidFill>
                <a:effectLst/>
                <a:latin typeface="+mn-lt"/>
                <a:ea typeface="+mn-ea"/>
                <a:cs typeface="+mn-cs"/>
              </a:rPr>
              <a:t>1,2,3,4,5,6,7,8,9</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i.e. There are 9 choices for the second digit.</a:t>
            </a:r>
          </a:p>
          <a:p>
            <a:r>
              <a:rPr lang="en-US" sz="1200" b="0" i="0" kern="1200" dirty="0" smtClean="0">
                <a:solidFill>
                  <a:schemeClr val="tx1"/>
                </a:solidFill>
                <a:effectLst/>
                <a:latin typeface="+mn-lt"/>
                <a:ea typeface="+mn-ea"/>
                <a:cs typeface="+mn-cs"/>
              </a:rPr>
              <a:t>Thus, there are </a:t>
            </a:r>
            <a:r>
              <a:rPr lang="en-US" sz="1200" b="0" i="0" u="none" strike="noStrike" kern="1200" dirty="0" smtClean="0">
                <a:solidFill>
                  <a:schemeClr val="tx1"/>
                </a:solidFill>
                <a:effectLst/>
                <a:latin typeface="+mn-lt"/>
                <a:ea typeface="+mn-ea"/>
                <a:cs typeface="+mn-cs"/>
              </a:rPr>
              <a:t>2×9=2×9=</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18</a:t>
            </a:r>
            <a:r>
              <a:rPr lang="en-US" sz="1200" b="0" i="0" kern="1200" dirty="0" smtClean="0">
                <a:solidFill>
                  <a:schemeClr val="tx1"/>
                </a:solidFill>
                <a:effectLst/>
                <a:latin typeface="+mn-lt"/>
                <a:ea typeface="+mn-ea"/>
                <a:cs typeface="+mn-cs"/>
              </a:rPr>
              <a:t> multiples of 5 from 10 to 95.</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276600" y="4376436"/>
            <a:ext cx="3333750" cy="4543425"/>
          </a:xfrm>
          <a:prstGeom prst="rect">
            <a:avLst/>
          </a:prstGeom>
        </p:spPr>
      </p:pic>
    </p:spTree>
    <p:extLst>
      <p:ext uri="{BB962C8B-B14F-4D97-AF65-F5344CB8AC3E}">
        <p14:creationId xmlns:p14="http://schemas.microsoft.com/office/powerpoint/2010/main" val="70177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The number can be any one of the natural numbers from 1 to 99.</a:t>
            </a:r>
          </a:p>
          <a:p>
            <a:r>
              <a:rPr lang="en-US" sz="1200" b="0" i="0" kern="1200" dirty="0" smtClean="0">
                <a:solidFill>
                  <a:schemeClr val="tx1"/>
                </a:solidFill>
                <a:effectLst/>
                <a:latin typeface="+mn-lt"/>
                <a:ea typeface="+mn-ea"/>
                <a:cs typeface="+mn-cs"/>
              </a:rPr>
              <a:t>There are 99 choices for the number.</a:t>
            </a:r>
          </a:p>
          <a:p>
            <a:r>
              <a:rPr lang="en-US" sz="1200" b="0" i="0" kern="1200" dirty="0" smtClean="0">
                <a:solidFill>
                  <a:schemeClr val="tx1"/>
                </a:solidFill>
                <a:effectLst/>
                <a:latin typeface="+mn-lt"/>
                <a:ea typeface="+mn-ea"/>
                <a:cs typeface="+mn-cs"/>
              </a:rPr>
              <a:t>The letter can be chosen in 6 ways.</a:t>
            </a:r>
          </a:p>
          <a:p>
            <a:r>
              <a:rPr lang="en-US" sz="1200" b="0" i="0" kern="1200" dirty="0" smtClean="0">
                <a:solidFill>
                  <a:schemeClr val="tx1"/>
                </a:solidFill>
                <a:effectLst/>
                <a:latin typeface="+mn-lt"/>
                <a:ea typeface="+mn-ea"/>
                <a:cs typeface="+mn-cs"/>
              </a:rPr>
              <a:t>Number of possible bus routes are </a:t>
            </a:r>
            <a:r>
              <a:rPr lang="en-US" sz="1200" b="0" i="0" u="none" strike="noStrike" kern="1200" dirty="0" smtClean="0">
                <a:solidFill>
                  <a:schemeClr val="tx1"/>
                </a:solidFill>
                <a:effectLst/>
                <a:latin typeface="+mn-lt"/>
                <a:ea typeface="+mn-ea"/>
                <a:cs typeface="+mn-cs"/>
              </a:rPr>
              <a:t>99×6=99×6=</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594</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276600" y="4376436"/>
            <a:ext cx="3333750" cy="4543425"/>
          </a:xfrm>
          <a:prstGeom prst="rect">
            <a:avLst/>
          </a:prstGeom>
        </p:spPr>
      </p:pic>
    </p:spTree>
    <p:extLst>
      <p:ext uri="{BB962C8B-B14F-4D97-AF65-F5344CB8AC3E}">
        <p14:creationId xmlns:p14="http://schemas.microsoft.com/office/powerpoint/2010/main" val="2041403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Here question 1 has 4 solutions, question 2 has 3 solutions and question 3 has 2 solutions.</a:t>
            </a:r>
          </a:p>
          <a:p>
            <a:r>
              <a:rPr lang="en-US" sz="1200" b="0" i="0" kern="1200" dirty="0" smtClean="0">
                <a:solidFill>
                  <a:schemeClr val="tx1"/>
                </a:solidFill>
                <a:effectLst/>
                <a:latin typeface="+mn-lt"/>
                <a:ea typeface="+mn-ea"/>
                <a:cs typeface="+mn-cs"/>
              </a:rPr>
              <a:t>=&gt; By the multiplication (counting) rule,</a:t>
            </a:r>
          </a:p>
          <a:p>
            <a:r>
              <a:rPr lang="en-US" sz="1200" b="0" i="0" kern="1200" dirty="0" smtClean="0">
                <a:solidFill>
                  <a:schemeClr val="tx1"/>
                </a:solidFill>
                <a:effectLst/>
                <a:latin typeface="+mn-lt"/>
                <a:ea typeface="+mn-ea"/>
                <a:cs typeface="+mn-cs"/>
              </a:rPr>
              <a:t>Total number of solutions</a:t>
            </a:r>
            <a:r>
              <a:rPr lang="en-US" sz="1200" b="0" i="0" u="none" strike="noStrike" kern="1200" dirty="0" smtClean="0">
                <a:solidFill>
                  <a:schemeClr val="tx1"/>
                </a:solidFill>
                <a:effectLst/>
                <a:latin typeface="+mn-lt"/>
                <a:ea typeface="+mn-ea"/>
                <a:cs typeface="+mn-cs"/>
              </a:rPr>
              <a:t>=4×3×2==4×3×2=</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24</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276600" y="4376436"/>
            <a:ext cx="3333750" cy="4543425"/>
          </a:xfrm>
          <a:prstGeom prst="rect">
            <a:avLst/>
          </a:prstGeom>
        </p:spPr>
      </p:pic>
    </p:spTree>
    <p:extLst>
      <p:ext uri="{BB962C8B-B14F-4D97-AF65-F5344CB8AC3E}">
        <p14:creationId xmlns:p14="http://schemas.microsoft.com/office/powerpoint/2010/main" val="2618378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Three digit numbers will have unit's, ten's and hundred's place.</a:t>
            </a:r>
          </a:p>
          <a:p>
            <a:r>
              <a:rPr lang="en-US" sz="1200" b="0" i="0" kern="1200" dirty="0" smtClean="0">
                <a:solidFill>
                  <a:schemeClr val="tx1"/>
                </a:solidFill>
                <a:effectLst/>
                <a:latin typeface="+mn-lt"/>
                <a:ea typeface="+mn-ea"/>
                <a:cs typeface="+mn-cs"/>
              </a:rPr>
              <a:t>Out of 5 given digits any one can take the unit's place.</a:t>
            </a:r>
          </a:p>
          <a:p>
            <a:r>
              <a:rPr lang="en-US" sz="1200" b="0" i="0" kern="1200" dirty="0" smtClean="0">
                <a:solidFill>
                  <a:schemeClr val="tx1"/>
                </a:solidFill>
                <a:effectLst/>
                <a:latin typeface="+mn-lt"/>
                <a:ea typeface="+mn-ea"/>
                <a:cs typeface="+mn-cs"/>
              </a:rPr>
              <a:t>This can be done in 5 ways -------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After filling the unit's place, any of the four remaining digits can take the ten's place.</a:t>
            </a:r>
          </a:p>
          <a:p>
            <a:r>
              <a:rPr lang="en-US" sz="1200" b="0" i="0" kern="1200" dirty="0" smtClean="0">
                <a:solidFill>
                  <a:schemeClr val="tx1"/>
                </a:solidFill>
                <a:effectLst/>
                <a:latin typeface="+mn-lt"/>
                <a:ea typeface="+mn-ea"/>
                <a:cs typeface="+mn-cs"/>
              </a:rPr>
              <a:t>This can be done in 4 ways ------- (ii)</a:t>
            </a:r>
          </a:p>
          <a:p>
            <a:r>
              <a:rPr lang="en-US" sz="1200" b="0" i="0" kern="1200" dirty="0" smtClean="0">
                <a:solidFill>
                  <a:schemeClr val="tx1"/>
                </a:solidFill>
                <a:effectLst/>
                <a:latin typeface="+mn-lt"/>
                <a:ea typeface="+mn-ea"/>
                <a:cs typeface="+mn-cs"/>
              </a:rPr>
              <a:t>After filling in ten's place, hundred's place can be filled from any of the three remaining digits.</a:t>
            </a:r>
          </a:p>
          <a:p>
            <a:r>
              <a:rPr lang="en-US" sz="1200" b="0" i="0" kern="1200" dirty="0" smtClean="0">
                <a:solidFill>
                  <a:schemeClr val="tx1"/>
                </a:solidFill>
                <a:effectLst/>
                <a:latin typeface="+mn-lt"/>
                <a:ea typeface="+mn-ea"/>
                <a:cs typeface="+mn-cs"/>
              </a:rPr>
              <a:t>This can be done in 3 ways ------- (iii)</a:t>
            </a:r>
          </a:p>
          <a:p>
            <a:r>
              <a:rPr lang="en-US" sz="1200" b="0" i="0" kern="1200" dirty="0" smtClean="0">
                <a:solidFill>
                  <a:schemeClr val="tx1"/>
                </a:solidFill>
                <a:effectLst/>
                <a:latin typeface="+mn-lt"/>
                <a:ea typeface="+mn-ea"/>
                <a:cs typeface="+mn-cs"/>
              </a:rPr>
              <a:t>=&gt; By counting principle, the number of 3 digit numbers </a:t>
            </a:r>
            <a:r>
              <a:rPr lang="en-US" sz="1200" b="0" i="0" u="none" strike="noStrike" kern="1200" dirty="0" smtClean="0">
                <a:solidFill>
                  <a:schemeClr val="tx1"/>
                </a:solidFill>
                <a:effectLst/>
                <a:latin typeface="+mn-lt"/>
                <a:ea typeface="+mn-ea"/>
                <a:cs typeface="+mn-cs"/>
              </a:rPr>
              <a:t>=5×4×3==5×4×3=</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60</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276600" y="4376436"/>
            <a:ext cx="3333750" cy="4543425"/>
          </a:xfrm>
          <a:prstGeom prst="rect">
            <a:avLst/>
          </a:prstGeom>
        </p:spPr>
      </p:pic>
    </p:spTree>
    <p:extLst>
      <p:ext uri="{BB962C8B-B14F-4D97-AF65-F5344CB8AC3E}">
        <p14:creationId xmlns:p14="http://schemas.microsoft.com/office/powerpoint/2010/main" val="2698193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The bus from A to B can be selected in 3 ways.</a:t>
            </a:r>
          </a:p>
          <a:p>
            <a:r>
              <a:rPr lang="en-US" sz="1200" b="0" i="0" kern="1200" dirty="0" smtClean="0">
                <a:solidFill>
                  <a:schemeClr val="tx1"/>
                </a:solidFill>
                <a:effectLst/>
                <a:latin typeface="+mn-lt"/>
                <a:ea typeface="+mn-ea"/>
                <a:cs typeface="+mn-cs"/>
              </a:rPr>
              <a:t>The bus from B to C can be selected in 4 ways.</a:t>
            </a:r>
          </a:p>
          <a:p>
            <a:r>
              <a:rPr lang="en-US" sz="1200" b="0" i="0" kern="1200" dirty="0" smtClean="0">
                <a:solidFill>
                  <a:schemeClr val="tx1"/>
                </a:solidFill>
                <a:effectLst/>
                <a:latin typeface="+mn-lt"/>
                <a:ea typeface="+mn-ea"/>
                <a:cs typeface="+mn-cs"/>
              </a:rPr>
              <a:t>The bus from C to D can be selected in 2 ways.</a:t>
            </a:r>
          </a:p>
          <a:p>
            <a:r>
              <a:rPr lang="en-US" sz="1200" b="0" i="0" kern="1200" dirty="0" smtClean="0">
                <a:solidFill>
                  <a:schemeClr val="tx1"/>
                </a:solidFill>
                <a:effectLst/>
                <a:latin typeface="+mn-lt"/>
                <a:ea typeface="+mn-ea"/>
                <a:cs typeface="+mn-cs"/>
              </a:rPr>
              <a:t>The bus from D to E can be selected in 3 ways.</a:t>
            </a:r>
          </a:p>
          <a:p>
            <a:r>
              <a:rPr lang="en-US" sz="1200" b="0" i="0" kern="1200" dirty="0" smtClean="0">
                <a:solidFill>
                  <a:schemeClr val="tx1"/>
                </a:solidFill>
                <a:effectLst/>
                <a:latin typeface="+mn-lt"/>
                <a:ea typeface="+mn-ea"/>
                <a:cs typeface="+mn-cs"/>
              </a:rPr>
              <a:t>So, by the General Counting Principle, one can travel from A to E in </a:t>
            </a:r>
            <a:r>
              <a:rPr lang="en-US" sz="1200" b="0" i="0" u="none" strike="noStrike" kern="1200" dirty="0" smtClean="0">
                <a:solidFill>
                  <a:schemeClr val="tx1"/>
                </a:solidFill>
                <a:effectLst/>
                <a:latin typeface="+mn-lt"/>
                <a:ea typeface="+mn-ea"/>
                <a:cs typeface="+mn-cs"/>
              </a:rPr>
              <a:t>3×4×2×3=3×4×2×3=</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72 ways</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276600" y="4376436"/>
            <a:ext cx="3333750" cy="4543425"/>
          </a:xfrm>
          <a:prstGeom prst="rect">
            <a:avLst/>
          </a:prstGeom>
        </p:spPr>
      </p:pic>
    </p:spTree>
    <p:extLst>
      <p:ext uri="{BB962C8B-B14F-4D97-AF65-F5344CB8AC3E}">
        <p14:creationId xmlns:p14="http://schemas.microsoft.com/office/powerpoint/2010/main" val="1323354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The first letter from the right can be chosen in 26 ways because there are 26 alphabets.</a:t>
            </a:r>
          </a:p>
          <a:p>
            <a:r>
              <a:rPr lang="en-US" sz="1200" b="0" i="0" kern="1200" dirty="0" smtClean="0">
                <a:solidFill>
                  <a:schemeClr val="tx1"/>
                </a:solidFill>
                <a:effectLst/>
                <a:latin typeface="+mn-lt"/>
                <a:ea typeface="+mn-ea"/>
                <a:cs typeface="+mn-cs"/>
              </a:rPr>
              <a:t>Having chosen this, the second letter can be chosen in 26 ways.</a:t>
            </a:r>
          </a:p>
          <a:p>
            <a:r>
              <a:rPr lang="en-US" sz="1200" b="0" i="0" kern="1200" dirty="0" smtClean="0">
                <a:solidFill>
                  <a:schemeClr val="tx1"/>
                </a:solidFill>
                <a:effectLst/>
                <a:latin typeface="+mn-lt"/>
                <a:ea typeface="+mn-ea"/>
                <a:cs typeface="+mn-cs"/>
              </a:rPr>
              <a:t>=&gt; The first two letters can be chosen in </a:t>
            </a:r>
            <a:r>
              <a:rPr lang="en-US" sz="1200" b="0" i="0" u="none" strike="noStrike" kern="1200" dirty="0" smtClean="0">
                <a:solidFill>
                  <a:schemeClr val="tx1"/>
                </a:solidFill>
                <a:effectLst/>
                <a:latin typeface="+mn-lt"/>
                <a:ea typeface="+mn-ea"/>
                <a:cs typeface="+mn-cs"/>
              </a:rPr>
              <a:t>26×26=676</a:t>
            </a:r>
            <a:r>
              <a:rPr lang="en-US" sz="1200" b="0" i="0" kern="1200" dirty="0" smtClean="0">
                <a:solidFill>
                  <a:schemeClr val="tx1"/>
                </a:solidFill>
                <a:effectLst/>
                <a:latin typeface="+mn-lt"/>
                <a:ea typeface="+mn-ea"/>
                <a:cs typeface="+mn-cs"/>
              </a:rPr>
              <a:t> ways</a:t>
            </a:r>
          </a:p>
          <a:p>
            <a:r>
              <a:rPr lang="en-US" sz="1200" b="0" i="0" kern="1200" dirty="0" smtClean="0">
                <a:solidFill>
                  <a:schemeClr val="tx1"/>
                </a:solidFill>
                <a:effectLst/>
                <a:latin typeface="+mn-lt"/>
                <a:ea typeface="+mn-ea"/>
                <a:cs typeface="+mn-cs"/>
              </a:rPr>
              <a:t>Having chosen the first two letters, the third letter can be chosen in 26 ways.</a:t>
            </a:r>
          </a:p>
          <a:p>
            <a:r>
              <a:rPr lang="en-US" sz="1200" b="0" i="0" kern="1200" dirty="0" smtClean="0">
                <a:solidFill>
                  <a:schemeClr val="tx1"/>
                </a:solidFill>
                <a:effectLst/>
                <a:latin typeface="+mn-lt"/>
                <a:ea typeface="+mn-ea"/>
                <a:cs typeface="+mn-cs"/>
              </a:rPr>
              <a:t>=&gt; All the three letters can be chosen in </a:t>
            </a:r>
            <a:r>
              <a:rPr lang="en-US" sz="1200" b="0" i="0" u="none" strike="noStrike" kern="1200" dirty="0" smtClean="0">
                <a:solidFill>
                  <a:schemeClr val="tx1"/>
                </a:solidFill>
                <a:effectLst/>
                <a:latin typeface="+mn-lt"/>
                <a:ea typeface="+mn-ea"/>
                <a:cs typeface="+mn-cs"/>
              </a:rPr>
              <a:t>676×26=17576</a:t>
            </a:r>
            <a:r>
              <a:rPr lang="en-US" sz="1200" b="0" i="0" kern="1200" dirty="0" smtClean="0">
                <a:solidFill>
                  <a:schemeClr val="tx1"/>
                </a:solidFill>
                <a:effectLst/>
                <a:latin typeface="+mn-lt"/>
                <a:ea typeface="+mn-ea"/>
                <a:cs typeface="+mn-cs"/>
              </a:rPr>
              <a:t>ways.</a:t>
            </a:r>
          </a:p>
          <a:p>
            <a:r>
              <a:rPr lang="en-US" sz="1200" b="0" i="0" kern="1200" dirty="0" smtClean="0">
                <a:solidFill>
                  <a:schemeClr val="tx1"/>
                </a:solidFill>
                <a:effectLst/>
                <a:latin typeface="+mn-lt"/>
                <a:ea typeface="+mn-ea"/>
                <a:cs typeface="+mn-cs"/>
              </a:rPr>
              <a:t>It implies that the maximum possible number of five letter palindromes is </a:t>
            </a:r>
            <a:r>
              <a:rPr lang="en-US" sz="1200" b="1" i="0" kern="1200" dirty="0" smtClean="0">
                <a:solidFill>
                  <a:schemeClr val="tx1"/>
                </a:solidFill>
                <a:effectLst/>
                <a:latin typeface="+mn-lt"/>
                <a:ea typeface="+mn-ea"/>
                <a:cs typeface="+mn-cs"/>
              </a:rPr>
              <a:t>17576</a:t>
            </a:r>
            <a:r>
              <a:rPr lang="en-US" sz="1200" b="0" i="0" kern="1200" dirty="0" smtClean="0">
                <a:solidFill>
                  <a:schemeClr val="tx1"/>
                </a:solidFill>
                <a:effectLst/>
                <a:latin typeface="+mn-lt"/>
                <a:ea typeface="+mn-ea"/>
                <a:cs typeface="+mn-cs"/>
              </a:rPr>
              <a:t> because the fourth letter is the same as the second letter and the fifth letter is the same as the first letter.</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In Example 2.4 we found the maximum possible number of five letter palindromes. There cannot be more than 17576. But this does not mean that there are 17576 palindromes. Because some of the choices like CCCCC may not be meaningful words in the English language.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
        <p:nvSpPr>
          <p:cNvPr id="5" name="AutoShape 2" descr="data:image/webp;base64,UklGRgwKAABXRUJQVlA4TP8JAAAv98EcAA/ixrZtNTlxd0+VylO70EEPNR2zYBRMmVEoaCMpzlXMvYAC2FTbVuX/unCHBJAAizBiCLe7I26U0AQ2cDPMP/91AEWEAM2mgINq9EBWAkQIMk6KQHn9AdgG7ojvBgmCJhl015P+wOQHoUI+B8De4OagqHzkWwD2AE/slwletcL2OXUQhABECDYXHEYjHKD0JuhqMzSVQuGg8p1iCiQIoCjJtts2oldygAPlpKW4WgYHBsiBDkogYYP3//9K79xzLx4eH50d0X8JAtjGbQPk6mEXFCGKcrI9QP7+z7//8+///BMUZ73AkUNPfdS7K9+v3E56ms8tRRVq+V5l1aO8ayn6rkV9pH7Xfqnu/yzlO5Ul+5lhL3W/9Up2kY4+hw7Ot2Ptq4jL6iPur/poZ++uPqc5MV7BcGSI/p5cZJapal2S7NVHZMAgxTuaV1+fs53kD/6enEi6/V4yxuaEAGbNbs4Ob59TUiV5yl6bnlwwg5lrz2Y9gvpoZ2ezr89xiMnPtYw2PblI1csdIKXaY9p6u0hvn1PiMOSLLXpyuandWUNzYk5hSPXhf72dTLOvz8kf/D25yM3EzRm2E3OK0Imz04mmfc4Ms5gx8jliJKrqZQ3kWfdpZt++u+s4WeS2E8gYzIKQ2ayxOaFQZedJtmBvfmCYdv4l73Ns/+dtL2Y0ZDhe/0+yBf2kb1AVdzrDdp/juF6Ur6aczBGu4+42YxARnVMYq4qZbDvZxSdHn+Ooe1l6U9rRk4tuLnMHweGBp9IxWXbsQryjz3Gg8wO2E14566Mk6qgxR7iU55I/SKUniQFIdqSJnU4eHX1ORRPZnKTgf2Nb0pykMZ8cc0SkRBU5RHOihqt05CMS0smjo88hu3EiouvCMNO1SseYwoLleWOgUsHlENsJZhKGSrcSUR/SyqPR50jJHJZG+uojXbZS+nCDPUdIPcwWSjIxCAyLRf12ankkfY7NWQLpAzPAEKd2KYLOEcdb1r3cbHt5SSl1ZYDBMupFtMNSy2PlrFRpQHn52SQ9I5A5MnPce5nZ/dDP7tEPLJCFIn69SCyPpM8xmAikStUGao7cDFn2YAwMSW9liYnaFqaVx+3EBeLCzlkaY5oOyajMsgfrrR+9IvDhip3d7vPo7HOkpEtVmUrqdOOf2pUwsye3s5cXamsZo8/LT+Ri3nkevX1ORYMv03AJ0Z9If++dI5oZOxGpDHQya9t0MKc7z6O3zynJoMA8SCN7ZVKz3zFHjExlDOL9qDakNv6r7vPo7HMctTqFZzbHUliq3D25ZtaQEFPIo7fPgTQmZZEZevmNNkrHdPfkmvsRSeTR2edsJ2ndmxNti1SaFHdPTjjbe0glj84+R7swCXsYC6e+QNIpifwW41JiMvYXE8qjt89J6PPv4GdVBaGApdOeel9DcLdeyR6jM49ZYkmLQSJvJwMr/WoP05nHPHFGbaE/ePttx1zn8dvz/xKBPP4KzF5nlO8+/khEr1N+302Dn+/4vYnf763Qz3f8RYfN6f3XXMGi6HcbBsjuXN5iIHuVV6vAtanmfHVp6IinSc6vJRI3hU79oigG8vVpAf7rjCC7c3lvi2Ise5TNCvnRUFOvVh++GEpiaQruXccJN6T+4XslIBMPexurz1xNdw8xsX2BUz6kORd1vR3ODjjvRPo3lMOY/yhlfnAvchwpMOBSpIYfJsGIkAWkV/2VPLAdpgYO4vwju2kEeYRfHkfQSOJIhgrhdp1GGBGhf7Ap8C+9xcLfnBbFg2VQEBYepcngonj0ogjWCFYda51v+6BjcPP9whEBk/C2bygHKYUSldzD/OAgYmEgD23jSOpJn6+6OdP202rdqBbj6lJk+wm0qNVEK0JNNwddfGLF6UqLionmFNK8wK835ExFgY55CwrsIgQuBI6ZhAHIBlsR2RufBJBHlbMwBhLj2+uDg2OJyOT8kSquQo9Y6xbjGuxHWg64VUQCaEKN6lYTvVEhi+AldahCc6pNpk1S2A0gccuDJZHQ1yCSeARGMBxUXqhn6SG19SC9OGpiKi7BwkdRGuAPWfgoRksaE/DX9GkUFpD4zY0UXCeCNxwAbaErAeOE4wjAOItgJBYBlaBBlMuC2TAGvjwmABFkocHlZ4kahigB/BH0HJsypwcjrY3w7B4IOpbpgbHStIiDhErj0NHdMwJ1U9cPfbLVurbwWc6Dp87BTZXx8BnkrOWc2TAq4KTvXmCSIdlByYOlFqVcY28ymtNgFrDI16eqjIxBtmofoH45IhAh0TmUq2PjgJjhjHaWkFrlhHUQADmf6y5kxGUSkbxkYQEbghzj1iIOEqoRx1xHxwP1UgF6ArggEFy2BtvoTuIclh5yYYFo+oyqr9V1BJATFSHv919qM0Cy2VYS3BBeqWZTrQJjMdxCihCxazEQAIvA2J/aIN1MJMiQeGF9wMyhjQKzekjyTPxxbMgk/qC2skArkD8OGiqNgynjgbpZEYME6AsCYJsaWgXA1YpsMxzA80oVH6GK/KvMoEG6R+IwQ8VAWoCUKQUSAZWQAnTBxnUACg+k+ZXyzBwOXZO6sASPEpkaoy+PfQii5xQt4qChsjiCAvT2MQm0O3wUUSCXBhMCtIzaDE74LiS1BEjqAEHwQKICkryErEPCVUEfKT1A5Qnwh0vmkG8KQLNqDoy2sUUcJFQaxxncQQ0P1M22+CwSD3X8b6v+DzMIyd5AXyAb2CPoEmCeCtwCksctUIxpBFQCAVFOvt2XKJgqwFyGeQ9FQP+RkZzRBM/1SnDPkOmb+8Q4x2KgRRwsVBKHVgxnIoG2+MVIWK0rLDlVOI6igQaUfPtSIkMWZAEhTtDLSjgMaILv+DzQFxwGNAIqQUdHlLPoHizjQM963a2NRGwQs2D6oTZxmS2xFAP+OBwgo6LOxAJtwba4RA3Xeouoe02+Z9x+0ho+SmxsCtLiQ7LJlr4vxBXmifhVADeMiwN9HowCUc40BalvI1yo5tC1WwM2l05/QPq1zHaAqhADB0saqgMgnwfqZkVWDj+M6wSXwoHH18SM1wILUTxuX7CZvRjgmYpCLzkbNf8NareAts3D91y21rHoGxFwCYuBpVzgZR8+ehDhfX8CvRaEn70iizwUflC2Vqv6K6WVy4wAXh1axEFCNb5QXemd9zTQFqeib9RXnw01Wsf5JRwHRUVrAmgh8PKygd89v5bECV3BzionoO8PvaIalmwPONLv38y5tJYAQUYrITHiWJI49J4xwBiXxAjf3knuPEh/Ri/ukJ07vXpzT7Q59R5B62mPNYc/DhoqjWNOgjPGJS3ua8iQzFo1q7HsTCGxQ10HwJVE5PTYkrl29fbzYyZozi3SIg4SKo8DLh+ri1ok0MS4t5FFQpOZML9nMIX1LGECvjc4Z7+ZNOuP8t3BKdk5fHdzqF7/OZ8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276600" y="4376436"/>
            <a:ext cx="3333750" cy="4543425"/>
          </a:xfrm>
          <a:prstGeom prst="rect">
            <a:avLst/>
          </a:prstGeom>
        </p:spPr>
      </p:pic>
    </p:spTree>
    <p:extLst>
      <p:ext uri="{BB962C8B-B14F-4D97-AF65-F5344CB8AC3E}">
        <p14:creationId xmlns:p14="http://schemas.microsoft.com/office/powerpoint/2010/main" val="1320126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670993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925307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927367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88285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B</a:t>
            </a:r>
          </a:p>
          <a:p>
            <a:r>
              <a:rPr lang="en-US" sz="1200" b="0" i="0" kern="1200" dirty="0" smtClean="0">
                <a:solidFill>
                  <a:schemeClr val="tx1"/>
                </a:solidFill>
                <a:effectLst/>
                <a:latin typeface="+mn-lt"/>
                <a:ea typeface="+mn-ea"/>
                <a:cs typeface="+mn-cs"/>
              </a:rPr>
              <a:t>There are 4 stages:</a:t>
            </a:r>
          </a:p>
          <a:p>
            <a:endParaRPr lang="en-US" sz="1200" b="0" i="0" kern="1200" dirty="0" smtClean="0">
              <a:solidFill>
                <a:schemeClr val="tx1"/>
              </a:solidFill>
              <a:effectLst/>
              <a:latin typeface="+mn-lt"/>
              <a:ea typeface="+mn-ea"/>
              <a:cs typeface="+mn-cs"/>
            </a:endParaRPr>
          </a:p>
          <a:p>
            <a:pPr marL="228600" indent="-228600">
              <a:buFont typeface="+mj-lt"/>
              <a:buAutoNum type="arabicPeriod"/>
            </a:pPr>
            <a:r>
              <a:rPr lang="en-US" sz="1200" b="0" i="0" kern="1200" dirty="0" smtClean="0">
                <a:solidFill>
                  <a:schemeClr val="tx1"/>
                </a:solidFill>
                <a:effectLst/>
                <a:latin typeface="+mn-lt"/>
                <a:ea typeface="+mn-ea"/>
                <a:cs typeface="+mn-cs"/>
              </a:rPr>
              <a:t>Choose a sandwich.</a:t>
            </a:r>
          </a:p>
          <a:p>
            <a:pPr marL="228600" indent="-228600">
              <a:buFont typeface="+mj-lt"/>
              <a:buAutoNum type="arabicPeriod"/>
            </a:pPr>
            <a:r>
              <a:rPr lang="en-US" sz="1200" b="0" i="0" kern="1200" dirty="0" smtClean="0">
                <a:solidFill>
                  <a:schemeClr val="tx1"/>
                </a:solidFill>
                <a:effectLst/>
                <a:latin typeface="+mn-lt"/>
                <a:ea typeface="+mn-ea"/>
                <a:cs typeface="+mn-cs"/>
              </a:rPr>
              <a:t>Choose a side.</a:t>
            </a:r>
          </a:p>
          <a:p>
            <a:pPr marL="228600" indent="-228600">
              <a:buFont typeface="+mj-lt"/>
              <a:buAutoNum type="arabicPeriod"/>
            </a:pPr>
            <a:r>
              <a:rPr lang="en-US" sz="1200" b="0" i="0" kern="1200" dirty="0" smtClean="0">
                <a:solidFill>
                  <a:schemeClr val="tx1"/>
                </a:solidFill>
                <a:effectLst/>
                <a:latin typeface="+mn-lt"/>
                <a:ea typeface="+mn-ea"/>
                <a:cs typeface="+mn-cs"/>
              </a:rPr>
              <a:t>Choose a dessert.</a:t>
            </a:r>
          </a:p>
          <a:p>
            <a:pPr marL="228600" indent="-228600">
              <a:buFont typeface="+mj-lt"/>
              <a:buAutoNum type="arabicPeriod"/>
            </a:pPr>
            <a:r>
              <a:rPr lang="en-US" sz="1200" b="0" i="0" kern="1200" dirty="0" smtClean="0">
                <a:solidFill>
                  <a:schemeClr val="tx1"/>
                </a:solidFill>
                <a:effectLst/>
                <a:latin typeface="+mn-lt"/>
                <a:ea typeface="+mn-ea"/>
                <a:cs typeface="+mn-cs"/>
              </a:rPr>
              <a:t>Choose a drink.</a:t>
            </a:r>
          </a:p>
          <a:p>
            <a:r>
              <a:rPr lang="en-US" sz="1200" b="0" i="0" kern="1200" dirty="0" smtClean="0">
                <a:solidFill>
                  <a:schemeClr val="tx1"/>
                </a:solidFill>
                <a:effectLst/>
                <a:latin typeface="+mn-lt"/>
                <a:ea typeface="+mn-ea"/>
                <a:cs typeface="+mn-cs"/>
              </a:rPr>
              <a:t>There are 4 different types of sandwich, 3 different types of side, 2 different types of desserts and five different types of drink.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of meal combos possible is 4 * 3 * 2 * 5 = 120.</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3679922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There are 5 stages: Question 1, question 2, question 3, question 4, and question 5.</a:t>
            </a:r>
          </a:p>
          <a:p>
            <a:r>
              <a:rPr lang="en-US" sz="1200" b="0" i="0" kern="1200" dirty="0" smtClean="0">
                <a:solidFill>
                  <a:schemeClr val="tx1"/>
                </a:solidFill>
                <a:effectLst/>
                <a:latin typeface="+mn-lt"/>
                <a:ea typeface="+mn-ea"/>
                <a:cs typeface="+mn-cs"/>
              </a:rPr>
              <a:t>There are 2 choices for each question (Yes or No).</a:t>
            </a:r>
          </a:p>
          <a:p>
            <a:r>
              <a:rPr lang="en-US" sz="1200" b="0" i="0" kern="1200" dirty="0" smtClean="0">
                <a:solidFill>
                  <a:schemeClr val="tx1"/>
                </a:solidFill>
                <a:effectLst/>
                <a:latin typeface="+mn-lt"/>
                <a:ea typeface="+mn-ea"/>
                <a:cs typeface="+mn-cs"/>
              </a:rPr>
              <a:t>So the total number of possible ways to answer is:</a:t>
            </a:r>
          </a:p>
          <a:p>
            <a:r>
              <a:rPr lang="en-US" sz="1200" b="0" i="0" kern="1200" dirty="0" smtClean="0">
                <a:solidFill>
                  <a:schemeClr val="tx1"/>
                </a:solidFill>
                <a:effectLst/>
                <a:latin typeface="+mn-lt"/>
                <a:ea typeface="+mn-ea"/>
                <a:cs typeface="+mn-cs"/>
              </a:rPr>
              <a:t>2 * 2 * 2 * 2 * 2 = 32.</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51285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625000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52000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84418"/>
          </a:xfrm>
          <a:prstGeom prst="rect">
            <a:avLst/>
          </a:prstGeom>
          <a:noFill/>
        </p:spPr>
        <p:txBody>
          <a:bodyPr wrap="square" lIns="91440" tIns="45720" rIns="91440" bIns="45720">
            <a:spAutoFit/>
          </a:bodyPr>
          <a:lstStyle/>
          <a:p>
            <a:pPr>
              <a:lnSpc>
                <a:spcPct val="150000"/>
              </a:lnSpc>
            </a:pPr>
            <a:r>
              <a:rPr lang="en-US" sz="2800" dirty="0"/>
              <a:t>676000</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26000</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company puts a code on each different product they sell. The code is made up of 3 numbers and 2 letters. How many different codes are possible?</a:t>
            </a:r>
            <a:endParaRPr lang="en-US" sz="2500" dirty="0">
              <a:latin typeface="Nunito Sans" panose="00000500000000000000" pitchFamily="2" charset="0"/>
            </a:endParaRPr>
          </a:p>
        </p:txBody>
      </p:sp>
    </p:spTree>
    <p:extLst>
      <p:ext uri="{BB962C8B-B14F-4D97-AF65-F5344CB8AC3E}">
        <p14:creationId xmlns:p14="http://schemas.microsoft.com/office/powerpoint/2010/main" val="519836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If there are four trains from Bangalore to Pune and six trains from Pune to Mumbai, in how many ways one can travel from Bangalore to Mumbai?</a:t>
            </a:r>
            <a:endParaRPr lang="en-US" sz="2500" dirty="0">
              <a:latin typeface="Nunito Sans" panose="00000500000000000000" pitchFamily="2" charset="0"/>
            </a:endParaRPr>
          </a:p>
        </p:txBody>
      </p:sp>
    </p:spTree>
    <p:extLst>
      <p:ext uri="{BB962C8B-B14F-4D97-AF65-F5344CB8AC3E}">
        <p14:creationId xmlns:p14="http://schemas.microsoft.com/office/powerpoint/2010/main" val="3020627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240 ways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 ways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360 ways</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480 ways</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In how many ways can 6 persons be seated in 4 chairs?</a:t>
            </a:r>
            <a:endParaRPr lang="en-US" sz="2500" dirty="0">
              <a:latin typeface="Nunito Sans" panose="00000500000000000000" pitchFamily="2" charset="0"/>
            </a:endParaRPr>
          </a:p>
        </p:txBody>
      </p:sp>
    </p:spTree>
    <p:extLst>
      <p:ext uri="{BB962C8B-B14F-4D97-AF65-F5344CB8AC3E}">
        <p14:creationId xmlns:p14="http://schemas.microsoft.com/office/powerpoint/2010/main" val="2320592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1500</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maximum number of attempts required to open a 4 slot number lock where each slot can take any value from 0 to 9?</a:t>
            </a:r>
            <a:endParaRPr lang="en-US" sz="2500" dirty="0">
              <a:latin typeface="Nunito Sans" panose="00000500000000000000" pitchFamily="2" charset="0"/>
            </a:endParaRPr>
          </a:p>
        </p:txBody>
      </p:sp>
    </p:spTree>
    <p:extLst>
      <p:ext uri="{BB962C8B-B14F-4D97-AF65-F5344CB8AC3E}">
        <p14:creationId xmlns:p14="http://schemas.microsoft.com/office/powerpoint/2010/main" val="2854484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378</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27</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84418"/>
          </a:xfrm>
          <a:prstGeom prst="rect">
            <a:avLst/>
          </a:prstGeom>
          <a:noFill/>
        </p:spPr>
        <p:txBody>
          <a:bodyPr wrap="square" lIns="91440" tIns="45720" rIns="91440" bIns="45720">
            <a:spAutoFit/>
          </a:bodyPr>
          <a:lstStyle/>
          <a:p>
            <a:pPr>
              <a:lnSpc>
                <a:spcPct val="150000"/>
              </a:lnSpc>
            </a:pPr>
            <a:r>
              <a:rPr lang="en-US" sz="2800" dirty="0" smtClean="0"/>
              <a:t>140</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41</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a class there are 27 boys and 14 girls. The teacher wants to select 1 boy and 1 girl to represent a competition. In how many ways can the teacher make this selection?</a:t>
            </a:r>
            <a:endParaRPr lang="en-US" sz="2500" dirty="0">
              <a:latin typeface="Nunito Sans" panose="00000500000000000000" pitchFamily="2" charset="0"/>
            </a:endParaRPr>
          </a:p>
        </p:txBody>
      </p:sp>
    </p:spTree>
    <p:extLst>
      <p:ext uri="{BB962C8B-B14F-4D97-AF65-F5344CB8AC3E}">
        <p14:creationId xmlns:p14="http://schemas.microsoft.com/office/powerpoint/2010/main" val="153504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84418"/>
          </a:xfrm>
          <a:prstGeom prst="rect">
            <a:avLst/>
          </a:prstGeom>
          <a:noFill/>
        </p:spPr>
        <p:txBody>
          <a:bodyPr wrap="square" lIns="91440" tIns="45720" rIns="91440" bIns="45720">
            <a:spAutoFit/>
          </a:bodyPr>
          <a:lstStyle/>
          <a:p>
            <a:pPr>
              <a:lnSpc>
                <a:spcPct val="150000"/>
              </a:lnSpc>
            </a:pPr>
            <a:r>
              <a:rPr lang="en-US" sz="2800" dirty="0" smtClean="0"/>
              <a:t>13</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42</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Given 7 flags of different colors, how many different signals can be generated if a signal requires the use of two flags, one below the other?</a:t>
            </a:r>
            <a:endParaRPr lang="en-US" sz="2500" dirty="0">
              <a:latin typeface="Nunito Sans" panose="00000500000000000000" pitchFamily="2" charset="0"/>
            </a:endParaRPr>
          </a:p>
        </p:txBody>
      </p:sp>
    </p:spTree>
    <p:extLst>
      <p:ext uri="{BB962C8B-B14F-4D97-AF65-F5344CB8AC3E}">
        <p14:creationId xmlns:p14="http://schemas.microsoft.com/office/powerpoint/2010/main" val="1171490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100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84418"/>
          </a:xfrm>
          <a:prstGeom prst="rect">
            <a:avLst/>
          </a:prstGeom>
          <a:noFill/>
        </p:spPr>
        <p:txBody>
          <a:bodyPr wrap="square" lIns="91440" tIns="45720" rIns="91440" bIns="45720">
            <a:spAutoFit/>
          </a:bodyPr>
          <a:lstStyle/>
          <a:p>
            <a:pPr>
              <a:lnSpc>
                <a:spcPct val="150000"/>
              </a:lnSpc>
            </a:pPr>
            <a:r>
              <a:rPr lang="en-US" sz="2800" dirty="0" smtClean="0"/>
              <a:t>600</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17</a:t>
            </a:r>
            <a:r>
              <a:rPr lang="en-US" sz="2500" dirty="0" smtClean="0">
                <a:latin typeface="Nunito Sans" panose="00000500000000000000" pitchFamily="2" charset="0"/>
              </a:rPr>
              <a:t>0</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person wants to buy one fountain pen, one ball pen and one pencil from a stationery shop. If there are 10 fountain pen varieties, 12 ball pen varieties and 5 pencil varieties, in how many ways can he select these articles?</a:t>
            </a:r>
            <a:endParaRPr lang="en-US" sz="2500" dirty="0">
              <a:latin typeface="Nunito Sans" panose="00000500000000000000" pitchFamily="2" charset="0"/>
            </a:endParaRPr>
          </a:p>
        </p:txBody>
      </p:sp>
    </p:spTree>
    <p:extLst>
      <p:ext uri="{BB962C8B-B14F-4D97-AF65-F5344CB8AC3E}">
        <p14:creationId xmlns:p14="http://schemas.microsoft.com/office/powerpoint/2010/main" val="13742283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1320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84418"/>
          </a:xfrm>
          <a:prstGeom prst="rect">
            <a:avLst/>
          </a:prstGeom>
          <a:noFill/>
        </p:spPr>
        <p:txBody>
          <a:bodyPr wrap="square" lIns="91440" tIns="45720" rIns="91440" bIns="45720">
            <a:spAutoFit/>
          </a:bodyPr>
          <a:lstStyle/>
          <a:p>
            <a:pPr>
              <a:lnSpc>
                <a:spcPct val="150000"/>
              </a:lnSpc>
            </a:pPr>
            <a:r>
              <a:rPr lang="en-US" sz="2800" dirty="0" smtClean="0"/>
              <a:t>1200</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Twelve students compete in a race. In how many ways first three prizes be given?</a:t>
            </a:r>
            <a:endParaRPr lang="en-US" sz="2500" dirty="0">
              <a:latin typeface="Nunito Sans" panose="00000500000000000000" pitchFamily="2" charset="0"/>
            </a:endParaRPr>
          </a:p>
        </p:txBody>
      </p:sp>
    </p:spTree>
    <p:extLst>
      <p:ext uri="{BB962C8B-B14F-4D97-AF65-F5344CB8AC3E}">
        <p14:creationId xmlns:p14="http://schemas.microsoft.com/office/powerpoint/2010/main" val="777536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48420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42840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84418"/>
          </a:xfrm>
          <a:prstGeom prst="rect">
            <a:avLst/>
          </a:prstGeom>
          <a:noFill/>
        </p:spPr>
        <p:txBody>
          <a:bodyPr wrap="square" lIns="91440" tIns="45720" rIns="91440" bIns="45720">
            <a:spAutoFit/>
          </a:bodyPr>
          <a:lstStyle/>
          <a:p>
            <a:pPr>
              <a:lnSpc>
                <a:spcPct val="150000"/>
              </a:lnSpc>
            </a:pPr>
            <a:r>
              <a:rPr lang="en-US" sz="2800" dirty="0" smtClean="0"/>
              <a:t>84000</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3600</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From among the 36 teachers in a college, one principal, one vice-principal and the teacher-in charge are to be appointed. In how many ways this can be done?</a:t>
            </a:r>
            <a:endParaRPr lang="en-US" sz="2500" dirty="0">
              <a:latin typeface="Nunito Sans" panose="00000500000000000000" pitchFamily="2" charset="0"/>
            </a:endParaRPr>
          </a:p>
        </p:txBody>
      </p:sp>
    </p:spTree>
    <p:extLst>
      <p:ext uri="{BB962C8B-B14F-4D97-AF65-F5344CB8AC3E}">
        <p14:creationId xmlns:p14="http://schemas.microsoft.com/office/powerpoint/2010/main" val="322883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72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512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84418"/>
          </a:xfrm>
          <a:prstGeom prst="rect">
            <a:avLst/>
          </a:prstGeom>
          <a:noFill/>
        </p:spPr>
        <p:txBody>
          <a:bodyPr wrap="square" lIns="91440" tIns="45720" rIns="91440" bIns="45720">
            <a:spAutoFit/>
          </a:bodyPr>
          <a:lstStyle/>
          <a:p>
            <a:pPr>
              <a:lnSpc>
                <a:spcPct val="150000"/>
              </a:lnSpc>
            </a:pPr>
            <a:r>
              <a:rPr lang="en-US" sz="2800" dirty="0" smtClean="0"/>
              <a:t>18</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48</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6 multiple choice questions in an examination. How many sequences of answers are possible, if the first three questions have 4 choices each and the next three have 2 each?</a:t>
            </a:r>
            <a:endParaRPr lang="en-US" sz="2500" dirty="0">
              <a:latin typeface="Nunito Sans" panose="00000500000000000000" pitchFamily="2" charset="0"/>
            </a:endParaRPr>
          </a:p>
        </p:txBody>
      </p:sp>
    </p:spTree>
    <p:extLst>
      <p:ext uri="{BB962C8B-B14F-4D97-AF65-F5344CB8AC3E}">
        <p14:creationId xmlns:p14="http://schemas.microsoft.com/office/powerpoint/2010/main" val="45319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153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145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84418"/>
          </a:xfrm>
          <a:prstGeom prst="rect">
            <a:avLst/>
          </a:prstGeom>
          <a:noFill/>
        </p:spPr>
        <p:txBody>
          <a:bodyPr wrap="square" lIns="91440" tIns="45720" rIns="91440" bIns="45720">
            <a:spAutoFit/>
          </a:bodyPr>
          <a:lstStyle/>
          <a:p>
            <a:pPr>
              <a:lnSpc>
                <a:spcPct val="150000"/>
              </a:lnSpc>
            </a:pPr>
            <a:r>
              <a:rPr lang="en-US" sz="2800" dirty="0" smtClean="0"/>
              <a:t>63</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81</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numbers are there between 500 and 1000 which have exactly one of their digits as 8?</a:t>
            </a:r>
            <a:endParaRPr lang="en-US" sz="2500" dirty="0">
              <a:latin typeface="Nunito Sans" panose="00000500000000000000" pitchFamily="2" charset="0"/>
            </a:endParaRPr>
          </a:p>
        </p:txBody>
      </p:sp>
    </p:spTree>
    <p:extLst>
      <p:ext uri="{BB962C8B-B14F-4D97-AF65-F5344CB8AC3E}">
        <p14:creationId xmlns:p14="http://schemas.microsoft.com/office/powerpoint/2010/main" val="994551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1443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891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1443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5000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8919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27000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366516"/>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941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429780"/>
            <a:ext cx="10098317" cy="523220"/>
          </a:xfrm>
          <a:prstGeom prst="rect">
            <a:avLst/>
          </a:prstGeom>
          <a:noFill/>
        </p:spPr>
        <p:txBody>
          <a:bodyPr wrap="square" lIns="91440" tIns="45720" rIns="91440" bIns="45720">
            <a:spAutoFit/>
          </a:bodyPr>
          <a:lstStyle/>
          <a:p>
            <a:r>
              <a:rPr lang="en-US" sz="2800" dirty="0"/>
              <a:t>27216</a:t>
            </a: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941276"/>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21600</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five-digit number license plates can be made if </a:t>
            </a:r>
            <a:r>
              <a:rPr lang="en-US" sz="2500" dirty="0" smtClean="0">
                <a:latin typeface="Nunito Sans" panose="00000500000000000000" pitchFamily="2" charset="0"/>
              </a:rPr>
              <a:t>first </a:t>
            </a:r>
            <a:r>
              <a:rPr lang="en-US" sz="2500" dirty="0">
                <a:latin typeface="Nunito Sans" panose="00000500000000000000" pitchFamily="2" charset="0"/>
              </a:rPr>
              <a:t>digit cannot be zero and the repetition of digits is not </a:t>
            </a:r>
            <a:r>
              <a:rPr lang="en-US" sz="2500" dirty="0" smtClean="0">
                <a:latin typeface="Nunito Sans" panose="00000500000000000000" pitchFamily="2" charset="0"/>
              </a:rPr>
              <a:t>allowed</a:t>
            </a:r>
            <a:r>
              <a:rPr lang="en-US" sz="2500" dirty="0">
                <a:latin typeface="Nunito Sans" panose="00000500000000000000" pitchFamily="2" charset="0"/>
              </a:rPr>
              <a:t>?</a:t>
            </a:r>
          </a:p>
        </p:txBody>
      </p:sp>
    </p:spTree>
    <p:extLst>
      <p:ext uri="{BB962C8B-B14F-4D97-AF65-F5344CB8AC3E}">
        <p14:creationId xmlns:p14="http://schemas.microsoft.com/office/powerpoint/2010/main" val="3958865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1443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891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1443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9</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8919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27</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366516"/>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941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429780"/>
            <a:ext cx="10098317" cy="523220"/>
          </a:xfrm>
          <a:prstGeom prst="rect">
            <a:avLst/>
          </a:prstGeom>
          <a:noFill/>
        </p:spPr>
        <p:txBody>
          <a:bodyPr wrap="square" lIns="91440" tIns="45720" rIns="91440" bIns="45720">
            <a:spAutoFit/>
          </a:bodyPr>
          <a:lstStyle/>
          <a:p>
            <a:r>
              <a:rPr lang="en-US" sz="2800" dirty="0" smtClean="0"/>
              <a:t>24</a:t>
            </a:r>
            <a:endParaRPr lang="en-US" sz="2800" dirty="0"/>
          </a:p>
        </p:txBody>
      </p:sp>
      <p:sp>
        <p:nvSpPr>
          <p:cNvPr id="13" name="Rectangle 12">
            <a:extLst>
              <a:ext uri="{FF2B5EF4-FFF2-40B4-BE49-F238E27FC236}">
                <a16:creationId xmlns:a16="http://schemas.microsoft.com/office/drawing/2014/main" id="{F62FDC11-1E2D-428B-8217-CF9104F9B6D7}"/>
              </a:ext>
            </a:extLst>
          </p:cNvPr>
          <p:cNvSpPr/>
          <p:nvPr/>
        </p:nvSpPr>
        <p:spPr>
          <a:xfrm>
            <a:off x="1445891" y="4941276"/>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18</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multiples of 5 are there from 10 to 95?</a:t>
            </a:r>
            <a:endParaRPr lang="en-US" sz="2500" dirty="0">
              <a:latin typeface="Nunito Sans" panose="00000500000000000000" pitchFamily="2" charset="0"/>
            </a:endParaRPr>
          </a:p>
        </p:txBody>
      </p:sp>
    </p:spTree>
    <p:extLst>
      <p:ext uri="{BB962C8B-B14F-4D97-AF65-F5344CB8AC3E}">
        <p14:creationId xmlns:p14="http://schemas.microsoft.com/office/powerpoint/2010/main" val="64232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1443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891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1443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599</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8919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594</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366516"/>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941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429780"/>
            <a:ext cx="10098317" cy="523220"/>
          </a:xfrm>
          <a:prstGeom prst="rect">
            <a:avLst/>
          </a:prstGeom>
          <a:noFill/>
        </p:spPr>
        <p:txBody>
          <a:bodyPr wrap="square" lIns="91440" tIns="45720" rIns="91440" bIns="45720">
            <a:spAutoFit/>
          </a:bodyPr>
          <a:lstStyle/>
          <a:p>
            <a:r>
              <a:rPr lang="en-US" sz="2800" dirty="0" smtClean="0"/>
              <a:t>468</a:t>
            </a:r>
            <a:endParaRPr lang="en-US" sz="2800" dirty="0"/>
          </a:p>
        </p:txBody>
      </p:sp>
      <p:sp>
        <p:nvSpPr>
          <p:cNvPr id="13" name="Rectangle 12">
            <a:extLst>
              <a:ext uri="{FF2B5EF4-FFF2-40B4-BE49-F238E27FC236}">
                <a16:creationId xmlns:a16="http://schemas.microsoft.com/office/drawing/2014/main" id="{F62FDC11-1E2D-428B-8217-CF9104F9B6D7}"/>
              </a:ext>
            </a:extLst>
          </p:cNvPr>
          <p:cNvSpPr/>
          <p:nvPr/>
        </p:nvSpPr>
        <p:spPr>
          <a:xfrm>
            <a:off x="1445891" y="4941276"/>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256</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a city, the bus route numbers consist of a natural number less than 100, followed by one of the letters A,B,C,D,E and F. How many different bus routes are possible?</a:t>
            </a:r>
            <a:endParaRPr lang="en-US" sz="2500" dirty="0">
              <a:latin typeface="Nunito Sans" panose="00000500000000000000" pitchFamily="2" charset="0"/>
            </a:endParaRPr>
          </a:p>
        </p:txBody>
      </p:sp>
    </p:spTree>
    <p:extLst>
      <p:ext uri="{BB962C8B-B14F-4D97-AF65-F5344CB8AC3E}">
        <p14:creationId xmlns:p14="http://schemas.microsoft.com/office/powerpoint/2010/main" val="3336467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1443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891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1443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24</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8919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28</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366516"/>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941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429780"/>
            <a:ext cx="10098317" cy="523220"/>
          </a:xfrm>
          <a:prstGeom prst="rect">
            <a:avLst/>
          </a:prstGeom>
          <a:noFill/>
        </p:spPr>
        <p:txBody>
          <a:bodyPr wrap="square" lIns="91440" tIns="45720" rIns="91440" bIns="45720">
            <a:spAutoFit/>
          </a:bodyPr>
          <a:lstStyle/>
          <a:p>
            <a:r>
              <a:rPr lang="en-US" sz="2800" dirty="0" smtClean="0"/>
              <a:t>36</a:t>
            </a:r>
            <a:endParaRPr lang="en-US" sz="2800" dirty="0"/>
          </a:p>
        </p:txBody>
      </p:sp>
      <p:sp>
        <p:nvSpPr>
          <p:cNvPr id="13" name="Rectangle 12">
            <a:extLst>
              <a:ext uri="{FF2B5EF4-FFF2-40B4-BE49-F238E27FC236}">
                <a16:creationId xmlns:a16="http://schemas.microsoft.com/office/drawing/2014/main" id="{F62FDC11-1E2D-428B-8217-CF9104F9B6D7}"/>
              </a:ext>
            </a:extLst>
          </p:cNvPr>
          <p:cNvSpPr/>
          <p:nvPr/>
        </p:nvSpPr>
        <p:spPr>
          <a:xfrm>
            <a:off x="1445891" y="4941276"/>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9</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There are 3 questions in a question paper. If the questions have 4,3 and 2 solutions respectively, find the total number of solutions.</a:t>
            </a:r>
            <a:endParaRPr lang="en-US" sz="2500" dirty="0">
              <a:latin typeface="Nunito Sans" panose="00000500000000000000" pitchFamily="2" charset="0"/>
            </a:endParaRPr>
          </a:p>
        </p:txBody>
      </p:sp>
    </p:spTree>
    <p:extLst>
      <p:ext uri="{BB962C8B-B14F-4D97-AF65-F5344CB8AC3E}">
        <p14:creationId xmlns:p14="http://schemas.microsoft.com/office/powerpoint/2010/main" val="824245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1443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891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1443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8919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366516"/>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941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429780"/>
            <a:ext cx="10098317" cy="523220"/>
          </a:xfrm>
          <a:prstGeom prst="rect">
            <a:avLst/>
          </a:prstGeom>
          <a:noFill/>
        </p:spPr>
        <p:txBody>
          <a:bodyPr wrap="square" lIns="91440" tIns="45720" rIns="91440" bIns="45720">
            <a:spAutoFit/>
          </a:bodyPr>
          <a:lstStyle/>
          <a:p>
            <a:r>
              <a:rPr lang="en-US" sz="2800" dirty="0" smtClean="0"/>
              <a:t>60</a:t>
            </a:r>
            <a:endParaRPr lang="en-US" sz="2800" dirty="0"/>
          </a:p>
        </p:txBody>
      </p:sp>
      <p:sp>
        <p:nvSpPr>
          <p:cNvPr id="13" name="Rectangle 12">
            <a:extLst>
              <a:ext uri="{FF2B5EF4-FFF2-40B4-BE49-F238E27FC236}">
                <a16:creationId xmlns:a16="http://schemas.microsoft.com/office/drawing/2014/main" id="{F62FDC11-1E2D-428B-8217-CF9104F9B6D7}"/>
              </a:ext>
            </a:extLst>
          </p:cNvPr>
          <p:cNvSpPr/>
          <p:nvPr/>
        </p:nvSpPr>
        <p:spPr>
          <a:xfrm>
            <a:off x="1445891" y="4941276"/>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92</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3-digit numbers can be formed with the digits 1,4,7,8 and 9 if the digits are not repeated?</a:t>
            </a:r>
            <a:endParaRPr lang="en-US" sz="2500" dirty="0">
              <a:latin typeface="Nunito Sans" panose="00000500000000000000" pitchFamily="2" charset="0"/>
            </a:endParaRPr>
          </a:p>
        </p:txBody>
      </p:sp>
    </p:spTree>
    <p:extLst>
      <p:ext uri="{BB962C8B-B14F-4D97-AF65-F5344CB8AC3E}">
        <p14:creationId xmlns:p14="http://schemas.microsoft.com/office/powerpoint/2010/main" val="3595502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1443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891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1443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63</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8919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56</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366516"/>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941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429780"/>
            <a:ext cx="10098317" cy="523220"/>
          </a:xfrm>
          <a:prstGeom prst="rect">
            <a:avLst/>
          </a:prstGeom>
          <a:noFill/>
        </p:spPr>
        <p:txBody>
          <a:bodyPr wrap="square" lIns="91440" tIns="45720" rIns="91440" bIns="45720">
            <a:spAutoFit/>
          </a:bodyPr>
          <a:lstStyle/>
          <a:p>
            <a:r>
              <a:rPr lang="en-US" sz="2800" dirty="0" smtClean="0"/>
              <a:t>60</a:t>
            </a:r>
            <a:endParaRPr lang="en-US" sz="2800" dirty="0"/>
          </a:p>
        </p:txBody>
      </p:sp>
      <p:sp>
        <p:nvSpPr>
          <p:cNvPr id="13" name="Rectangle 12">
            <a:extLst>
              <a:ext uri="{FF2B5EF4-FFF2-40B4-BE49-F238E27FC236}">
                <a16:creationId xmlns:a16="http://schemas.microsoft.com/office/drawing/2014/main" id="{F62FDC11-1E2D-428B-8217-CF9104F9B6D7}"/>
              </a:ext>
            </a:extLst>
          </p:cNvPr>
          <p:cNvSpPr/>
          <p:nvPr/>
        </p:nvSpPr>
        <p:spPr>
          <a:xfrm>
            <a:off x="1445891" y="4941276"/>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72</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Suppose you can travel from a place A to a place B by 3 buses, from place B to place C by 4 buses, from place C to place D by 2 buses and from place D to place E by 3 buses. In how many ways can you travel from A to E?</a:t>
            </a:r>
            <a:endParaRPr lang="en-US" sz="2500" dirty="0">
              <a:latin typeface="Nunito Sans" panose="00000500000000000000" pitchFamily="2" charset="0"/>
            </a:endParaRPr>
          </a:p>
        </p:txBody>
      </p:sp>
    </p:spTree>
    <p:extLst>
      <p:ext uri="{BB962C8B-B14F-4D97-AF65-F5344CB8AC3E}">
        <p14:creationId xmlns:p14="http://schemas.microsoft.com/office/powerpoint/2010/main" val="598231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21443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891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1443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17576</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89192"/>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18625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4366516"/>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941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4429780"/>
            <a:ext cx="10098317" cy="523220"/>
          </a:xfrm>
          <a:prstGeom prst="rect">
            <a:avLst/>
          </a:prstGeom>
          <a:noFill/>
        </p:spPr>
        <p:txBody>
          <a:bodyPr wrap="square" lIns="91440" tIns="45720" rIns="91440" bIns="45720">
            <a:spAutoFit/>
          </a:bodyPr>
          <a:lstStyle/>
          <a:p>
            <a:r>
              <a:rPr lang="en-US" sz="2800" dirty="0" smtClean="0"/>
              <a:t>9562</a:t>
            </a:r>
            <a:endParaRPr lang="en-US" sz="2800" dirty="0"/>
          </a:p>
        </p:txBody>
      </p:sp>
      <p:sp>
        <p:nvSpPr>
          <p:cNvPr id="13" name="Rectangle 12">
            <a:extLst>
              <a:ext uri="{FF2B5EF4-FFF2-40B4-BE49-F238E27FC236}">
                <a16:creationId xmlns:a16="http://schemas.microsoft.com/office/drawing/2014/main" id="{F62FDC11-1E2D-428B-8217-CF9104F9B6D7}"/>
              </a:ext>
            </a:extLst>
          </p:cNvPr>
          <p:cNvSpPr/>
          <p:nvPr/>
        </p:nvSpPr>
        <p:spPr>
          <a:xfrm>
            <a:off x="1445891" y="4941276"/>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8456</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Consider the word ROTOR. Whichever way you read it, from left to right or from right to left, you get the same word. Such a word is known as palindrome. Find the maximum possible number of 5-letter palindromes.</a:t>
            </a:r>
            <a:endParaRPr lang="en-US" sz="2500" dirty="0">
              <a:latin typeface="Nunito Sans" panose="00000500000000000000" pitchFamily="2" charset="0"/>
            </a:endParaRPr>
          </a:p>
        </p:txBody>
      </p:sp>
    </p:spTree>
    <p:extLst>
      <p:ext uri="{BB962C8B-B14F-4D97-AF65-F5344CB8AC3E}">
        <p14:creationId xmlns:p14="http://schemas.microsoft.com/office/powerpoint/2010/main" val="9226606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5146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Fundamental Counting Principle </a:t>
            </a:r>
            <a:endParaRPr lang="en-US"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08543"/>
          </a:xfrm>
          <a:prstGeom prst="rect">
            <a:avLst/>
          </a:prstGeom>
          <a:noFill/>
        </p:spPr>
        <p:txBody>
          <a:bodyPr wrap="square" rtlCol="0">
            <a:spAutoFit/>
          </a:bodyPr>
          <a:lstStyle/>
          <a:p>
            <a:pPr algn="just"/>
            <a:r>
              <a:rPr lang="en-US" sz="2800" dirty="0">
                <a:latin typeface="Nunito Sans" panose="00000500000000000000" pitchFamily="2" charset="0"/>
              </a:rPr>
              <a:t>The </a:t>
            </a:r>
            <a:r>
              <a:rPr lang="en-US" sz="2800" b="1" dirty="0">
                <a:latin typeface="Nunito Sans" panose="00000500000000000000" pitchFamily="2" charset="0"/>
              </a:rPr>
              <a:t>Fundamental Counting Principle </a:t>
            </a:r>
            <a:r>
              <a:rPr lang="en-US" sz="2800" dirty="0">
                <a:latin typeface="Nunito Sans" panose="00000500000000000000" pitchFamily="2" charset="0"/>
              </a:rPr>
              <a:t>(also called the counting rule) is a way to figure out the </a:t>
            </a:r>
            <a:r>
              <a:rPr lang="en-US" sz="2800" b="1" dirty="0">
                <a:latin typeface="Nunito Sans" panose="00000500000000000000" pitchFamily="2" charset="0"/>
              </a:rPr>
              <a:t>number of outcomes </a:t>
            </a:r>
            <a:r>
              <a:rPr lang="en-US" sz="2800" dirty="0">
                <a:latin typeface="Nunito Sans" panose="00000500000000000000" pitchFamily="2" charset="0"/>
              </a:rPr>
              <a:t>in a probability problem. Basically, you multiply the events together to get the total number of outcomes. The formula is:</a:t>
            </a:r>
          </a:p>
          <a:p>
            <a:pPr algn="just"/>
            <a:endParaRPr lang="en-US" sz="2800" dirty="0">
              <a:latin typeface="Nunito Sans" panose="00000500000000000000" pitchFamily="2" charset="0"/>
            </a:endParaRPr>
          </a:p>
          <a:p>
            <a:pPr algn="just"/>
            <a:r>
              <a:rPr lang="en-US" sz="2800" dirty="0">
                <a:latin typeface="Nunito Sans" panose="00000500000000000000" pitchFamily="2" charset="0"/>
              </a:rPr>
              <a:t>If you have an event “a” and another event “b” then all the different outcomes for the events is </a:t>
            </a:r>
            <a:r>
              <a:rPr lang="en-US" sz="2800" b="1" dirty="0">
                <a:latin typeface="Nunito Sans" panose="00000500000000000000" pitchFamily="2" charset="0"/>
              </a:rPr>
              <a:t>a * b</a:t>
            </a:r>
            <a:r>
              <a:rPr lang="en-US" sz="2800" dirty="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07886"/>
          </a:xfrm>
          <a:prstGeom prst="rect">
            <a:avLst/>
          </a:prstGeom>
          <a:noFill/>
        </p:spPr>
        <p:txBody>
          <a:bodyPr wrap="square" rtlCol="0">
            <a:spAutoFit/>
          </a:bodyPr>
          <a:lstStyle/>
          <a:p>
            <a:pPr algn="r"/>
            <a:r>
              <a:rPr lang="en-US" sz="4000" b="1" dirty="0">
                <a:solidFill>
                  <a:schemeClr val="bg1"/>
                </a:solidFill>
                <a:latin typeface="Nunito Sans" panose="00000500000000000000" pitchFamily="2" charset="0"/>
              </a:rPr>
              <a:t>Fundamental Counting </a:t>
            </a:r>
            <a:r>
              <a:rPr lang="en-US" sz="4000" b="1" dirty="0" smtClean="0">
                <a:solidFill>
                  <a:schemeClr val="bg1"/>
                </a:solidFill>
                <a:latin typeface="Nunito Sans" panose="00000500000000000000" pitchFamily="2" charset="0"/>
              </a:rPr>
              <a:t>Principle </a:t>
            </a:r>
            <a:endParaRPr lang="en-US" sz="40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4008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262979"/>
          </a:xfrm>
          <a:prstGeom prst="rect">
            <a:avLst/>
          </a:prstGeom>
          <a:noFill/>
        </p:spPr>
        <p:txBody>
          <a:bodyPr wrap="square" rtlCol="0">
            <a:spAutoFit/>
          </a:bodyPr>
          <a:lstStyle/>
          <a:p>
            <a:pPr algn="just"/>
            <a:r>
              <a:rPr lang="en-US" sz="2800" dirty="0" smtClean="0">
                <a:latin typeface="Nunito Sans" panose="00000500000000000000" pitchFamily="2" charset="0"/>
              </a:rPr>
              <a:t>The following </a:t>
            </a:r>
            <a:r>
              <a:rPr lang="en-US" sz="2800" dirty="0">
                <a:latin typeface="Nunito Sans" panose="00000500000000000000" pitchFamily="2" charset="0"/>
              </a:rPr>
              <a:t>two principles will enable us to understand permutations and combinations and form the base for permutations and combinations</a:t>
            </a:r>
            <a:r>
              <a:rPr lang="en-US" sz="2800" dirty="0" smtClean="0">
                <a:latin typeface="Nunito Sans" panose="00000500000000000000" pitchFamily="2" charset="0"/>
              </a:rPr>
              <a:t>.</a:t>
            </a:r>
          </a:p>
          <a:p>
            <a:pPr algn="just"/>
            <a:endParaRPr lang="en-US" sz="2800" dirty="0">
              <a:latin typeface="Nunito Sans" panose="00000500000000000000" pitchFamily="2" charset="0"/>
            </a:endParaRPr>
          </a:p>
          <a:p>
            <a:pPr algn="just"/>
            <a:r>
              <a:rPr lang="en-US" sz="2800" dirty="0">
                <a:latin typeface="Nunito Sans" panose="00000500000000000000" pitchFamily="2" charset="0"/>
              </a:rPr>
              <a:t>(</a:t>
            </a:r>
            <a:r>
              <a:rPr lang="en-US" sz="2800" dirty="0" err="1">
                <a:latin typeface="Nunito Sans" panose="00000500000000000000" pitchFamily="2" charset="0"/>
              </a:rPr>
              <a:t>i</a:t>
            </a:r>
            <a:r>
              <a:rPr lang="en-US" sz="2800" dirty="0">
                <a:latin typeface="Nunito Sans" panose="00000500000000000000" pitchFamily="2" charset="0"/>
              </a:rPr>
              <a:t>)  Principle of addition</a:t>
            </a:r>
          </a:p>
          <a:p>
            <a:pPr algn="just"/>
            <a:r>
              <a:rPr lang="en-US" sz="2800" dirty="0" smtClean="0">
                <a:latin typeface="Nunito Sans" panose="00000500000000000000" pitchFamily="2" charset="0"/>
              </a:rPr>
              <a:t>(</a:t>
            </a:r>
            <a:r>
              <a:rPr lang="en-US" sz="2800" dirty="0">
                <a:latin typeface="Nunito Sans" panose="00000500000000000000" pitchFamily="2" charset="0"/>
              </a:rPr>
              <a:t>ii) Principle of multiplication.</a:t>
            </a:r>
          </a:p>
          <a:p>
            <a:pPr algn="just"/>
            <a:endParaRPr lang="en-US" sz="2800" dirty="0">
              <a:latin typeface="Nunito Sans" panose="00000500000000000000" pitchFamily="2" charset="0"/>
            </a:endParaRPr>
          </a:p>
          <a:p>
            <a:pPr algn="just"/>
            <a:r>
              <a:rPr lang="en-US" sz="2800" b="1" dirty="0" smtClean="0">
                <a:latin typeface="Nunito Sans" panose="00000500000000000000" pitchFamily="2" charset="0"/>
              </a:rPr>
              <a:t>Fundamental </a:t>
            </a:r>
            <a:r>
              <a:rPr lang="en-US" sz="2800" b="1" dirty="0">
                <a:latin typeface="Nunito Sans" panose="00000500000000000000" pitchFamily="2" charset="0"/>
              </a:rPr>
              <a:t>Principle of Addition :</a:t>
            </a:r>
          </a:p>
          <a:p>
            <a:pPr algn="just"/>
            <a:endParaRPr lang="en-US" sz="2800" dirty="0">
              <a:latin typeface="Nunito Sans" panose="00000500000000000000" pitchFamily="2" charset="0"/>
            </a:endParaRPr>
          </a:p>
          <a:p>
            <a:pPr algn="just"/>
            <a:r>
              <a:rPr lang="en-US" sz="2800" dirty="0">
                <a:latin typeface="Nunito Sans" panose="00000500000000000000" pitchFamily="2" charset="0"/>
              </a:rPr>
              <a:t>If there are two jobs such that they can be performed </a:t>
            </a:r>
            <a:r>
              <a:rPr lang="en-US" sz="2800" b="1" dirty="0">
                <a:latin typeface="Nunito Sans" panose="00000500000000000000" pitchFamily="2" charset="0"/>
              </a:rPr>
              <a:t>independently</a:t>
            </a:r>
            <a:r>
              <a:rPr lang="en-US" sz="2800" dirty="0">
                <a:latin typeface="Nunito Sans" panose="00000500000000000000" pitchFamily="2" charset="0"/>
              </a:rPr>
              <a:t> in "m" and "n" ways respectively, then either of the two jobs can be performed in </a:t>
            </a:r>
            <a:r>
              <a:rPr lang="en-US" sz="2800" b="1" dirty="0">
                <a:latin typeface="Nunito Sans" panose="00000500000000000000" pitchFamily="2" charset="0"/>
              </a:rPr>
              <a:t>(m + n) ways</a:t>
            </a:r>
            <a:r>
              <a:rPr lang="en-US" sz="2800" dirty="0" smtClean="0">
                <a:latin typeface="Nunito Sans" panose="00000500000000000000" pitchFamily="2" charset="0"/>
              </a:rPr>
              <a:t>.</a:t>
            </a:r>
            <a:endParaRPr lang="en-US" sz="28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07886"/>
          </a:xfrm>
          <a:prstGeom prst="rect">
            <a:avLst/>
          </a:prstGeom>
          <a:noFill/>
        </p:spPr>
        <p:txBody>
          <a:bodyPr wrap="square" rtlCol="0">
            <a:spAutoFit/>
          </a:bodyPr>
          <a:lstStyle/>
          <a:p>
            <a:pPr algn="r"/>
            <a:r>
              <a:rPr lang="en-US" sz="4000" b="1" dirty="0">
                <a:solidFill>
                  <a:schemeClr val="bg1"/>
                </a:solidFill>
                <a:latin typeface="Nunito Sans" panose="00000500000000000000" pitchFamily="2" charset="0"/>
              </a:rPr>
              <a:t>Fundamental Counting </a:t>
            </a:r>
            <a:r>
              <a:rPr lang="en-US" sz="4000" b="1" dirty="0" smtClean="0">
                <a:solidFill>
                  <a:schemeClr val="bg1"/>
                </a:solidFill>
                <a:latin typeface="Nunito Sans" panose="00000500000000000000" pitchFamily="2" charset="0"/>
              </a:rPr>
              <a:t>Principle </a:t>
            </a:r>
            <a:endParaRPr lang="en-US" sz="40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26507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677656"/>
          </a:xfrm>
          <a:prstGeom prst="rect">
            <a:avLst/>
          </a:prstGeom>
          <a:noFill/>
        </p:spPr>
        <p:txBody>
          <a:bodyPr wrap="square" rtlCol="0">
            <a:spAutoFit/>
          </a:bodyPr>
          <a:lstStyle/>
          <a:p>
            <a:pPr algn="just"/>
            <a:r>
              <a:rPr lang="en-US" sz="2800" b="1" dirty="0" smtClean="0">
                <a:latin typeface="Nunito Sans" panose="00000500000000000000" pitchFamily="2" charset="0"/>
              </a:rPr>
              <a:t>Fundamental </a:t>
            </a:r>
            <a:r>
              <a:rPr lang="en-US" sz="2800" b="1" dirty="0">
                <a:latin typeface="Nunito Sans" panose="00000500000000000000" pitchFamily="2" charset="0"/>
              </a:rPr>
              <a:t>Principle of Multiplication :</a:t>
            </a:r>
          </a:p>
          <a:p>
            <a:pPr algn="just"/>
            <a:endParaRPr lang="en-US" sz="2800" dirty="0">
              <a:latin typeface="Nunito Sans" panose="00000500000000000000" pitchFamily="2" charset="0"/>
            </a:endParaRPr>
          </a:p>
          <a:p>
            <a:pPr algn="just"/>
            <a:r>
              <a:rPr lang="en-US" sz="2800" dirty="0">
                <a:latin typeface="Nunito Sans" panose="00000500000000000000" pitchFamily="2" charset="0"/>
              </a:rPr>
              <a:t>If there are two jobs such that one of them can be completed in m ways, and when it has been completed in any one of these m ways, second job can be completed in n ways; then the two jobs in </a:t>
            </a:r>
            <a:r>
              <a:rPr lang="en-US" sz="2800" b="1" dirty="0">
                <a:latin typeface="Nunito Sans" panose="00000500000000000000" pitchFamily="2" charset="0"/>
              </a:rPr>
              <a:t>succession</a:t>
            </a:r>
            <a:r>
              <a:rPr lang="en-US" sz="2800" dirty="0">
                <a:latin typeface="Nunito Sans" panose="00000500000000000000" pitchFamily="2" charset="0"/>
              </a:rPr>
              <a:t> can be completed in </a:t>
            </a:r>
            <a:r>
              <a:rPr lang="en-US" sz="2800" b="1" dirty="0">
                <a:latin typeface="Nunito Sans" panose="00000500000000000000" pitchFamily="2" charset="0"/>
              </a:rPr>
              <a:t>m × n ways</a:t>
            </a:r>
            <a:r>
              <a:rPr lang="en-US" sz="2800" dirty="0">
                <a:latin typeface="Nunito Sans" panose="00000500000000000000" pitchFamily="2" charset="0"/>
              </a:rPr>
              <a:t>.</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707886"/>
          </a:xfrm>
          <a:prstGeom prst="rect">
            <a:avLst/>
          </a:prstGeom>
          <a:noFill/>
        </p:spPr>
        <p:txBody>
          <a:bodyPr wrap="square" rtlCol="0">
            <a:spAutoFit/>
          </a:bodyPr>
          <a:lstStyle/>
          <a:p>
            <a:pPr algn="r"/>
            <a:r>
              <a:rPr lang="en-US" sz="4000" b="1" dirty="0">
                <a:solidFill>
                  <a:schemeClr val="bg1"/>
                </a:solidFill>
                <a:latin typeface="Nunito Sans" panose="00000500000000000000" pitchFamily="2" charset="0"/>
              </a:rPr>
              <a:t>Fundamental Counting </a:t>
            </a:r>
            <a:r>
              <a:rPr lang="en-US" sz="4000" b="1" dirty="0" smtClean="0">
                <a:solidFill>
                  <a:schemeClr val="bg1"/>
                </a:solidFill>
                <a:latin typeface="Nunito Sans" panose="00000500000000000000" pitchFamily="2" charset="0"/>
              </a:rPr>
              <a:t>Principle </a:t>
            </a:r>
            <a:endParaRPr lang="en-US" sz="40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5185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dirty="0">
                <a:latin typeface="Nunito Sans" panose="00000500000000000000" pitchFamily="2" charset="0"/>
              </a:rPr>
              <a:t>A fast-food restaurant has a meal special: $5 for a drink, sandwich, side item and dessert. The choices are:</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Sandwich: Grilled chicken, </a:t>
            </a:r>
            <a:r>
              <a:rPr lang="en-US" sz="2500" dirty="0" err="1">
                <a:latin typeface="Nunito Sans" panose="00000500000000000000" pitchFamily="2" charset="0"/>
              </a:rPr>
              <a:t>Panneer</a:t>
            </a:r>
            <a:r>
              <a:rPr lang="en-US" sz="2500" dirty="0">
                <a:latin typeface="Nunito Sans" panose="00000500000000000000" pitchFamily="2" charset="0"/>
              </a:rPr>
              <a:t>, </a:t>
            </a:r>
            <a:r>
              <a:rPr lang="en-US" sz="2500" dirty="0" err="1">
                <a:latin typeface="Nunito Sans" panose="00000500000000000000" pitchFamily="2" charset="0"/>
              </a:rPr>
              <a:t>Vegeburger</a:t>
            </a:r>
            <a:r>
              <a:rPr lang="en-US" sz="2500" dirty="0">
                <a:latin typeface="Nunito Sans" panose="00000500000000000000" pitchFamily="2" charset="0"/>
              </a:rPr>
              <a:t> and Fish Filet.</a:t>
            </a:r>
          </a:p>
          <a:p>
            <a:pPr algn="just"/>
            <a:r>
              <a:rPr lang="en-US" sz="2500" dirty="0">
                <a:latin typeface="Nunito Sans" panose="00000500000000000000" pitchFamily="2" charset="0"/>
              </a:rPr>
              <a:t>Side: Regular fries, Cheese Fries, Potato Wedges.</a:t>
            </a:r>
          </a:p>
          <a:p>
            <a:pPr algn="just"/>
            <a:r>
              <a:rPr lang="en-US" sz="2500" dirty="0">
                <a:latin typeface="Nunito Sans" panose="00000500000000000000" pitchFamily="2" charset="0"/>
              </a:rPr>
              <a:t>Dessert: Chocolate Chip Cookie or Apple Pie.</a:t>
            </a:r>
          </a:p>
          <a:p>
            <a:pPr algn="just"/>
            <a:r>
              <a:rPr lang="en-US" sz="2500" dirty="0">
                <a:latin typeface="Nunito Sans" panose="00000500000000000000" pitchFamily="2" charset="0"/>
              </a:rPr>
              <a:t>Drink: Fanta, Dr. Pepper, Coke, Diet Coke and Sprite.</a:t>
            </a:r>
          </a:p>
          <a:p>
            <a:pPr algn="just"/>
            <a:endParaRPr lang="en-US" sz="2500" dirty="0">
              <a:latin typeface="Nunito Sans" panose="00000500000000000000" pitchFamily="2" charset="0"/>
            </a:endParaRPr>
          </a:p>
          <a:p>
            <a:pPr algn="just"/>
            <a:r>
              <a:rPr lang="en-US" sz="2500" dirty="0">
                <a:latin typeface="Nunito Sans" panose="00000500000000000000" pitchFamily="2" charset="0"/>
              </a:rPr>
              <a:t>How many meal combos are possible?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77945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125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120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14</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49</a:t>
            </a:r>
            <a:endParaRPr lang="en-US" sz="2500" dirty="0">
              <a:latin typeface="Nunito Sans" panose="00000500000000000000" pitchFamily="2" charset="0"/>
            </a:endParaRPr>
          </a:p>
        </p:txBody>
      </p:sp>
    </p:spTree>
    <p:extLst>
      <p:ext uri="{BB962C8B-B14F-4D97-AF65-F5344CB8AC3E}">
        <p14:creationId xmlns:p14="http://schemas.microsoft.com/office/powerpoint/2010/main" val="441588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625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19084"/>
            <a:ext cx="696697" cy="621324"/>
          </a:xfrm>
          <a:prstGeom prst="rect">
            <a:avLst/>
          </a:prstGeom>
          <a:noFill/>
        </p:spPr>
        <p:txBody>
          <a:bodyPr wrap="square" lIns="91440" tIns="45720" rIns="91440" bIns="45720">
            <a:spAutoFit/>
          </a:bodyPr>
          <a:lstStyle/>
          <a:p>
            <a:pPr>
              <a:lnSpc>
                <a:spcPct val="150000"/>
              </a:lnSpc>
            </a:pPr>
            <a:r>
              <a:rPr lang="en-US" sz="2500" b="1" dirty="0" smtClean="0">
                <a:latin typeface="Nunito Sans" panose="00000500000000000000" pitchFamily="2" charset="0"/>
              </a:rPr>
              <a:t>C)</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7791" y="4393844"/>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1908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32</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393844"/>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25</a:t>
            </a:r>
            <a:endParaRPr lang="en-US" sz="2500" dirty="0">
              <a:latin typeface="Nunito Sans" panose="00000500000000000000" pitchFamily="2" charset="0"/>
            </a:endParaRPr>
          </a:p>
        </p:txBody>
      </p:sp>
      <p:sp>
        <p:nvSpPr>
          <p:cNvPr id="14" name="TextBox 13">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You take a survey with five “yes” or “no” answers. How many different ways could you complete the survey?</a:t>
            </a:r>
            <a:endParaRPr lang="en-US" sz="2500" dirty="0">
              <a:latin typeface="Nunito Sans" panose="00000500000000000000" pitchFamily="2" charset="0"/>
            </a:endParaRPr>
          </a:p>
        </p:txBody>
      </p:sp>
    </p:spTree>
    <p:extLst>
      <p:ext uri="{BB962C8B-B14F-4D97-AF65-F5344CB8AC3E}">
        <p14:creationId xmlns:p14="http://schemas.microsoft.com/office/powerpoint/2010/main" val="2639873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1955</Words>
  <Application>Microsoft Office PowerPoint</Application>
  <PresentationFormat>Widescreen</PresentationFormat>
  <Paragraphs>393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Nunito Sans</vt:lpstr>
      <vt:lpstr>Nunito Sans SemiBold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2019-11-30T09:14:18Z</dcterms:modified>
</cp:coreProperties>
</file>