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5" r:id="rId2"/>
    <p:sldId id="266" r:id="rId3"/>
    <p:sldId id="267" r:id="rId4"/>
    <p:sldId id="274" r:id="rId5"/>
    <p:sldId id="275" r:id="rId6"/>
    <p:sldId id="276" r:id="rId7"/>
    <p:sldId id="277" r:id="rId8"/>
    <p:sldId id="278" r:id="rId9"/>
    <p:sldId id="279" r:id="rId10"/>
    <p:sldId id="273" r:id="rId11"/>
    <p:sldId id="268" r:id="rId12"/>
    <p:sldId id="269" r:id="rId13"/>
    <p:sldId id="271" r:id="rId14"/>
    <p:sldId id="270" r:id="rId15"/>
    <p:sldId id="272" r:id="rId16"/>
    <p:sldId id="281" r:id="rId17"/>
    <p:sldId id="282" r:id="rId18"/>
    <p:sldId id="283" r:id="rId19"/>
    <p:sldId id="284" r:id="rId20"/>
    <p:sldId id="285" r:id="rId21"/>
    <p:sldId id="286"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65" autoAdjust="0"/>
  </p:normalViewPr>
  <p:slideViewPr>
    <p:cSldViewPr>
      <p:cViewPr varScale="1">
        <p:scale>
          <a:sx n="63" d="100"/>
          <a:sy n="63" d="100"/>
        </p:scale>
        <p:origin x="159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139DA-E2EE-4583-BE04-6627171C3A1D}" type="datetimeFigureOut">
              <a:rPr lang="en-US" smtClean="0"/>
              <a:pPr/>
              <a:t>3/9/2020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DD24F-3C8C-4898-9140-D2BAA49F43EB}" type="slidenum">
              <a:rPr lang="en-US" smtClean="0"/>
              <a:pPr/>
              <a:t>‹#›</a:t>
            </a:fld>
            <a:endParaRPr lang="en-US"/>
          </a:p>
        </p:txBody>
      </p:sp>
    </p:spTree>
    <p:extLst>
      <p:ext uri="{BB962C8B-B14F-4D97-AF65-F5344CB8AC3E}">
        <p14:creationId xmlns:p14="http://schemas.microsoft.com/office/powerpoint/2010/main" val="118487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lassdoor.com/index.htm"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www.careersuccesspartner.com/" TargetMode="External"/><Relationship Id="rId4" Type="http://schemas.openxmlformats.org/officeDocument/2006/relationships/hyperlink" Target="https://twitter.com/sickresum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US" sz="1200" b="0" i="0" kern="1200" dirty="0" smtClean="0">
                <a:solidFill>
                  <a:schemeClr val="tx1"/>
                </a:solidFill>
                <a:latin typeface="+mn-lt"/>
                <a:ea typeface="+mn-ea"/>
                <a:cs typeface="+mn-cs"/>
              </a:rPr>
              <a:t>In </a:t>
            </a:r>
            <a:r>
              <a:rPr lang="en-US" sz="1200" b="1" i="0" kern="1200" dirty="0" smtClean="0">
                <a:solidFill>
                  <a:schemeClr val="tx1"/>
                </a:solidFill>
                <a:latin typeface="+mn-lt"/>
                <a:ea typeface="+mn-ea"/>
                <a:cs typeface="+mn-cs"/>
              </a:rPr>
              <a:t>situational interviewing</a:t>
            </a:r>
            <a:r>
              <a:rPr lang="en-US" sz="1200" b="0" i="0" kern="1200" dirty="0" smtClean="0">
                <a:solidFill>
                  <a:schemeClr val="tx1"/>
                </a:solidFill>
                <a:latin typeface="+mn-lt"/>
                <a:ea typeface="+mn-ea"/>
                <a:cs typeface="+mn-cs"/>
              </a:rPr>
              <a:t> job-seekers are asked to respond to a specific </a:t>
            </a:r>
            <a:r>
              <a:rPr lang="en-US" sz="1200" b="1" i="0" kern="1200" dirty="0" smtClean="0">
                <a:solidFill>
                  <a:schemeClr val="tx1"/>
                </a:solidFill>
                <a:latin typeface="+mn-lt"/>
                <a:ea typeface="+mn-ea"/>
                <a:cs typeface="+mn-cs"/>
              </a:rPr>
              <a:t>situation</a:t>
            </a:r>
            <a:r>
              <a:rPr lang="en-US" sz="1200" b="0" i="0" kern="1200" dirty="0" smtClean="0">
                <a:solidFill>
                  <a:schemeClr val="tx1"/>
                </a:solidFill>
                <a:latin typeface="+mn-lt"/>
                <a:ea typeface="+mn-ea"/>
                <a:cs typeface="+mn-cs"/>
              </a:rPr>
              <a:t> they may face on the job. These types of questions are designed to draw out more of your analytical and problem-solving skills as well as how you handle problems with short notice and minimal preparation.</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In situational interviewing job-seekers are asked to respond to a specific situation they may face on the job. These types of questions are designed to draw out more of your analytical and problem-solving skills as well as how you handle problems with short notice and minimal preparation.</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Situational interviews are similar to behavioral interviews except while behavioral focus on a past experience situational interviews focus on a hypothetical situation. For example in a behavioral interview the interviewer might start a question with "Tell me about a time you had to deal with..." In a situational interview the interviewer asks "How would you handle..."</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key to preparation and success in situational interviews is simply to review your past work experiences and review the steps you took to resolve problems and make corrections. You should also have short stories of some of these past experiences so you can also incorporate them into your answers to show that you have experience handling similar situations.</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Here's one question an interviewer might ask an applicant for a customer-service manager position: "How would you handle an angry customer who was promised delivery of the product on a certain date but because of manufacturing delays the company was not able to deliver on a timely basis? The customer is demanding some kind of compensation for the unexpected delay."</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 for a management position a job-seeker might be asked: "How do you handle a disgruntled employee in your department who has made a habit of arriving late to work and causing minor disruptions during the day as well as a declining morale among the rest of the staff?"</a:t>
            </a:r>
            <a:endParaRPr lang="en-IN" sz="1200" kern="1200" dirty="0" smtClean="0">
              <a:solidFill>
                <a:schemeClr val="tx1"/>
              </a:solidFill>
              <a:latin typeface="+mn-lt"/>
              <a:ea typeface="+mn-ea"/>
              <a:cs typeface="+mn-cs"/>
            </a:endParaRPr>
          </a:p>
          <a:p>
            <a:pPr defTabSz="843900">
              <a:defRPr/>
            </a:pP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Interview questions are tricky. While there a number of ways to stumble during a review of general facts and work history, it's the situational questions that often pose the greatest risks. These open-ended questions are the business world's equivalent to an essay question on a college exam; it's a chance to show off what you know in a format of your choosing, with just as many chances to choke if you're not ready.</a:t>
            </a:r>
          </a:p>
          <a:p>
            <a:r>
              <a:rPr lang="en-US" sz="1200" b="0" i="0" kern="1200" dirty="0" smtClean="0">
                <a:solidFill>
                  <a:schemeClr val="tx1"/>
                </a:solidFill>
                <a:latin typeface="+mn-lt"/>
                <a:ea typeface="+mn-ea"/>
                <a:cs typeface="+mn-cs"/>
              </a:rPr>
              <a:t>But just like an exam, even if you don't know specifically what you're going to be asked, you can still prepare for likely questions. And part of that is preparing responses, including stories that showcase your talents or learning experiences worth noting.</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85000" lnSpcReduction="20000"/>
          </a:bodyPr>
          <a:lstStyle/>
          <a:p>
            <a:pPr defTabSz="843900">
              <a:defRPr/>
            </a:pPr>
            <a:r>
              <a:rPr lang="en-IN" sz="1100" b="1" dirty="0" smtClean="0"/>
              <a:t>Take Practice class.</a:t>
            </a:r>
          </a:p>
          <a:p>
            <a:pPr defTabSz="843900">
              <a:defRPr/>
            </a:pPr>
            <a:r>
              <a:rPr lang="en-US" sz="1200" b="0" i="0" kern="1200" dirty="0" smtClean="0">
                <a:solidFill>
                  <a:schemeClr val="tx1"/>
                </a:solidFill>
                <a:latin typeface="+mn-lt"/>
                <a:ea typeface="+mn-ea"/>
                <a:cs typeface="+mn-cs"/>
              </a:rPr>
              <a:t>The problem with most interview answers? People aren't listening to the question: They are answering what they think they hear. Cue </a:t>
            </a:r>
            <a:r>
              <a:rPr lang="en-US" sz="1200" b="0" i="0" kern="1200" dirty="0" err="1" smtClean="0">
                <a:solidFill>
                  <a:schemeClr val="tx1"/>
                </a:solidFill>
                <a:latin typeface="+mn-lt"/>
                <a:ea typeface="+mn-ea"/>
                <a:cs typeface="+mn-cs"/>
              </a:rPr>
              <a:t>improv</a:t>
            </a:r>
            <a:r>
              <a:rPr lang="en-US" sz="1200" b="0" i="0" kern="1200" dirty="0" smtClean="0">
                <a:solidFill>
                  <a:schemeClr val="tx1"/>
                </a:solidFill>
                <a:latin typeface="+mn-lt"/>
                <a:ea typeface="+mn-ea"/>
                <a:cs typeface="+mn-cs"/>
              </a:rPr>
              <a:t>: Even after one class, your listening is primed to be sharp, specific and clear. By paying attention and being present for the interview question, you can form an authentic and genuine answer that connects with the interviewer's words and who you are</a:t>
            </a:r>
          </a:p>
          <a:p>
            <a:pPr defTabSz="843900">
              <a:defRPr/>
            </a:pPr>
            <a:endParaRPr lang="en-IN" sz="1100" dirty="0" smtClean="0"/>
          </a:p>
          <a:p>
            <a:pPr defTabSz="843900">
              <a:defRPr/>
            </a:pPr>
            <a:r>
              <a:rPr lang="en-IN" sz="1100" b="1" dirty="0" smtClean="0"/>
              <a:t>Fit your answer to the role</a:t>
            </a:r>
          </a:p>
          <a:p>
            <a:r>
              <a:rPr lang="en-US" sz="1200" b="0" i="0" kern="1200" dirty="0" smtClean="0">
                <a:solidFill>
                  <a:schemeClr val="tx1"/>
                </a:solidFill>
                <a:latin typeface="+mn-lt"/>
                <a:ea typeface="+mn-ea"/>
                <a:cs typeface="+mn-cs"/>
              </a:rPr>
              <a:t>The best way to prepare for situational questions is two-fold. First, know what will be expected of you in the target role. Second, anticipate that the questions may come up — sometimes in unexpected formats — and have a number of examples ready. As you prepare your examples, make sure that they speak to those expectations, so that the interviewer can imagine you being successful in the role.</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Preparation – breathe and visualize</a:t>
            </a:r>
          </a:p>
          <a:p>
            <a:r>
              <a:rPr lang="en-US" sz="1200" b="0" i="0" kern="1200" dirty="0" smtClean="0">
                <a:solidFill>
                  <a:schemeClr val="tx1"/>
                </a:solidFill>
                <a:latin typeface="+mn-lt"/>
                <a:ea typeface="+mn-ea"/>
                <a:cs typeface="+mn-cs"/>
              </a:rPr>
              <a:t>Once you are satisfied you have prepared what you want to communicate, calm any nerves and build your confidence with a deep breathing and visualization exercise. Breathe in for four counts, hold for two, and breathe out for six counts. Focusing on the breath, and then repeat four or five times. Then visualize yourself confidently answering questions with clarity and maintaining positive body language</a:t>
            </a:r>
          </a:p>
          <a:p>
            <a:endParaRPr lang="en-US" sz="1200" b="0" i="0" kern="1200" dirty="0" smtClean="0">
              <a:solidFill>
                <a:schemeClr val="tx1"/>
              </a:solidFill>
              <a:latin typeface="+mn-lt"/>
              <a:ea typeface="+mn-ea"/>
              <a:cs typeface="+mn-cs"/>
            </a:endParaRPr>
          </a:p>
          <a:p>
            <a:r>
              <a:rPr lang="en-US" sz="1200" b="1" dirty="0" smtClean="0"/>
              <a:t>Research the company to prepare your answers </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Simple research of the company can help you prepare for the "How would you handle a situation where ..." questions. What do you know about the company culture? What character traits do they value? How do they solve problems: collaboration, innovation, investigation? Learn as much about the company through your connections, the company website, </a:t>
            </a:r>
            <a:r>
              <a:rPr lang="en-US" sz="1200" b="0" i="0" u="none" strike="noStrike" kern="1200" dirty="0" err="1" smtClean="0">
                <a:solidFill>
                  <a:schemeClr val="tx1"/>
                </a:solidFill>
                <a:latin typeface="+mn-lt"/>
                <a:ea typeface="+mn-ea"/>
                <a:cs typeface="+mn-cs"/>
                <a:hlinkClick r:id="rId3"/>
              </a:rPr>
              <a:t>Glassdoor</a:t>
            </a:r>
            <a:r>
              <a:rPr lang="en-US" sz="1200" b="0" i="0" kern="1200" dirty="0" smtClean="0">
                <a:solidFill>
                  <a:schemeClr val="tx1"/>
                </a:solidFill>
                <a:latin typeface="+mn-lt"/>
                <a:ea typeface="+mn-ea"/>
                <a:cs typeface="+mn-cs"/>
              </a:rPr>
              <a:t> and Twitter. Visualize yourself there. - </a:t>
            </a:r>
            <a:r>
              <a:rPr lang="en-US" sz="1200" b="0" i="0" u="none" strike="noStrike" kern="1200" dirty="0" smtClean="0">
                <a:solidFill>
                  <a:schemeClr val="tx1"/>
                </a:solidFill>
                <a:latin typeface="+mn-lt"/>
                <a:ea typeface="+mn-ea"/>
                <a:cs typeface="+mn-cs"/>
                <a:hlinkClick r:id="rId4"/>
              </a:rPr>
              <a:t>Lucie </a:t>
            </a:r>
            <a:r>
              <a:rPr lang="en-US" sz="1200" b="0" i="0" u="none" strike="noStrike" kern="1200" dirty="0" err="1" smtClean="0">
                <a:solidFill>
                  <a:schemeClr val="tx1"/>
                </a:solidFill>
                <a:latin typeface="+mn-lt"/>
                <a:ea typeface="+mn-ea"/>
                <a:cs typeface="+mn-cs"/>
                <a:hlinkClick r:id="rId4"/>
              </a:rPr>
              <a:t>Yeomans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a:rPr>
              <a:t>YourCareerAlly.com/Sick Resumes </a:t>
            </a:r>
            <a:endParaRPr lang="en-US" sz="1200" b="1" i="0" kern="1200" dirty="0" smtClean="0">
              <a:solidFill>
                <a:schemeClr val="tx1"/>
              </a:solidFill>
              <a:latin typeface="+mn-lt"/>
              <a:ea typeface="+mn-ea"/>
              <a:cs typeface="+mn-cs"/>
            </a:endParaRPr>
          </a:p>
          <a:p>
            <a:endParaRPr lang="en-IN" sz="1100" b="1" dirty="0" smtClean="0"/>
          </a:p>
          <a:p>
            <a:r>
              <a:rPr lang="en-US" sz="1100" b="1" dirty="0" smtClean="0"/>
              <a:t>Prepare more responses that addresses leadership</a:t>
            </a:r>
          </a:p>
          <a:p>
            <a:r>
              <a:rPr lang="en-US" sz="1200" b="0" i="0" kern="1200" dirty="0" smtClean="0">
                <a:solidFill>
                  <a:schemeClr val="tx1"/>
                </a:solidFill>
                <a:latin typeface="+mn-lt"/>
                <a:ea typeface="+mn-ea"/>
                <a:cs typeface="+mn-cs"/>
              </a:rPr>
              <a:t>Situational-based questions are designed to probe and solicit well-composed responses. The questions are crafted to measure scope, complexity and behaviors within answers. A candidate should prepare 10 responses that discuss leadership involvement within the situation, the assessment and decision-making process, the behaviors and competencies leveraged, and the final outcome of the project</a:t>
            </a:r>
            <a:endParaRPr lang="en-IN" sz="1100"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77500" lnSpcReduction="20000"/>
          </a:bodyPr>
          <a:lstStyle/>
          <a:p>
            <a:pPr defTabSz="843900">
              <a:defRPr/>
            </a:pPr>
            <a:r>
              <a:rPr lang="en-US" sz="1100" b="1" dirty="0" smtClean="0"/>
              <a:t>Use The STAR Format</a:t>
            </a:r>
          </a:p>
          <a:p>
            <a:pPr defTabSz="843900">
              <a:defRPr/>
            </a:pPr>
            <a:r>
              <a:rPr lang="en-US" sz="1200" b="0" i="0" kern="1200" dirty="0" smtClean="0">
                <a:solidFill>
                  <a:schemeClr val="tx1"/>
                </a:solidFill>
                <a:latin typeface="+mn-lt"/>
                <a:ea typeface="+mn-ea"/>
                <a:cs typeface="+mn-cs"/>
              </a:rPr>
              <a:t>Most coaches recommend using the </a:t>
            </a:r>
            <a:r>
              <a:rPr lang="en-US" sz="1200" b="1" i="0" kern="1200" dirty="0" smtClean="0">
                <a:solidFill>
                  <a:schemeClr val="tx1"/>
                </a:solidFill>
                <a:latin typeface="+mn-lt"/>
                <a:ea typeface="+mn-ea"/>
                <a:cs typeface="+mn-cs"/>
              </a:rPr>
              <a:t>STAR — or situation, task, action and results</a:t>
            </a:r>
            <a:r>
              <a:rPr lang="en-US" sz="1200" b="0" i="0" kern="1200" dirty="0" smtClean="0">
                <a:solidFill>
                  <a:schemeClr val="tx1"/>
                </a:solidFill>
                <a:latin typeface="+mn-lt"/>
                <a:ea typeface="+mn-ea"/>
                <a:cs typeface="+mn-cs"/>
              </a:rPr>
              <a:t> — format for the five to eight most common interview question categories. It's very important to make sure that your answer paints a picture and clearly articulates your results. Interviewees often spend so much time setting up the situation and task, that they gloss over impact. Instead, ensure your story is primarily about the action and results</a:t>
            </a:r>
            <a:endParaRPr lang="en-US" sz="1100" b="1" dirty="0" smtClean="0"/>
          </a:p>
          <a:p>
            <a:pPr defTabSz="843900">
              <a:defRPr/>
            </a:pPr>
            <a:endParaRPr lang="en-US" sz="1100" b="1" dirty="0" smtClean="0"/>
          </a:p>
          <a:p>
            <a:pPr defTabSz="843900">
              <a:defRPr/>
            </a:pPr>
            <a:r>
              <a:rPr lang="en-US" sz="1100" b="1" dirty="0" smtClean="0"/>
              <a:t>Tell all stories of successes</a:t>
            </a:r>
          </a:p>
          <a:p>
            <a:pPr defTabSz="843900">
              <a:defRPr/>
            </a:pPr>
            <a:r>
              <a:rPr lang="en-US" sz="1200" b="0" i="0" kern="1200" dirty="0" smtClean="0">
                <a:solidFill>
                  <a:schemeClr val="tx1"/>
                </a:solidFill>
                <a:latin typeface="+mn-lt"/>
                <a:ea typeface="+mn-ea"/>
                <a:cs typeface="+mn-cs"/>
              </a:rPr>
              <a:t>Don't limit your answers to just work history. Think about all the situations you have been in personally: Example,  Being captain of the football team . Your personal life is full of amazing stories, so tap into your full life experience to answer those tough situational interview questions</a:t>
            </a:r>
            <a:endParaRPr lang="en-US" sz="1100" b="1" dirty="0" smtClean="0"/>
          </a:p>
          <a:p>
            <a:pPr defTabSz="843900">
              <a:defRPr/>
            </a:pPr>
            <a:endParaRPr lang="en-US" sz="1100" b="1" dirty="0" smtClean="0"/>
          </a:p>
          <a:p>
            <a:pPr defTabSz="843900">
              <a:defRPr/>
            </a:pPr>
            <a:endParaRPr lang="en-US" sz="1100" b="1" dirty="0" smtClean="0"/>
          </a:p>
          <a:p>
            <a:pPr defTabSz="843900">
              <a:defRPr/>
            </a:pPr>
            <a:r>
              <a:rPr lang="en-US" sz="1100" b="1" dirty="0" smtClean="0"/>
              <a:t>Tell solid stories with details</a:t>
            </a:r>
          </a:p>
          <a:p>
            <a:pPr defTabSz="843900">
              <a:defRPr/>
            </a:pPr>
            <a:r>
              <a:rPr lang="en-US" sz="1200" b="0" i="0" kern="1200" dirty="0" smtClean="0">
                <a:solidFill>
                  <a:schemeClr val="tx1"/>
                </a:solidFill>
                <a:latin typeface="+mn-lt"/>
                <a:ea typeface="+mn-ea"/>
                <a:cs typeface="+mn-cs"/>
              </a:rPr>
              <a:t>It's not enough to do homework on the company and position, or to have the right skills. There is only one winner in the interview, and it's the individual who is best prepared to share concrete and specific stories that demonstrate fit and performance. This means you have to use strategy by practicing answering common questions with an emphasis on where, what, how, and with what specific result</a:t>
            </a:r>
          </a:p>
          <a:p>
            <a:pPr defTabSz="843900">
              <a:defRPr/>
            </a:pPr>
            <a:endParaRPr lang="en-US" sz="1200" b="0" i="0" kern="1200" dirty="0" smtClean="0">
              <a:solidFill>
                <a:schemeClr val="tx1"/>
              </a:solidFill>
              <a:latin typeface="+mn-lt"/>
              <a:ea typeface="+mn-ea"/>
              <a:cs typeface="+mn-cs"/>
            </a:endParaRPr>
          </a:p>
          <a:p>
            <a:pPr defTabSz="843900">
              <a:defRPr/>
            </a:pPr>
            <a:r>
              <a:rPr lang="en-US" sz="1100" b="1" dirty="0" smtClean="0"/>
              <a:t>Practice 2-3 minute story</a:t>
            </a:r>
          </a:p>
          <a:p>
            <a:pPr defTabSz="843900">
              <a:defRPr/>
            </a:pPr>
            <a:r>
              <a:rPr lang="en-US" sz="1200" b="0" i="0" kern="1200" dirty="0" smtClean="0">
                <a:solidFill>
                  <a:schemeClr val="tx1"/>
                </a:solidFill>
                <a:latin typeface="+mn-lt"/>
                <a:ea typeface="+mn-ea"/>
                <a:cs typeface="+mn-cs"/>
              </a:rPr>
              <a:t>Anticipate a handful of questions based on the job description, and then practice telling your stories using a model that suits you. Aim for a 2-3 minute story that highlights the skills you want to emphasize, but also directly answers the question asked. Be careful not to tell an amazing story that doesn't address the question: Listen carefully, pause and then respond.</a:t>
            </a:r>
            <a:endParaRPr lang="en-US" sz="1100" b="1" dirty="0" smtClean="0"/>
          </a:p>
          <a:p>
            <a:pPr defTabSz="843900">
              <a:defRPr/>
            </a:pPr>
            <a:endParaRPr lang="en-US" sz="1100" b="1" dirty="0" smtClean="0"/>
          </a:p>
          <a:p>
            <a:pPr defTabSz="843900">
              <a:defRPr/>
            </a:pPr>
            <a:r>
              <a:rPr lang="en-US" sz="1100" b="1" dirty="0" smtClean="0"/>
              <a:t>Don’t look like mechanical or rehearsed</a:t>
            </a:r>
          </a:p>
          <a:p>
            <a:pPr defTabSz="843900">
              <a:defRPr/>
            </a:pPr>
            <a:r>
              <a:rPr lang="en-US" sz="1200" b="0" i="0" kern="1200" dirty="0" smtClean="0">
                <a:solidFill>
                  <a:schemeClr val="tx1"/>
                </a:solidFill>
                <a:latin typeface="+mn-lt"/>
                <a:ea typeface="+mn-ea"/>
                <a:cs typeface="+mn-cs"/>
              </a:rPr>
              <a:t>Often job seekers </a:t>
            </a:r>
            <a:r>
              <a:rPr lang="en-US" sz="1200" b="0" i="0" kern="1200" dirty="0" err="1" smtClean="0">
                <a:solidFill>
                  <a:schemeClr val="tx1"/>
                </a:solidFill>
                <a:latin typeface="+mn-lt"/>
                <a:ea typeface="+mn-ea"/>
                <a:cs typeface="+mn-cs"/>
              </a:rPr>
              <a:t>overthink</a:t>
            </a:r>
            <a:r>
              <a:rPr lang="en-US" sz="1200" b="0" i="0" kern="1200" dirty="0" smtClean="0">
                <a:solidFill>
                  <a:schemeClr val="tx1"/>
                </a:solidFill>
                <a:latin typeface="+mn-lt"/>
                <a:ea typeface="+mn-ea"/>
                <a:cs typeface="+mn-cs"/>
              </a:rPr>
              <a:t> what they are going to say in an interview and responses come out sounding rehearsed or mechanical. Interviewers are likely to retain content that is easy to relate to and engaging, so spend time preparing "career stories." Using the "challenge, action and result" approach, focus on delivering well-rounded, tailored stories instead of stiff, flat responses.</a:t>
            </a:r>
            <a:endParaRPr lang="en-US" sz="1100" b="1" dirty="0" smtClean="0"/>
          </a:p>
          <a:p>
            <a:pPr defTabSz="843900">
              <a:defRPr/>
            </a:pPr>
            <a:endParaRPr lang="en-US" sz="1100" b="1" dirty="0" smtClean="0"/>
          </a:p>
          <a:p>
            <a:pPr defTabSz="843900">
              <a:defRPr/>
            </a:pPr>
            <a:r>
              <a:rPr lang="en-US" sz="1100" b="1" dirty="0" smtClean="0"/>
              <a:t>Prepare story on company’s  listed competency</a:t>
            </a:r>
          </a:p>
          <a:p>
            <a:pPr defTabSz="843900">
              <a:defRPr/>
            </a:pPr>
            <a:r>
              <a:rPr lang="en-US" sz="1200" b="0" i="0" kern="1200" dirty="0" smtClean="0">
                <a:solidFill>
                  <a:schemeClr val="tx1"/>
                </a:solidFill>
                <a:latin typeface="+mn-lt"/>
                <a:ea typeface="+mn-ea"/>
                <a:cs typeface="+mn-cs"/>
              </a:rPr>
              <a:t>The key to a successful interview starts with becoming intimately familiar with the job posting. For each listed competency, prepare an example of a time where you excelled using that skill. Practice repeatedly, recording yourself, explaining the opportunity or problem you were faced with, what you did (or led), the benefits for the company, and what skills you brought to the successful outcome.</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IN" sz="1100" dirty="0" smtClean="0"/>
              <a:t>Ask this question and get responses</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US" sz="1200" b="0" i="0" kern="1200" dirty="0" smtClean="0">
                <a:solidFill>
                  <a:schemeClr val="tx1"/>
                </a:solidFill>
                <a:latin typeface="+mn-lt"/>
                <a:ea typeface="+mn-ea"/>
                <a:cs typeface="+mn-cs"/>
              </a:rPr>
              <a:t>Employers may ask this question (or something similar) to assess your integrity and determine whether your ethics and beliefs align with the company. Consider using your response as an opportunity to share your commitment to honesty and quality work.</a:t>
            </a:r>
          </a:p>
          <a:p>
            <a:pPr defTabSz="843900">
              <a:defRPr/>
            </a:pPr>
            <a:endParaRPr lang="en-US" sz="1200" b="0" i="0" kern="1200" dirty="0" smtClean="0">
              <a:solidFill>
                <a:schemeClr val="tx1"/>
              </a:solidFill>
              <a:latin typeface="+mn-lt"/>
              <a:ea typeface="+mn-ea"/>
              <a:cs typeface="+mn-cs"/>
            </a:endParaRPr>
          </a:p>
          <a:p>
            <a:pPr defTabSz="843900">
              <a:defRPr/>
            </a:pPr>
            <a:r>
              <a:rPr lang="en-US" sz="1200" b="0" i="0" kern="1200" dirty="0" smtClean="0">
                <a:solidFill>
                  <a:schemeClr val="tx1"/>
                </a:solidFill>
                <a:latin typeface="+mn-lt"/>
                <a:ea typeface="+mn-ea"/>
                <a:cs typeface="+mn-cs"/>
              </a:rPr>
              <a:t>Explain the above sample answer. Tell the students the answer may vary according to the perception but one should not  deviate from the objective of situation interview questions.</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IN" sz="1100" dirty="0" smtClean="0"/>
              <a:t>Ask this question and get responses</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US" sz="1200" b="0" i="0" kern="1200" dirty="0" smtClean="0">
                <a:solidFill>
                  <a:schemeClr val="tx1"/>
                </a:solidFill>
                <a:latin typeface="+mn-lt"/>
                <a:ea typeface="+mn-ea"/>
                <a:cs typeface="+mn-cs"/>
              </a:rPr>
              <a:t>When you’re new to a position, your manager may ask you to complete duties beyond your level of experience. Employers ask this question to understand how you leverage your problem-solving skills to learn how to do something new. Your response should detail your methods for developing a new skill.</a:t>
            </a:r>
          </a:p>
          <a:p>
            <a:pPr defTabSz="843900">
              <a:defRPr/>
            </a:pPr>
            <a:endParaRPr lang="en-US" sz="1200" b="0" i="0" kern="1200" dirty="0" smtClean="0">
              <a:solidFill>
                <a:schemeClr val="tx1"/>
              </a:solidFill>
              <a:latin typeface="+mn-lt"/>
              <a:ea typeface="+mn-ea"/>
              <a:cs typeface="+mn-cs"/>
            </a:endParaRPr>
          </a:p>
          <a:p>
            <a:pPr defTabSz="843900">
              <a:defRPr/>
            </a:pPr>
            <a:r>
              <a:rPr lang="en-US" sz="1200" b="0" i="0" kern="1200" dirty="0" smtClean="0">
                <a:solidFill>
                  <a:schemeClr val="tx1"/>
                </a:solidFill>
                <a:latin typeface="+mn-lt"/>
                <a:ea typeface="+mn-ea"/>
                <a:cs typeface="+mn-cs"/>
              </a:rPr>
              <a:t>Explain the above sample answer. Tell the students the answer may vary according to the perception but one should not  deviate from the objective of situation interview questions.</a:t>
            </a:r>
          </a:p>
          <a:p>
            <a:pPr defTabSz="843900">
              <a:defRPr/>
            </a:pP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IN" sz="1100" dirty="0" smtClean="0"/>
              <a:t>Ask this question and get responses</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US" sz="1200" b="0" i="0" kern="1200" dirty="0" smtClean="0">
                <a:solidFill>
                  <a:schemeClr val="tx1"/>
                </a:solidFill>
                <a:latin typeface="+mn-lt"/>
                <a:ea typeface="+mn-ea"/>
                <a:cs typeface="+mn-cs"/>
              </a:rPr>
              <a:t>Employers use this question to assess your ability to overcome pitfalls, recover from defeat and learn from your errors. You can use your response to demonstrate your flexibility and share an example of how you transformed a negative experience into a positive outcome.</a:t>
            </a:r>
          </a:p>
          <a:p>
            <a:pPr defTabSz="843900">
              <a:defRPr/>
            </a:pPr>
            <a:endParaRPr lang="en-US" sz="1200" b="0" i="0" kern="1200" dirty="0" smtClean="0">
              <a:solidFill>
                <a:schemeClr val="tx1"/>
              </a:solidFill>
              <a:latin typeface="+mn-lt"/>
              <a:ea typeface="+mn-ea"/>
              <a:cs typeface="+mn-cs"/>
            </a:endParaRPr>
          </a:p>
          <a:p>
            <a:pPr defTabSz="843900">
              <a:defRPr/>
            </a:pPr>
            <a:r>
              <a:rPr lang="en-US" sz="1100" b="0" i="0" kern="1200" dirty="0" smtClean="0">
                <a:solidFill>
                  <a:schemeClr val="tx1"/>
                </a:solidFill>
                <a:latin typeface="+mn-lt"/>
                <a:ea typeface="+mn-ea"/>
                <a:cs typeface="+mn-cs"/>
              </a:rPr>
              <a:t>Explain the above sample answer. Tell the students the answer may vary according to the perception but one should not  deviate from the objective of situation interview questions.</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defTabSz="843900">
              <a:defRPr/>
            </a:pPr>
            <a:r>
              <a:rPr lang="en-US" sz="1200" b="1" i="0" kern="1200" dirty="0" smtClean="0">
                <a:solidFill>
                  <a:schemeClr val="tx1"/>
                </a:solidFill>
                <a:latin typeface="+mn-lt"/>
                <a:ea typeface="+mn-ea"/>
                <a:cs typeface="+mn-cs"/>
              </a:rPr>
              <a:t>Case Interview Questions</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case interview</a:t>
            </a:r>
            <a:r>
              <a:rPr lang="en-US" sz="1200" b="0" i="0" kern="1200" dirty="0" smtClean="0">
                <a:solidFill>
                  <a:schemeClr val="tx1"/>
                </a:solidFill>
                <a:latin typeface="+mn-lt"/>
                <a:ea typeface="+mn-ea"/>
                <a:cs typeface="+mn-cs"/>
              </a:rPr>
              <a:t> is the analysis of a business </a:t>
            </a:r>
            <a:r>
              <a:rPr lang="en-US" sz="1200" b="1" i="0" kern="1200" dirty="0" smtClean="0">
                <a:solidFill>
                  <a:schemeClr val="tx1"/>
                </a:solidFill>
                <a:latin typeface="+mn-lt"/>
                <a:ea typeface="+mn-ea"/>
                <a:cs typeface="+mn-cs"/>
              </a:rPr>
              <a:t>question</a:t>
            </a:r>
            <a:r>
              <a:rPr lang="en-US" sz="1200" b="0" i="0" kern="1200" dirty="0" smtClean="0">
                <a:solidFill>
                  <a:schemeClr val="tx1"/>
                </a:solidFill>
                <a:latin typeface="+mn-lt"/>
                <a:ea typeface="+mn-ea"/>
                <a:cs typeface="+mn-cs"/>
              </a:rPr>
              <a:t>. It is an interactive process; your interviewer will present a business problem and ask you for your opinion. Your task is to ask the interviewer logical </a:t>
            </a:r>
            <a:r>
              <a:rPr lang="en-US" sz="1200" b="1" i="0" kern="1200" dirty="0" smtClean="0">
                <a:solidFill>
                  <a:schemeClr val="tx1"/>
                </a:solidFill>
                <a:latin typeface="+mn-lt"/>
                <a:ea typeface="+mn-ea"/>
                <a:cs typeface="+mn-cs"/>
              </a:rPr>
              <a:t>questions</a:t>
            </a:r>
            <a:r>
              <a:rPr lang="en-US" sz="1200" b="0" i="0" kern="1200" dirty="0" smtClean="0">
                <a:solidFill>
                  <a:schemeClr val="tx1"/>
                </a:solidFill>
                <a:latin typeface="+mn-lt"/>
                <a:ea typeface="+mn-ea"/>
                <a:cs typeface="+mn-cs"/>
              </a:rPr>
              <a:t> that will allow you to formulate a detailed recommendation.</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fontAlgn="base"/>
            <a:r>
              <a:rPr lang="en-US" sz="1200" b="0" i="0" u="none" strike="noStrike" kern="1200" dirty="0" smtClean="0">
                <a:solidFill>
                  <a:schemeClr val="tx1"/>
                </a:solidFill>
                <a:latin typeface="+mn-lt"/>
                <a:ea typeface="+mn-ea"/>
                <a:cs typeface="+mn-cs"/>
              </a:rPr>
              <a:t>Candidate-led case interviews are the most common type of case interview:</a:t>
            </a:r>
          </a:p>
          <a:p>
            <a:pPr fontAlgn="base"/>
            <a:r>
              <a:rPr lang="en-US" sz="1200" b="0" i="0" u="none" strike="noStrike" kern="1200" dirty="0" smtClean="0">
                <a:solidFill>
                  <a:schemeClr val="tx1"/>
                </a:solidFill>
                <a:latin typeface="+mn-lt"/>
                <a:ea typeface="+mn-ea"/>
                <a:cs typeface="+mn-cs"/>
              </a:rPr>
              <a:t>The applicant is given information about the case and is expected to ask the interviewer logical questions that will help him/her understand the situation, get relevant information and solve the situation.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fontAlgn="base"/>
            <a:r>
              <a:rPr lang="en-US" sz="1200" b="0" i="0" u="none" strike="noStrike" kern="1200" dirty="0" smtClean="0">
                <a:solidFill>
                  <a:schemeClr val="tx1"/>
                </a:solidFill>
                <a:latin typeface="+mn-lt"/>
                <a:ea typeface="+mn-ea"/>
                <a:cs typeface="+mn-cs"/>
              </a:rPr>
              <a:t>Skills that are being assessed:</a:t>
            </a:r>
          </a:p>
          <a:p>
            <a:pPr fontAlgn="base"/>
            <a:r>
              <a:rPr lang="en-US" sz="1200" b="0" i="0" u="none" strike="noStrike" kern="1200" dirty="0" smtClean="0">
                <a:solidFill>
                  <a:schemeClr val="tx1"/>
                </a:solidFill>
                <a:latin typeface="+mn-lt"/>
                <a:ea typeface="+mn-ea"/>
                <a:cs typeface="+mn-cs"/>
              </a:rPr>
              <a:t>1. Numerical and verbal reasoning skills</a:t>
            </a:r>
          </a:p>
          <a:p>
            <a:pPr fontAlgn="base"/>
            <a:r>
              <a:rPr lang="en-US" sz="1200" b="0" i="0" u="none" strike="noStrike" kern="1200" dirty="0" smtClean="0">
                <a:solidFill>
                  <a:schemeClr val="tx1"/>
                </a:solidFill>
                <a:latin typeface="+mn-lt"/>
                <a:ea typeface="+mn-ea"/>
                <a:cs typeface="+mn-cs"/>
              </a:rPr>
              <a:t>2. Communication and presentation skills</a:t>
            </a:r>
          </a:p>
          <a:p>
            <a:pPr fontAlgn="base"/>
            <a:r>
              <a:rPr lang="en-US" sz="1200" b="0" i="0" u="none" strike="noStrike" kern="1200" dirty="0" smtClean="0">
                <a:solidFill>
                  <a:schemeClr val="tx1"/>
                </a:solidFill>
                <a:latin typeface="+mn-lt"/>
                <a:ea typeface="+mn-ea"/>
                <a:cs typeface="+mn-cs"/>
              </a:rPr>
              <a:t>3. Business skills and commercial awareness</a:t>
            </a:r>
          </a:p>
          <a:p>
            <a:pPr fontAlgn="base"/>
            <a:r>
              <a:rPr lang="en-US" sz="1200" b="0" i="0" u="none" strike="noStrike" kern="1200" dirty="0" smtClean="0">
                <a:solidFill>
                  <a:schemeClr val="tx1"/>
                </a:solidFill>
                <a:latin typeface="+mn-lt"/>
                <a:ea typeface="+mn-ea"/>
                <a:cs typeface="+mn-cs"/>
              </a:rPr>
              <a:t>A case interview can be conducted as a group exercise since consultants work in teams so it's important to be a team player.</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fontAlgn="base"/>
            <a:r>
              <a:rPr lang="en-US" sz="1200" b="0" i="0" u="none" strike="noStrike" kern="1200" dirty="0" smtClean="0">
                <a:solidFill>
                  <a:schemeClr val="tx1"/>
                </a:solidFill>
                <a:latin typeface="+mn-lt"/>
                <a:ea typeface="+mn-ea"/>
                <a:cs typeface="+mn-cs"/>
              </a:rPr>
              <a:t>Skills that are being assessed:</a:t>
            </a:r>
          </a:p>
          <a:p>
            <a:pPr fontAlgn="base"/>
            <a:r>
              <a:rPr lang="en-US" sz="1200" b="0" i="0" u="none" strike="noStrike" kern="1200" dirty="0" smtClean="0">
                <a:solidFill>
                  <a:schemeClr val="tx1"/>
                </a:solidFill>
                <a:latin typeface="+mn-lt"/>
                <a:ea typeface="+mn-ea"/>
                <a:cs typeface="+mn-cs"/>
              </a:rPr>
              <a:t>1. Numerical and verbal reasoning skills</a:t>
            </a:r>
          </a:p>
          <a:p>
            <a:pPr fontAlgn="base"/>
            <a:r>
              <a:rPr lang="en-US" sz="1200" b="0" i="0" u="none" strike="noStrike" kern="1200" dirty="0" smtClean="0">
                <a:solidFill>
                  <a:schemeClr val="tx1"/>
                </a:solidFill>
                <a:latin typeface="+mn-lt"/>
                <a:ea typeface="+mn-ea"/>
                <a:cs typeface="+mn-cs"/>
              </a:rPr>
              <a:t>2. Communication and presentation skills</a:t>
            </a:r>
          </a:p>
          <a:p>
            <a:pPr fontAlgn="base"/>
            <a:r>
              <a:rPr lang="en-US" sz="1200" b="0" i="0" u="none" strike="noStrike" kern="1200" dirty="0" smtClean="0">
                <a:solidFill>
                  <a:schemeClr val="tx1"/>
                </a:solidFill>
                <a:latin typeface="+mn-lt"/>
                <a:ea typeface="+mn-ea"/>
                <a:cs typeface="+mn-cs"/>
              </a:rPr>
              <a:t>3. Business skills and commercial awareness</a:t>
            </a:r>
          </a:p>
          <a:p>
            <a:pPr fontAlgn="base"/>
            <a:r>
              <a:rPr lang="en-US" sz="1200" b="0" i="0" u="none" strike="noStrike" kern="1200" dirty="0" smtClean="0">
                <a:solidFill>
                  <a:schemeClr val="tx1"/>
                </a:solidFill>
                <a:latin typeface="+mn-lt"/>
                <a:ea typeface="+mn-ea"/>
                <a:cs typeface="+mn-cs"/>
              </a:rPr>
              <a:t>A case interview can be conducted as a group exercise since consultants work in teams so it's important to be a team player.</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fontAlgn="base"/>
            <a:r>
              <a:rPr lang="en-US" sz="1200" b="0" i="0" u="none" strike="noStrike" kern="1200" dirty="0" smtClean="0">
                <a:solidFill>
                  <a:schemeClr val="tx1"/>
                </a:solidFill>
                <a:latin typeface="+mn-lt"/>
                <a:ea typeface="+mn-ea"/>
                <a:cs typeface="+mn-cs"/>
              </a:rPr>
              <a:t>Skills that are being assessed:</a:t>
            </a:r>
          </a:p>
          <a:p>
            <a:pPr fontAlgn="base"/>
            <a:r>
              <a:rPr lang="en-US" sz="1200" b="0" i="0" u="none" strike="noStrike" kern="1200" dirty="0" smtClean="0">
                <a:solidFill>
                  <a:schemeClr val="tx1"/>
                </a:solidFill>
                <a:latin typeface="+mn-lt"/>
                <a:ea typeface="+mn-ea"/>
                <a:cs typeface="+mn-cs"/>
              </a:rPr>
              <a:t>1. Numerical and verbal reasoning skills</a:t>
            </a:r>
          </a:p>
          <a:p>
            <a:pPr fontAlgn="base"/>
            <a:r>
              <a:rPr lang="en-US" sz="1200" b="0" i="0" u="none" strike="noStrike" kern="1200" dirty="0" smtClean="0">
                <a:solidFill>
                  <a:schemeClr val="tx1"/>
                </a:solidFill>
                <a:latin typeface="+mn-lt"/>
                <a:ea typeface="+mn-ea"/>
                <a:cs typeface="+mn-cs"/>
              </a:rPr>
              <a:t>2. Communication and presentation skills</a:t>
            </a:r>
          </a:p>
          <a:p>
            <a:pPr fontAlgn="base"/>
            <a:r>
              <a:rPr lang="en-US" sz="1200" b="0" i="0" u="none" strike="noStrike" kern="1200" dirty="0" smtClean="0">
                <a:solidFill>
                  <a:schemeClr val="tx1"/>
                </a:solidFill>
                <a:latin typeface="+mn-lt"/>
                <a:ea typeface="+mn-ea"/>
                <a:cs typeface="+mn-cs"/>
              </a:rPr>
              <a:t>3. Business skills and commercial awareness</a:t>
            </a:r>
          </a:p>
          <a:p>
            <a:pPr fontAlgn="base"/>
            <a:r>
              <a:rPr lang="en-US" sz="1200" b="0" i="0" u="none" strike="noStrike" kern="1200" dirty="0" smtClean="0">
                <a:solidFill>
                  <a:schemeClr val="tx1"/>
                </a:solidFill>
                <a:latin typeface="+mn-lt"/>
                <a:ea typeface="+mn-ea"/>
                <a:cs typeface="+mn-cs"/>
              </a:rPr>
              <a:t>A case interview can be conducted as a group exercise since consultants work in teams so it's important to be a team player.</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55000" lnSpcReduction="20000"/>
          </a:bodyPr>
          <a:lstStyle/>
          <a:p>
            <a:r>
              <a:rPr lang="en-US" sz="1200" b="0" i="0" kern="1200" dirty="0" smtClean="0">
                <a:solidFill>
                  <a:schemeClr val="tx1"/>
                </a:solidFill>
                <a:latin typeface="+mn-lt"/>
                <a:ea typeface="+mn-ea"/>
                <a:cs typeface="+mn-cs"/>
              </a:rPr>
              <a:t>In the case interview, coming up with the "correct" answer isn't nearly as important as the process you use for getting there. When answering a case interview question, you want to showcase your ability to analyze a situation or business dilemma, identify the important issues, and develop sound conclusions that flow from your analysis. For this reason, it's important to use a logical framework for breaking down and analyzing the case. Some of the more common business analysis frameworks that can be employed include Porter's Five Forces, Value Chain Analysis, Four P's of Marketing, and SWOT Analysis. The framework you decide to use should be a function of the type of case you're presented.</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Where a specific framework for analysis isn't readily available or applicable, a general framework or analytical approach can be applied. The most important thing is that your approach to answering the case </a:t>
            </a:r>
            <a:r>
              <a:rPr lang="en-US" sz="1200" b="0" i="0" kern="1200" dirty="0" err="1" smtClean="0">
                <a:solidFill>
                  <a:schemeClr val="tx1"/>
                </a:solidFill>
                <a:latin typeface="+mn-lt"/>
                <a:ea typeface="+mn-ea"/>
                <a:cs typeface="+mn-cs"/>
              </a:rPr>
              <a:t>interiew</a:t>
            </a:r>
            <a:r>
              <a:rPr lang="en-US" sz="1200" b="0" i="0" kern="1200" dirty="0" smtClean="0">
                <a:solidFill>
                  <a:schemeClr val="tx1"/>
                </a:solidFill>
                <a:latin typeface="+mn-lt"/>
                <a:ea typeface="+mn-ea"/>
                <a:cs typeface="+mn-cs"/>
              </a:rPr>
              <a:t> question is structured and logical.</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Regardless of the type of case you're presented, there will likely be a few main parameters and several factors that influence those parameters. The first thing you want to do is identify the parameters and factors, the then determine which are key to the case output.</a:t>
            </a:r>
            <a:r>
              <a:rPr lang="en-US" dirty="0" smtClean="0"/>
              <a:t/>
            </a:r>
            <a:br>
              <a:rPr lang="en-US" dirty="0" smtClean="0"/>
            </a:b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example, assume the case involves a company's declining profitability. From your initial review of the case information you determine the main parameters to consider are total revenues and total costs.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After defining the two main parameters, you'd then drill down further to the factors influencing each of the parameters you've identified. You determine the factors influencing total revenues are average price of goods sold and volume of goods sold. And for total costs, fixed costs and variable costs.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With both the case parameters and factors clearly identified you give yourself the ability to steer the conversation and begin to identify possible solutions. To identify areas of concern, you'll want to explore the history of the four influencing factors. At the end of your discussion with the interviewer you may determine that it's rising variable costs that are having the biggest impact on profitability. You'll then drill down even further to determine what is causing variable costs to rise and come up with more specific recommendations.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Building a graphic representation (tree, decision diagram, etc.) of parameters, factors and other influencing elements will help you structure your thought process, keep from missing key aspects of the case, and make a strong argument for the recommendations you'll make.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Using a framework or structured approach to developing a recommendation for a case study interview question provides the added benefit of giving the interviewer something to take back and present to his or her superiors to make the case that you're the right person for the job.</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Whatever you do, don't force-fit frameworks. If a particular framework doesn't apply to the case, don't use it. Most frameworks incorporate universal concepts that can be applied to various business issues. Use the concepts you've learned in school or through prior work experience to support your analysis of the case. Show your interviewer that you understand these business concepts well enough that you can apply them to the specifics </a:t>
            </a:r>
            <a:r>
              <a:rPr lang="en-US" sz="1200" b="0" i="0" kern="1200" dirty="0" err="1" smtClean="0">
                <a:solidFill>
                  <a:schemeClr val="tx1"/>
                </a:solidFill>
                <a:latin typeface="+mn-lt"/>
                <a:ea typeface="+mn-ea"/>
                <a:cs typeface="+mn-cs"/>
              </a:rPr>
              <a:t>fo</a:t>
            </a:r>
            <a:r>
              <a:rPr lang="en-US" sz="1200" b="0" i="0" kern="1200" dirty="0" smtClean="0">
                <a:solidFill>
                  <a:schemeClr val="tx1"/>
                </a:solidFill>
                <a:latin typeface="+mn-lt"/>
                <a:ea typeface="+mn-ea"/>
                <a:cs typeface="+mn-cs"/>
              </a:rPr>
              <a:t> the business issue being presented in the case.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Below we're going to present several case interview questions organized by question type. To perfect your ability to perform well in case interviews, we recommend reviewing each question and then developing a logical framework or approach for answering each one.</a:t>
            </a:r>
            <a:r>
              <a:rPr lang="en-US" dirty="0" smtClean="0"/>
              <a:t/>
            </a:r>
            <a:br>
              <a:rPr lang="en-US" dirty="0" smtClean="0"/>
            </a:b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Ask this question and get the responses from the students.</a:t>
            </a:r>
          </a:p>
          <a:p>
            <a:endParaRPr lang="en-US" sz="1200" b="0" i="0" u="none" strike="noStrike"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rPr>
              <a:t>Explanation</a:t>
            </a:r>
            <a:r>
              <a:rPr lang="en-US" sz="1200" b="0" i="0" u="none" strike="noStrike" kern="1200" baseline="0" dirty="0" smtClean="0">
                <a:solidFill>
                  <a:schemeClr val="tx1"/>
                </a:solidFill>
                <a:latin typeface="+mn-lt"/>
                <a:ea typeface="+mn-ea"/>
                <a:cs typeface="+mn-cs"/>
              </a:rPr>
              <a:t> for how to </a:t>
            </a:r>
            <a:r>
              <a:rPr lang="en-US" sz="1200" b="0" i="0" u="none" strike="noStrike" kern="1200" dirty="0" smtClean="0">
                <a:solidFill>
                  <a:schemeClr val="tx1"/>
                </a:solidFill>
                <a:latin typeface="+mn-lt"/>
                <a:ea typeface="+mn-ea"/>
                <a:cs typeface="+mn-cs"/>
              </a:rPr>
              <a:t> answer is :</a:t>
            </a:r>
          </a:p>
          <a:p>
            <a:endParaRPr lang="en-US" sz="1200" b="0" i="0" u="none" strike="noStrike"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is one of the most common types of case interview questions, known as a market estimation question. You may be asked anything along these lines, from how many bananas are sold in the country each year to how many homes have computers today.</a:t>
            </a:r>
          </a:p>
          <a:p>
            <a:r>
              <a:rPr lang="en-US" sz="1200" b="0" i="0" kern="1200" dirty="0" smtClean="0">
                <a:solidFill>
                  <a:schemeClr val="tx1"/>
                </a:solidFill>
                <a:latin typeface="+mn-lt"/>
                <a:ea typeface="+mn-ea"/>
                <a:cs typeface="+mn-cs"/>
              </a:rPr>
              <a:t>Essentially, you’re expected to ask </a:t>
            </a:r>
            <a:r>
              <a:rPr lang="en-US" sz="1200" b="0" i="0" u="none" strike="noStrike" kern="1200" dirty="0" smtClean="0">
                <a:solidFill>
                  <a:schemeClr val="tx1"/>
                </a:solidFill>
                <a:latin typeface="+mn-lt"/>
                <a:ea typeface="+mn-ea"/>
                <a:cs typeface="+mn-cs"/>
              </a:rPr>
              <a:t>questions</a:t>
            </a:r>
            <a:r>
              <a:rPr lang="en-US" sz="1200" b="0" i="0" kern="1200" dirty="0" smtClean="0">
                <a:solidFill>
                  <a:schemeClr val="tx1"/>
                </a:solidFill>
                <a:latin typeface="+mn-lt"/>
                <a:ea typeface="+mn-ea"/>
                <a:cs typeface="+mn-cs"/>
              </a:rPr>
              <a:t> to glean data that you can use to provide an estimated answer. You aren’t going to land on the exact figure, so don’t bother worrying about that. Show that you understand how to figure out the estimated figure based on your questions.</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40BB8D-E862-49D1-BEC4-EB685F48C173}" type="datetimeFigureOut">
              <a:rPr lang="en-US" smtClean="0"/>
              <a:pPr/>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40BB8D-E862-49D1-BEC4-EB685F48C173}"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40BB8D-E862-49D1-BEC4-EB685F48C173}" type="datetimeFigureOut">
              <a:rPr lang="en-US" smtClean="0"/>
              <a:pPr/>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40BB8D-E862-49D1-BEC4-EB685F48C173}" type="datetimeFigureOut">
              <a:rPr lang="en-US" smtClean="0"/>
              <a:pPr/>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0BB8D-E862-49D1-BEC4-EB685F48C173}" type="datetimeFigureOut">
              <a:rPr lang="en-US" smtClean="0"/>
              <a:pPr/>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0BB8D-E862-49D1-BEC4-EB685F48C173}"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0BB8D-E862-49D1-BEC4-EB685F48C173}" type="datetimeFigureOut">
              <a:rPr lang="en-US" smtClean="0"/>
              <a:pPr/>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0BB8D-E862-49D1-BEC4-EB685F48C173}" type="datetimeFigureOut">
              <a:rPr lang="en-US" smtClean="0"/>
              <a:pPr/>
              <a:t>3/9/2020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115B6-778B-458B-BBC6-4FFC50E885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7845" y="2708920"/>
            <a:ext cx="2674550"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9983460" cy="2320379"/>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What is Situational Interview?</a:t>
            </a:r>
          </a:p>
          <a:p>
            <a:pPr>
              <a:lnSpc>
                <a:spcPct val="150000"/>
              </a:lnSpc>
            </a:pPr>
            <a:endParaRPr lang="en-US" sz="3600" dirty="0" smtClean="0">
              <a:latin typeface="Nunito Sans SemiBold" panose="00000700000000000000" pitchFamily="2" charset="0"/>
            </a:endParaRPr>
          </a:p>
          <a:p>
            <a:pPr>
              <a:lnSpc>
                <a:spcPct val="150000"/>
              </a:lnSpc>
            </a:pP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pic>
        <p:nvPicPr>
          <p:cNvPr id="7" name="Picture 6" descr="SI 11.jfif"/>
          <p:cNvPicPr>
            <a:picLocks noChangeAspect="1"/>
          </p:cNvPicPr>
          <p:nvPr/>
        </p:nvPicPr>
        <p:blipFill>
          <a:blip r:embed="rId4"/>
          <a:stretch>
            <a:fillRect/>
          </a:stretch>
        </p:blipFill>
        <p:spPr>
          <a:xfrm>
            <a:off x="3262312" y="2557462"/>
            <a:ext cx="2619375" cy="1743075"/>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9983460" cy="2320379"/>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Why Situational Interview is important?</a:t>
            </a:r>
          </a:p>
          <a:p>
            <a:pPr>
              <a:lnSpc>
                <a:spcPct val="150000"/>
              </a:lnSpc>
            </a:pPr>
            <a:endParaRPr lang="en-US" sz="3600" dirty="0" smtClean="0">
              <a:latin typeface="Nunito Sans SemiBold" panose="00000700000000000000" pitchFamily="2" charset="0"/>
            </a:endParaRPr>
          </a:p>
          <a:p>
            <a:pPr>
              <a:lnSpc>
                <a:spcPct val="150000"/>
              </a:lnSpc>
            </a:pP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pic>
        <p:nvPicPr>
          <p:cNvPr id="7" name="Picture 6" descr="SI 5.jfif"/>
          <p:cNvPicPr>
            <a:picLocks noChangeAspect="1"/>
          </p:cNvPicPr>
          <p:nvPr/>
        </p:nvPicPr>
        <p:blipFill>
          <a:blip r:embed="rId4"/>
          <a:stretch>
            <a:fillRect/>
          </a:stretch>
        </p:blipFill>
        <p:spPr>
          <a:xfrm>
            <a:off x="3162300" y="2619375"/>
            <a:ext cx="2819400" cy="1619250"/>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428728" y="2500306"/>
            <a:ext cx="6840188"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How to ace situational interview?</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pic>
        <p:nvPicPr>
          <p:cNvPr id="7" name="Picture 6" descr="SI 2.jfif"/>
          <p:cNvPicPr>
            <a:picLocks noChangeAspect="1"/>
          </p:cNvPicPr>
          <p:nvPr/>
        </p:nvPicPr>
        <p:blipFill>
          <a:blip r:embed="rId4"/>
          <a:stretch>
            <a:fillRect/>
          </a:stretch>
        </p:blipFill>
        <p:spPr>
          <a:xfrm>
            <a:off x="3203848" y="360002"/>
            <a:ext cx="2981325" cy="2176467"/>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6840188"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How to ace situational interview?</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7109" y="2170810"/>
            <a:ext cx="7322838" cy="4154984"/>
          </a:xfrm>
          <a:prstGeom prst="rect">
            <a:avLst/>
          </a:prstGeom>
        </p:spPr>
        <p:txBody>
          <a:bodyPr wrap="none">
            <a:spAutoFit/>
          </a:bodyPr>
          <a:lstStyle/>
          <a:p>
            <a:pPr marL="342900" indent="-342900">
              <a:buAutoNum type="arabicPeriod"/>
            </a:pPr>
            <a:r>
              <a:rPr lang="en-US" sz="2400" dirty="0" smtClean="0">
                <a:latin typeface="Nunito Sans"/>
              </a:rPr>
              <a:t>Take practice  class</a:t>
            </a:r>
          </a:p>
          <a:p>
            <a:pPr marL="342900" indent="-342900"/>
            <a:endParaRPr lang="en-US" sz="2400" dirty="0" smtClean="0">
              <a:latin typeface="Nunito Sans"/>
            </a:endParaRPr>
          </a:p>
          <a:p>
            <a:r>
              <a:rPr lang="en-US" sz="2400" dirty="0" smtClean="0">
                <a:latin typeface="Nunito Sans"/>
              </a:rPr>
              <a:t>2. Fit your answer to the role</a:t>
            </a:r>
          </a:p>
          <a:p>
            <a:endParaRPr lang="en-US" sz="2400" dirty="0" smtClean="0">
              <a:latin typeface="Nunito Sans"/>
            </a:endParaRPr>
          </a:p>
          <a:p>
            <a:r>
              <a:rPr lang="en-US" sz="2400" dirty="0" smtClean="0">
                <a:latin typeface="Nunito Sans"/>
              </a:rPr>
              <a:t>3. Preparation – breathe and visualize</a:t>
            </a:r>
          </a:p>
          <a:p>
            <a:endParaRPr lang="en-US" sz="2400" dirty="0" smtClean="0">
              <a:latin typeface="Nunito Sans"/>
            </a:endParaRPr>
          </a:p>
          <a:p>
            <a:r>
              <a:rPr lang="en-US" sz="2400" dirty="0" smtClean="0">
                <a:latin typeface="Nunito Sans"/>
              </a:rPr>
              <a:t>4. Research the company to prepare your answers </a:t>
            </a:r>
          </a:p>
          <a:p>
            <a:endParaRPr lang="en-US" sz="2400" dirty="0" smtClean="0">
              <a:latin typeface="Nunito Sans"/>
            </a:endParaRPr>
          </a:p>
          <a:p>
            <a:r>
              <a:rPr lang="en-US" sz="2400" dirty="0" smtClean="0">
                <a:latin typeface="Nunito Sans"/>
              </a:rPr>
              <a:t>5. Prepare more responses that addresses leadership</a:t>
            </a:r>
          </a:p>
          <a:p>
            <a:endParaRPr lang="en-US" sz="2400" dirty="0" smtClean="0">
              <a:latin typeface="Nunito Sans"/>
            </a:endParaRPr>
          </a:p>
          <a:p>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6840188"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How to ace situational interview?</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4154984"/>
          </a:xfrm>
          <a:prstGeom prst="rect">
            <a:avLst/>
          </a:prstGeom>
        </p:spPr>
        <p:txBody>
          <a:bodyPr wrap="square">
            <a:spAutoFit/>
          </a:bodyPr>
          <a:lstStyle/>
          <a:p>
            <a:pPr marL="342900" indent="-342900"/>
            <a:r>
              <a:rPr lang="en-US" sz="2400" dirty="0" smtClean="0">
                <a:latin typeface="Nunito Sans"/>
              </a:rPr>
              <a:t>6. Use The STAR Format</a:t>
            </a:r>
          </a:p>
          <a:p>
            <a:pPr marL="342900" indent="-342900"/>
            <a:endParaRPr lang="en-US" sz="2400" dirty="0" smtClean="0">
              <a:latin typeface="Nunito Sans"/>
            </a:endParaRPr>
          </a:p>
          <a:p>
            <a:pPr marL="342900" indent="-342900"/>
            <a:r>
              <a:rPr lang="en-US" sz="2400" dirty="0" smtClean="0">
                <a:latin typeface="Nunito Sans"/>
              </a:rPr>
              <a:t>7. Tell all stories of successes</a:t>
            </a:r>
          </a:p>
          <a:p>
            <a:pPr marL="342900" indent="-342900"/>
            <a:endParaRPr lang="en-US" sz="2400" dirty="0" smtClean="0">
              <a:latin typeface="Nunito Sans"/>
            </a:endParaRPr>
          </a:p>
          <a:p>
            <a:pPr marL="342900" indent="-342900"/>
            <a:r>
              <a:rPr lang="en-US" sz="2400" dirty="0" smtClean="0">
                <a:latin typeface="Nunito Sans"/>
              </a:rPr>
              <a:t>8. Tell solid stories with details</a:t>
            </a:r>
          </a:p>
          <a:p>
            <a:pPr marL="342900" indent="-342900"/>
            <a:endParaRPr lang="en-US" sz="2400" dirty="0" smtClean="0">
              <a:latin typeface="Nunito Sans"/>
            </a:endParaRPr>
          </a:p>
          <a:p>
            <a:pPr marL="342900" indent="-342900"/>
            <a:r>
              <a:rPr lang="en-US" sz="2400" dirty="0" smtClean="0">
                <a:latin typeface="Nunito Sans"/>
              </a:rPr>
              <a:t>9. Practice 2-3 minute story</a:t>
            </a:r>
          </a:p>
          <a:p>
            <a:pPr marL="342900" indent="-342900"/>
            <a:endParaRPr lang="en-US" sz="2400" dirty="0" smtClean="0">
              <a:latin typeface="Nunito Sans"/>
            </a:endParaRPr>
          </a:p>
          <a:p>
            <a:pPr marL="342900" indent="-342900"/>
            <a:r>
              <a:rPr lang="en-US" sz="2400" dirty="0" smtClean="0">
                <a:latin typeface="Nunito Sans"/>
              </a:rPr>
              <a:t>10. Don’t look like mechanical or rehearsed</a:t>
            </a:r>
          </a:p>
          <a:p>
            <a:endParaRPr lang="en-US" sz="2400" dirty="0" smtClean="0">
              <a:latin typeface="Nunito Sans"/>
            </a:endParaRPr>
          </a:p>
          <a:p>
            <a:r>
              <a:rPr lang="en-US" sz="2400" dirty="0" smtClean="0">
                <a:latin typeface="Nunito Sans"/>
              </a:rPr>
              <a:t>11. Prepare story on company’s  listed competency</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How to answer situational interview?</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3231654"/>
          </a:xfrm>
          <a:prstGeom prst="rect">
            <a:avLst/>
          </a:prstGeom>
        </p:spPr>
        <p:txBody>
          <a:bodyPr wrap="square">
            <a:spAutoFit/>
          </a:bodyPr>
          <a:lstStyle/>
          <a:p>
            <a:r>
              <a:rPr lang="en-US" sz="2400" b="1" dirty="0" smtClean="0"/>
              <a:t>Your answer should contain:</a:t>
            </a:r>
            <a:endParaRPr lang="en-US" sz="2400" dirty="0" smtClean="0"/>
          </a:p>
          <a:p>
            <a:r>
              <a:rPr lang="en-US" sz="2400" dirty="0" smtClean="0"/>
              <a:t> </a:t>
            </a:r>
          </a:p>
          <a:p>
            <a:pPr>
              <a:lnSpc>
                <a:spcPct val="150000"/>
              </a:lnSpc>
              <a:buFont typeface="Arial" pitchFamily="34" charset="0"/>
              <a:buChar char="•"/>
            </a:pPr>
            <a:r>
              <a:rPr lang="en-US" sz="2400" dirty="0" smtClean="0"/>
              <a:t>A problem you faced</a:t>
            </a:r>
          </a:p>
          <a:p>
            <a:pPr>
              <a:lnSpc>
                <a:spcPct val="150000"/>
              </a:lnSpc>
              <a:buFont typeface="Arial" pitchFamily="34" charset="0"/>
              <a:buChar char="•"/>
            </a:pPr>
            <a:r>
              <a:rPr lang="en-US" sz="2400" dirty="0" smtClean="0"/>
              <a:t>Your solution</a:t>
            </a:r>
          </a:p>
          <a:p>
            <a:pPr>
              <a:lnSpc>
                <a:spcPct val="150000"/>
              </a:lnSpc>
              <a:buFont typeface="Arial" pitchFamily="34" charset="0"/>
              <a:buChar char="•"/>
            </a:pPr>
            <a:r>
              <a:rPr lang="en-US" sz="2400" dirty="0" smtClean="0"/>
              <a:t>The benefit to your employer.</a:t>
            </a:r>
          </a:p>
          <a:p>
            <a:r>
              <a:rPr lang="en-US" sz="2400" dirty="0" smtClean="0"/>
              <a:t/>
            </a:r>
            <a:br>
              <a:rPr lang="en-US" sz="2400" dirty="0" smtClean="0"/>
            </a:br>
            <a:endParaRPr lang="en-US" sz="2400" dirty="0"/>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Situational Interview - example</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1569660"/>
          </a:xfrm>
          <a:prstGeom prst="rect">
            <a:avLst/>
          </a:prstGeom>
        </p:spPr>
        <p:txBody>
          <a:bodyPr wrap="square">
            <a:spAutoFit/>
          </a:bodyPr>
          <a:lstStyle/>
          <a:p>
            <a:r>
              <a:rPr lang="en-US" sz="2400" dirty="0" smtClean="0">
                <a:latin typeface="Nunito Sans"/>
              </a:rPr>
              <a:t>1. What would you do if you made a mistake that no one else noticed? Would you address the error and risk slowing things down or ignore it to keep the project or task moving forward?</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Situational Interview - Answer</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3785652"/>
          </a:xfrm>
          <a:prstGeom prst="rect">
            <a:avLst/>
          </a:prstGeom>
        </p:spPr>
        <p:txBody>
          <a:bodyPr wrap="square">
            <a:spAutoFit/>
          </a:bodyPr>
          <a:lstStyle/>
          <a:p>
            <a:r>
              <a:rPr lang="en-US" sz="2400" i="1" dirty="0" smtClean="0"/>
              <a:t>“I’ve always found it’s better to take responsibility for mistakes—and work to correct them—to learn from  errors. When I worked as a barista, a customer asked for a soy latte and I accidentally made their drink using whole milk. While there’s a chance they may never have known, I knew my error could affect their experience. I promptly told my manager, remade the drink and apologized to the customer for the wait. The customer was satisfied, and my manager thanked me for doing the right thing. From that point forward, I paid special attention to drink ingredients.”</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Situational Interview - example</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830997"/>
          </a:xfrm>
          <a:prstGeom prst="rect">
            <a:avLst/>
          </a:prstGeom>
        </p:spPr>
        <p:txBody>
          <a:bodyPr wrap="square">
            <a:spAutoFit/>
          </a:bodyPr>
          <a:lstStyle/>
          <a:p>
            <a:r>
              <a:rPr lang="en-US" sz="2400" dirty="0" smtClean="0">
                <a:latin typeface="Nunito Sans"/>
              </a:rPr>
              <a:t>2. What would you do if you were asked to perform a task you’ve never done before?</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Situational Interview - Answer</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3785652"/>
          </a:xfrm>
          <a:prstGeom prst="rect">
            <a:avLst/>
          </a:prstGeom>
        </p:spPr>
        <p:txBody>
          <a:bodyPr wrap="square">
            <a:spAutoFit/>
          </a:bodyPr>
          <a:lstStyle/>
          <a:p>
            <a:r>
              <a:rPr lang="en-US" sz="2400" i="1" dirty="0" smtClean="0"/>
              <a:t>“In my last role as a marketing coordinator, my manager asked me to build and launch a digital ad campaign, which was something I’d never done before. I explained to my manager that I had no experience leading that type of project, but volunteered to do all of the work if someone more experienced could offer guidance. I met with several employees who had experience running digital ads, studied best practices and successfully launched the campaign. Thanks to that hands-on learning experience, I became the team expert on digital advertising.”</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214282" y="642919"/>
            <a:ext cx="8929718" cy="901016"/>
          </a:xfrm>
          <a:prstGeom prst="rect">
            <a:avLst/>
          </a:prstGeom>
          <a:noFill/>
        </p:spPr>
        <p:txBody>
          <a:bodyPr wrap="square" rtlCol="0">
            <a:spAutoFit/>
          </a:bodyPr>
          <a:lstStyle/>
          <a:p>
            <a:pPr>
              <a:lnSpc>
                <a:spcPct val="150000"/>
              </a:lnSpc>
            </a:pPr>
            <a:r>
              <a:rPr lang="en-US" sz="4000" dirty="0" smtClean="0">
                <a:latin typeface="Nunito Sans SemiBold" panose="00000700000000000000" pitchFamily="2" charset="0"/>
              </a:rPr>
              <a:t>Case /Situational Interview  questions</a:t>
            </a:r>
            <a:endParaRPr lang="en-US" sz="28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pic>
        <p:nvPicPr>
          <p:cNvPr id="8" name="Picture 7" descr="SI 1.jfif"/>
          <p:cNvPicPr>
            <a:picLocks noChangeAspect="1"/>
          </p:cNvPicPr>
          <p:nvPr/>
        </p:nvPicPr>
        <p:blipFill>
          <a:blip r:embed="rId4"/>
          <a:stretch>
            <a:fillRect/>
          </a:stretch>
        </p:blipFill>
        <p:spPr>
          <a:xfrm>
            <a:off x="3262312" y="2557462"/>
            <a:ext cx="3024200" cy="3157554"/>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Situational Interview - example</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1200329"/>
          </a:xfrm>
          <a:prstGeom prst="rect">
            <a:avLst/>
          </a:prstGeom>
        </p:spPr>
        <p:txBody>
          <a:bodyPr wrap="square">
            <a:spAutoFit/>
          </a:bodyPr>
          <a:lstStyle/>
          <a:p>
            <a:r>
              <a:rPr lang="en-US" sz="2400" dirty="0" smtClean="0">
                <a:latin typeface="Nunito Sans"/>
              </a:rPr>
              <a:t>3. Tell me about a time when you failed. How did you deal with this experience?</a:t>
            </a:r>
          </a:p>
          <a:p>
            <a:r>
              <a:rPr lang="en-US" sz="2400" dirty="0" smtClean="0">
                <a:latin typeface="Nunito Sans"/>
              </a:rPr>
              <a:t> </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05463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Situational Interview - Answer</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000240"/>
            <a:ext cx="8001056" cy="3416320"/>
          </a:xfrm>
          <a:prstGeom prst="rect">
            <a:avLst/>
          </a:prstGeom>
        </p:spPr>
        <p:txBody>
          <a:bodyPr wrap="square">
            <a:spAutoFit/>
          </a:bodyPr>
          <a:lstStyle/>
          <a:p>
            <a:r>
              <a:rPr lang="en-US" sz="2400" dirty="0" smtClean="0"/>
              <a:t> </a:t>
            </a:r>
            <a:r>
              <a:rPr lang="en-US" sz="2400" i="1" dirty="0" smtClean="0"/>
              <a:t>“In my first month as an account manager, I wanted to impress a top client and over promised on a project timeline. Unfortunately, the team didn’t have the resources to deliver by the deadline I’d promised, and we ended up losing the client. I reached out to the client and took full responsibility for the loss, and they decided to give us another chance. Because of this experience, I learned the value of setting realistic expectations and never guaranteeing more than I could deliver.”</a:t>
            </a: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1"/>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698306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What is Case Interview Question?</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pic>
        <p:nvPicPr>
          <p:cNvPr id="8" name="Picture 7" descr="CI 1.png"/>
          <p:cNvPicPr>
            <a:picLocks noChangeAspect="1"/>
          </p:cNvPicPr>
          <p:nvPr/>
        </p:nvPicPr>
        <p:blipFill>
          <a:blip r:embed="rId4"/>
          <a:stretch>
            <a:fillRect/>
          </a:stretch>
        </p:blipFill>
        <p:spPr>
          <a:xfrm>
            <a:off x="3286116" y="2500306"/>
            <a:ext cx="3286148" cy="2786082"/>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698306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The process of  Case Interview</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1200329"/>
          </a:xfrm>
          <a:prstGeom prst="rect">
            <a:avLst/>
          </a:prstGeom>
        </p:spPr>
        <p:txBody>
          <a:bodyPr wrap="square">
            <a:spAutoFit/>
          </a:bodyPr>
          <a:lstStyle/>
          <a:p>
            <a:pPr>
              <a:buFont typeface="Arial" pitchFamily="34" charset="0"/>
              <a:buChar char="•"/>
            </a:pPr>
            <a:r>
              <a:rPr lang="en-US" sz="2400" dirty="0" smtClean="0">
                <a:latin typeface="Nunito Sans"/>
              </a:rPr>
              <a:t> The applicant is given information about the case</a:t>
            </a:r>
          </a:p>
          <a:p>
            <a:endParaRPr lang="en-US" sz="2400" dirty="0" smtClean="0">
              <a:latin typeface="Nunito Sans"/>
            </a:endParaRPr>
          </a:p>
          <a:p>
            <a:pPr>
              <a:buFont typeface="Arial" pitchFamily="34" charset="0"/>
              <a:buChar char="•"/>
            </a:pPr>
            <a:r>
              <a:rPr lang="en-US" sz="2400" dirty="0" smtClean="0">
                <a:latin typeface="Nunito Sans"/>
              </a:rPr>
              <a:t>  Get relevant information and solve the situation.</a:t>
            </a:r>
            <a:endParaRPr lang="en-US" sz="2400" dirty="0">
              <a:latin typeface="Nunito Sans"/>
            </a:endParaRPr>
          </a:p>
        </p:txBody>
      </p:sp>
      <p:pic>
        <p:nvPicPr>
          <p:cNvPr id="8" name="Picture 7" descr="SI 3.jfif"/>
          <p:cNvPicPr>
            <a:picLocks noChangeAspect="1"/>
          </p:cNvPicPr>
          <p:nvPr/>
        </p:nvPicPr>
        <p:blipFill>
          <a:blip r:embed="rId4"/>
          <a:stretch>
            <a:fillRect/>
          </a:stretch>
        </p:blipFill>
        <p:spPr>
          <a:xfrm>
            <a:off x="2857488" y="4500570"/>
            <a:ext cx="3457575" cy="1928826"/>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6983064"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Skills assessed in Case Interview</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1754326"/>
          </a:xfrm>
          <a:prstGeom prst="rect">
            <a:avLst/>
          </a:prstGeom>
        </p:spPr>
        <p:txBody>
          <a:bodyPr wrap="square">
            <a:spAutoFit/>
          </a:bodyPr>
          <a:lstStyle/>
          <a:p>
            <a:pPr fontAlgn="base">
              <a:lnSpc>
                <a:spcPct val="150000"/>
              </a:lnSpc>
              <a:buFont typeface="Arial" pitchFamily="34" charset="0"/>
              <a:buChar char="•"/>
            </a:pPr>
            <a:r>
              <a:rPr lang="en-US" sz="2400" dirty="0" smtClean="0"/>
              <a:t> Numerical and verbal reasoning skills</a:t>
            </a:r>
          </a:p>
          <a:p>
            <a:pPr fontAlgn="base">
              <a:lnSpc>
                <a:spcPct val="150000"/>
              </a:lnSpc>
              <a:buFont typeface="Arial" pitchFamily="34" charset="0"/>
              <a:buChar char="•"/>
            </a:pPr>
            <a:r>
              <a:rPr lang="en-US" sz="2400" dirty="0" smtClean="0"/>
              <a:t> Communication and presentation skills</a:t>
            </a:r>
          </a:p>
          <a:p>
            <a:pPr fontAlgn="base">
              <a:lnSpc>
                <a:spcPct val="150000"/>
              </a:lnSpc>
              <a:buFont typeface="Arial" pitchFamily="34" charset="0"/>
              <a:buChar char="•"/>
            </a:pPr>
            <a:r>
              <a:rPr lang="en-US" sz="2400" dirty="0" smtClean="0"/>
              <a:t> Business skills and commercial awareness</a:t>
            </a:r>
            <a:endParaRPr lang="en-US" sz="2400" dirty="0">
              <a:latin typeface="Nunito Sans"/>
            </a:endParaRPr>
          </a:p>
        </p:txBody>
      </p:sp>
      <p:pic>
        <p:nvPicPr>
          <p:cNvPr id="8" name="Picture 7" descr="SI 10.jfif"/>
          <p:cNvPicPr>
            <a:picLocks noChangeAspect="1"/>
          </p:cNvPicPr>
          <p:nvPr/>
        </p:nvPicPr>
        <p:blipFill>
          <a:blip r:embed="rId4"/>
          <a:stretch>
            <a:fillRect/>
          </a:stretch>
        </p:blipFill>
        <p:spPr>
          <a:xfrm>
            <a:off x="3214678" y="4429132"/>
            <a:ext cx="2619375" cy="2071702"/>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483230"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How to ace Case Interview question</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571472" y="1928802"/>
            <a:ext cx="7929618" cy="2308324"/>
          </a:xfrm>
          <a:prstGeom prst="rect">
            <a:avLst/>
          </a:prstGeom>
        </p:spPr>
        <p:txBody>
          <a:bodyPr wrap="square">
            <a:spAutoFit/>
          </a:bodyPr>
          <a:lstStyle/>
          <a:p>
            <a:pPr marL="457200" indent="-457200">
              <a:lnSpc>
                <a:spcPct val="150000"/>
              </a:lnSpc>
              <a:buFont typeface="+mj-lt"/>
              <a:buAutoNum type="arabicPeriod"/>
            </a:pPr>
            <a:r>
              <a:rPr lang="en-US" sz="2400" dirty="0" smtClean="0"/>
              <a:t> Take in information quickly and remember what you hear.</a:t>
            </a:r>
          </a:p>
          <a:p>
            <a:pPr marL="457200" indent="-457200">
              <a:lnSpc>
                <a:spcPct val="150000"/>
              </a:lnSpc>
              <a:buFont typeface="+mj-lt"/>
              <a:buAutoNum type="arabicPeriod"/>
            </a:pPr>
            <a:r>
              <a:rPr lang="en-US" sz="2400" dirty="0" smtClean="0"/>
              <a:t> Identify key issues, prioritize and logically solve problems.</a:t>
            </a:r>
          </a:p>
          <a:p>
            <a:pPr marL="457200" indent="-457200">
              <a:lnSpc>
                <a:spcPct val="150000"/>
              </a:lnSpc>
              <a:buFont typeface="+mj-lt"/>
              <a:buAutoNum type="arabicPeriod"/>
            </a:pPr>
            <a:r>
              <a:rPr lang="en-US" sz="2400" dirty="0" smtClean="0"/>
              <a:t> Make quick, yet accurate, decisions.</a:t>
            </a:r>
          </a:p>
          <a:p>
            <a:pPr marL="457200" indent="-457200">
              <a:lnSpc>
                <a:spcPct val="150000"/>
              </a:lnSpc>
              <a:buFont typeface="+mj-lt"/>
              <a:buAutoNum type="arabicPeriod"/>
            </a:pPr>
            <a:r>
              <a:rPr lang="en-US" sz="2400" dirty="0" smtClean="0"/>
              <a:t> Manage time efficiently.</a:t>
            </a:r>
            <a:endParaRPr lang="en-US" sz="2400" dirty="0">
              <a:latin typeface="Nunito Sans"/>
            </a:endParaRPr>
          </a:p>
        </p:txBody>
      </p:sp>
      <p:pic>
        <p:nvPicPr>
          <p:cNvPr id="8" name="Picture 7" descr="SI 6.jfif"/>
          <p:cNvPicPr>
            <a:picLocks noChangeAspect="1"/>
          </p:cNvPicPr>
          <p:nvPr/>
        </p:nvPicPr>
        <p:blipFill>
          <a:blip r:embed="rId4"/>
          <a:stretch>
            <a:fillRect/>
          </a:stretch>
        </p:blipFill>
        <p:spPr>
          <a:xfrm>
            <a:off x="3500430" y="4357694"/>
            <a:ext cx="2562225" cy="1781175"/>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642919"/>
            <a:ext cx="8483230" cy="923330"/>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How to ace Case Interview question</a:t>
            </a:r>
            <a:endParaRPr lang="en-US" sz="2400" dirty="0" smtClean="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571472" y="1714488"/>
            <a:ext cx="7929618" cy="3416320"/>
          </a:xfrm>
          <a:prstGeom prst="rect">
            <a:avLst/>
          </a:prstGeom>
        </p:spPr>
        <p:txBody>
          <a:bodyPr wrap="square">
            <a:spAutoFit/>
          </a:bodyPr>
          <a:lstStyle/>
          <a:p>
            <a:pPr marL="457200" indent="-457200">
              <a:lnSpc>
                <a:spcPct val="150000"/>
              </a:lnSpc>
              <a:buFont typeface="+mj-lt"/>
              <a:buAutoNum type="arabicPeriod" startAt="5"/>
            </a:pPr>
            <a:endParaRPr lang="en-US" sz="2400" dirty="0" smtClean="0"/>
          </a:p>
          <a:p>
            <a:pPr marL="457200" indent="-457200">
              <a:lnSpc>
                <a:spcPct val="150000"/>
              </a:lnSpc>
              <a:buFont typeface="+mj-lt"/>
              <a:buAutoNum type="arabicPeriod" startAt="5"/>
            </a:pPr>
            <a:r>
              <a:rPr lang="en-US" sz="2400" dirty="0" smtClean="0"/>
              <a:t> Perform under pressure.</a:t>
            </a:r>
          </a:p>
          <a:p>
            <a:pPr marL="457200" indent="-457200">
              <a:lnSpc>
                <a:spcPct val="150000"/>
              </a:lnSpc>
              <a:buFont typeface="+mj-lt"/>
              <a:buAutoNum type="arabicPeriod" startAt="5"/>
            </a:pPr>
            <a:r>
              <a:rPr lang="en-US" sz="2400" dirty="0" smtClean="0"/>
              <a:t> Be aware of resource constraints.</a:t>
            </a:r>
          </a:p>
          <a:p>
            <a:pPr marL="457200" indent="-457200">
              <a:lnSpc>
                <a:spcPct val="150000"/>
              </a:lnSpc>
              <a:buFont typeface="+mj-lt"/>
              <a:buAutoNum type="arabicPeriod" startAt="5"/>
            </a:pPr>
            <a:r>
              <a:rPr lang="en-US" sz="2400" dirty="0" smtClean="0"/>
              <a:t> Identify customer needs.</a:t>
            </a:r>
          </a:p>
          <a:p>
            <a:pPr marL="457200" indent="-457200">
              <a:lnSpc>
                <a:spcPct val="150000"/>
              </a:lnSpc>
              <a:buFont typeface="+mj-lt"/>
              <a:buAutoNum type="arabicPeriod" startAt="5"/>
            </a:pPr>
            <a:r>
              <a:rPr lang="en-US" sz="2400" dirty="0" smtClean="0"/>
              <a:t> Be original and creative.</a:t>
            </a:r>
            <a:br>
              <a:rPr lang="en-US" sz="2400" dirty="0" smtClean="0"/>
            </a:br>
            <a:endParaRPr lang="en-US" sz="2400" dirty="0">
              <a:latin typeface="Nunito Sans"/>
            </a:endParaRPr>
          </a:p>
        </p:txBody>
      </p:sp>
      <p:pic>
        <p:nvPicPr>
          <p:cNvPr id="8" name="Picture 7" descr="SI 8.jfif"/>
          <p:cNvPicPr>
            <a:picLocks noChangeAspect="1"/>
          </p:cNvPicPr>
          <p:nvPr/>
        </p:nvPicPr>
        <p:blipFill>
          <a:blip r:embed="rId4"/>
          <a:stretch>
            <a:fillRect/>
          </a:stretch>
        </p:blipFill>
        <p:spPr>
          <a:xfrm>
            <a:off x="5929322" y="2643182"/>
            <a:ext cx="2971800" cy="2286016"/>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214290"/>
            <a:ext cx="8483230" cy="833754"/>
          </a:xfrm>
          <a:prstGeom prst="rect">
            <a:avLst/>
          </a:prstGeom>
          <a:noFill/>
        </p:spPr>
        <p:txBody>
          <a:bodyPr wrap="square" rtlCol="0">
            <a:spAutoFit/>
          </a:bodyPr>
          <a:lstStyle/>
          <a:p>
            <a:pPr>
              <a:lnSpc>
                <a:spcPct val="150000"/>
              </a:lnSpc>
            </a:pPr>
            <a:r>
              <a:rPr lang="en-US" sz="3600" dirty="0" smtClean="0">
                <a:latin typeface="Nunito Sans"/>
              </a:rPr>
              <a:t>Answering Case Interview Questions</a:t>
            </a:r>
            <a:endParaRPr lang="en-US" sz="2400" dirty="0" smtClean="0">
              <a:latin typeface="Nunito Sans"/>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714348"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285720" y="1357298"/>
            <a:ext cx="8858280" cy="5632311"/>
          </a:xfrm>
          <a:prstGeom prst="rect">
            <a:avLst/>
          </a:prstGeom>
        </p:spPr>
        <p:txBody>
          <a:bodyPr wrap="square">
            <a:spAutoFit/>
          </a:bodyPr>
          <a:lstStyle/>
          <a:p>
            <a:pPr marL="457200" indent="-457200">
              <a:lnSpc>
                <a:spcPct val="150000"/>
              </a:lnSpc>
              <a:buFont typeface="Arial" pitchFamily="34" charset="0"/>
              <a:buChar char="•"/>
            </a:pPr>
            <a:r>
              <a:rPr lang="en-US" sz="2400" dirty="0" smtClean="0"/>
              <a:t>Showcase your ability to analyze a situation or business dilemma</a:t>
            </a:r>
          </a:p>
          <a:p>
            <a:pPr marL="457200" indent="-457200">
              <a:lnSpc>
                <a:spcPct val="150000"/>
              </a:lnSpc>
              <a:buFont typeface="Arial" pitchFamily="34" charset="0"/>
              <a:buChar char="•"/>
            </a:pPr>
            <a:endParaRPr lang="en-US" sz="2400" dirty="0" smtClean="0"/>
          </a:p>
          <a:p>
            <a:pPr marL="457200" indent="-457200">
              <a:lnSpc>
                <a:spcPct val="150000"/>
              </a:lnSpc>
              <a:buFont typeface="Arial" pitchFamily="34" charset="0"/>
              <a:buChar char="•"/>
            </a:pPr>
            <a:r>
              <a:rPr lang="en-US" sz="2400" dirty="0" smtClean="0"/>
              <a:t> Identify the important issues, and develop sound conclusions</a:t>
            </a:r>
          </a:p>
          <a:p>
            <a:pPr marL="457200" indent="-457200">
              <a:lnSpc>
                <a:spcPct val="150000"/>
              </a:lnSpc>
              <a:buFont typeface="Arial" pitchFamily="34" charset="0"/>
              <a:buChar char="•"/>
            </a:pPr>
            <a:endParaRPr lang="en-US" sz="2400" dirty="0" smtClean="0"/>
          </a:p>
          <a:p>
            <a:pPr marL="457200" indent="-457200">
              <a:lnSpc>
                <a:spcPct val="150000"/>
              </a:lnSpc>
              <a:buFont typeface="Arial" pitchFamily="34" charset="0"/>
              <a:buChar char="•"/>
            </a:pPr>
            <a:r>
              <a:rPr lang="en-US" sz="2400" dirty="0" smtClean="0"/>
              <a:t> Important to use a logical framework for breaking down and analyzing the case</a:t>
            </a:r>
          </a:p>
          <a:p>
            <a:pPr marL="457200" indent="-457200">
              <a:lnSpc>
                <a:spcPct val="150000"/>
              </a:lnSpc>
              <a:buFont typeface="Arial" pitchFamily="34" charset="0"/>
              <a:buChar char="•"/>
            </a:pPr>
            <a:endParaRPr lang="en-US" sz="2400" dirty="0" smtClean="0"/>
          </a:p>
          <a:p>
            <a:pPr marL="457200" indent="-457200">
              <a:lnSpc>
                <a:spcPct val="150000"/>
              </a:lnSpc>
              <a:buFont typeface="Arial" pitchFamily="34" charset="0"/>
              <a:buChar char="•"/>
            </a:pPr>
            <a:r>
              <a:rPr lang="en-US" sz="2400" dirty="0" smtClean="0"/>
              <a:t> A general framework or analytical approach can be applied, where a special framework for analysis is not available</a:t>
            </a:r>
          </a:p>
          <a:p>
            <a:pPr marL="457200" indent="-457200">
              <a:lnSpc>
                <a:spcPct val="150000"/>
              </a:lnSpc>
              <a:buFont typeface="Arial" pitchFamily="34" charset="0"/>
              <a:buChar char="•"/>
            </a:pPr>
            <a:endParaRPr lang="en-US" sz="2400" dirty="0">
              <a:latin typeface="Nunito Sans"/>
            </a:endParaRPr>
          </a:p>
        </p:txBody>
      </p:sp>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660770" y="214290"/>
            <a:ext cx="8483230" cy="820096"/>
          </a:xfrm>
          <a:prstGeom prst="rect">
            <a:avLst/>
          </a:prstGeom>
          <a:noFill/>
        </p:spPr>
        <p:txBody>
          <a:bodyPr wrap="square" rtlCol="0">
            <a:spAutoFit/>
          </a:bodyPr>
          <a:lstStyle/>
          <a:p>
            <a:pPr>
              <a:lnSpc>
                <a:spcPct val="150000"/>
              </a:lnSpc>
            </a:pPr>
            <a:r>
              <a:rPr lang="en-US" sz="3600" dirty="0" smtClean="0">
                <a:latin typeface="Nunito Sans"/>
              </a:rPr>
              <a:t>Example -  Case Interview Question</a:t>
            </a:r>
          </a:p>
        </p:txBody>
      </p:sp>
      <p:sp>
        <p:nvSpPr>
          <p:cNvPr id="10" name="Rectangle 9">
            <a:extLst>
              <a:ext uri="{FF2B5EF4-FFF2-40B4-BE49-F238E27FC236}">
                <a16:creationId xmlns="" xmlns:a16="http://schemas.microsoft.com/office/drawing/2014/main" id="{82037F44-B579-465E-912D-7578628D7D24}"/>
              </a:ext>
            </a:extLst>
          </p:cNvPr>
          <p:cNvSpPr/>
          <p:nvPr/>
        </p:nvSpPr>
        <p:spPr>
          <a:xfrm>
            <a:off x="714348"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285720" y="2000240"/>
            <a:ext cx="8858280" cy="586635"/>
          </a:xfrm>
          <a:prstGeom prst="rect">
            <a:avLst/>
          </a:prstGeom>
        </p:spPr>
        <p:txBody>
          <a:bodyPr wrap="square">
            <a:spAutoFit/>
          </a:bodyPr>
          <a:lstStyle/>
          <a:p>
            <a:pPr marL="457200" indent="-457200">
              <a:lnSpc>
                <a:spcPct val="150000"/>
              </a:lnSpc>
              <a:buFont typeface="Arial" pitchFamily="34" charset="0"/>
              <a:buChar char="•"/>
            </a:pPr>
            <a:r>
              <a:rPr lang="en-US" sz="2400" dirty="0" smtClean="0">
                <a:latin typeface="Nunito Sans"/>
              </a:rPr>
              <a:t>How Many Auto Tires are Sold in New York Each Year?</a:t>
            </a:r>
            <a:endParaRPr lang="en-US" sz="2400" dirty="0">
              <a:latin typeface="Nunito Sans"/>
            </a:endParaRPr>
          </a:p>
        </p:txBody>
      </p:sp>
      <p:pic>
        <p:nvPicPr>
          <p:cNvPr id="9" name="Picture 8" descr="CI 2.jfif"/>
          <p:cNvPicPr>
            <a:picLocks noChangeAspect="1"/>
          </p:cNvPicPr>
          <p:nvPr/>
        </p:nvPicPr>
        <p:blipFill>
          <a:blip r:embed="rId4"/>
          <a:stretch>
            <a:fillRect/>
          </a:stretch>
        </p:blipFill>
        <p:spPr>
          <a:xfrm>
            <a:off x="3571868" y="3071810"/>
            <a:ext cx="2143125" cy="2143125"/>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1715</Words>
  <Application>Microsoft Office PowerPoint</Application>
  <PresentationFormat>On-screen Show (4:3)</PresentationFormat>
  <Paragraphs>206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THANGAVEL RAJ</dc:creator>
  <cp:lastModifiedBy>FACE-VIT</cp:lastModifiedBy>
  <cp:revision>405</cp:revision>
  <dcterms:created xsi:type="dcterms:W3CDTF">2019-12-21T04:52:50Z</dcterms:created>
  <dcterms:modified xsi:type="dcterms:W3CDTF">2020-03-09T07:22:09Z</dcterms:modified>
</cp:coreProperties>
</file>