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notesSlides/notesSlide43.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72" r:id="rId2"/>
    <p:sldId id="327" r:id="rId3"/>
    <p:sldId id="299" r:id="rId4"/>
    <p:sldId id="291" r:id="rId5"/>
    <p:sldId id="335" r:id="rId6"/>
    <p:sldId id="297" r:id="rId7"/>
    <p:sldId id="336" r:id="rId8"/>
    <p:sldId id="337" r:id="rId9"/>
    <p:sldId id="338" r:id="rId10"/>
    <p:sldId id="314" r:id="rId11"/>
    <p:sldId id="339" r:id="rId12"/>
    <p:sldId id="341" r:id="rId13"/>
    <p:sldId id="340" r:id="rId14"/>
    <p:sldId id="342" r:id="rId15"/>
    <p:sldId id="343" r:id="rId16"/>
    <p:sldId id="344" r:id="rId17"/>
    <p:sldId id="345" r:id="rId18"/>
    <p:sldId id="346" r:id="rId19"/>
    <p:sldId id="347" r:id="rId20"/>
    <p:sldId id="349" r:id="rId21"/>
    <p:sldId id="350" r:id="rId22"/>
    <p:sldId id="351" r:id="rId23"/>
    <p:sldId id="352" r:id="rId24"/>
    <p:sldId id="303" r:id="rId25"/>
    <p:sldId id="353" r:id="rId26"/>
    <p:sldId id="354" r:id="rId27"/>
    <p:sldId id="374" r:id="rId28"/>
    <p:sldId id="375" r:id="rId29"/>
    <p:sldId id="376" r:id="rId30"/>
    <p:sldId id="377" r:id="rId31"/>
    <p:sldId id="378" r:id="rId32"/>
    <p:sldId id="379" r:id="rId33"/>
    <p:sldId id="380" r:id="rId34"/>
    <p:sldId id="381" r:id="rId35"/>
    <p:sldId id="382" r:id="rId36"/>
    <p:sldId id="383" r:id="rId37"/>
    <p:sldId id="384" r:id="rId38"/>
    <p:sldId id="385" r:id="rId39"/>
    <p:sldId id="386" r:id="rId40"/>
    <p:sldId id="387" r:id="rId41"/>
    <p:sldId id="388" r:id="rId42"/>
    <p:sldId id="389" r:id="rId43"/>
    <p:sldId id="39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a:srgbClr val="131313"/>
    <a:srgbClr val="F05136"/>
    <a:srgbClr val="303030"/>
    <a:srgbClr val="4A4A4A"/>
    <a:srgbClr val="3D3D3D"/>
    <a:srgbClr val="212121"/>
    <a:srgbClr val="F69180"/>
    <a:srgbClr val="FBD0C9"/>
    <a:srgbClr val="E9E9E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9782" autoAdjust="0"/>
  </p:normalViewPr>
  <p:slideViewPr>
    <p:cSldViewPr>
      <p:cViewPr varScale="1">
        <p:scale>
          <a:sx n="66" d="100"/>
          <a:sy n="66" d="100"/>
        </p:scale>
        <p:origin x="-792" y="-108"/>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pPr/>
              <a:t>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pPr/>
              <a:t>‹#›</a:t>
            </a:fld>
            <a:endParaRPr lang="en-US"/>
          </a:p>
        </p:txBody>
      </p:sp>
    </p:spTree>
    <p:extLst>
      <p:ext uri="{BB962C8B-B14F-4D97-AF65-F5344CB8AC3E}">
        <p14:creationId xmlns=""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wikijob.co.uk/content/interview-advice/interview-types/competency-based-interview"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smtClean="0"/>
              <a:t>Trainer</a:t>
            </a:r>
            <a:r>
              <a:rPr lang="en-US" b="1" baseline="0" dirty="0" smtClean="0"/>
              <a:t> has to introduce self and give an introduction about FACE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dirty="0"/>
          </a:p>
        </p:txBody>
      </p:sp>
    </p:spTree>
    <p:extLst>
      <p:ext uri="{BB962C8B-B14F-4D97-AF65-F5344CB8AC3E}">
        <p14:creationId xmlns=""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Trainer to ask the students and get the response.</a:t>
            </a:r>
          </a:p>
          <a:p>
            <a:endParaRPr lang="en-US" dirty="0" smtClean="0">
              <a:latin typeface="Nunito Sans" panose="00000500000000000000" pitchFamily="2" charset="0"/>
            </a:endParaRP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10</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Trainer has</a:t>
            </a:r>
            <a:r>
              <a:rPr lang="en-US" baseline="0" dirty="0" smtClean="0">
                <a:latin typeface="Nunito Sans" panose="00000500000000000000" pitchFamily="2" charset="0"/>
              </a:rPr>
              <a:t> to orient the below points and then discuss the answer.</a:t>
            </a:r>
          </a:p>
          <a:p>
            <a:endParaRPr lang="en-US" baseline="0" dirty="0" smtClean="0">
              <a:latin typeface="Nunito Sans" panose="00000500000000000000" pitchFamily="2" charset="0"/>
            </a:endParaRPr>
          </a:p>
          <a:p>
            <a:r>
              <a:rPr lang="en-US" sz="1200" b="0" i="0" kern="1200" dirty="0" smtClean="0">
                <a:solidFill>
                  <a:schemeClr val="tx1"/>
                </a:solidFill>
                <a:latin typeface="+mn-lt"/>
                <a:ea typeface="+mn-ea"/>
                <a:cs typeface="+mn-cs"/>
              </a:rPr>
              <a:t>This type of question is designed to </a:t>
            </a:r>
            <a:r>
              <a:rPr lang="en-US" sz="1200" b="1" i="0" kern="1200" dirty="0" smtClean="0">
                <a:solidFill>
                  <a:schemeClr val="tx1"/>
                </a:solidFill>
                <a:latin typeface="+mn-lt"/>
                <a:ea typeface="+mn-ea"/>
                <a:cs typeface="+mn-cs"/>
              </a:rPr>
              <a:t>shake your confidence</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and</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test your patience</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Don’t backtrack on your previous answer. The interviewer is looking for you to calmly repeat yourself, stand by your original response and provide clarification on anything that may be unclear.</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Don’t be afraid to ask if they have any questions. This will show that you are open to their frustrations and willing to work through them.</a:t>
            </a:r>
          </a:p>
        </p:txBody>
      </p:sp>
      <p:sp>
        <p:nvSpPr>
          <p:cNvPr id="4" name="Slide Number Placeholder 3"/>
          <p:cNvSpPr>
            <a:spLocks noGrp="1"/>
          </p:cNvSpPr>
          <p:nvPr>
            <p:ph type="sldNum" sz="quarter" idx="5"/>
          </p:nvPr>
        </p:nvSpPr>
        <p:spPr/>
        <p:txBody>
          <a:bodyPr/>
          <a:lstStyle/>
          <a:p>
            <a:fld id="{0AAB6876-1BF1-4B88-890A-0B4E46201506}" type="slidenum">
              <a:rPr lang="en-US" smtClean="0"/>
              <a:pPr/>
              <a:t>11</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Trainer to ask the students and get the response.</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12</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Trainer has</a:t>
            </a:r>
            <a:r>
              <a:rPr lang="en-US" baseline="0" dirty="0" smtClean="0">
                <a:latin typeface="Nunito Sans" panose="00000500000000000000" pitchFamily="2" charset="0"/>
              </a:rPr>
              <a:t> to orient the below points and then discuss the answer.</a:t>
            </a:r>
          </a:p>
          <a:p>
            <a:endParaRPr lang="en-US" baseline="0" dirty="0" smtClean="0">
              <a:latin typeface="Nunito Sans" panose="00000500000000000000" pitchFamily="2" charset="0"/>
            </a:endParaRPr>
          </a:p>
          <a:p>
            <a:r>
              <a:rPr lang="en-US" sz="1200" b="0" i="0" kern="1200" dirty="0" smtClean="0">
                <a:solidFill>
                  <a:schemeClr val="tx1"/>
                </a:solidFill>
                <a:latin typeface="+mn-lt"/>
                <a:ea typeface="+mn-ea"/>
                <a:cs typeface="+mn-cs"/>
              </a:rPr>
              <a:t>Random questions like these have no right answer. In asking them, the interviewer is assessing how you respond to being put on the spot.</a:t>
            </a:r>
          </a:p>
          <a:p>
            <a:r>
              <a:rPr lang="en-US" sz="1200" b="0" i="0" kern="1200" dirty="0" smtClean="0">
                <a:solidFill>
                  <a:schemeClr val="tx1"/>
                </a:solidFill>
                <a:latin typeface="+mn-lt"/>
                <a:ea typeface="+mn-ea"/>
                <a:cs typeface="+mn-cs"/>
              </a:rPr>
              <a:t>They’re not looking for you to reinvent the wheel. They are looking for someone who can perform under pressure with </a:t>
            </a:r>
            <a:r>
              <a:rPr lang="en-US" sz="1200" b="1" i="0" kern="1200" dirty="0" smtClean="0">
                <a:solidFill>
                  <a:schemeClr val="tx1"/>
                </a:solidFill>
                <a:latin typeface="+mn-lt"/>
                <a:ea typeface="+mn-ea"/>
                <a:cs typeface="+mn-cs"/>
              </a:rPr>
              <a:t>sound reasoning</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The explanation behind your answer is more important than what, if anything, you would change, so be sure to share your thought process.</a:t>
            </a:r>
          </a:p>
        </p:txBody>
      </p:sp>
      <p:sp>
        <p:nvSpPr>
          <p:cNvPr id="4" name="Slide Number Placeholder 3"/>
          <p:cNvSpPr>
            <a:spLocks noGrp="1"/>
          </p:cNvSpPr>
          <p:nvPr>
            <p:ph type="sldNum" sz="quarter" idx="5"/>
          </p:nvPr>
        </p:nvSpPr>
        <p:spPr/>
        <p:txBody>
          <a:bodyPr/>
          <a:lstStyle/>
          <a:p>
            <a:fld id="{0AAB6876-1BF1-4B88-890A-0B4E46201506}" type="slidenum">
              <a:rPr lang="en-US" smtClean="0"/>
              <a:pPr/>
              <a:t>13</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Trainer to ask the students and get the response.</a:t>
            </a:r>
          </a:p>
        </p:txBody>
      </p:sp>
      <p:sp>
        <p:nvSpPr>
          <p:cNvPr id="4" name="Slide Number Placeholder 3"/>
          <p:cNvSpPr>
            <a:spLocks noGrp="1"/>
          </p:cNvSpPr>
          <p:nvPr>
            <p:ph type="sldNum" sz="quarter" idx="5"/>
          </p:nvPr>
        </p:nvSpPr>
        <p:spPr/>
        <p:txBody>
          <a:bodyPr/>
          <a:lstStyle/>
          <a:p>
            <a:fld id="{0AAB6876-1BF1-4B88-890A-0B4E46201506}" type="slidenum">
              <a:rPr lang="en-US" smtClean="0"/>
              <a:pPr/>
              <a:t>14</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Trainer has</a:t>
            </a:r>
            <a:r>
              <a:rPr lang="en-US" baseline="0" dirty="0" smtClean="0">
                <a:latin typeface="Nunito Sans" panose="00000500000000000000" pitchFamily="2" charset="0"/>
              </a:rPr>
              <a:t> to orient the below points and then discuss the answer.</a:t>
            </a:r>
          </a:p>
          <a:p>
            <a:endParaRPr lang="en-US" sz="1200" b="0" i="0" kern="1200" baseline="0" dirty="0" smtClean="0">
              <a:solidFill>
                <a:schemeClr val="tx1"/>
              </a:solidFill>
              <a:latin typeface="Nunito Sans" panose="00000500000000000000" pitchFamily="2" charset="0"/>
              <a:ea typeface="+mn-ea"/>
              <a:cs typeface="+mn-cs"/>
            </a:endParaRPr>
          </a:p>
          <a:p>
            <a:r>
              <a:rPr lang="en-US" sz="1200" b="0" i="0" kern="1200" dirty="0" smtClean="0">
                <a:solidFill>
                  <a:schemeClr val="tx1"/>
                </a:solidFill>
                <a:latin typeface="+mn-lt"/>
                <a:ea typeface="+mn-ea"/>
                <a:cs typeface="+mn-cs"/>
              </a:rPr>
              <a:t>Your answer here will demonstrate how you deal with workplace conflict and how much of a team player you are.</a:t>
            </a:r>
          </a:p>
          <a:p>
            <a:r>
              <a:rPr lang="en-US" sz="1200" b="0" i="0" kern="1200" dirty="0" smtClean="0">
                <a:solidFill>
                  <a:schemeClr val="tx1"/>
                </a:solidFill>
                <a:latin typeface="+mn-lt"/>
                <a:ea typeface="+mn-ea"/>
                <a:cs typeface="+mn-cs"/>
              </a:rPr>
              <a:t>Try to show tact, diplomacy and a </a:t>
            </a:r>
            <a:r>
              <a:rPr lang="en-US" sz="1200" b="1" i="0" kern="1200" dirty="0" smtClean="0">
                <a:solidFill>
                  <a:schemeClr val="tx1"/>
                </a:solidFill>
                <a:latin typeface="+mn-lt"/>
                <a:ea typeface="+mn-ea"/>
                <a:cs typeface="+mn-cs"/>
              </a:rPr>
              <a:t>willingness to compromise</a:t>
            </a:r>
            <a:r>
              <a:rPr lang="en-US" sz="1200" b="0" i="0" kern="1200" dirty="0" smtClean="0">
                <a:solidFill>
                  <a:schemeClr val="tx1"/>
                </a:solidFill>
                <a:latin typeface="+mn-lt"/>
                <a:ea typeface="+mn-ea"/>
                <a:cs typeface="+mn-cs"/>
              </a:rPr>
              <a:t>.</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15</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Trainer has</a:t>
            </a:r>
            <a:r>
              <a:rPr lang="en-US" baseline="0" dirty="0" smtClean="0">
                <a:latin typeface="Nunito Sans" panose="00000500000000000000" pitchFamily="2" charset="0"/>
              </a:rPr>
              <a:t> to orient the points presented in the upcoming slides to “Succeed in Stress Interviews”.</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16</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1" i="0" kern="1200" dirty="0" smtClean="0">
                <a:solidFill>
                  <a:schemeClr val="tx1"/>
                </a:solidFill>
                <a:latin typeface="+mn-lt"/>
                <a:ea typeface="+mn-ea"/>
                <a:cs typeface="+mn-cs"/>
              </a:rPr>
              <a:t>Be prepared</a:t>
            </a:r>
            <a:r>
              <a:rPr lang="en-US" sz="1200" b="0" i="0" kern="1200" dirty="0" smtClean="0">
                <a:solidFill>
                  <a:schemeClr val="tx1"/>
                </a:solidFill>
                <a:latin typeface="+mn-lt"/>
                <a:ea typeface="+mn-ea"/>
                <a:cs typeface="+mn-cs"/>
              </a:rPr>
              <a:t>. As they are designed to catch you off-guard, employers will rarely inform you in advance if they intend to conduct a stress interview. You will be better prepared to deal with them if you have done your homework.</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Find out everything you can about the company, its products or services, and its main competitors. If there are any company policies available online, take the time to read through them. Understanding the business ethics will help you respond accordingly to any related questions.</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Make sure you know the job description and person specification inside out. If you know the name of your interviewer, do a little research on their background as well.</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17</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1" i="0" kern="1200" dirty="0" smtClean="0">
                <a:solidFill>
                  <a:schemeClr val="tx1"/>
                </a:solidFill>
                <a:latin typeface="+mn-lt"/>
                <a:ea typeface="+mn-ea"/>
                <a:cs typeface="+mn-cs"/>
              </a:rPr>
              <a:t>Run through some scenarios</a:t>
            </a:r>
            <a:r>
              <a:rPr lang="en-US" sz="1200" b="0" i="0" kern="1200" dirty="0" smtClean="0">
                <a:solidFill>
                  <a:schemeClr val="tx1"/>
                </a:solidFill>
                <a:latin typeface="+mn-lt"/>
                <a:ea typeface="+mn-ea"/>
                <a:cs typeface="+mn-cs"/>
              </a:rPr>
              <a:t>. If you think you may be subject to a stress interview, think of example questions relevant to the role and prepare your answers. Ask a friend or family member to help you run through these and practice your responses out loud.</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18</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1" i="0" kern="1200" dirty="0" smtClean="0">
                <a:solidFill>
                  <a:schemeClr val="tx1"/>
                </a:solidFill>
                <a:latin typeface="+mn-lt"/>
                <a:ea typeface="+mn-ea"/>
                <a:cs typeface="+mn-cs"/>
              </a:rPr>
              <a:t>Take your time</a:t>
            </a:r>
            <a:r>
              <a:rPr lang="en-US" sz="1200" b="0" i="0" kern="1200" dirty="0" smtClean="0">
                <a:solidFill>
                  <a:schemeClr val="tx1"/>
                </a:solidFill>
                <a:latin typeface="+mn-lt"/>
                <a:ea typeface="+mn-ea"/>
                <a:cs typeface="+mn-cs"/>
              </a:rPr>
              <a:t>. When presented with stress interview questions, take some time to form your response. Don’t feel that you will antagonize the interviewer by asking for clarification.</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They are looking for how you would respond to stressful situations in real life, so making sure you understand exactly what is being asked of you is a good thing. This will also buy you more time to mentally prepare your answer.</a:t>
            </a:r>
          </a:p>
        </p:txBody>
      </p:sp>
      <p:sp>
        <p:nvSpPr>
          <p:cNvPr id="4" name="Slide Number Placeholder 3"/>
          <p:cNvSpPr>
            <a:spLocks noGrp="1"/>
          </p:cNvSpPr>
          <p:nvPr>
            <p:ph type="sldNum" sz="quarter" idx="5"/>
          </p:nvPr>
        </p:nvSpPr>
        <p:spPr/>
        <p:txBody>
          <a:bodyPr/>
          <a:lstStyle/>
          <a:p>
            <a:fld id="{0AAB6876-1BF1-4B88-890A-0B4E46201506}" type="slidenum">
              <a:rPr lang="en-US" smtClean="0"/>
              <a:pPr/>
              <a:t>19</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Today,</a:t>
            </a:r>
            <a:r>
              <a:rPr lang="en-US" baseline="0" dirty="0" smtClean="0">
                <a:latin typeface="Nunito Sans" panose="00000500000000000000" pitchFamily="2" charset="0"/>
              </a:rPr>
              <a:t> we are going to look at “Stress Interview”.</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1" i="0" kern="1200" dirty="0" smtClean="0">
                <a:solidFill>
                  <a:schemeClr val="tx1"/>
                </a:solidFill>
                <a:latin typeface="+mn-lt"/>
                <a:ea typeface="+mn-ea"/>
                <a:cs typeface="+mn-cs"/>
              </a:rPr>
              <a:t>Don’t look for the ‘right’ answer</a:t>
            </a:r>
            <a:r>
              <a:rPr lang="en-US" sz="1200" b="0" i="0" kern="1200" dirty="0" smtClean="0">
                <a:solidFill>
                  <a:schemeClr val="tx1"/>
                </a:solidFill>
                <a:latin typeface="+mn-lt"/>
                <a:ea typeface="+mn-ea"/>
                <a:cs typeface="+mn-cs"/>
              </a:rPr>
              <a:t>. Stress interview questions rarely have a right answer. The interviewer is not looking for a polished response, they are looking at how you deal with the pressure of the question.</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Demonstrate your problem-solving skills by providing detail on how you would or have approached a situation, instead of searching for what you think they want to hear.</a:t>
            </a:r>
          </a:p>
        </p:txBody>
      </p:sp>
      <p:sp>
        <p:nvSpPr>
          <p:cNvPr id="4" name="Slide Number Placeholder 3"/>
          <p:cNvSpPr>
            <a:spLocks noGrp="1"/>
          </p:cNvSpPr>
          <p:nvPr>
            <p:ph type="sldNum" sz="quarter" idx="5"/>
          </p:nvPr>
        </p:nvSpPr>
        <p:spPr/>
        <p:txBody>
          <a:bodyPr/>
          <a:lstStyle/>
          <a:p>
            <a:fld id="{0AAB6876-1BF1-4B88-890A-0B4E46201506}" type="slidenum">
              <a:rPr lang="en-US" smtClean="0"/>
              <a:pPr/>
              <a:t>20</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1" i="0" kern="1200" dirty="0" smtClean="0">
                <a:solidFill>
                  <a:schemeClr val="tx1"/>
                </a:solidFill>
                <a:latin typeface="+mn-lt"/>
                <a:ea typeface="+mn-ea"/>
                <a:cs typeface="+mn-cs"/>
              </a:rPr>
              <a:t>Keep calm</a:t>
            </a:r>
            <a:r>
              <a:rPr lang="en-US" sz="1200" b="0" i="0" kern="1200" dirty="0" smtClean="0">
                <a:solidFill>
                  <a:schemeClr val="tx1"/>
                </a:solidFill>
                <a:latin typeface="+mn-lt"/>
                <a:ea typeface="+mn-ea"/>
                <a:cs typeface="+mn-cs"/>
              </a:rPr>
              <a:t>. Never respond to aggressive behaviour in an aggressive manner. Your interviewer will try and provoke you; it’s important to recognize this and stay calm.</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Be aware of your movements. We’re often influenced by the actions of those around us, so if your interviewer adopts intimidating or dismissive body language techniques, be sure not to mirror them. Keep yourself open at all times.</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21</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1" i="0" kern="1200" dirty="0" smtClean="0">
                <a:solidFill>
                  <a:schemeClr val="tx1"/>
                </a:solidFill>
                <a:latin typeface="+mn-lt"/>
                <a:ea typeface="+mn-ea"/>
                <a:cs typeface="+mn-cs"/>
              </a:rPr>
              <a:t>Don’t take it personally</a:t>
            </a:r>
            <a:r>
              <a:rPr lang="en-US" sz="1200" b="0" i="0" kern="1200" dirty="0" smtClean="0">
                <a:solidFill>
                  <a:schemeClr val="tx1"/>
                </a:solidFill>
                <a:latin typeface="+mn-lt"/>
                <a:ea typeface="+mn-ea"/>
                <a:cs typeface="+mn-cs"/>
              </a:rPr>
              <a:t>. A stress interview is not an attack on you as an individual. It is a technique used to demonstrate how you respond under pressure.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If faced with harsh questioning or behaviour, remind yourself that it is a tactic and you should not take it to heart.</a:t>
            </a:r>
          </a:p>
        </p:txBody>
      </p:sp>
      <p:sp>
        <p:nvSpPr>
          <p:cNvPr id="4" name="Slide Number Placeholder 3"/>
          <p:cNvSpPr>
            <a:spLocks noGrp="1"/>
          </p:cNvSpPr>
          <p:nvPr>
            <p:ph type="sldNum" sz="quarter" idx="5"/>
          </p:nvPr>
        </p:nvSpPr>
        <p:spPr/>
        <p:txBody>
          <a:bodyPr/>
          <a:lstStyle/>
          <a:p>
            <a:fld id="{0AAB6876-1BF1-4B88-890A-0B4E46201506}" type="slidenum">
              <a:rPr lang="en-US" smtClean="0"/>
              <a:pPr/>
              <a:t>22</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1" i="0" kern="1200" dirty="0" smtClean="0">
                <a:solidFill>
                  <a:schemeClr val="tx1"/>
                </a:solidFill>
                <a:latin typeface="+mn-lt"/>
                <a:ea typeface="+mn-ea"/>
                <a:cs typeface="+mn-cs"/>
              </a:rPr>
              <a:t>Remain positive</a:t>
            </a:r>
            <a:r>
              <a:rPr lang="en-US" sz="1200" b="0" i="0" kern="1200" dirty="0" smtClean="0">
                <a:solidFill>
                  <a:schemeClr val="tx1"/>
                </a:solidFill>
                <a:latin typeface="+mn-lt"/>
                <a:ea typeface="+mn-ea"/>
                <a:cs typeface="+mn-cs"/>
              </a:rPr>
              <a:t>. Your interviewer will try to wear you down. Show them that you are resilient and remain upbeat throughout. No matter how hard the process has been, always try to end the interview with a positive closing remark.</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For example, </a:t>
            </a:r>
            <a:r>
              <a:rPr lang="en-US" sz="1200" b="0" i="1" kern="1200" dirty="0" smtClean="0">
                <a:solidFill>
                  <a:schemeClr val="tx1"/>
                </a:solidFill>
                <a:latin typeface="+mn-lt"/>
                <a:ea typeface="+mn-ea"/>
                <a:cs typeface="+mn-cs"/>
              </a:rPr>
              <a:t>“Thank you for your time. That was incredibly tough but I feel it was a highly valuable experience for me.”</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23</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Activity time : 15 minutes</a:t>
            </a:r>
          </a:p>
          <a:p>
            <a:endParaRPr lang="en-US" dirty="0" smtClean="0">
              <a:latin typeface="Nunito Sans" panose="00000500000000000000" pitchFamily="2" charset="0"/>
            </a:endParaRPr>
          </a:p>
          <a:p>
            <a:r>
              <a:rPr lang="en-US" dirty="0" smtClean="0">
                <a:latin typeface="Nunito Sans" panose="00000500000000000000" pitchFamily="2" charset="0"/>
              </a:rPr>
              <a:t>Some of the example</a:t>
            </a:r>
            <a:r>
              <a:rPr lang="en-US" baseline="0" dirty="0" smtClean="0">
                <a:latin typeface="Nunito Sans" panose="00000500000000000000" pitchFamily="2" charset="0"/>
              </a:rPr>
              <a:t> stress interview questions are given in the upcoming slides along with the answers in the next slides.</a:t>
            </a:r>
          </a:p>
          <a:p>
            <a:endParaRPr lang="en-US" baseline="0" dirty="0" smtClean="0">
              <a:latin typeface="Nunito Sans" panose="00000500000000000000" pitchFamily="2" charset="0"/>
            </a:endParaRPr>
          </a:p>
          <a:p>
            <a:r>
              <a:rPr lang="en-US" baseline="0" dirty="0" smtClean="0">
                <a:latin typeface="Nunito Sans" panose="00000500000000000000" pitchFamily="2" charset="0"/>
              </a:rPr>
              <a:t>First, show the question and get the response from the students and then show the answers.</a:t>
            </a:r>
          </a:p>
          <a:p>
            <a:endParaRPr lang="en-US" baseline="0" dirty="0" smtClean="0">
              <a:latin typeface="Nunito Sans" panose="00000500000000000000" pitchFamily="2" charset="0"/>
            </a:endParaRPr>
          </a:p>
          <a:p>
            <a:r>
              <a:rPr lang="en-US" baseline="0" dirty="0" smtClean="0">
                <a:latin typeface="Nunito Sans" panose="00000500000000000000" pitchFamily="2" charset="0"/>
              </a:rPr>
              <a:t>The answers are not fixed. Any clever answer is right. Appreciate the creativeness of the students and tell them they should be careful in handling stress questions.</a:t>
            </a:r>
            <a:endParaRPr lang="en-US" dirty="0" smtClean="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24</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 to elicit responses from the students.</a:t>
            </a:r>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Sample Answer.</a:t>
            </a:r>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 to elicit responses from the students.</a:t>
            </a:r>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Sample Answer.</a:t>
            </a:r>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 to elicit responses from the students.</a:t>
            </a:r>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These are the topics that</a:t>
            </a:r>
            <a:r>
              <a:rPr lang="en-US" baseline="0" dirty="0" smtClean="0">
                <a:latin typeface="Nunito Sans" panose="00000500000000000000" pitchFamily="2" charset="0"/>
              </a:rPr>
              <a:t> </a:t>
            </a:r>
            <a:r>
              <a:rPr lang="en-US" dirty="0" smtClean="0">
                <a:latin typeface="Nunito Sans" panose="00000500000000000000" pitchFamily="2" charset="0"/>
              </a:rPr>
              <a:t>we are going to cover in this session.</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3</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Sample Answer.</a:t>
            </a:r>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 to elicit responses from the students.</a:t>
            </a:r>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Sample Answer.</a:t>
            </a:r>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 to elicit responses from the students.</a:t>
            </a:r>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Sample Answer.</a:t>
            </a:r>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 to elicit responses from the students.</a:t>
            </a:r>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Sample Answer.</a:t>
            </a:r>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 to elicit responses from the students.</a:t>
            </a:r>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Sample Answer.</a:t>
            </a:r>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 to elicit responses from the students.</a:t>
            </a:r>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smtClean="0">
                <a:solidFill>
                  <a:schemeClr val="tx1"/>
                </a:solidFill>
                <a:latin typeface="+mn-lt"/>
                <a:ea typeface="+mn-ea"/>
                <a:cs typeface="+mn-cs"/>
              </a:rPr>
              <a:t>When using the stress interview technique, employers are looking to see how candidates would handle things like workplace conflict, abusive customers and work overload. They are intentionally provoking you to assess your psychological and physical responses to stressful situations.</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4</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Sample Answer.</a:t>
            </a:r>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5884" y="1143177"/>
            <a:ext cx="5927764" cy="3086295"/>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Trainer to ask anyone to re- cap.</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41</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If</a:t>
            </a:r>
            <a:r>
              <a:rPr lang="en-US" baseline="0" dirty="0" smtClean="0">
                <a:latin typeface="Nunito Sans" panose="00000500000000000000" pitchFamily="2" charset="0"/>
              </a:rPr>
              <a:t> any points were left out in the re- cap, Trainer to mention the same and then do a Final Re- Cap.</a:t>
            </a:r>
          </a:p>
        </p:txBody>
      </p:sp>
      <p:sp>
        <p:nvSpPr>
          <p:cNvPr id="4" name="Slide Number Placeholder 3"/>
          <p:cNvSpPr>
            <a:spLocks noGrp="1"/>
          </p:cNvSpPr>
          <p:nvPr>
            <p:ph type="sldNum" sz="quarter" idx="5"/>
          </p:nvPr>
        </p:nvSpPr>
        <p:spPr/>
        <p:txBody>
          <a:bodyPr/>
          <a:lstStyle/>
          <a:p>
            <a:fld id="{0AAB6876-1BF1-4B88-890A-0B4E46201506}" type="slidenum">
              <a:rPr lang="en-US" smtClean="0"/>
              <a:pPr/>
              <a:t>42</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latin typeface="Nunito Sans" charset="0"/>
              </a:rPr>
              <a:t>Trainer to thank the students saying that it was a good session and re- iterate the usefulness of the session.</a:t>
            </a:r>
            <a:endParaRPr lang="en-US" b="0" dirty="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43</a:t>
            </a:fld>
            <a:endParaRPr lang="en-US"/>
          </a:p>
        </p:txBody>
      </p:sp>
    </p:spTree>
    <p:extLst>
      <p:ext uri="{BB962C8B-B14F-4D97-AF65-F5344CB8AC3E}">
        <p14:creationId xmlns:p14="http://schemas.microsoft.com/office/powerpoint/2010/main" xmlns="" val="4190133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smtClean="0">
                <a:solidFill>
                  <a:schemeClr val="tx1"/>
                </a:solidFill>
                <a:latin typeface="+mn-lt"/>
                <a:ea typeface="+mn-ea"/>
                <a:cs typeface="+mn-cs"/>
              </a:rPr>
              <a:t>Companies that adopt the stress interview technique are usually those that operate in fast-paced, pressurized industries such as </a:t>
            </a:r>
            <a:r>
              <a:rPr lang="en-US" sz="1200" b="0" i="0" u="none" strike="noStrike" kern="1200" dirty="0" smtClean="0">
                <a:solidFill>
                  <a:schemeClr val="tx1"/>
                </a:solidFill>
                <a:latin typeface="+mn-lt"/>
                <a:ea typeface="+mn-ea"/>
                <a:cs typeface="+mn-cs"/>
              </a:rPr>
              <a:t>investment banking</a:t>
            </a:r>
            <a:r>
              <a:rPr lang="en-US" sz="1200" b="0" i="0" kern="1200" dirty="0" smtClean="0">
                <a:solidFill>
                  <a:schemeClr val="tx1"/>
                </a:solidFill>
                <a:latin typeface="+mn-lt"/>
                <a:ea typeface="+mn-ea"/>
                <a:cs typeface="+mn-cs"/>
              </a:rPr>
              <a:t>, or top-level customer services such as air travel or front-line public sectors.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While </a:t>
            </a:r>
            <a:r>
              <a:rPr lang="en-US" sz="1200" b="0" i="0" u="none" strike="noStrike" kern="1200" dirty="0" smtClean="0">
                <a:solidFill>
                  <a:schemeClr val="tx1"/>
                </a:solidFill>
                <a:latin typeface="+mn-lt"/>
                <a:ea typeface="+mn-ea"/>
                <a:cs typeface="+mn-cs"/>
                <a:hlinkClick r:id="rId3"/>
              </a:rPr>
              <a:t>competency based interviews</a:t>
            </a:r>
            <a:r>
              <a:rPr lang="en-US" sz="1200" b="0" i="0" kern="1200" dirty="0" smtClean="0">
                <a:solidFill>
                  <a:schemeClr val="tx1"/>
                </a:solidFill>
                <a:latin typeface="+mn-lt"/>
                <a:ea typeface="+mn-ea"/>
                <a:cs typeface="+mn-cs"/>
              </a:rPr>
              <a:t> give you the opportunity to demonstrate your skills, knowledge and experience, stress interviews are designed to move you beyond the interview room and into the real world, where trying or confrontational situations may be a regular occurrence.</a:t>
            </a:r>
          </a:p>
          <a:p>
            <a:r>
              <a:rPr lang="en-US" sz="1200" b="0" i="0" kern="1200" dirty="0" smtClean="0">
                <a:solidFill>
                  <a:schemeClr val="tx1"/>
                </a:solidFill>
                <a:latin typeface="+mn-lt"/>
                <a:ea typeface="+mn-ea"/>
                <a:cs typeface="+mn-cs"/>
              </a:rPr>
              <a:t>Stress interviews are usually carried out by experienced professionals, who adopt a number of strategies to gain a true reflection of your personality as a potential employee.</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You may also be put through a stress interview if the role in question is one of high authority and responsibility.</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5</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smtClean="0">
                <a:solidFill>
                  <a:schemeClr val="tx1"/>
                </a:solidFill>
                <a:latin typeface="+mn-lt"/>
                <a:ea typeface="+mn-ea"/>
                <a:cs typeface="+mn-cs"/>
              </a:rPr>
              <a:t>There are several types of Stress Interviews; employers may use any or all of the following techniques:</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Dismissive Behavior:</a:t>
            </a:r>
            <a:r>
              <a:rPr lang="en-US" sz="1200" b="0" i="0" kern="1200" dirty="0" smtClean="0">
                <a:solidFill>
                  <a:schemeClr val="tx1"/>
                </a:solidFill>
                <a:latin typeface="+mn-lt"/>
                <a:ea typeface="+mn-ea"/>
                <a:cs typeface="+mn-cs"/>
              </a:rPr>
              <a:t> The interviewer may act uninterested in you and what you have to say. They may use body language and signals to suggest they have better things to do, such as constant clock-watching or sorting papers on their desk.</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They may act distracted or bored – looking around the room and purposefully avoiding eye contact.</a:t>
            </a:r>
            <a:r>
              <a:rPr lang="en-US" dirty="0" smtClean="0"/>
              <a:t/>
            </a:r>
            <a:br>
              <a:rPr lang="en-US" dirty="0" smtClean="0"/>
            </a:br>
            <a:endParaRPr lang="en-US" dirty="0" smtClean="0"/>
          </a:p>
          <a:p>
            <a:endParaRPr lang="en-US" dirty="0" smtClean="0">
              <a:latin typeface="Nunito Sans" panose="00000500000000000000" pitchFamily="2" charset="0"/>
            </a:endParaRPr>
          </a:p>
          <a:p>
            <a:r>
              <a:rPr lang="en-US" sz="1200" b="1" i="0" kern="1200" dirty="0" smtClean="0">
                <a:solidFill>
                  <a:schemeClr val="tx1"/>
                </a:solidFill>
                <a:latin typeface="+mn-lt"/>
                <a:ea typeface="+mn-ea"/>
                <a:cs typeface="+mn-cs"/>
              </a:rPr>
              <a:t>Intimidating or Rude Behavior:</a:t>
            </a:r>
            <a:r>
              <a:rPr lang="en-US" sz="1200" b="0" i="0" kern="1200" dirty="0" smtClean="0">
                <a:solidFill>
                  <a:schemeClr val="tx1"/>
                </a:solidFill>
                <a:latin typeface="+mn-lt"/>
                <a:ea typeface="+mn-ea"/>
                <a:cs typeface="+mn-cs"/>
              </a:rPr>
              <a:t> The interviewer may act in an inappropriate or hostile manner. Techniques include subjecting you to a long wait, talking abruptly, or answering phone calls mid-interview.</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They may ask challenging questions in a demeaning tone, interrupt you or ask you to constantly repeat yourself. In extreme stress interviews, you may be put in front of several interviewers who intimidate you in turn to see if you will ‘break’.</a:t>
            </a:r>
            <a:r>
              <a:rPr lang="en-US" dirty="0" smtClean="0"/>
              <a:t/>
            </a:r>
            <a:br>
              <a:rPr lang="en-US" dirty="0" smtClean="0"/>
            </a:br>
            <a:endParaRPr lang="en-US" dirty="0" smtClean="0"/>
          </a:p>
          <a:p>
            <a:endParaRPr lang="en-US" sz="1200" b="1"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Random Questioning:</a:t>
            </a:r>
            <a:r>
              <a:rPr lang="en-US" sz="1200" b="0" i="0" kern="1200" dirty="0" smtClean="0">
                <a:solidFill>
                  <a:schemeClr val="tx1"/>
                </a:solidFill>
                <a:latin typeface="+mn-lt"/>
                <a:ea typeface="+mn-ea"/>
                <a:cs typeface="+mn-cs"/>
              </a:rPr>
              <a:t> Seemingly random questions are often used to assess how candidates think on their feet. Questions such as “What type of biscuit would you be and why?”, “What would you do with a million pounds?” and “How would you change the design of a clock?” are meant to test your </a:t>
            </a:r>
            <a:r>
              <a:rPr lang="en-US" sz="1200" b="1" i="0" u="none" strike="noStrike" kern="1200" dirty="0" smtClean="0">
                <a:solidFill>
                  <a:schemeClr val="tx1"/>
                </a:solidFill>
                <a:latin typeface="+mn-lt"/>
                <a:ea typeface="+mn-ea"/>
                <a:cs typeface="+mn-cs"/>
              </a:rPr>
              <a:t>problem-solving skills</a:t>
            </a:r>
            <a:r>
              <a:rPr lang="en-US" sz="1200" b="0" i="0" kern="1200" dirty="0" smtClean="0">
                <a:solidFill>
                  <a:schemeClr val="tx1"/>
                </a:solidFill>
                <a:latin typeface="+mn-lt"/>
                <a:ea typeface="+mn-ea"/>
                <a:cs typeface="+mn-cs"/>
              </a:rPr>
              <a:t> as well as giving away a little of your personality at the same time.</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Aggressive Questioning:</a:t>
            </a:r>
            <a:r>
              <a:rPr lang="en-US" sz="1200" b="0" i="0" kern="1200" dirty="0" smtClean="0">
                <a:solidFill>
                  <a:schemeClr val="tx1"/>
                </a:solidFill>
                <a:latin typeface="+mn-lt"/>
                <a:ea typeface="+mn-ea"/>
                <a:cs typeface="+mn-cs"/>
              </a:rPr>
              <a:t> Typical stress interview questions are designed to prompt an emotional response and unnerve the candidate.</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You may be asked things like “Why were you fired from your previous role?”, “What do you think of my interview technique?” or “Why do you have extended periods of unemployment on your CV?”. These are not standard interview questions and are meant to be difficult to answer.</a:t>
            </a:r>
          </a:p>
          <a:p>
            <a:endParaRPr lang="en-US" sz="1200" b="0" i="0" kern="1200" dirty="0" smtClean="0">
              <a:solidFill>
                <a:schemeClr val="tx1"/>
              </a:solidFill>
              <a:latin typeface="+mn-lt"/>
              <a:ea typeface="+mn-ea"/>
              <a:cs typeface="+mn-cs"/>
            </a:endParaRPr>
          </a:p>
          <a:p>
            <a:r>
              <a:rPr lang="en-US" dirty="0" smtClean="0"/>
              <a:t/>
            </a:r>
            <a:br>
              <a:rPr lang="en-US" dirty="0" smtClean="0"/>
            </a:br>
            <a:r>
              <a:rPr lang="en-US" sz="1200" b="1" i="0" kern="1200" dirty="0" smtClean="0">
                <a:solidFill>
                  <a:schemeClr val="tx1"/>
                </a:solidFill>
                <a:latin typeface="+mn-lt"/>
                <a:ea typeface="+mn-ea"/>
                <a:cs typeface="+mn-cs"/>
              </a:rPr>
              <a:t>Difficult Hypothetical:</a:t>
            </a:r>
            <a:r>
              <a:rPr lang="en-US" sz="1200" b="0" i="0" kern="1200" dirty="0" smtClean="0">
                <a:solidFill>
                  <a:schemeClr val="tx1"/>
                </a:solidFill>
                <a:latin typeface="+mn-lt"/>
                <a:ea typeface="+mn-ea"/>
                <a:cs typeface="+mn-cs"/>
              </a:rPr>
              <a:t> You may be presented with an awkward hypothetical situation and asked to explain how you would deal with it.</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This could be to assess how you would handle workplace conflict (“What would you do if you found a co-worker cheating on their expenses?”) or how you would deal with confrontational situations (“You and your colleagues have just been physically threatened by an extremely aggressive customer. How do you react?”).</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6</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smtClean="0">
                <a:solidFill>
                  <a:schemeClr val="tx1"/>
                </a:solidFill>
                <a:latin typeface="+mn-lt"/>
                <a:ea typeface="+mn-ea"/>
                <a:cs typeface="+mn-cs"/>
              </a:rPr>
              <a:t>Stress interview questions can be similar to those asked in </a:t>
            </a:r>
            <a:r>
              <a:rPr lang="en-US" sz="1200" b="0" i="0" u="none" strike="noStrike" kern="1200" dirty="0" smtClean="0">
                <a:solidFill>
                  <a:schemeClr val="tx1"/>
                </a:solidFill>
                <a:latin typeface="+mn-lt"/>
                <a:ea typeface="+mn-ea"/>
                <a:cs typeface="+mn-cs"/>
              </a:rPr>
              <a:t>behavioral</a:t>
            </a:r>
            <a:r>
              <a:rPr lang="en-US" sz="1200" b="0" i="0" kern="1200" dirty="0" smtClean="0">
                <a:solidFill>
                  <a:schemeClr val="tx1"/>
                </a:solidFill>
                <a:latin typeface="+mn-lt"/>
                <a:ea typeface="+mn-ea"/>
                <a:cs typeface="+mn-cs"/>
              </a:rPr>
              <a:t> or </a:t>
            </a:r>
            <a:r>
              <a:rPr lang="en-US" sz="1200" b="0" i="0" u="none" strike="noStrike" kern="1200" dirty="0" smtClean="0">
                <a:solidFill>
                  <a:schemeClr val="tx1"/>
                </a:solidFill>
                <a:latin typeface="+mn-lt"/>
                <a:ea typeface="+mn-ea"/>
                <a:cs typeface="+mn-cs"/>
              </a:rPr>
              <a:t>situational</a:t>
            </a:r>
            <a:r>
              <a:rPr lang="en-US" sz="1200" b="0" i="0" kern="1200" dirty="0" smtClean="0">
                <a:solidFill>
                  <a:schemeClr val="tx1"/>
                </a:solidFill>
                <a:latin typeface="+mn-lt"/>
                <a:ea typeface="+mn-ea"/>
                <a:cs typeface="+mn-cs"/>
              </a:rPr>
              <a:t> interviews. However, in this case, they are purposefully worded in such a way as to make you uncomfortable – and often delivered in a much more aggressive manner.</a:t>
            </a:r>
          </a:p>
          <a:p>
            <a:r>
              <a:rPr lang="en-US" sz="1200" b="0" i="0" kern="1200" dirty="0" smtClean="0">
                <a:solidFill>
                  <a:schemeClr val="tx1"/>
                </a:solidFill>
                <a:latin typeface="+mn-lt"/>
                <a:ea typeface="+mn-ea"/>
                <a:cs typeface="+mn-cs"/>
              </a:rPr>
              <a:t>They are meant to put you on the spot, confuse or frustrate you.</a:t>
            </a:r>
          </a:p>
          <a:p>
            <a:r>
              <a:rPr lang="en-US" sz="1200" b="0" i="0" kern="1200" dirty="0" smtClean="0">
                <a:solidFill>
                  <a:schemeClr val="tx1"/>
                </a:solidFill>
                <a:latin typeface="+mn-lt"/>
                <a:ea typeface="+mn-ea"/>
                <a:cs typeface="+mn-cs"/>
              </a:rPr>
              <a:t>They can be incredibly difficult to answer, but remember, how you react is just as important, if not more so, than the answer you give.</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7</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smtClean="0">
                <a:solidFill>
                  <a:schemeClr val="tx1"/>
                </a:solidFill>
                <a:latin typeface="+mn-lt"/>
                <a:ea typeface="+mn-ea"/>
                <a:cs typeface="+mn-cs"/>
              </a:rPr>
              <a:t>Trainer has to ask this question and get the responses. The answer for this question is on the next slide.</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It is only a model to answer this type of question. The answer may vary from person to person.</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8</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smtClean="0">
                <a:solidFill>
                  <a:schemeClr val="tx1"/>
                </a:solidFill>
                <a:latin typeface="+mn-lt"/>
                <a:ea typeface="+mn-ea"/>
                <a:cs typeface="+mn-cs"/>
              </a:rPr>
              <a:t>Trainer to orient the students on the below point and then discuss on the answer.</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key point here is that the interviewer already knows your qualifications and work history. They would not be talking to you if they thought them inadequate.</a:t>
            </a:r>
          </a:p>
          <a:p>
            <a:r>
              <a:rPr lang="en-US" sz="1200" b="0" i="0" kern="1200" dirty="0" smtClean="0">
                <a:solidFill>
                  <a:schemeClr val="tx1"/>
                </a:solidFill>
                <a:latin typeface="+mn-lt"/>
                <a:ea typeface="+mn-ea"/>
                <a:cs typeface="+mn-cs"/>
              </a:rPr>
              <a:t>What they’re looking for in your response is </a:t>
            </a:r>
            <a:r>
              <a:rPr lang="en-US" sz="1200" b="1" i="0" kern="1200" dirty="0" smtClean="0">
                <a:solidFill>
                  <a:schemeClr val="tx1"/>
                </a:solidFill>
                <a:latin typeface="+mn-lt"/>
                <a:ea typeface="+mn-ea"/>
                <a:cs typeface="+mn-cs"/>
              </a:rPr>
              <a:t>a confidence in your own abilities</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Think of key personality traits that show your suitability to the role and give examples of these traits in action.</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9</a:t>
            </a:fld>
            <a:endParaRPr lang="en-US"/>
          </a:p>
        </p:txBody>
      </p:sp>
    </p:spTree>
    <p:extLst>
      <p:ext uri="{BB962C8B-B14F-4D97-AF65-F5344CB8AC3E}">
        <p14:creationId xmlns="" xmlns:p14="http://schemas.microsoft.com/office/powerpoint/2010/main" val="3277448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1/23/2020</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F4ED726-F685-44A1-B8DD-C121D1926DBA}"/>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312967" y="2952750"/>
            <a:ext cx="3566067" cy="952500"/>
          </a:xfrm>
          <a:prstGeom prst="rect">
            <a:avLst/>
          </a:prstGeom>
        </p:spPr>
      </p:pic>
    </p:spTree>
    <p:extLst>
      <p:ext uri="{BB962C8B-B14F-4D97-AF65-F5344CB8AC3E}">
        <p14:creationId xmlns=""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0" y="1052736"/>
            <a:ext cx="12192000" cy="4234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lgn="ctr"/>
            <a:r>
              <a:rPr lang="en-US" sz="2400" dirty="0" smtClean="0">
                <a:latin typeface="Nunito Sans"/>
              </a:rPr>
              <a:t>“You lost me halfway through. Could you start again and get to the point this time?”</a:t>
            </a:r>
            <a:endParaRPr sz="2400" dirty="0">
              <a:solidFill>
                <a:schemeClr val="tx1"/>
              </a:solidFill>
              <a:latin typeface="Nunito Sans"/>
            </a:endParaRPr>
          </a:p>
        </p:txBody>
      </p:sp>
      <p:pic>
        <p:nvPicPr>
          <p:cNvPr id="20" name="Picture 19">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13" name="TextBox 12">
            <a:extLst>
              <a:ext uri="{FF2B5EF4-FFF2-40B4-BE49-F238E27FC236}">
                <a16:creationId xmlns:a16="http://schemas.microsoft.com/office/drawing/2014/main" xmlns="" id="{FC4BA18A-B0F2-4D62-9B28-7B486D4C70CF}"/>
              </a:ext>
            </a:extLst>
          </p:cNvPr>
          <p:cNvSpPr txBox="1"/>
          <p:nvPr/>
        </p:nvSpPr>
        <p:spPr>
          <a:xfrm>
            <a:off x="0" y="0"/>
            <a:ext cx="12192000" cy="707886"/>
          </a:xfrm>
          <a:prstGeom prst="rect">
            <a:avLst/>
          </a:prstGeom>
          <a:noFill/>
        </p:spPr>
        <p:txBody>
          <a:bodyPr wrap="square" rtlCol="0">
            <a:spAutoFit/>
          </a:bodyPr>
          <a:lstStyle/>
          <a:p>
            <a:pPr algn="ctr"/>
            <a:r>
              <a:rPr lang="en-US" sz="4000" dirty="0" smtClean="0"/>
              <a:t>Dismissive/Rude Questioning</a:t>
            </a:r>
            <a:endParaRPr lang="en-US" sz="4000" dirty="0"/>
          </a:p>
        </p:txBody>
      </p:sp>
      <p:sp>
        <p:nvSpPr>
          <p:cNvPr id="10" name="Rectangle 9">
            <a:extLst>
              <a:ext uri="{FF2B5EF4-FFF2-40B4-BE49-F238E27FC236}">
                <a16:creationId xmlns:a16="http://schemas.microsoft.com/office/drawing/2014/main" xmlns="" id="{82037F44-B579-465E-912D-7578628D7D24}"/>
              </a:ext>
            </a:extLst>
          </p:cNvPr>
          <p:cNvSpPr/>
          <p:nvPr/>
        </p:nvSpPr>
        <p:spPr>
          <a:xfrm>
            <a:off x="1127448" y="76470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154" name="Picture 2" descr="Image result for &quot;Get to the point&quot;"/>
          <p:cNvPicPr>
            <a:picLocks noChangeAspect="1" noChangeArrowheads="1"/>
          </p:cNvPicPr>
          <p:nvPr/>
        </p:nvPicPr>
        <p:blipFill>
          <a:blip r:embed="rId4" cstate="print"/>
          <a:srcRect/>
          <a:stretch>
            <a:fillRect/>
          </a:stretch>
        </p:blipFill>
        <p:spPr bwMode="auto">
          <a:xfrm>
            <a:off x="335360" y="1484784"/>
            <a:ext cx="11568608" cy="4604308"/>
          </a:xfrm>
          <a:prstGeom prst="rect">
            <a:avLst/>
          </a:prstGeom>
          <a:noFill/>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3">
                                            <p:txEl>
                                              <p:pRg st="0" end="0"/>
                                            </p:txEl>
                                          </p:spTgt>
                                        </p:tgtEl>
                                        <p:attrNameLst>
                                          <p:attrName>style.visibility</p:attrName>
                                        </p:attrNameLst>
                                      </p:cBhvr>
                                      <p:to>
                                        <p:strVal val="visible"/>
                                      </p:to>
                                    </p:set>
                                    <p:animEffect transition="in" filter="blinds(horizontal)">
                                      <p:cBhvr>
                                        <p:cTn id="12" dur="500"/>
                                        <p:tgtEl>
                                          <p:spTgt spid="1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build="p"/>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0" y="2060848"/>
            <a:ext cx="12192000" cy="1900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2400" dirty="0" smtClean="0">
                <a:latin typeface="Nunito Sans"/>
              </a:rPr>
              <a:t>Example answer:</a:t>
            </a:r>
          </a:p>
          <a:p>
            <a:endParaRPr lang="en-US" sz="2400" dirty="0" smtClean="0">
              <a:latin typeface="Nunito Sans"/>
            </a:endParaRPr>
          </a:p>
          <a:p>
            <a:endParaRPr lang="en-US" sz="2400" dirty="0" smtClean="0">
              <a:latin typeface="Nunito Sans"/>
            </a:endParaRPr>
          </a:p>
          <a:p>
            <a:r>
              <a:rPr lang="en-US" sz="2400" i="1" dirty="0" smtClean="0">
                <a:latin typeface="Nunito Sans"/>
              </a:rPr>
              <a:t>“I’d be happy to talk you through my response again. Is there a particular point you’d like me elaborate on?”</a:t>
            </a:r>
            <a:endParaRPr lang="en-US" sz="2400" dirty="0">
              <a:latin typeface="Nunito Sans"/>
            </a:endParaRPr>
          </a:p>
        </p:txBody>
      </p:sp>
      <p:pic>
        <p:nvPicPr>
          <p:cNvPr id="20" name="Picture 19">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13" name="TextBox 12">
            <a:extLst>
              <a:ext uri="{FF2B5EF4-FFF2-40B4-BE49-F238E27FC236}">
                <a16:creationId xmlns:a16="http://schemas.microsoft.com/office/drawing/2014/main" xmlns="" id="{FC4BA18A-B0F2-4D62-9B28-7B486D4C70CF}"/>
              </a:ext>
            </a:extLst>
          </p:cNvPr>
          <p:cNvSpPr txBox="1"/>
          <p:nvPr/>
        </p:nvSpPr>
        <p:spPr>
          <a:xfrm>
            <a:off x="0" y="0"/>
            <a:ext cx="12192000" cy="707886"/>
          </a:xfrm>
          <a:prstGeom prst="rect">
            <a:avLst/>
          </a:prstGeom>
          <a:noFill/>
        </p:spPr>
        <p:txBody>
          <a:bodyPr wrap="square" rtlCol="0">
            <a:spAutoFit/>
          </a:bodyPr>
          <a:lstStyle/>
          <a:p>
            <a:pPr algn="ctr"/>
            <a:r>
              <a:rPr lang="en-US" sz="4000" dirty="0" smtClean="0"/>
              <a:t>Dismissive/Rude Questioning</a:t>
            </a:r>
            <a:endParaRPr lang="en-US" sz="4000" dirty="0"/>
          </a:p>
        </p:txBody>
      </p:sp>
      <p:sp>
        <p:nvSpPr>
          <p:cNvPr id="10" name="Rectangle 9">
            <a:extLst>
              <a:ext uri="{FF2B5EF4-FFF2-40B4-BE49-F238E27FC236}">
                <a16:creationId xmlns:a16="http://schemas.microsoft.com/office/drawing/2014/main" xmlns="" id="{82037F44-B579-465E-912D-7578628D7D24}"/>
              </a:ext>
            </a:extLst>
          </p:cNvPr>
          <p:cNvSpPr/>
          <p:nvPr/>
        </p:nvSpPr>
        <p:spPr>
          <a:xfrm>
            <a:off x="1127448" y="76470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7075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3">
                                            <p:txEl>
                                              <p:pRg st="0" end="0"/>
                                            </p:txEl>
                                          </p:spTgt>
                                        </p:tgtEl>
                                        <p:attrNameLst>
                                          <p:attrName>style.visibility</p:attrName>
                                        </p:attrNameLst>
                                      </p:cBhvr>
                                      <p:to>
                                        <p:strVal val="visible"/>
                                      </p:to>
                                    </p:set>
                                    <p:animEffect transition="in" filter="blinds(horizontal)">
                                      <p:cBhvr>
                                        <p:cTn id="12" dur="500"/>
                                        <p:tgtEl>
                                          <p:spTgt spid="1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3">
                                            <p:txEl>
                                              <p:pRg st="3" end="3"/>
                                            </p:txEl>
                                          </p:spTgt>
                                        </p:tgtEl>
                                        <p:attrNameLst>
                                          <p:attrName>style.visibility</p:attrName>
                                        </p:attrNameLst>
                                      </p:cBhvr>
                                      <p:to>
                                        <p:strVal val="visible"/>
                                      </p:to>
                                    </p:set>
                                    <p:animEffect transition="in" filter="blinds(horizontal)">
                                      <p:cBhvr>
                                        <p:cTn id="17" dur="500"/>
                                        <p:tgtEl>
                                          <p:spTgt spid="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build="p"/>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0" y="1412776"/>
            <a:ext cx="12192000" cy="4234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lgn="ctr"/>
            <a:r>
              <a:rPr lang="en-US" sz="2400" dirty="0" smtClean="0">
                <a:latin typeface="Nunito Sans"/>
              </a:rPr>
              <a:t>“What would you change about the design of a post box?”</a:t>
            </a:r>
            <a:endParaRPr lang="en-US" sz="2400" dirty="0">
              <a:latin typeface="Nunito Sans"/>
            </a:endParaRPr>
          </a:p>
        </p:txBody>
      </p:sp>
      <p:pic>
        <p:nvPicPr>
          <p:cNvPr id="20" name="Picture 19">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13" name="TextBox 12">
            <a:extLst>
              <a:ext uri="{FF2B5EF4-FFF2-40B4-BE49-F238E27FC236}">
                <a16:creationId xmlns:a16="http://schemas.microsoft.com/office/drawing/2014/main" xmlns="" id="{FC4BA18A-B0F2-4D62-9B28-7B486D4C70CF}"/>
              </a:ext>
            </a:extLst>
          </p:cNvPr>
          <p:cNvSpPr txBox="1"/>
          <p:nvPr/>
        </p:nvSpPr>
        <p:spPr>
          <a:xfrm>
            <a:off x="0" y="0"/>
            <a:ext cx="12192000" cy="707886"/>
          </a:xfrm>
          <a:prstGeom prst="rect">
            <a:avLst/>
          </a:prstGeom>
          <a:noFill/>
        </p:spPr>
        <p:txBody>
          <a:bodyPr wrap="square" rtlCol="0">
            <a:spAutoFit/>
          </a:bodyPr>
          <a:lstStyle/>
          <a:p>
            <a:pPr algn="ctr"/>
            <a:r>
              <a:rPr lang="en-US" sz="4000" dirty="0" smtClean="0"/>
              <a:t>Random Questioning</a:t>
            </a:r>
            <a:endParaRPr lang="en-US" sz="4000" dirty="0"/>
          </a:p>
        </p:txBody>
      </p:sp>
      <p:sp>
        <p:nvSpPr>
          <p:cNvPr id="10" name="Rectangle 9">
            <a:extLst>
              <a:ext uri="{FF2B5EF4-FFF2-40B4-BE49-F238E27FC236}">
                <a16:creationId xmlns:a16="http://schemas.microsoft.com/office/drawing/2014/main" xmlns="" id="{82037F44-B579-465E-912D-7578628D7D24}"/>
              </a:ext>
            </a:extLst>
          </p:cNvPr>
          <p:cNvSpPr/>
          <p:nvPr/>
        </p:nvSpPr>
        <p:spPr>
          <a:xfrm>
            <a:off x="983432" y="76470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58" name="AutoShape 2" descr="Image result for &quot;Random&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45059" name="Picture 3" descr="C:\Users\TEMP.FOCUS.001\Desktop\download (3).jpg"/>
          <p:cNvPicPr>
            <a:picLocks noChangeAspect="1" noChangeArrowheads="1"/>
          </p:cNvPicPr>
          <p:nvPr/>
        </p:nvPicPr>
        <p:blipFill>
          <a:blip r:embed="rId4" cstate="print"/>
          <a:srcRect/>
          <a:stretch>
            <a:fillRect/>
          </a:stretch>
        </p:blipFill>
        <p:spPr bwMode="auto">
          <a:xfrm>
            <a:off x="2423592" y="1916832"/>
            <a:ext cx="7329386" cy="4104456"/>
          </a:xfrm>
          <a:prstGeom prst="rect">
            <a:avLst/>
          </a:prstGeom>
          <a:noFill/>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3">
                                            <p:txEl>
                                              <p:pRg st="0" end="0"/>
                                            </p:txEl>
                                          </p:spTgt>
                                        </p:tgtEl>
                                        <p:attrNameLst>
                                          <p:attrName>style.visibility</p:attrName>
                                        </p:attrNameLst>
                                      </p:cBhvr>
                                      <p:to>
                                        <p:strVal val="visible"/>
                                      </p:to>
                                    </p:set>
                                    <p:animEffect transition="in" filter="blinds(horizontal)">
                                      <p:cBhvr>
                                        <p:cTn id="12" dur="500"/>
                                        <p:tgtEl>
                                          <p:spTgt spid="1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build="p"/>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0" y="1628800"/>
            <a:ext cx="12192000" cy="22700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2400" dirty="0" smtClean="0"/>
              <a:t>Example answer:</a:t>
            </a:r>
          </a:p>
          <a:p>
            <a:endParaRPr lang="en-US" sz="2400" dirty="0" smtClean="0"/>
          </a:p>
          <a:p>
            <a:endParaRPr lang="en-US" sz="2400" dirty="0" smtClean="0"/>
          </a:p>
          <a:p>
            <a:r>
              <a:rPr lang="en-US" sz="2400" i="1" dirty="0" smtClean="0"/>
              <a:t>“We’re seeing the closure of a lot of local post offices so I’d look at bringing the post box into the digital age to replace some of the more basic services lost – such as recorded delivery and the ability to weigh larger envelopes and purchase the appropriate postage.”</a:t>
            </a:r>
            <a:endParaRPr lang="en-US" sz="2400" dirty="0"/>
          </a:p>
        </p:txBody>
      </p:sp>
      <p:pic>
        <p:nvPicPr>
          <p:cNvPr id="20" name="Picture 19">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13" name="TextBox 12">
            <a:extLst>
              <a:ext uri="{FF2B5EF4-FFF2-40B4-BE49-F238E27FC236}">
                <a16:creationId xmlns:a16="http://schemas.microsoft.com/office/drawing/2014/main" xmlns="" id="{FC4BA18A-B0F2-4D62-9B28-7B486D4C70CF}"/>
              </a:ext>
            </a:extLst>
          </p:cNvPr>
          <p:cNvSpPr txBox="1"/>
          <p:nvPr/>
        </p:nvSpPr>
        <p:spPr>
          <a:xfrm>
            <a:off x="0" y="0"/>
            <a:ext cx="12192000" cy="707886"/>
          </a:xfrm>
          <a:prstGeom prst="rect">
            <a:avLst/>
          </a:prstGeom>
          <a:noFill/>
        </p:spPr>
        <p:txBody>
          <a:bodyPr wrap="square" rtlCol="0">
            <a:spAutoFit/>
          </a:bodyPr>
          <a:lstStyle/>
          <a:p>
            <a:pPr algn="ctr"/>
            <a:r>
              <a:rPr lang="en-US" sz="4000" dirty="0" smtClean="0"/>
              <a:t>Random Questioning</a:t>
            </a:r>
            <a:endParaRPr lang="en-US" sz="4000" dirty="0"/>
          </a:p>
        </p:txBody>
      </p:sp>
      <p:sp>
        <p:nvSpPr>
          <p:cNvPr id="10" name="Rectangle 9">
            <a:extLst>
              <a:ext uri="{FF2B5EF4-FFF2-40B4-BE49-F238E27FC236}">
                <a16:creationId xmlns:a16="http://schemas.microsoft.com/office/drawing/2014/main" xmlns="" id="{82037F44-B579-465E-912D-7578628D7D24}"/>
              </a:ext>
            </a:extLst>
          </p:cNvPr>
          <p:cNvSpPr/>
          <p:nvPr/>
        </p:nvSpPr>
        <p:spPr>
          <a:xfrm>
            <a:off x="1055440" y="692696"/>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7075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3">
                                            <p:txEl>
                                              <p:pRg st="0" end="0"/>
                                            </p:txEl>
                                          </p:spTgt>
                                        </p:tgtEl>
                                        <p:attrNameLst>
                                          <p:attrName>style.visibility</p:attrName>
                                        </p:attrNameLst>
                                      </p:cBhvr>
                                      <p:to>
                                        <p:strVal val="visible"/>
                                      </p:to>
                                    </p:set>
                                    <p:animEffect transition="in" filter="blinds(horizontal)">
                                      <p:cBhvr>
                                        <p:cTn id="12" dur="500"/>
                                        <p:tgtEl>
                                          <p:spTgt spid="1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3">
                                            <p:txEl>
                                              <p:pRg st="3" end="3"/>
                                            </p:txEl>
                                          </p:spTgt>
                                        </p:tgtEl>
                                        <p:attrNameLst>
                                          <p:attrName>style.visibility</p:attrName>
                                        </p:attrNameLst>
                                      </p:cBhvr>
                                      <p:to>
                                        <p:strVal val="visible"/>
                                      </p:to>
                                    </p:set>
                                    <p:animEffect transition="in" filter="blinds(horizontal)">
                                      <p:cBhvr>
                                        <p:cTn id="17" dur="500"/>
                                        <p:tgtEl>
                                          <p:spTgt spid="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build="p"/>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0" y="1052736"/>
            <a:ext cx="12192000" cy="4234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lgn="ctr"/>
            <a:r>
              <a:rPr lang="en-US" sz="2400" dirty="0" smtClean="0">
                <a:latin typeface="Nunito Sans"/>
              </a:rPr>
              <a:t>“How would you deal with a co-worker who continually took credit for your ideas?”</a:t>
            </a:r>
            <a:endParaRPr lang="en-US" sz="2400" dirty="0">
              <a:latin typeface="Nunito Sans"/>
            </a:endParaRPr>
          </a:p>
        </p:txBody>
      </p:sp>
      <p:pic>
        <p:nvPicPr>
          <p:cNvPr id="20" name="Picture 19">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13" name="TextBox 12">
            <a:extLst>
              <a:ext uri="{FF2B5EF4-FFF2-40B4-BE49-F238E27FC236}">
                <a16:creationId xmlns:a16="http://schemas.microsoft.com/office/drawing/2014/main" xmlns="" id="{FC4BA18A-B0F2-4D62-9B28-7B486D4C70CF}"/>
              </a:ext>
            </a:extLst>
          </p:cNvPr>
          <p:cNvSpPr txBox="1"/>
          <p:nvPr/>
        </p:nvSpPr>
        <p:spPr>
          <a:xfrm>
            <a:off x="0" y="0"/>
            <a:ext cx="12192000" cy="707886"/>
          </a:xfrm>
          <a:prstGeom prst="rect">
            <a:avLst/>
          </a:prstGeom>
          <a:noFill/>
        </p:spPr>
        <p:txBody>
          <a:bodyPr wrap="square" rtlCol="0">
            <a:spAutoFit/>
          </a:bodyPr>
          <a:lstStyle/>
          <a:p>
            <a:pPr algn="ctr"/>
            <a:r>
              <a:rPr lang="en-US" sz="4000" dirty="0" smtClean="0"/>
              <a:t>Difficult Hypothetical</a:t>
            </a:r>
            <a:endParaRPr lang="en-US" sz="4000" dirty="0"/>
          </a:p>
        </p:txBody>
      </p:sp>
      <p:sp>
        <p:nvSpPr>
          <p:cNvPr id="10" name="Rectangle 9">
            <a:extLst>
              <a:ext uri="{FF2B5EF4-FFF2-40B4-BE49-F238E27FC236}">
                <a16:creationId xmlns:a16="http://schemas.microsoft.com/office/drawing/2014/main" xmlns="" id="{82037F44-B579-465E-912D-7578628D7D24}"/>
              </a:ext>
            </a:extLst>
          </p:cNvPr>
          <p:cNvSpPr/>
          <p:nvPr/>
        </p:nvSpPr>
        <p:spPr>
          <a:xfrm>
            <a:off x="1055440" y="76470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62" name="Picture 2" descr="Image result for Difficult Coworker Funny Pics"/>
          <p:cNvPicPr>
            <a:picLocks noChangeAspect="1" noChangeArrowheads="1"/>
          </p:cNvPicPr>
          <p:nvPr/>
        </p:nvPicPr>
        <p:blipFill>
          <a:blip r:embed="rId4" cstate="print"/>
          <a:srcRect/>
          <a:stretch>
            <a:fillRect/>
          </a:stretch>
        </p:blipFill>
        <p:spPr bwMode="auto">
          <a:xfrm>
            <a:off x="4151784" y="1484650"/>
            <a:ext cx="3575720" cy="5373350"/>
          </a:xfrm>
          <a:prstGeom prst="rect">
            <a:avLst/>
          </a:prstGeom>
          <a:noFill/>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3">
                                            <p:txEl>
                                              <p:pRg st="0" end="0"/>
                                            </p:txEl>
                                          </p:spTgt>
                                        </p:tgtEl>
                                        <p:attrNameLst>
                                          <p:attrName>style.visibility</p:attrName>
                                        </p:attrNameLst>
                                      </p:cBhvr>
                                      <p:to>
                                        <p:strVal val="visible"/>
                                      </p:to>
                                    </p:set>
                                    <p:animEffect transition="in" filter="blinds(horizontal)">
                                      <p:cBhvr>
                                        <p:cTn id="12" dur="500"/>
                                        <p:tgtEl>
                                          <p:spTgt spid="1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build="p"/>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0" y="1484784"/>
            <a:ext cx="12192000" cy="41167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2400" dirty="0" smtClean="0"/>
              <a:t>Example answer:</a:t>
            </a:r>
          </a:p>
          <a:p>
            <a:endParaRPr lang="en-US" sz="2400" dirty="0" smtClean="0"/>
          </a:p>
          <a:p>
            <a:endParaRPr lang="en-US" sz="2400" dirty="0" smtClean="0"/>
          </a:p>
          <a:p>
            <a:endParaRPr lang="en-US" sz="2400" dirty="0" smtClean="0"/>
          </a:p>
          <a:p>
            <a:r>
              <a:rPr lang="en-US" sz="2400" i="1" dirty="0" smtClean="0"/>
              <a:t>“I’ve often found that people who take credit for the ideas of others feel that their own voice is not being heard, so I would encourage them to work collaboratively at first. I would establish a common goal for us to work towards and make sure that all ideas and opinions are taken on board and discussed openly. In doing so, I would hope to establish a working relationship built on mutual respect and solid teamwork.”</a:t>
            </a:r>
            <a:endParaRPr lang="en-US" sz="2400" dirty="0" smtClean="0"/>
          </a:p>
          <a:p>
            <a:r>
              <a:rPr lang="en-US" sz="2400" dirty="0" smtClean="0"/>
              <a:t/>
            </a:r>
            <a:br>
              <a:rPr lang="en-US" sz="2400" dirty="0" smtClean="0"/>
            </a:br>
            <a:endParaRPr lang="en-US" sz="2400" dirty="0"/>
          </a:p>
        </p:txBody>
      </p:sp>
      <p:pic>
        <p:nvPicPr>
          <p:cNvPr id="20" name="Picture 19">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13" name="TextBox 12">
            <a:extLst>
              <a:ext uri="{FF2B5EF4-FFF2-40B4-BE49-F238E27FC236}">
                <a16:creationId xmlns:a16="http://schemas.microsoft.com/office/drawing/2014/main" xmlns="" id="{FC4BA18A-B0F2-4D62-9B28-7B486D4C70CF}"/>
              </a:ext>
            </a:extLst>
          </p:cNvPr>
          <p:cNvSpPr txBox="1"/>
          <p:nvPr/>
        </p:nvSpPr>
        <p:spPr>
          <a:xfrm>
            <a:off x="0" y="0"/>
            <a:ext cx="12192000" cy="707886"/>
          </a:xfrm>
          <a:prstGeom prst="rect">
            <a:avLst/>
          </a:prstGeom>
          <a:noFill/>
        </p:spPr>
        <p:txBody>
          <a:bodyPr wrap="square" rtlCol="0">
            <a:spAutoFit/>
          </a:bodyPr>
          <a:lstStyle/>
          <a:p>
            <a:pPr algn="ctr"/>
            <a:r>
              <a:rPr lang="en-US" sz="4000" dirty="0" smtClean="0"/>
              <a:t>Difficult Hypothetical</a:t>
            </a:r>
            <a:endParaRPr lang="en-US" sz="4000" dirty="0"/>
          </a:p>
        </p:txBody>
      </p:sp>
      <p:sp>
        <p:nvSpPr>
          <p:cNvPr id="10" name="Rectangle 9">
            <a:extLst>
              <a:ext uri="{FF2B5EF4-FFF2-40B4-BE49-F238E27FC236}">
                <a16:creationId xmlns:a16="http://schemas.microsoft.com/office/drawing/2014/main" xmlns="" id="{82037F44-B579-465E-912D-7578628D7D24}"/>
              </a:ext>
            </a:extLst>
          </p:cNvPr>
          <p:cNvSpPr/>
          <p:nvPr/>
        </p:nvSpPr>
        <p:spPr>
          <a:xfrm>
            <a:off x="1127448" y="76470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7075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3">
                                            <p:txEl>
                                              <p:pRg st="0" end="0"/>
                                            </p:txEl>
                                          </p:spTgt>
                                        </p:tgtEl>
                                        <p:attrNameLst>
                                          <p:attrName>style.visibility</p:attrName>
                                        </p:attrNameLst>
                                      </p:cBhvr>
                                      <p:to>
                                        <p:strVal val="visible"/>
                                      </p:to>
                                    </p:set>
                                    <p:animEffect transition="in" filter="blinds(horizontal)">
                                      <p:cBhvr>
                                        <p:cTn id="12" dur="500"/>
                                        <p:tgtEl>
                                          <p:spTgt spid="1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3">
                                            <p:txEl>
                                              <p:pRg st="4" end="4"/>
                                            </p:txEl>
                                          </p:spTgt>
                                        </p:tgtEl>
                                        <p:attrNameLst>
                                          <p:attrName>style.visibility</p:attrName>
                                        </p:attrNameLst>
                                      </p:cBhvr>
                                      <p:to>
                                        <p:strVal val="visible"/>
                                      </p:to>
                                    </p:set>
                                    <p:animEffect transition="in" filter="blinds(horizontal)">
                                      <p:cBhvr>
                                        <p:cTn id="17" dur="500"/>
                                        <p:tgtEl>
                                          <p:spTgt spid="12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3">
                                            <p:txEl>
                                              <p:pRg st="5" end="5"/>
                                            </p:txEl>
                                          </p:spTgt>
                                        </p:tgtEl>
                                        <p:attrNameLst>
                                          <p:attrName>style.visibility</p:attrName>
                                        </p:attrNameLst>
                                      </p:cBhvr>
                                      <p:to>
                                        <p:strVal val="visible"/>
                                      </p:to>
                                    </p:set>
                                    <p:animEffect transition="in" filter="blinds(horizontal)">
                                      <p:cBhvr>
                                        <p:cTn id="22" dur="500"/>
                                        <p:tgtEl>
                                          <p:spTgt spid="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build="p"/>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13" name="TextBox 12">
            <a:extLst>
              <a:ext uri="{FF2B5EF4-FFF2-40B4-BE49-F238E27FC236}">
                <a16:creationId xmlns:a16="http://schemas.microsoft.com/office/drawing/2014/main" xmlns="" id="{FC4BA18A-B0F2-4D62-9B28-7B486D4C70CF}"/>
              </a:ext>
            </a:extLst>
          </p:cNvPr>
          <p:cNvSpPr txBox="1"/>
          <p:nvPr/>
        </p:nvSpPr>
        <p:spPr>
          <a:xfrm>
            <a:off x="0" y="0"/>
            <a:ext cx="12192000" cy="707886"/>
          </a:xfrm>
          <a:prstGeom prst="rect">
            <a:avLst/>
          </a:prstGeom>
          <a:noFill/>
        </p:spPr>
        <p:txBody>
          <a:bodyPr wrap="square" rtlCol="0">
            <a:spAutoFit/>
          </a:bodyPr>
          <a:lstStyle/>
          <a:p>
            <a:pPr algn="ctr"/>
            <a:r>
              <a:rPr lang="en-US" sz="4000" dirty="0" smtClean="0"/>
              <a:t>How to Succeed in Stress Interviews</a:t>
            </a:r>
            <a:endParaRPr lang="en-US" sz="4000" dirty="0"/>
          </a:p>
        </p:txBody>
      </p:sp>
      <p:sp>
        <p:nvSpPr>
          <p:cNvPr id="10" name="Rectangle 9">
            <a:extLst>
              <a:ext uri="{FF2B5EF4-FFF2-40B4-BE49-F238E27FC236}">
                <a16:creationId xmlns:a16="http://schemas.microsoft.com/office/drawing/2014/main" xmlns="" id="{82037F44-B579-465E-912D-7578628D7D24}"/>
              </a:ext>
            </a:extLst>
          </p:cNvPr>
          <p:cNvSpPr/>
          <p:nvPr/>
        </p:nvSpPr>
        <p:spPr>
          <a:xfrm>
            <a:off x="1127448" y="692696"/>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66" name="AutoShape 2" descr="Image result for &quot;Success Funny Pic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6867" name="Picture 3" descr="C:\Users\TEMP.FOCUS.001\Desktop\download (4).jpg"/>
          <p:cNvPicPr>
            <a:picLocks noChangeAspect="1" noChangeArrowheads="1"/>
          </p:cNvPicPr>
          <p:nvPr/>
        </p:nvPicPr>
        <p:blipFill>
          <a:blip r:embed="rId4" cstate="print"/>
          <a:srcRect/>
          <a:stretch>
            <a:fillRect/>
          </a:stretch>
        </p:blipFill>
        <p:spPr bwMode="auto">
          <a:xfrm>
            <a:off x="2639616" y="908720"/>
            <a:ext cx="6888088" cy="4983427"/>
          </a:xfrm>
          <a:prstGeom prst="rect">
            <a:avLst/>
          </a:prstGeom>
          <a:noFill/>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13" name="TextBox 12">
            <a:extLst>
              <a:ext uri="{FF2B5EF4-FFF2-40B4-BE49-F238E27FC236}">
                <a16:creationId xmlns:a16="http://schemas.microsoft.com/office/drawing/2014/main" xmlns="" id="{FC4BA18A-B0F2-4D62-9B28-7B486D4C70CF}"/>
              </a:ext>
            </a:extLst>
          </p:cNvPr>
          <p:cNvSpPr txBox="1"/>
          <p:nvPr/>
        </p:nvSpPr>
        <p:spPr>
          <a:xfrm>
            <a:off x="0" y="0"/>
            <a:ext cx="12192000" cy="707886"/>
          </a:xfrm>
          <a:prstGeom prst="rect">
            <a:avLst/>
          </a:prstGeom>
          <a:noFill/>
        </p:spPr>
        <p:txBody>
          <a:bodyPr wrap="square" rtlCol="0">
            <a:spAutoFit/>
          </a:bodyPr>
          <a:lstStyle/>
          <a:p>
            <a:pPr algn="ctr"/>
            <a:r>
              <a:rPr lang="en-US" sz="4000" dirty="0" smtClean="0"/>
              <a:t>Be Prepared</a:t>
            </a:r>
            <a:endParaRPr lang="en-US" sz="4000" dirty="0"/>
          </a:p>
        </p:txBody>
      </p:sp>
      <p:sp>
        <p:nvSpPr>
          <p:cNvPr id="10" name="Rectangle 9">
            <a:extLst>
              <a:ext uri="{FF2B5EF4-FFF2-40B4-BE49-F238E27FC236}">
                <a16:creationId xmlns:a16="http://schemas.microsoft.com/office/drawing/2014/main" xmlns="" id="{82037F44-B579-465E-912D-7578628D7D24}"/>
              </a:ext>
            </a:extLst>
          </p:cNvPr>
          <p:cNvSpPr/>
          <p:nvPr/>
        </p:nvSpPr>
        <p:spPr>
          <a:xfrm>
            <a:off x="1055440" y="692696"/>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18" name="AutoShape 2" descr="Image result for &quot;Be Prepared&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4819" name="Picture 3" descr="C:\Users\TEMP.FOCUS.001\Desktop\download (5).jpg"/>
          <p:cNvPicPr>
            <a:picLocks noChangeAspect="1" noChangeArrowheads="1"/>
          </p:cNvPicPr>
          <p:nvPr/>
        </p:nvPicPr>
        <p:blipFill>
          <a:blip r:embed="rId4" cstate="print"/>
          <a:srcRect/>
          <a:stretch>
            <a:fillRect/>
          </a:stretch>
        </p:blipFill>
        <p:spPr bwMode="auto">
          <a:xfrm>
            <a:off x="3575720" y="864150"/>
            <a:ext cx="4799856" cy="5993850"/>
          </a:xfrm>
          <a:prstGeom prst="rect">
            <a:avLst/>
          </a:prstGeom>
          <a:noFill/>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13" name="TextBox 12">
            <a:extLst>
              <a:ext uri="{FF2B5EF4-FFF2-40B4-BE49-F238E27FC236}">
                <a16:creationId xmlns:a16="http://schemas.microsoft.com/office/drawing/2014/main" xmlns="" id="{FC4BA18A-B0F2-4D62-9B28-7B486D4C70CF}"/>
              </a:ext>
            </a:extLst>
          </p:cNvPr>
          <p:cNvSpPr txBox="1"/>
          <p:nvPr/>
        </p:nvSpPr>
        <p:spPr>
          <a:xfrm>
            <a:off x="0" y="0"/>
            <a:ext cx="12192000" cy="707886"/>
          </a:xfrm>
          <a:prstGeom prst="rect">
            <a:avLst/>
          </a:prstGeom>
          <a:noFill/>
        </p:spPr>
        <p:txBody>
          <a:bodyPr wrap="square" rtlCol="0">
            <a:spAutoFit/>
          </a:bodyPr>
          <a:lstStyle/>
          <a:p>
            <a:pPr algn="ctr"/>
            <a:r>
              <a:rPr lang="en-US" sz="4000" dirty="0" smtClean="0">
                <a:latin typeface="Nunito Sans"/>
              </a:rPr>
              <a:t> Run through some example scenarios</a:t>
            </a:r>
            <a:endParaRPr lang="en-US" sz="4000" dirty="0">
              <a:latin typeface="Nunito Sans"/>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1055440" y="76470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770" name="Picture 2" descr="Image result for &quot;Scenario&quot;"/>
          <p:cNvPicPr>
            <a:picLocks noChangeAspect="1" noChangeArrowheads="1"/>
          </p:cNvPicPr>
          <p:nvPr/>
        </p:nvPicPr>
        <p:blipFill>
          <a:blip r:embed="rId4" cstate="print"/>
          <a:srcRect/>
          <a:stretch>
            <a:fillRect/>
          </a:stretch>
        </p:blipFill>
        <p:spPr bwMode="auto">
          <a:xfrm>
            <a:off x="2423592" y="908720"/>
            <a:ext cx="7248128" cy="4974733"/>
          </a:xfrm>
          <a:prstGeom prst="rect">
            <a:avLst/>
          </a:prstGeom>
          <a:noFill/>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13" name="TextBox 12">
            <a:extLst>
              <a:ext uri="{FF2B5EF4-FFF2-40B4-BE49-F238E27FC236}">
                <a16:creationId xmlns:a16="http://schemas.microsoft.com/office/drawing/2014/main" xmlns="" id="{FC4BA18A-B0F2-4D62-9B28-7B486D4C70CF}"/>
              </a:ext>
            </a:extLst>
          </p:cNvPr>
          <p:cNvSpPr txBox="1"/>
          <p:nvPr/>
        </p:nvSpPr>
        <p:spPr>
          <a:xfrm>
            <a:off x="0" y="0"/>
            <a:ext cx="12192000" cy="707886"/>
          </a:xfrm>
          <a:prstGeom prst="rect">
            <a:avLst/>
          </a:prstGeom>
          <a:noFill/>
        </p:spPr>
        <p:txBody>
          <a:bodyPr wrap="square" rtlCol="0">
            <a:spAutoFit/>
          </a:bodyPr>
          <a:lstStyle/>
          <a:p>
            <a:pPr algn="ctr"/>
            <a:r>
              <a:rPr lang="en-US" sz="4000" dirty="0" smtClean="0">
                <a:latin typeface="Nunito Sans"/>
              </a:rPr>
              <a:t> Take your time</a:t>
            </a:r>
            <a:endParaRPr lang="en-US" sz="4000" dirty="0">
              <a:latin typeface="Nunito Sans"/>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1055440" y="692696"/>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22" name="AutoShape 2" descr="Image result for &quot;Take your tim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0723" name="Picture 3" descr="C:\Users\TEMP.FOCUS.001\Desktop\download (6).jpg"/>
          <p:cNvPicPr>
            <a:picLocks noChangeAspect="1" noChangeArrowheads="1"/>
          </p:cNvPicPr>
          <p:nvPr/>
        </p:nvPicPr>
        <p:blipFill>
          <a:blip r:embed="rId4" cstate="print"/>
          <a:srcRect/>
          <a:stretch>
            <a:fillRect/>
          </a:stretch>
        </p:blipFill>
        <p:spPr bwMode="auto">
          <a:xfrm>
            <a:off x="3647728" y="908720"/>
            <a:ext cx="4826324" cy="5949280"/>
          </a:xfrm>
          <a:prstGeom prst="rect">
            <a:avLst/>
          </a:prstGeom>
          <a:noFill/>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10" name="Rectangle 9">
            <a:extLst>
              <a:ext uri="{FF2B5EF4-FFF2-40B4-BE49-F238E27FC236}">
                <a16:creationId xmlns:a16="http://schemas.microsoft.com/office/drawing/2014/main" xmlns="" id="{82037F44-B579-465E-912D-7578628D7D24}"/>
              </a:ext>
            </a:extLst>
          </p:cNvPr>
          <p:cNvSpPr/>
          <p:nvPr/>
        </p:nvSpPr>
        <p:spPr>
          <a:xfrm>
            <a:off x="479376" y="692696"/>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0" y="0"/>
            <a:ext cx="12192000" cy="707886"/>
          </a:xfrm>
          <a:prstGeom prst="rect">
            <a:avLst/>
          </a:prstGeom>
          <a:noFill/>
        </p:spPr>
        <p:txBody>
          <a:bodyPr wrap="square" rtlCol="0">
            <a:spAutoFit/>
          </a:bodyPr>
          <a:lstStyle/>
          <a:p>
            <a:pPr algn="ctr"/>
            <a:r>
              <a:rPr lang="en-US" sz="4000" dirty="0" smtClean="0">
                <a:latin typeface="Nunito Sans"/>
              </a:rPr>
              <a:t>STRESS INTERVIEW</a:t>
            </a:r>
            <a:endParaRPr lang="en-US" sz="4000" dirty="0">
              <a:latin typeface="Nunito Sans"/>
            </a:endParaRPr>
          </a:p>
        </p:txBody>
      </p:sp>
      <p:pic>
        <p:nvPicPr>
          <p:cNvPr id="65538" name="Picture 2" descr="Image result for STRESS INTERVIEW Funny Pics"/>
          <p:cNvPicPr>
            <a:picLocks noChangeAspect="1" noChangeArrowheads="1" noCrop="1"/>
          </p:cNvPicPr>
          <p:nvPr/>
        </p:nvPicPr>
        <p:blipFill>
          <a:blip r:embed="rId4" cstate="print"/>
          <a:srcRect/>
          <a:stretch>
            <a:fillRect/>
          </a:stretch>
        </p:blipFill>
        <p:spPr bwMode="auto">
          <a:xfrm>
            <a:off x="1631504" y="836712"/>
            <a:ext cx="8904312" cy="5008677"/>
          </a:xfrm>
          <a:prstGeom prst="rect">
            <a:avLst/>
          </a:prstGeom>
          <a:noFill/>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13" name="TextBox 12">
            <a:extLst>
              <a:ext uri="{FF2B5EF4-FFF2-40B4-BE49-F238E27FC236}">
                <a16:creationId xmlns:a16="http://schemas.microsoft.com/office/drawing/2014/main" xmlns="" id="{FC4BA18A-B0F2-4D62-9B28-7B486D4C70CF}"/>
              </a:ext>
            </a:extLst>
          </p:cNvPr>
          <p:cNvSpPr txBox="1"/>
          <p:nvPr/>
        </p:nvSpPr>
        <p:spPr>
          <a:xfrm>
            <a:off x="0" y="0"/>
            <a:ext cx="12192000" cy="707886"/>
          </a:xfrm>
          <a:prstGeom prst="rect">
            <a:avLst/>
          </a:prstGeom>
          <a:noFill/>
        </p:spPr>
        <p:txBody>
          <a:bodyPr wrap="square" rtlCol="0">
            <a:spAutoFit/>
          </a:bodyPr>
          <a:lstStyle/>
          <a:p>
            <a:pPr algn="ctr"/>
            <a:r>
              <a:rPr lang="en-US" sz="4000" dirty="0" smtClean="0">
                <a:latin typeface="Nunito Sans"/>
              </a:rPr>
              <a:t>Don’t look for the ‘right’ answer</a:t>
            </a:r>
            <a:endParaRPr lang="en-US" sz="4000" dirty="0">
              <a:latin typeface="Nunito Sans"/>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1127448" y="76470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74" name="AutoShape 2" descr="Image result for &quot;Don’t look for the ‘right’ answer&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8675" name="Picture 3" descr="C:\Users\TEMP.FOCUS.001\Desktop\download (7).jpg"/>
          <p:cNvPicPr>
            <a:picLocks noChangeAspect="1" noChangeArrowheads="1"/>
          </p:cNvPicPr>
          <p:nvPr/>
        </p:nvPicPr>
        <p:blipFill>
          <a:blip r:embed="rId4" cstate="print"/>
          <a:srcRect/>
          <a:stretch>
            <a:fillRect/>
          </a:stretch>
        </p:blipFill>
        <p:spPr bwMode="auto">
          <a:xfrm>
            <a:off x="1487488" y="1052736"/>
            <a:ext cx="9282405" cy="4896544"/>
          </a:xfrm>
          <a:prstGeom prst="rect">
            <a:avLst/>
          </a:prstGeom>
          <a:noFill/>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13" name="TextBox 12">
            <a:extLst>
              <a:ext uri="{FF2B5EF4-FFF2-40B4-BE49-F238E27FC236}">
                <a16:creationId xmlns:a16="http://schemas.microsoft.com/office/drawing/2014/main" xmlns="" id="{FC4BA18A-B0F2-4D62-9B28-7B486D4C70CF}"/>
              </a:ext>
            </a:extLst>
          </p:cNvPr>
          <p:cNvSpPr txBox="1"/>
          <p:nvPr/>
        </p:nvSpPr>
        <p:spPr>
          <a:xfrm>
            <a:off x="0" y="0"/>
            <a:ext cx="12192000" cy="707886"/>
          </a:xfrm>
          <a:prstGeom prst="rect">
            <a:avLst/>
          </a:prstGeom>
          <a:noFill/>
        </p:spPr>
        <p:txBody>
          <a:bodyPr wrap="square" rtlCol="0">
            <a:spAutoFit/>
          </a:bodyPr>
          <a:lstStyle/>
          <a:p>
            <a:pPr algn="ctr"/>
            <a:r>
              <a:rPr lang="en-US" sz="4000" dirty="0" smtClean="0">
                <a:latin typeface="Nunito Sans"/>
              </a:rPr>
              <a:t>Keep calm</a:t>
            </a:r>
            <a:endParaRPr lang="en-US" sz="4000" dirty="0">
              <a:latin typeface="Nunito Sans"/>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1127448" y="76470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6" name="AutoShape 2" descr="Image result for &quot;Keep calm&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6627" name="Picture 3" descr="C:\Users\TEMP.FOCUS.001\Desktop\download.png"/>
          <p:cNvPicPr>
            <a:picLocks noChangeAspect="1" noChangeArrowheads="1"/>
          </p:cNvPicPr>
          <p:nvPr/>
        </p:nvPicPr>
        <p:blipFill>
          <a:blip r:embed="rId4" cstate="print"/>
          <a:srcRect/>
          <a:stretch>
            <a:fillRect/>
          </a:stretch>
        </p:blipFill>
        <p:spPr bwMode="auto">
          <a:xfrm>
            <a:off x="3143672" y="980728"/>
            <a:ext cx="5877272" cy="5877272"/>
          </a:xfrm>
          <a:prstGeom prst="rect">
            <a:avLst/>
          </a:prstGeom>
          <a:noFill/>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13" name="TextBox 12">
            <a:extLst>
              <a:ext uri="{FF2B5EF4-FFF2-40B4-BE49-F238E27FC236}">
                <a16:creationId xmlns:a16="http://schemas.microsoft.com/office/drawing/2014/main" xmlns="" id="{FC4BA18A-B0F2-4D62-9B28-7B486D4C70CF}"/>
              </a:ext>
            </a:extLst>
          </p:cNvPr>
          <p:cNvSpPr txBox="1"/>
          <p:nvPr/>
        </p:nvSpPr>
        <p:spPr>
          <a:xfrm>
            <a:off x="0" y="0"/>
            <a:ext cx="12192000" cy="707886"/>
          </a:xfrm>
          <a:prstGeom prst="rect">
            <a:avLst/>
          </a:prstGeom>
          <a:noFill/>
        </p:spPr>
        <p:txBody>
          <a:bodyPr wrap="square" rtlCol="0">
            <a:spAutoFit/>
          </a:bodyPr>
          <a:lstStyle/>
          <a:p>
            <a:pPr algn="ctr"/>
            <a:r>
              <a:rPr lang="en-US" sz="4000" dirty="0" smtClean="0">
                <a:latin typeface="Nunito Sans"/>
              </a:rPr>
              <a:t> Don’t take it personally </a:t>
            </a:r>
            <a:endParaRPr lang="en-US" sz="4000" dirty="0">
              <a:latin typeface="Nunito Sans"/>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1055440" y="692696"/>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AutoShape 2" descr="Image result for &quot;Don’t take it personally&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4579" name="Picture 3" descr="C:\Users\TEMP.FOCUS.001\Desktop\download (1).png"/>
          <p:cNvPicPr>
            <a:picLocks noChangeAspect="1" noChangeArrowheads="1"/>
          </p:cNvPicPr>
          <p:nvPr/>
        </p:nvPicPr>
        <p:blipFill>
          <a:blip r:embed="rId4" cstate="print"/>
          <a:srcRect/>
          <a:stretch>
            <a:fillRect/>
          </a:stretch>
        </p:blipFill>
        <p:spPr bwMode="auto">
          <a:xfrm>
            <a:off x="3935760" y="944691"/>
            <a:ext cx="4223792" cy="5913309"/>
          </a:xfrm>
          <a:prstGeom prst="rect">
            <a:avLst/>
          </a:prstGeom>
          <a:noFill/>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023901" y="2000240"/>
            <a:ext cx="9644131" cy="22700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endParaRPr lang="en-US" sz="2400" b="1" dirty="0" smtClean="0"/>
          </a:p>
          <a:p>
            <a:pPr>
              <a:buFont typeface="Arial" pitchFamily="34" charset="0"/>
              <a:buChar char="•"/>
            </a:pPr>
            <a:endParaRPr lang="en-US" sz="2400" b="1" dirty="0" smtClean="0"/>
          </a:p>
          <a:p>
            <a:endParaRPr lang="en-US" sz="2400" b="1" dirty="0" smtClean="0"/>
          </a:p>
          <a:p>
            <a:pPr>
              <a:buFont typeface="Arial" pitchFamily="34" charset="0"/>
              <a:buChar char="•"/>
            </a:pPr>
            <a:endParaRPr lang="en-US" sz="2400" b="1" dirty="0" smtClean="0"/>
          </a:p>
          <a:p>
            <a:endParaRPr lang="en-US" sz="2400" dirty="0" smtClean="0"/>
          </a:p>
          <a:p>
            <a:endParaRPr lang="en-US" sz="2400" dirty="0" smtClean="0"/>
          </a:p>
        </p:txBody>
      </p:sp>
      <p:pic>
        <p:nvPicPr>
          <p:cNvPr id="20" name="Picture 19">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13" name="TextBox 12">
            <a:extLst>
              <a:ext uri="{FF2B5EF4-FFF2-40B4-BE49-F238E27FC236}">
                <a16:creationId xmlns:a16="http://schemas.microsoft.com/office/drawing/2014/main" xmlns="" id="{FC4BA18A-B0F2-4D62-9B28-7B486D4C70CF}"/>
              </a:ext>
            </a:extLst>
          </p:cNvPr>
          <p:cNvSpPr txBox="1"/>
          <p:nvPr/>
        </p:nvSpPr>
        <p:spPr>
          <a:xfrm>
            <a:off x="0" y="0"/>
            <a:ext cx="12192000" cy="707886"/>
          </a:xfrm>
          <a:prstGeom prst="rect">
            <a:avLst/>
          </a:prstGeom>
          <a:noFill/>
        </p:spPr>
        <p:txBody>
          <a:bodyPr wrap="square" rtlCol="0">
            <a:spAutoFit/>
          </a:bodyPr>
          <a:lstStyle/>
          <a:p>
            <a:pPr algn="ctr"/>
            <a:r>
              <a:rPr lang="en-US" sz="4000" dirty="0" smtClean="0">
                <a:latin typeface="Nunito Sans"/>
              </a:rPr>
              <a:t>Remain positive</a:t>
            </a:r>
            <a:endParaRPr lang="en-US" sz="4000" dirty="0">
              <a:latin typeface="Nunito Sans"/>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1055440" y="76470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844824"/>
            <a:ext cx="12192000" cy="1569660"/>
          </a:xfrm>
          <a:prstGeom prst="rect">
            <a:avLst/>
          </a:prstGeom>
        </p:spPr>
        <p:txBody>
          <a:bodyPr wrap="square">
            <a:spAutoFit/>
          </a:bodyPr>
          <a:lstStyle/>
          <a:p>
            <a:r>
              <a:rPr lang="en-US" sz="2400" dirty="0" smtClean="0">
                <a:latin typeface="Nunito Sans"/>
              </a:rPr>
              <a:t>For example, </a:t>
            </a:r>
          </a:p>
          <a:p>
            <a:endParaRPr lang="en-US" sz="2400" i="1" dirty="0" smtClean="0">
              <a:latin typeface="Nunito Sans"/>
            </a:endParaRPr>
          </a:p>
          <a:p>
            <a:r>
              <a:rPr lang="en-US" sz="2400" i="1" dirty="0" smtClean="0">
                <a:latin typeface="Nunito Sans"/>
              </a:rPr>
              <a:t>“Thank you for your time. That was incredibly tough but I feel it was a highly valuable experience for me.”</a:t>
            </a:r>
            <a:endParaRPr lang="en-US" sz="2400" dirty="0">
              <a:latin typeface="Nunito Sans"/>
            </a:endParaRPr>
          </a:p>
        </p:txBody>
      </p:sp>
    </p:spTree>
    <p:extLst>
      <p:ext uri="{BB962C8B-B14F-4D97-AF65-F5344CB8AC3E}">
        <p14:creationId xmlns="" xmlns:p14="http://schemas.microsoft.com/office/powerpoint/2010/main" val="37075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pic>
        <p:nvPicPr>
          <p:cNvPr id="20" name="Picture 19">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13" name="TextBox 12">
            <a:extLst>
              <a:ext uri="{FF2B5EF4-FFF2-40B4-BE49-F238E27FC236}">
                <a16:creationId xmlns:a16="http://schemas.microsoft.com/office/drawing/2014/main" xmlns="" id="{FC4BA18A-B0F2-4D62-9B28-7B486D4C70CF}"/>
              </a:ext>
            </a:extLst>
          </p:cNvPr>
          <p:cNvSpPr txBox="1"/>
          <p:nvPr/>
        </p:nvSpPr>
        <p:spPr>
          <a:xfrm>
            <a:off x="0" y="0"/>
            <a:ext cx="12192000" cy="707886"/>
          </a:xfrm>
          <a:prstGeom prst="rect">
            <a:avLst/>
          </a:prstGeom>
          <a:noFill/>
        </p:spPr>
        <p:txBody>
          <a:bodyPr wrap="square" rtlCol="0">
            <a:spAutoFit/>
          </a:bodyPr>
          <a:lstStyle/>
          <a:p>
            <a:pPr algn="ctr"/>
            <a:r>
              <a:rPr lang="en-US" sz="4000" dirty="0" smtClean="0">
                <a:latin typeface="Nunito Sans SemiBold" panose="00000700000000000000" pitchFamily="2" charset="0"/>
              </a:rPr>
              <a:t> Activity - Questionnaire</a:t>
            </a:r>
            <a:endParaRPr lang="en-US" sz="4000" dirty="0">
              <a:latin typeface="Nunito Sans SemiBold" panose="000007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1055440" y="620688"/>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2" name="Picture 2" descr="Image result for &quot;Questionnaire&quot;"/>
          <p:cNvPicPr>
            <a:picLocks noChangeAspect="1" noChangeArrowheads="1"/>
          </p:cNvPicPr>
          <p:nvPr/>
        </p:nvPicPr>
        <p:blipFill>
          <a:blip r:embed="rId4" cstate="print"/>
          <a:srcRect/>
          <a:stretch>
            <a:fillRect/>
          </a:stretch>
        </p:blipFill>
        <p:spPr bwMode="auto">
          <a:xfrm>
            <a:off x="0" y="836712"/>
            <a:ext cx="12192000" cy="5225143"/>
          </a:xfrm>
          <a:prstGeom prst="rect">
            <a:avLst/>
          </a:prstGeom>
          <a:noFill/>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0"/>
            <a:ext cx="12192000" cy="1143000"/>
          </a:xfrm>
        </p:spPr>
        <p:txBody>
          <a:bodyPr/>
          <a:lstStyle/>
          <a:p>
            <a:pPr eaLnBrk="1" hangingPunct="1"/>
            <a:r>
              <a:rPr lang="en-US" altLang="en-US" dirty="0" smtClean="0"/>
              <a:t>Questions</a:t>
            </a:r>
          </a:p>
        </p:txBody>
      </p:sp>
      <p:sp>
        <p:nvSpPr>
          <p:cNvPr id="4099" name="Rectangle 3"/>
          <p:cNvSpPr>
            <a:spLocks noGrp="1" noChangeArrowheads="1"/>
          </p:cNvSpPr>
          <p:nvPr>
            <p:ph type="body" idx="1"/>
          </p:nvPr>
        </p:nvSpPr>
        <p:spPr>
          <a:xfrm>
            <a:off x="0" y="2348880"/>
            <a:ext cx="12192000" cy="3744416"/>
          </a:xfrm>
        </p:spPr>
        <p:txBody>
          <a:bodyPr/>
          <a:lstStyle/>
          <a:p>
            <a:pPr eaLnBrk="1" hangingPunct="1"/>
            <a:r>
              <a:rPr lang="en-US" altLang="en-US" dirty="0" smtClean="0"/>
              <a:t>What is your name? Why did your parents select this name specially for you?</a:t>
            </a:r>
          </a:p>
        </p:txBody>
      </p:sp>
      <p:pic>
        <p:nvPicPr>
          <p:cNvPr id="4" name="Picture 3">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5" name="Rectangle 4">
            <a:extLst>
              <a:ext uri="{FF2B5EF4-FFF2-40B4-BE49-F238E27FC236}">
                <a16:creationId xmlns:a16="http://schemas.microsoft.com/office/drawing/2014/main" xmlns="" id="{82037F44-B579-465E-912D-7578628D7D24}"/>
              </a:ext>
            </a:extLst>
          </p:cNvPr>
          <p:cNvSpPr/>
          <p:nvPr/>
        </p:nvSpPr>
        <p:spPr>
          <a:xfrm>
            <a:off x="1055440" y="112474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12192000" cy="1143000"/>
          </a:xfrm>
        </p:spPr>
        <p:txBody>
          <a:bodyPr/>
          <a:lstStyle/>
          <a:p>
            <a:pPr eaLnBrk="1" hangingPunct="1"/>
            <a:r>
              <a:rPr lang="en-US" altLang="en-US" dirty="0" smtClean="0"/>
              <a:t>Answers</a:t>
            </a:r>
          </a:p>
        </p:txBody>
      </p:sp>
      <p:sp>
        <p:nvSpPr>
          <p:cNvPr id="5123" name="Rectangle 3"/>
          <p:cNvSpPr>
            <a:spLocks noGrp="1" noChangeArrowheads="1"/>
          </p:cNvSpPr>
          <p:nvPr>
            <p:ph type="body" idx="1"/>
          </p:nvPr>
        </p:nvSpPr>
        <p:spPr>
          <a:xfrm>
            <a:off x="0" y="1844824"/>
            <a:ext cx="12192000" cy="4680520"/>
          </a:xfrm>
        </p:spPr>
        <p:txBody>
          <a:bodyPr/>
          <a:lstStyle/>
          <a:p>
            <a:pPr eaLnBrk="1" hangingPunct="1"/>
            <a:r>
              <a:rPr lang="en-US" altLang="en-US" dirty="0" smtClean="0"/>
              <a:t>Don’t tell a complete story behind your name. End up by saying something like “No any special reason as such, but may be my parents have considered the beginning letter to select my name.”</a:t>
            </a:r>
          </a:p>
        </p:txBody>
      </p:sp>
      <p:pic>
        <p:nvPicPr>
          <p:cNvPr id="4" name="Picture 3">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5" name="Rectangle 4">
            <a:extLst>
              <a:ext uri="{FF2B5EF4-FFF2-40B4-BE49-F238E27FC236}">
                <a16:creationId xmlns:a16="http://schemas.microsoft.com/office/drawing/2014/main" xmlns="" id="{82037F44-B579-465E-912D-7578628D7D24}"/>
              </a:ext>
            </a:extLst>
          </p:cNvPr>
          <p:cNvSpPr/>
          <p:nvPr/>
        </p:nvSpPr>
        <p:spPr>
          <a:xfrm>
            <a:off x="1055440"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0"/>
            <a:ext cx="12192000" cy="1143000"/>
          </a:xfrm>
        </p:spPr>
        <p:txBody>
          <a:bodyPr/>
          <a:lstStyle/>
          <a:p>
            <a:pPr eaLnBrk="1" hangingPunct="1"/>
            <a:r>
              <a:rPr lang="en-US" altLang="en-US" dirty="0" smtClean="0"/>
              <a:t>Questions</a:t>
            </a:r>
          </a:p>
        </p:txBody>
      </p:sp>
      <p:sp>
        <p:nvSpPr>
          <p:cNvPr id="4099" name="Rectangle 3"/>
          <p:cNvSpPr>
            <a:spLocks noGrp="1" noChangeArrowheads="1"/>
          </p:cNvSpPr>
          <p:nvPr>
            <p:ph type="body" idx="1"/>
          </p:nvPr>
        </p:nvSpPr>
        <p:spPr>
          <a:xfrm>
            <a:off x="0" y="2348880"/>
            <a:ext cx="12192000" cy="3744416"/>
          </a:xfrm>
        </p:spPr>
        <p:txBody>
          <a:bodyPr/>
          <a:lstStyle/>
          <a:p>
            <a:r>
              <a:rPr lang="en-US" altLang="en-US" dirty="0" smtClean="0"/>
              <a:t>What will you do if your boss shouts at you for any reason?</a:t>
            </a:r>
          </a:p>
        </p:txBody>
      </p:sp>
      <p:pic>
        <p:nvPicPr>
          <p:cNvPr id="4" name="Picture 3">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5" name="Rectangle 4">
            <a:extLst>
              <a:ext uri="{FF2B5EF4-FFF2-40B4-BE49-F238E27FC236}">
                <a16:creationId xmlns:a16="http://schemas.microsoft.com/office/drawing/2014/main" xmlns="" id="{82037F44-B579-465E-912D-7578628D7D24}"/>
              </a:ext>
            </a:extLst>
          </p:cNvPr>
          <p:cNvSpPr/>
          <p:nvPr/>
        </p:nvSpPr>
        <p:spPr>
          <a:xfrm>
            <a:off x="1055440" y="112474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12192000" cy="1143000"/>
          </a:xfrm>
        </p:spPr>
        <p:txBody>
          <a:bodyPr/>
          <a:lstStyle/>
          <a:p>
            <a:pPr eaLnBrk="1" hangingPunct="1"/>
            <a:r>
              <a:rPr lang="en-US" altLang="en-US" dirty="0" smtClean="0"/>
              <a:t>Answers</a:t>
            </a:r>
          </a:p>
        </p:txBody>
      </p:sp>
      <p:sp>
        <p:nvSpPr>
          <p:cNvPr id="5123" name="Rectangle 3"/>
          <p:cNvSpPr>
            <a:spLocks noGrp="1" noChangeArrowheads="1"/>
          </p:cNvSpPr>
          <p:nvPr>
            <p:ph type="body" idx="1"/>
          </p:nvPr>
        </p:nvSpPr>
        <p:spPr>
          <a:xfrm>
            <a:off x="0" y="1844824"/>
            <a:ext cx="12192000" cy="4680520"/>
          </a:xfrm>
        </p:spPr>
        <p:txBody>
          <a:bodyPr/>
          <a:lstStyle/>
          <a:p>
            <a:r>
              <a:rPr lang="en-US" altLang="en-US" dirty="0" smtClean="0"/>
              <a:t>I will have to calm him down so as to help maintaining the decorum of the office. May be because of any untoward incidence, the boss goes under stress. I will try my level best to bring the situation to the normal level, irrespective of whether I have made some mistake or not.</a:t>
            </a:r>
          </a:p>
        </p:txBody>
      </p:sp>
      <p:pic>
        <p:nvPicPr>
          <p:cNvPr id="4" name="Picture 3">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5" name="Rectangle 4">
            <a:extLst>
              <a:ext uri="{FF2B5EF4-FFF2-40B4-BE49-F238E27FC236}">
                <a16:creationId xmlns:a16="http://schemas.microsoft.com/office/drawing/2014/main" xmlns="" id="{82037F44-B579-465E-912D-7578628D7D24}"/>
              </a:ext>
            </a:extLst>
          </p:cNvPr>
          <p:cNvSpPr/>
          <p:nvPr/>
        </p:nvSpPr>
        <p:spPr>
          <a:xfrm>
            <a:off x="1055440"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0"/>
            <a:ext cx="12192000" cy="1143000"/>
          </a:xfrm>
        </p:spPr>
        <p:txBody>
          <a:bodyPr/>
          <a:lstStyle/>
          <a:p>
            <a:pPr eaLnBrk="1" hangingPunct="1"/>
            <a:r>
              <a:rPr lang="en-US" altLang="en-US" dirty="0" smtClean="0"/>
              <a:t>Questions</a:t>
            </a:r>
          </a:p>
        </p:txBody>
      </p:sp>
      <p:sp>
        <p:nvSpPr>
          <p:cNvPr id="4099" name="Rectangle 3"/>
          <p:cNvSpPr>
            <a:spLocks noGrp="1" noChangeArrowheads="1"/>
          </p:cNvSpPr>
          <p:nvPr>
            <p:ph type="body" idx="1"/>
          </p:nvPr>
        </p:nvSpPr>
        <p:spPr>
          <a:xfrm>
            <a:off x="0" y="2348880"/>
            <a:ext cx="12192000" cy="3744416"/>
          </a:xfrm>
        </p:spPr>
        <p:txBody>
          <a:bodyPr/>
          <a:lstStyle/>
          <a:p>
            <a:pPr>
              <a:buNone/>
            </a:pPr>
            <a:r>
              <a:rPr lang="en-US" altLang="en-US" dirty="0" smtClean="0"/>
              <a:t>"If you caught a colleague cheating on his expenses, what would you do?" </a:t>
            </a:r>
          </a:p>
        </p:txBody>
      </p:sp>
      <p:pic>
        <p:nvPicPr>
          <p:cNvPr id="4" name="Picture 3">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5" name="Rectangle 4">
            <a:extLst>
              <a:ext uri="{FF2B5EF4-FFF2-40B4-BE49-F238E27FC236}">
                <a16:creationId xmlns:a16="http://schemas.microsoft.com/office/drawing/2014/main" xmlns="" id="{82037F44-B579-465E-912D-7578628D7D24}"/>
              </a:ext>
            </a:extLst>
          </p:cNvPr>
          <p:cNvSpPr/>
          <p:nvPr/>
        </p:nvSpPr>
        <p:spPr>
          <a:xfrm>
            <a:off x="1055440" y="112474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166778" y="2143116"/>
            <a:ext cx="845819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309522" y="1500174"/>
            <a:ext cx="5786478" cy="44860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lnSpc>
                <a:spcPct val="150000"/>
              </a:lnSpc>
              <a:buFont typeface="Arial" pitchFamily="34" charset="0"/>
              <a:buChar char="•"/>
            </a:pPr>
            <a:r>
              <a:rPr lang="en-US" sz="2400" dirty="0" smtClean="0">
                <a:solidFill>
                  <a:schemeClr val="tx1"/>
                </a:solidFill>
                <a:latin typeface="Nunito Sans" panose="00000500000000000000" pitchFamily="2" charset="0"/>
              </a:rPr>
              <a:t>What is Stress Interview?</a:t>
            </a:r>
          </a:p>
          <a:p>
            <a:pPr>
              <a:lnSpc>
                <a:spcPct val="150000"/>
              </a:lnSpc>
              <a:buFont typeface="Arial" pitchFamily="34" charset="0"/>
              <a:buChar char="•"/>
            </a:pPr>
            <a:r>
              <a:rPr lang="en-US" sz="2400" dirty="0" smtClean="0">
                <a:solidFill>
                  <a:schemeClr val="tx1"/>
                </a:solidFill>
                <a:latin typeface="Nunito Sans" panose="00000500000000000000" pitchFamily="2" charset="0"/>
              </a:rPr>
              <a:t>Why are Stress Interviews conducted?</a:t>
            </a:r>
          </a:p>
          <a:p>
            <a:pPr>
              <a:lnSpc>
                <a:spcPct val="150000"/>
              </a:lnSpc>
              <a:buFont typeface="Arial" pitchFamily="34" charset="0"/>
              <a:buChar char="•"/>
            </a:pPr>
            <a:r>
              <a:rPr lang="en-US" sz="2400" dirty="0" smtClean="0">
                <a:solidFill>
                  <a:schemeClr val="tx1"/>
                </a:solidFill>
                <a:latin typeface="Nunito Sans" panose="00000500000000000000" pitchFamily="2" charset="0"/>
              </a:rPr>
              <a:t>Types of Stress Interviews</a:t>
            </a:r>
          </a:p>
          <a:p>
            <a:pPr>
              <a:lnSpc>
                <a:spcPct val="150000"/>
              </a:lnSpc>
              <a:buFont typeface="Arial" pitchFamily="34" charset="0"/>
              <a:buChar char="•"/>
            </a:pPr>
            <a:r>
              <a:rPr lang="en-US" sz="2400" dirty="0" smtClean="0">
                <a:solidFill>
                  <a:schemeClr val="tx1"/>
                </a:solidFill>
                <a:latin typeface="Nunito Sans" panose="00000500000000000000" pitchFamily="2" charset="0"/>
              </a:rPr>
              <a:t>Example Stress Interview questions</a:t>
            </a:r>
          </a:p>
          <a:p>
            <a:pPr>
              <a:lnSpc>
                <a:spcPct val="150000"/>
              </a:lnSpc>
              <a:buFont typeface="Arial" pitchFamily="34" charset="0"/>
              <a:buChar char="•"/>
            </a:pPr>
            <a:r>
              <a:rPr lang="en-US" sz="2400" dirty="0" smtClean="0">
                <a:solidFill>
                  <a:schemeClr val="tx1"/>
                </a:solidFill>
                <a:latin typeface="Nunito Sans" panose="00000500000000000000" pitchFamily="2" charset="0"/>
              </a:rPr>
              <a:t>How to prepare for Stress Interview?</a:t>
            </a:r>
          </a:p>
          <a:p>
            <a:pPr>
              <a:lnSpc>
                <a:spcPct val="150000"/>
              </a:lnSpc>
              <a:buFont typeface="Arial" pitchFamily="34" charset="0"/>
              <a:buChar char="•"/>
            </a:pPr>
            <a:r>
              <a:rPr lang="en-US" sz="2400" dirty="0" smtClean="0">
                <a:solidFill>
                  <a:schemeClr val="tx1"/>
                </a:solidFill>
                <a:latin typeface="Nunito Sans" panose="00000500000000000000" pitchFamily="2" charset="0"/>
              </a:rPr>
              <a:t>More example questions</a:t>
            </a:r>
          </a:p>
          <a:p>
            <a:pPr>
              <a:lnSpc>
                <a:spcPct val="150000"/>
              </a:lnSpc>
              <a:buFont typeface="Arial" pitchFamily="34" charset="0"/>
              <a:buChar char="•"/>
            </a:pPr>
            <a:r>
              <a:rPr lang="en-US" sz="2400" dirty="0" smtClean="0">
                <a:solidFill>
                  <a:schemeClr val="tx1"/>
                </a:solidFill>
                <a:latin typeface="Nunito Sans" panose="00000500000000000000" pitchFamily="2" charset="0"/>
              </a:rPr>
              <a:t>Recap</a:t>
            </a:r>
          </a:p>
          <a:p>
            <a:pPr>
              <a:lnSpc>
                <a:spcPct val="150000"/>
              </a:lnSpc>
              <a:buFont typeface="Arial" pitchFamily="34" charset="0"/>
              <a:buChar char="•"/>
            </a:pPr>
            <a:endParaRPr sz="2400" dirty="0">
              <a:solidFill>
                <a:schemeClr val="tx1"/>
              </a:solidFill>
              <a:latin typeface="Nunito Sans" panose="00000500000000000000" pitchFamily="2" charset="0"/>
            </a:endParaRPr>
          </a:p>
        </p:txBody>
      </p:sp>
      <p:pic>
        <p:nvPicPr>
          <p:cNvPr id="20" name="Picture 19">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13" name="TextBox 12">
            <a:extLst>
              <a:ext uri="{FF2B5EF4-FFF2-40B4-BE49-F238E27FC236}">
                <a16:creationId xmlns:a16="http://schemas.microsoft.com/office/drawing/2014/main" xmlns="" id="{FC4BA18A-B0F2-4D62-9B28-7B486D4C70CF}"/>
              </a:ext>
            </a:extLst>
          </p:cNvPr>
          <p:cNvSpPr txBox="1"/>
          <p:nvPr/>
        </p:nvSpPr>
        <p:spPr>
          <a:xfrm>
            <a:off x="0" y="0"/>
            <a:ext cx="12192000" cy="707886"/>
          </a:xfrm>
          <a:prstGeom prst="rect">
            <a:avLst/>
          </a:prstGeom>
          <a:noFill/>
        </p:spPr>
        <p:txBody>
          <a:bodyPr wrap="square" rtlCol="0">
            <a:spAutoFit/>
          </a:bodyPr>
          <a:lstStyle/>
          <a:p>
            <a:pPr algn="ctr"/>
            <a:r>
              <a:rPr lang="en-US" sz="4000" dirty="0" smtClean="0">
                <a:latin typeface="Nunito Sans SemiBold" panose="00000700000000000000" pitchFamily="2" charset="0"/>
              </a:rPr>
              <a:t>Agenda </a:t>
            </a:r>
            <a:endParaRPr lang="en-US" sz="4000" dirty="0">
              <a:latin typeface="Nunito Sans SemiBold" panose="000007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1055440" y="692696"/>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12192000" cy="1143000"/>
          </a:xfrm>
        </p:spPr>
        <p:txBody>
          <a:bodyPr/>
          <a:lstStyle/>
          <a:p>
            <a:pPr eaLnBrk="1" hangingPunct="1"/>
            <a:r>
              <a:rPr lang="en-US" altLang="en-US" dirty="0" smtClean="0"/>
              <a:t>Answers</a:t>
            </a:r>
          </a:p>
        </p:txBody>
      </p:sp>
      <p:sp>
        <p:nvSpPr>
          <p:cNvPr id="5123" name="Rectangle 3"/>
          <p:cNvSpPr>
            <a:spLocks noGrp="1" noChangeArrowheads="1"/>
          </p:cNvSpPr>
          <p:nvPr>
            <p:ph type="body" idx="1"/>
          </p:nvPr>
        </p:nvSpPr>
        <p:spPr>
          <a:xfrm>
            <a:off x="0" y="1844824"/>
            <a:ext cx="12192000" cy="4680520"/>
          </a:xfrm>
        </p:spPr>
        <p:txBody>
          <a:bodyPr/>
          <a:lstStyle/>
          <a:p>
            <a:r>
              <a:rPr lang="en-US" altLang="en-US" dirty="0" smtClean="0"/>
              <a:t>Complaining will not solve the problem. So, I will suggest the decision maker to modify the system to prevent the cheating.</a:t>
            </a:r>
          </a:p>
        </p:txBody>
      </p:sp>
      <p:pic>
        <p:nvPicPr>
          <p:cNvPr id="4" name="Picture 3">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5" name="Rectangle 4">
            <a:extLst>
              <a:ext uri="{FF2B5EF4-FFF2-40B4-BE49-F238E27FC236}">
                <a16:creationId xmlns:a16="http://schemas.microsoft.com/office/drawing/2014/main" xmlns="" id="{82037F44-B579-465E-912D-7578628D7D24}"/>
              </a:ext>
            </a:extLst>
          </p:cNvPr>
          <p:cNvSpPr/>
          <p:nvPr/>
        </p:nvSpPr>
        <p:spPr>
          <a:xfrm>
            <a:off x="1055440"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0"/>
            <a:ext cx="12192000" cy="1143000"/>
          </a:xfrm>
        </p:spPr>
        <p:txBody>
          <a:bodyPr/>
          <a:lstStyle/>
          <a:p>
            <a:pPr eaLnBrk="1" hangingPunct="1"/>
            <a:r>
              <a:rPr lang="en-US" altLang="en-US" dirty="0" smtClean="0"/>
              <a:t>Questions</a:t>
            </a:r>
          </a:p>
        </p:txBody>
      </p:sp>
      <p:sp>
        <p:nvSpPr>
          <p:cNvPr id="4099" name="Rectangle 3"/>
          <p:cNvSpPr>
            <a:spLocks noGrp="1" noChangeArrowheads="1"/>
          </p:cNvSpPr>
          <p:nvPr>
            <p:ph type="body" idx="1"/>
          </p:nvPr>
        </p:nvSpPr>
        <p:spPr>
          <a:xfrm>
            <a:off x="0" y="2348880"/>
            <a:ext cx="12192000" cy="3744416"/>
          </a:xfrm>
        </p:spPr>
        <p:txBody>
          <a:bodyPr/>
          <a:lstStyle/>
          <a:p>
            <a:pPr>
              <a:buNone/>
            </a:pPr>
            <a:r>
              <a:rPr lang="en-US" altLang="en-US" dirty="0" smtClean="0"/>
              <a:t>What is the similarity in boss and monkey?</a:t>
            </a:r>
          </a:p>
        </p:txBody>
      </p:sp>
      <p:pic>
        <p:nvPicPr>
          <p:cNvPr id="4" name="Picture 3">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5" name="Rectangle 4">
            <a:extLst>
              <a:ext uri="{FF2B5EF4-FFF2-40B4-BE49-F238E27FC236}">
                <a16:creationId xmlns:a16="http://schemas.microsoft.com/office/drawing/2014/main" xmlns="" id="{82037F44-B579-465E-912D-7578628D7D24}"/>
              </a:ext>
            </a:extLst>
          </p:cNvPr>
          <p:cNvSpPr/>
          <p:nvPr/>
        </p:nvSpPr>
        <p:spPr>
          <a:xfrm>
            <a:off x="1055440" y="112474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12192000" cy="1143000"/>
          </a:xfrm>
        </p:spPr>
        <p:txBody>
          <a:bodyPr/>
          <a:lstStyle/>
          <a:p>
            <a:pPr eaLnBrk="1" hangingPunct="1"/>
            <a:r>
              <a:rPr lang="en-US" altLang="en-US" dirty="0" smtClean="0"/>
              <a:t>Answers</a:t>
            </a:r>
          </a:p>
        </p:txBody>
      </p:sp>
      <p:sp>
        <p:nvSpPr>
          <p:cNvPr id="5123" name="Rectangle 3"/>
          <p:cNvSpPr>
            <a:spLocks noGrp="1" noChangeArrowheads="1"/>
          </p:cNvSpPr>
          <p:nvPr>
            <p:ph type="body" idx="1"/>
          </p:nvPr>
        </p:nvSpPr>
        <p:spPr>
          <a:xfrm>
            <a:off x="0" y="1844824"/>
            <a:ext cx="12192000" cy="4680520"/>
          </a:xfrm>
        </p:spPr>
        <p:txBody>
          <a:bodyPr/>
          <a:lstStyle/>
          <a:p>
            <a:r>
              <a:rPr lang="en-US" altLang="en-US" dirty="0" smtClean="0"/>
              <a:t>It seems to be very informal question. So I would prefer to be informal. So, according to me, a monkey gets benefited from the quarrel between cats (Ref. Story) and a boss makes his position by settling the disputes between subordinates.</a:t>
            </a:r>
          </a:p>
        </p:txBody>
      </p:sp>
      <p:pic>
        <p:nvPicPr>
          <p:cNvPr id="4" name="Picture 3">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5" name="Rectangle 4">
            <a:extLst>
              <a:ext uri="{FF2B5EF4-FFF2-40B4-BE49-F238E27FC236}">
                <a16:creationId xmlns:a16="http://schemas.microsoft.com/office/drawing/2014/main" xmlns="" id="{82037F44-B579-465E-912D-7578628D7D24}"/>
              </a:ext>
            </a:extLst>
          </p:cNvPr>
          <p:cNvSpPr/>
          <p:nvPr/>
        </p:nvSpPr>
        <p:spPr>
          <a:xfrm>
            <a:off x="1055440"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0"/>
            <a:ext cx="12192000" cy="1143000"/>
          </a:xfrm>
        </p:spPr>
        <p:txBody>
          <a:bodyPr/>
          <a:lstStyle/>
          <a:p>
            <a:pPr eaLnBrk="1" hangingPunct="1"/>
            <a:r>
              <a:rPr lang="en-US" altLang="en-US" dirty="0" smtClean="0"/>
              <a:t>Questions</a:t>
            </a:r>
          </a:p>
        </p:txBody>
      </p:sp>
      <p:sp>
        <p:nvSpPr>
          <p:cNvPr id="4099" name="Rectangle 3"/>
          <p:cNvSpPr>
            <a:spLocks noGrp="1" noChangeArrowheads="1"/>
          </p:cNvSpPr>
          <p:nvPr>
            <p:ph type="body" idx="1"/>
          </p:nvPr>
        </p:nvSpPr>
        <p:spPr>
          <a:xfrm>
            <a:off x="0" y="2348880"/>
            <a:ext cx="12192000" cy="3744416"/>
          </a:xfrm>
        </p:spPr>
        <p:txBody>
          <a:bodyPr/>
          <a:lstStyle/>
          <a:p>
            <a:r>
              <a:rPr lang="en-US" altLang="en-US" dirty="0" smtClean="0"/>
              <a:t>What is the characteristic of a dog that is similar to that of any boss?</a:t>
            </a:r>
          </a:p>
        </p:txBody>
      </p:sp>
      <p:pic>
        <p:nvPicPr>
          <p:cNvPr id="4" name="Picture 3">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5" name="Rectangle 4">
            <a:extLst>
              <a:ext uri="{FF2B5EF4-FFF2-40B4-BE49-F238E27FC236}">
                <a16:creationId xmlns:a16="http://schemas.microsoft.com/office/drawing/2014/main" xmlns="" id="{82037F44-B579-465E-912D-7578628D7D24}"/>
              </a:ext>
            </a:extLst>
          </p:cNvPr>
          <p:cNvSpPr/>
          <p:nvPr/>
        </p:nvSpPr>
        <p:spPr>
          <a:xfrm>
            <a:off x="1055440" y="112474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12192000" cy="1143000"/>
          </a:xfrm>
        </p:spPr>
        <p:txBody>
          <a:bodyPr/>
          <a:lstStyle/>
          <a:p>
            <a:pPr eaLnBrk="1" hangingPunct="1"/>
            <a:r>
              <a:rPr lang="en-US" altLang="en-US" dirty="0" smtClean="0"/>
              <a:t>Answers</a:t>
            </a:r>
          </a:p>
        </p:txBody>
      </p:sp>
      <p:sp>
        <p:nvSpPr>
          <p:cNvPr id="5123" name="Rectangle 3"/>
          <p:cNvSpPr>
            <a:spLocks noGrp="1" noChangeArrowheads="1"/>
          </p:cNvSpPr>
          <p:nvPr>
            <p:ph type="body" idx="1"/>
          </p:nvPr>
        </p:nvSpPr>
        <p:spPr>
          <a:xfrm>
            <a:off x="0" y="1844824"/>
            <a:ext cx="12192000" cy="4680520"/>
          </a:xfrm>
        </p:spPr>
        <p:txBody>
          <a:bodyPr/>
          <a:lstStyle/>
          <a:p>
            <a:r>
              <a:rPr lang="en-US" altLang="en-US" dirty="0" smtClean="0"/>
              <a:t>(Smile) Please allow me to be informal for answering this informal question. I would say, “Both shout at you in the beginning, but once you prove your identity, they trust you.”</a:t>
            </a:r>
          </a:p>
        </p:txBody>
      </p:sp>
      <p:pic>
        <p:nvPicPr>
          <p:cNvPr id="4" name="Picture 3">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5" name="Rectangle 4">
            <a:extLst>
              <a:ext uri="{FF2B5EF4-FFF2-40B4-BE49-F238E27FC236}">
                <a16:creationId xmlns:a16="http://schemas.microsoft.com/office/drawing/2014/main" xmlns="" id="{82037F44-B579-465E-912D-7578628D7D24}"/>
              </a:ext>
            </a:extLst>
          </p:cNvPr>
          <p:cNvSpPr/>
          <p:nvPr/>
        </p:nvSpPr>
        <p:spPr>
          <a:xfrm>
            <a:off x="1055440"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0"/>
            <a:ext cx="12192000" cy="1143000"/>
          </a:xfrm>
        </p:spPr>
        <p:txBody>
          <a:bodyPr/>
          <a:lstStyle/>
          <a:p>
            <a:pPr eaLnBrk="1" hangingPunct="1"/>
            <a:r>
              <a:rPr lang="en-US" altLang="en-US" dirty="0" smtClean="0"/>
              <a:t>Questions</a:t>
            </a:r>
          </a:p>
        </p:txBody>
      </p:sp>
      <p:sp>
        <p:nvSpPr>
          <p:cNvPr id="4099" name="Rectangle 3"/>
          <p:cNvSpPr>
            <a:spLocks noGrp="1" noChangeArrowheads="1"/>
          </p:cNvSpPr>
          <p:nvPr>
            <p:ph type="body" idx="1"/>
          </p:nvPr>
        </p:nvSpPr>
        <p:spPr>
          <a:xfrm>
            <a:off x="0" y="2348880"/>
            <a:ext cx="12192000" cy="3744416"/>
          </a:xfrm>
        </p:spPr>
        <p:txBody>
          <a:bodyPr/>
          <a:lstStyle/>
          <a:p>
            <a:r>
              <a:rPr lang="en-US" altLang="en-US" dirty="0" smtClean="0"/>
              <a:t>Your resume suggests that you may be over-qualified or too experienced for this position. What's your opinion?</a:t>
            </a:r>
          </a:p>
        </p:txBody>
      </p:sp>
      <p:pic>
        <p:nvPicPr>
          <p:cNvPr id="4" name="Picture 3">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5" name="Rectangle 4">
            <a:extLst>
              <a:ext uri="{FF2B5EF4-FFF2-40B4-BE49-F238E27FC236}">
                <a16:creationId xmlns:a16="http://schemas.microsoft.com/office/drawing/2014/main" xmlns="" id="{82037F44-B579-465E-912D-7578628D7D24}"/>
              </a:ext>
            </a:extLst>
          </p:cNvPr>
          <p:cNvSpPr/>
          <p:nvPr/>
        </p:nvSpPr>
        <p:spPr>
          <a:xfrm>
            <a:off x="1055440" y="112474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12192000" cy="1143000"/>
          </a:xfrm>
        </p:spPr>
        <p:txBody>
          <a:bodyPr/>
          <a:lstStyle/>
          <a:p>
            <a:pPr eaLnBrk="1" hangingPunct="1"/>
            <a:r>
              <a:rPr lang="en-US" altLang="en-US" dirty="0" smtClean="0"/>
              <a:t>Answers</a:t>
            </a:r>
          </a:p>
        </p:txBody>
      </p:sp>
      <p:sp>
        <p:nvSpPr>
          <p:cNvPr id="5123" name="Rectangle 3"/>
          <p:cNvSpPr>
            <a:spLocks noGrp="1" noChangeArrowheads="1"/>
          </p:cNvSpPr>
          <p:nvPr>
            <p:ph type="body" idx="1"/>
          </p:nvPr>
        </p:nvSpPr>
        <p:spPr>
          <a:xfrm>
            <a:off x="0" y="1844824"/>
            <a:ext cx="12192000" cy="4680520"/>
          </a:xfrm>
        </p:spPr>
        <p:txBody>
          <a:bodyPr/>
          <a:lstStyle/>
          <a:p>
            <a:r>
              <a:rPr lang="en-US" altLang="en-US" dirty="0" smtClean="0"/>
              <a:t>I feel that in the modern business world, seniority is related with your performance also, not only with qualification or experience. I am ready to make my career in such a professional atmosphere, which is available in your organization. I am a very open minded person with a learning attitude.</a:t>
            </a:r>
          </a:p>
        </p:txBody>
      </p:sp>
      <p:pic>
        <p:nvPicPr>
          <p:cNvPr id="4" name="Picture 3">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5" name="Rectangle 4">
            <a:extLst>
              <a:ext uri="{FF2B5EF4-FFF2-40B4-BE49-F238E27FC236}">
                <a16:creationId xmlns:a16="http://schemas.microsoft.com/office/drawing/2014/main" xmlns="" id="{82037F44-B579-465E-912D-7578628D7D24}"/>
              </a:ext>
            </a:extLst>
          </p:cNvPr>
          <p:cNvSpPr/>
          <p:nvPr/>
        </p:nvSpPr>
        <p:spPr>
          <a:xfrm>
            <a:off x="1055440"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0"/>
            <a:ext cx="12192000" cy="1143000"/>
          </a:xfrm>
        </p:spPr>
        <p:txBody>
          <a:bodyPr/>
          <a:lstStyle/>
          <a:p>
            <a:pPr eaLnBrk="1" hangingPunct="1"/>
            <a:r>
              <a:rPr lang="en-US" altLang="en-US" dirty="0" smtClean="0"/>
              <a:t>Questions</a:t>
            </a:r>
          </a:p>
        </p:txBody>
      </p:sp>
      <p:sp>
        <p:nvSpPr>
          <p:cNvPr id="4099" name="Rectangle 3"/>
          <p:cNvSpPr>
            <a:spLocks noGrp="1" noChangeArrowheads="1"/>
          </p:cNvSpPr>
          <p:nvPr>
            <p:ph type="body" idx="1"/>
          </p:nvPr>
        </p:nvSpPr>
        <p:spPr>
          <a:xfrm>
            <a:off x="0" y="2348880"/>
            <a:ext cx="12192000" cy="3744416"/>
          </a:xfrm>
        </p:spPr>
        <p:txBody>
          <a:bodyPr/>
          <a:lstStyle/>
          <a:p>
            <a:r>
              <a:rPr lang="en-US" altLang="en-US" dirty="0" smtClean="0"/>
              <a:t>As per your application, this job is the golden chance for you. So, you will be nowhere if you don’t get this. Isn’t it? </a:t>
            </a:r>
          </a:p>
        </p:txBody>
      </p:sp>
      <p:pic>
        <p:nvPicPr>
          <p:cNvPr id="4" name="Picture 3">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5" name="Rectangle 4">
            <a:extLst>
              <a:ext uri="{FF2B5EF4-FFF2-40B4-BE49-F238E27FC236}">
                <a16:creationId xmlns:a16="http://schemas.microsoft.com/office/drawing/2014/main" xmlns="" id="{82037F44-B579-465E-912D-7578628D7D24}"/>
              </a:ext>
            </a:extLst>
          </p:cNvPr>
          <p:cNvSpPr/>
          <p:nvPr/>
        </p:nvSpPr>
        <p:spPr>
          <a:xfrm>
            <a:off x="1055440" y="112474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12192000" cy="1143000"/>
          </a:xfrm>
        </p:spPr>
        <p:txBody>
          <a:bodyPr/>
          <a:lstStyle/>
          <a:p>
            <a:pPr eaLnBrk="1" hangingPunct="1"/>
            <a:r>
              <a:rPr lang="en-US" altLang="en-US" dirty="0" smtClean="0"/>
              <a:t>Answers</a:t>
            </a:r>
          </a:p>
        </p:txBody>
      </p:sp>
      <p:sp>
        <p:nvSpPr>
          <p:cNvPr id="5123" name="Rectangle 3"/>
          <p:cNvSpPr>
            <a:spLocks noGrp="1" noChangeArrowheads="1"/>
          </p:cNvSpPr>
          <p:nvPr>
            <p:ph type="body" idx="1"/>
          </p:nvPr>
        </p:nvSpPr>
        <p:spPr>
          <a:xfrm>
            <a:off x="0" y="1844824"/>
            <a:ext cx="12192000" cy="4680520"/>
          </a:xfrm>
        </p:spPr>
        <p:txBody>
          <a:bodyPr/>
          <a:lstStyle/>
          <a:p>
            <a:r>
              <a:rPr lang="en-US" altLang="en-US" dirty="0" smtClean="0"/>
              <a:t>Immediately, I may feel nervous, but failure to get this job will be the first step for me towards success. I will also keep my candidature open for your organization in future, as I like to maintain relations.</a:t>
            </a:r>
          </a:p>
        </p:txBody>
      </p:sp>
      <p:pic>
        <p:nvPicPr>
          <p:cNvPr id="4" name="Picture 3">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5" name="Rectangle 4">
            <a:extLst>
              <a:ext uri="{FF2B5EF4-FFF2-40B4-BE49-F238E27FC236}">
                <a16:creationId xmlns:a16="http://schemas.microsoft.com/office/drawing/2014/main" xmlns="" id="{82037F44-B579-465E-912D-7578628D7D24}"/>
              </a:ext>
            </a:extLst>
          </p:cNvPr>
          <p:cNvSpPr/>
          <p:nvPr/>
        </p:nvSpPr>
        <p:spPr>
          <a:xfrm>
            <a:off x="1055440"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0"/>
            <a:ext cx="12192000" cy="1143000"/>
          </a:xfrm>
        </p:spPr>
        <p:txBody>
          <a:bodyPr/>
          <a:lstStyle/>
          <a:p>
            <a:pPr eaLnBrk="1" hangingPunct="1"/>
            <a:r>
              <a:rPr lang="en-US" altLang="en-US" dirty="0" smtClean="0"/>
              <a:t>Questions</a:t>
            </a:r>
          </a:p>
        </p:txBody>
      </p:sp>
      <p:sp>
        <p:nvSpPr>
          <p:cNvPr id="4099" name="Rectangle 3"/>
          <p:cNvSpPr>
            <a:spLocks noGrp="1" noChangeArrowheads="1"/>
          </p:cNvSpPr>
          <p:nvPr>
            <p:ph type="body" idx="1"/>
          </p:nvPr>
        </p:nvSpPr>
        <p:spPr>
          <a:xfrm>
            <a:off x="0" y="2348880"/>
            <a:ext cx="12192000" cy="3744416"/>
          </a:xfrm>
        </p:spPr>
        <p:txBody>
          <a:bodyPr/>
          <a:lstStyle/>
          <a:p>
            <a:r>
              <a:rPr lang="en-US" altLang="en-US" dirty="0" smtClean="0"/>
              <a:t>Why don’t you go for self employment?</a:t>
            </a:r>
          </a:p>
        </p:txBody>
      </p:sp>
      <p:pic>
        <p:nvPicPr>
          <p:cNvPr id="4" name="Picture 3">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5" name="Rectangle 4">
            <a:extLst>
              <a:ext uri="{FF2B5EF4-FFF2-40B4-BE49-F238E27FC236}">
                <a16:creationId xmlns:a16="http://schemas.microsoft.com/office/drawing/2014/main" xmlns="" id="{82037F44-B579-465E-912D-7578628D7D24}"/>
              </a:ext>
            </a:extLst>
          </p:cNvPr>
          <p:cNvSpPr/>
          <p:nvPr/>
        </p:nvSpPr>
        <p:spPr>
          <a:xfrm>
            <a:off x="1055440" y="112474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13" name="TextBox 12">
            <a:extLst>
              <a:ext uri="{FF2B5EF4-FFF2-40B4-BE49-F238E27FC236}">
                <a16:creationId xmlns:a16="http://schemas.microsoft.com/office/drawing/2014/main" xmlns="" id="{FC4BA18A-B0F2-4D62-9B28-7B486D4C70CF}"/>
              </a:ext>
            </a:extLst>
          </p:cNvPr>
          <p:cNvSpPr txBox="1"/>
          <p:nvPr/>
        </p:nvSpPr>
        <p:spPr>
          <a:xfrm>
            <a:off x="0" y="0"/>
            <a:ext cx="12192000" cy="1323439"/>
          </a:xfrm>
          <a:prstGeom prst="rect">
            <a:avLst/>
          </a:prstGeom>
          <a:noFill/>
        </p:spPr>
        <p:txBody>
          <a:bodyPr wrap="square" rtlCol="0">
            <a:spAutoFit/>
          </a:bodyPr>
          <a:lstStyle/>
          <a:p>
            <a:pPr algn="ctr"/>
            <a:r>
              <a:rPr lang="en-US" sz="4000" dirty="0" smtClean="0">
                <a:latin typeface="Nunito Sans SemiBold" panose="00000700000000000000" pitchFamily="2" charset="0"/>
              </a:rPr>
              <a:t>What is Stress Interview? </a:t>
            </a:r>
          </a:p>
          <a:p>
            <a:pPr algn="ctr"/>
            <a:endParaRPr lang="en-US" sz="4000" dirty="0">
              <a:latin typeface="Nunito Sans SemiBold" panose="000007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1055440" y="83671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1412776"/>
            <a:ext cx="12192000" cy="4893647"/>
          </a:xfrm>
          <a:prstGeom prst="rect">
            <a:avLst/>
          </a:prstGeom>
        </p:spPr>
        <p:txBody>
          <a:bodyPr wrap="square">
            <a:spAutoFit/>
          </a:bodyPr>
          <a:lstStyle/>
          <a:p>
            <a:pPr>
              <a:buFont typeface="Arial" pitchFamily="34" charset="0"/>
              <a:buChar char="•"/>
            </a:pPr>
            <a:r>
              <a:rPr lang="en-US" sz="2400" dirty="0" smtClean="0">
                <a:latin typeface="Nunito Sans"/>
              </a:rPr>
              <a:t>A stress interview is a tactic used to put candidates under extreme pressure. </a:t>
            </a:r>
          </a:p>
          <a:p>
            <a:pPr>
              <a:buFont typeface="Arial" pitchFamily="34" charset="0"/>
              <a:buChar char="•"/>
            </a:pPr>
            <a:endParaRPr lang="en-US" sz="2400" dirty="0" smtClean="0">
              <a:latin typeface="Nunito Sans"/>
            </a:endParaRPr>
          </a:p>
          <a:p>
            <a:pPr>
              <a:buFont typeface="Arial" pitchFamily="34" charset="0"/>
              <a:buChar char="•"/>
            </a:pPr>
            <a:endParaRPr lang="en-US" sz="2400" dirty="0" smtClean="0">
              <a:latin typeface="Nunito Sans"/>
            </a:endParaRPr>
          </a:p>
          <a:p>
            <a:pPr>
              <a:buFont typeface="Arial" pitchFamily="34" charset="0"/>
              <a:buChar char="•"/>
            </a:pPr>
            <a:endParaRPr lang="en-US" sz="2400" dirty="0" smtClean="0">
              <a:latin typeface="Nunito Sans"/>
            </a:endParaRPr>
          </a:p>
          <a:p>
            <a:endParaRPr lang="en-US" sz="2400" dirty="0" smtClean="0">
              <a:latin typeface="Nunito Sans"/>
            </a:endParaRPr>
          </a:p>
          <a:p>
            <a:pPr>
              <a:buFont typeface="Arial" pitchFamily="34" charset="0"/>
              <a:buChar char="•"/>
            </a:pPr>
            <a:endParaRPr lang="en-US" sz="2400" dirty="0" smtClean="0">
              <a:latin typeface="Nunito Sans"/>
            </a:endParaRPr>
          </a:p>
          <a:p>
            <a:pPr>
              <a:buFont typeface="Arial" pitchFamily="34" charset="0"/>
              <a:buChar char="•"/>
            </a:pPr>
            <a:endParaRPr lang="en-US" sz="2400" dirty="0" smtClean="0">
              <a:latin typeface="Nunito Sans"/>
            </a:endParaRPr>
          </a:p>
          <a:p>
            <a:pPr>
              <a:buFont typeface="Arial" pitchFamily="34" charset="0"/>
              <a:buChar char="•"/>
            </a:pPr>
            <a:endParaRPr lang="en-US" sz="2400" dirty="0" smtClean="0">
              <a:latin typeface="Nunito Sans"/>
            </a:endParaRPr>
          </a:p>
          <a:p>
            <a:endParaRPr lang="en-US" sz="2400" dirty="0" smtClean="0">
              <a:latin typeface="Nunito Sans"/>
            </a:endParaRPr>
          </a:p>
          <a:p>
            <a:pPr>
              <a:buFont typeface="Arial" pitchFamily="34" charset="0"/>
              <a:buChar char="•"/>
            </a:pPr>
            <a:endParaRPr lang="en-US" sz="2400" dirty="0" smtClean="0">
              <a:latin typeface="Nunito Sans"/>
            </a:endParaRPr>
          </a:p>
          <a:p>
            <a:endParaRPr lang="en-US" sz="2400" dirty="0" smtClean="0">
              <a:latin typeface="Nunito Sans"/>
            </a:endParaRPr>
          </a:p>
          <a:p>
            <a:pPr>
              <a:buFont typeface="Arial" pitchFamily="34" charset="0"/>
              <a:buChar char="•"/>
            </a:pPr>
            <a:r>
              <a:rPr lang="en-US" sz="2400" dirty="0" smtClean="0">
                <a:latin typeface="Nunito Sans"/>
              </a:rPr>
              <a:t>It is designed to test your ability to think on your feet, respond appropriately in difficult situations and stay calm in a pressurized environment.</a:t>
            </a:r>
            <a:endParaRPr lang="en-US" sz="2400" dirty="0">
              <a:latin typeface="Nunito Sans"/>
            </a:endParaRPr>
          </a:p>
        </p:txBody>
      </p:sp>
      <p:pic>
        <p:nvPicPr>
          <p:cNvPr id="61442" name="Picture 2" descr="Image result for Extreme Pressure Funny Pics"/>
          <p:cNvPicPr>
            <a:picLocks noChangeAspect="1" noChangeArrowheads="1"/>
          </p:cNvPicPr>
          <p:nvPr/>
        </p:nvPicPr>
        <p:blipFill>
          <a:blip r:embed="rId4" cstate="print"/>
          <a:srcRect/>
          <a:stretch>
            <a:fillRect/>
          </a:stretch>
        </p:blipFill>
        <p:spPr bwMode="auto">
          <a:xfrm>
            <a:off x="4511824" y="1844824"/>
            <a:ext cx="3215680" cy="3531239"/>
          </a:xfrm>
          <a:prstGeom prst="rect">
            <a:avLst/>
          </a:prstGeom>
          <a:noFill/>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12192000" cy="1143000"/>
          </a:xfrm>
        </p:spPr>
        <p:txBody>
          <a:bodyPr/>
          <a:lstStyle/>
          <a:p>
            <a:pPr eaLnBrk="1" hangingPunct="1"/>
            <a:r>
              <a:rPr lang="en-US" altLang="en-US" dirty="0" smtClean="0"/>
              <a:t>Answers</a:t>
            </a:r>
          </a:p>
        </p:txBody>
      </p:sp>
      <p:sp>
        <p:nvSpPr>
          <p:cNvPr id="5123" name="Rectangle 3"/>
          <p:cNvSpPr>
            <a:spLocks noGrp="1" noChangeArrowheads="1"/>
          </p:cNvSpPr>
          <p:nvPr>
            <p:ph type="body" idx="1"/>
          </p:nvPr>
        </p:nvSpPr>
        <p:spPr>
          <a:xfrm>
            <a:off x="0" y="1844824"/>
            <a:ext cx="12192000" cy="4680520"/>
          </a:xfrm>
        </p:spPr>
        <p:txBody>
          <a:bodyPr/>
          <a:lstStyle/>
          <a:p>
            <a:r>
              <a:rPr lang="en-US" altLang="en-US" dirty="0" smtClean="0"/>
              <a:t>I personally feel and I have also gone through some psychometric tests, where the results show that I can be a good </a:t>
            </a:r>
            <a:r>
              <a:rPr lang="en-US" altLang="en-US" dirty="0" err="1" smtClean="0"/>
              <a:t>intrapreneur</a:t>
            </a:r>
            <a:r>
              <a:rPr lang="en-US" altLang="en-US" dirty="0" smtClean="0"/>
              <a:t> as I can use my creativity in a very effective way for masses, if I work for others. </a:t>
            </a:r>
          </a:p>
        </p:txBody>
      </p:sp>
      <p:pic>
        <p:nvPicPr>
          <p:cNvPr id="4" name="Picture 3">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5" name="Rectangle 4">
            <a:extLst>
              <a:ext uri="{FF2B5EF4-FFF2-40B4-BE49-F238E27FC236}">
                <a16:creationId xmlns:a16="http://schemas.microsoft.com/office/drawing/2014/main" xmlns="" id="{82037F44-B579-465E-912D-7578628D7D24}"/>
              </a:ext>
            </a:extLst>
          </p:cNvPr>
          <p:cNvSpPr/>
          <p:nvPr/>
        </p:nvSpPr>
        <p:spPr>
          <a:xfrm>
            <a:off x="1055440"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551384" y="47667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7" name="Content Placeholder 3"/>
          <p:cNvSpPr txBox="1">
            <a:spLocks/>
          </p:cNvSpPr>
          <p:nvPr/>
        </p:nvSpPr>
        <p:spPr>
          <a:xfrm>
            <a:off x="407368" y="1412776"/>
            <a:ext cx="8001000" cy="2362199"/>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Gill Sans MT" pitchFamily="34" charset="0"/>
              <a:ea typeface="+mn-ea"/>
              <a:cs typeface="+mn-cs"/>
            </a:endParaRPr>
          </a:p>
        </p:txBody>
      </p:sp>
      <p:sp>
        <p:nvSpPr>
          <p:cNvPr id="8" name="Content Placeholder 2"/>
          <p:cNvSpPr txBox="1">
            <a:spLocks/>
          </p:cNvSpPr>
          <p:nvPr/>
        </p:nvSpPr>
        <p:spPr>
          <a:xfrm>
            <a:off x="551384" y="692696"/>
            <a:ext cx="10441160" cy="685800"/>
          </a:xfrm>
          <a:prstGeom prst="rect">
            <a:avLst/>
          </a:prstGeom>
        </p:spPr>
        <p:txBody>
          <a:bodyPr vert="horz" lIns="91440" tIns="45720" rIns="91440" bIns="45720" rtlCol="0">
            <a:normAutofit lnSpcReduction="10000"/>
          </a:bodyPr>
          <a:lstStyle/>
          <a:p>
            <a:pPr marL="342900" indent="-342900">
              <a:spcBef>
                <a:spcPct val="20000"/>
              </a:spcBef>
              <a:defRPr/>
            </a:pPr>
            <a:r>
              <a:rPr kumimoji="0" lang="en-US" sz="4000" b="0" i="0" u="none" strike="noStrike" kern="1200" cap="none" spc="0" normalizeH="0" noProof="0" dirty="0" smtClean="0">
                <a:ln>
                  <a:noFill/>
                </a:ln>
                <a:solidFill>
                  <a:schemeClr val="tx1">
                    <a:lumMod val="65000"/>
                    <a:lumOff val="35000"/>
                  </a:schemeClr>
                </a:solidFill>
                <a:effectLst/>
                <a:uLnTx/>
                <a:uFillTx/>
                <a:latin typeface="Nunito Sans" charset="0"/>
              </a:rPr>
              <a:t>RECAP ANYONE ?</a:t>
            </a:r>
            <a:endParaRPr lang="en-US" sz="4000" dirty="0" smtClean="0">
              <a:solidFill>
                <a:schemeClr val="tx1">
                  <a:lumMod val="65000"/>
                  <a:lumOff val="35000"/>
                </a:schemeClr>
              </a:solidFill>
              <a:latin typeface="Nunito Sans" charset="0"/>
            </a:endParaRP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endParaRPr lang="en-US" baseline="0" dirty="0" smtClean="0">
              <a:solidFill>
                <a:schemeClr val="bg2">
                  <a:lumMod val="25000"/>
                </a:schemeClr>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tabLst/>
              <a:defRPr/>
            </a:pPr>
            <a:endParaRPr lang="en-US" baseline="0" dirty="0" smtClean="0">
              <a:solidFill>
                <a:schemeClr val="bg2">
                  <a:lumMod val="25000"/>
                </a:schemeClr>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buFontTx/>
              <a:buChar char="-"/>
              <a:tabLst/>
              <a:defRPr/>
            </a:pPr>
            <a:endParaRPr lang="en-US" baseline="0" dirty="0" smtClean="0">
              <a:solidFill>
                <a:srgbClr val="FF0000"/>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buFontTx/>
              <a:buChar char="-"/>
              <a:tabLst/>
              <a:defRPr/>
            </a:pPr>
            <a:endParaRPr lang="en-US" baseline="0" dirty="0" smtClean="0">
              <a:solidFill>
                <a:schemeClr val="bg2">
                  <a:lumMod val="25000"/>
                </a:schemeClr>
              </a:solidFill>
              <a:latin typeface="Gill Sans MT" pitchFamily="34" charset="0"/>
            </a:endParaRPr>
          </a:p>
          <a:p>
            <a:pPr marL="342900" lvl="0" indent="-342900" algn="ctr">
              <a:spcBef>
                <a:spcPct val="20000"/>
              </a:spcBef>
              <a:defRPr/>
            </a:pPr>
            <a:endParaRPr lang="en-US" sz="5400" dirty="0" smtClean="0">
              <a:solidFill>
                <a:schemeClr val="bg2">
                  <a:lumMod val="25000"/>
                </a:schemeClr>
              </a:solidFill>
              <a:latin typeface="Bebas Neue Bold" pitchFamily="34" charset="0"/>
            </a:endParaRPr>
          </a:p>
          <a:p>
            <a:pPr marL="342900" lvl="0" indent="-342900" algn="ctr">
              <a:spcBef>
                <a:spcPct val="20000"/>
              </a:spcBef>
              <a:defRPr/>
            </a:pPr>
            <a:endParaRPr lang="en-IN" sz="5400" dirty="0" smtClean="0">
              <a:solidFill>
                <a:schemeClr val="bg2">
                  <a:lumMod val="25000"/>
                </a:schemeClr>
              </a:solidFill>
              <a:latin typeface="Bebas Neue Bold" pitchFamily="34" charset="0"/>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a:ln>
                <a:noFill/>
              </a:ln>
              <a:solidFill>
                <a:schemeClr val="bg2">
                  <a:lumMod val="25000"/>
                </a:schemeClr>
              </a:solidFill>
              <a:effectLst/>
              <a:uLnTx/>
              <a:uFillTx/>
              <a:latin typeface="Bebas Neue Bold" pitchFamily="34" charset="0"/>
              <a:ea typeface="+mn-ea"/>
              <a:cs typeface="+mn-cs"/>
            </a:endParaRPr>
          </a:p>
        </p:txBody>
      </p:sp>
    </p:spTree>
    <p:extLst>
      <p:ext uri="{BB962C8B-B14F-4D97-AF65-F5344CB8AC3E}">
        <p14:creationId xmlns:p14="http://schemas.microsoft.com/office/powerpoint/2010/main" xmlns="" val="370754445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79376" y="1340768"/>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7" name="Content Placeholder 3"/>
          <p:cNvSpPr txBox="1">
            <a:spLocks/>
          </p:cNvSpPr>
          <p:nvPr/>
        </p:nvSpPr>
        <p:spPr>
          <a:xfrm>
            <a:off x="407368" y="1412776"/>
            <a:ext cx="8001000" cy="2362199"/>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Gill Sans MT" pitchFamily="34" charset="0"/>
              <a:ea typeface="+mn-ea"/>
              <a:cs typeface="+mn-cs"/>
            </a:endParaRPr>
          </a:p>
        </p:txBody>
      </p:sp>
      <p:sp>
        <p:nvSpPr>
          <p:cNvPr id="8" name="Content Placeholder 2"/>
          <p:cNvSpPr txBox="1">
            <a:spLocks/>
          </p:cNvSpPr>
          <p:nvPr/>
        </p:nvSpPr>
        <p:spPr>
          <a:xfrm>
            <a:off x="551384" y="692696"/>
            <a:ext cx="10441160" cy="685800"/>
          </a:xfrm>
          <a:prstGeom prst="rect">
            <a:avLst/>
          </a:prstGeom>
        </p:spPr>
        <p:txBody>
          <a:bodyPr vert="horz" lIns="91440" tIns="45720" rIns="91440" bIns="45720" rtlCol="0">
            <a:normAutofit lnSpcReduction="10000"/>
          </a:bodyPr>
          <a:lstStyle/>
          <a:p>
            <a:pPr marL="342900" indent="-342900">
              <a:spcBef>
                <a:spcPct val="20000"/>
              </a:spcBef>
              <a:defRPr/>
            </a:pPr>
            <a:r>
              <a:rPr kumimoji="0" lang="en-US" sz="4000" b="0" i="0" u="none" strike="noStrike" kern="1200" cap="none" spc="0" normalizeH="0" noProof="0" dirty="0" smtClean="0">
                <a:ln>
                  <a:noFill/>
                </a:ln>
                <a:solidFill>
                  <a:schemeClr val="tx1">
                    <a:lumMod val="65000"/>
                    <a:lumOff val="35000"/>
                  </a:schemeClr>
                </a:solidFill>
                <a:effectLst/>
                <a:uLnTx/>
                <a:uFillTx/>
                <a:latin typeface="Nunito Sans" charset="0"/>
              </a:rPr>
              <a:t>RECAP ANYONE ?</a:t>
            </a:r>
            <a:endParaRPr lang="en-US" sz="4000" dirty="0" smtClean="0">
              <a:solidFill>
                <a:schemeClr val="tx1">
                  <a:lumMod val="65000"/>
                  <a:lumOff val="35000"/>
                </a:schemeClr>
              </a:solidFill>
              <a:latin typeface="Nunito Sans" charset="0"/>
            </a:endParaRP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endParaRPr lang="en-US" baseline="0" dirty="0" smtClean="0">
              <a:solidFill>
                <a:schemeClr val="bg2">
                  <a:lumMod val="25000"/>
                </a:schemeClr>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tabLst/>
              <a:defRPr/>
            </a:pPr>
            <a:endParaRPr lang="en-US" baseline="0" dirty="0" smtClean="0">
              <a:solidFill>
                <a:schemeClr val="bg2">
                  <a:lumMod val="25000"/>
                </a:schemeClr>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buFontTx/>
              <a:buChar char="-"/>
              <a:tabLst/>
              <a:defRPr/>
            </a:pPr>
            <a:endParaRPr lang="en-US" baseline="0" dirty="0" smtClean="0">
              <a:solidFill>
                <a:srgbClr val="FF0000"/>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buFontTx/>
              <a:buChar char="-"/>
              <a:tabLst/>
              <a:defRPr/>
            </a:pPr>
            <a:endParaRPr lang="en-US" baseline="0" dirty="0" smtClean="0">
              <a:solidFill>
                <a:schemeClr val="bg2">
                  <a:lumMod val="25000"/>
                </a:schemeClr>
              </a:solidFill>
              <a:latin typeface="Gill Sans MT" pitchFamily="34" charset="0"/>
            </a:endParaRPr>
          </a:p>
          <a:p>
            <a:pPr marL="342900" lvl="0" indent="-342900" algn="ctr">
              <a:spcBef>
                <a:spcPct val="20000"/>
              </a:spcBef>
              <a:defRPr/>
            </a:pPr>
            <a:endParaRPr lang="en-US" sz="5400" dirty="0" smtClean="0">
              <a:solidFill>
                <a:schemeClr val="bg2">
                  <a:lumMod val="25000"/>
                </a:schemeClr>
              </a:solidFill>
              <a:latin typeface="Bebas Neue Bold" pitchFamily="34" charset="0"/>
            </a:endParaRPr>
          </a:p>
          <a:p>
            <a:pPr marL="342900" lvl="0" indent="-342900" algn="ctr">
              <a:spcBef>
                <a:spcPct val="20000"/>
              </a:spcBef>
              <a:defRPr/>
            </a:pPr>
            <a:endParaRPr lang="en-IN" sz="5400" dirty="0" smtClean="0">
              <a:solidFill>
                <a:schemeClr val="bg2">
                  <a:lumMod val="25000"/>
                </a:schemeClr>
              </a:solidFill>
              <a:latin typeface="Bebas Neue Bold" pitchFamily="34" charset="0"/>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a:ln>
                <a:noFill/>
              </a:ln>
              <a:solidFill>
                <a:schemeClr val="bg2">
                  <a:lumMod val="25000"/>
                </a:schemeClr>
              </a:solidFill>
              <a:effectLst/>
              <a:uLnTx/>
              <a:uFillTx/>
              <a:latin typeface="Bebas Neue Bold" pitchFamily="34" charset="0"/>
              <a:ea typeface="+mn-ea"/>
              <a:cs typeface="+mn-cs"/>
            </a:endParaRPr>
          </a:p>
        </p:txBody>
      </p:sp>
      <p:sp>
        <p:nvSpPr>
          <p:cNvPr id="15" name="TextBox 14"/>
          <p:cNvSpPr txBox="1"/>
          <p:nvPr/>
        </p:nvSpPr>
        <p:spPr>
          <a:xfrm>
            <a:off x="479376" y="1556792"/>
            <a:ext cx="11305256" cy="3347968"/>
          </a:xfrm>
          <a:prstGeom prst="rect">
            <a:avLst/>
          </a:prstGeom>
          <a:noFill/>
        </p:spPr>
        <p:txBody>
          <a:bodyPr wrap="square" rtlCol="0">
            <a:spAutoFit/>
          </a:bodyPr>
          <a:lstStyle/>
          <a:p>
            <a:pPr>
              <a:lnSpc>
                <a:spcPct val="150000"/>
              </a:lnSpc>
              <a:buFont typeface="Arial" pitchFamily="34" charset="0"/>
              <a:buChar char="•"/>
            </a:pPr>
            <a:r>
              <a:rPr lang="en-US" sz="2400" dirty="0" smtClean="0">
                <a:latin typeface="Nunito Sans" panose="00000500000000000000" pitchFamily="2" charset="0"/>
              </a:rPr>
              <a:t>What is Stress Interview?</a:t>
            </a:r>
          </a:p>
          <a:p>
            <a:pPr>
              <a:lnSpc>
                <a:spcPct val="150000"/>
              </a:lnSpc>
              <a:buFont typeface="Arial" pitchFamily="34" charset="0"/>
              <a:buChar char="•"/>
            </a:pPr>
            <a:r>
              <a:rPr lang="en-US" sz="2400" dirty="0" smtClean="0">
                <a:latin typeface="Nunito Sans" panose="00000500000000000000" pitchFamily="2" charset="0"/>
              </a:rPr>
              <a:t>Why are Stress Interviews conducted?</a:t>
            </a:r>
          </a:p>
          <a:p>
            <a:pPr>
              <a:lnSpc>
                <a:spcPct val="150000"/>
              </a:lnSpc>
              <a:buFont typeface="Arial" pitchFamily="34" charset="0"/>
              <a:buChar char="•"/>
            </a:pPr>
            <a:r>
              <a:rPr lang="en-US" sz="2400" dirty="0" smtClean="0">
                <a:latin typeface="Nunito Sans" panose="00000500000000000000" pitchFamily="2" charset="0"/>
              </a:rPr>
              <a:t>Types of Stress Interviews</a:t>
            </a:r>
          </a:p>
          <a:p>
            <a:pPr>
              <a:lnSpc>
                <a:spcPct val="150000"/>
              </a:lnSpc>
              <a:buFont typeface="Arial" pitchFamily="34" charset="0"/>
              <a:buChar char="•"/>
            </a:pPr>
            <a:r>
              <a:rPr lang="en-US" sz="2400" dirty="0" smtClean="0">
                <a:latin typeface="Nunito Sans" panose="00000500000000000000" pitchFamily="2" charset="0"/>
              </a:rPr>
              <a:t>Example Stress Interview questions</a:t>
            </a:r>
          </a:p>
          <a:p>
            <a:pPr>
              <a:lnSpc>
                <a:spcPct val="150000"/>
              </a:lnSpc>
              <a:buFont typeface="Arial" pitchFamily="34" charset="0"/>
              <a:buChar char="•"/>
            </a:pPr>
            <a:r>
              <a:rPr lang="en-US" sz="2400" dirty="0" smtClean="0">
                <a:latin typeface="Nunito Sans" panose="00000500000000000000" pitchFamily="2" charset="0"/>
              </a:rPr>
              <a:t>How to prepare for Stress Interview?</a:t>
            </a:r>
          </a:p>
          <a:p>
            <a:pPr>
              <a:lnSpc>
                <a:spcPct val="150000"/>
              </a:lnSpc>
              <a:buFont typeface="Arial" pitchFamily="34" charset="0"/>
              <a:buChar char="•"/>
            </a:pPr>
            <a:r>
              <a:rPr lang="en-US" sz="2400" dirty="0" smtClean="0">
                <a:latin typeface="Nunito Sans" panose="00000500000000000000" pitchFamily="2" charset="0"/>
              </a:rPr>
              <a:t>More example questions</a:t>
            </a:r>
          </a:p>
        </p:txBody>
      </p:sp>
    </p:spTree>
    <p:extLst>
      <p:ext uri="{BB962C8B-B14F-4D97-AF65-F5344CB8AC3E}">
        <p14:creationId xmlns:p14="http://schemas.microsoft.com/office/powerpoint/2010/main" xmlns="" val="370754445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xmlns=""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xmlns="" val="312413667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13" name="TextBox 12">
            <a:extLst>
              <a:ext uri="{FF2B5EF4-FFF2-40B4-BE49-F238E27FC236}">
                <a16:creationId xmlns:a16="http://schemas.microsoft.com/office/drawing/2014/main" xmlns="" id="{FC4BA18A-B0F2-4D62-9B28-7B486D4C70CF}"/>
              </a:ext>
            </a:extLst>
          </p:cNvPr>
          <p:cNvSpPr txBox="1"/>
          <p:nvPr/>
        </p:nvSpPr>
        <p:spPr>
          <a:xfrm>
            <a:off x="0" y="0"/>
            <a:ext cx="12192000" cy="707886"/>
          </a:xfrm>
          <a:prstGeom prst="rect">
            <a:avLst/>
          </a:prstGeom>
          <a:noFill/>
        </p:spPr>
        <p:txBody>
          <a:bodyPr wrap="square" rtlCol="0">
            <a:spAutoFit/>
          </a:bodyPr>
          <a:lstStyle/>
          <a:p>
            <a:pPr algn="ctr"/>
            <a:r>
              <a:rPr lang="en-US" sz="4000" dirty="0" smtClean="0"/>
              <a:t>Why are Stress Interviews conducted?</a:t>
            </a:r>
            <a:endParaRPr lang="en-US" sz="4000" dirty="0"/>
          </a:p>
        </p:txBody>
      </p:sp>
      <p:sp>
        <p:nvSpPr>
          <p:cNvPr id="10" name="Rectangle 9">
            <a:extLst>
              <a:ext uri="{FF2B5EF4-FFF2-40B4-BE49-F238E27FC236}">
                <a16:creationId xmlns:a16="http://schemas.microsoft.com/office/drawing/2014/main" xmlns="" id="{82037F44-B579-465E-912D-7578628D7D24}"/>
              </a:ext>
            </a:extLst>
          </p:cNvPr>
          <p:cNvSpPr/>
          <p:nvPr/>
        </p:nvSpPr>
        <p:spPr>
          <a:xfrm>
            <a:off x="1127448" y="76470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980728"/>
            <a:ext cx="12192000" cy="830997"/>
          </a:xfrm>
          <a:prstGeom prst="rect">
            <a:avLst/>
          </a:prstGeom>
        </p:spPr>
        <p:txBody>
          <a:bodyPr wrap="square">
            <a:spAutoFit/>
          </a:bodyPr>
          <a:lstStyle/>
          <a:p>
            <a:pPr>
              <a:buFont typeface="Arial" pitchFamily="34" charset="0"/>
              <a:buChar char="•"/>
            </a:pPr>
            <a:r>
              <a:rPr lang="en-US" sz="2400" dirty="0" smtClean="0">
                <a:latin typeface="Nunito Sans"/>
              </a:rPr>
              <a:t>Employers will use these interviews to make sure that candidates have the right attitude and the emotional capability to handle these taxing environments.</a:t>
            </a:r>
            <a:endParaRPr lang="en-US" sz="2400" dirty="0">
              <a:latin typeface="Nunito Sans"/>
            </a:endParaRPr>
          </a:p>
        </p:txBody>
      </p:sp>
      <p:sp>
        <p:nvSpPr>
          <p:cNvPr id="59394" name="AutoShape 2" descr="Image result for &quot;Right attitud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59395" name="Picture 3" descr="C:\Users\TEMP.FOCUS.001\Desktop\download (2).jpg"/>
          <p:cNvPicPr>
            <a:picLocks noChangeAspect="1" noChangeArrowheads="1"/>
          </p:cNvPicPr>
          <p:nvPr/>
        </p:nvPicPr>
        <p:blipFill>
          <a:blip r:embed="rId4" cstate="print"/>
          <a:srcRect/>
          <a:stretch>
            <a:fillRect/>
          </a:stretch>
        </p:blipFill>
        <p:spPr bwMode="auto">
          <a:xfrm>
            <a:off x="3431704" y="1772816"/>
            <a:ext cx="5015880" cy="2987799"/>
          </a:xfrm>
          <a:prstGeom prst="rect">
            <a:avLst/>
          </a:prstGeom>
          <a:noFill/>
        </p:spPr>
      </p:pic>
      <p:pic>
        <p:nvPicPr>
          <p:cNvPr id="59397" name="Picture 5" descr="Image result for &quot;Emotional capability&quot;"/>
          <p:cNvPicPr>
            <a:picLocks noChangeAspect="1" noChangeArrowheads="1"/>
          </p:cNvPicPr>
          <p:nvPr/>
        </p:nvPicPr>
        <p:blipFill>
          <a:blip r:embed="rId5" cstate="print"/>
          <a:srcRect/>
          <a:stretch>
            <a:fillRect/>
          </a:stretch>
        </p:blipFill>
        <p:spPr bwMode="auto">
          <a:xfrm>
            <a:off x="0" y="4797153"/>
            <a:ext cx="9630492" cy="2060848"/>
          </a:xfrm>
          <a:prstGeom prst="rect">
            <a:avLst/>
          </a:prstGeom>
          <a:noFill/>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595274" y="1857364"/>
            <a:ext cx="6858048" cy="3378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buFont typeface="Arial" pitchFamily="34" charset="0"/>
              <a:buChar char="•"/>
            </a:pPr>
            <a:r>
              <a:rPr lang="en-US" sz="2400" dirty="0" smtClean="0">
                <a:latin typeface="Nunito Sans"/>
              </a:rPr>
              <a:t>Dismissive Behavior</a:t>
            </a:r>
          </a:p>
          <a:p>
            <a:pPr>
              <a:buFont typeface="Arial" pitchFamily="34" charset="0"/>
              <a:buChar char="•"/>
            </a:pPr>
            <a:endParaRPr lang="en-US" sz="2400" dirty="0" smtClean="0">
              <a:latin typeface="Nunito Sans"/>
            </a:endParaRPr>
          </a:p>
          <a:p>
            <a:pPr>
              <a:buFont typeface="Arial" pitchFamily="34" charset="0"/>
              <a:buChar char="•"/>
            </a:pPr>
            <a:r>
              <a:rPr lang="en-US" sz="2400" dirty="0" smtClean="0">
                <a:latin typeface="Nunito Sans"/>
              </a:rPr>
              <a:t>Intimidating or Rude Behavior.</a:t>
            </a:r>
          </a:p>
          <a:p>
            <a:pPr>
              <a:buFont typeface="Arial" pitchFamily="34" charset="0"/>
              <a:buChar char="•"/>
            </a:pPr>
            <a:endParaRPr lang="en-US" sz="2400" dirty="0" smtClean="0">
              <a:latin typeface="Nunito Sans"/>
            </a:endParaRPr>
          </a:p>
          <a:p>
            <a:pPr>
              <a:buFont typeface="Arial" pitchFamily="34" charset="0"/>
              <a:buChar char="•"/>
            </a:pPr>
            <a:r>
              <a:rPr lang="en-US" sz="2400" dirty="0" smtClean="0">
                <a:latin typeface="Nunito Sans"/>
              </a:rPr>
              <a:t>Random Questioning</a:t>
            </a:r>
          </a:p>
          <a:p>
            <a:pPr>
              <a:buFont typeface="Arial" pitchFamily="34" charset="0"/>
              <a:buChar char="•"/>
            </a:pPr>
            <a:endParaRPr lang="en-US" sz="2400" dirty="0" smtClean="0">
              <a:latin typeface="Nunito Sans"/>
            </a:endParaRPr>
          </a:p>
          <a:p>
            <a:pPr>
              <a:buFont typeface="Arial" pitchFamily="34" charset="0"/>
              <a:buChar char="•"/>
            </a:pPr>
            <a:r>
              <a:rPr lang="en-US" sz="2400" dirty="0" smtClean="0">
                <a:latin typeface="Nunito Sans"/>
              </a:rPr>
              <a:t>Aggressive Questioning</a:t>
            </a:r>
          </a:p>
          <a:p>
            <a:pPr>
              <a:buFont typeface="Arial" pitchFamily="34" charset="0"/>
              <a:buChar char="•"/>
            </a:pPr>
            <a:endParaRPr lang="en-US" sz="2400" dirty="0" smtClean="0">
              <a:latin typeface="Nunito Sans"/>
            </a:endParaRPr>
          </a:p>
          <a:p>
            <a:pPr>
              <a:buFont typeface="Arial" pitchFamily="34" charset="0"/>
              <a:buChar char="•"/>
            </a:pPr>
            <a:r>
              <a:rPr lang="en-US" sz="2400" dirty="0" smtClean="0">
                <a:latin typeface="Nunito Sans"/>
              </a:rPr>
              <a:t>Difficult Hypothetical</a:t>
            </a:r>
          </a:p>
        </p:txBody>
      </p:sp>
      <p:pic>
        <p:nvPicPr>
          <p:cNvPr id="20" name="Picture 19">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13" name="TextBox 12">
            <a:extLst>
              <a:ext uri="{FF2B5EF4-FFF2-40B4-BE49-F238E27FC236}">
                <a16:creationId xmlns:a16="http://schemas.microsoft.com/office/drawing/2014/main" xmlns="" id="{FC4BA18A-B0F2-4D62-9B28-7B486D4C70CF}"/>
              </a:ext>
            </a:extLst>
          </p:cNvPr>
          <p:cNvSpPr txBox="1"/>
          <p:nvPr/>
        </p:nvSpPr>
        <p:spPr>
          <a:xfrm>
            <a:off x="0" y="0"/>
            <a:ext cx="12192000" cy="707886"/>
          </a:xfrm>
          <a:prstGeom prst="rect">
            <a:avLst/>
          </a:prstGeom>
          <a:noFill/>
        </p:spPr>
        <p:txBody>
          <a:bodyPr wrap="square" rtlCol="0">
            <a:spAutoFit/>
          </a:bodyPr>
          <a:lstStyle/>
          <a:p>
            <a:pPr algn="ctr"/>
            <a:r>
              <a:rPr lang="en-US" sz="4000" dirty="0" smtClean="0">
                <a:latin typeface="Nunito Sans SemiBold" panose="00000700000000000000" pitchFamily="2" charset="0"/>
              </a:rPr>
              <a:t>Types of Stress Interviews</a:t>
            </a:r>
            <a:endParaRPr lang="en-US" sz="4000" dirty="0">
              <a:latin typeface="Nunito Sans SemiBold" panose="000007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1127448" y="620688"/>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re is where the title goes. Sometimes it could be two lines too"/>
          <p:cNvSpPr txBox="1"/>
          <p:nvPr/>
        </p:nvSpPr>
        <p:spPr>
          <a:xfrm>
            <a:off x="4095736" y="2214554"/>
            <a:ext cx="9644131" cy="30087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lgn="just"/>
            <a:endParaRPr lang="en-US" sz="2400" dirty="0" smtClean="0"/>
          </a:p>
          <a:p>
            <a:pPr algn="just"/>
            <a:endParaRPr lang="en-US" sz="2400" dirty="0" smtClean="0">
              <a:solidFill>
                <a:schemeClr val="tx1"/>
              </a:solidFill>
              <a:latin typeface="Nunito Sans"/>
            </a:endParaRPr>
          </a:p>
          <a:p>
            <a:pPr algn="just"/>
            <a:endParaRPr lang="en-US" sz="2400" dirty="0" smtClean="0">
              <a:solidFill>
                <a:schemeClr val="tx1"/>
              </a:solidFill>
              <a:latin typeface="Nunito Sans"/>
            </a:endParaRPr>
          </a:p>
          <a:p>
            <a:pPr algn="just"/>
            <a:endParaRPr lang="en-US" sz="2400" dirty="0" smtClean="0">
              <a:solidFill>
                <a:schemeClr val="tx1"/>
              </a:solidFill>
              <a:latin typeface="Nunito Sans"/>
            </a:endParaRPr>
          </a:p>
          <a:p>
            <a:pPr algn="just"/>
            <a:endParaRPr lang="en-US" sz="2400" dirty="0" smtClean="0">
              <a:solidFill>
                <a:schemeClr val="tx1"/>
              </a:solidFill>
              <a:latin typeface="Nunito Sans"/>
            </a:endParaRPr>
          </a:p>
          <a:p>
            <a:pPr algn="just"/>
            <a:endParaRPr lang="en-US" sz="2400" dirty="0" smtClean="0">
              <a:solidFill>
                <a:schemeClr val="tx1"/>
              </a:solidFill>
              <a:latin typeface="Nunito Sans"/>
            </a:endParaRPr>
          </a:p>
          <a:p>
            <a:pPr algn="just"/>
            <a:endParaRPr lang="en-US" sz="2400" dirty="0" smtClean="0">
              <a:solidFill>
                <a:schemeClr val="tx1"/>
              </a:solidFill>
              <a:latin typeface="Nunito Sans"/>
            </a:endParaRPr>
          </a:p>
          <a:p>
            <a:pPr algn="just"/>
            <a:endParaRPr sz="2400" dirty="0">
              <a:solidFill>
                <a:schemeClr val="tx1"/>
              </a:solidFill>
              <a:latin typeface="Nunito Sans"/>
            </a:endParaRPr>
          </a:p>
        </p:txBody>
      </p:sp>
    </p:spTree>
    <p:extLst>
      <p:ext uri="{BB962C8B-B14F-4D97-AF65-F5344CB8AC3E}">
        <p14:creationId xmlns="" xmlns:p14="http://schemas.microsoft.com/office/powerpoint/2010/main" val="37075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3">
                                            <p:txEl>
                                              <p:pRg st="0" end="0"/>
                                            </p:txEl>
                                          </p:spTgt>
                                        </p:tgtEl>
                                        <p:attrNameLst>
                                          <p:attrName>style.visibility</p:attrName>
                                        </p:attrNameLst>
                                      </p:cBhvr>
                                      <p:to>
                                        <p:strVal val="visible"/>
                                      </p:to>
                                    </p:set>
                                    <p:animEffect transition="in" filter="blinds(horizontal)">
                                      <p:cBhvr>
                                        <p:cTn id="12" dur="500"/>
                                        <p:tgtEl>
                                          <p:spTgt spid="1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3">
                                            <p:txEl>
                                              <p:pRg st="2" end="2"/>
                                            </p:txEl>
                                          </p:spTgt>
                                        </p:tgtEl>
                                        <p:attrNameLst>
                                          <p:attrName>style.visibility</p:attrName>
                                        </p:attrNameLst>
                                      </p:cBhvr>
                                      <p:to>
                                        <p:strVal val="visible"/>
                                      </p:to>
                                    </p:set>
                                    <p:animEffect transition="in" filter="blinds(horizontal)">
                                      <p:cBhvr>
                                        <p:cTn id="17" dur="500"/>
                                        <p:tgtEl>
                                          <p:spTgt spid="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3">
                                            <p:txEl>
                                              <p:pRg st="4" end="4"/>
                                            </p:txEl>
                                          </p:spTgt>
                                        </p:tgtEl>
                                        <p:attrNameLst>
                                          <p:attrName>style.visibility</p:attrName>
                                        </p:attrNameLst>
                                      </p:cBhvr>
                                      <p:to>
                                        <p:strVal val="visible"/>
                                      </p:to>
                                    </p:set>
                                    <p:animEffect transition="in" filter="blinds(horizontal)">
                                      <p:cBhvr>
                                        <p:cTn id="22" dur="500"/>
                                        <p:tgtEl>
                                          <p:spTgt spid="1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3">
                                            <p:txEl>
                                              <p:pRg st="6" end="6"/>
                                            </p:txEl>
                                          </p:spTgt>
                                        </p:tgtEl>
                                        <p:attrNameLst>
                                          <p:attrName>style.visibility</p:attrName>
                                        </p:attrNameLst>
                                      </p:cBhvr>
                                      <p:to>
                                        <p:strVal val="visible"/>
                                      </p:to>
                                    </p:set>
                                    <p:animEffect transition="in" filter="blinds(horizontal)">
                                      <p:cBhvr>
                                        <p:cTn id="27" dur="500"/>
                                        <p:tgtEl>
                                          <p:spTgt spid="12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3">
                                            <p:txEl>
                                              <p:pRg st="8" end="8"/>
                                            </p:txEl>
                                          </p:spTgt>
                                        </p:tgtEl>
                                        <p:attrNameLst>
                                          <p:attrName>style.visibility</p:attrName>
                                        </p:attrNameLst>
                                      </p:cBhvr>
                                      <p:to>
                                        <p:strVal val="visible"/>
                                      </p:to>
                                    </p:set>
                                    <p:animEffect transition="in" filter="blinds(horizontal)">
                                      <p:cBhvr>
                                        <p:cTn id="32" dur="500"/>
                                        <p:tgtEl>
                                          <p:spTgt spid="12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nodePh="1">
                                  <p:stCondLst>
                                    <p:cond delay="0"/>
                                  </p:stCondLst>
                                  <p:endCondLst>
                                    <p:cond evt="begin" delay="0">
                                      <p:tn val="35"/>
                                    </p:cond>
                                  </p:end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blinds(horizontal)">
                                      <p:cBhvr>
                                        <p:cTn id="3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build="p"/>
      <p:bldP spid="13" grpId="0"/>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13" name="TextBox 12">
            <a:extLst>
              <a:ext uri="{FF2B5EF4-FFF2-40B4-BE49-F238E27FC236}">
                <a16:creationId xmlns:a16="http://schemas.microsoft.com/office/drawing/2014/main" xmlns="" id="{FC4BA18A-B0F2-4D62-9B28-7B486D4C70CF}"/>
              </a:ext>
            </a:extLst>
          </p:cNvPr>
          <p:cNvSpPr txBox="1"/>
          <p:nvPr/>
        </p:nvSpPr>
        <p:spPr>
          <a:xfrm>
            <a:off x="0" y="0"/>
            <a:ext cx="12192000" cy="707886"/>
          </a:xfrm>
          <a:prstGeom prst="rect">
            <a:avLst/>
          </a:prstGeom>
          <a:noFill/>
        </p:spPr>
        <p:txBody>
          <a:bodyPr wrap="square" rtlCol="0">
            <a:spAutoFit/>
          </a:bodyPr>
          <a:lstStyle/>
          <a:p>
            <a:pPr algn="ctr"/>
            <a:r>
              <a:rPr lang="en-US" sz="4000" dirty="0" smtClean="0"/>
              <a:t>Example Stress Interview Questions</a:t>
            </a:r>
            <a:endParaRPr lang="en-US" sz="4000" dirty="0"/>
          </a:p>
        </p:txBody>
      </p:sp>
      <p:sp>
        <p:nvSpPr>
          <p:cNvPr id="10" name="Rectangle 9">
            <a:extLst>
              <a:ext uri="{FF2B5EF4-FFF2-40B4-BE49-F238E27FC236}">
                <a16:creationId xmlns:a16="http://schemas.microsoft.com/office/drawing/2014/main" xmlns="" id="{82037F44-B579-465E-912D-7578628D7D24}"/>
              </a:ext>
            </a:extLst>
          </p:cNvPr>
          <p:cNvSpPr/>
          <p:nvPr/>
        </p:nvSpPr>
        <p:spPr>
          <a:xfrm>
            <a:off x="1127448" y="692696"/>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298" name="Picture 2" descr="Image result for &quot;Examples&quot;"/>
          <p:cNvPicPr>
            <a:picLocks noChangeAspect="1" noChangeArrowheads="1"/>
          </p:cNvPicPr>
          <p:nvPr/>
        </p:nvPicPr>
        <p:blipFill>
          <a:blip r:embed="rId4" cstate="print"/>
          <a:srcRect/>
          <a:stretch>
            <a:fillRect/>
          </a:stretch>
        </p:blipFill>
        <p:spPr bwMode="auto">
          <a:xfrm>
            <a:off x="3143672" y="908720"/>
            <a:ext cx="5949280" cy="5949280"/>
          </a:xfrm>
          <a:prstGeom prst="rect">
            <a:avLst/>
          </a:prstGeom>
          <a:noFill/>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0" y="980728"/>
            <a:ext cx="12192000" cy="4234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lgn="ctr"/>
            <a:r>
              <a:rPr lang="en-US" sz="2400" dirty="0" smtClean="0"/>
              <a:t>“What makes you think you’re qualified for this job?”</a:t>
            </a:r>
            <a:endParaRPr lang="en-US" sz="2400" dirty="0"/>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0" y="0"/>
            <a:ext cx="12192000" cy="707886"/>
          </a:xfrm>
          <a:prstGeom prst="rect">
            <a:avLst/>
          </a:prstGeom>
          <a:noFill/>
        </p:spPr>
        <p:txBody>
          <a:bodyPr wrap="square" rtlCol="0">
            <a:spAutoFit/>
          </a:bodyPr>
          <a:lstStyle/>
          <a:p>
            <a:pPr algn="ctr"/>
            <a:r>
              <a:rPr lang="en-US" sz="4000" dirty="0" smtClean="0"/>
              <a:t>Aggressive Questioning</a:t>
            </a:r>
            <a:endParaRPr lang="en-US" sz="4000" dirty="0"/>
          </a:p>
        </p:txBody>
      </p:sp>
      <p:sp>
        <p:nvSpPr>
          <p:cNvPr id="10" name="Rectangle 9">
            <a:extLst>
              <a:ext uri="{FF2B5EF4-FFF2-40B4-BE49-F238E27FC236}">
                <a16:creationId xmlns:a16="http://schemas.microsoft.com/office/drawing/2014/main" xmlns="" id="{82037F44-B579-465E-912D-7578628D7D24}"/>
              </a:ext>
            </a:extLst>
          </p:cNvPr>
          <p:cNvSpPr/>
          <p:nvPr/>
        </p:nvSpPr>
        <p:spPr>
          <a:xfrm>
            <a:off x="1055440" y="692696"/>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250" name="Picture 2" descr="Image result for &quot;What makes you think you’re qualified for this job?&quot;"/>
          <p:cNvPicPr>
            <a:picLocks noChangeAspect="1" noChangeArrowheads="1"/>
          </p:cNvPicPr>
          <p:nvPr/>
        </p:nvPicPr>
        <p:blipFill>
          <a:blip r:embed="rId3" cstate="print"/>
          <a:srcRect/>
          <a:stretch>
            <a:fillRect/>
          </a:stretch>
        </p:blipFill>
        <p:spPr bwMode="auto">
          <a:xfrm>
            <a:off x="1487488" y="2132856"/>
            <a:ext cx="9450288" cy="4725144"/>
          </a:xfrm>
          <a:prstGeom prst="rect">
            <a:avLst/>
          </a:prstGeom>
          <a:noFill/>
        </p:spPr>
      </p:pic>
      <p:pic>
        <p:nvPicPr>
          <p:cNvPr id="20" name="Picture 19">
            <a:extLst>
              <a:ext uri="{FF2B5EF4-FFF2-40B4-BE49-F238E27FC236}">
                <a16:creationId xmlns:a16="http://schemas.microsoft.com/office/drawing/2014/main" xmlns="" id="{2E9AFCDB-7861-45AA-9B1F-B529F0DA0078}"/>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3">
                                            <p:txEl>
                                              <p:pRg st="0" end="0"/>
                                            </p:txEl>
                                          </p:spTgt>
                                        </p:tgtEl>
                                        <p:attrNameLst>
                                          <p:attrName>style.visibility</p:attrName>
                                        </p:attrNameLst>
                                      </p:cBhvr>
                                      <p:to>
                                        <p:strVal val="visible"/>
                                      </p:to>
                                    </p:set>
                                    <p:animEffect transition="in" filter="blinds(horizontal)">
                                      <p:cBhvr>
                                        <p:cTn id="12" dur="500"/>
                                        <p:tgtEl>
                                          <p:spTgt spid="1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build="p"/>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023903" y="1643050"/>
            <a:ext cx="9286940" cy="41167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2400" dirty="0" smtClean="0"/>
              <a:t>Example answer:</a:t>
            </a:r>
          </a:p>
          <a:p>
            <a:endParaRPr lang="en-US" sz="2400" dirty="0" smtClean="0"/>
          </a:p>
          <a:p>
            <a:r>
              <a:rPr lang="en-US" sz="2400" i="1" dirty="0" smtClean="0"/>
              <a:t>“The key responsibility of this role is to provide exceptional customer service, no matter the circumstances. In my previous role, I was often faced with aggressive behaviour. It was a learning curve at first, but experience has taught me that this type of behaviour usually stems from frustration and is best solved through patience and understanding.”</a:t>
            </a:r>
          </a:p>
          <a:p>
            <a:endParaRPr lang="en-US" sz="2400" i="1" dirty="0" smtClean="0"/>
          </a:p>
          <a:p>
            <a:endParaRPr lang="en-US" sz="2400" dirty="0" smtClean="0"/>
          </a:p>
          <a:p>
            <a:r>
              <a:rPr lang="en-US" sz="2400" dirty="0" smtClean="0"/>
              <a:t>Finish your response with an example of when and how you resolved a tense situation.</a:t>
            </a:r>
            <a:endParaRPr lang="en-US" sz="2400" dirty="0"/>
          </a:p>
        </p:txBody>
      </p:sp>
      <p:pic>
        <p:nvPicPr>
          <p:cNvPr id="20" name="Picture 19">
            <a:extLst>
              <a:ext uri="{FF2B5EF4-FFF2-40B4-BE49-F238E27FC236}">
                <a16:creationId xmlns:a16="http://schemas.microsoft.com/office/drawing/2014/main" xmlns="" id="{2E9AFCDB-7861-45AA-9B1F-B529F0DA00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7401" y="6096000"/>
            <a:ext cx="1989100" cy="533400"/>
          </a:xfrm>
          <a:prstGeom prst="rect">
            <a:avLst/>
          </a:prstGeom>
        </p:spPr>
      </p:pic>
      <p:sp>
        <p:nvSpPr>
          <p:cNvPr id="13" name="TextBox 12">
            <a:extLst>
              <a:ext uri="{FF2B5EF4-FFF2-40B4-BE49-F238E27FC236}">
                <a16:creationId xmlns:a16="http://schemas.microsoft.com/office/drawing/2014/main" xmlns="" id="{FC4BA18A-B0F2-4D62-9B28-7B486D4C70CF}"/>
              </a:ext>
            </a:extLst>
          </p:cNvPr>
          <p:cNvSpPr txBox="1"/>
          <p:nvPr/>
        </p:nvSpPr>
        <p:spPr>
          <a:xfrm>
            <a:off x="0" y="0"/>
            <a:ext cx="12192000" cy="707886"/>
          </a:xfrm>
          <a:prstGeom prst="rect">
            <a:avLst/>
          </a:prstGeom>
          <a:noFill/>
        </p:spPr>
        <p:txBody>
          <a:bodyPr wrap="square" rtlCol="0">
            <a:spAutoFit/>
          </a:bodyPr>
          <a:lstStyle/>
          <a:p>
            <a:pPr algn="ctr"/>
            <a:r>
              <a:rPr lang="en-US" sz="4000" dirty="0" smtClean="0"/>
              <a:t>Aggressive Questioning</a:t>
            </a:r>
            <a:endParaRPr lang="en-US" sz="4000" dirty="0"/>
          </a:p>
        </p:txBody>
      </p:sp>
      <p:sp>
        <p:nvSpPr>
          <p:cNvPr id="10" name="Rectangle 9">
            <a:extLst>
              <a:ext uri="{FF2B5EF4-FFF2-40B4-BE49-F238E27FC236}">
                <a16:creationId xmlns:a16="http://schemas.microsoft.com/office/drawing/2014/main" xmlns="" id="{82037F44-B579-465E-912D-7578628D7D24}"/>
              </a:ext>
            </a:extLst>
          </p:cNvPr>
          <p:cNvSpPr/>
          <p:nvPr/>
        </p:nvSpPr>
        <p:spPr>
          <a:xfrm>
            <a:off x="1055440" y="76470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7075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3201</TotalTime>
  <Words>1952</Words>
  <Application>Microsoft Office PowerPoint</Application>
  <PresentationFormat>Custom</PresentationFormat>
  <Paragraphs>273</Paragraphs>
  <Slides>43</Slides>
  <Notes>43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Questions</vt:lpstr>
      <vt:lpstr>Answers</vt:lpstr>
      <vt:lpstr>Questions</vt:lpstr>
      <vt:lpstr>Answers</vt:lpstr>
      <vt:lpstr>Questions</vt:lpstr>
      <vt:lpstr>Answers</vt:lpstr>
      <vt:lpstr>Questions</vt:lpstr>
      <vt:lpstr>Answers</vt:lpstr>
      <vt:lpstr>Questions</vt:lpstr>
      <vt:lpstr>Answers</vt:lpstr>
      <vt:lpstr>Questions</vt:lpstr>
      <vt:lpstr>Answers</vt:lpstr>
      <vt:lpstr>Questions</vt:lpstr>
      <vt:lpstr>Answers</vt:lpstr>
      <vt:lpstr>Questions</vt:lpstr>
      <vt:lpstr>Answers</vt:lpstr>
      <vt:lpstr>Slide 41</vt:lpstr>
      <vt:lpstr>Slide 42</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dc:creator>
  <cp:lastModifiedBy>THANGAVEL RAJ</cp:lastModifiedBy>
  <cp:revision>834</cp:revision>
  <dcterms:created xsi:type="dcterms:W3CDTF">2006-08-16T00:00:00Z</dcterms:created>
  <dcterms:modified xsi:type="dcterms:W3CDTF">2020-01-23T11:06:05Z</dcterms:modified>
</cp:coreProperties>
</file>