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9" r:id="rId2"/>
    <p:sldId id="261" r:id="rId3"/>
    <p:sldId id="262" r:id="rId4"/>
    <p:sldId id="260" r:id="rId5"/>
    <p:sldId id="263" r:id="rId6"/>
    <p:sldId id="267" r:id="rId7"/>
    <p:sldId id="264" r:id="rId8"/>
    <p:sldId id="265" r:id="rId9"/>
    <p:sldId id="266" r:id="rId10"/>
    <p:sldId id="270" r:id="rId11"/>
    <p:sldId id="272" r:id="rId12"/>
    <p:sldId id="273" r:id="rId13"/>
    <p:sldId id="274" r:id="rId14"/>
    <p:sldId id="275" r:id="rId15"/>
    <p:sldId id="276" r:id="rId16"/>
    <p:sldId id="277" r:id="rId17"/>
    <p:sldId id="286" r:id="rId18"/>
    <p:sldId id="278" r:id="rId19"/>
    <p:sldId id="279" r:id="rId20"/>
    <p:sldId id="280" r:id="rId21"/>
    <p:sldId id="281" r:id="rId22"/>
    <p:sldId id="282" r:id="rId23"/>
    <p:sldId id="283" r:id="rId24"/>
    <p:sldId id="284"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27" autoAdjust="0"/>
  </p:normalViewPr>
  <p:slideViewPr>
    <p:cSldViewPr snapToGrid="0" showGuides="1">
      <p:cViewPr varScale="1">
        <p:scale>
          <a:sx n="54" d="100"/>
          <a:sy n="54" d="100"/>
        </p:scale>
        <p:origin x="-186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B0BC5-2D40-4F02-B0A9-9758DCC8FCE6}" type="datetimeFigureOut">
              <a:rPr lang="en-IN" smtClean="0"/>
              <a:pPr/>
              <a:t>21-02-2020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B5604-F1F9-443E-AD4E-927F79AE24FE}" type="slidenum">
              <a:rPr lang="en-IN" smtClean="0"/>
              <a:pPr/>
              <a:t>‹#›</a:t>
            </a:fld>
            <a:endParaRPr lang="en-IN"/>
          </a:p>
        </p:txBody>
      </p:sp>
    </p:spTree>
    <p:extLst>
      <p:ext uri="{BB962C8B-B14F-4D97-AF65-F5344CB8AC3E}">
        <p14:creationId xmlns:p14="http://schemas.microsoft.com/office/powerpoint/2010/main" xmlns="" val="343109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free-management-ebooks.com/news/wp-content/uploads/2016/12/ss8.p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Title slide : Talk about our organization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82506B-23F0-49EF-840C-97F3383790F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14742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Title slide</a:t>
            </a:r>
          </a:p>
        </p:txBody>
      </p:sp>
      <p:sp>
        <p:nvSpPr>
          <p:cNvPr id="4" name="Slide Number Placeholder 3"/>
          <p:cNvSpPr>
            <a:spLocks noGrp="1"/>
          </p:cNvSpPr>
          <p:nvPr>
            <p:ph type="sldNum" sz="quarter" idx="10"/>
          </p:nvPr>
        </p:nvSpPr>
        <p:spPr/>
        <p:txBody>
          <a:bodyPr/>
          <a:lstStyle/>
          <a:p>
            <a:fld id="{345B5604-F1F9-443E-AD4E-927F79AE24FE}" type="slidenum">
              <a:rPr lang="en-IN" smtClean="0"/>
              <a:pPr/>
              <a:t>10</a:t>
            </a:fld>
            <a:endParaRPr lang="en-IN"/>
          </a:p>
        </p:txBody>
      </p:sp>
    </p:spTree>
    <p:extLst>
      <p:ext uri="{BB962C8B-B14F-4D97-AF65-F5344CB8AC3E}">
        <p14:creationId xmlns:p14="http://schemas.microsoft.com/office/powerpoint/2010/main" xmlns="" val="420641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15315" marR="567055" indent="-615315" algn="l">
              <a:lnSpc>
                <a:spcPct val="100000"/>
              </a:lnSpc>
              <a:spcBef>
                <a:spcPts val="770"/>
              </a:spcBef>
              <a:buClr>
                <a:srgbClr val="FFFFFF"/>
              </a:buClr>
              <a:buSzPct val="80357"/>
              <a:buNone/>
              <a:tabLst>
                <a:tab pos="615315" algn="l"/>
                <a:tab pos="616585" algn="l"/>
              </a:tabLst>
            </a:pPr>
            <a:r>
              <a:rPr lang="en-IN" sz="2800" spc="105" dirty="0">
                <a:latin typeface="Arial"/>
                <a:cs typeface="Arial"/>
              </a:rPr>
              <a:t>It</a:t>
            </a:r>
            <a:r>
              <a:rPr lang="en-IN" sz="2800" spc="-185" dirty="0">
                <a:latin typeface="Arial"/>
                <a:cs typeface="Arial"/>
              </a:rPr>
              <a:t> </a:t>
            </a:r>
            <a:r>
              <a:rPr lang="en-IN" sz="2800" spc="-5" dirty="0">
                <a:latin typeface="Arial"/>
                <a:cs typeface="Arial"/>
              </a:rPr>
              <a:t>Must</a:t>
            </a:r>
            <a:r>
              <a:rPr lang="en-IN" sz="2800" spc="-190" dirty="0">
                <a:latin typeface="Arial"/>
                <a:cs typeface="Arial"/>
              </a:rPr>
              <a:t> </a:t>
            </a:r>
            <a:r>
              <a:rPr lang="en-IN" sz="2800" spc="-65" dirty="0">
                <a:latin typeface="Arial"/>
                <a:cs typeface="Arial"/>
              </a:rPr>
              <a:t>be</a:t>
            </a:r>
            <a:r>
              <a:rPr lang="en-IN" sz="2800" spc="-190" dirty="0">
                <a:latin typeface="Arial"/>
                <a:cs typeface="Arial"/>
              </a:rPr>
              <a:t> </a:t>
            </a:r>
            <a:r>
              <a:rPr lang="en-IN" sz="2800" spc="-50" dirty="0">
                <a:latin typeface="Arial"/>
                <a:cs typeface="Arial"/>
              </a:rPr>
              <a:t>done</a:t>
            </a:r>
            <a:r>
              <a:rPr lang="en-IN" sz="2800" spc="-190" dirty="0">
                <a:latin typeface="Arial"/>
                <a:cs typeface="Arial"/>
              </a:rPr>
              <a:t> </a:t>
            </a:r>
            <a:r>
              <a:rPr lang="en-IN" sz="2800" spc="-65" dirty="0">
                <a:latin typeface="Arial"/>
                <a:cs typeface="Arial"/>
              </a:rPr>
              <a:t>amid</a:t>
            </a:r>
            <a:endParaRPr lang="en-IN" sz="2800" dirty="0">
              <a:latin typeface="Arial"/>
              <a:cs typeface="Arial"/>
            </a:endParaRPr>
          </a:p>
          <a:p>
            <a:pPr marL="228600" marR="554990" lvl="1" indent="-228600" algn="l">
              <a:lnSpc>
                <a:spcPct val="100000"/>
              </a:lnSpc>
              <a:spcBef>
                <a:spcPts val="670"/>
              </a:spcBef>
              <a:buClr>
                <a:srgbClr val="FFFFFF"/>
              </a:buClr>
              <a:buNone/>
              <a:tabLst>
                <a:tab pos="228600" algn="l"/>
              </a:tabLst>
            </a:pPr>
            <a:r>
              <a:rPr lang="en-IN" sz="2800" spc="-105" dirty="0">
                <a:latin typeface="Arial"/>
                <a:cs typeface="Arial"/>
              </a:rPr>
              <a:t>Ever-changing</a:t>
            </a:r>
            <a:r>
              <a:rPr lang="en-IN" sz="2800" spc="-225" dirty="0">
                <a:latin typeface="Arial"/>
                <a:cs typeface="Arial"/>
              </a:rPr>
              <a:t> </a:t>
            </a:r>
            <a:r>
              <a:rPr lang="en-IN" sz="2800" spc="-15" dirty="0" smtClean="0">
                <a:latin typeface="Arial"/>
                <a:cs typeface="Arial"/>
              </a:rPr>
              <a:t>factors</a:t>
            </a:r>
            <a:endParaRPr lang="en-IN" sz="2800" spc="-15" dirty="0">
              <a:latin typeface="Arial"/>
              <a:cs typeface="Arial"/>
            </a:endParaRPr>
          </a:p>
          <a:p>
            <a:pPr marL="228600" marR="554990" lvl="1" indent="-228600" algn="l">
              <a:lnSpc>
                <a:spcPct val="100000"/>
              </a:lnSpc>
              <a:spcBef>
                <a:spcPts val="670"/>
              </a:spcBef>
              <a:buClr>
                <a:srgbClr val="FFFFFF"/>
              </a:buClr>
              <a:buNone/>
              <a:tabLst>
                <a:tab pos="228600" algn="l"/>
              </a:tabLst>
            </a:pPr>
            <a:r>
              <a:rPr lang="en-IN" sz="2800" spc="-80" dirty="0" smtClean="0">
                <a:latin typeface="Arial"/>
                <a:cs typeface="Arial"/>
              </a:rPr>
              <a:t>Unclear</a:t>
            </a:r>
            <a:r>
              <a:rPr lang="en-IN" sz="2800" spc="-180" dirty="0" smtClean="0">
                <a:latin typeface="Arial"/>
                <a:cs typeface="Arial"/>
              </a:rPr>
              <a:t> </a:t>
            </a:r>
            <a:r>
              <a:rPr lang="en-IN" sz="2800" spc="10" dirty="0" smtClean="0">
                <a:latin typeface="Arial"/>
                <a:cs typeface="Arial"/>
              </a:rPr>
              <a:t>information</a:t>
            </a:r>
            <a:endParaRPr lang="en-IN" sz="2800" spc="10" dirty="0">
              <a:latin typeface="Arial"/>
              <a:cs typeface="Arial"/>
            </a:endParaRPr>
          </a:p>
          <a:p>
            <a:pPr marL="228600" marR="554990" lvl="1" indent="-228600" algn="l">
              <a:lnSpc>
                <a:spcPct val="100000"/>
              </a:lnSpc>
              <a:spcBef>
                <a:spcPts val="670"/>
              </a:spcBef>
              <a:buClr>
                <a:srgbClr val="FFFFFF"/>
              </a:buClr>
              <a:buNone/>
              <a:tabLst>
                <a:tab pos="228600" algn="l"/>
              </a:tabLst>
            </a:pPr>
            <a:r>
              <a:rPr lang="en-IN" sz="2800" spc="-40" dirty="0" smtClean="0">
                <a:latin typeface="Arial"/>
                <a:cs typeface="Arial"/>
              </a:rPr>
              <a:t>Conflicting </a:t>
            </a:r>
            <a:r>
              <a:rPr lang="en-IN" sz="2800" spc="-15" dirty="0">
                <a:latin typeface="Arial"/>
                <a:cs typeface="Arial"/>
              </a:rPr>
              <a:t>points </a:t>
            </a:r>
            <a:r>
              <a:rPr lang="en-IN" sz="2800" spc="85" dirty="0">
                <a:latin typeface="Arial"/>
                <a:cs typeface="Arial"/>
              </a:rPr>
              <a:t>of</a:t>
            </a:r>
            <a:r>
              <a:rPr lang="en-IN" sz="2800" spc="-450" dirty="0">
                <a:latin typeface="Arial"/>
                <a:cs typeface="Arial"/>
              </a:rPr>
              <a:t> </a:t>
            </a:r>
            <a:r>
              <a:rPr lang="en-IN" sz="2800" spc="-80" dirty="0">
                <a:latin typeface="Arial"/>
                <a:cs typeface="Arial"/>
              </a:rPr>
              <a:t>view</a:t>
            </a:r>
            <a:endParaRPr lang="en-IN" sz="2800" dirty="0">
              <a:latin typeface="Arial"/>
              <a:cs typeface="Arial"/>
            </a:endParaRPr>
          </a:p>
          <a:p>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11</a:t>
            </a:fld>
            <a:endParaRPr lang="en-IN"/>
          </a:p>
        </p:txBody>
      </p:sp>
    </p:spTree>
    <p:extLst>
      <p:ext uri="{BB962C8B-B14F-4D97-AF65-F5344CB8AC3E}">
        <p14:creationId xmlns:p14="http://schemas.microsoft.com/office/powerpoint/2010/main" xmlns="" val="73928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definition of decision and decision making</a:t>
            </a:r>
          </a:p>
        </p:txBody>
      </p:sp>
      <p:sp>
        <p:nvSpPr>
          <p:cNvPr id="4" name="Slide Number Placeholder 3"/>
          <p:cNvSpPr>
            <a:spLocks noGrp="1"/>
          </p:cNvSpPr>
          <p:nvPr>
            <p:ph type="sldNum" sz="quarter" idx="10"/>
          </p:nvPr>
        </p:nvSpPr>
        <p:spPr/>
        <p:txBody>
          <a:bodyPr/>
          <a:lstStyle/>
          <a:p>
            <a:fld id="{345B5604-F1F9-443E-AD4E-927F79AE24FE}" type="slidenum">
              <a:rPr lang="en-IN" smtClean="0"/>
              <a:pPr/>
              <a:t>12</a:t>
            </a:fld>
            <a:endParaRPr lang="en-IN"/>
          </a:p>
        </p:txBody>
      </p:sp>
    </p:spTree>
    <p:extLst>
      <p:ext uri="{BB962C8B-B14F-4D97-AF65-F5344CB8AC3E}">
        <p14:creationId xmlns:p14="http://schemas.microsoft.com/office/powerpoint/2010/main" xmlns="" val="4244670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Trainers please talk about the importance of decision making with the given points.</a:t>
            </a:r>
          </a:p>
        </p:txBody>
      </p:sp>
      <p:sp>
        <p:nvSpPr>
          <p:cNvPr id="4" name="Slide Number Placeholder 3"/>
          <p:cNvSpPr>
            <a:spLocks noGrp="1"/>
          </p:cNvSpPr>
          <p:nvPr>
            <p:ph type="sldNum" sz="quarter" idx="10"/>
          </p:nvPr>
        </p:nvSpPr>
        <p:spPr/>
        <p:txBody>
          <a:bodyPr/>
          <a:lstStyle/>
          <a:p>
            <a:fld id="{345B5604-F1F9-443E-AD4E-927F79AE24FE}" type="slidenum">
              <a:rPr lang="en-IN" smtClean="0"/>
              <a:pPr/>
              <a:t>13</a:t>
            </a:fld>
            <a:endParaRPr lang="en-IN"/>
          </a:p>
        </p:txBody>
      </p:sp>
    </p:spTree>
    <p:extLst>
      <p:ext uri="{BB962C8B-B14F-4D97-AF65-F5344CB8AC3E}">
        <p14:creationId xmlns:p14="http://schemas.microsoft.com/office/powerpoint/2010/main" xmlns="" val="497113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Eight steps of decision making</a:t>
            </a:r>
          </a:p>
        </p:txBody>
      </p:sp>
      <p:sp>
        <p:nvSpPr>
          <p:cNvPr id="4" name="Slide Number Placeholder 3"/>
          <p:cNvSpPr>
            <a:spLocks noGrp="1"/>
          </p:cNvSpPr>
          <p:nvPr>
            <p:ph type="sldNum" sz="quarter" idx="10"/>
          </p:nvPr>
        </p:nvSpPr>
        <p:spPr/>
        <p:txBody>
          <a:bodyPr/>
          <a:lstStyle/>
          <a:p>
            <a:fld id="{345B5604-F1F9-443E-AD4E-927F79AE24FE}" type="slidenum">
              <a:rPr lang="en-IN" smtClean="0"/>
              <a:pPr/>
              <a:t>14</a:t>
            </a:fld>
            <a:endParaRPr lang="en-IN"/>
          </a:p>
        </p:txBody>
      </p:sp>
    </p:spTree>
    <p:extLst>
      <p:ext uri="{BB962C8B-B14F-4D97-AF65-F5344CB8AC3E}">
        <p14:creationId xmlns:p14="http://schemas.microsoft.com/office/powerpoint/2010/main" xmlns="" val="567694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PROBLEM is a discrepancy between an existing and a desired condition. An obstacle that makes it difficult to achieve a desired goal or purpose. Characteristics of Problems. A problem becomes a problem when a manager becomes aware of it. The manager must have the authority, information, or resources needed to solve the problem.</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15</a:t>
            </a:fld>
            <a:endParaRPr lang="en-IN"/>
          </a:p>
        </p:txBody>
      </p:sp>
    </p:spTree>
    <p:extLst>
      <p:ext uri="{BB962C8B-B14F-4D97-AF65-F5344CB8AC3E}">
        <p14:creationId xmlns:p14="http://schemas.microsoft.com/office/powerpoint/2010/main" xmlns="" val="82650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Decision criteria are factors that are important (relevant) to resolving the problem, such as: Costs that will be incurred (investments required)Risks likely to be encountered (chance of failure)Outcomes that are desired (growth of the firm)Every decision maker has criteria guiding his or her decisions</a:t>
            </a:r>
            <a:r>
              <a:rPr lang="en-IN" dirty="0"/>
              <a:t/>
            </a:r>
            <a:br>
              <a:rPr lang="en-IN" dirty="0"/>
            </a:b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16</a:t>
            </a:fld>
            <a:endParaRPr lang="en-IN"/>
          </a:p>
        </p:txBody>
      </p:sp>
    </p:spTree>
    <p:extLst>
      <p:ext uri="{BB962C8B-B14F-4D97-AF65-F5344CB8AC3E}">
        <p14:creationId xmlns:p14="http://schemas.microsoft.com/office/powerpoint/2010/main" xmlns="" val="4023711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Decision criteria are factors that are important (relevant) to resolving the problem, such as: Costs that will be incurred (investments required)Risks likely to be encountered (chance of failure)Outcomes that are desired (growth of the firm)Every decision maker has criteria guiding his or her decisions</a:t>
            </a:r>
            <a:r>
              <a:rPr lang="en-IN" dirty="0"/>
              <a:t/>
            </a:r>
            <a:br>
              <a:rPr lang="en-IN" dirty="0"/>
            </a:b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17</a:t>
            </a:fld>
            <a:endParaRPr lang="en-IN"/>
          </a:p>
        </p:txBody>
      </p:sp>
    </p:spTree>
    <p:extLst>
      <p:ext uri="{BB962C8B-B14F-4D97-AF65-F5344CB8AC3E}">
        <p14:creationId xmlns:p14="http://schemas.microsoft.com/office/powerpoint/2010/main" xmlns="" val="4023711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Decision criteria are not of equal importance: Assigning a weight to each item places the items in the correct priority order of their importance in the decision-making process.</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18</a:t>
            </a:fld>
            <a:endParaRPr lang="en-IN"/>
          </a:p>
        </p:txBody>
      </p:sp>
    </p:spTree>
    <p:extLst>
      <p:ext uri="{BB962C8B-B14F-4D97-AF65-F5344CB8AC3E}">
        <p14:creationId xmlns:p14="http://schemas.microsoft.com/office/powerpoint/2010/main" xmlns="" val="738930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fourth step in the decision-making process requires the decision maker to list viable alternatives that could resolve the problem. In this step, a decision maker needs to be creative. Alternatives are listed (without evaluation) that can resolve the problem.</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19</a:t>
            </a:fld>
            <a:endParaRPr lang="en-IN"/>
          </a:p>
        </p:txBody>
      </p:sp>
    </p:spTree>
    <p:extLst>
      <p:ext uri="{BB962C8B-B14F-4D97-AF65-F5344CB8AC3E}">
        <p14:creationId xmlns:p14="http://schemas.microsoft.com/office/powerpoint/2010/main" xmlns="" val="157558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Nunito Sans"/>
              </a:rPr>
              <a:t>Topic slide : Explain what we are going to deal </a:t>
            </a:r>
            <a:r>
              <a:rPr lang="en-IN" dirty="0" smtClean="0">
                <a:latin typeface="Nunito Sans"/>
              </a:rPr>
              <a:t>with in </a:t>
            </a:r>
            <a:r>
              <a:rPr lang="en-IN" dirty="0">
                <a:latin typeface="Nunito Sans"/>
              </a:rPr>
              <a:t>this </a:t>
            </a:r>
            <a:r>
              <a:rPr lang="en-IN" dirty="0" smtClean="0">
                <a:latin typeface="Nunito Sans"/>
              </a:rPr>
              <a:t>session.</a:t>
            </a:r>
            <a:endParaRPr lang="en-IN" dirty="0">
              <a:latin typeface="Nunito Sans"/>
            </a:endParaRPr>
          </a:p>
        </p:txBody>
      </p:sp>
      <p:sp>
        <p:nvSpPr>
          <p:cNvPr id="4" name="Slide Number Placeholder 3"/>
          <p:cNvSpPr>
            <a:spLocks noGrp="1"/>
          </p:cNvSpPr>
          <p:nvPr>
            <p:ph type="sldNum" sz="quarter" idx="10"/>
          </p:nvPr>
        </p:nvSpPr>
        <p:spPr/>
        <p:txBody>
          <a:bodyPr/>
          <a:lstStyle/>
          <a:p>
            <a:fld id="{0E82506B-23F0-49EF-840C-97F3383790FA}" type="slidenum">
              <a:rPr lang="en-IN" smtClean="0"/>
              <a:pPr/>
              <a:t>2</a:t>
            </a:fld>
            <a:endParaRPr lang="en-IN"/>
          </a:p>
        </p:txBody>
      </p:sp>
    </p:spTree>
    <p:extLst>
      <p:ext uri="{BB962C8B-B14F-4D97-AF65-F5344CB8AC3E}">
        <p14:creationId xmlns:p14="http://schemas.microsoft.com/office/powerpoint/2010/main" xmlns="" val="774066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Appraising each alternative’s strengths and weaknesses An alternative’s appraisal is based on its ability to resolve the issues related to the criteria and criteria weight.</a:t>
            </a:r>
            <a:r>
              <a:rPr lang="en-IN" dirty="0"/>
              <a:t/>
            </a:r>
            <a:br>
              <a:rPr lang="en-IN" dirty="0"/>
            </a:b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20</a:t>
            </a:fld>
            <a:endParaRPr lang="en-IN"/>
          </a:p>
        </p:txBody>
      </p:sp>
    </p:spTree>
    <p:extLst>
      <p:ext uri="{BB962C8B-B14F-4D97-AF65-F5344CB8AC3E}">
        <p14:creationId xmlns:p14="http://schemas.microsoft.com/office/powerpoint/2010/main" xmlns="" val="287509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Choosing the best alternative The alternative with the highest total weight is chosen.</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21</a:t>
            </a:fld>
            <a:endParaRPr lang="en-IN"/>
          </a:p>
        </p:txBody>
      </p:sp>
    </p:spTree>
    <p:extLst>
      <p:ext uri="{BB962C8B-B14F-4D97-AF65-F5344CB8AC3E}">
        <p14:creationId xmlns:p14="http://schemas.microsoft.com/office/powerpoint/2010/main" xmlns="" val="2437378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Select</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the </a:t>
            </a:r>
            <a:r>
              <a:rPr lang="en-IN" sz="1200" b="0" i="0" kern="1200" dirty="0">
                <a:solidFill>
                  <a:schemeClr val="tx1"/>
                </a:solidFill>
                <a:effectLst/>
                <a:latin typeface="+mn-lt"/>
                <a:ea typeface="+mn-ea"/>
                <a:cs typeface="+mn-cs"/>
              </a:rPr>
              <a:t>chosen alternative into action- Conveying the decision and gaining commitment from those who will carry out the alternative</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22</a:t>
            </a:fld>
            <a:endParaRPr lang="en-IN"/>
          </a:p>
        </p:txBody>
      </p:sp>
    </p:spTree>
    <p:extLst>
      <p:ext uri="{BB962C8B-B14F-4D97-AF65-F5344CB8AC3E}">
        <p14:creationId xmlns:p14="http://schemas.microsoft.com/office/powerpoint/2010/main" xmlns="" val="170122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It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r>
              <a:rPr lang="en-IN" dirty="0"/>
              <a:t/>
            </a:r>
            <a:br>
              <a:rPr lang="en-IN" dirty="0"/>
            </a:b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23</a:t>
            </a:fld>
            <a:endParaRPr lang="en-IN"/>
          </a:p>
        </p:txBody>
      </p:sp>
    </p:spTree>
    <p:extLst>
      <p:ext uri="{BB962C8B-B14F-4D97-AF65-F5344CB8AC3E}">
        <p14:creationId xmlns:p14="http://schemas.microsoft.com/office/powerpoint/2010/main" xmlns="" val="138260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Decision making is particularly important to managers. It's part of all four managerial functions. Decision making is the essence of management. And that’s why managers—when they plan, organize, lead, and control—are called decision makers.</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24</a:t>
            </a:fld>
            <a:endParaRPr lang="en-IN"/>
          </a:p>
        </p:txBody>
      </p:sp>
    </p:spTree>
    <p:extLst>
      <p:ext uri="{BB962C8B-B14F-4D97-AF65-F5344CB8AC3E}">
        <p14:creationId xmlns:p14="http://schemas.microsoft.com/office/powerpoint/2010/main" xmlns="" val="7422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latin typeface="Nunito Sans"/>
              </a:rPr>
              <a:t>We already looked at</a:t>
            </a:r>
            <a:r>
              <a:rPr lang="en-IN" baseline="0" dirty="0" smtClean="0">
                <a:latin typeface="Nunito Sans"/>
              </a:rPr>
              <a:t> the “Problem Solving Cycle” in “Problem Solving 1.1. </a:t>
            </a:r>
            <a:r>
              <a:rPr lang="en-IN" dirty="0" smtClean="0">
                <a:latin typeface="Nunito Sans"/>
              </a:rPr>
              <a:t>Let us re- cap the same. In the “Problem Solving Cycle”, we looked</a:t>
            </a:r>
            <a:r>
              <a:rPr lang="en-IN" baseline="0" dirty="0" smtClean="0">
                <a:latin typeface="Nunito Sans"/>
              </a:rPr>
              <a:t> at the following:</a:t>
            </a:r>
          </a:p>
          <a:p>
            <a:pPr>
              <a:buFont typeface="Arial" pitchFamily="34" charset="0"/>
              <a:buChar char="•"/>
            </a:pPr>
            <a:r>
              <a:rPr lang="en-IN" dirty="0" smtClean="0"/>
              <a:t>Identifying a problem</a:t>
            </a:r>
          </a:p>
          <a:p>
            <a:pPr>
              <a:buFont typeface="Arial" pitchFamily="34" charset="0"/>
              <a:buChar char="•"/>
            </a:pPr>
            <a:r>
              <a:rPr lang="en-IN" dirty="0" smtClean="0"/>
              <a:t>Finding the cause</a:t>
            </a:r>
          </a:p>
          <a:p>
            <a:pPr>
              <a:buFont typeface="Arial" pitchFamily="34" charset="0"/>
              <a:buChar char="•"/>
            </a:pPr>
            <a:r>
              <a:rPr lang="en-IN" dirty="0" smtClean="0"/>
              <a:t>Analysing situations</a:t>
            </a:r>
          </a:p>
          <a:p>
            <a:r>
              <a:rPr lang="en-US" dirty="0" smtClean="0"/>
              <a:t>Now,</a:t>
            </a:r>
            <a:r>
              <a:rPr lang="en-US" baseline="0" dirty="0" smtClean="0"/>
              <a:t> we are going to look at the “Solutions” part.</a:t>
            </a:r>
            <a:endParaRPr lang="en-IN" dirty="0" smtClean="0"/>
          </a:p>
          <a:p>
            <a:endParaRPr lang="en-IN" dirty="0">
              <a:latin typeface="Nunito Sans"/>
            </a:endParaRPr>
          </a:p>
        </p:txBody>
      </p:sp>
      <p:sp>
        <p:nvSpPr>
          <p:cNvPr id="4" name="Slide Number Placeholder 3"/>
          <p:cNvSpPr>
            <a:spLocks noGrp="1"/>
          </p:cNvSpPr>
          <p:nvPr>
            <p:ph type="sldNum" sz="quarter" idx="10"/>
          </p:nvPr>
        </p:nvSpPr>
        <p:spPr/>
        <p:txBody>
          <a:bodyPr/>
          <a:lstStyle/>
          <a:p>
            <a:fld id="{0E82506B-23F0-49EF-840C-97F3383790FA}" type="slidenum">
              <a:rPr lang="en-IN" smtClean="0"/>
              <a:pPr/>
              <a:t>3</a:t>
            </a:fld>
            <a:endParaRPr lang="en-IN"/>
          </a:p>
        </p:txBody>
      </p:sp>
    </p:spTree>
    <p:extLst>
      <p:ext uri="{BB962C8B-B14F-4D97-AF65-F5344CB8AC3E}">
        <p14:creationId xmlns:p14="http://schemas.microsoft.com/office/powerpoint/2010/main" xmlns="" val="107917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Develop Alternative Solutions – Decisions are made within the group to determine the appropriate solution and process through creative selection.</a:t>
            </a:r>
            <a:endParaRPr lang="en-IN" dirty="0"/>
          </a:p>
          <a:p>
            <a:endParaRPr lang="en-IN" dirty="0"/>
          </a:p>
          <a:p>
            <a:r>
              <a:rPr lang="en-IN" dirty="0"/>
              <a:t>Postpone the selection of one solution until several problem-solving alternatives have been proposed. Considering multiple alternatives can significantly enhance the value of your ideal solution. Once you have decided on the "what should be" model, this target standard becomes the basis for developing a road map for investigating alternatives. Brainstorming and team problem-solving techniques are both useful tools in this stage of problem solving.</a:t>
            </a:r>
          </a:p>
          <a:p>
            <a:endParaRPr lang="en-IN" dirty="0"/>
          </a:p>
          <a:p>
            <a:r>
              <a:rPr lang="en-IN" dirty="0"/>
              <a:t>Many alternative solutions to the problem should be generated before final evaluation. A common mistake in problem solving is that alternatives are evaluated as they are proposed, so the first acceptable solution is chosen, even if it’s not the best fit. If we focus on trying to get the results we want, we miss the potential for learning something new that will allow for real improvement in the problem-solving process.</a:t>
            </a:r>
          </a:p>
          <a:p>
            <a:endParaRPr lang="en-IN" dirty="0"/>
          </a:p>
          <a:p>
            <a:pPr fontAlgn="base"/>
            <a:r>
              <a:rPr lang="en-IN" sz="1200" b="0" i="0" kern="1200" dirty="0">
                <a:solidFill>
                  <a:schemeClr val="tx1"/>
                </a:solidFill>
                <a:effectLst/>
                <a:latin typeface="+mn-lt"/>
                <a:ea typeface="+mn-ea"/>
                <a:cs typeface="+mn-cs"/>
              </a:rPr>
              <a:t>Analytical, creative problem solving is about creating a variety of solutions, not just one. Often the most obvious answer is not the most effective solution to the problem. The PS group focuses on:</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Finding as many solutions to the problem, no matter how outlandish they may seem.</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Looking at how each solution relates to the root cause and symptoms of the problem.</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Deciding if different solutions can be merged to give a better answer to the problem.</a:t>
            </a:r>
          </a:p>
          <a:p>
            <a:pPr marL="628650" lvl="1" indent="-171450" fontAlgn="base">
              <a:buFont typeface="Arial" panose="020B0604020202020204" pitchFamily="34" charset="0"/>
              <a:buChar char="•"/>
            </a:pP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At this stage it is not about finding one solution, but eliminating the options that will prove less effective at dealing with both the symptoms and the root cause.</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4</a:t>
            </a:fld>
            <a:endParaRPr lang="en-IN"/>
          </a:p>
        </p:txBody>
      </p:sp>
    </p:spTree>
    <p:extLst>
      <p:ext uri="{BB962C8B-B14F-4D97-AF65-F5344CB8AC3E}">
        <p14:creationId xmlns:p14="http://schemas.microsoft.com/office/powerpoint/2010/main" xmlns="" val="4903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Select a Solution – Once the group has formed solutions and alternatives to the problem(s), they need to explore the pros and cons of each option through forecasting consequences.</a:t>
            </a:r>
          </a:p>
          <a:p>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Skilled problem solvers use a series of considerations when selecting the best alternative. They consider the extent to which:</a:t>
            </a:r>
          </a:p>
          <a:p>
            <a:pPr marL="628650" lvl="1" indent="-171450">
              <a:buFont typeface="Arial" panose="020B0604020202020204" pitchFamily="34" charset="0"/>
              <a:buChar char="•"/>
            </a:pPr>
            <a:r>
              <a:rPr lang="en-IN" sz="1200" b="0" i="0" kern="1200" dirty="0">
                <a:solidFill>
                  <a:schemeClr val="tx1"/>
                </a:solidFill>
                <a:effectLst/>
                <a:latin typeface="+mn-lt"/>
                <a:ea typeface="+mn-ea"/>
                <a:cs typeface="+mn-cs"/>
              </a:rPr>
              <a:t>A particular alternative will solve the problem without causing other unanticipated problems.</a:t>
            </a:r>
          </a:p>
          <a:p>
            <a:pPr marL="628650" lvl="1" indent="-171450">
              <a:buFont typeface="Arial" panose="020B0604020202020204" pitchFamily="34" charset="0"/>
              <a:buChar char="•"/>
            </a:pPr>
            <a:r>
              <a:rPr lang="en-IN" sz="1200" b="0" i="0" kern="1200" dirty="0">
                <a:solidFill>
                  <a:schemeClr val="tx1"/>
                </a:solidFill>
                <a:effectLst/>
                <a:latin typeface="+mn-lt"/>
                <a:ea typeface="+mn-ea"/>
                <a:cs typeface="+mn-cs"/>
              </a:rPr>
              <a:t>All the individuals involved will accept the alternative.</a:t>
            </a:r>
          </a:p>
          <a:p>
            <a:pPr marL="628650" lvl="1" indent="-171450">
              <a:buFont typeface="Arial" panose="020B0604020202020204" pitchFamily="34" charset="0"/>
              <a:buChar char="•"/>
            </a:pPr>
            <a:r>
              <a:rPr lang="en-IN" sz="1200" b="0" i="0" kern="1200" dirty="0">
                <a:solidFill>
                  <a:schemeClr val="tx1"/>
                </a:solidFill>
                <a:effectLst/>
                <a:latin typeface="+mn-lt"/>
                <a:ea typeface="+mn-ea"/>
                <a:cs typeface="+mn-cs"/>
              </a:rPr>
              <a:t>Implementation of the alternative is likely.</a:t>
            </a:r>
          </a:p>
          <a:p>
            <a:pPr marL="628650" lvl="1" indent="-171450">
              <a:buFont typeface="Arial" panose="020B0604020202020204" pitchFamily="34" charset="0"/>
              <a:buChar char="•"/>
            </a:pPr>
            <a:r>
              <a:rPr lang="en-IN" sz="1200" b="0" i="0" kern="1200" dirty="0">
                <a:solidFill>
                  <a:schemeClr val="tx1"/>
                </a:solidFill>
                <a:effectLst/>
                <a:latin typeface="+mn-lt"/>
                <a:ea typeface="+mn-ea"/>
                <a:cs typeface="+mn-cs"/>
              </a:rPr>
              <a:t>The alternative fits within the organizational constraints.</a:t>
            </a:r>
          </a:p>
          <a:p>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5</a:t>
            </a:fld>
            <a:endParaRPr lang="en-IN"/>
          </a:p>
        </p:txBody>
      </p:sp>
    </p:spTree>
    <p:extLst>
      <p:ext uri="{BB962C8B-B14F-4D97-AF65-F5344CB8AC3E}">
        <p14:creationId xmlns:p14="http://schemas.microsoft.com/office/powerpoint/2010/main" xmlns="" val="383826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In this step, groups evaluate all the selected, potential solutions, and narrow it down to one. This step applies two key questions.</a:t>
            </a:r>
          </a:p>
          <a:p>
            <a:pPr marL="685800" lvl="1" indent="-228600" fontAlgn="base">
              <a:buFont typeface="+mj-lt"/>
              <a:buAutoNum type="arabicPeriod"/>
            </a:pPr>
            <a:r>
              <a:rPr lang="en-IN" sz="1200" b="0" i="1" kern="1200" dirty="0">
                <a:solidFill>
                  <a:schemeClr val="tx1"/>
                </a:solidFill>
                <a:effectLst/>
                <a:latin typeface="+mn-lt"/>
                <a:ea typeface="+mn-ea"/>
                <a:cs typeface="+mn-cs"/>
              </a:rPr>
              <a:t>Which solution is most feasible?</a:t>
            </a:r>
            <a:endParaRPr lang="en-IN" sz="1200" b="0" i="0" kern="1200" dirty="0">
              <a:solidFill>
                <a:schemeClr val="tx1"/>
              </a:solidFill>
              <a:effectLst/>
              <a:latin typeface="+mn-lt"/>
              <a:ea typeface="+mn-ea"/>
              <a:cs typeface="+mn-cs"/>
            </a:endParaRPr>
          </a:p>
          <a:p>
            <a:pPr marL="685800" lvl="1" indent="-228600" fontAlgn="base">
              <a:buFont typeface="+mj-lt"/>
              <a:buAutoNum type="arabicPeriod"/>
            </a:pPr>
            <a:r>
              <a:rPr lang="en-IN" sz="1200" b="0" i="1" kern="1200" dirty="0">
                <a:solidFill>
                  <a:schemeClr val="tx1"/>
                </a:solidFill>
                <a:effectLst/>
                <a:latin typeface="+mn-lt"/>
                <a:ea typeface="+mn-ea"/>
                <a:cs typeface="+mn-cs"/>
              </a:rPr>
              <a:t>Which solution is favoured by those who will implement and use it?</a:t>
            </a:r>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Feasibility is ascertained by deciding if a solution:</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Can be implemented within an acceptable timeframe?</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Is cost effective, reliable and realistic?</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Will make resource usage more effective?</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Can adapt to conditions as they evolve and change?</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Its risks are manageable?</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Will benefit the organization/</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Which solution is favoured?</a:t>
            </a:r>
          </a:p>
          <a:p>
            <a:pPr fontAlgn="base"/>
            <a:r>
              <a:rPr lang="en-IN" sz="1200" b="0" i="0" kern="1200" dirty="0">
                <a:solidFill>
                  <a:schemeClr val="tx1"/>
                </a:solidFill>
                <a:effectLst/>
                <a:latin typeface="+mn-lt"/>
                <a:ea typeface="+mn-ea"/>
                <a:cs typeface="+mn-cs"/>
              </a:rPr>
              <a:t>Acceptance by the people who will use and implement the solution is key to success.</a:t>
            </a:r>
          </a:p>
          <a:p>
            <a:pPr fontAlgn="base"/>
            <a:r>
              <a:rPr lang="en-IN" sz="1200" b="0" i="0" kern="1200" dirty="0">
                <a:solidFill>
                  <a:schemeClr val="tx1"/>
                </a:solidFill>
                <a:effectLst/>
                <a:latin typeface="+mn-lt"/>
                <a:ea typeface="+mn-ea"/>
                <a:cs typeface="+mn-cs"/>
              </a:rPr>
              <a:t>This is where the previous steps come into play. To users and implementers, a solution may seem too radical, complex or unrealistic. The previous two steps help justify the choices made by the PS group, and offer a series of different, viable solutions for users and implementers to discuss and select from.</a:t>
            </a:r>
          </a:p>
          <a:p>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6</a:t>
            </a:fld>
            <a:endParaRPr lang="en-IN"/>
          </a:p>
        </p:txBody>
      </p:sp>
    </p:spTree>
    <p:extLst>
      <p:ext uri="{BB962C8B-B14F-4D97-AF65-F5344CB8AC3E}">
        <p14:creationId xmlns:p14="http://schemas.microsoft.com/office/powerpoint/2010/main" xmlns="" val="97857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 Implement the Solution – Develop an action plan to implement and execute the solution process.</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Leaders may be called upon to direct others to implement the solution, "sell" the solution or facilitate the implementation with the help of others. Involving others in the implementation is an effective way to gain buy-in and support and minimize resistance to subsequent changes.</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Regardless of how the solution is rolled out, feedback channels should be built into the implementation. This allows for continuous monitoring and testing of actual events against expectations. Problem-solving, and the techniques used to gain clarity, are most effective if the solution remains in place and is updated to respond to future changes.</a:t>
            </a:r>
          </a:p>
          <a:p>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7</a:t>
            </a:fld>
            <a:endParaRPr lang="en-IN"/>
          </a:p>
        </p:txBody>
      </p:sp>
    </p:spTree>
    <p:extLst>
      <p:ext uri="{BB962C8B-B14F-4D97-AF65-F5344CB8AC3E}">
        <p14:creationId xmlns:p14="http://schemas.microsoft.com/office/powerpoint/2010/main" xmlns="" val="93015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Evaluate the Outcome – This final stage requires an evaluation of the outcomes and results of the solution process. Ask questions such as: Did the option answer the questions we were working on? Did this process address the findings that came out of the assumptions?</a:t>
            </a:r>
          </a:p>
          <a:p>
            <a:pPr fontAlgn="base"/>
            <a:endParaRPr lang="en-IN" sz="1200" b="0" i="0" kern="1200" dirty="0">
              <a:solidFill>
                <a:schemeClr val="tx1"/>
              </a:solidFill>
              <a:effectLst/>
              <a:latin typeface="+mn-lt"/>
              <a:ea typeface="+mn-ea"/>
              <a:cs typeface="+mn-cs"/>
            </a:endParaRPr>
          </a:p>
          <a:p>
            <a:pPr fontAlgn="base"/>
            <a:r>
              <a:rPr lang="en-IN" sz="1200" b="0" i="0" kern="1200" dirty="0">
                <a:solidFill>
                  <a:schemeClr val="tx1"/>
                </a:solidFill>
                <a:effectLst/>
                <a:latin typeface="+mn-lt"/>
                <a:ea typeface="+mn-ea"/>
                <a:cs typeface="+mn-cs"/>
              </a:rPr>
              <a:t>Once the solution has been chosen, initial project planning begins and establishes:</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The project manager.</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Who else needs to be involved to implement the solution.</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When the project will start.</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The key milestones</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What actions need to be taken before implementing the solution</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What actions need to be taken during the implementing the solution</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Why are these actions necessary?</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The group may use tools, such as a Gantt chart, timeline or log frame. Between Steps Five and during Step Six the operational/technical implementation of the chosen solution takes place.</a:t>
            </a:r>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8</a:t>
            </a:fld>
            <a:endParaRPr lang="en-IN"/>
          </a:p>
        </p:txBody>
      </p:sp>
    </p:spTree>
    <p:extLst>
      <p:ext uri="{BB962C8B-B14F-4D97-AF65-F5344CB8AC3E}">
        <p14:creationId xmlns:p14="http://schemas.microsoft.com/office/powerpoint/2010/main" xmlns="" val="3472057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0" i="0" kern="1200" dirty="0">
                <a:solidFill>
                  <a:schemeClr val="tx1"/>
                </a:solidFill>
                <a:effectLst/>
                <a:latin typeface="+mn-lt"/>
                <a:ea typeface="+mn-ea"/>
                <a:cs typeface="+mn-cs"/>
              </a:rPr>
              <a:t>The project implementation now needs to be monitored by the group to ensure their recommendations are followed. Monitoring includes checking:</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Milestones are met</a:t>
            </a:r>
          </a:p>
          <a:p>
            <a:pPr marL="1085850" lvl="2" indent="-171450" fontAlgn="base">
              <a:buFont typeface="Arial" panose="020B0604020202020204" pitchFamily="34" charset="0"/>
              <a:buChar char="•"/>
            </a:pPr>
            <a:r>
              <a:rPr lang="en-IN" sz="1200" b="0" i="0" kern="1200" dirty="0">
                <a:solidFill>
                  <a:schemeClr val="tx1"/>
                </a:solidFill>
                <a:effectLst/>
                <a:latin typeface="+mn-lt"/>
                <a:ea typeface="+mn-ea"/>
                <a:cs typeface="+mn-cs"/>
              </a:rPr>
              <a:t>Costs are contained</a:t>
            </a:r>
          </a:p>
          <a:p>
            <a:pPr fontAlgn="base"/>
            <a:r>
              <a:rPr lang="en-IN" sz="1200" b="0" i="0" kern="1200" dirty="0">
                <a:solidFill>
                  <a:schemeClr val="tx1"/>
                </a:solidFill>
                <a:effectLst/>
                <a:latin typeface="+mn-lt"/>
                <a:ea typeface="+mn-ea"/>
                <a:cs typeface="+mn-cs"/>
              </a:rPr>
              <a:t>Necessary work is completed</a:t>
            </a:r>
          </a:p>
          <a:p>
            <a:pPr fontAlgn="base"/>
            <a:r>
              <a:rPr lang="en-IN" sz="1200" b="0" i="0" kern="1200" dirty="0">
                <a:solidFill>
                  <a:schemeClr val="tx1"/>
                </a:solidFill>
                <a:effectLst/>
                <a:latin typeface="+mn-lt"/>
                <a:ea typeface="+mn-ea"/>
                <a:cs typeface="+mn-cs"/>
              </a:rPr>
              <a:t>Many working groups skip Step Six as they believe that the project itself will cover the issues above, but this often results in the desired outcome not being achieved.</a:t>
            </a:r>
          </a:p>
          <a:p>
            <a:pPr fontAlgn="base"/>
            <a:r>
              <a:rPr lang="en-IN" sz="1200" b="0" i="0" u="sng" kern="1200" dirty="0">
                <a:solidFill>
                  <a:schemeClr val="tx1"/>
                </a:solidFill>
                <a:effectLst/>
                <a:latin typeface="+mn-lt"/>
                <a:ea typeface="+mn-ea"/>
                <a:cs typeface="+mn-cs"/>
                <a:hlinkClick r:id="rId3"/>
              </a:rPr>
              <a:t/>
            </a:r>
            <a:br>
              <a:rPr lang="en-IN" sz="1200" b="0" i="0" u="sng" kern="1200" dirty="0">
                <a:solidFill>
                  <a:schemeClr val="tx1"/>
                </a:solidFill>
                <a:effectLst/>
                <a:latin typeface="+mn-lt"/>
                <a:ea typeface="+mn-ea"/>
                <a:cs typeface="+mn-cs"/>
                <a:hlinkClick r:id="rId3"/>
              </a:rPr>
            </a:br>
            <a:r>
              <a:rPr lang="en-IN" sz="1200" b="0" i="0" kern="1200" dirty="0">
                <a:solidFill>
                  <a:schemeClr val="tx1"/>
                </a:solidFill>
                <a:effectLst/>
                <a:latin typeface="+mn-lt"/>
                <a:ea typeface="+mn-ea"/>
                <a:cs typeface="+mn-cs"/>
              </a:rPr>
              <a:t>Effective groups designate feedback mechanisms to detect if the project is going off course. They also ensure the project is not introducing new problems. This step relies on:</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The collection of data</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Accurate, defined reporting mechanisms</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Regular updates from the Project Manager</a:t>
            </a:r>
          </a:p>
          <a:p>
            <a:pPr marL="628650" lvl="1" indent="-171450" fontAlgn="base">
              <a:buFont typeface="Arial" panose="020B0604020202020204" pitchFamily="34" charset="0"/>
              <a:buChar char="•"/>
            </a:pPr>
            <a:r>
              <a:rPr lang="en-IN" sz="1200" b="0" i="0" kern="1200" dirty="0">
                <a:solidFill>
                  <a:schemeClr val="tx1"/>
                </a:solidFill>
                <a:effectLst/>
                <a:latin typeface="+mn-lt"/>
                <a:ea typeface="+mn-ea"/>
                <a:cs typeface="+mn-cs"/>
              </a:rPr>
              <a:t>Challenging progress and actions when necessary</a:t>
            </a:r>
          </a:p>
          <a:p>
            <a:pPr fontAlgn="base"/>
            <a:r>
              <a:rPr lang="en-IN" sz="1200" b="0" i="0" kern="1200" dirty="0">
                <a:solidFill>
                  <a:schemeClr val="tx1"/>
                </a:solidFill>
                <a:effectLst/>
                <a:latin typeface="+mn-lt"/>
                <a:ea typeface="+mn-ea"/>
                <a:cs typeface="+mn-cs"/>
              </a:rPr>
              <a:t>In Step Six, as the results of the project emerge, evaluation helps the group decide if they need to return to a previous step or continue with the implementation. Once the solution goes live, the PS group should continue to monitor the solutions progress, and be prepared to re-initiate the Six Step process when it is required.</a:t>
            </a:r>
          </a:p>
          <a:p>
            <a:endParaRPr lang="en-IN" dirty="0"/>
          </a:p>
        </p:txBody>
      </p:sp>
      <p:sp>
        <p:nvSpPr>
          <p:cNvPr id="4" name="Slide Number Placeholder 3"/>
          <p:cNvSpPr>
            <a:spLocks noGrp="1"/>
          </p:cNvSpPr>
          <p:nvPr>
            <p:ph type="sldNum" sz="quarter" idx="10"/>
          </p:nvPr>
        </p:nvSpPr>
        <p:spPr/>
        <p:txBody>
          <a:bodyPr/>
          <a:lstStyle/>
          <a:p>
            <a:fld id="{345B5604-F1F9-443E-AD4E-927F79AE24FE}" type="slidenum">
              <a:rPr lang="en-IN" smtClean="0"/>
              <a:pPr/>
              <a:t>9</a:t>
            </a:fld>
            <a:endParaRPr lang="en-IN"/>
          </a:p>
        </p:txBody>
      </p:sp>
    </p:spTree>
    <p:extLst>
      <p:ext uri="{BB962C8B-B14F-4D97-AF65-F5344CB8AC3E}">
        <p14:creationId xmlns:p14="http://schemas.microsoft.com/office/powerpoint/2010/main" xmlns="" val="221940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404829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187705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244715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19522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409094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282133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216569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40886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420324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603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0C280-FC4E-44A2-B78B-DF25B5E24EBD}" type="datetimeFigureOut">
              <a:rPr lang="en-IN" smtClean="0"/>
              <a:pPr/>
              <a:t>21-02-2020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3E0D45-6E90-42D7-86F2-A94267F9703E}" type="slidenum">
              <a:rPr lang="en-IN" smtClean="0"/>
              <a:pPr/>
              <a:t>‹#›</a:t>
            </a:fld>
            <a:endParaRPr lang="en-IN"/>
          </a:p>
        </p:txBody>
      </p:sp>
    </p:spTree>
    <p:extLst>
      <p:ext uri="{BB962C8B-B14F-4D97-AF65-F5344CB8AC3E}">
        <p14:creationId xmlns:p14="http://schemas.microsoft.com/office/powerpoint/2010/main" xmlns="" val="427080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0C280-FC4E-44A2-B78B-DF25B5E24EBD}" type="datetimeFigureOut">
              <a:rPr lang="en-IN" smtClean="0"/>
              <a:pPr/>
              <a:t>21-02-2020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E0D45-6E90-42D7-86F2-A94267F9703E}" type="slidenum">
              <a:rPr lang="en-IN" smtClean="0"/>
              <a:pPr/>
              <a:t>‹#›</a:t>
            </a:fld>
            <a:endParaRPr lang="en-IN"/>
          </a:p>
        </p:txBody>
      </p:sp>
      <p:pic>
        <p:nvPicPr>
          <p:cNvPr id="7" name="Picture 6">
            <a:extLst>
              <a:ext uri="{FF2B5EF4-FFF2-40B4-BE49-F238E27FC236}">
                <a16:creationId xmlns:a16="http://schemas.microsoft.com/office/drawing/2014/main" xmlns="" id="{AD959E04-26F7-4D9C-9FEF-ADA685BCBFD7}"/>
              </a:ext>
            </a:extLst>
          </p:cNvPr>
          <p:cNvPicPr>
            <a:picLocks noChangeAspect="1"/>
          </p:cNvPicPr>
          <p:nvPr userDrawn="1"/>
        </p:nvPicPr>
        <p:blipFill>
          <a:blip r:embed="rId13" cstate="print">
            <a:duotone>
              <a:schemeClr val="bg2">
                <a:shade val="45000"/>
                <a:satMod val="135000"/>
              </a:schemeClr>
              <a:prstClr val="white"/>
            </a:duotone>
            <a:extLst>
              <a:ext uri="{BEBA8EAE-BF5A-486C-A8C5-ECC9F3942E4B}">
                <a14:imgProps xmlns:a14="http://schemas.microsoft.com/office/drawing/2010/main" xmlns="">
                  <a14:imgLayer r:embed="rId14">
                    <a14:imgEffect>
                      <a14:brightnessContrast bright="-40000" contrast="40000"/>
                    </a14:imgEffect>
                  </a14:imgLayer>
                </a14:imgProps>
              </a:ext>
            </a:extLst>
          </a:blip>
          <a:stretch>
            <a:fillRect/>
          </a:stretch>
        </p:blipFill>
        <p:spPr>
          <a:xfrm>
            <a:off x="0" y="-2863"/>
            <a:ext cx="9144000" cy="6872280"/>
          </a:xfrm>
          <a:prstGeom prst="rect">
            <a:avLst/>
          </a:prstGeom>
        </p:spPr>
      </p:pic>
      <p:pic>
        <p:nvPicPr>
          <p:cNvPr id="8" name="Picture 7">
            <a:extLst>
              <a:ext uri="{FF2B5EF4-FFF2-40B4-BE49-F238E27FC236}">
                <a16:creationId xmlns:a16="http://schemas.microsoft.com/office/drawing/2014/main" xmlns="" id="{B1B86D0A-E6CE-4727-9396-319EC25A7A87}"/>
              </a:ext>
            </a:extLst>
          </p:cNvPr>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7607185" y="6484203"/>
            <a:ext cx="1433945" cy="311244"/>
          </a:xfrm>
          <a:prstGeom prst="rect">
            <a:avLst/>
          </a:prstGeom>
        </p:spPr>
      </p:pic>
    </p:spTree>
    <p:extLst>
      <p:ext uri="{BB962C8B-B14F-4D97-AF65-F5344CB8AC3E}">
        <p14:creationId xmlns:p14="http://schemas.microsoft.com/office/powerpoint/2010/main" xmlns="" val="1340155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jpe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7.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7.jpe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6.jpe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9.jpe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6.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7.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7D3141F-31EF-4FD9-A655-AD8561B9538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50195" y="2541743"/>
            <a:ext cx="6643610" cy="1774515"/>
          </a:xfrm>
          <a:prstGeom prst="rect">
            <a:avLst/>
          </a:prstGeom>
        </p:spPr>
      </p:pic>
    </p:spTree>
    <p:extLst>
      <p:ext uri="{BB962C8B-B14F-4D97-AF65-F5344CB8AC3E}">
        <p14:creationId xmlns:p14="http://schemas.microsoft.com/office/powerpoint/2010/main" xmlns="" val="25343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50" y="480442"/>
            <a:ext cx="8191500" cy="6377558"/>
            <a:chOff x="533400" y="1167383"/>
            <a:chExt cx="7557770" cy="5524500"/>
          </a:xfrm>
        </p:grpSpPr>
        <p:sp>
          <p:nvSpPr>
            <p:cNvPr id="3" name="object 3"/>
            <p:cNvSpPr/>
            <p:nvPr/>
          </p:nvSpPr>
          <p:spPr>
            <a:xfrm>
              <a:off x="533400" y="2798063"/>
              <a:ext cx="2685288" cy="67665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653283" y="1167383"/>
              <a:ext cx="3782568" cy="55245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98620" y="4169663"/>
              <a:ext cx="3892296" cy="1996439"/>
            </a:xfrm>
            <a:prstGeom prst="rect">
              <a:avLst/>
            </a:prstGeom>
            <a:blipFill>
              <a:blip r:embed="rId5" cstate="print"/>
              <a:stretch>
                <a:fillRect/>
              </a:stretch>
            </a:blipFill>
          </p:spPr>
          <p:txBody>
            <a:bodyPr wrap="square" lIns="0" tIns="0" rIns="0" bIns="0" rtlCol="0"/>
            <a:lstStyle/>
            <a:p>
              <a:endParaRPr/>
            </a:p>
          </p:txBody>
        </p:sp>
      </p:grpSp>
      <p:sp>
        <p:nvSpPr>
          <p:cNvPr id="6" name="Rectangle 5">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983832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3016" y="972311"/>
            <a:ext cx="5074920" cy="783336"/>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8863" y="2280361"/>
            <a:ext cx="4410075" cy="483234"/>
          </a:xfrm>
          <a:prstGeom prst="rect">
            <a:avLst/>
          </a:prstGeom>
        </p:spPr>
        <p:txBody>
          <a:bodyPr vert="horz" wrap="square" lIns="0" tIns="12700" rIns="0" bIns="0" rtlCol="0">
            <a:spAutoFit/>
          </a:bodyPr>
          <a:lstStyle/>
          <a:p>
            <a:pPr marL="12700">
              <a:lnSpc>
                <a:spcPct val="100000"/>
              </a:lnSpc>
              <a:spcBef>
                <a:spcPts val="100"/>
              </a:spcBef>
            </a:pPr>
            <a:r>
              <a:rPr sz="3000" b="0" spc="-105" dirty="0">
                <a:solidFill>
                  <a:srgbClr val="000000"/>
                </a:solidFill>
                <a:latin typeface="Arial"/>
                <a:cs typeface="Arial"/>
              </a:rPr>
              <a:t>Decision </a:t>
            </a:r>
            <a:r>
              <a:rPr sz="3000" b="0" spc="-65" dirty="0">
                <a:solidFill>
                  <a:srgbClr val="000000"/>
                </a:solidFill>
                <a:latin typeface="Arial"/>
                <a:cs typeface="Arial"/>
              </a:rPr>
              <a:t>making </a:t>
            </a:r>
            <a:r>
              <a:rPr sz="3000" b="0" spc="-135" dirty="0">
                <a:solidFill>
                  <a:srgbClr val="000000"/>
                </a:solidFill>
                <a:latin typeface="Arial"/>
                <a:cs typeface="Arial"/>
              </a:rPr>
              <a:t>is </a:t>
            </a:r>
            <a:r>
              <a:rPr sz="3000" b="0" spc="70" dirty="0">
                <a:solidFill>
                  <a:srgbClr val="000000"/>
                </a:solidFill>
                <a:latin typeface="Arial"/>
                <a:cs typeface="Arial"/>
              </a:rPr>
              <a:t>not</a:t>
            </a:r>
            <a:r>
              <a:rPr sz="3000" b="0" spc="-495" dirty="0">
                <a:solidFill>
                  <a:srgbClr val="000000"/>
                </a:solidFill>
                <a:latin typeface="Arial"/>
                <a:cs typeface="Arial"/>
              </a:rPr>
              <a:t> </a:t>
            </a:r>
            <a:r>
              <a:rPr sz="3000" b="0" spc="-175" dirty="0">
                <a:solidFill>
                  <a:srgbClr val="000000"/>
                </a:solidFill>
                <a:latin typeface="Arial"/>
                <a:cs typeface="Arial"/>
              </a:rPr>
              <a:t>easy</a:t>
            </a:r>
            <a:endParaRPr sz="3000" dirty="0">
              <a:latin typeface="Arial"/>
              <a:cs typeface="Arial"/>
            </a:endParaRPr>
          </a:p>
        </p:txBody>
      </p:sp>
      <p:sp>
        <p:nvSpPr>
          <p:cNvPr id="4" name="object 4"/>
          <p:cNvSpPr txBox="1"/>
          <p:nvPr/>
        </p:nvSpPr>
        <p:spPr>
          <a:xfrm>
            <a:off x="308863" y="3251476"/>
            <a:ext cx="5097326" cy="2612254"/>
          </a:xfrm>
          <a:prstGeom prst="rect">
            <a:avLst/>
          </a:prstGeom>
        </p:spPr>
        <p:txBody>
          <a:bodyPr vert="horz" wrap="square" lIns="0" tIns="97790" rIns="0" bIns="0" rtlCol="0">
            <a:spAutoFit/>
          </a:bodyPr>
          <a:lstStyle/>
          <a:p>
            <a:pPr marL="228600" marR="554990" lvl="1" indent="-228600">
              <a:lnSpc>
                <a:spcPct val="100000"/>
              </a:lnSpc>
              <a:spcBef>
                <a:spcPts val="670"/>
              </a:spcBef>
              <a:buClr>
                <a:srgbClr val="FFFFFF"/>
              </a:buClr>
              <a:tabLst>
                <a:tab pos="228600" algn="l"/>
              </a:tabLst>
            </a:pPr>
            <a:r>
              <a:rPr lang="en-US" sz="2800" spc="105" dirty="0" smtClean="0">
                <a:latin typeface="+mj-lt"/>
                <a:cs typeface="Arial"/>
              </a:rPr>
              <a:t> It</a:t>
            </a:r>
            <a:r>
              <a:rPr lang="en-US" sz="2800" spc="-185" dirty="0" smtClean="0">
                <a:latin typeface="+mj-lt"/>
                <a:cs typeface="Arial"/>
              </a:rPr>
              <a:t> </a:t>
            </a:r>
            <a:r>
              <a:rPr lang="en-US" sz="2800" spc="-5" dirty="0" smtClean="0">
                <a:latin typeface="+mj-lt"/>
                <a:cs typeface="Arial"/>
              </a:rPr>
              <a:t>must</a:t>
            </a:r>
            <a:r>
              <a:rPr lang="en-US" sz="2800" spc="-190" dirty="0" smtClean="0">
                <a:latin typeface="+mj-lt"/>
                <a:cs typeface="Arial"/>
              </a:rPr>
              <a:t> </a:t>
            </a:r>
            <a:r>
              <a:rPr lang="en-US" sz="2800" spc="-65" dirty="0" smtClean="0">
                <a:latin typeface="+mj-lt"/>
                <a:cs typeface="Arial"/>
              </a:rPr>
              <a:t>be</a:t>
            </a:r>
            <a:r>
              <a:rPr lang="en-US" sz="2800" spc="-190" dirty="0" smtClean="0">
                <a:latin typeface="+mj-lt"/>
                <a:cs typeface="Arial"/>
              </a:rPr>
              <a:t> </a:t>
            </a:r>
            <a:r>
              <a:rPr lang="en-US" sz="2800" spc="-50" dirty="0" smtClean="0">
                <a:latin typeface="+mj-lt"/>
                <a:cs typeface="Arial"/>
              </a:rPr>
              <a:t>done</a:t>
            </a:r>
            <a:r>
              <a:rPr lang="en-US" sz="2800" spc="-190" dirty="0" smtClean="0">
                <a:latin typeface="+mj-lt"/>
                <a:cs typeface="Arial"/>
              </a:rPr>
              <a:t> </a:t>
            </a:r>
            <a:r>
              <a:rPr lang="en-US" sz="2800" spc="-65" dirty="0" smtClean="0">
                <a:latin typeface="+mj-lt"/>
                <a:cs typeface="Arial"/>
              </a:rPr>
              <a:t>amid</a:t>
            </a:r>
          </a:p>
          <a:p>
            <a:pPr marL="228600" marR="554990" lvl="1" indent="-228600">
              <a:lnSpc>
                <a:spcPct val="100000"/>
              </a:lnSpc>
              <a:spcBef>
                <a:spcPts val="670"/>
              </a:spcBef>
              <a:buClr>
                <a:srgbClr val="FFFFFF"/>
              </a:buClr>
              <a:buFont typeface="Arial" pitchFamily="34" charset="0"/>
              <a:buChar char="•"/>
              <a:tabLst>
                <a:tab pos="228600" algn="l"/>
              </a:tabLst>
            </a:pPr>
            <a:endParaRPr lang="en-US" sz="2800" spc="-65" dirty="0" smtClean="0">
              <a:latin typeface="+mj-lt"/>
              <a:cs typeface="Arial"/>
            </a:endParaRPr>
          </a:p>
          <a:p>
            <a:pPr marL="228600" marR="554990" lvl="1" indent="-228600">
              <a:lnSpc>
                <a:spcPct val="100000"/>
              </a:lnSpc>
              <a:spcBef>
                <a:spcPts val="670"/>
              </a:spcBef>
              <a:buClr>
                <a:schemeClr val="tx1"/>
              </a:buClr>
              <a:buFont typeface="Arial" pitchFamily="34" charset="0"/>
              <a:buChar char="•"/>
              <a:tabLst>
                <a:tab pos="228600" algn="l"/>
              </a:tabLst>
            </a:pPr>
            <a:r>
              <a:rPr sz="2800" spc="-105" dirty="0" smtClean="0">
                <a:latin typeface="+mj-lt"/>
                <a:cs typeface="Arial"/>
              </a:rPr>
              <a:t>Ever-changing</a:t>
            </a:r>
            <a:r>
              <a:rPr sz="2800" spc="-225" dirty="0" smtClean="0">
                <a:latin typeface="+mj-lt"/>
                <a:cs typeface="Arial"/>
              </a:rPr>
              <a:t> </a:t>
            </a:r>
            <a:r>
              <a:rPr sz="2800" spc="-15" dirty="0" smtClean="0">
                <a:latin typeface="+mj-lt"/>
                <a:cs typeface="Arial"/>
              </a:rPr>
              <a:t>factors</a:t>
            </a:r>
            <a:endParaRPr lang="en-US" sz="2800" spc="-15" dirty="0" smtClean="0">
              <a:latin typeface="+mj-lt"/>
              <a:cs typeface="Arial"/>
            </a:endParaRPr>
          </a:p>
          <a:p>
            <a:pPr marL="228600" marR="554990" lvl="1" indent="-228600">
              <a:lnSpc>
                <a:spcPct val="100000"/>
              </a:lnSpc>
              <a:spcBef>
                <a:spcPts val="670"/>
              </a:spcBef>
              <a:buClr>
                <a:schemeClr val="tx1"/>
              </a:buClr>
              <a:buFont typeface="Arial" pitchFamily="34" charset="0"/>
              <a:buChar char="•"/>
              <a:tabLst>
                <a:tab pos="228600" algn="l"/>
              </a:tabLst>
            </a:pPr>
            <a:r>
              <a:rPr sz="2800" spc="-80" dirty="0" smtClean="0">
                <a:latin typeface="+mj-lt"/>
                <a:cs typeface="Arial"/>
              </a:rPr>
              <a:t>Unclear</a:t>
            </a:r>
            <a:r>
              <a:rPr sz="2800" spc="-180" dirty="0" smtClean="0">
                <a:latin typeface="+mj-lt"/>
                <a:cs typeface="Arial"/>
              </a:rPr>
              <a:t> </a:t>
            </a:r>
            <a:r>
              <a:rPr sz="2800" spc="10" dirty="0" smtClean="0">
                <a:latin typeface="+mj-lt"/>
                <a:cs typeface="Arial"/>
              </a:rPr>
              <a:t>information</a:t>
            </a:r>
            <a:endParaRPr lang="en-US" sz="2800" spc="10" dirty="0" smtClean="0">
              <a:latin typeface="+mj-lt"/>
              <a:cs typeface="Arial"/>
            </a:endParaRPr>
          </a:p>
          <a:p>
            <a:pPr marL="228600" marR="554990" lvl="1" indent="-228600">
              <a:lnSpc>
                <a:spcPct val="100000"/>
              </a:lnSpc>
              <a:spcBef>
                <a:spcPts val="670"/>
              </a:spcBef>
              <a:buClr>
                <a:schemeClr val="tx1"/>
              </a:buClr>
              <a:buFont typeface="Arial" pitchFamily="34" charset="0"/>
              <a:buChar char="•"/>
              <a:tabLst>
                <a:tab pos="228600" algn="l"/>
              </a:tabLst>
            </a:pPr>
            <a:r>
              <a:rPr lang="en-US" sz="2800" spc="-40" dirty="0" smtClean="0">
                <a:latin typeface="+mj-lt"/>
                <a:cs typeface="Arial"/>
              </a:rPr>
              <a:t>C</a:t>
            </a:r>
            <a:r>
              <a:rPr sz="2800" spc="-40" dirty="0" smtClean="0">
                <a:latin typeface="+mj-lt"/>
                <a:cs typeface="Arial"/>
              </a:rPr>
              <a:t>onflicting </a:t>
            </a:r>
            <a:r>
              <a:rPr sz="2800" spc="-15" dirty="0">
                <a:latin typeface="+mj-lt"/>
                <a:cs typeface="Arial"/>
              </a:rPr>
              <a:t>points </a:t>
            </a:r>
            <a:r>
              <a:rPr sz="2800" spc="85" dirty="0">
                <a:latin typeface="+mj-lt"/>
                <a:cs typeface="Arial"/>
              </a:rPr>
              <a:t>of</a:t>
            </a:r>
            <a:r>
              <a:rPr sz="2800" spc="-450" dirty="0">
                <a:latin typeface="+mj-lt"/>
                <a:cs typeface="Arial"/>
              </a:rPr>
              <a:t> </a:t>
            </a:r>
            <a:r>
              <a:rPr sz="2800" spc="-80" dirty="0">
                <a:latin typeface="+mj-lt"/>
                <a:cs typeface="Arial"/>
              </a:rPr>
              <a:t>view</a:t>
            </a:r>
            <a:endParaRPr sz="2800" dirty="0">
              <a:latin typeface="+mj-lt"/>
              <a:cs typeface="Arial"/>
            </a:endParaRPr>
          </a:p>
        </p:txBody>
      </p:sp>
      <p:sp>
        <p:nvSpPr>
          <p:cNvPr id="5" name="object 5"/>
          <p:cNvSpPr/>
          <p:nvPr/>
        </p:nvSpPr>
        <p:spPr>
          <a:xfrm>
            <a:off x="4812791" y="2810255"/>
            <a:ext cx="4171188" cy="2346960"/>
          </a:xfrm>
          <a:prstGeom prst="rect">
            <a:avLst/>
          </a:prstGeom>
          <a:blipFill>
            <a:blip r:embed="rId4" cstate="print"/>
            <a:stretch>
              <a:fillRect/>
            </a:stretch>
          </a:blipFill>
        </p:spPr>
        <p:txBody>
          <a:bodyPr wrap="square" lIns="0" tIns="0" rIns="0" bIns="0" rtlCol="0"/>
          <a:lstStyle/>
          <a:p>
            <a:endParaRPr/>
          </a:p>
        </p:txBody>
      </p:sp>
      <p:sp>
        <p:nvSpPr>
          <p:cNvPr id="6" name="Rectangle 5">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297705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4316" y="111252"/>
            <a:ext cx="7100316" cy="1405127"/>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 y="2256535"/>
            <a:ext cx="9144000" cy="2862322"/>
          </a:xfrm>
          <a:prstGeom prst="rect">
            <a:avLst/>
          </a:prstGeom>
        </p:spPr>
        <p:txBody>
          <a:bodyPr vert="horz" wrap="square" lIns="0" tIns="12700" rIns="0" bIns="0" rtlCol="0">
            <a:spAutoFit/>
          </a:bodyPr>
          <a:lstStyle/>
          <a:p>
            <a:pPr marL="355600" marR="5080" indent="-342900">
              <a:lnSpc>
                <a:spcPct val="100000"/>
              </a:lnSpc>
              <a:spcBef>
                <a:spcPts val="100"/>
              </a:spcBef>
              <a:buClr>
                <a:srgbClr val="AC2D27"/>
              </a:buClr>
              <a:buSzPct val="79166"/>
              <a:buFont typeface="Wingdings"/>
              <a:buChar char=""/>
              <a:tabLst>
                <a:tab pos="628015" algn="l"/>
                <a:tab pos="628650" algn="l"/>
              </a:tabLst>
            </a:pPr>
            <a:r>
              <a:rPr sz="3600" b="1" spc="-245" dirty="0">
                <a:solidFill>
                  <a:srgbClr val="561712"/>
                </a:solidFill>
                <a:latin typeface="Arial"/>
                <a:cs typeface="Arial"/>
              </a:rPr>
              <a:t>Decision </a:t>
            </a:r>
            <a:r>
              <a:rPr sz="3600" b="1" spc="-290" dirty="0">
                <a:solidFill>
                  <a:srgbClr val="561712"/>
                </a:solidFill>
                <a:latin typeface="Arial"/>
                <a:cs typeface="Arial"/>
              </a:rPr>
              <a:t>= </a:t>
            </a:r>
            <a:r>
              <a:rPr sz="2800" spc="-175" dirty="0">
                <a:latin typeface="Arial"/>
                <a:cs typeface="Arial"/>
              </a:rPr>
              <a:t>Choice </a:t>
            </a:r>
            <a:r>
              <a:rPr sz="2800" spc="-120" dirty="0">
                <a:latin typeface="Arial"/>
                <a:cs typeface="Arial"/>
              </a:rPr>
              <a:t>made </a:t>
            </a:r>
            <a:r>
              <a:rPr sz="2800" spc="60" dirty="0">
                <a:latin typeface="Arial"/>
                <a:cs typeface="Arial"/>
              </a:rPr>
              <a:t>from</a:t>
            </a:r>
            <a:r>
              <a:rPr sz="2800" spc="-350" dirty="0">
                <a:latin typeface="Arial"/>
                <a:cs typeface="Arial"/>
              </a:rPr>
              <a:t> </a:t>
            </a:r>
            <a:r>
              <a:rPr sz="2800" spc="-100" dirty="0">
                <a:latin typeface="Arial"/>
                <a:cs typeface="Arial"/>
              </a:rPr>
              <a:t>available  </a:t>
            </a:r>
            <a:r>
              <a:rPr sz="2800" spc="-50" dirty="0">
                <a:latin typeface="Arial"/>
                <a:cs typeface="Arial"/>
              </a:rPr>
              <a:t>alternatives.</a:t>
            </a:r>
            <a:endParaRPr lang="en-IN" sz="2800" spc="-50" dirty="0">
              <a:latin typeface="Arial"/>
              <a:cs typeface="Arial"/>
            </a:endParaRPr>
          </a:p>
          <a:p>
            <a:pPr marL="355600" marR="5080" indent="-342900">
              <a:lnSpc>
                <a:spcPct val="100000"/>
              </a:lnSpc>
              <a:spcBef>
                <a:spcPts val="100"/>
              </a:spcBef>
              <a:buClr>
                <a:srgbClr val="AC2D27"/>
              </a:buClr>
              <a:buSzPct val="79166"/>
              <a:buFont typeface="Wingdings"/>
              <a:buChar char=""/>
              <a:tabLst>
                <a:tab pos="628015" algn="l"/>
                <a:tab pos="628650" algn="l"/>
              </a:tabLst>
            </a:pPr>
            <a:endParaRPr lang="en-IN" sz="4000" spc="-50" dirty="0">
              <a:latin typeface="Arial"/>
              <a:cs typeface="Arial"/>
            </a:endParaRPr>
          </a:p>
          <a:p>
            <a:pPr marL="355600" marR="5080" indent="-342900">
              <a:lnSpc>
                <a:spcPct val="100000"/>
              </a:lnSpc>
              <a:spcBef>
                <a:spcPts val="100"/>
              </a:spcBef>
              <a:buClr>
                <a:srgbClr val="AC2D27"/>
              </a:buClr>
              <a:buSzPct val="79166"/>
              <a:buFont typeface="Wingdings"/>
              <a:buChar char=""/>
              <a:tabLst>
                <a:tab pos="628015" algn="l"/>
                <a:tab pos="628650" algn="l"/>
              </a:tabLst>
            </a:pPr>
            <a:endParaRPr sz="3600" dirty="0">
              <a:latin typeface="Arial"/>
              <a:cs typeface="Arial"/>
            </a:endParaRPr>
          </a:p>
          <a:p>
            <a:pPr marL="355600" marR="142240" indent="-342900">
              <a:lnSpc>
                <a:spcPct val="100000"/>
              </a:lnSpc>
              <a:spcBef>
                <a:spcPts val="865"/>
              </a:spcBef>
              <a:buClr>
                <a:srgbClr val="AC2D27"/>
              </a:buClr>
              <a:buSzPct val="79166"/>
              <a:buFont typeface="Wingdings"/>
              <a:buChar char=""/>
              <a:tabLst>
                <a:tab pos="628015" algn="l"/>
                <a:tab pos="628650" algn="l"/>
              </a:tabLst>
            </a:pPr>
            <a:r>
              <a:rPr sz="3600" b="1" spc="-245" dirty="0">
                <a:solidFill>
                  <a:srgbClr val="561712"/>
                </a:solidFill>
                <a:latin typeface="Arial"/>
                <a:cs typeface="Arial"/>
              </a:rPr>
              <a:t>Decision </a:t>
            </a:r>
            <a:r>
              <a:rPr sz="3600" b="1" spc="-140" dirty="0">
                <a:solidFill>
                  <a:srgbClr val="561712"/>
                </a:solidFill>
                <a:latin typeface="Arial"/>
                <a:cs typeface="Arial"/>
              </a:rPr>
              <a:t>Making </a:t>
            </a:r>
            <a:r>
              <a:rPr sz="3600" b="1" spc="-290" dirty="0">
                <a:solidFill>
                  <a:srgbClr val="561712"/>
                </a:solidFill>
                <a:latin typeface="Arial"/>
                <a:cs typeface="Arial"/>
              </a:rPr>
              <a:t>= </a:t>
            </a:r>
            <a:r>
              <a:rPr sz="2800" spc="-120" dirty="0">
                <a:latin typeface="Arial"/>
                <a:cs typeface="Arial"/>
              </a:rPr>
              <a:t>Process of  identifying problems and opportunities  and resolving them.</a:t>
            </a:r>
          </a:p>
        </p:txBody>
      </p:sp>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3159209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94560" y="1479803"/>
            <a:ext cx="4785360" cy="31699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31050" y="2199767"/>
            <a:ext cx="254508" cy="19964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31050" y="2711830"/>
            <a:ext cx="254508" cy="19964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31050" y="3223895"/>
            <a:ext cx="254508" cy="1996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1050" y="3735959"/>
            <a:ext cx="254508" cy="1996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31050" y="4248022"/>
            <a:ext cx="254508" cy="19964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31050" y="4760086"/>
            <a:ext cx="254508" cy="1996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31050" y="5272151"/>
            <a:ext cx="254508" cy="19964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411986" y="1936076"/>
            <a:ext cx="4874895" cy="3611245"/>
          </a:xfrm>
          <a:prstGeom prst="rect">
            <a:avLst/>
          </a:prstGeom>
        </p:spPr>
        <p:txBody>
          <a:bodyPr vert="horz" wrap="square" lIns="0" tIns="13335" rIns="0" bIns="0" rtlCol="0">
            <a:spAutoFit/>
          </a:bodyPr>
          <a:lstStyle/>
          <a:p>
            <a:pPr marL="12700" marR="5080">
              <a:lnSpc>
                <a:spcPct val="120000"/>
              </a:lnSpc>
              <a:spcBef>
                <a:spcPts val="105"/>
              </a:spcBef>
            </a:pPr>
            <a:r>
              <a:rPr sz="2800" spc="5" dirty="0">
                <a:latin typeface="Arial"/>
                <a:cs typeface="Arial"/>
              </a:rPr>
              <a:t>Better </a:t>
            </a:r>
            <a:r>
              <a:rPr sz="2800" spc="-15" dirty="0">
                <a:latin typeface="Arial"/>
                <a:cs typeface="Arial"/>
              </a:rPr>
              <a:t>Utilisation </a:t>
            </a:r>
            <a:r>
              <a:rPr sz="2800" spc="-35" dirty="0">
                <a:latin typeface="Arial"/>
                <a:cs typeface="Arial"/>
              </a:rPr>
              <a:t>Of </a:t>
            </a:r>
            <a:r>
              <a:rPr sz="2800" spc="-130" dirty="0">
                <a:latin typeface="Arial"/>
                <a:cs typeface="Arial"/>
              </a:rPr>
              <a:t>Resources  </a:t>
            </a:r>
            <a:r>
              <a:rPr sz="2800" spc="-135" dirty="0">
                <a:latin typeface="Arial"/>
                <a:cs typeface="Arial"/>
              </a:rPr>
              <a:t>Facing </a:t>
            </a:r>
            <a:r>
              <a:rPr sz="2800" spc="-85" dirty="0">
                <a:latin typeface="Arial"/>
                <a:cs typeface="Arial"/>
              </a:rPr>
              <a:t>Problems </a:t>
            </a:r>
            <a:r>
              <a:rPr sz="2800" spc="-75" dirty="0">
                <a:latin typeface="Arial"/>
                <a:cs typeface="Arial"/>
              </a:rPr>
              <a:t>And</a:t>
            </a:r>
            <a:r>
              <a:rPr sz="2800" spc="-300" dirty="0">
                <a:latin typeface="Arial"/>
                <a:cs typeface="Arial"/>
              </a:rPr>
              <a:t> </a:t>
            </a:r>
            <a:r>
              <a:rPr sz="2800" spc="-130" dirty="0">
                <a:latin typeface="Arial"/>
                <a:cs typeface="Arial"/>
              </a:rPr>
              <a:t>Challenges  </a:t>
            </a:r>
            <a:r>
              <a:rPr sz="2800" spc="-145" dirty="0">
                <a:latin typeface="Arial"/>
                <a:cs typeface="Arial"/>
              </a:rPr>
              <a:t>Business</a:t>
            </a:r>
            <a:r>
              <a:rPr sz="2800" spc="-180" dirty="0">
                <a:latin typeface="Arial"/>
                <a:cs typeface="Arial"/>
              </a:rPr>
              <a:t> </a:t>
            </a:r>
            <a:r>
              <a:rPr sz="2800" spc="-15" dirty="0">
                <a:latin typeface="Arial"/>
                <a:cs typeface="Arial"/>
              </a:rPr>
              <a:t>Growth</a:t>
            </a:r>
            <a:endParaRPr sz="2800">
              <a:latin typeface="Arial"/>
              <a:cs typeface="Arial"/>
            </a:endParaRPr>
          </a:p>
          <a:p>
            <a:pPr marL="12700" marR="1649730">
              <a:lnSpc>
                <a:spcPct val="120000"/>
              </a:lnSpc>
            </a:pPr>
            <a:r>
              <a:rPr sz="2800" spc="-75" dirty="0">
                <a:latin typeface="Arial"/>
                <a:cs typeface="Arial"/>
              </a:rPr>
              <a:t>Achieving </a:t>
            </a:r>
            <a:r>
              <a:rPr sz="2800" spc="-70" dirty="0">
                <a:latin typeface="Arial"/>
                <a:cs typeface="Arial"/>
              </a:rPr>
              <a:t>Objectives  </a:t>
            </a:r>
            <a:r>
              <a:rPr sz="2800" spc="-114" dirty="0">
                <a:latin typeface="Arial"/>
                <a:cs typeface="Arial"/>
              </a:rPr>
              <a:t>Increases </a:t>
            </a:r>
            <a:r>
              <a:rPr sz="2800" spc="-65" dirty="0">
                <a:latin typeface="Arial"/>
                <a:cs typeface="Arial"/>
              </a:rPr>
              <a:t>Efficiency  </a:t>
            </a:r>
            <a:r>
              <a:rPr sz="2800" spc="-75" dirty="0">
                <a:latin typeface="Arial"/>
                <a:cs typeface="Arial"/>
              </a:rPr>
              <a:t>Facilitates</a:t>
            </a:r>
            <a:r>
              <a:rPr sz="2800" spc="-190" dirty="0">
                <a:latin typeface="Arial"/>
                <a:cs typeface="Arial"/>
              </a:rPr>
              <a:t> </a:t>
            </a:r>
            <a:r>
              <a:rPr sz="2800" spc="-20" dirty="0">
                <a:latin typeface="Arial"/>
                <a:cs typeface="Arial"/>
              </a:rPr>
              <a:t>Innovation  </a:t>
            </a:r>
            <a:r>
              <a:rPr sz="2800" spc="15" dirty="0">
                <a:latin typeface="Arial"/>
                <a:cs typeface="Arial"/>
              </a:rPr>
              <a:t>Motivate</a:t>
            </a:r>
            <a:r>
              <a:rPr sz="2800" spc="-195" dirty="0">
                <a:latin typeface="Arial"/>
                <a:cs typeface="Arial"/>
              </a:rPr>
              <a:t> </a:t>
            </a:r>
            <a:r>
              <a:rPr sz="2800" spc="-114" dirty="0">
                <a:latin typeface="Arial"/>
                <a:cs typeface="Arial"/>
              </a:rPr>
              <a:t>Employees</a:t>
            </a:r>
            <a:endParaRPr sz="2800">
              <a:latin typeface="Arial"/>
              <a:cs typeface="Arial"/>
            </a:endParaRPr>
          </a:p>
        </p:txBody>
      </p:sp>
      <p:sp>
        <p:nvSpPr>
          <p:cNvPr id="11" name="Rectangle 10">
            <a:extLst>
              <a:ext uri="{FF2B5EF4-FFF2-40B4-BE49-F238E27FC236}">
                <a16:creationId xmlns="" xmlns:a16="http://schemas.microsoft.com/office/drawing/2014/main" id="{82037F44-B579-465E-912D-7578628D7D24}"/>
              </a:ext>
            </a:extLst>
          </p:cNvPr>
          <p:cNvSpPr/>
          <p:nvPr/>
        </p:nvSpPr>
        <p:spPr>
          <a:xfrm>
            <a:off x="353216" y="988350"/>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115090"/>
            <a:ext cx="1495044" cy="430628"/>
          </a:xfrm>
          <a:prstGeom prst="rect">
            <a:avLst/>
          </a:prstGeom>
        </p:spPr>
      </p:pic>
      <p:sp>
        <p:nvSpPr>
          <p:cNvPr id="13" name="Rectangle 12">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512858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82620" y="6397937"/>
            <a:ext cx="3673475" cy="330200"/>
          </a:xfrm>
          <a:prstGeom prst="rect">
            <a:avLst/>
          </a:prstGeom>
        </p:spPr>
        <p:txBody>
          <a:bodyPr vert="horz" wrap="square" lIns="0" tIns="12065" rIns="0" bIns="0" rtlCol="0">
            <a:spAutoFit/>
          </a:bodyPr>
          <a:lstStyle/>
          <a:p>
            <a:pPr marL="12700">
              <a:lnSpc>
                <a:spcPct val="100000"/>
              </a:lnSpc>
              <a:spcBef>
                <a:spcPts val="95"/>
              </a:spcBef>
            </a:pPr>
            <a:r>
              <a:rPr sz="2000" i="1" spc="-45" dirty="0">
                <a:latin typeface="Verdana"/>
                <a:cs typeface="Verdana"/>
              </a:rPr>
              <a:t>DECISION </a:t>
            </a:r>
            <a:r>
              <a:rPr sz="2000" i="1" spc="15" dirty="0">
                <a:latin typeface="Verdana"/>
                <a:cs typeface="Verdana"/>
              </a:rPr>
              <a:t>MAKING</a:t>
            </a:r>
            <a:r>
              <a:rPr sz="2000" i="1" spc="-340" dirty="0">
                <a:latin typeface="Verdana"/>
                <a:cs typeface="Verdana"/>
              </a:rPr>
              <a:t> </a:t>
            </a:r>
            <a:r>
              <a:rPr sz="2000" i="1" spc="-50" dirty="0">
                <a:latin typeface="Verdana"/>
                <a:cs typeface="Verdana"/>
              </a:rPr>
              <a:t>PROCESS</a:t>
            </a:r>
            <a:endParaRPr sz="2000">
              <a:latin typeface="Verdana"/>
              <a:cs typeface="Verdana"/>
            </a:endParaRPr>
          </a:p>
        </p:txBody>
      </p:sp>
      <p:grpSp>
        <p:nvGrpSpPr>
          <p:cNvPr id="3" name="object 3"/>
          <p:cNvGrpSpPr/>
          <p:nvPr/>
        </p:nvGrpSpPr>
        <p:grpSpPr>
          <a:xfrm>
            <a:off x="68141" y="115823"/>
            <a:ext cx="8999220" cy="6132830"/>
            <a:chOff x="68141" y="115823"/>
            <a:chExt cx="8999220" cy="6132830"/>
          </a:xfrm>
        </p:grpSpPr>
        <p:sp>
          <p:nvSpPr>
            <p:cNvPr id="4" name="object 4"/>
            <p:cNvSpPr/>
            <p:nvPr/>
          </p:nvSpPr>
          <p:spPr>
            <a:xfrm>
              <a:off x="68141" y="1619922"/>
              <a:ext cx="8998764" cy="462846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62940" y="1546860"/>
              <a:ext cx="1932432" cy="193243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308860" y="115823"/>
              <a:ext cx="1932432" cy="193243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800600" y="115823"/>
              <a:ext cx="1932431" cy="193243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602735" y="1883663"/>
              <a:ext cx="1932432" cy="193243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37376" y="1546860"/>
              <a:ext cx="1933955" cy="1932432"/>
            </a:xfrm>
            <a:prstGeom prst="rect">
              <a:avLst/>
            </a:prstGeom>
            <a:blipFill>
              <a:blip r:embed="rId4" cstate="print"/>
              <a:stretch>
                <a:fillRect/>
              </a:stretch>
            </a:blipFill>
          </p:spPr>
          <p:txBody>
            <a:bodyPr wrap="square" lIns="0" tIns="0" rIns="0" bIns="0" rtlCol="0"/>
            <a:lstStyle/>
            <a:p>
              <a:endParaRPr/>
            </a:p>
          </p:txBody>
        </p:sp>
      </p:grpSp>
      <p:sp>
        <p:nvSpPr>
          <p:cNvPr id="10" name="object 10"/>
          <p:cNvSpPr txBox="1"/>
          <p:nvPr/>
        </p:nvSpPr>
        <p:spPr>
          <a:xfrm>
            <a:off x="2435288" y="383069"/>
            <a:ext cx="1679575" cy="1070806"/>
          </a:xfrm>
          <a:prstGeom prst="rect">
            <a:avLst/>
          </a:prstGeom>
        </p:spPr>
        <p:txBody>
          <a:bodyPr vert="horz" wrap="square" lIns="0" tIns="146050" rIns="0" bIns="0" rtlCol="0">
            <a:spAutoFit/>
          </a:bodyPr>
          <a:lstStyle/>
          <a:p>
            <a:pPr marR="99695" algn="ctr">
              <a:lnSpc>
                <a:spcPct val="100000"/>
              </a:lnSpc>
              <a:spcBef>
                <a:spcPts val="1150"/>
              </a:spcBef>
            </a:pPr>
            <a:r>
              <a:rPr sz="1800" b="1" spc="-400" dirty="0">
                <a:latin typeface="Arial"/>
                <a:cs typeface="Arial"/>
              </a:rPr>
              <a:t>1</a:t>
            </a:r>
            <a:endParaRPr sz="1800" dirty="0">
              <a:latin typeface="Arial"/>
              <a:cs typeface="Arial"/>
            </a:endParaRPr>
          </a:p>
          <a:p>
            <a:pPr marL="47625" marR="5080" indent="-35560" algn="ctr">
              <a:lnSpc>
                <a:spcPct val="100000"/>
              </a:lnSpc>
              <a:spcBef>
                <a:spcPts val="1170"/>
              </a:spcBef>
            </a:pPr>
            <a:r>
              <a:rPr sz="1600" b="1" spc="-15" dirty="0">
                <a:solidFill>
                  <a:srgbClr val="001F5F"/>
                </a:solidFill>
                <a:latin typeface="Liberation Sans Narrow"/>
                <a:cs typeface="Liberation Sans Narrow"/>
              </a:rPr>
              <a:t>IDENTIFICATION  </a:t>
            </a:r>
            <a:r>
              <a:rPr sz="1600" b="1" spc="-5" dirty="0">
                <a:solidFill>
                  <a:srgbClr val="001F5F"/>
                </a:solidFill>
                <a:latin typeface="Liberation Sans Narrow"/>
                <a:cs typeface="Liberation Sans Narrow"/>
              </a:rPr>
              <a:t>OF </a:t>
            </a:r>
            <a:r>
              <a:rPr sz="1600" b="1" dirty="0">
                <a:solidFill>
                  <a:srgbClr val="001F5F"/>
                </a:solidFill>
                <a:latin typeface="Liberation Sans Narrow"/>
                <a:cs typeface="Liberation Sans Narrow"/>
              </a:rPr>
              <a:t>A</a:t>
            </a:r>
            <a:r>
              <a:rPr sz="1600" b="1" spc="-185" dirty="0">
                <a:solidFill>
                  <a:srgbClr val="001F5F"/>
                </a:solidFill>
                <a:latin typeface="Liberation Sans Narrow"/>
                <a:cs typeface="Liberation Sans Narrow"/>
              </a:rPr>
              <a:t> </a:t>
            </a:r>
            <a:r>
              <a:rPr sz="1600" b="1" dirty="0">
                <a:solidFill>
                  <a:srgbClr val="001F5F"/>
                </a:solidFill>
                <a:latin typeface="Liberation Sans Narrow"/>
                <a:cs typeface="Liberation Sans Narrow"/>
              </a:rPr>
              <a:t>PROBLEM</a:t>
            </a:r>
            <a:endParaRPr sz="1600" dirty="0">
              <a:latin typeface="Liberation Sans Narrow"/>
              <a:cs typeface="Liberation Sans Narrow"/>
            </a:endParaRPr>
          </a:p>
        </p:txBody>
      </p:sp>
      <p:sp>
        <p:nvSpPr>
          <p:cNvPr id="11" name="object 11"/>
          <p:cNvSpPr txBox="1"/>
          <p:nvPr/>
        </p:nvSpPr>
        <p:spPr>
          <a:xfrm>
            <a:off x="4970525" y="482485"/>
            <a:ext cx="1592580" cy="1027844"/>
          </a:xfrm>
          <a:prstGeom prst="rect">
            <a:avLst/>
          </a:prstGeom>
        </p:spPr>
        <p:txBody>
          <a:bodyPr vert="horz" wrap="square" lIns="0" tIns="32384" rIns="0" bIns="0" rtlCol="0">
            <a:spAutoFit/>
          </a:bodyPr>
          <a:lstStyle/>
          <a:p>
            <a:pPr marR="8890" algn="ctr">
              <a:lnSpc>
                <a:spcPct val="100000"/>
              </a:lnSpc>
              <a:spcBef>
                <a:spcPts val="254"/>
              </a:spcBef>
            </a:pPr>
            <a:r>
              <a:rPr sz="1800" b="1" spc="-140" dirty="0">
                <a:latin typeface="Arial"/>
                <a:cs typeface="Arial"/>
              </a:rPr>
              <a:t>2</a:t>
            </a:r>
            <a:endParaRPr sz="1800" dirty="0">
              <a:latin typeface="Arial"/>
              <a:cs typeface="Arial"/>
            </a:endParaRPr>
          </a:p>
          <a:p>
            <a:pPr marL="12700" marR="5080" algn="ctr">
              <a:lnSpc>
                <a:spcPct val="100000"/>
              </a:lnSpc>
              <a:spcBef>
                <a:spcPts val="165"/>
              </a:spcBef>
            </a:pPr>
            <a:r>
              <a:rPr sz="1500" b="1" spc="-15" dirty="0">
                <a:solidFill>
                  <a:srgbClr val="001F5F"/>
                </a:solidFill>
                <a:latin typeface="Liberation Sans Narrow"/>
              </a:rPr>
              <a:t>IDENTIFICATION  OF DECISION  CRITERIA</a:t>
            </a:r>
          </a:p>
        </p:txBody>
      </p:sp>
      <p:sp>
        <p:nvSpPr>
          <p:cNvPr id="12" name="object 12"/>
          <p:cNvSpPr txBox="1"/>
          <p:nvPr/>
        </p:nvSpPr>
        <p:spPr>
          <a:xfrm>
            <a:off x="938911" y="1923836"/>
            <a:ext cx="1380490" cy="825867"/>
          </a:xfrm>
          <a:prstGeom prst="rect">
            <a:avLst/>
          </a:prstGeom>
        </p:spPr>
        <p:txBody>
          <a:bodyPr vert="horz" wrap="square" lIns="0" tIns="147320" rIns="0" bIns="0" rtlCol="0">
            <a:spAutoFit/>
          </a:bodyPr>
          <a:lstStyle/>
          <a:p>
            <a:pPr marR="3810" algn="ctr">
              <a:lnSpc>
                <a:spcPct val="100000"/>
              </a:lnSpc>
              <a:spcBef>
                <a:spcPts val="1160"/>
              </a:spcBef>
            </a:pPr>
            <a:r>
              <a:rPr b="1" spc="-155" dirty="0">
                <a:latin typeface="Arial"/>
                <a:cs typeface="Arial"/>
              </a:rPr>
              <a:t>3</a:t>
            </a:r>
            <a:endParaRPr dirty="0">
              <a:latin typeface="Arial"/>
              <a:cs typeface="Arial"/>
            </a:endParaRPr>
          </a:p>
          <a:p>
            <a:pPr algn="ctr">
              <a:lnSpc>
                <a:spcPct val="100000"/>
              </a:lnSpc>
              <a:spcBef>
                <a:spcPts val="1190"/>
              </a:spcBef>
            </a:pPr>
            <a:r>
              <a:rPr sz="1600" b="1" dirty="0">
                <a:solidFill>
                  <a:srgbClr val="001F5F"/>
                </a:solidFill>
                <a:latin typeface="Liberation Sans Narrow"/>
                <a:cs typeface="Liberation Sans Narrow"/>
              </a:rPr>
              <a:t>ALL</a:t>
            </a:r>
            <a:r>
              <a:rPr sz="1600" b="1" spc="5" dirty="0">
                <a:solidFill>
                  <a:srgbClr val="001F5F"/>
                </a:solidFill>
                <a:latin typeface="Liberation Sans Narrow"/>
                <a:cs typeface="Liberation Sans Narrow"/>
              </a:rPr>
              <a:t>O</a:t>
            </a:r>
            <a:r>
              <a:rPr sz="1600" b="1" dirty="0">
                <a:solidFill>
                  <a:srgbClr val="001F5F"/>
                </a:solidFill>
                <a:latin typeface="Liberation Sans Narrow"/>
                <a:cs typeface="Liberation Sans Narrow"/>
              </a:rPr>
              <a:t>C</a:t>
            </a:r>
            <a:r>
              <a:rPr sz="1600" b="1" spc="-120" dirty="0">
                <a:solidFill>
                  <a:srgbClr val="001F5F"/>
                </a:solidFill>
                <a:latin typeface="Liberation Sans Narrow"/>
                <a:cs typeface="Liberation Sans Narrow"/>
              </a:rPr>
              <a:t>A</a:t>
            </a:r>
            <a:r>
              <a:rPr sz="1600" b="1" dirty="0">
                <a:solidFill>
                  <a:srgbClr val="001F5F"/>
                </a:solidFill>
                <a:latin typeface="Liberation Sans Narrow"/>
                <a:cs typeface="Liberation Sans Narrow"/>
              </a:rPr>
              <a:t>TI</a:t>
            </a:r>
            <a:r>
              <a:rPr sz="1600" b="1" spc="-10" dirty="0">
                <a:solidFill>
                  <a:srgbClr val="001F5F"/>
                </a:solidFill>
                <a:latin typeface="Liberation Sans Narrow"/>
                <a:cs typeface="Liberation Sans Narrow"/>
              </a:rPr>
              <a:t>O</a:t>
            </a:r>
            <a:r>
              <a:rPr sz="1600" b="1" dirty="0">
                <a:solidFill>
                  <a:srgbClr val="001F5F"/>
                </a:solidFill>
                <a:latin typeface="Liberation Sans Narrow"/>
                <a:cs typeface="Liberation Sans Narrow"/>
              </a:rPr>
              <a:t>N</a:t>
            </a:r>
            <a:endParaRPr sz="1600" dirty="0">
              <a:latin typeface="Liberation Sans Narrow"/>
              <a:cs typeface="Liberation Sans Narrow"/>
            </a:endParaRPr>
          </a:p>
        </p:txBody>
      </p:sp>
      <p:sp>
        <p:nvSpPr>
          <p:cNvPr id="13" name="object 13"/>
          <p:cNvSpPr txBox="1"/>
          <p:nvPr/>
        </p:nvSpPr>
        <p:spPr>
          <a:xfrm>
            <a:off x="3815906" y="2327176"/>
            <a:ext cx="1613535" cy="773930"/>
          </a:xfrm>
          <a:prstGeom prst="rect">
            <a:avLst/>
          </a:prstGeom>
        </p:spPr>
        <p:txBody>
          <a:bodyPr vert="horz" wrap="square" lIns="0" tIns="121285" rIns="0" bIns="0" rtlCol="0">
            <a:spAutoFit/>
          </a:bodyPr>
          <a:lstStyle/>
          <a:p>
            <a:pPr marR="114300" algn="ctr">
              <a:lnSpc>
                <a:spcPct val="100000"/>
              </a:lnSpc>
              <a:spcBef>
                <a:spcPts val="955"/>
              </a:spcBef>
            </a:pPr>
            <a:r>
              <a:rPr sz="1800" b="1" spc="-40" dirty="0">
                <a:latin typeface="Arial"/>
                <a:cs typeface="Arial"/>
              </a:rPr>
              <a:t>4</a:t>
            </a:r>
            <a:endParaRPr sz="1800" dirty="0">
              <a:latin typeface="Arial"/>
              <a:cs typeface="Arial"/>
            </a:endParaRPr>
          </a:p>
          <a:p>
            <a:pPr marL="12700">
              <a:lnSpc>
                <a:spcPct val="100000"/>
              </a:lnSpc>
              <a:spcBef>
                <a:spcPts val="955"/>
              </a:spcBef>
            </a:pPr>
            <a:r>
              <a:rPr sz="1600" b="1" dirty="0">
                <a:solidFill>
                  <a:srgbClr val="001F5F"/>
                </a:solidFill>
                <a:latin typeface="Liberation Sans Narrow"/>
                <a:cs typeface="Liberation Sans Narrow"/>
              </a:rPr>
              <a:t>DE</a:t>
            </a:r>
            <a:r>
              <a:rPr sz="1600" b="1" spc="-10" dirty="0">
                <a:solidFill>
                  <a:srgbClr val="001F5F"/>
                </a:solidFill>
                <a:latin typeface="Liberation Sans Narrow"/>
                <a:cs typeface="Liberation Sans Narrow"/>
              </a:rPr>
              <a:t>V</a:t>
            </a:r>
            <a:r>
              <a:rPr sz="1600" b="1" dirty="0">
                <a:solidFill>
                  <a:srgbClr val="001F5F"/>
                </a:solidFill>
                <a:latin typeface="Liberation Sans Narrow"/>
                <a:cs typeface="Liberation Sans Narrow"/>
              </a:rPr>
              <a:t>ELOPMENT</a:t>
            </a:r>
            <a:endParaRPr sz="1600" dirty="0">
              <a:latin typeface="Liberation Sans Narrow"/>
              <a:cs typeface="Liberation Sans Narrow"/>
            </a:endParaRPr>
          </a:p>
        </p:txBody>
      </p:sp>
      <p:sp>
        <p:nvSpPr>
          <p:cNvPr id="14" name="object 14"/>
          <p:cNvSpPr txBox="1"/>
          <p:nvPr/>
        </p:nvSpPr>
        <p:spPr>
          <a:xfrm>
            <a:off x="6873493" y="1988665"/>
            <a:ext cx="1061720" cy="776495"/>
          </a:xfrm>
          <a:prstGeom prst="rect">
            <a:avLst/>
          </a:prstGeom>
        </p:spPr>
        <p:txBody>
          <a:bodyPr vert="horz" wrap="square" lIns="0" tIns="123825" rIns="0" bIns="0" rtlCol="0">
            <a:spAutoFit/>
          </a:bodyPr>
          <a:lstStyle/>
          <a:p>
            <a:pPr marL="36195" algn="ctr">
              <a:lnSpc>
                <a:spcPct val="100000"/>
              </a:lnSpc>
              <a:spcBef>
                <a:spcPts val="975"/>
              </a:spcBef>
            </a:pPr>
            <a:r>
              <a:rPr sz="1800" b="1" spc="-150" dirty="0">
                <a:latin typeface="Arial"/>
                <a:cs typeface="Arial"/>
              </a:rPr>
              <a:t>5</a:t>
            </a:r>
            <a:endParaRPr sz="1800" dirty="0">
              <a:latin typeface="Arial"/>
              <a:cs typeface="Arial"/>
            </a:endParaRPr>
          </a:p>
          <a:p>
            <a:pPr algn="ctr">
              <a:lnSpc>
                <a:spcPct val="100000"/>
              </a:lnSpc>
              <a:spcBef>
                <a:spcPts val="985"/>
              </a:spcBef>
            </a:pPr>
            <a:r>
              <a:rPr sz="1600" b="1" dirty="0">
                <a:solidFill>
                  <a:srgbClr val="001F5F"/>
                </a:solidFill>
                <a:latin typeface="Liberation Sans Narrow"/>
                <a:cs typeface="Liberation Sans Narrow"/>
              </a:rPr>
              <a:t>ANA</a:t>
            </a:r>
            <a:r>
              <a:rPr sz="1600" b="1" spc="-155" dirty="0">
                <a:solidFill>
                  <a:srgbClr val="001F5F"/>
                </a:solidFill>
                <a:latin typeface="Liberation Sans Narrow"/>
                <a:cs typeface="Liberation Sans Narrow"/>
              </a:rPr>
              <a:t>L</a:t>
            </a:r>
            <a:r>
              <a:rPr sz="1600" b="1" dirty="0">
                <a:solidFill>
                  <a:srgbClr val="001F5F"/>
                </a:solidFill>
                <a:latin typeface="Liberation Sans Narrow"/>
                <a:cs typeface="Liberation Sans Narrow"/>
              </a:rPr>
              <a:t>Y</a:t>
            </a:r>
            <a:r>
              <a:rPr sz="1600" b="1" spc="-10" dirty="0">
                <a:solidFill>
                  <a:srgbClr val="001F5F"/>
                </a:solidFill>
                <a:latin typeface="Liberation Sans Narrow"/>
                <a:cs typeface="Liberation Sans Narrow"/>
              </a:rPr>
              <a:t>S</a:t>
            </a:r>
            <a:r>
              <a:rPr sz="1600" b="1" spc="-5" dirty="0">
                <a:solidFill>
                  <a:srgbClr val="001F5F"/>
                </a:solidFill>
                <a:latin typeface="Liberation Sans Narrow"/>
                <a:cs typeface="Liberation Sans Narrow"/>
              </a:rPr>
              <a:t>IS</a:t>
            </a:r>
            <a:endParaRPr sz="1600" dirty="0">
              <a:latin typeface="Liberation Sans Narrow"/>
              <a:cs typeface="Liberation Sans Narrow"/>
            </a:endParaRPr>
          </a:p>
        </p:txBody>
      </p:sp>
      <p:sp>
        <p:nvSpPr>
          <p:cNvPr id="15" name="object 15"/>
          <p:cNvSpPr txBox="1"/>
          <p:nvPr/>
        </p:nvSpPr>
        <p:spPr>
          <a:xfrm>
            <a:off x="2308860" y="3598410"/>
            <a:ext cx="1219835" cy="827150"/>
          </a:xfrm>
          <a:prstGeom prst="rect">
            <a:avLst/>
          </a:prstGeom>
        </p:spPr>
        <p:txBody>
          <a:bodyPr vert="horz" wrap="square" lIns="0" tIns="148590" rIns="0" bIns="0" rtlCol="0">
            <a:spAutoFit/>
          </a:bodyPr>
          <a:lstStyle/>
          <a:p>
            <a:pPr marL="21590" algn="ctr">
              <a:lnSpc>
                <a:spcPct val="100000"/>
              </a:lnSpc>
              <a:spcBef>
                <a:spcPts val="1170"/>
              </a:spcBef>
            </a:pPr>
            <a:r>
              <a:rPr sz="1800" b="1" spc="-50" dirty="0">
                <a:latin typeface="Arial"/>
                <a:cs typeface="Arial"/>
              </a:rPr>
              <a:t>6</a:t>
            </a:r>
            <a:endParaRPr sz="1800" dirty="0">
              <a:latin typeface="Arial"/>
              <a:cs typeface="Arial"/>
            </a:endParaRPr>
          </a:p>
          <a:p>
            <a:pPr algn="ctr">
              <a:lnSpc>
                <a:spcPct val="100000"/>
              </a:lnSpc>
              <a:spcBef>
                <a:spcPts val="1195"/>
              </a:spcBef>
            </a:pPr>
            <a:r>
              <a:rPr sz="1600" b="1" dirty="0">
                <a:solidFill>
                  <a:srgbClr val="001F5F"/>
                </a:solidFill>
                <a:latin typeface="Liberation Sans Narrow"/>
                <a:cs typeface="Liberation Sans Narrow"/>
              </a:rPr>
              <a:t>S</a:t>
            </a:r>
            <a:r>
              <a:rPr sz="1600" b="1" spc="-10" dirty="0">
                <a:solidFill>
                  <a:srgbClr val="001F5F"/>
                </a:solidFill>
                <a:latin typeface="Liberation Sans Narrow"/>
                <a:cs typeface="Liberation Sans Narrow"/>
              </a:rPr>
              <a:t>E</a:t>
            </a:r>
            <a:r>
              <a:rPr sz="1600" b="1" dirty="0">
                <a:solidFill>
                  <a:srgbClr val="001F5F"/>
                </a:solidFill>
                <a:latin typeface="Liberation Sans Narrow"/>
                <a:cs typeface="Liberation Sans Narrow"/>
              </a:rPr>
              <a:t>LECTI</a:t>
            </a:r>
            <a:r>
              <a:rPr sz="1600" b="1" spc="5" dirty="0">
                <a:solidFill>
                  <a:srgbClr val="001F5F"/>
                </a:solidFill>
                <a:latin typeface="Liberation Sans Narrow"/>
                <a:cs typeface="Liberation Sans Narrow"/>
              </a:rPr>
              <a:t>O</a:t>
            </a:r>
            <a:r>
              <a:rPr sz="1600" b="1" dirty="0">
                <a:solidFill>
                  <a:srgbClr val="001F5F"/>
                </a:solidFill>
                <a:latin typeface="Liberation Sans Narrow"/>
                <a:cs typeface="Liberation Sans Narrow"/>
              </a:rPr>
              <a:t>N</a:t>
            </a:r>
            <a:endParaRPr sz="1600" dirty="0">
              <a:latin typeface="Liberation Sans Narrow"/>
              <a:cs typeface="Liberation Sans Narrow"/>
            </a:endParaRPr>
          </a:p>
        </p:txBody>
      </p:sp>
      <p:sp>
        <p:nvSpPr>
          <p:cNvPr id="16" name="object 16"/>
          <p:cNvSpPr txBox="1"/>
          <p:nvPr/>
        </p:nvSpPr>
        <p:spPr>
          <a:xfrm>
            <a:off x="5429441" y="3617689"/>
            <a:ext cx="1791970" cy="757259"/>
          </a:xfrm>
          <a:prstGeom prst="rect">
            <a:avLst/>
          </a:prstGeom>
        </p:spPr>
        <p:txBody>
          <a:bodyPr vert="horz" wrap="square" lIns="0" tIns="117475" rIns="0" bIns="0" rtlCol="0">
            <a:spAutoFit/>
          </a:bodyPr>
          <a:lstStyle/>
          <a:p>
            <a:pPr marR="55880" algn="ctr">
              <a:lnSpc>
                <a:spcPct val="100000"/>
              </a:lnSpc>
              <a:spcBef>
                <a:spcPts val="925"/>
              </a:spcBef>
            </a:pPr>
            <a:r>
              <a:rPr sz="1800" b="1" spc="-165" dirty="0">
                <a:latin typeface="Arial"/>
                <a:cs typeface="Arial"/>
              </a:rPr>
              <a:t>7</a:t>
            </a:r>
            <a:endParaRPr sz="1800" dirty="0">
              <a:latin typeface="Arial"/>
              <a:cs typeface="Arial"/>
            </a:endParaRPr>
          </a:p>
          <a:p>
            <a:pPr marL="12700">
              <a:lnSpc>
                <a:spcPct val="100000"/>
              </a:lnSpc>
              <a:spcBef>
                <a:spcPts val="930"/>
              </a:spcBef>
            </a:pPr>
            <a:r>
              <a:rPr sz="1600" b="1" spc="-20" smtClean="0">
                <a:solidFill>
                  <a:srgbClr val="001F5F"/>
                </a:solidFill>
                <a:latin typeface="Liberation Sans Narrow"/>
                <a:cs typeface="Liberation Sans Narrow"/>
              </a:rPr>
              <a:t>IMPL</a:t>
            </a:r>
            <a:r>
              <a:rPr lang="en-US" sz="1600" b="1" spc="-20" dirty="0" smtClean="0">
                <a:solidFill>
                  <a:srgbClr val="001F5F"/>
                </a:solidFill>
                <a:latin typeface="Liberation Sans Narrow"/>
                <a:cs typeface="Liberation Sans Narrow"/>
              </a:rPr>
              <a:t>E</a:t>
            </a:r>
            <a:r>
              <a:rPr sz="1600" b="1" spc="-20" smtClean="0">
                <a:solidFill>
                  <a:srgbClr val="001F5F"/>
                </a:solidFill>
                <a:latin typeface="Liberation Sans Narrow"/>
                <a:cs typeface="Liberation Sans Narrow"/>
              </a:rPr>
              <a:t>MENTATION</a:t>
            </a:r>
            <a:endParaRPr sz="1600" dirty="0">
              <a:latin typeface="Liberation Sans Narrow"/>
              <a:cs typeface="Liberation Sans Narrow"/>
            </a:endParaRPr>
          </a:p>
        </p:txBody>
      </p:sp>
      <p:sp>
        <p:nvSpPr>
          <p:cNvPr id="17" name="object 17"/>
          <p:cNvSpPr txBox="1"/>
          <p:nvPr/>
        </p:nvSpPr>
        <p:spPr>
          <a:xfrm>
            <a:off x="3946398" y="4605205"/>
            <a:ext cx="1352550" cy="848309"/>
          </a:xfrm>
          <a:prstGeom prst="rect">
            <a:avLst/>
          </a:prstGeom>
        </p:spPr>
        <p:txBody>
          <a:bodyPr vert="horz" wrap="square" lIns="0" tIns="156845" rIns="0" bIns="0" rtlCol="0">
            <a:spAutoFit/>
          </a:bodyPr>
          <a:lstStyle/>
          <a:p>
            <a:pPr marR="1905" algn="ctr">
              <a:lnSpc>
                <a:spcPct val="100000"/>
              </a:lnSpc>
              <a:spcBef>
                <a:spcPts val="1235"/>
              </a:spcBef>
            </a:pPr>
            <a:r>
              <a:rPr sz="1800" b="1" spc="-40" dirty="0">
                <a:latin typeface="Arial"/>
                <a:cs typeface="Arial"/>
              </a:rPr>
              <a:t>8</a:t>
            </a:r>
            <a:endParaRPr sz="1800" dirty="0">
              <a:latin typeface="Arial"/>
              <a:cs typeface="Arial"/>
            </a:endParaRPr>
          </a:p>
          <a:p>
            <a:pPr algn="ctr">
              <a:lnSpc>
                <a:spcPct val="100000"/>
              </a:lnSpc>
              <a:spcBef>
                <a:spcPts val="1275"/>
              </a:spcBef>
            </a:pPr>
            <a:r>
              <a:rPr sz="1600" b="1" spc="-25" dirty="0">
                <a:solidFill>
                  <a:srgbClr val="001F5F"/>
                </a:solidFill>
                <a:latin typeface="Liberation Sans Narrow"/>
                <a:cs typeface="Liberation Sans Narrow"/>
              </a:rPr>
              <a:t>EVALUATION</a:t>
            </a:r>
            <a:endParaRPr sz="1600" dirty="0">
              <a:latin typeface="Liberation Sans Narrow"/>
              <a:cs typeface="Liberation Sans Narrow"/>
            </a:endParaRPr>
          </a:p>
        </p:txBody>
      </p:sp>
      <p:sp>
        <p:nvSpPr>
          <p:cNvPr id="18" name="Rectangle 17">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103832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11095" y="309372"/>
            <a:ext cx="7060692" cy="1283207"/>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235454" y="604520"/>
            <a:ext cx="6457950" cy="559435"/>
          </a:xfrm>
          <a:prstGeom prst="rect">
            <a:avLst/>
          </a:prstGeom>
        </p:spPr>
        <p:txBody>
          <a:bodyPr vert="horz" wrap="square" lIns="0" tIns="13335" rIns="0" bIns="0" rtlCol="0">
            <a:spAutoFit/>
          </a:bodyPr>
          <a:lstStyle/>
          <a:p>
            <a:pPr marL="306705" indent="-294640">
              <a:lnSpc>
                <a:spcPct val="100000"/>
              </a:lnSpc>
              <a:spcBef>
                <a:spcPts val="105"/>
              </a:spcBef>
              <a:buSzPct val="97142"/>
              <a:buFont typeface="Arial"/>
              <a:buChar char="•"/>
              <a:tabLst>
                <a:tab pos="307340" algn="l"/>
              </a:tabLst>
            </a:pPr>
            <a:r>
              <a:rPr sz="3500" b="1" spc="-250" dirty="0">
                <a:latin typeface="Arial"/>
                <a:cs typeface="Arial"/>
              </a:rPr>
              <a:t>IDENTIFICATION </a:t>
            </a:r>
            <a:r>
              <a:rPr sz="3500" b="1" spc="-350" dirty="0">
                <a:latin typeface="Arial"/>
                <a:cs typeface="Arial"/>
              </a:rPr>
              <a:t>OF </a:t>
            </a:r>
            <a:r>
              <a:rPr sz="3500" b="1" spc="-325" dirty="0">
                <a:latin typeface="Arial"/>
                <a:cs typeface="Arial"/>
              </a:rPr>
              <a:t>A</a:t>
            </a:r>
            <a:r>
              <a:rPr sz="3500" b="1" spc="-90" dirty="0">
                <a:latin typeface="Arial"/>
                <a:cs typeface="Arial"/>
              </a:rPr>
              <a:t> </a:t>
            </a:r>
            <a:r>
              <a:rPr sz="3500" b="1" spc="-340" dirty="0">
                <a:latin typeface="Arial"/>
                <a:cs typeface="Arial"/>
              </a:rPr>
              <a:t>PROBLEM</a:t>
            </a:r>
            <a:endParaRPr sz="3500">
              <a:latin typeface="Arial"/>
              <a:cs typeface="Arial"/>
            </a:endParaRPr>
          </a:p>
        </p:txBody>
      </p:sp>
      <p:sp>
        <p:nvSpPr>
          <p:cNvPr id="4" name="object 4"/>
          <p:cNvSpPr/>
          <p:nvPr/>
        </p:nvSpPr>
        <p:spPr>
          <a:xfrm>
            <a:off x="152400" y="100584"/>
            <a:ext cx="1845564" cy="1851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40409" y="330784"/>
            <a:ext cx="314325" cy="1017269"/>
          </a:xfrm>
          <a:prstGeom prst="rect">
            <a:avLst/>
          </a:prstGeom>
        </p:spPr>
        <p:txBody>
          <a:bodyPr vert="horz" wrap="square" lIns="0" tIns="13335" rIns="0" bIns="0" rtlCol="0">
            <a:spAutoFit/>
          </a:bodyPr>
          <a:lstStyle/>
          <a:p>
            <a:pPr marL="12700">
              <a:lnSpc>
                <a:spcPct val="100000"/>
              </a:lnSpc>
              <a:spcBef>
                <a:spcPts val="105"/>
              </a:spcBef>
            </a:pPr>
            <a:r>
              <a:rPr sz="6500" b="0" spc="-1345" dirty="0">
                <a:solidFill>
                  <a:srgbClr val="FFFFFF"/>
                </a:solidFill>
                <a:latin typeface="Arial"/>
                <a:cs typeface="Arial"/>
              </a:rPr>
              <a:t>1</a:t>
            </a:r>
            <a:endParaRPr sz="6500">
              <a:latin typeface="Arial"/>
              <a:cs typeface="Arial"/>
            </a:endParaRPr>
          </a:p>
        </p:txBody>
      </p:sp>
      <p:sp>
        <p:nvSpPr>
          <p:cNvPr id="6" name="object 6"/>
          <p:cNvSpPr txBox="1"/>
          <p:nvPr/>
        </p:nvSpPr>
        <p:spPr>
          <a:xfrm>
            <a:off x="4904359" y="2637282"/>
            <a:ext cx="3876675" cy="2295525"/>
          </a:xfrm>
          <a:prstGeom prst="rect">
            <a:avLst/>
          </a:prstGeom>
        </p:spPr>
        <p:txBody>
          <a:bodyPr vert="horz" wrap="square" lIns="0" tIns="16510" rIns="0" bIns="0" rtlCol="0">
            <a:spAutoFit/>
          </a:bodyPr>
          <a:lstStyle/>
          <a:p>
            <a:pPr marL="12065" marR="5080" indent="-1905" algn="ctr">
              <a:lnSpc>
                <a:spcPct val="99100"/>
              </a:lnSpc>
              <a:spcBef>
                <a:spcPts val="130"/>
              </a:spcBef>
            </a:pPr>
            <a:r>
              <a:rPr sz="3000" spc="-5" dirty="0">
                <a:latin typeface="Verdana"/>
                <a:cs typeface="Verdana"/>
              </a:rPr>
              <a:t>Problem </a:t>
            </a:r>
            <a:r>
              <a:rPr sz="3000" dirty="0">
                <a:latin typeface="Verdana"/>
                <a:cs typeface="Verdana"/>
              </a:rPr>
              <a:t>is a  </a:t>
            </a:r>
            <a:r>
              <a:rPr lang="en-IN" sz="3000" b="1" spc="-5" dirty="0">
                <a:latin typeface="Verdana"/>
                <a:cs typeface="Verdana"/>
              </a:rPr>
              <a:t>D</a:t>
            </a:r>
            <a:r>
              <a:rPr sz="3000" b="1" spc="-5" dirty="0" err="1">
                <a:latin typeface="Verdana"/>
                <a:cs typeface="Verdana"/>
              </a:rPr>
              <a:t>iscrepancy</a:t>
            </a:r>
            <a:r>
              <a:rPr sz="3000" b="1" spc="-5" dirty="0">
                <a:latin typeface="Verdana"/>
                <a:cs typeface="Verdana"/>
              </a:rPr>
              <a:t>  </a:t>
            </a:r>
            <a:r>
              <a:rPr sz="3000" dirty="0">
                <a:latin typeface="Verdana"/>
                <a:cs typeface="Verdana"/>
              </a:rPr>
              <a:t>(difference)  </a:t>
            </a:r>
            <a:r>
              <a:rPr sz="3000" spc="-5" dirty="0">
                <a:latin typeface="Verdana"/>
                <a:cs typeface="Verdana"/>
              </a:rPr>
              <a:t>between </a:t>
            </a:r>
            <a:r>
              <a:rPr sz="3000" dirty="0">
                <a:latin typeface="Verdana"/>
                <a:cs typeface="Verdana"/>
              </a:rPr>
              <a:t>an</a:t>
            </a:r>
            <a:r>
              <a:rPr sz="3000" spc="-75" dirty="0">
                <a:latin typeface="Verdana"/>
                <a:cs typeface="Verdana"/>
              </a:rPr>
              <a:t> </a:t>
            </a:r>
            <a:r>
              <a:rPr sz="3000" dirty="0">
                <a:latin typeface="Verdana"/>
                <a:cs typeface="Verdana"/>
              </a:rPr>
              <a:t>existing  and a </a:t>
            </a:r>
            <a:r>
              <a:rPr sz="3000" spc="-5" dirty="0">
                <a:latin typeface="Verdana"/>
                <a:cs typeface="Verdana"/>
              </a:rPr>
              <a:t>desired</a:t>
            </a:r>
            <a:r>
              <a:rPr sz="3000" spc="-85" dirty="0">
                <a:latin typeface="Verdana"/>
                <a:cs typeface="Verdana"/>
              </a:rPr>
              <a:t> </a:t>
            </a:r>
            <a:r>
              <a:rPr sz="3000" dirty="0">
                <a:latin typeface="Verdana"/>
                <a:cs typeface="Verdana"/>
              </a:rPr>
              <a:t>state.</a:t>
            </a:r>
          </a:p>
        </p:txBody>
      </p:sp>
      <p:sp>
        <p:nvSpPr>
          <p:cNvPr id="7" name="object 7"/>
          <p:cNvSpPr/>
          <p:nvPr/>
        </p:nvSpPr>
        <p:spPr>
          <a:xfrm>
            <a:off x="333756" y="2107692"/>
            <a:ext cx="4285488" cy="3924300"/>
          </a:xfrm>
          <a:prstGeom prst="rect">
            <a:avLst/>
          </a:prstGeom>
          <a:blipFill>
            <a:blip r:embed="rId5"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740762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96409" y="2969133"/>
            <a:ext cx="3856354" cy="2312035"/>
          </a:xfrm>
          <a:prstGeom prst="rect">
            <a:avLst/>
          </a:prstGeom>
        </p:spPr>
        <p:txBody>
          <a:bodyPr vert="horz" wrap="square" lIns="0" tIns="12700" rIns="0" bIns="0" rtlCol="0">
            <a:spAutoFit/>
          </a:bodyPr>
          <a:lstStyle/>
          <a:p>
            <a:pPr marL="12065" marR="5080" algn="ctr">
              <a:lnSpc>
                <a:spcPct val="100000"/>
              </a:lnSpc>
              <a:spcBef>
                <a:spcPts val="100"/>
              </a:spcBef>
              <a:tabLst>
                <a:tab pos="848994" algn="l"/>
              </a:tabLst>
            </a:pPr>
            <a:r>
              <a:rPr sz="3000" spc="-5" dirty="0">
                <a:latin typeface="Verdana"/>
                <a:cs typeface="Verdana"/>
              </a:rPr>
              <a:t>The	</a:t>
            </a:r>
            <a:r>
              <a:rPr sz="3000" dirty="0">
                <a:latin typeface="Verdana"/>
                <a:cs typeface="Verdana"/>
              </a:rPr>
              <a:t>word criteria,</a:t>
            </a:r>
            <a:r>
              <a:rPr sz="3000" spc="-100" dirty="0">
                <a:latin typeface="Verdana"/>
                <a:cs typeface="Verdana"/>
              </a:rPr>
              <a:t> </a:t>
            </a:r>
            <a:r>
              <a:rPr sz="3000" dirty="0">
                <a:latin typeface="Verdana"/>
                <a:cs typeface="Verdana"/>
              </a:rPr>
              <a:t>is  </a:t>
            </a:r>
            <a:r>
              <a:rPr sz="3000" spc="-5" dirty="0">
                <a:latin typeface="Verdana"/>
                <a:cs typeface="Verdana"/>
              </a:rPr>
              <a:t>defined </a:t>
            </a:r>
            <a:r>
              <a:rPr sz="3000" dirty="0">
                <a:latin typeface="Verdana"/>
                <a:cs typeface="Verdana"/>
              </a:rPr>
              <a:t>as </a:t>
            </a:r>
            <a:r>
              <a:rPr sz="3000" spc="-5" dirty="0">
                <a:latin typeface="Verdana"/>
                <a:cs typeface="Verdana"/>
              </a:rPr>
              <a:t>“</a:t>
            </a:r>
            <a:r>
              <a:rPr sz="3000" i="1" spc="-5" dirty="0">
                <a:latin typeface="Verdana"/>
                <a:cs typeface="Verdana"/>
              </a:rPr>
              <a:t>a  </a:t>
            </a:r>
            <a:r>
              <a:rPr lang="en-IN" sz="3000" b="1" i="1" spc="-5" dirty="0">
                <a:latin typeface="Verdana"/>
                <a:cs typeface="Verdana"/>
              </a:rPr>
              <a:t>S</a:t>
            </a:r>
            <a:r>
              <a:rPr sz="3000" b="1" i="1" spc="-5" dirty="0" err="1">
                <a:latin typeface="Verdana"/>
                <a:cs typeface="Verdana"/>
              </a:rPr>
              <a:t>tandard</a:t>
            </a:r>
            <a:r>
              <a:rPr sz="3000" b="1" i="1" spc="-5" dirty="0">
                <a:latin typeface="Verdana"/>
                <a:cs typeface="Verdana"/>
              </a:rPr>
              <a:t> </a:t>
            </a:r>
            <a:r>
              <a:rPr sz="3000" i="1" spc="-5" dirty="0">
                <a:latin typeface="Verdana"/>
                <a:cs typeface="Verdana"/>
              </a:rPr>
              <a:t>by </a:t>
            </a:r>
            <a:r>
              <a:rPr sz="3000" i="1" dirty="0">
                <a:latin typeface="Verdana"/>
                <a:cs typeface="Verdana"/>
              </a:rPr>
              <a:t>which  </a:t>
            </a:r>
            <a:r>
              <a:rPr sz="3000" i="1" spc="-5" dirty="0">
                <a:latin typeface="Verdana"/>
                <a:cs typeface="Verdana"/>
              </a:rPr>
              <a:t>something </a:t>
            </a:r>
            <a:r>
              <a:rPr sz="3000" i="1" dirty="0">
                <a:latin typeface="Verdana"/>
                <a:cs typeface="Verdana"/>
              </a:rPr>
              <a:t>can </a:t>
            </a:r>
            <a:r>
              <a:rPr sz="3000" i="1" spc="-5" dirty="0">
                <a:latin typeface="Verdana"/>
                <a:cs typeface="Verdana"/>
              </a:rPr>
              <a:t>be  </a:t>
            </a:r>
            <a:r>
              <a:rPr sz="3000" i="1" spc="-45" dirty="0">
                <a:latin typeface="Verdana"/>
                <a:cs typeface="Verdana"/>
              </a:rPr>
              <a:t>judged</a:t>
            </a:r>
            <a:r>
              <a:rPr sz="3000" spc="-45" dirty="0">
                <a:latin typeface="Verdana"/>
                <a:cs typeface="Verdana"/>
              </a:rPr>
              <a:t>”.</a:t>
            </a:r>
            <a:endParaRPr sz="3000" dirty="0">
              <a:latin typeface="Verdana"/>
              <a:cs typeface="Verdana"/>
            </a:endParaRPr>
          </a:p>
        </p:txBody>
      </p:sp>
      <p:sp>
        <p:nvSpPr>
          <p:cNvPr id="3" name="object 3"/>
          <p:cNvSpPr/>
          <p:nvPr/>
        </p:nvSpPr>
        <p:spPr>
          <a:xfrm>
            <a:off x="1892807" y="266700"/>
            <a:ext cx="6897624" cy="14417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201417" y="678129"/>
            <a:ext cx="6352033" cy="525144"/>
          </a:xfrm>
          <a:prstGeom prst="rect">
            <a:avLst/>
          </a:prstGeom>
        </p:spPr>
        <p:txBody>
          <a:bodyPr vert="horz" wrap="square" lIns="0" tIns="62865" rIns="0" bIns="0" rtlCol="0">
            <a:spAutoFit/>
          </a:bodyPr>
          <a:lstStyle/>
          <a:p>
            <a:pPr marL="299085" marR="5080" indent="-287020">
              <a:lnSpc>
                <a:spcPts val="3629"/>
              </a:lnSpc>
              <a:spcBef>
                <a:spcPts val="495"/>
              </a:spcBef>
              <a:buSzPct val="96969"/>
              <a:buFont typeface="Arial"/>
              <a:buChar char="•"/>
              <a:tabLst>
                <a:tab pos="299720" algn="l"/>
              </a:tabLst>
            </a:pPr>
            <a:r>
              <a:rPr sz="2800" b="1" spc="-310" dirty="0">
                <a:latin typeface="Arial"/>
                <a:cs typeface="Arial"/>
              </a:rPr>
              <a:t>IDENTIFICATION OF DECISION  CRITERIA</a:t>
            </a:r>
          </a:p>
        </p:txBody>
      </p:sp>
      <p:sp>
        <p:nvSpPr>
          <p:cNvPr id="5" name="object 5"/>
          <p:cNvSpPr/>
          <p:nvPr/>
        </p:nvSpPr>
        <p:spPr>
          <a:xfrm>
            <a:off x="152400" y="100584"/>
            <a:ext cx="1821180" cy="185165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882497" y="330784"/>
            <a:ext cx="407670" cy="1017269"/>
          </a:xfrm>
          <a:prstGeom prst="rect">
            <a:avLst/>
          </a:prstGeom>
        </p:spPr>
        <p:txBody>
          <a:bodyPr vert="horz" wrap="square" lIns="0" tIns="13335" rIns="0" bIns="0" rtlCol="0">
            <a:spAutoFit/>
          </a:bodyPr>
          <a:lstStyle/>
          <a:p>
            <a:pPr marL="12700">
              <a:lnSpc>
                <a:spcPct val="100000"/>
              </a:lnSpc>
              <a:spcBef>
                <a:spcPts val="105"/>
              </a:spcBef>
            </a:pPr>
            <a:r>
              <a:rPr sz="6500" b="0" spc="-610" dirty="0">
                <a:solidFill>
                  <a:srgbClr val="FFFFFF"/>
                </a:solidFill>
                <a:latin typeface="Arial"/>
                <a:cs typeface="Arial"/>
              </a:rPr>
              <a:t>2</a:t>
            </a:r>
            <a:endParaRPr sz="6500">
              <a:latin typeface="Arial"/>
              <a:cs typeface="Arial"/>
            </a:endParaRPr>
          </a:p>
        </p:txBody>
      </p:sp>
      <p:sp>
        <p:nvSpPr>
          <p:cNvPr id="7" name="object 7"/>
          <p:cNvSpPr/>
          <p:nvPr/>
        </p:nvSpPr>
        <p:spPr>
          <a:xfrm>
            <a:off x="525780" y="2825495"/>
            <a:ext cx="3691128" cy="2589276"/>
          </a:xfrm>
          <a:prstGeom prst="rect">
            <a:avLst/>
          </a:prstGeom>
          <a:blipFill>
            <a:blip r:embed="rId5" cstate="print"/>
            <a:stretch>
              <a:fillRect/>
            </a:stretch>
          </a:blipFill>
        </p:spPr>
        <p:txBody>
          <a:bodyPr wrap="square" lIns="0" tIns="0" rIns="0" bIns="0" rtlCol="0"/>
          <a:lstStyle/>
          <a:p>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001699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96409" y="2969133"/>
            <a:ext cx="3856354" cy="2312035"/>
          </a:xfrm>
          <a:prstGeom prst="rect">
            <a:avLst/>
          </a:prstGeom>
        </p:spPr>
        <p:txBody>
          <a:bodyPr vert="horz" wrap="square" lIns="0" tIns="12700" rIns="0" bIns="0" rtlCol="0">
            <a:spAutoFit/>
          </a:bodyPr>
          <a:lstStyle/>
          <a:p>
            <a:pPr marL="12065" marR="5080" algn="ctr">
              <a:lnSpc>
                <a:spcPct val="100000"/>
              </a:lnSpc>
              <a:spcBef>
                <a:spcPts val="100"/>
              </a:spcBef>
              <a:tabLst>
                <a:tab pos="848994" algn="l"/>
              </a:tabLst>
            </a:pPr>
            <a:r>
              <a:rPr sz="3000" spc="-5" dirty="0">
                <a:latin typeface="Verdana"/>
                <a:cs typeface="Verdana"/>
              </a:rPr>
              <a:t>The	</a:t>
            </a:r>
            <a:r>
              <a:rPr sz="3000" dirty="0">
                <a:latin typeface="Verdana"/>
                <a:cs typeface="Verdana"/>
              </a:rPr>
              <a:t>word criteria,</a:t>
            </a:r>
            <a:r>
              <a:rPr sz="3000" spc="-100" dirty="0">
                <a:latin typeface="Verdana"/>
                <a:cs typeface="Verdana"/>
              </a:rPr>
              <a:t> </a:t>
            </a:r>
            <a:r>
              <a:rPr sz="3000" dirty="0">
                <a:latin typeface="Verdana"/>
                <a:cs typeface="Verdana"/>
              </a:rPr>
              <a:t>is  </a:t>
            </a:r>
            <a:r>
              <a:rPr sz="3000" spc="-5" dirty="0">
                <a:latin typeface="Verdana"/>
                <a:cs typeface="Verdana"/>
              </a:rPr>
              <a:t>defined </a:t>
            </a:r>
            <a:r>
              <a:rPr sz="3000" dirty="0">
                <a:latin typeface="Verdana"/>
                <a:cs typeface="Verdana"/>
              </a:rPr>
              <a:t>as </a:t>
            </a:r>
            <a:r>
              <a:rPr sz="3000" spc="-5" dirty="0">
                <a:latin typeface="Verdana"/>
                <a:cs typeface="Verdana"/>
              </a:rPr>
              <a:t>“</a:t>
            </a:r>
            <a:r>
              <a:rPr sz="3000" i="1" spc="-5" dirty="0">
                <a:latin typeface="Verdana"/>
                <a:cs typeface="Verdana"/>
              </a:rPr>
              <a:t>a  </a:t>
            </a:r>
            <a:r>
              <a:rPr lang="en-IN" sz="3000" b="1" i="1" spc="-5" dirty="0">
                <a:latin typeface="Verdana"/>
                <a:cs typeface="Verdana"/>
              </a:rPr>
              <a:t>S</a:t>
            </a:r>
            <a:r>
              <a:rPr sz="3000" b="1" i="1" spc="-5" dirty="0" err="1">
                <a:latin typeface="Verdana"/>
                <a:cs typeface="Verdana"/>
              </a:rPr>
              <a:t>tandard</a:t>
            </a:r>
            <a:r>
              <a:rPr sz="3000" b="1" i="1" spc="-5" dirty="0">
                <a:latin typeface="Verdana"/>
                <a:cs typeface="Verdana"/>
              </a:rPr>
              <a:t> </a:t>
            </a:r>
            <a:r>
              <a:rPr sz="3000" i="1" spc="-5" dirty="0">
                <a:latin typeface="Verdana"/>
                <a:cs typeface="Verdana"/>
              </a:rPr>
              <a:t>by </a:t>
            </a:r>
            <a:r>
              <a:rPr sz="3000" i="1" dirty="0">
                <a:latin typeface="Verdana"/>
                <a:cs typeface="Verdana"/>
              </a:rPr>
              <a:t>which  </a:t>
            </a:r>
            <a:r>
              <a:rPr sz="3000" i="1" spc="-5" dirty="0">
                <a:latin typeface="Verdana"/>
                <a:cs typeface="Verdana"/>
              </a:rPr>
              <a:t>something </a:t>
            </a:r>
            <a:r>
              <a:rPr sz="3000" i="1" dirty="0">
                <a:latin typeface="Verdana"/>
                <a:cs typeface="Verdana"/>
              </a:rPr>
              <a:t>can </a:t>
            </a:r>
            <a:r>
              <a:rPr sz="3000" i="1" spc="-5" dirty="0">
                <a:latin typeface="Verdana"/>
                <a:cs typeface="Verdana"/>
              </a:rPr>
              <a:t>be  </a:t>
            </a:r>
            <a:r>
              <a:rPr sz="3000" i="1" spc="-45" dirty="0">
                <a:latin typeface="Verdana"/>
                <a:cs typeface="Verdana"/>
              </a:rPr>
              <a:t>judged</a:t>
            </a:r>
            <a:r>
              <a:rPr sz="3000" spc="-45" dirty="0">
                <a:latin typeface="Verdana"/>
                <a:cs typeface="Verdana"/>
              </a:rPr>
              <a:t>”.</a:t>
            </a:r>
            <a:endParaRPr sz="3000" dirty="0">
              <a:latin typeface="Verdana"/>
              <a:cs typeface="Verdana"/>
            </a:endParaRPr>
          </a:p>
        </p:txBody>
      </p:sp>
      <p:sp>
        <p:nvSpPr>
          <p:cNvPr id="3" name="object 3"/>
          <p:cNvSpPr/>
          <p:nvPr/>
        </p:nvSpPr>
        <p:spPr>
          <a:xfrm>
            <a:off x="1892807" y="266700"/>
            <a:ext cx="6897624" cy="144170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201417" y="678129"/>
            <a:ext cx="6352033" cy="525144"/>
          </a:xfrm>
          <a:prstGeom prst="rect">
            <a:avLst/>
          </a:prstGeom>
        </p:spPr>
        <p:txBody>
          <a:bodyPr vert="horz" wrap="square" lIns="0" tIns="62865" rIns="0" bIns="0" rtlCol="0">
            <a:spAutoFit/>
          </a:bodyPr>
          <a:lstStyle/>
          <a:p>
            <a:pPr marL="299085" marR="5080" indent="-287020">
              <a:lnSpc>
                <a:spcPts val="3629"/>
              </a:lnSpc>
              <a:spcBef>
                <a:spcPts val="495"/>
              </a:spcBef>
              <a:buSzPct val="96969"/>
              <a:buFont typeface="Arial"/>
              <a:buChar char="•"/>
              <a:tabLst>
                <a:tab pos="299720" algn="l"/>
              </a:tabLst>
            </a:pPr>
            <a:r>
              <a:rPr sz="2800" b="1" spc="-310" dirty="0">
                <a:latin typeface="Arial"/>
                <a:cs typeface="Arial"/>
              </a:rPr>
              <a:t>IDENTIFICATION OF DECISION  CRITERIA</a:t>
            </a:r>
          </a:p>
        </p:txBody>
      </p:sp>
      <p:sp>
        <p:nvSpPr>
          <p:cNvPr id="5" name="object 5"/>
          <p:cNvSpPr/>
          <p:nvPr/>
        </p:nvSpPr>
        <p:spPr>
          <a:xfrm>
            <a:off x="152400" y="100584"/>
            <a:ext cx="1821180" cy="185165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882497" y="330784"/>
            <a:ext cx="407670" cy="1017269"/>
          </a:xfrm>
          <a:prstGeom prst="rect">
            <a:avLst/>
          </a:prstGeom>
        </p:spPr>
        <p:txBody>
          <a:bodyPr vert="horz" wrap="square" lIns="0" tIns="13335" rIns="0" bIns="0" rtlCol="0">
            <a:spAutoFit/>
          </a:bodyPr>
          <a:lstStyle/>
          <a:p>
            <a:pPr marL="12700">
              <a:lnSpc>
                <a:spcPct val="100000"/>
              </a:lnSpc>
              <a:spcBef>
                <a:spcPts val="105"/>
              </a:spcBef>
            </a:pPr>
            <a:r>
              <a:rPr sz="6500" b="0" spc="-610" dirty="0">
                <a:solidFill>
                  <a:srgbClr val="FFFFFF"/>
                </a:solidFill>
                <a:latin typeface="Arial"/>
                <a:cs typeface="Arial"/>
              </a:rPr>
              <a:t>2</a:t>
            </a:r>
            <a:endParaRPr sz="6500">
              <a:latin typeface="Arial"/>
              <a:cs typeface="Arial"/>
            </a:endParaRPr>
          </a:p>
        </p:txBody>
      </p:sp>
      <p:sp>
        <p:nvSpPr>
          <p:cNvPr id="7" name="object 7"/>
          <p:cNvSpPr/>
          <p:nvPr/>
        </p:nvSpPr>
        <p:spPr>
          <a:xfrm>
            <a:off x="525780" y="2825495"/>
            <a:ext cx="3691128" cy="2589276"/>
          </a:xfrm>
          <a:prstGeom prst="rect">
            <a:avLst/>
          </a:prstGeom>
          <a:blipFill>
            <a:blip r:embed="rId5"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00169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18716" y="266700"/>
            <a:ext cx="6992111" cy="144170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189733" y="659079"/>
            <a:ext cx="6721094" cy="525144"/>
          </a:xfrm>
          <a:prstGeom prst="rect">
            <a:avLst/>
          </a:prstGeom>
        </p:spPr>
        <p:txBody>
          <a:bodyPr vert="horz" wrap="square" lIns="0" tIns="62865" rIns="0" bIns="0" rtlCol="0">
            <a:spAutoFit/>
          </a:bodyPr>
          <a:lstStyle/>
          <a:p>
            <a:pPr marL="299085" marR="5080" indent="-287020">
              <a:lnSpc>
                <a:spcPts val="3629"/>
              </a:lnSpc>
              <a:spcBef>
                <a:spcPts val="495"/>
              </a:spcBef>
              <a:buSzPct val="96969"/>
              <a:buFont typeface="Arial"/>
              <a:buChar char="•"/>
              <a:tabLst>
                <a:tab pos="299720" algn="l"/>
              </a:tabLst>
            </a:pPr>
            <a:r>
              <a:rPr sz="2800" b="1" spc="-310" dirty="0">
                <a:latin typeface="Arial"/>
                <a:cs typeface="Arial"/>
              </a:rPr>
              <a:t>ALLOCATION </a:t>
            </a:r>
            <a:r>
              <a:rPr sz="2800" b="1" spc="-335" dirty="0">
                <a:latin typeface="Arial"/>
                <a:cs typeface="Arial"/>
              </a:rPr>
              <a:t>OF </a:t>
            </a:r>
            <a:r>
              <a:rPr sz="2800" b="1" spc="-300" dirty="0">
                <a:latin typeface="Arial"/>
                <a:cs typeface="Arial"/>
              </a:rPr>
              <a:t>WEIGHTS </a:t>
            </a:r>
            <a:r>
              <a:rPr sz="2800" b="1" spc="-275" dirty="0">
                <a:latin typeface="Arial"/>
                <a:cs typeface="Arial"/>
              </a:rPr>
              <a:t>TO  </a:t>
            </a:r>
            <a:r>
              <a:rPr sz="2800" b="1" spc="-310" dirty="0">
                <a:latin typeface="Arial"/>
                <a:cs typeface="Arial"/>
              </a:rPr>
              <a:t>CRITERIA</a:t>
            </a:r>
            <a:endParaRPr sz="2800" dirty="0">
              <a:latin typeface="Arial"/>
              <a:cs typeface="Arial"/>
            </a:endParaRPr>
          </a:p>
        </p:txBody>
      </p:sp>
      <p:sp>
        <p:nvSpPr>
          <p:cNvPr id="4" name="object 4"/>
          <p:cNvSpPr/>
          <p:nvPr/>
        </p:nvSpPr>
        <p:spPr>
          <a:xfrm>
            <a:off x="152400" y="100584"/>
            <a:ext cx="1845564" cy="1851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884021" y="330784"/>
            <a:ext cx="427355" cy="1017269"/>
          </a:xfrm>
          <a:prstGeom prst="rect">
            <a:avLst/>
          </a:prstGeom>
        </p:spPr>
        <p:txBody>
          <a:bodyPr vert="horz" wrap="square" lIns="0" tIns="13335" rIns="0" bIns="0" rtlCol="0">
            <a:spAutoFit/>
          </a:bodyPr>
          <a:lstStyle/>
          <a:p>
            <a:pPr marL="12700">
              <a:lnSpc>
                <a:spcPct val="100000"/>
              </a:lnSpc>
              <a:spcBef>
                <a:spcPts val="105"/>
              </a:spcBef>
            </a:pPr>
            <a:r>
              <a:rPr sz="6500" b="0" spc="-455" dirty="0">
                <a:solidFill>
                  <a:srgbClr val="FFFFFF"/>
                </a:solidFill>
                <a:latin typeface="Arial"/>
                <a:cs typeface="Arial"/>
              </a:rPr>
              <a:t>3</a:t>
            </a:r>
            <a:endParaRPr sz="6500">
              <a:latin typeface="Arial"/>
              <a:cs typeface="Arial"/>
            </a:endParaRPr>
          </a:p>
        </p:txBody>
      </p:sp>
      <p:sp>
        <p:nvSpPr>
          <p:cNvPr id="6" name="object 6"/>
          <p:cNvSpPr txBox="1"/>
          <p:nvPr/>
        </p:nvSpPr>
        <p:spPr>
          <a:xfrm>
            <a:off x="351840" y="1815443"/>
            <a:ext cx="8569960" cy="4763770"/>
          </a:xfrm>
          <a:prstGeom prst="rect">
            <a:avLst/>
          </a:prstGeom>
        </p:spPr>
        <p:txBody>
          <a:bodyPr vert="horz" wrap="square" lIns="0" tIns="12700" rIns="0" bIns="0" rtlCol="0">
            <a:spAutoFit/>
          </a:bodyPr>
          <a:lstStyle/>
          <a:p>
            <a:pPr marL="469265" marR="5080" indent="-457200" algn="just">
              <a:lnSpc>
                <a:spcPct val="150100"/>
              </a:lnSpc>
              <a:spcBef>
                <a:spcPts val="100"/>
              </a:spcBef>
              <a:buFont typeface="Wingdings"/>
              <a:buChar char=""/>
              <a:tabLst>
                <a:tab pos="469900" algn="l"/>
              </a:tabLst>
            </a:pPr>
            <a:r>
              <a:rPr sz="2800" spc="-5" dirty="0">
                <a:latin typeface="Verdana"/>
                <a:cs typeface="Verdana"/>
              </a:rPr>
              <a:t>The next step </a:t>
            </a:r>
            <a:r>
              <a:rPr sz="2800" spc="-10" dirty="0">
                <a:latin typeface="Verdana"/>
                <a:cs typeface="Verdana"/>
              </a:rPr>
              <a:t>in </a:t>
            </a:r>
            <a:r>
              <a:rPr sz="2800" spc="-5" dirty="0">
                <a:latin typeface="Verdana"/>
                <a:cs typeface="Verdana"/>
              </a:rPr>
              <a:t>the </a:t>
            </a:r>
            <a:r>
              <a:rPr sz="2800" spc="-10" dirty="0">
                <a:latin typeface="Verdana"/>
                <a:cs typeface="Verdana"/>
              </a:rPr>
              <a:t>decision </a:t>
            </a:r>
            <a:r>
              <a:rPr sz="2800" spc="-5" dirty="0">
                <a:latin typeface="Verdana"/>
                <a:cs typeface="Verdana"/>
              </a:rPr>
              <a:t>making </a:t>
            </a:r>
            <a:r>
              <a:rPr sz="2800" spc="-10" dirty="0">
                <a:latin typeface="Verdana"/>
                <a:cs typeface="Verdana"/>
              </a:rPr>
              <a:t>process  </a:t>
            </a:r>
            <a:r>
              <a:rPr sz="2800" spc="-15" dirty="0">
                <a:latin typeface="Verdana"/>
                <a:cs typeface="Verdana"/>
              </a:rPr>
              <a:t>is</a:t>
            </a:r>
            <a:r>
              <a:rPr sz="2800" spc="20" dirty="0">
                <a:latin typeface="Verdana"/>
                <a:cs typeface="Verdana"/>
              </a:rPr>
              <a:t> </a:t>
            </a:r>
            <a:r>
              <a:rPr lang="en-IN" sz="2800" b="1" spc="-5" dirty="0">
                <a:latin typeface="Verdana"/>
                <a:cs typeface="Verdana"/>
              </a:rPr>
              <a:t>Prioritization</a:t>
            </a:r>
            <a:r>
              <a:rPr sz="2800" spc="-5" dirty="0">
                <a:latin typeface="Verdana"/>
                <a:cs typeface="Verdana"/>
              </a:rPr>
              <a:t>.</a:t>
            </a:r>
            <a:endParaRPr sz="2800" dirty="0">
              <a:latin typeface="Verdana"/>
              <a:cs typeface="Verdana"/>
            </a:endParaRPr>
          </a:p>
          <a:p>
            <a:pPr marL="469265" marR="1387475" indent="-457200" algn="just">
              <a:lnSpc>
                <a:spcPct val="150000"/>
              </a:lnSpc>
              <a:spcBef>
                <a:spcPts val="1010"/>
              </a:spcBef>
              <a:buFont typeface="Wingdings"/>
              <a:buChar char=""/>
              <a:tabLst>
                <a:tab pos="469900" algn="l"/>
              </a:tabLst>
            </a:pPr>
            <a:r>
              <a:rPr sz="2800" spc="-5" dirty="0">
                <a:latin typeface="Verdana"/>
                <a:cs typeface="Verdana"/>
              </a:rPr>
              <a:t>Prioritization </a:t>
            </a:r>
            <a:r>
              <a:rPr sz="2800" spc="-10" dirty="0">
                <a:latin typeface="Verdana"/>
                <a:cs typeface="Verdana"/>
              </a:rPr>
              <a:t>is </a:t>
            </a:r>
            <a:r>
              <a:rPr sz="2800" spc="-15" dirty="0">
                <a:latin typeface="Verdana"/>
                <a:cs typeface="Verdana"/>
              </a:rPr>
              <a:t>achieved by </a:t>
            </a:r>
            <a:r>
              <a:rPr sz="2800" spc="-10" dirty="0">
                <a:latin typeface="Verdana"/>
                <a:cs typeface="Verdana"/>
              </a:rPr>
              <a:t>assigning  quantitative </a:t>
            </a:r>
            <a:r>
              <a:rPr lang="en-IN" sz="2800" b="1" spc="-5" dirty="0">
                <a:latin typeface="Verdana"/>
                <a:cs typeface="Verdana"/>
              </a:rPr>
              <a:t>W</a:t>
            </a:r>
            <a:r>
              <a:rPr sz="2800" b="1" spc="-5" dirty="0">
                <a:latin typeface="Verdana"/>
                <a:cs typeface="Verdana"/>
              </a:rPr>
              <a:t>eights </a:t>
            </a:r>
            <a:r>
              <a:rPr sz="2800" spc="-5" dirty="0">
                <a:latin typeface="Verdana"/>
                <a:cs typeface="Verdana"/>
              </a:rPr>
              <a:t>to each </a:t>
            </a:r>
            <a:r>
              <a:rPr sz="2800" spc="-15" dirty="0">
                <a:latin typeface="Verdana"/>
                <a:cs typeface="Verdana"/>
              </a:rPr>
              <a:t>criteria  </a:t>
            </a:r>
            <a:r>
              <a:rPr sz="2800" spc="-5" dirty="0">
                <a:latin typeface="Verdana"/>
                <a:cs typeface="Verdana"/>
              </a:rPr>
              <a:t>element.</a:t>
            </a:r>
            <a:endParaRPr sz="2800" dirty="0">
              <a:latin typeface="Verdana"/>
              <a:cs typeface="Verdana"/>
            </a:endParaRPr>
          </a:p>
          <a:p>
            <a:pPr marL="469265" marR="1920239" indent="-457200" algn="just">
              <a:lnSpc>
                <a:spcPct val="150000"/>
              </a:lnSpc>
              <a:spcBef>
                <a:spcPts val="1010"/>
              </a:spcBef>
              <a:buFont typeface="Wingdings"/>
              <a:buChar char=""/>
              <a:tabLst>
                <a:tab pos="469900" algn="l"/>
              </a:tabLst>
            </a:pPr>
            <a:r>
              <a:rPr sz="2800" spc="-10" dirty="0">
                <a:latin typeface="Verdana"/>
                <a:cs typeface="Verdana"/>
              </a:rPr>
              <a:t>The weightage defines the relative  </a:t>
            </a:r>
            <a:r>
              <a:rPr sz="2800" spc="-5" dirty="0">
                <a:latin typeface="Verdana"/>
                <a:cs typeface="Verdana"/>
              </a:rPr>
              <a:t>significance of each</a:t>
            </a:r>
            <a:r>
              <a:rPr sz="2800" spc="65" dirty="0">
                <a:latin typeface="Verdana"/>
                <a:cs typeface="Verdana"/>
              </a:rPr>
              <a:t> </a:t>
            </a:r>
            <a:r>
              <a:rPr sz="2800" spc="-5" dirty="0">
                <a:latin typeface="Verdana"/>
                <a:cs typeface="Verdana"/>
              </a:rPr>
              <a:t>element.</a:t>
            </a:r>
            <a:endParaRPr sz="2800" dirty="0">
              <a:latin typeface="Verdana"/>
              <a:cs typeface="Verdana"/>
            </a:endParaRPr>
          </a:p>
        </p:txBody>
      </p:sp>
    </p:spTree>
    <p:extLst>
      <p:ext uri="{BB962C8B-B14F-4D97-AF65-F5344CB8AC3E}">
        <p14:creationId xmlns:p14="http://schemas.microsoft.com/office/powerpoint/2010/main" xmlns="" val="41668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81327" y="228600"/>
            <a:ext cx="7466076" cy="1524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804797" y="627126"/>
            <a:ext cx="6924674" cy="567463"/>
          </a:xfrm>
          <a:prstGeom prst="rect">
            <a:avLst/>
          </a:prstGeom>
        </p:spPr>
        <p:txBody>
          <a:bodyPr vert="horz" wrap="square" lIns="0" tIns="66675" rIns="0" bIns="0" rtlCol="0">
            <a:spAutoFit/>
          </a:bodyPr>
          <a:lstStyle/>
          <a:p>
            <a:pPr marL="299085" marR="5080" indent="-287020">
              <a:lnSpc>
                <a:spcPts val="3850"/>
              </a:lnSpc>
              <a:spcBef>
                <a:spcPts val="525"/>
              </a:spcBef>
              <a:buSzPct val="97142"/>
              <a:buFont typeface="Arial"/>
              <a:buChar char="•"/>
              <a:tabLst>
                <a:tab pos="307340" algn="l"/>
              </a:tabLst>
            </a:pPr>
            <a:r>
              <a:rPr sz="3500" b="1" spc="-330" dirty="0">
                <a:latin typeface="Arial"/>
                <a:cs typeface="Arial"/>
              </a:rPr>
              <a:t>DEVELOPMENT </a:t>
            </a:r>
            <a:r>
              <a:rPr sz="3500" b="1" spc="-350" dirty="0">
                <a:latin typeface="Arial"/>
                <a:cs typeface="Arial"/>
              </a:rPr>
              <a:t>OF  </a:t>
            </a:r>
            <a:r>
              <a:rPr sz="3500" b="1" spc="-360" dirty="0">
                <a:latin typeface="Arial"/>
                <a:cs typeface="Arial"/>
              </a:rPr>
              <a:t>ALTERNATIVES</a:t>
            </a:r>
            <a:endParaRPr sz="3500" dirty="0">
              <a:latin typeface="Arial"/>
              <a:cs typeface="Arial"/>
            </a:endParaRPr>
          </a:p>
        </p:txBody>
      </p:sp>
      <p:sp>
        <p:nvSpPr>
          <p:cNvPr id="4" name="object 4"/>
          <p:cNvSpPr/>
          <p:nvPr/>
        </p:nvSpPr>
        <p:spPr>
          <a:xfrm>
            <a:off x="0" y="102107"/>
            <a:ext cx="1533144" cy="18501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55447" y="331977"/>
            <a:ext cx="466090" cy="1016635"/>
          </a:xfrm>
          <a:prstGeom prst="rect">
            <a:avLst/>
          </a:prstGeom>
        </p:spPr>
        <p:txBody>
          <a:bodyPr vert="horz" wrap="square" lIns="0" tIns="12700" rIns="0" bIns="0" rtlCol="0">
            <a:spAutoFit/>
          </a:bodyPr>
          <a:lstStyle/>
          <a:p>
            <a:pPr marL="12700">
              <a:lnSpc>
                <a:spcPct val="100000"/>
              </a:lnSpc>
              <a:spcBef>
                <a:spcPts val="100"/>
              </a:spcBef>
            </a:pPr>
            <a:r>
              <a:rPr sz="6500" b="0" spc="-150" dirty="0">
                <a:solidFill>
                  <a:srgbClr val="FFFFFF"/>
                </a:solidFill>
                <a:latin typeface="Arial"/>
                <a:cs typeface="Arial"/>
              </a:rPr>
              <a:t>4</a:t>
            </a:r>
            <a:endParaRPr sz="6500">
              <a:latin typeface="Arial"/>
              <a:cs typeface="Arial"/>
            </a:endParaRPr>
          </a:p>
        </p:txBody>
      </p:sp>
      <p:sp>
        <p:nvSpPr>
          <p:cNvPr id="6" name="object 6"/>
          <p:cNvSpPr txBox="1"/>
          <p:nvPr/>
        </p:nvSpPr>
        <p:spPr>
          <a:xfrm>
            <a:off x="406400" y="2438526"/>
            <a:ext cx="3975735" cy="3206647"/>
          </a:xfrm>
          <a:prstGeom prst="rect">
            <a:avLst/>
          </a:prstGeom>
        </p:spPr>
        <p:txBody>
          <a:bodyPr vert="horz" wrap="square" lIns="0" tIns="13335" rIns="0" bIns="0" rtlCol="0">
            <a:spAutoFit/>
          </a:bodyPr>
          <a:lstStyle/>
          <a:p>
            <a:pPr marL="469900" marR="5080" indent="-457200">
              <a:lnSpc>
                <a:spcPct val="100000"/>
              </a:lnSpc>
              <a:spcBef>
                <a:spcPts val="105"/>
              </a:spcBef>
              <a:buFont typeface="Wingdings"/>
              <a:buChar char=""/>
              <a:tabLst>
                <a:tab pos="469265" algn="l"/>
                <a:tab pos="469900" algn="l"/>
              </a:tabLst>
            </a:pPr>
            <a:r>
              <a:rPr sz="2000" spc="-10" dirty="0">
                <a:latin typeface="Verdana"/>
                <a:cs typeface="Verdana"/>
              </a:rPr>
              <a:t>Involves </a:t>
            </a:r>
            <a:r>
              <a:rPr sz="2000" dirty="0">
                <a:latin typeface="Verdana"/>
                <a:cs typeface="Verdana"/>
              </a:rPr>
              <a:t>defining </a:t>
            </a:r>
            <a:r>
              <a:rPr sz="2000" spc="-5" dirty="0">
                <a:latin typeface="Verdana"/>
                <a:cs typeface="Verdana"/>
              </a:rPr>
              <a:t>the  possible alternatives (or  choices) that would</a:t>
            </a:r>
            <a:r>
              <a:rPr sz="2000" spc="-60" dirty="0">
                <a:latin typeface="Verdana"/>
                <a:cs typeface="Verdana"/>
              </a:rPr>
              <a:t> </a:t>
            </a:r>
            <a:r>
              <a:rPr sz="2000" spc="-5" dirty="0">
                <a:latin typeface="Verdana"/>
                <a:cs typeface="Verdana"/>
              </a:rPr>
              <a:t>resolve  the</a:t>
            </a:r>
            <a:r>
              <a:rPr sz="2000" spc="-25" dirty="0">
                <a:latin typeface="Verdana"/>
                <a:cs typeface="Verdana"/>
              </a:rPr>
              <a:t> </a:t>
            </a:r>
            <a:r>
              <a:rPr sz="2000" spc="-5" dirty="0">
                <a:latin typeface="Verdana"/>
                <a:cs typeface="Verdana"/>
              </a:rPr>
              <a:t>problem.</a:t>
            </a:r>
            <a:endParaRPr lang="en-IN" sz="2000" spc="-5" dirty="0">
              <a:latin typeface="Verdana"/>
              <a:cs typeface="Verdana"/>
            </a:endParaRPr>
          </a:p>
          <a:p>
            <a:pPr marL="469900" marR="5080" indent="-457200">
              <a:lnSpc>
                <a:spcPct val="100000"/>
              </a:lnSpc>
              <a:spcBef>
                <a:spcPts val="105"/>
              </a:spcBef>
              <a:buFont typeface="Wingdings"/>
              <a:buChar char=""/>
              <a:tabLst>
                <a:tab pos="469265" algn="l"/>
                <a:tab pos="469900" algn="l"/>
              </a:tabLst>
            </a:pPr>
            <a:endParaRPr lang="en-IN" sz="2000" spc="-5" dirty="0">
              <a:latin typeface="Verdana"/>
              <a:cs typeface="Verdana"/>
            </a:endParaRPr>
          </a:p>
          <a:p>
            <a:pPr marL="469900" marR="5080" indent="-457200">
              <a:lnSpc>
                <a:spcPct val="100000"/>
              </a:lnSpc>
              <a:spcBef>
                <a:spcPts val="105"/>
              </a:spcBef>
              <a:buFont typeface="Wingdings"/>
              <a:buChar char=""/>
              <a:tabLst>
                <a:tab pos="469265" algn="l"/>
                <a:tab pos="469900" algn="l"/>
              </a:tabLst>
            </a:pPr>
            <a:endParaRPr sz="2000" dirty="0">
              <a:latin typeface="Verdana"/>
              <a:cs typeface="Verdana"/>
            </a:endParaRPr>
          </a:p>
          <a:p>
            <a:pPr marL="469900" marR="63500" indent="-457200">
              <a:lnSpc>
                <a:spcPct val="100000"/>
              </a:lnSpc>
              <a:spcBef>
                <a:spcPts val="720"/>
              </a:spcBef>
              <a:buFont typeface="Wingdings"/>
              <a:buChar char=""/>
              <a:tabLst>
                <a:tab pos="469265" algn="l"/>
                <a:tab pos="469900" algn="l"/>
              </a:tabLst>
            </a:pPr>
            <a:r>
              <a:rPr sz="2000" dirty="0">
                <a:latin typeface="Verdana"/>
                <a:cs typeface="Verdana"/>
              </a:rPr>
              <a:t>In our case, </a:t>
            </a:r>
            <a:r>
              <a:rPr sz="2000" spc="-5" dirty="0">
                <a:latin typeface="Verdana"/>
                <a:cs typeface="Verdana"/>
              </a:rPr>
              <a:t>the  alternatives would be </a:t>
            </a:r>
            <a:r>
              <a:rPr sz="2000" dirty="0">
                <a:latin typeface="Verdana"/>
                <a:cs typeface="Verdana"/>
              </a:rPr>
              <a:t>a</a:t>
            </a:r>
            <a:r>
              <a:rPr sz="2000" spc="-75" dirty="0">
                <a:latin typeface="Verdana"/>
                <a:cs typeface="Verdana"/>
              </a:rPr>
              <a:t> </a:t>
            </a:r>
            <a:r>
              <a:rPr sz="2000" spc="-5" dirty="0">
                <a:latin typeface="Verdana"/>
                <a:cs typeface="Verdana"/>
              </a:rPr>
              <a:t>list  </a:t>
            </a:r>
            <a:r>
              <a:rPr sz="2000" dirty="0">
                <a:latin typeface="Verdana"/>
                <a:cs typeface="Verdana"/>
              </a:rPr>
              <a:t>of </a:t>
            </a:r>
            <a:r>
              <a:rPr sz="2000" spc="-5" dirty="0">
                <a:latin typeface="Verdana"/>
                <a:cs typeface="Verdana"/>
              </a:rPr>
              <a:t>candidates </a:t>
            </a:r>
            <a:r>
              <a:rPr sz="2000" dirty="0">
                <a:latin typeface="Verdana"/>
                <a:cs typeface="Verdana"/>
              </a:rPr>
              <a:t>or </a:t>
            </a:r>
            <a:r>
              <a:rPr sz="2000" spc="-5" dirty="0">
                <a:latin typeface="Verdana"/>
                <a:cs typeface="Verdana"/>
              </a:rPr>
              <a:t>job  applicants.</a:t>
            </a:r>
            <a:endParaRPr sz="2000" dirty="0">
              <a:latin typeface="Verdana"/>
              <a:cs typeface="Verdana"/>
            </a:endParaRPr>
          </a:p>
        </p:txBody>
      </p:sp>
      <p:sp>
        <p:nvSpPr>
          <p:cNvPr id="7" name="object 7"/>
          <p:cNvSpPr/>
          <p:nvPr/>
        </p:nvSpPr>
        <p:spPr>
          <a:xfrm>
            <a:off x="4919471" y="2193035"/>
            <a:ext cx="3810000" cy="318211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47088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41540-0250-472C-91BA-DFC9E2FE90AA}"/>
              </a:ext>
            </a:extLst>
          </p:cNvPr>
          <p:cNvSpPr>
            <a:spLocks noGrp="1"/>
          </p:cNvSpPr>
          <p:nvPr>
            <p:ph type="ctrTitle"/>
          </p:nvPr>
        </p:nvSpPr>
        <p:spPr/>
        <p:txBody>
          <a:bodyPr anchor="ctr"/>
          <a:lstStyle/>
          <a:p>
            <a:r>
              <a:rPr lang="en-IN" dirty="0">
                <a:latin typeface="+mn-lt"/>
              </a:rPr>
              <a:t>PROBLEM SOLVING</a:t>
            </a:r>
          </a:p>
        </p:txBody>
      </p:sp>
      <p:sp>
        <p:nvSpPr>
          <p:cNvPr id="3" name="Subtitle 2">
            <a:extLst>
              <a:ext uri="{FF2B5EF4-FFF2-40B4-BE49-F238E27FC236}">
                <a16:creationId xmlns:a16="http://schemas.microsoft.com/office/drawing/2014/main" xmlns="" id="{6F89F22D-7CAB-4462-ACF5-D1CEF52C6902}"/>
              </a:ext>
            </a:extLst>
          </p:cNvPr>
          <p:cNvSpPr>
            <a:spLocks noGrp="1"/>
          </p:cNvSpPr>
          <p:nvPr>
            <p:ph type="subTitle" idx="1"/>
          </p:nvPr>
        </p:nvSpPr>
        <p:spPr/>
        <p:txBody>
          <a:bodyPr/>
          <a:lstStyle/>
          <a:p>
            <a:r>
              <a:rPr lang="en-IN" dirty="0"/>
              <a:t>Problem </a:t>
            </a:r>
            <a:r>
              <a:rPr lang="en-IN" dirty="0" smtClean="0"/>
              <a:t>Solving </a:t>
            </a:r>
            <a:r>
              <a:rPr lang="en-IN" dirty="0"/>
              <a:t>and Decision </a:t>
            </a:r>
            <a:r>
              <a:rPr lang="en-IN" dirty="0" smtClean="0"/>
              <a:t>Making </a:t>
            </a:r>
            <a:r>
              <a:rPr lang="en-IN" dirty="0"/>
              <a:t>Process</a:t>
            </a:r>
          </a:p>
        </p:txBody>
      </p:sp>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859679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98904" y="309372"/>
            <a:ext cx="7011924" cy="1283207"/>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247138" y="577037"/>
            <a:ext cx="6288405" cy="605790"/>
          </a:xfrm>
          <a:prstGeom prst="rect">
            <a:avLst/>
          </a:prstGeom>
        </p:spPr>
        <p:txBody>
          <a:bodyPr vert="horz" wrap="square" lIns="0" tIns="13335" rIns="0" bIns="0" rtlCol="0">
            <a:spAutoFit/>
          </a:bodyPr>
          <a:lstStyle/>
          <a:p>
            <a:pPr marL="332105" indent="-320040">
              <a:lnSpc>
                <a:spcPct val="100000"/>
              </a:lnSpc>
              <a:spcBef>
                <a:spcPts val="105"/>
              </a:spcBef>
              <a:buSzPct val="97368"/>
              <a:buFont typeface="Arial"/>
              <a:buChar char="•"/>
              <a:tabLst>
                <a:tab pos="332740" algn="l"/>
              </a:tabLst>
            </a:pPr>
            <a:r>
              <a:rPr sz="3800" b="1" spc="-380" dirty="0">
                <a:latin typeface="Arial"/>
                <a:cs typeface="Arial"/>
              </a:rPr>
              <a:t>ANALYSIS OF</a:t>
            </a:r>
            <a:r>
              <a:rPr sz="3800" b="1" spc="-200" dirty="0">
                <a:latin typeface="Arial"/>
                <a:cs typeface="Arial"/>
              </a:rPr>
              <a:t> </a:t>
            </a:r>
            <a:r>
              <a:rPr sz="3800" b="1" spc="-390" dirty="0">
                <a:latin typeface="Arial"/>
                <a:cs typeface="Arial"/>
              </a:rPr>
              <a:t>ALTERNATIVES</a:t>
            </a:r>
            <a:endParaRPr sz="3800">
              <a:latin typeface="Arial"/>
              <a:cs typeface="Arial"/>
            </a:endParaRPr>
          </a:p>
        </p:txBody>
      </p:sp>
      <p:sp>
        <p:nvSpPr>
          <p:cNvPr id="4" name="object 4"/>
          <p:cNvSpPr/>
          <p:nvPr/>
        </p:nvSpPr>
        <p:spPr>
          <a:xfrm>
            <a:off x="152400" y="100584"/>
            <a:ext cx="1845564" cy="1851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882497" y="330784"/>
            <a:ext cx="431800" cy="1017269"/>
          </a:xfrm>
          <a:prstGeom prst="rect">
            <a:avLst/>
          </a:prstGeom>
        </p:spPr>
        <p:txBody>
          <a:bodyPr vert="horz" wrap="square" lIns="0" tIns="13335" rIns="0" bIns="0" rtlCol="0">
            <a:spAutoFit/>
          </a:bodyPr>
          <a:lstStyle/>
          <a:p>
            <a:pPr marL="12700">
              <a:lnSpc>
                <a:spcPct val="100000"/>
              </a:lnSpc>
              <a:spcBef>
                <a:spcPts val="105"/>
              </a:spcBef>
            </a:pPr>
            <a:r>
              <a:rPr sz="6500" b="0" spc="-420" dirty="0">
                <a:solidFill>
                  <a:srgbClr val="FFFFFF"/>
                </a:solidFill>
                <a:latin typeface="Arial"/>
                <a:cs typeface="Arial"/>
              </a:rPr>
              <a:t>5</a:t>
            </a:r>
            <a:endParaRPr sz="6500">
              <a:latin typeface="Arial"/>
              <a:cs typeface="Arial"/>
            </a:endParaRPr>
          </a:p>
        </p:txBody>
      </p:sp>
      <p:sp>
        <p:nvSpPr>
          <p:cNvPr id="6" name="object 6"/>
          <p:cNvSpPr txBox="1">
            <a:spLocks noGrp="1"/>
          </p:cNvSpPr>
          <p:nvPr>
            <p:ph type="body" idx="1"/>
          </p:nvPr>
        </p:nvSpPr>
        <p:spPr>
          <a:xfrm>
            <a:off x="628650" y="1825625"/>
            <a:ext cx="7886700" cy="3144451"/>
          </a:xfrm>
          <a:prstGeom prst="rect">
            <a:avLst/>
          </a:prstGeom>
        </p:spPr>
        <p:txBody>
          <a:bodyPr vert="horz" wrap="square" lIns="0" tIns="12700" rIns="0" bIns="0" rtlCol="0">
            <a:spAutoFit/>
          </a:bodyPr>
          <a:lstStyle/>
          <a:p>
            <a:pPr marL="4381500" marR="5080" indent="-457200">
              <a:lnSpc>
                <a:spcPct val="100000"/>
              </a:lnSpc>
              <a:spcBef>
                <a:spcPts val="100"/>
              </a:spcBef>
              <a:buFont typeface="Wingdings"/>
              <a:buChar char=""/>
              <a:tabLst>
                <a:tab pos="4380865" algn="l"/>
                <a:tab pos="4381500" algn="l"/>
              </a:tabLst>
            </a:pPr>
            <a:r>
              <a:rPr spc="-5" dirty="0"/>
              <a:t>Alternatives are  </a:t>
            </a:r>
            <a:r>
              <a:rPr lang="en-IN" b="1" spc="-5" dirty="0">
                <a:latin typeface="Verdana"/>
              </a:rPr>
              <a:t>R</a:t>
            </a:r>
            <a:r>
              <a:rPr lang="en-IN" b="1" spc="-5" dirty="0">
                <a:latin typeface="Verdana"/>
                <a:cs typeface="Verdana"/>
              </a:rPr>
              <a:t>ated</a:t>
            </a:r>
            <a:r>
              <a:rPr b="1" spc="-5" dirty="0">
                <a:latin typeface="Verdana"/>
                <a:cs typeface="Verdana"/>
              </a:rPr>
              <a:t> </a:t>
            </a:r>
            <a:r>
              <a:rPr dirty="0"/>
              <a:t>and</a:t>
            </a:r>
            <a:r>
              <a:rPr spc="-65" dirty="0"/>
              <a:t> </a:t>
            </a:r>
            <a:r>
              <a:rPr lang="en-IN" b="1" spc="-65" dirty="0">
                <a:latin typeface="Verdana"/>
              </a:rPr>
              <a:t>Analysed</a:t>
            </a:r>
            <a:r>
              <a:rPr b="1" dirty="0">
                <a:latin typeface="Verdana"/>
                <a:cs typeface="Verdana"/>
              </a:rPr>
              <a:t>  </a:t>
            </a:r>
            <a:r>
              <a:rPr dirty="0"/>
              <a:t>on </a:t>
            </a:r>
            <a:r>
              <a:rPr spc="-5" dirty="0"/>
              <a:t>the basis </a:t>
            </a:r>
            <a:r>
              <a:rPr dirty="0"/>
              <a:t>of </a:t>
            </a:r>
            <a:r>
              <a:rPr spc="-5" dirty="0"/>
              <a:t>the  </a:t>
            </a:r>
            <a:r>
              <a:rPr spc="-10" dirty="0"/>
              <a:t>criteria</a:t>
            </a:r>
          </a:p>
          <a:p>
            <a:pPr marL="4381500" marR="26034" indent="-457200">
              <a:lnSpc>
                <a:spcPct val="100000"/>
              </a:lnSpc>
              <a:spcBef>
                <a:spcPts val="865"/>
              </a:spcBef>
              <a:buFont typeface="Wingdings"/>
              <a:buChar char=""/>
              <a:tabLst>
                <a:tab pos="4380865" algn="l"/>
                <a:tab pos="4381500" algn="l"/>
              </a:tabLst>
            </a:pPr>
            <a:r>
              <a:rPr spc="-5" dirty="0"/>
              <a:t>The </a:t>
            </a:r>
            <a:r>
              <a:rPr spc="-10" dirty="0"/>
              <a:t>rating </a:t>
            </a:r>
            <a:r>
              <a:rPr dirty="0"/>
              <a:t>can </a:t>
            </a:r>
            <a:r>
              <a:rPr spc="-5" dirty="0"/>
              <a:t>be  based </a:t>
            </a:r>
            <a:r>
              <a:rPr dirty="0"/>
              <a:t>on a </a:t>
            </a:r>
            <a:r>
              <a:rPr spc="-5" dirty="0"/>
              <a:t>specified  </a:t>
            </a:r>
            <a:r>
              <a:rPr b="1" dirty="0">
                <a:latin typeface="Verdana"/>
                <a:cs typeface="Verdana"/>
              </a:rPr>
              <a:t>scale</a:t>
            </a:r>
            <a:r>
              <a:rPr dirty="0"/>
              <a:t>, </a:t>
            </a:r>
            <a:r>
              <a:rPr spc="-10" dirty="0"/>
              <a:t>say </a:t>
            </a:r>
            <a:r>
              <a:rPr dirty="0"/>
              <a:t>1 – 5</a:t>
            </a:r>
            <a:r>
              <a:rPr spc="-70" dirty="0"/>
              <a:t> </a:t>
            </a:r>
            <a:r>
              <a:rPr dirty="0"/>
              <a:t>etc.</a:t>
            </a:r>
          </a:p>
        </p:txBody>
      </p:sp>
      <p:sp>
        <p:nvSpPr>
          <p:cNvPr id="7" name="object 7"/>
          <p:cNvSpPr/>
          <p:nvPr/>
        </p:nvSpPr>
        <p:spPr>
          <a:xfrm>
            <a:off x="387095" y="2186939"/>
            <a:ext cx="3557016" cy="355701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20820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6567" y="309372"/>
            <a:ext cx="7525511" cy="1283207"/>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836166" y="587502"/>
            <a:ext cx="6823709" cy="589280"/>
          </a:xfrm>
          <a:prstGeom prst="rect">
            <a:avLst/>
          </a:prstGeom>
        </p:spPr>
        <p:txBody>
          <a:bodyPr vert="horz" wrap="square" lIns="0" tIns="12065" rIns="0" bIns="0" rtlCol="0">
            <a:spAutoFit/>
          </a:bodyPr>
          <a:lstStyle/>
          <a:p>
            <a:pPr marL="322580" indent="-310515">
              <a:lnSpc>
                <a:spcPct val="100000"/>
              </a:lnSpc>
              <a:spcBef>
                <a:spcPts val="95"/>
              </a:spcBef>
              <a:buSzPct val="97297"/>
              <a:buFont typeface="Arial"/>
              <a:buChar char="•"/>
              <a:tabLst>
                <a:tab pos="323215" algn="l"/>
              </a:tabLst>
            </a:pPr>
            <a:r>
              <a:rPr sz="3700" b="1" spc="-395" dirty="0">
                <a:latin typeface="Arial"/>
                <a:cs typeface="Arial"/>
              </a:rPr>
              <a:t>SELECTION </a:t>
            </a:r>
            <a:r>
              <a:rPr sz="3700" b="1" spc="-375" dirty="0">
                <a:latin typeface="Arial"/>
                <a:cs typeface="Arial"/>
              </a:rPr>
              <a:t>OF </a:t>
            </a:r>
            <a:r>
              <a:rPr sz="3700" b="1" spc="-280" dirty="0">
                <a:latin typeface="Arial"/>
                <a:cs typeface="Arial"/>
              </a:rPr>
              <a:t>AN</a:t>
            </a:r>
            <a:r>
              <a:rPr sz="3700" b="1" spc="80" dirty="0">
                <a:latin typeface="Arial"/>
                <a:cs typeface="Arial"/>
              </a:rPr>
              <a:t> </a:t>
            </a:r>
            <a:r>
              <a:rPr sz="3700" b="1" spc="-375" dirty="0">
                <a:latin typeface="Arial"/>
                <a:cs typeface="Arial"/>
              </a:rPr>
              <a:t>ALTERNATIVE</a:t>
            </a:r>
            <a:endParaRPr sz="3700">
              <a:latin typeface="Arial"/>
              <a:cs typeface="Arial"/>
            </a:endParaRPr>
          </a:p>
        </p:txBody>
      </p:sp>
      <p:sp>
        <p:nvSpPr>
          <p:cNvPr id="4" name="object 4"/>
          <p:cNvSpPr/>
          <p:nvPr/>
        </p:nvSpPr>
        <p:spPr>
          <a:xfrm>
            <a:off x="0" y="100584"/>
            <a:ext cx="1578864" cy="1851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37463" y="330784"/>
            <a:ext cx="481330" cy="1017269"/>
          </a:xfrm>
          <a:prstGeom prst="rect">
            <a:avLst/>
          </a:prstGeom>
        </p:spPr>
        <p:txBody>
          <a:bodyPr vert="horz" wrap="square" lIns="0" tIns="13335" rIns="0" bIns="0" rtlCol="0">
            <a:spAutoFit/>
          </a:bodyPr>
          <a:lstStyle/>
          <a:p>
            <a:pPr marL="12700">
              <a:lnSpc>
                <a:spcPct val="100000"/>
              </a:lnSpc>
              <a:spcBef>
                <a:spcPts val="105"/>
              </a:spcBef>
            </a:pPr>
            <a:r>
              <a:rPr sz="6500" b="0" spc="-25" dirty="0">
                <a:solidFill>
                  <a:srgbClr val="FFFFFF"/>
                </a:solidFill>
                <a:latin typeface="Arial"/>
                <a:cs typeface="Arial"/>
              </a:rPr>
              <a:t>6</a:t>
            </a:r>
            <a:endParaRPr sz="6500">
              <a:latin typeface="Arial"/>
              <a:cs typeface="Arial"/>
            </a:endParaRPr>
          </a:p>
        </p:txBody>
      </p:sp>
      <p:sp>
        <p:nvSpPr>
          <p:cNvPr id="6" name="object 6"/>
          <p:cNvSpPr txBox="1"/>
          <p:nvPr/>
        </p:nvSpPr>
        <p:spPr>
          <a:xfrm>
            <a:off x="269849" y="2406776"/>
            <a:ext cx="4334510" cy="3218189"/>
          </a:xfrm>
          <a:prstGeom prst="rect">
            <a:avLst/>
          </a:prstGeom>
        </p:spPr>
        <p:txBody>
          <a:bodyPr vert="horz" wrap="square" lIns="0" tIns="12065" rIns="0" bIns="0" rtlCol="0">
            <a:spAutoFit/>
          </a:bodyPr>
          <a:lstStyle/>
          <a:p>
            <a:pPr marL="469900" marR="27940" indent="-457200">
              <a:lnSpc>
                <a:spcPct val="100000"/>
              </a:lnSpc>
              <a:spcBef>
                <a:spcPts val="95"/>
              </a:spcBef>
              <a:buFont typeface="Wingdings"/>
              <a:buChar char=""/>
              <a:tabLst>
                <a:tab pos="469265" algn="l"/>
                <a:tab pos="469900" algn="l"/>
              </a:tabLst>
            </a:pPr>
            <a:r>
              <a:rPr sz="2500" spc="-15" dirty="0">
                <a:latin typeface="Verdana"/>
                <a:cs typeface="Verdana"/>
              </a:rPr>
              <a:t>Involves </a:t>
            </a:r>
            <a:r>
              <a:rPr sz="2500" spc="-5" dirty="0">
                <a:latin typeface="Verdana"/>
                <a:cs typeface="Verdana"/>
              </a:rPr>
              <a:t>choosing </a:t>
            </a:r>
            <a:r>
              <a:rPr sz="2500" spc="-10" dirty="0">
                <a:latin typeface="Verdana"/>
                <a:cs typeface="Verdana"/>
              </a:rPr>
              <a:t>the  best </a:t>
            </a:r>
            <a:r>
              <a:rPr sz="2500" spc="-5" dirty="0">
                <a:latin typeface="Verdana"/>
                <a:cs typeface="Verdana"/>
              </a:rPr>
              <a:t>alternative, </a:t>
            </a:r>
            <a:r>
              <a:rPr sz="2500" spc="-10" dirty="0">
                <a:latin typeface="Verdana"/>
                <a:cs typeface="Verdana"/>
              </a:rPr>
              <a:t>based  </a:t>
            </a:r>
            <a:r>
              <a:rPr sz="2500" spc="-5" dirty="0">
                <a:latin typeface="Verdana"/>
                <a:cs typeface="Verdana"/>
              </a:rPr>
              <a:t>on the </a:t>
            </a:r>
            <a:r>
              <a:rPr sz="2500" spc="-15" dirty="0">
                <a:latin typeface="Verdana"/>
                <a:cs typeface="Verdana"/>
              </a:rPr>
              <a:t>above </a:t>
            </a:r>
            <a:r>
              <a:rPr sz="2500" spc="-10" dirty="0">
                <a:latin typeface="Verdana"/>
                <a:cs typeface="Verdana"/>
              </a:rPr>
              <a:t>rating </a:t>
            </a:r>
            <a:r>
              <a:rPr sz="2500" spc="-5" dirty="0">
                <a:latin typeface="Verdana"/>
                <a:cs typeface="Verdana"/>
              </a:rPr>
              <a:t>and  analysis</a:t>
            </a:r>
            <a:endParaRPr lang="en-IN" sz="2500" spc="-5" dirty="0">
              <a:latin typeface="Verdana"/>
              <a:cs typeface="Verdana"/>
            </a:endParaRPr>
          </a:p>
          <a:p>
            <a:pPr marL="469900" marR="27940" indent="-457200">
              <a:lnSpc>
                <a:spcPct val="100000"/>
              </a:lnSpc>
              <a:spcBef>
                <a:spcPts val="95"/>
              </a:spcBef>
              <a:buFont typeface="Wingdings"/>
              <a:buChar char=""/>
              <a:tabLst>
                <a:tab pos="469265" algn="l"/>
                <a:tab pos="469900" algn="l"/>
              </a:tabLst>
            </a:pPr>
            <a:endParaRPr sz="2500" dirty="0">
              <a:latin typeface="Verdana"/>
              <a:cs typeface="Verdana"/>
            </a:endParaRPr>
          </a:p>
          <a:p>
            <a:pPr marL="469900" marR="5080" indent="-457200">
              <a:lnSpc>
                <a:spcPct val="100000"/>
              </a:lnSpc>
              <a:spcBef>
                <a:spcPts val="900"/>
              </a:spcBef>
              <a:buFont typeface="Wingdings"/>
              <a:buChar char=""/>
              <a:tabLst>
                <a:tab pos="469265" algn="l"/>
                <a:tab pos="469900" algn="l"/>
              </a:tabLst>
            </a:pPr>
            <a:r>
              <a:rPr sz="2500" spc="-10" dirty="0">
                <a:latin typeface="Verdana"/>
                <a:cs typeface="Verdana"/>
              </a:rPr>
              <a:t>Generally </a:t>
            </a:r>
            <a:r>
              <a:rPr sz="2500" spc="-15" dirty="0">
                <a:latin typeface="Verdana"/>
                <a:cs typeface="Verdana"/>
              </a:rPr>
              <a:t>implies  </a:t>
            </a:r>
            <a:r>
              <a:rPr sz="2500" spc="-5" dirty="0">
                <a:latin typeface="Verdana"/>
                <a:cs typeface="Verdana"/>
              </a:rPr>
              <a:t>selecting </a:t>
            </a:r>
            <a:r>
              <a:rPr sz="2500" spc="-10" dirty="0">
                <a:latin typeface="Verdana"/>
                <a:cs typeface="Verdana"/>
              </a:rPr>
              <a:t>the </a:t>
            </a:r>
            <a:r>
              <a:rPr sz="2500" spc="-5" dirty="0">
                <a:latin typeface="Verdana"/>
                <a:cs typeface="Verdana"/>
              </a:rPr>
              <a:t>alternative  with the highest</a:t>
            </a:r>
            <a:r>
              <a:rPr sz="2500" dirty="0">
                <a:latin typeface="Verdana"/>
                <a:cs typeface="Verdana"/>
              </a:rPr>
              <a:t> </a:t>
            </a:r>
            <a:r>
              <a:rPr sz="2500" spc="-5" dirty="0">
                <a:latin typeface="Verdana"/>
                <a:cs typeface="Verdana"/>
              </a:rPr>
              <a:t>score.</a:t>
            </a:r>
            <a:endParaRPr sz="2500" dirty="0">
              <a:latin typeface="Verdana"/>
              <a:cs typeface="Verdana"/>
            </a:endParaRPr>
          </a:p>
        </p:txBody>
      </p:sp>
      <p:sp>
        <p:nvSpPr>
          <p:cNvPr id="7" name="object 7"/>
          <p:cNvSpPr/>
          <p:nvPr/>
        </p:nvSpPr>
        <p:spPr>
          <a:xfrm>
            <a:off x="5023103" y="2374392"/>
            <a:ext cx="3983736" cy="2935224"/>
          </a:xfrm>
          <a:prstGeom prst="rect">
            <a:avLst/>
          </a:prstGeom>
          <a:blipFill>
            <a:blip r:embed="rId5" cstate="print"/>
            <a:stretch>
              <a:fillRect/>
            </a:stretch>
          </a:blipFill>
        </p:spPr>
        <p:txBody>
          <a:bodyPr wrap="square" lIns="0" tIns="0" rIns="0" bIns="0" rtlCol="0"/>
          <a:lstStyle/>
          <a:p>
            <a:endParaRPr/>
          </a:p>
        </p:txBody>
      </p:sp>
      <p:pic>
        <p:nvPicPr>
          <p:cNvPr id="11" name="Picture 10"/>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15224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2535" y="170687"/>
            <a:ext cx="6908292" cy="164744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349754" y="311861"/>
            <a:ext cx="5516245" cy="1136650"/>
          </a:xfrm>
          <a:prstGeom prst="rect">
            <a:avLst/>
          </a:prstGeom>
        </p:spPr>
        <p:txBody>
          <a:bodyPr vert="horz" wrap="square" lIns="0" tIns="71120" rIns="0" bIns="0" rtlCol="0">
            <a:spAutoFit/>
          </a:bodyPr>
          <a:lstStyle/>
          <a:p>
            <a:pPr marL="299085" marR="5080" indent="-287020">
              <a:lnSpc>
                <a:spcPts val="4180"/>
              </a:lnSpc>
              <a:spcBef>
                <a:spcPts val="560"/>
              </a:spcBef>
              <a:buSzPct val="97368"/>
              <a:buFont typeface="Arial"/>
              <a:buChar char="•"/>
              <a:tabLst>
                <a:tab pos="332740" algn="l"/>
              </a:tabLst>
            </a:pPr>
            <a:r>
              <a:rPr sz="3800" b="1" spc="-220" dirty="0">
                <a:latin typeface="Arial"/>
                <a:cs typeface="Arial"/>
              </a:rPr>
              <a:t>IMPLIMENTATION </a:t>
            </a:r>
            <a:r>
              <a:rPr sz="3800" b="1" spc="-380" dirty="0">
                <a:latin typeface="Arial"/>
                <a:cs typeface="Arial"/>
              </a:rPr>
              <a:t>OF </a:t>
            </a:r>
            <a:r>
              <a:rPr sz="3800" b="1" spc="-285" dirty="0">
                <a:latin typeface="Arial"/>
                <a:cs typeface="Arial"/>
              </a:rPr>
              <a:t>AN  </a:t>
            </a:r>
            <a:r>
              <a:rPr sz="3800" b="1" spc="-380" dirty="0">
                <a:latin typeface="Arial"/>
                <a:cs typeface="Arial"/>
              </a:rPr>
              <a:t>ALTERNATIVE</a:t>
            </a:r>
            <a:endParaRPr sz="3800">
              <a:latin typeface="Arial"/>
              <a:cs typeface="Arial"/>
            </a:endParaRPr>
          </a:p>
        </p:txBody>
      </p:sp>
      <p:sp>
        <p:nvSpPr>
          <p:cNvPr id="4" name="object 4"/>
          <p:cNvSpPr/>
          <p:nvPr/>
        </p:nvSpPr>
        <p:spPr>
          <a:xfrm>
            <a:off x="152400" y="102107"/>
            <a:ext cx="1845564" cy="18501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890117" y="331977"/>
            <a:ext cx="415925" cy="1016635"/>
          </a:xfrm>
          <a:prstGeom prst="rect">
            <a:avLst/>
          </a:prstGeom>
        </p:spPr>
        <p:txBody>
          <a:bodyPr vert="horz" wrap="square" lIns="0" tIns="12700" rIns="0" bIns="0" rtlCol="0">
            <a:spAutoFit/>
          </a:bodyPr>
          <a:lstStyle/>
          <a:p>
            <a:pPr marL="12700">
              <a:lnSpc>
                <a:spcPct val="100000"/>
              </a:lnSpc>
              <a:spcBef>
                <a:spcPts val="100"/>
              </a:spcBef>
            </a:pPr>
            <a:r>
              <a:rPr sz="6500" b="0" spc="-545" dirty="0">
                <a:solidFill>
                  <a:srgbClr val="FFFFFF"/>
                </a:solidFill>
                <a:latin typeface="Arial"/>
                <a:cs typeface="Arial"/>
              </a:rPr>
              <a:t>7</a:t>
            </a:r>
            <a:endParaRPr sz="6500">
              <a:latin typeface="Arial"/>
              <a:cs typeface="Arial"/>
            </a:endParaRPr>
          </a:p>
        </p:txBody>
      </p:sp>
      <p:sp>
        <p:nvSpPr>
          <p:cNvPr id="6" name="object 6"/>
          <p:cNvSpPr txBox="1"/>
          <p:nvPr/>
        </p:nvSpPr>
        <p:spPr>
          <a:xfrm>
            <a:off x="78739" y="2161158"/>
            <a:ext cx="3952875" cy="3602909"/>
          </a:xfrm>
          <a:prstGeom prst="rect">
            <a:avLst/>
          </a:prstGeom>
        </p:spPr>
        <p:txBody>
          <a:bodyPr vert="horz" wrap="square" lIns="0" tIns="12065" rIns="0" bIns="0" rtlCol="0">
            <a:spAutoFit/>
          </a:bodyPr>
          <a:lstStyle/>
          <a:p>
            <a:pPr marL="469900" marR="321310" indent="-457200">
              <a:lnSpc>
                <a:spcPct val="100000"/>
              </a:lnSpc>
              <a:spcBef>
                <a:spcPts val="95"/>
              </a:spcBef>
              <a:buFont typeface="Wingdings"/>
              <a:buChar char=""/>
              <a:tabLst>
                <a:tab pos="469265" algn="l"/>
                <a:tab pos="469900" algn="l"/>
              </a:tabLst>
            </a:pPr>
            <a:r>
              <a:rPr sz="2500" spc="-5" dirty="0">
                <a:latin typeface="Verdana"/>
                <a:cs typeface="Verdana"/>
              </a:rPr>
              <a:t>Putting </a:t>
            </a:r>
            <a:r>
              <a:rPr sz="2500" spc="-10" dirty="0">
                <a:latin typeface="Verdana"/>
                <a:cs typeface="Verdana"/>
              </a:rPr>
              <a:t>the </a:t>
            </a:r>
            <a:r>
              <a:rPr sz="2500" spc="-5" dirty="0">
                <a:latin typeface="Verdana"/>
                <a:cs typeface="Verdana"/>
              </a:rPr>
              <a:t>decision  </a:t>
            </a:r>
            <a:r>
              <a:rPr sz="2500" spc="-10" dirty="0">
                <a:latin typeface="Verdana"/>
                <a:cs typeface="Verdana"/>
              </a:rPr>
              <a:t>into</a:t>
            </a:r>
            <a:r>
              <a:rPr sz="2500" spc="10" dirty="0">
                <a:latin typeface="Verdana"/>
                <a:cs typeface="Verdana"/>
              </a:rPr>
              <a:t> </a:t>
            </a:r>
            <a:r>
              <a:rPr sz="2500" spc="-5" dirty="0">
                <a:latin typeface="Verdana"/>
                <a:cs typeface="Verdana"/>
              </a:rPr>
              <a:t>action.</a:t>
            </a:r>
            <a:endParaRPr lang="en-IN" sz="2500" spc="-5" dirty="0">
              <a:latin typeface="Verdana"/>
              <a:cs typeface="Verdana"/>
            </a:endParaRPr>
          </a:p>
          <a:p>
            <a:pPr marL="469900" marR="321310" indent="-457200">
              <a:lnSpc>
                <a:spcPct val="100000"/>
              </a:lnSpc>
              <a:spcBef>
                <a:spcPts val="95"/>
              </a:spcBef>
              <a:buFont typeface="Wingdings"/>
              <a:buChar char=""/>
              <a:tabLst>
                <a:tab pos="469265" algn="l"/>
                <a:tab pos="469900" algn="l"/>
              </a:tabLst>
            </a:pPr>
            <a:endParaRPr sz="2500" dirty="0">
              <a:latin typeface="Verdana"/>
              <a:cs typeface="Verdana"/>
            </a:endParaRPr>
          </a:p>
          <a:p>
            <a:pPr marL="469900" marR="5080" indent="-457200">
              <a:lnSpc>
                <a:spcPct val="100000"/>
              </a:lnSpc>
              <a:spcBef>
                <a:spcPts val="900"/>
              </a:spcBef>
              <a:buFont typeface="Wingdings"/>
              <a:buChar char=""/>
              <a:tabLst>
                <a:tab pos="469265" algn="l"/>
                <a:tab pos="469900" algn="l"/>
              </a:tabLst>
            </a:pPr>
            <a:r>
              <a:rPr sz="2500" spc="-15" dirty="0">
                <a:latin typeface="Verdana"/>
                <a:cs typeface="Verdana"/>
              </a:rPr>
              <a:t>Involves clear  </a:t>
            </a:r>
            <a:r>
              <a:rPr sz="2500" spc="-5" dirty="0">
                <a:latin typeface="Verdana"/>
                <a:cs typeface="Verdana"/>
              </a:rPr>
              <a:t>communication of </a:t>
            </a:r>
            <a:r>
              <a:rPr sz="2500" spc="-10" dirty="0">
                <a:latin typeface="Verdana"/>
                <a:cs typeface="Verdana"/>
              </a:rPr>
              <a:t>the  decision </a:t>
            </a:r>
            <a:r>
              <a:rPr sz="2500" spc="-5" dirty="0">
                <a:latin typeface="Verdana"/>
                <a:cs typeface="Verdana"/>
              </a:rPr>
              <a:t>to all  concerned and  obtaining their  </a:t>
            </a:r>
            <a:r>
              <a:rPr sz="2500" spc="-10" dirty="0">
                <a:latin typeface="Verdana"/>
                <a:cs typeface="Verdana"/>
              </a:rPr>
              <a:t>commitment.</a:t>
            </a:r>
            <a:endParaRPr sz="2500" dirty="0">
              <a:latin typeface="Verdana"/>
              <a:cs typeface="Verdana"/>
            </a:endParaRPr>
          </a:p>
        </p:txBody>
      </p:sp>
      <p:sp>
        <p:nvSpPr>
          <p:cNvPr id="7" name="object 7"/>
          <p:cNvSpPr/>
          <p:nvPr/>
        </p:nvSpPr>
        <p:spPr>
          <a:xfrm>
            <a:off x="4722876" y="2307335"/>
            <a:ext cx="4128516" cy="3381755"/>
          </a:xfrm>
          <a:prstGeom prst="rect">
            <a:avLst/>
          </a:prstGeom>
          <a:blipFill>
            <a:blip r:embed="rId5"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107438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7295" y="309372"/>
            <a:ext cx="6923532" cy="1283207"/>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349754" y="560019"/>
            <a:ext cx="3213100" cy="635000"/>
          </a:xfrm>
          <a:prstGeom prst="rect">
            <a:avLst/>
          </a:prstGeom>
        </p:spPr>
        <p:txBody>
          <a:bodyPr vert="horz" wrap="square" lIns="0" tIns="12065" rIns="0" bIns="0" rtlCol="0">
            <a:spAutoFit/>
          </a:bodyPr>
          <a:lstStyle/>
          <a:p>
            <a:pPr marL="347980" indent="-335915">
              <a:lnSpc>
                <a:spcPct val="100000"/>
              </a:lnSpc>
              <a:spcBef>
                <a:spcPts val="95"/>
              </a:spcBef>
              <a:buSzPct val="97500"/>
              <a:buFont typeface="Arial"/>
              <a:buChar char="•"/>
              <a:tabLst>
                <a:tab pos="348615" algn="l"/>
              </a:tabLst>
            </a:pPr>
            <a:r>
              <a:rPr sz="4000" b="1" spc="-360" dirty="0">
                <a:latin typeface="Arial"/>
                <a:cs typeface="Arial"/>
              </a:rPr>
              <a:t>EVALUATION</a:t>
            </a:r>
            <a:endParaRPr sz="4000">
              <a:latin typeface="Arial"/>
              <a:cs typeface="Arial"/>
            </a:endParaRPr>
          </a:p>
        </p:txBody>
      </p:sp>
      <p:sp>
        <p:nvSpPr>
          <p:cNvPr id="4" name="object 4"/>
          <p:cNvSpPr/>
          <p:nvPr/>
        </p:nvSpPr>
        <p:spPr>
          <a:xfrm>
            <a:off x="152400" y="100584"/>
            <a:ext cx="1845564" cy="1851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858113" y="330784"/>
            <a:ext cx="480695" cy="1017269"/>
          </a:xfrm>
          <a:prstGeom prst="rect">
            <a:avLst/>
          </a:prstGeom>
        </p:spPr>
        <p:txBody>
          <a:bodyPr vert="horz" wrap="square" lIns="0" tIns="13335" rIns="0" bIns="0" rtlCol="0">
            <a:spAutoFit/>
          </a:bodyPr>
          <a:lstStyle/>
          <a:p>
            <a:pPr marL="12700">
              <a:lnSpc>
                <a:spcPct val="100000"/>
              </a:lnSpc>
              <a:spcBef>
                <a:spcPts val="105"/>
              </a:spcBef>
            </a:pPr>
            <a:r>
              <a:rPr sz="6500" b="0" spc="-35" dirty="0">
                <a:solidFill>
                  <a:srgbClr val="FFFFFF"/>
                </a:solidFill>
                <a:latin typeface="Arial"/>
                <a:cs typeface="Arial"/>
              </a:rPr>
              <a:t>8</a:t>
            </a:r>
            <a:endParaRPr sz="6500">
              <a:latin typeface="Arial"/>
              <a:cs typeface="Arial"/>
            </a:endParaRPr>
          </a:p>
        </p:txBody>
      </p:sp>
      <p:sp>
        <p:nvSpPr>
          <p:cNvPr id="6" name="object 6"/>
          <p:cNvSpPr txBox="1"/>
          <p:nvPr/>
        </p:nvSpPr>
        <p:spPr>
          <a:xfrm>
            <a:off x="351840" y="1988057"/>
            <a:ext cx="5103495" cy="4478655"/>
          </a:xfrm>
          <a:prstGeom prst="rect">
            <a:avLst/>
          </a:prstGeom>
        </p:spPr>
        <p:txBody>
          <a:bodyPr vert="horz" wrap="square" lIns="0" tIns="53340" rIns="0" bIns="0" rtlCol="0">
            <a:spAutoFit/>
          </a:bodyPr>
          <a:lstStyle/>
          <a:p>
            <a:pPr marL="469265" marR="476250" indent="-457200">
              <a:lnSpc>
                <a:spcPts val="2480"/>
              </a:lnSpc>
              <a:spcBef>
                <a:spcPts val="420"/>
              </a:spcBef>
              <a:buFont typeface="Wingdings"/>
              <a:buChar char=""/>
              <a:tabLst>
                <a:tab pos="469265" algn="l"/>
                <a:tab pos="469900" algn="l"/>
              </a:tabLst>
            </a:pPr>
            <a:r>
              <a:rPr sz="2300" spc="-5" dirty="0">
                <a:latin typeface="Verdana"/>
                <a:cs typeface="Verdana"/>
              </a:rPr>
              <a:t>Evaluation </a:t>
            </a:r>
            <a:r>
              <a:rPr sz="2300" dirty="0">
                <a:latin typeface="Verdana"/>
                <a:cs typeface="Verdana"/>
              </a:rPr>
              <a:t>forms </a:t>
            </a:r>
            <a:r>
              <a:rPr sz="2300" spc="-5" dirty="0">
                <a:latin typeface="Verdana"/>
                <a:cs typeface="Verdana"/>
              </a:rPr>
              <a:t>an</a:t>
            </a:r>
            <a:r>
              <a:rPr sz="2300" spc="-70" dirty="0">
                <a:latin typeface="Verdana"/>
                <a:cs typeface="Verdana"/>
              </a:rPr>
              <a:t> </a:t>
            </a:r>
            <a:r>
              <a:rPr sz="2300" spc="-10" dirty="0">
                <a:latin typeface="Verdana"/>
                <a:cs typeface="Verdana"/>
              </a:rPr>
              <a:t>integral  </a:t>
            </a:r>
            <a:r>
              <a:rPr sz="2300" spc="-5" dirty="0">
                <a:latin typeface="Verdana"/>
                <a:cs typeface="Verdana"/>
              </a:rPr>
              <a:t>part </a:t>
            </a:r>
            <a:r>
              <a:rPr sz="2300" dirty="0">
                <a:latin typeface="Verdana"/>
                <a:cs typeface="Verdana"/>
              </a:rPr>
              <a:t>of </a:t>
            </a:r>
            <a:r>
              <a:rPr sz="2300" spc="-5" dirty="0">
                <a:latin typeface="Verdana"/>
                <a:cs typeface="Verdana"/>
              </a:rPr>
              <a:t>any</a:t>
            </a:r>
            <a:r>
              <a:rPr sz="2300" dirty="0">
                <a:latin typeface="Verdana"/>
                <a:cs typeface="Verdana"/>
              </a:rPr>
              <a:t> process.</a:t>
            </a:r>
            <a:endParaRPr sz="2300">
              <a:latin typeface="Verdana"/>
              <a:cs typeface="Verdana"/>
            </a:endParaRPr>
          </a:p>
          <a:p>
            <a:pPr marL="469265" marR="172720" indent="-457200">
              <a:lnSpc>
                <a:spcPct val="90000"/>
              </a:lnSpc>
              <a:spcBef>
                <a:spcPts val="795"/>
              </a:spcBef>
              <a:buFont typeface="Wingdings"/>
              <a:buChar char=""/>
              <a:tabLst>
                <a:tab pos="469265" algn="l"/>
                <a:tab pos="469900" algn="l"/>
              </a:tabLst>
            </a:pPr>
            <a:r>
              <a:rPr sz="2300" spc="-10" dirty="0">
                <a:latin typeface="Verdana"/>
                <a:cs typeface="Verdana"/>
              </a:rPr>
              <a:t>Involves </a:t>
            </a:r>
            <a:r>
              <a:rPr sz="2300" spc="-5" dirty="0">
                <a:latin typeface="Verdana"/>
                <a:cs typeface="Verdana"/>
              </a:rPr>
              <a:t>evaluation </a:t>
            </a:r>
            <a:r>
              <a:rPr sz="2300" dirty="0">
                <a:latin typeface="Verdana"/>
                <a:cs typeface="Verdana"/>
              </a:rPr>
              <a:t>of the  outcome </a:t>
            </a:r>
            <a:r>
              <a:rPr sz="2300" spc="-5" dirty="0">
                <a:latin typeface="Verdana"/>
                <a:cs typeface="Verdana"/>
              </a:rPr>
              <a:t>based </a:t>
            </a:r>
            <a:r>
              <a:rPr sz="2300" dirty="0">
                <a:latin typeface="Verdana"/>
                <a:cs typeface="Verdana"/>
              </a:rPr>
              <a:t>on the </a:t>
            </a:r>
            <a:r>
              <a:rPr sz="2300" spc="-5" dirty="0">
                <a:latin typeface="Verdana"/>
                <a:cs typeface="Verdana"/>
              </a:rPr>
              <a:t>desired  </a:t>
            </a:r>
            <a:r>
              <a:rPr sz="2300" dirty="0">
                <a:latin typeface="Verdana"/>
                <a:cs typeface="Verdana"/>
              </a:rPr>
              <a:t>goal and</a:t>
            </a:r>
            <a:r>
              <a:rPr sz="2300" spc="-15" dirty="0">
                <a:latin typeface="Verdana"/>
                <a:cs typeface="Verdana"/>
              </a:rPr>
              <a:t> </a:t>
            </a:r>
            <a:r>
              <a:rPr sz="2300" dirty="0">
                <a:latin typeface="Verdana"/>
                <a:cs typeface="Verdana"/>
              </a:rPr>
              <a:t>criteria.</a:t>
            </a:r>
            <a:endParaRPr sz="2300">
              <a:latin typeface="Verdana"/>
              <a:cs typeface="Verdana"/>
            </a:endParaRPr>
          </a:p>
          <a:p>
            <a:pPr marL="469265" marR="204470" indent="-457200">
              <a:lnSpc>
                <a:spcPct val="90000"/>
              </a:lnSpc>
              <a:spcBef>
                <a:spcPts val="830"/>
              </a:spcBef>
              <a:buFont typeface="Wingdings"/>
              <a:buChar char=""/>
              <a:tabLst>
                <a:tab pos="469265" algn="l"/>
                <a:tab pos="469900" algn="l"/>
              </a:tabLst>
            </a:pPr>
            <a:r>
              <a:rPr sz="2300" spc="-10" dirty="0">
                <a:latin typeface="Verdana"/>
                <a:cs typeface="Verdana"/>
              </a:rPr>
              <a:t>Involves </a:t>
            </a:r>
            <a:r>
              <a:rPr sz="2300" dirty="0">
                <a:latin typeface="Verdana"/>
                <a:cs typeface="Verdana"/>
              </a:rPr>
              <a:t>assessing the  effectiveness and </a:t>
            </a:r>
            <a:r>
              <a:rPr sz="2300" spc="-5" dirty="0">
                <a:latin typeface="Verdana"/>
                <a:cs typeface="Verdana"/>
              </a:rPr>
              <a:t>efficiency</a:t>
            </a:r>
            <a:r>
              <a:rPr sz="2300" spc="-70" dirty="0">
                <a:latin typeface="Verdana"/>
                <a:cs typeface="Verdana"/>
              </a:rPr>
              <a:t> </a:t>
            </a:r>
            <a:r>
              <a:rPr sz="2300" dirty="0">
                <a:latin typeface="Verdana"/>
                <a:cs typeface="Verdana"/>
              </a:rPr>
              <a:t>of  the outcome </a:t>
            </a:r>
            <a:r>
              <a:rPr sz="2300" spc="-5" dirty="0">
                <a:latin typeface="Verdana"/>
                <a:cs typeface="Verdana"/>
              </a:rPr>
              <a:t>(or </a:t>
            </a:r>
            <a:r>
              <a:rPr sz="2300" dirty="0">
                <a:latin typeface="Verdana"/>
                <a:cs typeface="Verdana"/>
              </a:rPr>
              <a:t>the entire  process).</a:t>
            </a:r>
            <a:endParaRPr sz="2300">
              <a:latin typeface="Verdana"/>
              <a:cs typeface="Verdana"/>
            </a:endParaRPr>
          </a:p>
          <a:p>
            <a:pPr marL="469265" marR="5080" indent="-457200">
              <a:lnSpc>
                <a:spcPts val="2480"/>
              </a:lnSpc>
              <a:spcBef>
                <a:spcPts val="865"/>
              </a:spcBef>
              <a:buFont typeface="Wingdings"/>
              <a:buChar char=""/>
              <a:tabLst>
                <a:tab pos="469265" algn="l"/>
                <a:tab pos="469900" algn="l"/>
              </a:tabLst>
            </a:pPr>
            <a:r>
              <a:rPr sz="2300" dirty="0">
                <a:latin typeface="Verdana"/>
                <a:cs typeface="Verdana"/>
              </a:rPr>
              <a:t>In case of </a:t>
            </a:r>
            <a:r>
              <a:rPr sz="2300" spc="-10" dirty="0">
                <a:latin typeface="Verdana"/>
                <a:cs typeface="Verdana"/>
              </a:rPr>
              <a:t>any </a:t>
            </a:r>
            <a:r>
              <a:rPr sz="2300" spc="-5" dirty="0">
                <a:latin typeface="Verdana"/>
                <a:cs typeface="Verdana"/>
              </a:rPr>
              <a:t>undesired  </a:t>
            </a:r>
            <a:r>
              <a:rPr sz="2300" dirty="0">
                <a:latin typeface="Verdana"/>
                <a:cs typeface="Verdana"/>
              </a:rPr>
              <a:t>results, </a:t>
            </a:r>
            <a:r>
              <a:rPr sz="2300" spc="-5" dirty="0">
                <a:latin typeface="Verdana"/>
                <a:cs typeface="Verdana"/>
              </a:rPr>
              <a:t>each </a:t>
            </a:r>
            <a:r>
              <a:rPr sz="2300" dirty="0">
                <a:latin typeface="Verdana"/>
                <a:cs typeface="Verdana"/>
              </a:rPr>
              <a:t>step of the  process </a:t>
            </a:r>
            <a:r>
              <a:rPr sz="2300" spc="-10" dirty="0">
                <a:latin typeface="Verdana"/>
                <a:cs typeface="Verdana"/>
              </a:rPr>
              <a:t>is </a:t>
            </a:r>
            <a:r>
              <a:rPr sz="2300" spc="-5" dirty="0">
                <a:latin typeface="Verdana"/>
                <a:cs typeface="Verdana"/>
              </a:rPr>
              <a:t>carefully reviewed to  </a:t>
            </a:r>
            <a:r>
              <a:rPr sz="2300" spc="-10" dirty="0">
                <a:latin typeface="Verdana"/>
                <a:cs typeface="Verdana"/>
              </a:rPr>
              <a:t>trace </a:t>
            </a:r>
            <a:r>
              <a:rPr sz="2300" dirty="0">
                <a:latin typeface="Verdana"/>
                <a:cs typeface="Verdana"/>
              </a:rPr>
              <a:t>the root</a:t>
            </a:r>
            <a:r>
              <a:rPr sz="2300" spc="5" dirty="0">
                <a:latin typeface="Verdana"/>
                <a:cs typeface="Verdana"/>
              </a:rPr>
              <a:t> </a:t>
            </a:r>
            <a:r>
              <a:rPr sz="2300" dirty="0">
                <a:latin typeface="Verdana"/>
                <a:cs typeface="Verdana"/>
              </a:rPr>
              <a:t>causes.</a:t>
            </a:r>
            <a:endParaRPr sz="2300">
              <a:latin typeface="Verdana"/>
              <a:cs typeface="Verdana"/>
            </a:endParaRPr>
          </a:p>
        </p:txBody>
      </p:sp>
      <p:sp>
        <p:nvSpPr>
          <p:cNvPr id="7" name="object 7"/>
          <p:cNvSpPr/>
          <p:nvPr/>
        </p:nvSpPr>
        <p:spPr>
          <a:xfrm>
            <a:off x="5334000" y="1952243"/>
            <a:ext cx="3809999" cy="3715132"/>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20050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97152" y="463295"/>
            <a:ext cx="5910072" cy="502920"/>
          </a:xfrm>
          <a:prstGeom prst="rect">
            <a:avLst/>
          </a:prstGeom>
          <a:blipFill>
            <a:blip r:embed="rId3" cstate="print"/>
            <a:stretch>
              <a:fillRect/>
            </a:stretch>
          </a:blipFill>
        </p:spPr>
        <p:txBody>
          <a:bodyPr wrap="square" lIns="0" tIns="0" rIns="0" bIns="0" rtlCol="0"/>
          <a:lstStyle/>
          <a:p>
            <a:endParaRPr/>
          </a:p>
        </p:txBody>
      </p:sp>
      <p:grpSp>
        <p:nvGrpSpPr>
          <p:cNvPr id="3" name="object 3"/>
          <p:cNvGrpSpPr/>
          <p:nvPr/>
        </p:nvGrpSpPr>
        <p:grpSpPr>
          <a:xfrm>
            <a:off x="661416" y="1641348"/>
            <a:ext cx="7917180" cy="1172210"/>
            <a:chOff x="661416" y="1641348"/>
            <a:chExt cx="7917180" cy="1172210"/>
          </a:xfrm>
        </p:grpSpPr>
        <p:sp>
          <p:nvSpPr>
            <p:cNvPr id="4" name="object 4"/>
            <p:cNvSpPr/>
            <p:nvPr/>
          </p:nvSpPr>
          <p:spPr>
            <a:xfrm>
              <a:off x="661416" y="1641348"/>
              <a:ext cx="566928" cy="76047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77240" y="1641348"/>
              <a:ext cx="7801356" cy="76047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934212" y="2052828"/>
              <a:ext cx="7374636" cy="760476"/>
            </a:xfrm>
            <a:prstGeom prst="rect">
              <a:avLst/>
            </a:prstGeom>
            <a:blipFill>
              <a:blip r:embed="rId6" cstate="print"/>
              <a:stretch>
                <a:fillRect/>
              </a:stretch>
            </a:blipFill>
          </p:spPr>
          <p:txBody>
            <a:bodyPr wrap="square" lIns="0" tIns="0" rIns="0" bIns="0" rtlCol="0"/>
            <a:lstStyle/>
            <a:p>
              <a:endParaRPr/>
            </a:p>
          </p:txBody>
        </p:sp>
      </p:grpSp>
      <p:sp>
        <p:nvSpPr>
          <p:cNvPr id="7" name="object 7"/>
          <p:cNvSpPr txBox="1"/>
          <p:nvPr/>
        </p:nvSpPr>
        <p:spPr>
          <a:xfrm>
            <a:off x="861771" y="1693240"/>
            <a:ext cx="7414895" cy="849630"/>
          </a:xfrm>
          <a:prstGeom prst="rect">
            <a:avLst/>
          </a:prstGeom>
        </p:spPr>
        <p:txBody>
          <a:bodyPr vert="horz" wrap="square" lIns="0" tIns="12700" rIns="0" bIns="0" rtlCol="0">
            <a:spAutoFit/>
          </a:bodyPr>
          <a:lstStyle/>
          <a:p>
            <a:pPr marL="285115" marR="5080" indent="-273050">
              <a:lnSpc>
                <a:spcPct val="100000"/>
              </a:lnSpc>
              <a:spcBef>
                <a:spcPts val="100"/>
              </a:spcBef>
              <a:tabLst>
                <a:tab pos="493395" algn="l"/>
                <a:tab pos="1993264" algn="l"/>
                <a:tab pos="2138045" algn="l"/>
                <a:tab pos="2576830" algn="l"/>
                <a:tab pos="2943225" algn="l"/>
                <a:tab pos="4641215" algn="l"/>
                <a:tab pos="5001895" algn="l"/>
                <a:tab pos="5093970" algn="l"/>
                <a:tab pos="5455285" algn="l"/>
                <a:tab pos="5534025" algn="l"/>
                <a:tab pos="5895340" algn="l"/>
                <a:tab pos="6259195" algn="l"/>
                <a:tab pos="6913880" algn="l"/>
              </a:tabLst>
            </a:pPr>
            <a:r>
              <a:rPr sz="2700" i="1" spc="-10" dirty="0">
                <a:latin typeface="Chancery Uralic"/>
                <a:cs typeface="Chancery Uralic"/>
              </a:rPr>
              <a:t>“</a:t>
            </a:r>
            <a:r>
              <a:rPr sz="2700" b="1" i="1" spc="-130" dirty="0">
                <a:latin typeface="Times New Roman"/>
                <a:cs typeface="Times New Roman"/>
              </a:rPr>
              <a:t>A</a:t>
            </a:r>
            <a:r>
              <a:rPr sz="2700" b="1" i="1" dirty="0">
                <a:latin typeface="Times New Roman"/>
                <a:cs typeface="Times New Roman"/>
              </a:rPr>
              <a:t>	</a:t>
            </a:r>
            <a:r>
              <a:rPr sz="2700" b="1" i="1" spc="-50" dirty="0">
                <a:latin typeface="Times New Roman"/>
                <a:cs typeface="Times New Roman"/>
              </a:rPr>
              <a:t>D</a:t>
            </a:r>
            <a:r>
              <a:rPr sz="2700" b="1" i="1" spc="-220" dirty="0">
                <a:latin typeface="Times New Roman"/>
                <a:cs typeface="Times New Roman"/>
              </a:rPr>
              <a:t>EC</a:t>
            </a:r>
            <a:r>
              <a:rPr sz="2700" b="1" i="1" spc="-120" dirty="0">
                <a:latin typeface="Times New Roman"/>
                <a:cs typeface="Times New Roman"/>
              </a:rPr>
              <a:t>I</a:t>
            </a:r>
            <a:r>
              <a:rPr sz="2700" b="1" i="1" spc="-170" dirty="0">
                <a:latin typeface="Times New Roman"/>
                <a:cs typeface="Times New Roman"/>
              </a:rPr>
              <a:t>S</a:t>
            </a:r>
            <a:r>
              <a:rPr sz="2700" b="1" i="1" spc="-135" dirty="0">
                <a:latin typeface="Times New Roman"/>
                <a:cs typeface="Times New Roman"/>
              </a:rPr>
              <a:t>I</a:t>
            </a:r>
            <a:r>
              <a:rPr sz="2700" b="1" i="1" spc="-200" dirty="0">
                <a:latin typeface="Times New Roman"/>
                <a:cs typeface="Times New Roman"/>
              </a:rPr>
              <a:t>O</a:t>
            </a:r>
            <a:r>
              <a:rPr sz="2700" b="1" i="1" spc="-195" dirty="0">
                <a:latin typeface="Times New Roman"/>
                <a:cs typeface="Times New Roman"/>
              </a:rPr>
              <a:t>N</a:t>
            </a:r>
            <a:r>
              <a:rPr sz="2700" b="1" i="1" dirty="0">
                <a:latin typeface="Times New Roman"/>
                <a:cs typeface="Times New Roman"/>
              </a:rPr>
              <a:t>		</a:t>
            </a:r>
            <a:r>
              <a:rPr sz="2700" b="1" i="1" spc="-20" dirty="0">
                <a:latin typeface="Times New Roman"/>
                <a:cs typeface="Times New Roman"/>
              </a:rPr>
              <a:t>I</a:t>
            </a:r>
            <a:r>
              <a:rPr sz="2700" b="1" i="1" spc="-260" dirty="0">
                <a:latin typeface="Times New Roman"/>
                <a:cs typeface="Times New Roman"/>
              </a:rPr>
              <a:t>S</a:t>
            </a:r>
            <a:r>
              <a:rPr sz="2700" b="1" i="1" dirty="0">
                <a:latin typeface="Times New Roman"/>
                <a:cs typeface="Times New Roman"/>
              </a:rPr>
              <a:t>	</a:t>
            </a:r>
            <a:r>
              <a:rPr sz="2700" b="1" i="1" spc="-130" dirty="0">
                <a:latin typeface="Times New Roman"/>
                <a:cs typeface="Times New Roman"/>
              </a:rPr>
              <a:t>A</a:t>
            </a:r>
            <a:r>
              <a:rPr sz="2700" b="1" i="1" dirty="0">
                <a:latin typeface="Times New Roman"/>
                <a:cs typeface="Times New Roman"/>
              </a:rPr>
              <a:t>	</a:t>
            </a:r>
            <a:r>
              <a:rPr sz="2700" b="1" i="1" spc="-265" dirty="0">
                <a:latin typeface="Times New Roman"/>
                <a:cs typeface="Times New Roman"/>
              </a:rPr>
              <a:t>J</a:t>
            </a:r>
            <a:r>
              <a:rPr sz="2700" b="1" i="1" spc="-5" dirty="0">
                <a:latin typeface="Times New Roman"/>
                <a:cs typeface="Times New Roman"/>
              </a:rPr>
              <a:t>U</a:t>
            </a:r>
            <a:r>
              <a:rPr sz="2700" b="1" i="1" dirty="0">
                <a:latin typeface="Times New Roman"/>
                <a:cs typeface="Times New Roman"/>
              </a:rPr>
              <a:t>D</a:t>
            </a:r>
            <a:r>
              <a:rPr sz="2700" b="1" i="1" spc="-155" dirty="0">
                <a:latin typeface="Times New Roman"/>
                <a:cs typeface="Times New Roman"/>
              </a:rPr>
              <a:t>GME</a:t>
            </a:r>
            <a:r>
              <a:rPr sz="2700" b="1" i="1" spc="-140" dirty="0">
                <a:latin typeface="Times New Roman"/>
                <a:cs typeface="Times New Roman"/>
              </a:rPr>
              <a:t>N</a:t>
            </a:r>
            <a:r>
              <a:rPr sz="2700" b="1" i="1" spc="-190" dirty="0">
                <a:latin typeface="Times New Roman"/>
                <a:cs typeface="Times New Roman"/>
              </a:rPr>
              <a:t>T.</a:t>
            </a:r>
            <a:r>
              <a:rPr sz="2700" b="1" i="1" dirty="0">
                <a:latin typeface="Times New Roman"/>
                <a:cs typeface="Times New Roman"/>
              </a:rPr>
              <a:t>	</a:t>
            </a:r>
            <a:r>
              <a:rPr sz="2700" b="1" i="1" spc="-165" dirty="0">
                <a:latin typeface="Times New Roman"/>
                <a:cs typeface="Times New Roman"/>
              </a:rPr>
              <a:t>IT</a:t>
            </a:r>
            <a:r>
              <a:rPr sz="2700" b="1" i="1" dirty="0">
                <a:latin typeface="Times New Roman"/>
                <a:cs typeface="Times New Roman"/>
              </a:rPr>
              <a:t>	</a:t>
            </a:r>
            <a:r>
              <a:rPr sz="2700" b="1" i="1" spc="-20" dirty="0">
                <a:latin typeface="Times New Roman"/>
                <a:cs typeface="Times New Roman"/>
              </a:rPr>
              <a:t>I</a:t>
            </a:r>
            <a:r>
              <a:rPr sz="2700" b="1" i="1" spc="-260" dirty="0">
                <a:latin typeface="Times New Roman"/>
                <a:cs typeface="Times New Roman"/>
              </a:rPr>
              <a:t>S</a:t>
            </a:r>
            <a:r>
              <a:rPr sz="2700" b="1" i="1" dirty="0">
                <a:latin typeface="Times New Roman"/>
                <a:cs typeface="Times New Roman"/>
              </a:rPr>
              <a:t>	</a:t>
            </a:r>
            <a:r>
              <a:rPr sz="2700" b="1" i="1" spc="-130" dirty="0">
                <a:latin typeface="Times New Roman"/>
                <a:cs typeface="Times New Roman"/>
              </a:rPr>
              <a:t>A</a:t>
            </a:r>
            <a:r>
              <a:rPr sz="2700" b="1" i="1" dirty="0">
                <a:latin typeface="Times New Roman"/>
                <a:cs typeface="Times New Roman"/>
              </a:rPr>
              <a:t>	</a:t>
            </a:r>
            <a:r>
              <a:rPr sz="2700" b="1" i="1" spc="-390" dirty="0">
                <a:latin typeface="Times New Roman"/>
                <a:cs typeface="Times New Roman"/>
              </a:rPr>
              <a:t>C</a:t>
            </a:r>
            <a:r>
              <a:rPr sz="2700" b="1" i="1" spc="-260" dirty="0">
                <a:latin typeface="Times New Roman"/>
                <a:cs typeface="Times New Roman"/>
              </a:rPr>
              <a:t>H</a:t>
            </a:r>
            <a:r>
              <a:rPr sz="2700" b="1" i="1" spc="-325" dirty="0">
                <a:latin typeface="Times New Roman"/>
                <a:cs typeface="Times New Roman"/>
              </a:rPr>
              <a:t>O</a:t>
            </a:r>
            <a:r>
              <a:rPr sz="2700" b="1" i="1" spc="-155" dirty="0">
                <a:latin typeface="Times New Roman"/>
                <a:cs typeface="Times New Roman"/>
              </a:rPr>
              <a:t>I</a:t>
            </a:r>
            <a:r>
              <a:rPr sz="2700" b="1" i="1" spc="-280" dirty="0">
                <a:latin typeface="Times New Roman"/>
                <a:cs typeface="Times New Roman"/>
              </a:rPr>
              <a:t>C</a:t>
            </a:r>
            <a:r>
              <a:rPr sz="2700" b="1" i="1" spc="-90" dirty="0">
                <a:latin typeface="Times New Roman"/>
                <a:cs typeface="Times New Roman"/>
              </a:rPr>
              <a:t>E </a:t>
            </a:r>
            <a:r>
              <a:rPr sz="2700" b="1" i="1" spc="-50" dirty="0">
                <a:latin typeface="Times New Roman"/>
                <a:cs typeface="Times New Roman"/>
              </a:rPr>
              <a:t> </a:t>
            </a:r>
            <a:r>
              <a:rPr sz="2700" b="1" i="1" spc="-135" dirty="0">
                <a:latin typeface="Times New Roman"/>
                <a:cs typeface="Times New Roman"/>
              </a:rPr>
              <a:t>BETWEEN	</a:t>
            </a:r>
            <a:r>
              <a:rPr sz="2700" b="1" i="1" spc="-125" dirty="0">
                <a:latin typeface="Times New Roman"/>
                <a:cs typeface="Times New Roman"/>
              </a:rPr>
              <a:t>ALTERNATItfES.	</a:t>
            </a:r>
            <a:r>
              <a:rPr sz="2700" b="1" i="1" spc="-165" dirty="0">
                <a:latin typeface="Times New Roman"/>
                <a:cs typeface="Times New Roman"/>
              </a:rPr>
              <a:t>IT		</a:t>
            </a:r>
            <a:r>
              <a:rPr sz="2700" b="1" i="1" spc="-140" dirty="0">
                <a:latin typeface="Times New Roman"/>
                <a:cs typeface="Times New Roman"/>
              </a:rPr>
              <a:t>IS		</a:t>
            </a:r>
            <a:r>
              <a:rPr sz="2700" b="1" i="1" spc="-135" dirty="0">
                <a:latin typeface="Times New Roman"/>
                <a:cs typeface="Times New Roman"/>
              </a:rPr>
              <a:t>RARELY	</a:t>
            </a:r>
            <a:r>
              <a:rPr sz="2700" b="1" i="1" spc="-130" dirty="0">
                <a:latin typeface="Times New Roman"/>
                <a:cs typeface="Times New Roman"/>
              </a:rPr>
              <a:t>A</a:t>
            </a:r>
            <a:endParaRPr sz="2700">
              <a:latin typeface="Times New Roman"/>
              <a:cs typeface="Times New Roman"/>
            </a:endParaRPr>
          </a:p>
        </p:txBody>
      </p:sp>
      <p:grpSp>
        <p:nvGrpSpPr>
          <p:cNvPr id="8" name="object 8"/>
          <p:cNvGrpSpPr/>
          <p:nvPr/>
        </p:nvGrpSpPr>
        <p:grpSpPr>
          <a:xfrm>
            <a:off x="624840" y="2464307"/>
            <a:ext cx="8065134" cy="1172210"/>
            <a:chOff x="624840" y="2464307"/>
            <a:chExt cx="8065134" cy="1172210"/>
          </a:xfrm>
        </p:grpSpPr>
        <p:sp>
          <p:nvSpPr>
            <p:cNvPr id="9" name="object 9"/>
            <p:cNvSpPr/>
            <p:nvPr/>
          </p:nvSpPr>
          <p:spPr>
            <a:xfrm>
              <a:off x="774192" y="2464307"/>
              <a:ext cx="7767828" cy="76047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624840" y="2875787"/>
              <a:ext cx="8065008" cy="760476"/>
            </a:xfrm>
            <a:prstGeom prst="rect">
              <a:avLst/>
            </a:prstGeom>
            <a:blipFill>
              <a:blip r:embed="rId8" cstate="print"/>
              <a:stretch>
                <a:fillRect/>
              </a:stretch>
            </a:blipFill>
          </p:spPr>
          <p:txBody>
            <a:bodyPr wrap="square" lIns="0" tIns="0" rIns="0" bIns="0" rtlCol="0"/>
            <a:lstStyle/>
            <a:p>
              <a:endParaRPr/>
            </a:p>
          </p:txBody>
        </p:sp>
      </p:grpSp>
      <p:sp>
        <p:nvSpPr>
          <p:cNvPr id="11" name="object 11"/>
          <p:cNvSpPr txBox="1"/>
          <p:nvPr/>
        </p:nvSpPr>
        <p:spPr>
          <a:xfrm>
            <a:off x="825195" y="2516885"/>
            <a:ext cx="6368415" cy="848360"/>
          </a:xfrm>
          <a:prstGeom prst="rect">
            <a:avLst/>
          </a:prstGeom>
        </p:spPr>
        <p:txBody>
          <a:bodyPr vert="horz" wrap="square" lIns="0" tIns="12700" rIns="0" bIns="0" rtlCol="0">
            <a:spAutoFit/>
          </a:bodyPr>
          <a:lstStyle/>
          <a:p>
            <a:pPr marL="12700" marR="5080" indent="149225">
              <a:lnSpc>
                <a:spcPct val="100000"/>
              </a:lnSpc>
              <a:spcBef>
                <a:spcPts val="100"/>
              </a:spcBef>
              <a:tabLst>
                <a:tab pos="1370965" algn="l"/>
                <a:tab pos="1450340" algn="l"/>
                <a:tab pos="1734820" algn="l"/>
                <a:tab pos="3024505" algn="l"/>
                <a:tab pos="3159760" algn="l"/>
                <a:tab pos="4265295" algn="l"/>
                <a:tab pos="4810760" algn="l"/>
                <a:tab pos="5108575" algn="l"/>
              </a:tabLst>
            </a:pPr>
            <a:r>
              <a:rPr sz="2700" b="1" i="1" spc="-395" dirty="0">
                <a:latin typeface="Times New Roman"/>
                <a:cs typeface="Times New Roman"/>
              </a:rPr>
              <a:t>C</a:t>
            </a:r>
            <a:r>
              <a:rPr sz="2700" b="1" i="1" spc="-260" dirty="0">
                <a:latin typeface="Times New Roman"/>
                <a:cs typeface="Times New Roman"/>
              </a:rPr>
              <a:t>H</a:t>
            </a:r>
            <a:r>
              <a:rPr sz="2700" b="1" i="1" spc="-325" dirty="0">
                <a:latin typeface="Times New Roman"/>
                <a:cs typeface="Times New Roman"/>
              </a:rPr>
              <a:t>O</a:t>
            </a:r>
            <a:r>
              <a:rPr sz="2700" b="1" i="1" spc="-185" dirty="0">
                <a:latin typeface="Times New Roman"/>
                <a:cs typeface="Times New Roman"/>
              </a:rPr>
              <a:t>ICE</a:t>
            </a:r>
            <a:r>
              <a:rPr sz="2700" b="1" i="1" dirty="0">
                <a:latin typeface="Times New Roman"/>
                <a:cs typeface="Times New Roman"/>
              </a:rPr>
              <a:t>		</a:t>
            </a:r>
            <a:r>
              <a:rPr sz="2700" b="1" i="1" spc="-170" dirty="0">
                <a:latin typeface="Times New Roman"/>
                <a:cs typeface="Times New Roman"/>
              </a:rPr>
              <a:t>B</a:t>
            </a:r>
            <a:r>
              <a:rPr sz="2700" b="1" i="1" spc="-114" dirty="0">
                <a:latin typeface="Times New Roman"/>
                <a:cs typeface="Times New Roman"/>
              </a:rPr>
              <a:t>E</a:t>
            </a:r>
            <a:r>
              <a:rPr sz="2700" b="1" i="1" spc="-160" dirty="0">
                <a:latin typeface="Times New Roman"/>
                <a:cs typeface="Times New Roman"/>
              </a:rPr>
              <a:t>TW</a:t>
            </a:r>
            <a:r>
              <a:rPr sz="2700" b="1" i="1" spc="-135" dirty="0">
                <a:latin typeface="Times New Roman"/>
                <a:cs typeface="Times New Roman"/>
              </a:rPr>
              <a:t>E</a:t>
            </a:r>
            <a:r>
              <a:rPr sz="2700" b="1" i="1" spc="-95" dirty="0">
                <a:latin typeface="Times New Roman"/>
                <a:cs typeface="Times New Roman"/>
              </a:rPr>
              <a:t>E</a:t>
            </a:r>
            <a:r>
              <a:rPr sz="2700" b="1" i="1" spc="-100" dirty="0">
                <a:latin typeface="Times New Roman"/>
                <a:cs typeface="Times New Roman"/>
              </a:rPr>
              <a:t>N</a:t>
            </a:r>
            <a:r>
              <a:rPr sz="2700" b="1" i="1" dirty="0">
                <a:latin typeface="Times New Roman"/>
                <a:cs typeface="Times New Roman"/>
              </a:rPr>
              <a:t>		</a:t>
            </a:r>
            <a:r>
              <a:rPr sz="2700" b="1" i="1" spc="-170" dirty="0">
                <a:latin typeface="Times New Roman"/>
                <a:cs typeface="Times New Roman"/>
              </a:rPr>
              <a:t>R</a:t>
            </a:r>
            <a:r>
              <a:rPr sz="2700" b="1" i="1" spc="-110" dirty="0">
                <a:latin typeface="Times New Roman"/>
                <a:cs typeface="Times New Roman"/>
              </a:rPr>
              <a:t>I</a:t>
            </a:r>
            <a:r>
              <a:rPr sz="2700" b="1" i="1" spc="-180" dirty="0">
                <a:latin typeface="Times New Roman"/>
                <a:cs typeface="Times New Roman"/>
              </a:rPr>
              <a:t>G</a:t>
            </a:r>
            <a:r>
              <a:rPr sz="2700" b="1" i="1" spc="-325" dirty="0">
                <a:latin typeface="Times New Roman"/>
                <a:cs typeface="Times New Roman"/>
              </a:rPr>
              <a:t>H</a:t>
            </a:r>
            <a:r>
              <a:rPr sz="2700" b="1" i="1" spc="-250" dirty="0">
                <a:latin typeface="Times New Roman"/>
                <a:cs typeface="Times New Roman"/>
              </a:rPr>
              <a:t>T</a:t>
            </a:r>
            <a:r>
              <a:rPr sz="2700" b="1" i="1" dirty="0">
                <a:latin typeface="Times New Roman"/>
                <a:cs typeface="Times New Roman"/>
              </a:rPr>
              <a:t>	</a:t>
            </a:r>
            <a:r>
              <a:rPr sz="2700" b="1" i="1" spc="-110" dirty="0">
                <a:latin typeface="Times New Roman"/>
                <a:cs typeface="Times New Roman"/>
              </a:rPr>
              <a:t>A</a:t>
            </a:r>
            <a:r>
              <a:rPr sz="2700" b="1" i="1" spc="-65" dirty="0">
                <a:latin typeface="Times New Roman"/>
                <a:cs typeface="Times New Roman"/>
              </a:rPr>
              <a:t>N</a:t>
            </a:r>
            <a:r>
              <a:rPr sz="2700" b="1" i="1" spc="-60" dirty="0">
                <a:latin typeface="Times New Roman"/>
                <a:cs typeface="Times New Roman"/>
              </a:rPr>
              <a:t>D</a:t>
            </a:r>
            <a:r>
              <a:rPr sz="2700" b="1" i="1" dirty="0">
                <a:latin typeface="Times New Roman"/>
                <a:cs typeface="Times New Roman"/>
              </a:rPr>
              <a:t>	</a:t>
            </a:r>
            <a:r>
              <a:rPr sz="2700" b="1" i="1" spc="-10" dirty="0">
                <a:latin typeface="Times New Roman"/>
                <a:cs typeface="Times New Roman"/>
              </a:rPr>
              <a:t>W</a:t>
            </a:r>
            <a:r>
              <a:rPr sz="2700" b="1" i="1" spc="-180" dirty="0">
                <a:latin typeface="Times New Roman"/>
                <a:cs typeface="Times New Roman"/>
              </a:rPr>
              <a:t>R</a:t>
            </a:r>
            <a:r>
              <a:rPr sz="2700" b="1" i="1" spc="-325" dirty="0">
                <a:latin typeface="Times New Roman"/>
                <a:cs typeface="Times New Roman"/>
              </a:rPr>
              <a:t>O</a:t>
            </a:r>
            <a:r>
              <a:rPr sz="2700" b="1" i="1" spc="-175" dirty="0">
                <a:latin typeface="Times New Roman"/>
                <a:cs typeface="Times New Roman"/>
              </a:rPr>
              <a:t>N</a:t>
            </a:r>
            <a:r>
              <a:rPr sz="2700" b="1" i="1" spc="-165" dirty="0">
                <a:latin typeface="Times New Roman"/>
                <a:cs typeface="Times New Roman"/>
              </a:rPr>
              <a:t>G</a:t>
            </a:r>
            <a:r>
              <a:rPr sz="2700" b="1" i="1" spc="-85" dirty="0">
                <a:latin typeface="Times New Roman"/>
                <a:cs typeface="Times New Roman"/>
              </a:rPr>
              <a:t>.  </a:t>
            </a:r>
            <a:r>
              <a:rPr sz="2700" b="1" i="1" spc="-210" dirty="0">
                <a:latin typeface="Times New Roman"/>
                <a:cs typeface="Times New Roman"/>
              </a:rPr>
              <a:t>AT</a:t>
            </a:r>
            <a:r>
              <a:rPr sz="2700" b="1" i="1" spc="-90" dirty="0">
                <a:latin typeface="Times New Roman"/>
                <a:cs typeface="Times New Roman"/>
              </a:rPr>
              <a:t> </a:t>
            </a:r>
            <a:r>
              <a:rPr sz="2700" b="1" i="1" spc="-215" dirty="0">
                <a:latin typeface="Times New Roman"/>
                <a:cs typeface="Times New Roman"/>
              </a:rPr>
              <a:t>BEST	</a:t>
            </a:r>
            <a:r>
              <a:rPr sz="2700" b="1" i="1" spc="-130" dirty="0">
                <a:latin typeface="Times New Roman"/>
                <a:cs typeface="Times New Roman"/>
              </a:rPr>
              <a:t>A	</a:t>
            </a:r>
            <a:r>
              <a:rPr sz="2700" b="1" i="1" spc="-254" dirty="0">
                <a:latin typeface="Times New Roman"/>
                <a:cs typeface="Times New Roman"/>
              </a:rPr>
              <a:t>CHOICE	</a:t>
            </a:r>
            <a:r>
              <a:rPr sz="2700" b="1" i="1" spc="-130" dirty="0">
                <a:latin typeface="Times New Roman"/>
                <a:cs typeface="Times New Roman"/>
              </a:rPr>
              <a:t>BETWEEN	</a:t>
            </a:r>
            <a:r>
              <a:rPr sz="2700" b="1" i="1" spc="-235" dirty="0">
                <a:latin typeface="Times New Roman"/>
                <a:cs typeface="Times New Roman"/>
              </a:rPr>
              <a:t>“ALMOST</a:t>
            </a:r>
            <a:endParaRPr sz="2700">
              <a:latin typeface="Times New Roman"/>
              <a:cs typeface="Times New Roman"/>
            </a:endParaRPr>
          </a:p>
        </p:txBody>
      </p:sp>
      <p:sp>
        <p:nvSpPr>
          <p:cNvPr id="12" name="object 12"/>
          <p:cNvSpPr txBox="1"/>
          <p:nvPr/>
        </p:nvSpPr>
        <p:spPr>
          <a:xfrm>
            <a:off x="7204081" y="2516885"/>
            <a:ext cx="1106170" cy="848360"/>
          </a:xfrm>
          <a:prstGeom prst="rect">
            <a:avLst/>
          </a:prstGeom>
        </p:spPr>
        <p:txBody>
          <a:bodyPr vert="horz" wrap="square" lIns="0" tIns="12700" rIns="0" bIns="0" rtlCol="0">
            <a:spAutoFit/>
          </a:bodyPr>
          <a:lstStyle/>
          <a:p>
            <a:pPr marL="12700" marR="5080" indent="187960">
              <a:lnSpc>
                <a:spcPct val="100000"/>
              </a:lnSpc>
              <a:spcBef>
                <a:spcPts val="100"/>
              </a:spcBef>
              <a:tabLst>
                <a:tab pos="653415" algn="l"/>
              </a:tabLst>
            </a:pPr>
            <a:r>
              <a:rPr sz="2700" b="1" i="1" spc="-165" dirty="0">
                <a:latin typeface="Times New Roman"/>
                <a:cs typeface="Times New Roman"/>
              </a:rPr>
              <a:t>IT	</a:t>
            </a:r>
            <a:r>
              <a:rPr sz="2700" b="1" i="1" spc="-140" dirty="0">
                <a:latin typeface="Times New Roman"/>
                <a:cs typeface="Times New Roman"/>
              </a:rPr>
              <a:t>IS  </a:t>
            </a:r>
            <a:r>
              <a:rPr sz="2700" b="1" i="1" spc="-180" dirty="0">
                <a:latin typeface="Times New Roman"/>
                <a:cs typeface="Times New Roman"/>
              </a:rPr>
              <a:t>R</a:t>
            </a:r>
            <a:r>
              <a:rPr sz="2700" b="1" i="1" spc="-110" dirty="0">
                <a:latin typeface="Times New Roman"/>
                <a:cs typeface="Times New Roman"/>
              </a:rPr>
              <a:t>I</a:t>
            </a:r>
            <a:r>
              <a:rPr sz="2700" b="1" i="1" spc="-180" dirty="0">
                <a:latin typeface="Times New Roman"/>
                <a:cs typeface="Times New Roman"/>
              </a:rPr>
              <a:t>G</a:t>
            </a:r>
            <a:r>
              <a:rPr sz="2700" b="1" i="1" spc="-320" dirty="0">
                <a:latin typeface="Times New Roman"/>
                <a:cs typeface="Times New Roman"/>
              </a:rPr>
              <a:t>HT”</a:t>
            </a:r>
            <a:endParaRPr sz="2700">
              <a:latin typeface="Times New Roman"/>
              <a:cs typeface="Times New Roman"/>
            </a:endParaRPr>
          </a:p>
        </p:txBody>
      </p:sp>
      <p:grpSp>
        <p:nvGrpSpPr>
          <p:cNvPr id="13" name="object 13"/>
          <p:cNvGrpSpPr/>
          <p:nvPr/>
        </p:nvGrpSpPr>
        <p:grpSpPr>
          <a:xfrm>
            <a:off x="1421891" y="3287267"/>
            <a:ext cx="6324600" cy="760730"/>
            <a:chOff x="1421891" y="3287267"/>
            <a:chExt cx="6324600" cy="760730"/>
          </a:xfrm>
        </p:grpSpPr>
        <p:sp>
          <p:nvSpPr>
            <p:cNvPr id="14" name="object 14"/>
            <p:cNvSpPr/>
            <p:nvPr/>
          </p:nvSpPr>
          <p:spPr>
            <a:xfrm>
              <a:off x="1421891" y="3287267"/>
              <a:ext cx="4700016" cy="760476"/>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670803" y="3287267"/>
              <a:ext cx="548639" cy="760476"/>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768339" y="3287267"/>
              <a:ext cx="1978152" cy="760476"/>
            </a:xfrm>
            <a:prstGeom prst="rect">
              <a:avLst/>
            </a:prstGeom>
            <a:blipFill>
              <a:blip r:embed="rId11" cstate="print"/>
              <a:stretch>
                <a:fillRect/>
              </a:stretch>
            </a:blipFill>
          </p:spPr>
          <p:txBody>
            <a:bodyPr wrap="square" lIns="0" tIns="0" rIns="0" bIns="0" rtlCol="0"/>
            <a:lstStyle/>
            <a:p>
              <a:endParaRPr/>
            </a:p>
          </p:txBody>
        </p:sp>
      </p:grpSp>
      <p:grpSp>
        <p:nvGrpSpPr>
          <p:cNvPr id="17" name="object 17"/>
          <p:cNvGrpSpPr/>
          <p:nvPr/>
        </p:nvGrpSpPr>
        <p:grpSpPr>
          <a:xfrm>
            <a:off x="1069847" y="4664964"/>
            <a:ext cx="7251700" cy="1874520"/>
            <a:chOff x="1069847" y="4664964"/>
            <a:chExt cx="7251700" cy="1874520"/>
          </a:xfrm>
        </p:grpSpPr>
        <p:sp>
          <p:nvSpPr>
            <p:cNvPr id="18" name="object 18"/>
            <p:cNvSpPr/>
            <p:nvPr/>
          </p:nvSpPr>
          <p:spPr>
            <a:xfrm>
              <a:off x="1069847" y="4664964"/>
              <a:ext cx="7115556" cy="899160"/>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277111" y="5152644"/>
              <a:ext cx="7043928" cy="899160"/>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3590543" y="5640324"/>
              <a:ext cx="2331720" cy="899160"/>
            </a:xfrm>
            <a:prstGeom prst="rect">
              <a:avLst/>
            </a:prstGeom>
            <a:blipFill>
              <a:blip r:embed="rId14" cstate="print"/>
              <a:stretch>
                <a:fillRect/>
              </a:stretch>
            </a:blipFill>
          </p:spPr>
          <p:txBody>
            <a:bodyPr wrap="square" lIns="0" tIns="0" rIns="0" bIns="0" rtlCol="0"/>
            <a:lstStyle/>
            <a:p>
              <a:endParaRPr/>
            </a:p>
          </p:txBody>
        </p:sp>
      </p:grpSp>
      <p:sp>
        <p:nvSpPr>
          <p:cNvPr id="21" name="object 21"/>
          <p:cNvSpPr txBox="1"/>
          <p:nvPr/>
        </p:nvSpPr>
        <p:spPr>
          <a:xfrm>
            <a:off x="1310766" y="3339541"/>
            <a:ext cx="6648450" cy="2878455"/>
          </a:xfrm>
          <a:prstGeom prst="rect">
            <a:avLst/>
          </a:prstGeom>
        </p:spPr>
        <p:txBody>
          <a:bodyPr vert="horz" wrap="square" lIns="0" tIns="12700" rIns="0" bIns="0" rtlCol="0">
            <a:spAutoFit/>
          </a:bodyPr>
          <a:lstStyle/>
          <a:p>
            <a:pPr marL="323850">
              <a:lnSpc>
                <a:spcPct val="100000"/>
              </a:lnSpc>
              <a:spcBef>
                <a:spcPts val="100"/>
              </a:spcBef>
              <a:tabLst>
                <a:tab pos="1166495" algn="l"/>
                <a:tab pos="3049905" algn="l"/>
                <a:tab pos="4573270" algn="l"/>
              </a:tabLst>
            </a:pPr>
            <a:r>
              <a:rPr sz="2700" b="1" i="1" spc="-80" dirty="0">
                <a:latin typeface="Times New Roman"/>
                <a:cs typeface="Times New Roman"/>
              </a:rPr>
              <a:t>AND	</a:t>
            </a:r>
            <a:r>
              <a:rPr sz="2700" b="1" i="1" spc="-204" dirty="0">
                <a:latin typeface="Times New Roman"/>
                <a:cs typeface="Times New Roman"/>
              </a:rPr>
              <a:t>“PROBABLY	</a:t>
            </a:r>
            <a:r>
              <a:rPr sz="2700" b="1" i="1" spc="-190" dirty="0">
                <a:latin typeface="Times New Roman"/>
                <a:cs typeface="Times New Roman"/>
              </a:rPr>
              <a:t>WRONG”.	</a:t>
            </a:r>
            <a:r>
              <a:rPr sz="2700" b="1" i="1" spc="-130" dirty="0">
                <a:latin typeface="Times New Roman"/>
                <a:cs typeface="Times New Roman"/>
              </a:rPr>
              <a:t>-DRUCKER</a:t>
            </a:r>
            <a:endParaRPr sz="2700">
              <a:latin typeface="Times New Roman"/>
              <a:cs typeface="Times New Roman"/>
            </a:endParaRPr>
          </a:p>
          <a:p>
            <a:pPr>
              <a:lnSpc>
                <a:spcPct val="100000"/>
              </a:lnSpc>
            </a:pPr>
            <a:endParaRPr sz="2900">
              <a:latin typeface="Times New Roman"/>
              <a:cs typeface="Times New Roman"/>
            </a:endParaRPr>
          </a:p>
          <a:p>
            <a:pPr>
              <a:lnSpc>
                <a:spcPct val="100000"/>
              </a:lnSpc>
              <a:spcBef>
                <a:spcPts val="50"/>
              </a:spcBef>
            </a:pPr>
            <a:endParaRPr sz="3750">
              <a:latin typeface="Times New Roman"/>
              <a:cs typeface="Times New Roman"/>
            </a:endParaRPr>
          </a:p>
          <a:p>
            <a:pPr marL="12700">
              <a:lnSpc>
                <a:spcPct val="100000"/>
              </a:lnSpc>
            </a:pPr>
            <a:r>
              <a:rPr sz="3200" b="1" i="1" spc="-325" dirty="0">
                <a:latin typeface="Times New Roman"/>
                <a:cs typeface="Times New Roman"/>
              </a:rPr>
              <a:t>“A </a:t>
            </a:r>
            <a:r>
              <a:rPr sz="3200" b="1" i="1" spc="-320" dirty="0">
                <a:latin typeface="Times New Roman"/>
                <a:cs typeface="Times New Roman"/>
              </a:rPr>
              <a:t>manager </a:t>
            </a:r>
            <a:r>
              <a:rPr sz="3200" b="1" i="1" spc="-200" dirty="0">
                <a:latin typeface="Times New Roman"/>
                <a:cs typeface="Times New Roman"/>
              </a:rPr>
              <a:t>by </a:t>
            </a:r>
            <a:r>
              <a:rPr sz="3200" b="1" i="1" spc="-235" dirty="0">
                <a:latin typeface="Times New Roman"/>
                <a:cs typeface="Times New Roman"/>
              </a:rPr>
              <a:t>profession </a:t>
            </a:r>
            <a:r>
              <a:rPr sz="3200" b="1" i="1" spc="-170" dirty="0">
                <a:latin typeface="Times New Roman"/>
                <a:cs typeface="Times New Roman"/>
              </a:rPr>
              <a:t>is </a:t>
            </a:r>
            <a:r>
              <a:rPr sz="3200" b="1" i="1" spc="-254" dirty="0">
                <a:latin typeface="Times New Roman"/>
                <a:cs typeface="Times New Roman"/>
              </a:rPr>
              <a:t>a </a:t>
            </a:r>
            <a:r>
              <a:rPr sz="3200" b="1" i="1" spc="-240" dirty="0">
                <a:latin typeface="Times New Roman"/>
                <a:cs typeface="Times New Roman"/>
              </a:rPr>
              <a:t>decision</a:t>
            </a:r>
            <a:r>
              <a:rPr sz="3200" b="1" i="1" spc="-280" dirty="0">
                <a:latin typeface="Times New Roman"/>
                <a:cs typeface="Times New Roman"/>
              </a:rPr>
              <a:t> </a:t>
            </a:r>
            <a:r>
              <a:rPr sz="3200" b="1" i="1" spc="-305" dirty="0">
                <a:latin typeface="Times New Roman"/>
                <a:cs typeface="Times New Roman"/>
              </a:rPr>
              <a:t>maker;</a:t>
            </a:r>
            <a:endParaRPr sz="3200">
              <a:latin typeface="Times New Roman"/>
              <a:cs typeface="Times New Roman"/>
            </a:endParaRPr>
          </a:p>
          <a:p>
            <a:pPr marL="2533650" marR="5080" indent="-2313940">
              <a:lnSpc>
                <a:spcPct val="100000"/>
              </a:lnSpc>
              <a:spcBef>
                <a:spcPts val="5"/>
              </a:spcBef>
            </a:pPr>
            <a:r>
              <a:rPr sz="3200" b="1" i="1" spc="-160" dirty="0">
                <a:latin typeface="Times New Roman"/>
                <a:cs typeface="Times New Roman"/>
              </a:rPr>
              <a:t>Uncertainty </a:t>
            </a:r>
            <a:r>
              <a:rPr sz="3200" b="1" i="1" spc="-170" dirty="0">
                <a:latin typeface="Times New Roman"/>
                <a:cs typeface="Times New Roman"/>
              </a:rPr>
              <a:t>is </a:t>
            </a:r>
            <a:r>
              <a:rPr sz="3200" b="1" i="1" spc="-235" dirty="0">
                <a:latin typeface="Times New Roman"/>
                <a:cs typeface="Times New Roman"/>
              </a:rPr>
              <a:t>his </a:t>
            </a:r>
            <a:r>
              <a:rPr sz="3200" b="1" i="1" spc="-215" dirty="0">
                <a:latin typeface="Times New Roman"/>
                <a:cs typeface="Times New Roman"/>
              </a:rPr>
              <a:t>opponent, </a:t>
            </a:r>
            <a:r>
              <a:rPr sz="3200" b="1" i="1" spc="-285" dirty="0">
                <a:latin typeface="Times New Roman"/>
                <a:cs typeface="Times New Roman"/>
              </a:rPr>
              <a:t>overcoming </a:t>
            </a:r>
            <a:r>
              <a:rPr sz="3200" b="1" i="1" spc="5" dirty="0">
                <a:latin typeface="Times New Roman"/>
                <a:cs typeface="Times New Roman"/>
              </a:rPr>
              <a:t>it </a:t>
            </a:r>
            <a:r>
              <a:rPr sz="3200" b="1" i="1" spc="-175" dirty="0">
                <a:latin typeface="Times New Roman"/>
                <a:cs typeface="Times New Roman"/>
              </a:rPr>
              <a:t>is  </a:t>
            </a:r>
            <a:r>
              <a:rPr sz="3200" b="1" i="1" spc="-235" dirty="0">
                <a:latin typeface="Times New Roman"/>
                <a:cs typeface="Times New Roman"/>
              </a:rPr>
              <a:t>his</a:t>
            </a:r>
            <a:r>
              <a:rPr sz="3200" b="1" i="1" spc="-114" dirty="0">
                <a:latin typeface="Times New Roman"/>
                <a:cs typeface="Times New Roman"/>
              </a:rPr>
              <a:t> </a:t>
            </a:r>
            <a:r>
              <a:rPr sz="3200" b="1" i="1" spc="-260" dirty="0">
                <a:latin typeface="Times New Roman"/>
                <a:cs typeface="Times New Roman"/>
              </a:rPr>
              <a:t>mission.”</a:t>
            </a:r>
            <a:endParaRPr sz="3200">
              <a:latin typeface="Times New Roman"/>
              <a:cs typeface="Times New Roman"/>
            </a:endParaRPr>
          </a:p>
        </p:txBody>
      </p:sp>
      <p:sp>
        <p:nvSpPr>
          <p:cNvPr id="22" name="Rectangle 21">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4249013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1460" y="1099947"/>
            <a:ext cx="6101080" cy="5443855"/>
            <a:chOff x="1502663" y="1414272"/>
            <a:chExt cx="6101080" cy="5443855"/>
          </a:xfrm>
        </p:grpSpPr>
        <p:sp>
          <p:nvSpPr>
            <p:cNvPr id="3" name="object 3"/>
            <p:cNvSpPr/>
            <p:nvPr/>
          </p:nvSpPr>
          <p:spPr>
            <a:xfrm>
              <a:off x="1502663" y="5871970"/>
              <a:ext cx="6100572" cy="9860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17903" y="1414272"/>
              <a:ext cx="6070600" cy="4468495"/>
            </a:xfrm>
            <a:custGeom>
              <a:avLst/>
              <a:gdLst/>
              <a:ahLst/>
              <a:cxnLst/>
              <a:rect l="l" t="t" r="r" b="b"/>
              <a:pathLst>
                <a:path w="6070600" h="4468495">
                  <a:moveTo>
                    <a:pt x="5686044" y="0"/>
                  </a:moveTo>
                  <a:lnTo>
                    <a:pt x="384047" y="0"/>
                  </a:lnTo>
                  <a:lnTo>
                    <a:pt x="335876" y="2992"/>
                  </a:lnTo>
                  <a:lnTo>
                    <a:pt x="289489" y="11730"/>
                  </a:lnTo>
                  <a:lnTo>
                    <a:pt x="245248" y="25852"/>
                  </a:lnTo>
                  <a:lnTo>
                    <a:pt x="203511" y="44999"/>
                  </a:lnTo>
                  <a:lnTo>
                    <a:pt x="164639" y="68812"/>
                  </a:lnTo>
                  <a:lnTo>
                    <a:pt x="128991" y="96929"/>
                  </a:lnTo>
                  <a:lnTo>
                    <a:pt x="96929" y="128991"/>
                  </a:lnTo>
                  <a:lnTo>
                    <a:pt x="68812" y="164639"/>
                  </a:lnTo>
                  <a:lnTo>
                    <a:pt x="44999" y="203511"/>
                  </a:lnTo>
                  <a:lnTo>
                    <a:pt x="25852" y="245248"/>
                  </a:lnTo>
                  <a:lnTo>
                    <a:pt x="11730" y="289489"/>
                  </a:lnTo>
                  <a:lnTo>
                    <a:pt x="2992" y="335876"/>
                  </a:lnTo>
                  <a:lnTo>
                    <a:pt x="0" y="384048"/>
                  </a:lnTo>
                  <a:lnTo>
                    <a:pt x="0" y="4084319"/>
                  </a:lnTo>
                  <a:lnTo>
                    <a:pt x="2992" y="4132496"/>
                  </a:lnTo>
                  <a:lnTo>
                    <a:pt x="11730" y="4178886"/>
                  </a:lnTo>
                  <a:lnTo>
                    <a:pt x="25852" y="4223130"/>
                  </a:lnTo>
                  <a:lnTo>
                    <a:pt x="44999" y="4264868"/>
                  </a:lnTo>
                  <a:lnTo>
                    <a:pt x="68812" y="4303739"/>
                  </a:lnTo>
                  <a:lnTo>
                    <a:pt x="96929" y="4339386"/>
                  </a:lnTo>
                  <a:lnTo>
                    <a:pt x="128991" y="4371447"/>
                  </a:lnTo>
                  <a:lnTo>
                    <a:pt x="164639" y="4399562"/>
                  </a:lnTo>
                  <a:lnTo>
                    <a:pt x="203511" y="4423373"/>
                  </a:lnTo>
                  <a:lnTo>
                    <a:pt x="245248" y="4442518"/>
                  </a:lnTo>
                  <a:lnTo>
                    <a:pt x="289489" y="4456639"/>
                  </a:lnTo>
                  <a:lnTo>
                    <a:pt x="335876" y="4465375"/>
                  </a:lnTo>
                  <a:lnTo>
                    <a:pt x="384047" y="4468368"/>
                  </a:lnTo>
                  <a:lnTo>
                    <a:pt x="5686044" y="4468368"/>
                  </a:lnTo>
                  <a:lnTo>
                    <a:pt x="5734215" y="4465375"/>
                  </a:lnTo>
                  <a:lnTo>
                    <a:pt x="5780602" y="4456639"/>
                  </a:lnTo>
                  <a:lnTo>
                    <a:pt x="5824843" y="4442518"/>
                  </a:lnTo>
                  <a:lnTo>
                    <a:pt x="5866580" y="4423373"/>
                  </a:lnTo>
                  <a:lnTo>
                    <a:pt x="5905452" y="4399562"/>
                  </a:lnTo>
                  <a:lnTo>
                    <a:pt x="5941100" y="4371447"/>
                  </a:lnTo>
                  <a:lnTo>
                    <a:pt x="5973162" y="4339386"/>
                  </a:lnTo>
                  <a:lnTo>
                    <a:pt x="6001279" y="4303739"/>
                  </a:lnTo>
                  <a:lnTo>
                    <a:pt x="6025092" y="4264868"/>
                  </a:lnTo>
                  <a:lnTo>
                    <a:pt x="6044239" y="4223130"/>
                  </a:lnTo>
                  <a:lnTo>
                    <a:pt x="6058361" y="4178886"/>
                  </a:lnTo>
                  <a:lnTo>
                    <a:pt x="6067099" y="4132496"/>
                  </a:lnTo>
                  <a:lnTo>
                    <a:pt x="6070092" y="4084319"/>
                  </a:lnTo>
                  <a:lnTo>
                    <a:pt x="6070092" y="384048"/>
                  </a:lnTo>
                  <a:lnTo>
                    <a:pt x="6067099" y="335876"/>
                  </a:lnTo>
                  <a:lnTo>
                    <a:pt x="6058361" y="289489"/>
                  </a:lnTo>
                  <a:lnTo>
                    <a:pt x="6044239" y="245248"/>
                  </a:lnTo>
                  <a:lnTo>
                    <a:pt x="6025092" y="203511"/>
                  </a:lnTo>
                  <a:lnTo>
                    <a:pt x="6001279" y="164639"/>
                  </a:lnTo>
                  <a:lnTo>
                    <a:pt x="5973162" y="128991"/>
                  </a:lnTo>
                  <a:lnTo>
                    <a:pt x="5941100" y="96929"/>
                  </a:lnTo>
                  <a:lnTo>
                    <a:pt x="5905452" y="68812"/>
                  </a:lnTo>
                  <a:lnTo>
                    <a:pt x="5866580" y="44999"/>
                  </a:lnTo>
                  <a:lnTo>
                    <a:pt x="5824843" y="25852"/>
                  </a:lnTo>
                  <a:lnTo>
                    <a:pt x="5780602" y="11730"/>
                  </a:lnTo>
                  <a:lnTo>
                    <a:pt x="5734215" y="2992"/>
                  </a:lnTo>
                  <a:lnTo>
                    <a:pt x="5686044" y="0"/>
                  </a:lnTo>
                  <a:close/>
                </a:path>
              </a:pathLst>
            </a:custGeom>
            <a:solidFill>
              <a:srgbClr val="ECECEC"/>
            </a:solidFill>
          </p:spPr>
          <p:txBody>
            <a:bodyPr wrap="square" lIns="0" tIns="0" rIns="0" bIns="0" rtlCol="0"/>
            <a:lstStyle/>
            <a:p>
              <a:endParaRPr/>
            </a:p>
          </p:txBody>
        </p:sp>
        <p:sp>
          <p:nvSpPr>
            <p:cNvPr id="5" name="object 5"/>
            <p:cNvSpPr/>
            <p:nvPr/>
          </p:nvSpPr>
          <p:spPr>
            <a:xfrm>
              <a:off x="1517903" y="1414272"/>
              <a:ext cx="6070092" cy="4468368"/>
            </a:xfrm>
            <a:prstGeom prst="rect">
              <a:avLst/>
            </a:prstGeom>
            <a:blipFill>
              <a:blip r:embed="rId3" cstate="print"/>
              <a:stretch>
                <a:fillRect/>
              </a:stretch>
            </a:blipFill>
          </p:spPr>
          <p:txBody>
            <a:bodyPr wrap="square" lIns="0" tIns="0" rIns="0" bIns="0" rtlCol="0"/>
            <a:lstStyle/>
            <a:p>
              <a:endParaRPr/>
            </a:p>
          </p:txBody>
        </p:sp>
      </p:grpSp>
      <p:sp>
        <p:nvSpPr>
          <p:cNvPr id="6" name="Rectangle 5">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27502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7502173-A97F-402B-BED1-CD7F045264B3}"/>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backgroundRemoval t="667" b="100000" l="0" r="100000"/>
                    </a14:imgEffect>
                    <a14:imgEffect>
                      <a14:brightnessContrast contrast="40000"/>
                    </a14:imgEffect>
                  </a14:imgLayer>
                </a14:imgProps>
              </a:ext>
            </a:extLst>
          </a:blip>
          <a:stretch>
            <a:fillRect/>
          </a:stretch>
        </p:blipFill>
        <p:spPr>
          <a:xfrm>
            <a:off x="1610950" y="467950"/>
            <a:ext cx="5922101" cy="5922101"/>
          </a:xfrm>
          <a:prstGeom prst="rect">
            <a:avLst/>
          </a:prstGeom>
        </p:spPr>
      </p:pic>
      <p:sp>
        <p:nvSpPr>
          <p:cNvPr id="3" name="TextBox 2">
            <a:extLst>
              <a:ext uri="{FF2B5EF4-FFF2-40B4-BE49-F238E27FC236}">
                <a16:creationId xmlns:a16="http://schemas.microsoft.com/office/drawing/2014/main" xmlns="" id="{DBE8210D-16E7-491B-BB15-9E65EB2A3770}"/>
              </a:ext>
            </a:extLst>
          </p:cNvPr>
          <p:cNvSpPr txBox="1"/>
          <p:nvPr/>
        </p:nvSpPr>
        <p:spPr>
          <a:xfrm>
            <a:off x="261257" y="383177"/>
            <a:ext cx="2804160" cy="369332"/>
          </a:xfrm>
          <a:prstGeom prst="rect">
            <a:avLst/>
          </a:prstGeom>
          <a:noFill/>
        </p:spPr>
        <p:txBody>
          <a:bodyPr wrap="square" rtlCol="0">
            <a:spAutoFit/>
          </a:bodyPr>
          <a:lstStyle/>
          <a:p>
            <a:r>
              <a:rPr lang="en-IN" dirty="0"/>
              <a:t>Problem Solving </a:t>
            </a:r>
            <a:r>
              <a:rPr lang="en-IN" dirty="0" smtClean="0"/>
              <a:t>Cycle</a:t>
            </a:r>
            <a:endParaRPr lang="en-IN" dirty="0"/>
          </a:p>
        </p:txBody>
      </p:sp>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57112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C902D5E-3E41-481D-A53C-EDB8FE14C98B}"/>
              </a:ext>
            </a:extLst>
          </p:cNvPr>
          <p:cNvSpPr txBox="1"/>
          <p:nvPr/>
        </p:nvSpPr>
        <p:spPr>
          <a:xfrm>
            <a:off x="34835" y="278680"/>
            <a:ext cx="6374673"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Generate alternative solutions</a:t>
            </a:r>
          </a:p>
        </p:txBody>
      </p:sp>
      <p:sp>
        <p:nvSpPr>
          <p:cNvPr id="3" name="Rectangle 2">
            <a:extLst>
              <a:ext uri="{FF2B5EF4-FFF2-40B4-BE49-F238E27FC236}">
                <a16:creationId xmlns:a16="http://schemas.microsoft.com/office/drawing/2014/main" xmlns="" id="{5641347B-D533-4B4E-8DDF-72F7E5314C86}"/>
              </a:ext>
            </a:extLst>
          </p:cNvPr>
          <p:cNvSpPr/>
          <p:nvPr/>
        </p:nvSpPr>
        <p:spPr>
          <a:xfrm>
            <a:off x="426719" y="870917"/>
            <a:ext cx="8682446" cy="3416320"/>
          </a:xfrm>
          <a:prstGeom prst="rect">
            <a:avLst/>
          </a:prstGeom>
        </p:spPr>
        <p:txBody>
          <a:bodyPr wrap="square">
            <a:spAutoFit/>
          </a:bodyPr>
          <a:lstStyle/>
          <a:p>
            <a:pPr>
              <a:lnSpc>
                <a:spcPct val="200000"/>
              </a:lnSpc>
            </a:pPr>
            <a:r>
              <a:rPr lang="en-IN" dirty="0"/>
              <a:t>•	</a:t>
            </a:r>
            <a:r>
              <a:rPr lang="en-IN" b="1" dirty="0"/>
              <a:t>Postpone evaluating alternatives initially</a:t>
            </a:r>
          </a:p>
          <a:p>
            <a:pPr>
              <a:lnSpc>
                <a:spcPct val="200000"/>
              </a:lnSpc>
            </a:pPr>
            <a:r>
              <a:rPr lang="en-IN" b="1" dirty="0"/>
              <a:t>•	Include all involved individuals in the generating of alternatives</a:t>
            </a:r>
          </a:p>
          <a:p>
            <a:pPr>
              <a:lnSpc>
                <a:spcPct val="200000"/>
              </a:lnSpc>
            </a:pPr>
            <a:r>
              <a:rPr lang="en-IN" b="1" dirty="0"/>
              <a:t>•	Specify alternatives consistent with organizational goals</a:t>
            </a:r>
          </a:p>
          <a:p>
            <a:pPr>
              <a:lnSpc>
                <a:spcPct val="200000"/>
              </a:lnSpc>
            </a:pPr>
            <a:r>
              <a:rPr lang="en-IN" b="1" dirty="0"/>
              <a:t>•	Specify </a:t>
            </a:r>
            <a:r>
              <a:rPr lang="en-IN" b="1" dirty="0" smtClean="0"/>
              <a:t>short </a:t>
            </a:r>
            <a:r>
              <a:rPr lang="en-IN" b="1" dirty="0"/>
              <a:t>and </a:t>
            </a:r>
            <a:r>
              <a:rPr lang="en-IN" b="1" dirty="0" smtClean="0"/>
              <a:t>long term </a:t>
            </a:r>
            <a:r>
              <a:rPr lang="en-IN" b="1" dirty="0"/>
              <a:t>alternatives</a:t>
            </a:r>
          </a:p>
          <a:p>
            <a:pPr>
              <a:lnSpc>
                <a:spcPct val="200000"/>
              </a:lnSpc>
            </a:pPr>
            <a:r>
              <a:rPr lang="en-IN" b="1" dirty="0"/>
              <a:t>•	Brainstorm on others' ideas</a:t>
            </a:r>
          </a:p>
          <a:p>
            <a:pPr>
              <a:lnSpc>
                <a:spcPct val="200000"/>
              </a:lnSpc>
            </a:pPr>
            <a:r>
              <a:rPr lang="en-IN" b="1" dirty="0"/>
              <a:t>•	Seek alternatives that may solve the problem</a:t>
            </a:r>
          </a:p>
        </p:txBody>
      </p:sp>
      <p:pic>
        <p:nvPicPr>
          <p:cNvPr id="4" name="Picture 3">
            <a:extLst>
              <a:ext uri="{FF2B5EF4-FFF2-40B4-BE49-F238E27FC236}">
                <a16:creationId xmlns:a16="http://schemas.microsoft.com/office/drawing/2014/main" xmlns="" id="{86F0E571-824D-408A-AF98-F784825CCD8A}"/>
              </a:ext>
            </a:extLst>
          </p:cNvPr>
          <p:cNvPicPr>
            <a:picLocks noChangeAspect="1"/>
          </p:cNvPicPr>
          <p:nvPr/>
        </p:nvPicPr>
        <p:blipFill>
          <a:blip r:embed="rId3" cstate="print"/>
          <a:stretch>
            <a:fillRect/>
          </a:stretch>
        </p:blipFill>
        <p:spPr>
          <a:xfrm>
            <a:off x="96578" y="1030076"/>
            <a:ext cx="565274" cy="277560"/>
          </a:xfrm>
          <a:prstGeom prst="rect">
            <a:avLst/>
          </a:prstGeom>
        </p:spPr>
      </p:pic>
      <p:pic>
        <p:nvPicPr>
          <p:cNvPr id="5" name="Picture 4">
            <a:extLst>
              <a:ext uri="{FF2B5EF4-FFF2-40B4-BE49-F238E27FC236}">
                <a16:creationId xmlns:a16="http://schemas.microsoft.com/office/drawing/2014/main" xmlns="" id="{9499E764-BC0B-47B5-9922-0ED52DE3768A}"/>
              </a:ext>
            </a:extLst>
          </p:cNvPr>
          <p:cNvPicPr>
            <a:picLocks noChangeAspect="1"/>
          </p:cNvPicPr>
          <p:nvPr/>
        </p:nvPicPr>
        <p:blipFill>
          <a:blip r:embed="rId3" cstate="print"/>
          <a:stretch>
            <a:fillRect/>
          </a:stretch>
        </p:blipFill>
        <p:spPr>
          <a:xfrm>
            <a:off x="93007" y="1584119"/>
            <a:ext cx="565274" cy="277560"/>
          </a:xfrm>
          <a:prstGeom prst="rect">
            <a:avLst/>
          </a:prstGeom>
        </p:spPr>
      </p:pic>
      <p:pic>
        <p:nvPicPr>
          <p:cNvPr id="6" name="Picture 5">
            <a:extLst>
              <a:ext uri="{FF2B5EF4-FFF2-40B4-BE49-F238E27FC236}">
                <a16:creationId xmlns:a16="http://schemas.microsoft.com/office/drawing/2014/main" xmlns="" id="{E753874A-4F18-4D58-A214-594BB20CE7C5}"/>
              </a:ext>
            </a:extLst>
          </p:cNvPr>
          <p:cNvPicPr>
            <a:picLocks noChangeAspect="1"/>
          </p:cNvPicPr>
          <p:nvPr/>
        </p:nvPicPr>
        <p:blipFill>
          <a:blip r:embed="rId3" cstate="print"/>
          <a:stretch>
            <a:fillRect/>
          </a:stretch>
        </p:blipFill>
        <p:spPr>
          <a:xfrm>
            <a:off x="95184" y="2152859"/>
            <a:ext cx="565274" cy="277560"/>
          </a:xfrm>
          <a:prstGeom prst="rect">
            <a:avLst/>
          </a:prstGeom>
        </p:spPr>
      </p:pic>
      <p:pic>
        <p:nvPicPr>
          <p:cNvPr id="7" name="Picture 6">
            <a:extLst>
              <a:ext uri="{FF2B5EF4-FFF2-40B4-BE49-F238E27FC236}">
                <a16:creationId xmlns:a16="http://schemas.microsoft.com/office/drawing/2014/main" xmlns="" id="{71A7E200-3A5C-4804-BA66-E89FAE79EF1D}"/>
              </a:ext>
            </a:extLst>
          </p:cNvPr>
          <p:cNvPicPr>
            <a:picLocks noChangeAspect="1"/>
          </p:cNvPicPr>
          <p:nvPr/>
        </p:nvPicPr>
        <p:blipFill>
          <a:blip r:embed="rId3" cstate="print"/>
          <a:stretch>
            <a:fillRect/>
          </a:stretch>
        </p:blipFill>
        <p:spPr>
          <a:xfrm>
            <a:off x="93007" y="2678554"/>
            <a:ext cx="565274" cy="277560"/>
          </a:xfrm>
          <a:prstGeom prst="rect">
            <a:avLst/>
          </a:prstGeom>
        </p:spPr>
      </p:pic>
      <p:pic>
        <p:nvPicPr>
          <p:cNvPr id="8" name="Picture 7">
            <a:extLst>
              <a:ext uri="{FF2B5EF4-FFF2-40B4-BE49-F238E27FC236}">
                <a16:creationId xmlns:a16="http://schemas.microsoft.com/office/drawing/2014/main" xmlns="" id="{BF7C7EB5-701E-46B7-A577-47F30104F40D}"/>
              </a:ext>
            </a:extLst>
          </p:cNvPr>
          <p:cNvPicPr>
            <a:picLocks noChangeAspect="1"/>
          </p:cNvPicPr>
          <p:nvPr/>
        </p:nvPicPr>
        <p:blipFill>
          <a:blip r:embed="rId3" cstate="print"/>
          <a:stretch>
            <a:fillRect/>
          </a:stretch>
        </p:blipFill>
        <p:spPr>
          <a:xfrm>
            <a:off x="93007" y="3206512"/>
            <a:ext cx="565274" cy="277560"/>
          </a:xfrm>
          <a:prstGeom prst="rect">
            <a:avLst/>
          </a:prstGeom>
        </p:spPr>
      </p:pic>
      <p:pic>
        <p:nvPicPr>
          <p:cNvPr id="9" name="Picture 8">
            <a:extLst>
              <a:ext uri="{FF2B5EF4-FFF2-40B4-BE49-F238E27FC236}">
                <a16:creationId xmlns:a16="http://schemas.microsoft.com/office/drawing/2014/main" xmlns="" id="{39731264-9642-4695-8C54-6234FCAECD29}"/>
              </a:ext>
            </a:extLst>
          </p:cNvPr>
          <p:cNvPicPr>
            <a:picLocks noChangeAspect="1"/>
          </p:cNvPicPr>
          <p:nvPr/>
        </p:nvPicPr>
        <p:blipFill>
          <a:blip r:embed="rId3" cstate="print"/>
          <a:stretch>
            <a:fillRect/>
          </a:stretch>
        </p:blipFill>
        <p:spPr>
          <a:xfrm>
            <a:off x="93007" y="3788872"/>
            <a:ext cx="565274" cy="277560"/>
          </a:xfrm>
          <a:prstGeom prst="rect">
            <a:avLst/>
          </a:prstGeom>
        </p:spPr>
      </p:pic>
      <p:pic>
        <p:nvPicPr>
          <p:cNvPr id="10" name="Picture 9">
            <a:extLst>
              <a:ext uri="{FF2B5EF4-FFF2-40B4-BE49-F238E27FC236}">
                <a16:creationId xmlns:a16="http://schemas.microsoft.com/office/drawing/2014/main" xmlns="" id="{621546D8-E40C-4D17-97F4-3DFF39B4A3EB}"/>
              </a:ext>
            </a:extLst>
          </p:cNvPr>
          <p:cNvPicPr>
            <a:picLocks noChangeAspect="1"/>
          </p:cNvPicPr>
          <p:nvPr/>
        </p:nvPicPr>
        <p:blipFill>
          <a:blip r:embed="rId4" cstate="print">
            <a:extLst>
              <a:ext uri="{BEBA8EAE-BF5A-486C-A8C5-ECC9F3942E4B}">
                <a14:imgProps xmlns:a14="http://schemas.microsoft.com/office/drawing/2010/main" xmlns="">
                  <a14:imgLayer r:embed="rId5">
                    <a14:imgEffect>
                      <a14:backgroundRemoval t="2625" b="99388" l="1278" r="97889">
                        <a14:foregroundMark x1="34667" y1="21960" x2="36389" y2="26159"/>
                        <a14:foregroundMark x1="62278" y1="60542" x2="70278" y2="80927"/>
                        <a14:foregroundMark x1="55444" y1="67892" x2="66389" y2="85302"/>
                        <a14:foregroundMark x1="66556" y1="91426" x2="66556" y2="99213"/>
                        <a14:foregroundMark x1="63722" y1="90551" x2="65500" y2="99388"/>
                        <a14:foregroundMark x1="18000" y1="22485" x2="19889" y2="82415"/>
                        <a14:foregroundMark x1="83333" y1="19860" x2="85611" y2="78565"/>
                        <a14:foregroundMark x1="65611" y1="19160" x2="64667" y2="21522"/>
                        <a14:foregroundMark x1="48944" y1="8924" x2="49333" y2="15398"/>
                        <a14:backgroundMark x1="35167" y1="34908" x2="31056" y2="61767"/>
                        <a14:backgroundMark x1="69333" y1="24847" x2="71833" y2="70866"/>
                      </a14:backgroundRemoval>
                    </a14:imgEffect>
                  </a14:imgLayer>
                </a14:imgProps>
              </a:ext>
            </a:extLst>
          </a:blip>
          <a:stretch>
            <a:fillRect/>
          </a:stretch>
        </p:blipFill>
        <p:spPr>
          <a:xfrm>
            <a:off x="6109716" y="0"/>
            <a:ext cx="3034284" cy="1926771"/>
          </a:xfrm>
          <a:prstGeom prst="rect">
            <a:avLst/>
          </a:prstGeom>
        </p:spPr>
      </p:pic>
      <p:sp>
        <p:nvSpPr>
          <p:cNvPr id="12" name="Rectangle 11">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pic>
        <p:nvPicPr>
          <p:cNvPr id="15" name="Picture 14" descr="alt.png"/>
          <p:cNvPicPr>
            <a:picLocks noChangeAspect="1"/>
          </p:cNvPicPr>
          <p:nvPr/>
        </p:nvPicPr>
        <p:blipFill>
          <a:blip r:embed="rId7" cstate="print"/>
          <a:stretch>
            <a:fillRect/>
          </a:stretch>
        </p:blipFill>
        <p:spPr>
          <a:xfrm>
            <a:off x="1441174" y="4325814"/>
            <a:ext cx="5593436" cy="2250831"/>
          </a:xfrm>
          <a:prstGeom prst="rect">
            <a:avLst/>
          </a:prstGeom>
        </p:spPr>
      </p:pic>
    </p:spTree>
    <p:extLst>
      <p:ext uri="{BB962C8B-B14F-4D97-AF65-F5344CB8AC3E}">
        <p14:creationId xmlns:p14="http://schemas.microsoft.com/office/powerpoint/2010/main" xmlns="" val="1030046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C82A70-B1AA-4729-BD9E-8B3C509035D9}"/>
              </a:ext>
            </a:extLst>
          </p:cNvPr>
          <p:cNvSpPr txBox="1"/>
          <p:nvPr/>
        </p:nvSpPr>
        <p:spPr>
          <a:xfrm>
            <a:off x="34835" y="278680"/>
            <a:ext cx="7268008"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Evaluate and select an alternative</a:t>
            </a:r>
          </a:p>
        </p:txBody>
      </p:sp>
      <p:sp>
        <p:nvSpPr>
          <p:cNvPr id="3" name="Rectangle 2">
            <a:extLst>
              <a:ext uri="{FF2B5EF4-FFF2-40B4-BE49-F238E27FC236}">
                <a16:creationId xmlns:a16="http://schemas.microsoft.com/office/drawing/2014/main" xmlns="" id="{1FFD1AD3-12A6-478F-B550-3EDA8D7393FD}"/>
              </a:ext>
            </a:extLst>
          </p:cNvPr>
          <p:cNvSpPr/>
          <p:nvPr/>
        </p:nvSpPr>
        <p:spPr>
          <a:xfrm>
            <a:off x="432486" y="1872933"/>
            <a:ext cx="8489092" cy="3303853"/>
          </a:xfrm>
          <a:prstGeom prst="rect">
            <a:avLst/>
          </a:prstGeom>
        </p:spPr>
        <p:txBody>
          <a:bodyPr wrap="square">
            <a:spAutoFit/>
          </a:bodyPr>
          <a:lstStyle/>
          <a:p>
            <a:pPr lvl="0" indent="-342900">
              <a:lnSpc>
                <a:spcPct val="200000"/>
              </a:lnSpc>
              <a:spcAft>
                <a:spcPts val="1000"/>
              </a:spcAft>
              <a:buSzPts val="1000"/>
              <a:buFont typeface="Symbol" panose="05050102010706020507" pitchFamily="18" charset="2"/>
              <a:buChar char=""/>
              <a:tabLst>
                <a:tab pos="457200" algn="l"/>
              </a:tabLst>
            </a:pPr>
            <a:r>
              <a:rPr lang="en-IN" b="1" dirty="0"/>
              <a:t>Evaluate alternatives relative to a target standard</a:t>
            </a:r>
          </a:p>
          <a:p>
            <a:pPr lvl="0" indent="-342900">
              <a:lnSpc>
                <a:spcPct val="200000"/>
              </a:lnSpc>
              <a:spcAft>
                <a:spcPts val="1000"/>
              </a:spcAft>
              <a:buSzPts val="1000"/>
              <a:buFont typeface="Symbol" panose="05050102010706020507" pitchFamily="18" charset="2"/>
              <a:buChar char=""/>
              <a:tabLst>
                <a:tab pos="457200" algn="l"/>
              </a:tabLst>
            </a:pPr>
            <a:r>
              <a:rPr lang="en-IN" b="1" dirty="0"/>
              <a:t>Evaluate all alternatives without bias</a:t>
            </a:r>
          </a:p>
          <a:p>
            <a:pPr lvl="0" indent="-342900">
              <a:lnSpc>
                <a:spcPct val="200000"/>
              </a:lnSpc>
              <a:spcAft>
                <a:spcPts val="1000"/>
              </a:spcAft>
              <a:buSzPts val="1000"/>
              <a:buFont typeface="Symbol" panose="05050102010706020507" pitchFamily="18" charset="2"/>
              <a:buChar char=""/>
              <a:tabLst>
                <a:tab pos="457200" algn="l"/>
              </a:tabLst>
            </a:pPr>
            <a:r>
              <a:rPr lang="en-IN" b="1" dirty="0"/>
              <a:t>Evaluate alternatives relative to established goals</a:t>
            </a:r>
          </a:p>
          <a:p>
            <a:pPr lvl="0" indent="-342900">
              <a:lnSpc>
                <a:spcPct val="200000"/>
              </a:lnSpc>
              <a:spcAft>
                <a:spcPts val="1000"/>
              </a:spcAft>
              <a:buSzPts val="1000"/>
              <a:buFont typeface="Symbol" panose="05050102010706020507" pitchFamily="18" charset="2"/>
              <a:buChar char=""/>
              <a:tabLst>
                <a:tab pos="457200" algn="l"/>
              </a:tabLst>
            </a:pPr>
            <a:r>
              <a:rPr lang="en-IN" b="1" dirty="0"/>
              <a:t>Evaluate both proven and possible outcomes</a:t>
            </a:r>
          </a:p>
          <a:p>
            <a:pPr lvl="0" indent="-342900">
              <a:lnSpc>
                <a:spcPct val="200000"/>
              </a:lnSpc>
              <a:spcAft>
                <a:spcPts val="1000"/>
              </a:spcAft>
              <a:buSzPts val="1000"/>
              <a:buFont typeface="Symbol" panose="05050102010706020507" pitchFamily="18" charset="2"/>
              <a:buChar char=""/>
              <a:tabLst>
                <a:tab pos="457200" algn="l"/>
              </a:tabLst>
            </a:pPr>
            <a:r>
              <a:rPr lang="en-IN" b="1" dirty="0"/>
              <a:t>State the selected alternative explicitly</a:t>
            </a:r>
          </a:p>
        </p:txBody>
      </p:sp>
      <p:pic>
        <p:nvPicPr>
          <p:cNvPr id="4" name="Picture 3">
            <a:extLst>
              <a:ext uri="{FF2B5EF4-FFF2-40B4-BE49-F238E27FC236}">
                <a16:creationId xmlns:a16="http://schemas.microsoft.com/office/drawing/2014/main" xmlns="" id="{6D5E5EEC-ACC0-4484-82E8-E1CE60D600EC}"/>
              </a:ext>
            </a:extLst>
          </p:cNvPr>
          <p:cNvPicPr>
            <a:picLocks noChangeAspect="1"/>
          </p:cNvPicPr>
          <p:nvPr/>
        </p:nvPicPr>
        <p:blipFill>
          <a:blip r:embed="rId3" cstate="print"/>
          <a:stretch>
            <a:fillRect/>
          </a:stretch>
        </p:blipFill>
        <p:spPr>
          <a:xfrm>
            <a:off x="59310" y="3511312"/>
            <a:ext cx="565274" cy="277560"/>
          </a:xfrm>
          <a:prstGeom prst="rect">
            <a:avLst/>
          </a:prstGeom>
        </p:spPr>
      </p:pic>
      <p:pic>
        <p:nvPicPr>
          <p:cNvPr id="5" name="Picture 4">
            <a:extLst>
              <a:ext uri="{FF2B5EF4-FFF2-40B4-BE49-F238E27FC236}">
                <a16:creationId xmlns:a16="http://schemas.microsoft.com/office/drawing/2014/main" xmlns="" id="{595E88AE-24A8-469C-ABC8-D0637AE3B1BD}"/>
              </a:ext>
            </a:extLst>
          </p:cNvPr>
          <p:cNvPicPr>
            <a:picLocks noChangeAspect="1"/>
          </p:cNvPicPr>
          <p:nvPr/>
        </p:nvPicPr>
        <p:blipFill>
          <a:blip r:embed="rId3" cstate="print"/>
          <a:stretch>
            <a:fillRect/>
          </a:stretch>
        </p:blipFill>
        <p:spPr>
          <a:xfrm>
            <a:off x="59310" y="4182674"/>
            <a:ext cx="565274" cy="277560"/>
          </a:xfrm>
          <a:prstGeom prst="rect">
            <a:avLst/>
          </a:prstGeom>
        </p:spPr>
      </p:pic>
      <p:pic>
        <p:nvPicPr>
          <p:cNvPr id="6" name="Picture 5">
            <a:extLst>
              <a:ext uri="{FF2B5EF4-FFF2-40B4-BE49-F238E27FC236}">
                <a16:creationId xmlns:a16="http://schemas.microsoft.com/office/drawing/2014/main" xmlns="" id="{8885FE36-3FC4-4131-984D-A35168E3A4CB}"/>
              </a:ext>
            </a:extLst>
          </p:cNvPr>
          <p:cNvPicPr>
            <a:picLocks noChangeAspect="1"/>
          </p:cNvPicPr>
          <p:nvPr/>
        </p:nvPicPr>
        <p:blipFill>
          <a:blip r:embed="rId3" cstate="print"/>
          <a:stretch>
            <a:fillRect/>
          </a:stretch>
        </p:blipFill>
        <p:spPr>
          <a:xfrm>
            <a:off x="59310" y="2832793"/>
            <a:ext cx="565274" cy="277560"/>
          </a:xfrm>
          <a:prstGeom prst="rect">
            <a:avLst/>
          </a:prstGeom>
        </p:spPr>
      </p:pic>
      <p:pic>
        <p:nvPicPr>
          <p:cNvPr id="7" name="Picture 6">
            <a:extLst>
              <a:ext uri="{FF2B5EF4-FFF2-40B4-BE49-F238E27FC236}">
                <a16:creationId xmlns:a16="http://schemas.microsoft.com/office/drawing/2014/main" xmlns="" id="{CA3D8040-F530-4E2C-950D-BC474A195858}"/>
              </a:ext>
            </a:extLst>
          </p:cNvPr>
          <p:cNvPicPr>
            <a:picLocks noChangeAspect="1"/>
          </p:cNvPicPr>
          <p:nvPr/>
        </p:nvPicPr>
        <p:blipFill>
          <a:blip r:embed="rId3" cstate="print"/>
          <a:stretch>
            <a:fillRect/>
          </a:stretch>
        </p:blipFill>
        <p:spPr>
          <a:xfrm>
            <a:off x="59310" y="2138836"/>
            <a:ext cx="565274" cy="277560"/>
          </a:xfrm>
          <a:prstGeom prst="rect">
            <a:avLst/>
          </a:prstGeom>
        </p:spPr>
      </p:pic>
      <p:pic>
        <p:nvPicPr>
          <p:cNvPr id="9" name="Picture 8">
            <a:extLst>
              <a:ext uri="{FF2B5EF4-FFF2-40B4-BE49-F238E27FC236}">
                <a16:creationId xmlns:a16="http://schemas.microsoft.com/office/drawing/2014/main" xmlns="" id="{DC7C8A2F-9CB6-4916-BACA-890A0C101A7A}"/>
              </a:ext>
            </a:extLst>
          </p:cNvPr>
          <p:cNvPicPr>
            <a:picLocks noChangeAspect="1"/>
          </p:cNvPicPr>
          <p:nvPr/>
        </p:nvPicPr>
        <p:blipFill>
          <a:blip r:embed="rId3" cstate="print"/>
          <a:stretch>
            <a:fillRect/>
          </a:stretch>
        </p:blipFill>
        <p:spPr>
          <a:xfrm>
            <a:off x="59310" y="4854036"/>
            <a:ext cx="565274" cy="277560"/>
          </a:xfrm>
          <a:prstGeom prst="rect">
            <a:avLst/>
          </a:prstGeom>
        </p:spPr>
      </p:pic>
      <p:sp>
        <p:nvSpPr>
          <p:cNvPr id="10" name="Rectangle 9">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4116253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C82A70-B1AA-4729-BD9E-8B3C509035D9}"/>
              </a:ext>
            </a:extLst>
          </p:cNvPr>
          <p:cNvSpPr txBox="1"/>
          <p:nvPr/>
        </p:nvSpPr>
        <p:spPr>
          <a:xfrm>
            <a:off x="34835" y="278680"/>
            <a:ext cx="7268008"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Evaluate and select an alternative</a:t>
            </a:r>
          </a:p>
        </p:txBody>
      </p:sp>
      <p:pic>
        <p:nvPicPr>
          <p:cNvPr id="8" name="Picture 7">
            <a:extLst>
              <a:ext uri="{FF2B5EF4-FFF2-40B4-BE49-F238E27FC236}">
                <a16:creationId xmlns:a16="http://schemas.microsoft.com/office/drawing/2014/main" xmlns="" id="{5903C205-0FBA-432D-9887-E811295D4D09}"/>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backgroundRemoval t="0" b="100000" l="9927" r="89969">
                        <a14:foregroundMark x1="58098" y1="6922" x2="40543" y2="38616"/>
                        <a14:foregroundMark x1="63950" y1="57559" x2="66353" y2="95264"/>
                        <a14:foregroundMark x1="35214" y1="57195" x2="36991" y2="93443"/>
                      </a14:backgroundRemoval>
                    </a14:imgEffect>
                  </a14:imgLayer>
                </a14:imgProps>
              </a:ext>
              <a:ext uri="{28A0092B-C50C-407E-A947-70E740481C1C}">
                <a14:useLocalDpi xmlns:a14="http://schemas.microsoft.com/office/drawing/2010/main" xmlns="" val="0"/>
              </a:ext>
            </a:extLst>
          </a:blip>
          <a:stretch>
            <a:fillRect/>
          </a:stretch>
        </p:blipFill>
        <p:spPr>
          <a:xfrm>
            <a:off x="0" y="1628540"/>
            <a:ext cx="9113477" cy="5228108"/>
          </a:xfrm>
          <a:prstGeom prst="rect">
            <a:avLst/>
          </a:prstGeom>
        </p:spPr>
      </p:pic>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2476810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F7D4C29-2FDD-4AB6-8CF6-7ADB9EE97C1A}"/>
              </a:ext>
            </a:extLst>
          </p:cNvPr>
          <p:cNvSpPr txBox="1"/>
          <p:nvPr/>
        </p:nvSpPr>
        <p:spPr>
          <a:xfrm>
            <a:off x="34834" y="278680"/>
            <a:ext cx="8355403"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Implement and follow up on the solution</a:t>
            </a:r>
          </a:p>
        </p:txBody>
      </p:sp>
      <p:sp>
        <p:nvSpPr>
          <p:cNvPr id="3" name="Rectangle 2">
            <a:extLst>
              <a:ext uri="{FF2B5EF4-FFF2-40B4-BE49-F238E27FC236}">
                <a16:creationId xmlns:a16="http://schemas.microsoft.com/office/drawing/2014/main" xmlns="" id="{2CC9515B-7767-4CC5-8AC5-FBD846518652}"/>
              </a:ext>
            </a:extLst>
          </p:cNvPr>
          <p:cNvSpPr/>
          <p:nvPr/>
        </p:nvSpPr>
        <p:spPr>
          <a:xfrm>
            <a:off x="420130" y="1575159"/>
            <a:ext cx="8167816" cy="3303853"/>
          </a:xfrm>
          <a:prstGeom prst="rect">
            <a:avLst/>
          </a:prstGeom>
        </p:spPr>
        <p:txBody>
          <a:bodyPr wrap="square">
            <a:spAutoFit/>
          </a:bodyPr>
          <a:lstStyle/>
          <a:p>
            <a:pPr indent="-342900">
              <a:lnSpc>
                <a:spcPct val="200000"/>
              </a:lnSpc>
              <a:spcAft>
                <a:spcPts val="1000"/>
              </a:spcAft>
              <a:buSzPts val="1000"/>
              <a:buFont typeface="Symbol" panose="05050102010706020507" pitchFamily="18" charset="2"/>
              <a:buChar char=""/>
              <a:tabLst>
                <a:tab pos="457200" algn="l"/>
              </a:tabLst>
            </a:pPr>
            <a:r>
              <a:rPr lang="en-IN" b="1" dirty="0"/>
              <a:t>Plan and implement a pilot test of the chosen alternative</a:t>
            </a:r>
          </a:p>
          <a:p>
            <a:pPr indent="-342900">
              <a:lnSpc>
                <a:spcPct val="200000"/>
              </a:lnSpc>
              <a:spcAft>
                <a:spcPts val="1000"/>
              </a:spcAft>
              <a:buSzPts val="1000"/>
              <a:buFont typeface="Symbol" panose="05050102010706020507" pitchFamily="18" charset="2"/>
              <a:buChar char=""/>
              <a:tabLst>
                <a:tab pos="457200" algn="l"/>
              </a:tabLst>
            </a:pPr>
            <a:r>
              <a:rPr lang="en-IN" b="1" dirty="0"/>
              <a:t>Gather feedback from all affected parties</a:t>
            </a:r>
          </a:p>
          <a:p>
            <a:pPr indent="-342900">
              <a:lnSpc>
                <a:spcPct val="200000"/>
              </a:lnSpc>
              <a:spcAft>
                <a:spcPts val="1000"/>
              </a:spcAft>
              <a:buSzPts val="1000"/>
              <a:buFont typeface="Symbol" panose="05050102010706020507" pitchFamily="18" charset="2"/>
              <a:buChar char=""/>
              <a:tabLst>
                <a:tab pos="457200" algn="l"/>
              </a:tabLst>
            </a:pPr>
            <a:r>
              <a:rPr lang="en-IN" b="1" dirty="0"/>
              <a:t>Seek acceptance or consensus by all those affected</a:t>
            </a:r>
          </a:p>
          <a:p>
            <a:pPr indent="-342900">
              <a:lnSpc>
                <a:spcPct val="200000"/>
              </a:lnSpc>
              <a:spcAft>
                <a:spcPts val="1000"/>
              </a:spcAft>
              <a:buSzPts val="1000"/>
              <a:buFont typeface="Symbol" panose="05050102010706020507" pitchFamily="18" charset="2"/>
              <a:buChar char=""/>
              <a:tabLst>
                <a:tab pos="457200" algn="l"/>
              </a:tabLst>
            </a:pPr>
            <a:r>
              <a:rPr lang="en-IN" b="1" dirty="0"/>
              <a:t>Establish ongoing measures and monitoring</a:t>
            </a:r>
          </a:p>
          <a:p>
            <a:pPr indent="-342900">
              <a:lnSpc>
                <a:spcPct val="200000"/>
              </a:lnSpc>
              <a:spcAft>
                <a:spcPts val="1000"/>
              </a:spcAft>
              <a:buSzPts val="1000"/>
              <a:buFont typeface="Symbol" panose="05050102010706020507" pitchFamily="18" charset="2"/>
              <a:buChar char=""/>
              <a:tabLst>
                <a:tab pos="457200" algn="l"/>
              </a:tabLst>
            </a:pPr>
            <a:r>
              <a:rPr lang="en-IN" b="1" dirty="0"/>
              <a:t>Evaluate long-term results based on the final solution</a:t>
            </a:r>
          </a:p>
        </p:txBody>
      </p:sp>
      <p:pic>
        <p:nvPicPr>
          <p:cNvPr id="4" name="Picture 3">
            <a:extLst>
              <a:ext uri="{FF2B5EF4-FFF2-40B4-BE49-F238E27FC236}">
                <a16:creationId xmlns:a16="http://schemas.microsoft.com/office/drawing/2014/main" xmlns="" id="{4C3F5196-C42E-4260-80B0-B41C35FAD20D}"/>
              </a:ext>
            </a:extLst>
          </p:cNvPr>
          <p:cNvPicPr>
            <a:picLocks noChangeAspect="1"/>
          </p:cNvPicPr>
          <p:nvPr/>
        </p:nvPicPr>
        <p:blipFill>
          <a:blip r:embed="rId3" cstate="print"/>
          <a:stretch>
            <a:fillRect/>
          </a:stretch>
        </p:blipFill>
        <p:spPr>
          <a:xfrm>
            <a:off x="59310" y="3184528"/>
            <a:ext cx="565274" cy="277560"/>
          </a:xfrm>
          <a:prstGeom prst="rect">
            <a:avLst/>
          </a:prstGeom>
        </p:spPr>
      </p:pic>
      <p:pic>
        <p:nvPicPr>
          <p:cNvPr id="5" name="Picture 4">
            <a:extLst>
              <a:ext uri="{FF2B5EF4-FFF2-40B4-BE49-F238E27FC236}">
                <a16:creationId xmlns:a16="http://schemas.microsoft.com/office/drawing/2014/main" xmlns="" id="{B83EAF97-291A-4081-A1DE-74E88D603E14}"/>
              </a:ext>
            </a:extLst>
          </p:cNvPr>
          <p:cNvPicPr>
            <a:picLocks noChangeAspect="1"/>
          </p:cNvPicPr>
          <p:nvPr/>
        </p:nvPicPr>
        <p:blipFill>
          <a:blip r:embed="rId3" cstate="print"/>
          <a:stretch>
            <a:fillRect/>
          </a:stretch>
        </p:blipFill>
        <p:spPr>
          <a:xfrm>
            <a:off x="59310" y="3868987"/>
            <a:ext cx="565274" cy="277560"/>
          </a:xfrm>
          <a:prstGeom prst="rect">
            <a:avLst/>
          </a:prstGeom>
        </p:spPr>
      </p:pic>
      <p:pic>
        <p:nvPicPr>
          <p:cNvPr id="6" name="Picture 5">
            <a:extLst>
              <a:ext uri="{FF2B5EF4-FFF2-40B4-BE49-F238E27FC236}">
                <a16:creationId xmlns:a16="http://schemas.microsoft.com/office/drawing/2014/main" xmlns="" id="{B4888CF1-6D61-4394-93E5-F98661A75C46}"/>
              </a:ext>
            </a:extLst>
          </p:cNvPr>
          <p:cNvPicPr>
            <a:picLocks noChangeAspect="1"/>
          </p:cNvPicPr>
          <p:nvPr/>
        </p:nvPicPr>
        <p:blipFill>
          <a:blip r:embed="rId3" cstate="print"/>
          <a:stretch>
            <a:fillRect/>
          </a:stretch>
        </p:blipFill>
        <p:spPr>
          <a:xfrm>
            <a:off x="59310" y="2532151"/>
            <a:ext cx="565274" cy="277560"/>
          </a:xfrm>
          <a:prstGeom prst="rect">
            <a:avLst/>
          </a:prstGeom>
        </p:spPr>
      </p:pic>
      <p:pic>
        <p:nvPicPr>
          <p:cNvPr id="7" name="Picture 6">
            <a:extLst>
              <a:ext uri="{FF2B5EF4-FFF2-40B4-BE49-F238E27FC236}">
                <a16:creationId xmlns:a16="http://schemas.microsoft.com/office/drawing/2014/main" xmlns="" id="{69C6B127-1FCC-4DF2-A9AD-01F0A097D4FE}"/>
              </a:ext>
            </a:extLst>
          </p:cNvPr>
          <p:cNvPicPr>
            <a:picLocks noChangeAspect="1"/>
          </p:cNvPicPr>
          <p:nvPr/>
        </p:nvPicPr>
        <p:blipFill>
          <a:blip r:embed="rId3" cstate="print"/>
          <a:stretch>
            <a:fillRect/>
          </a:stretch>
        </p:blipFill>
        <p:spPr>
          <a:xfrm>
            <a:off x="59310" y="1843529"/>
            <a:ext cx="565274" cy="277560"/>
          </a:xfrm>
          <a:prstGeom prst="rect">
            <a:avLst/>
          </a:prstGeom>
        </p:spPr>
      </p:pic>
      <p:pic>
        <p:nvPicPr>
          <p:cNvPr id="8" name="Picture 7">
            <a:extLst>
              <a:ext uri="{FF2B5EF4-FFF2-40B4-BE49-F238E27FC236}">
                <a16:creationId xmlns:a16="http://schemas.microsoft.com/office/drawing/2014/main" xmlns="" id="{BF630078-5A3C-4798-91D1-79D0F8482E80}"/>
              </a:ext>
            </a:extLst>
          </p:cNvPr>
          <p:cNvPicPr>
            <a:picLocks noChangeAspect="1"/>
          </p:cNvPicPr>
          <p:nvPr/>
        </p:nvPicPr>
        <p:blipFill>
          <a:blip r:embed="rId3" cstate="print"/>
          <a:stretch>
            <a:fillRect/>
          </a:stretch>
        </p:blipFill>
        <p:spPr>
          <a:xfrm>
            <a:off x="59310" y="4519593"/>
            <a:ext cx="565274" cy="277560"/>
          </a:xfrm>
          <a:prstGeom prst="rect">
            <a:avLst/>
          </a:prstGeom>
        </p:spPr>
      </p:pic>
      <p:sp>
        <p:nvSpPr>
          <p:cNvPr id="9" name="Rectangle 8">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3441492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B7BA79A-04AD-4585-9DFF-EAFB3AAC733A}"/>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backgroundRemoval t="0" b="99189" l="359" r="100000"/>
                    </a14:imgEffect>
                  </a14:imgLayer>
                </a14:imgProps>
              </a:ext>
              <a:ext uri="{28A0092B-C50C-407E-A947-70E740481C1C}">
                <a14:useLocalDpi xmlns:a14="http://schemas.microsoft.com/office/drawing/2010/main" xmlns="" val="0"/>
              </a:ext>
            </a:extLst>
          </a:blip>
          <a:stretch>
            <a:fillRect/>
          </a:stretch>
        </p:blipFill>
        <p:spPr>
          <a:xfrm>
            <a:off x="34834" y="1406413"/>
            <a:ext cx="9109166" cy="4031568"/>
          </a:xfrm>
          <a:prstGeom prst="rect">
            <a:avLst/>
          </a:prstGeom>
        </p:spPr>
      </p:pic>
      <p:sp>
        <p:nvSpPr>
          <p:cNvPr id="3" name="TextBox 2">
            <a:extLst>
              <a:ext uri="{FF2B5EF4-FFF2-40B4-BE49-F238E27FC236}">
                <a16:creationId xmlns:a16="http://schemas.microsoft.com/office/drawing/2014/main" xmlns="" id="{EE4AAC04-FF83-4E60-98DD-6948C6D61345}"/>
              </a:ext>
            </a:extLst>
          </p:cNvPr>
          <p:cNvSpPr txBox="1"/>
          <p:nvPr/>
        </p:nvSpPr>
        <p:spPr>
          <a:xfrm>
            <a:off x="34834" y="278680"/>
            <a:ext cx="8355403"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Implement and follow up on the solution</a:t>
            </a:r>
          </a:p>
        </p:txBody>
      </p:sp>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1185342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E0F172-85B1-43A5-88B6-17E39DC2BBF5}"/>
              </a:ext>
            </a:extLst>
          </p:cNvPr>
          <p:cNvSpPr txBox="1"/>
          <p:nvPr/>
        </p:nvSpPr>
        <p:spPr>
          <a:xfrm>
            <a:off x="34834" y="278680"/>
            <a:ext cx="8355403" cy="584775"/>
          </a:xfrm>
          <a:prstGeom prst="rect">
            <a:avLst/>
          </a:prstGeom>
          <a:noFill/>
        </p:spPr>
        <p:txBody>
          <a:bodyPr wrap="square" rtlCol="0">
            <a:spAutoFit/>
          </a:bodyPr>
          <a:lstStyle/>
          <a:p>
            <a:r>
              <a:rPr lang="en-IN" sz="3200" dirty="0">
                <a:effectLst>
                  <a:outerShdw blurRad="38100" dist="38100" dir="2700000" algn="tl">
                    <a:srgbClr val="000000">
                      <a:alpha val="43137"/>
                    </a:srgbClr>
                  </a:outerShdw>
                </a:effectLst>
                <a:latin typeface="+mj-lt"/>
              </a:rPr>
              <a:t>Implement and follow up on the solution</a:t>
            </a:r>
          </a:p>
        </p:txBody>
      </p:sp>
      <p:pic>
        <p:nvPicPr>
          <p:cNvPr id="3" name="Picture 2">
            <a:extLst>
              <a:ext uri="{FF2B5EF4-FFF2-40B4-BE49-F238E27FC236}">
                <a16:creationId xmlns:a16="http://schemas.microsoft.com/office/drawing/2014/main" xmlns="" id="{92AF2B11-393B-4A0E-BFBE-A8E8BD7281EC}"/>
              </a:ext>
            </a:extLst>
          </p:cNvPr>
          <p:cNvPicPr>
            <a:picLocks noChangeAspect="1"/>
          </p:cNvPicPr>
          <p:nvPr/>
        </p:nvPicPr>
        <p:blipFill>
          <a:blip r:embed="rId3" cstate="print">
            <a:extLst>
              <a:ext uri="{BEBA8EAE-BF5A-486C-A8C5-ECC9F3942E4B}">
                <a14:imgProps xmlns:a14="http://schemas.microsoft.com/office/drawing/2010/main" xmlns="">
                  <a14:imgLayer r:embed="rId4">
                    <a14:imgEffect>
                      <a14:backgroundRemoval t="208" b="100000" l="233" r="99767">
                        <a14:foregroundMark x1="3609" y1="35759" x2="42957" y2="38254"/>
                        <a14:foregroundMark x1="5122" y1="39085" x2="22584" y2="39085"/>
                        <a14:foregroundMark x1="20955" y1="31809" x2="44354" y2="32225"/>
                        <a14:foregroundMark x1="52736" y1="33056" x2="95809" y2="33472"/>
                        <a14:foregroundMark x1="1513" y1="58004" x2="46217" y2="58628"/>
                        <a14:foregroundMark x1="3143" y1="64657" x2="46449" y2="65281"/>
                        <a14:foregroundMark x1="7916" y1="88358" x2="26426" y2="76923"/>
                        <a14:foregroundMark x1="21537" y1="89189" x2="27357" y2="80665"/>
                        <a14:foregroundMark x1="35274" y1="90852" x2="51804" y2="75260"/>
                        <a14:foregroundMark x1="62980" y1="91268" x2="90687" y2="74636"/>
                        <a14:foregroundMark x1="89057" y1="91268" x2="90687" y2="80873"/>
                        <a14:foregroundMark x1="17346" y1="70062" x2="76484" y2="70270"/>
                        <a14:foregroundMark x1="76950" y1="73805" x2="76834" y2="69854"/>
                        <a14:foregroundMark x1="17346" y1="72973" x2="17346" y2="70270"/>
                        <a14:foregroundMark x1="48196" y1="58836" x2="49825" y2="58628"/>
                        <a14:foregroundMark x1="49825" y1="70478" x2="50058" y2="23909"/>
                        <a14:foregroundMark x1="55530" y1="42204" x2="98254" y2="40748"/>
                      </a14:backgroundRemoval>
                    </a14:imgEffect>
                  </a14:imgLayer>
                </a14:imgProps>
              </a:ext>
            </a:extLst>
          </a:blip>
          <a:stretch>
            <a:fillRect/>
          </a:stretch>
        </p:blipFill>
        <p:spPr>
          <a:xfrm>
            <a:off x="130145" y="941768"/>
            <a:ext cx="8883710" cy="4974464"/>
          </a:xfrm>
          <a:prstGeom prst="rect">
            <a:avLst/>
          </a:prstGeom>
        </p:spPr>
      </p:pic>
      <p:sp>
        <p:nvSpPr>
          <p:cNvPr id="4" name="Rectangle 3">
            <a:extLst>
              <a:ext uri="{FF2B5EF4-FFF2-40B4-BE49-F238E27FC236}">
                <a16:creationId xmlns="" xmlns:a16="http://schemas.microsoft.com/office/drawing/2014/main" id="{82037F44-B579-465E-912D-7578628D7D24}"/>
              </a:ext>
            </a:extLst>
          </p:cNvPr>
          <p:cNvSpPr/>
          <p:nvPr/>
        </p:nvSpPr>
        <p:spPr>
          <a:xfrm>
            <a:off x="353216" y="972308"/>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xmlns="" val="1547503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Nunito Sans Black"/>
        <a:ea typeface=""/>
        <a:cs typeface=""/>
      </a:majorFont>
      <a:minorFont>
        <a:latin typeface="Nunito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1780</Words>
  <Application>Microsoft Office PowerPoint</Application>
  <PresentationFormat>On-screen Show (4:3)</PresentationFormat>
  <Paragraphs>213</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Slide 1</vt:lpstr>
      <vt:lpstr>PROBLEM SOLVING</vt:lpstr>
      <vt:lpstr>Slide 3</vt:lpstr>
      <vt:lpstr>Slide 4</vt:lpstr>
      <vt:lpstr>Slide 5</vt:lpstr>
      <vt:lpstr>Slide 6</vt:lpstr>
      <vt:lpstr>Slide 7</vt:lpstr>
      <vt:lpstr>Slide 8</vt:lpstr>
      <vt:lpstr>Slide 9</vt:lpstr>
      <vt:lpstr>Slide 10</vt:lpstr>
      <vt:lpstr>Decision making is not easy</vt:lpstr>
      <vt:lpstr>Slide 12</vt:lpstr>
      <vt:lpstr>Slide 13</vt:lpstr>
      <vt:lpstr>Slide 14</vt:lpstr>
      <vt:lpstr>1</vt:lpstr>
      <vt:lpstr>2</vt:lpstr>
      <vt:lpstr>2</vt:lpstr>
      <vt:lpstr>3</vt:lpstr>
      <vt:lpstr>4</vt:lpstr>
      <vt:lpstr>5</vt:lpstr>
      <vt:lpstr>6</vt:lpstr>
      <vt:lpstr>7</vt:lpstr>
      <vt:lpstr>8</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Pugazhendhi K</dc:creator>
  <cp:lastModifiedBy>User</cp:lastModifiedBy>
  <cp:revision>195</cp:revision>
  <dcterms:created xsi:type="dcterms:W3CDTF">2020-02-17T09:48:31Z</dcterms:created>
  <dcterms:modified xsi:type="dcterms:W3CDTF">2020-02-21T12:30:34Z</dcterms:modified>
</cp:coreProperties>
</file>