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2" r:id="rId2"/>
    <p:sldId id="271" r:id="rId3"/>
    <p:sldId id="258" r:id="rId4"/>
    <p:sldId id="282" r:id="rId5"/>
    <p:sldId id="306" r:id="rId6"/>
    <p:sldId id="307" r:id="rId7"/>
    <p:sldId id="310" r:id="rId8"/>
    <p:sldId id="309" r:id="rId9"/>
    <p:sldId id="308" r:id="rId10"/>
    <p:sldId id="290" r:id="rId11"/>
    <p:sldId id="311" r:id="rId12"/>
    <p:sldId id="322" r:id="rId13"/>
    <p:sldId id="323" r:id="rId14"/>
    <p:sldId id="324" r:id="rId15"/>
    <p:sldId id="325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6" r:id="rId26"/>
    <p:sldId id="289" r:id="rId27"/>
  </p:sldIdLst>
  <p:sldSz cx="12192000" cy="6858000"/>
  <p:notesSz cx="6858000" cy="9144000"/>
  <p:embeddedFontLst>
    <p:embeddedFont>
      <p:font typeface="Nunito Sans" panose="00000500000000000000" pitchFamily="2" charset="0"/>
      <p:regular r:id="rId30"/>
      <p:bold r:id="rId31"/>
      <p:italic r:id="rId32"/>
      <p:boldItalic r:id="rId33"/>
    </p:embeddedFont>
    <p:embeddedFont>
      <p:font typeface="Nunito Sans SemiBold" panose="00000700000000000000" pitchFamily="2" charset="0"/>
      <p:bold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6111" autoAdjust="0"/>
  </p:normalViewPr>
  <p:slideViewPr>
    <p:cSldViewPr>
      <p:cViewPr varScale="1">
        <p:scale>
          <a:sx n="43" d="100"/>
          <a:sy n="43" d="100"/>
        </p:scale>
        <p:origin x="845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994" y="-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87455-1E0B-47B2-B871-0DB004A205F2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2F773-6AAD-42C7-8015-234357DC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3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a + d = 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3 (T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= 3(8) + 2 = 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a + 7d = 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+ d + 6d = 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+ 6d = 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6d = 18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= 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8 – d = 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an A.P    = (n/2)* (2a + (n-1)d)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         S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8      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(8/2) * ((2*5) + (7*3))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 = 4 * 31 = 124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124.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Since, the numbers are in arithmetic progression. The numbers are a-d, a, a + 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3a = 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+ 2d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302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302 – 300 = 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= 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Largest number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10 + 1 = 11.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= ((T</a:t>
            </a:r>
            <a:r>
              <a:rPr lang="pt-BR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T</a:t>
            </a:r>
            <a:r>
              <a:rPr lang="pt-BR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)/2) * n = 9153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226/2 * n = 9153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=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94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10(a + 9d ) = 16(a + 15d 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10a + 90d = 16a + 240d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6a + 150d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6(a + 25d )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26th term =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51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‘a’ be the first term of the AP and ‘d ’ be the common difference. Since, S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S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have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(15/2) * (2a + 14d ) = (5/2) * (2a + 4d 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15a + 105d = 5a + 10d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10a + 95d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2a + 19d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(20/2) * (2a + 19d) = 10 * 0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sum of middle 10 terms =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sum of first five terms = Sum of last five terms.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sum of first 20 terms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70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into account, only the positive terms, 46 = 2 + (n - 1) * 2. Therefore n = 23.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sum = 23/2 [4 + (22 * 2)] =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78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an A.P    = (n/2)* (2a + (n-1)d)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(40/2) * (2a + 39d) = 820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2a + 39d = 41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a+19d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a+ 20d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+T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a + 19d + a + 20d = 2a + 39d = 41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77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-7 – (-11) = +4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-3 – (-7) = +4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– (-3) = +4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Since, the series is formed with a common difference. The numbers are in A.P.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-11; d = +4; n = 21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an A.P    = (n/2)* (2a + (n-1)d)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 = (21/2) * ((2 * -11) + (20 * 4))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 = (21/2) * (58)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 = 21 * 29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 = 609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609.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8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sides of the quadrilateral be a,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a+2d, a+3d.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 perimeter = 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+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a+2d + a+ 3d) / 2 = 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4a + 6d = 80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2a + 3d = 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a+2d = 3a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+ 2d = 3a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2a = 2d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2a + 3a = 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5a = 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= 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Largest number = a + 3d = a + 3a = 4a = 32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4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Since, the range is only of even natural numbers. Multiples of 5 with odd numbers are excluded.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number to satisfy the given condition a = 10.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the numbers d =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numbers = 100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an A.P    = (n/2)* (2a + (n-1)d)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 = (100/2) * ((2*10) + (99*10))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 = 50 * (1010)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 = 50500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50500.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7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series of odd numbers divisible by 25 are: 25, 75, 125.........sum of 20 terms = n/2[2a +(n - 1)d]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(20/2) [2 x 25 + (19 x 50)]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10[1000] = 10000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1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sides of the triangle be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),a,(a-r)semi perimeter of a triangle = sum of the sides/3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30=[(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)+a+(a-r)]/3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30=a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its given,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2nd largest side=2 (smallest side)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a=2(a-r)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30=2(30-r)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r=15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largest side=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=30+15=45 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97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is divided into three parts. Therefore, the average of the parts is the middle term.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18/ 3 = 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the series will be __, 6, __.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sum of the three parts should be 18 and it is given that they are in A.P. Therefore, the common difference should be constant.6 -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12   -------------(1)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 sum of squares of the terms is 126. Therefore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+ 6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90  -------------(2)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Solving equations (1) and (2), we have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+ 2a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90 + 2a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solving, we get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3 and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9. Therefore the smallest term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26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Substituting n = 1 we have S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10, S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34, S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72. Therefore, the series will be 10, 24, 38, ….. To find the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8th term, use the formula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(n - 1)d T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10 + (8 - 1) 14 = 108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the eighth term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108.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26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View-&gt;Notes page</a:t>
            </a:r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formula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(n - 1)d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(3 - 1)d 17 =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+ 2d (1)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(5 - 1)d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=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+ 4d (2)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Subtracting Eq. (1) from Eq. (2) we get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= 2d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= 7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this we get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3. So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a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(9 - 1)d = 3 + 8 x 7 = 59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 descr="http://i1.facenow.in/modules/emanager/ques/img/tmp_bdf3fd65c81469f94496b74cedd497f2f9ce7982374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162800"/>
            <a:ext cx="427672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38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View-&gt;Notes page</a:t>
            </a:r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  <p:pic>
        <p:nvPicPr>
          <p:cNvPr id="2050" name="Picture 2" descr="http://i1.facenow.in/modules/emanager/ques/img/tmp_5e753f230bf00771ab475a31c969d9978219273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05400"/>
            <a:ext cx="466123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357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   = (First term + Last term) / 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 = (12 + 40) / 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 = 52 / 2 = 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3; d = 5; n = 42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a + (n-1)d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= 3 + (41*5)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= 3 + 205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= 208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208.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0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numbers be a, a + d, a + 2d, a + 3d, a + 4d.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+ a + d+ a + 2d+a + 3d+a + 4d = 5a + 10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5a + 10d = 60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a+ 2d = 12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a + 2d = 12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35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a + (n-1)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20[a + (20-1)d] = 11[a + (11-1)d]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20a + 380 d = 11 a + 110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+30 d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term = a + (31-1) d = a + 30 d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2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Second term in an AP is 8 and the </a:t>
            </a:r>
            <a:r>
              <a:rPr lang="en-US" sz="2500" dirty="0" smtClean="0">
                <a:latin typeface="Nunito Sans" panose="00000500000000000000" pitchFamily="2" charset="0"/>
              </a:rPr>
              <a:t>8</a:t>
            </a:r>
            <a:r>
              <a:rPr lang="en-US" sz="2500" baseline="30000" dirty="0" smtClean="0">
                <a:latin typeface="Nunito Sans" panose="00000500000000000000" pitchFamily="2" charset="0"/>
              </a:rPr>
              <a:t>th</a:t>
            </a:r>
            <a:r>
              <a:rPr lang="en-US" sz="2500" dirty="0" smtClean="0">
                <a:latin typeface="Nunito Sans" panose="00000500000000000000" pitchFamily="2" charset="0"/>
              </a:rPr>
              <a:t> term </a:t>
            </a:r>
            <a:r>
              <a:rPr lang="en-US" sz="2500" dirty="0">
                <a:latin typeface="Nunito Sans" panose="00000500000000000000" pitchFamily="2" charset="0"/>
              </a:rPr>
              <a:t>is 2 more than thrice the second term. Find the sum up to 8 terms of this A.P.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108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4994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49944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sum of 3 numbers in an arithmetic progression is 30. The sum of their squares is 302. Find the largest among the three numbers.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4994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49944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first and last terms of an A.P. are -7 and 233 and the sum of the AP is 9153. Find the number of terms in AP.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10 times the 10th term of an A.P. is equal to 16 times the 16th term, then find the 26th term.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sum of first five terms of an A.P. is equal to the sum of first 15 terms of same A.P. Find the sum of first 20 terms.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maximum sum of 46, 44, 42, ….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552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542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540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sum of the first forty terms of an arithmetic progression is 820. Find the sum of its 20th and 21st terms.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sum of the first 21 terms of the series -11, -7, -3, 1, 5 ....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725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627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594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609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sides of a Quadrilateral are in A.P. The semi perimeter of the Quadrilateral is 40. The second largest side of the Quadrilateral is three times the smallest side. Find the largest </a:t>
            </a:r>
            <a:r>
              <a:rPr lang="en-US" sz="2500" dirty="0" smtClean="0">
                <a:latin typeface="Nunito Sans" panose="00000500000000000000" pitchFamily="2" charset="0"/>
              </a:rPr>
              <a:t>side.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sum of the first hundred even natural numbers divisible by 5.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50500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55000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50050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50005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sum of the first 20 odd natural numbers divisible by 25.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100000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10050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100050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sides of a triangle are in A.P. The semi perimeter of the triangle is 30. The second largest side of the triangle is two times the smallest side. Find the largest </a:t>
            </a:r>
            <a:r>
              <a:rPr lang="en-US" sz="2500" dirty="0" smtClean="0">
                <a:latin typeface="Nunito Sans" panose="00000500000000000000" pitchFamily="2" charset="0"/>
              </a:rPr>
              <a:t>side.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number 18 is divided into three parts which are in A.P. and the sum of their squares is 126. Find the smallest number.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sum of n terms of an A.P. is 7n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+ 3n. Find its </a:t>
            </a:r>
            <a:r>
              <a:rPr lang="en-US" sz="2500" dirty="0" smtClean="0">
                <a:latin typeface="Nunito Sans" panose="00000500000000000000" pitchFamily="2" charset="0"/>
              </a:rPr>
              <a:t>8</a:t>
            </a:r>
            <a:r>
              <a:rPr lang="en-US" sz="2500" baseline="30000" dirty="0" smtClean="0">
                <a:latin typeface="Nunito Sans" panose="00000500000000000000" pitchFamily="2" charset="0"/>
              </a:rPr>
              <a:t>th</a:t>
            </a:r>
            <a:r>
              <a:rPr lang="en-US" sz="2500" dirty="0" smtClean="0">
                <a:latin typeface="Nunito Sans" panose="00000500000000000000" pitchFamily="2" charset="0"/>
              </a:rPr>
              <a:t> term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108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There are nine terms in an A.P. The 3rd, 5th and 7th terms are 17, 31 and 45, respectively. Find the sum of the series.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277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278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279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p times the </a:t>
            </a:r>
            <a:r>
              <a:rPr lang="en-US" sz="2500" dirty="0" err="1" smtClean="0">
                <a:latin typeface="Nunito Sans" panose="00000500000000000000" pitchFamily="2" charset="0"/>
              </a:rPr>
              <a:t>p</a:t>
            </a:r>
            <a:r>
              <a:rPr lang="en-US" sz="2500" baseline="30000" dirty="0" err="1" smtClean="0">
                <a:latin typeface="Nunito Sans" panose="00000500000000000000" pitchFamily="2" charset="0"/>
              </a:rPr>
              <a:t>th</a:t>
            </a:r>
            <a:r>
              <a:rPr lang="en-US" sz="2500" baseline="30000" dirty="0" smtClean="0">
                <a:latin typeface="Nunito Sans" panose="00000500000000000000" pitchFamily="2" charset="0"/>
              </a:rPr>
              <a:t> </a:t>
            </a:r>
            <a:r>
              <a:rPr lang="en-US" sz="2500" dirty="0" smtClean="0">
                <a:latin typeface="Nunito Sans" panose="00000500000000000000" pitchFamily="2" charset="0"/>
              </a:rPr>
              <a:t>term </a:t>
            </a:r>
            <a:r>
              <a:rPr lang="en-US" sz="2500" dirty="0">
                <a:latin typeface="Nunito Sans" panose="00000500000000000000" pitchFamily="2" charset="0"/>
              </a:rPr>
              <a:t>of an A.P. is equal to q times the </a:t>
            </a:r>
            <a:r>
              <a:rPr lang="en-US" sz="2500" dirty="0" err="1">
                <a:latin typeface="Nunito Sans" panose="00000500000000000000" pitchFamily="2" charset="0"/>
              </a:rPr>
              <a:t>q</a:t>
            </a:r>
            <a:r>
              <a:rPr lang="en-US" sz="2500" baseline="30000" dirty="0" err="1">
                <a:latin typeface="Nunito Sans" panose="00000500000000000000" pitchFamily="2" charset="0"/>
              </a:rPr>
              <a:t>th</a:t>
            </a:r>
            <a:r>
              <a:rPr lang="en-US" sz="2500" dirty="0">
                <a:latin typeface="Nunito Sans" panose="00000500000000000000" pitchFamily="2" charset="0"/>
              </a:rPr>
              <a:t> term, find (p + q)</a:t>
            </a:r>
            <a:r>
              <a:rPr lang="en-US" sz="2500" baseline="30000" dirty="0" err="1">
                <a:latin typeface="Nunito Sans" panose="00000500000000000000" pitchFamily="2" charset="0"/>
              </a:rPr>
              <a:t>th</a:t>
            </a:r>
            <a:r>
              <a:rPr lang="en-US" sz="2500" dirty="0">
                <a:latin typeface="Nunito Sans" panose="00000500000000000000" pitchFamily="2" charset="0"/>
              </a:rPr>
              <a:t> term.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 - q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-q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Arithmetic Progression</a:t>
            </a:r>
            <a:endParaRPr lang="en-US" sz="5400" b="1" dirty="0" smtClean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Arithmetic Progression:</a:t>
            </a:r>
          </a:p>
          <a:p>
            <a:pPr algn="just"/>
            <a:endParaRPr lang="en-US" sz="2500" b="1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An </a:t>
            </a:r>
            <a:r>
              <a:rPr lang="en-US" sz="2500" b="1" dirty="0">
                <a:latin typeface="Nunito Sans" panose="00000500000000000000" pitchFamily="2" charset="0"/>
              </a:rPr>
              <a:t>arithmetic progression </a:t>
            </a:r>
            <a:r>
              <a:rPr lang="en-US" sz="2500" dirty="0">
                <a:latin typeface="Nunito Sans" panose="00000500000000000000" pitchFamily="2" charset="0"/>
              </a:rPr>
              <a:t>is a sequence of numbers in which each term is derived from the preceding term by </a:t>
            </a:r>
            <a:r>
              <a:rPr lang="en-US" sz="2500" b="1" dirty="0">
                <a:latin typeface="Nunito Sans" panose="00000500000000000000" pitchFamily="2" charset="0"/>
              </a:rPr>
              <a:t>adding or subtracting </a:t>
            </a:r>
            <a:r>
              <a:rPr lang="en-US" sz="2500" dirty="0">
                <a:latin typeface="Nunito Sans" panose="00000500000000000000" pitchFamily="2" charset="0"/>
              </a:rPr>
              <a:t>a fixed number called the </a:t>
            </a:r>
            <a:r>
              <a:rPr lang="en-US" sz="2500" b="1" dirty="0">
                <a:latin typeface="Nunito Sans" panose="00000500000000000000" pitchFamily="2" charset="0"/>
              </a:rPr>
              <a:t>common difference "</a:t>
            </a:r>
            <a:r>
              <a:rPr lang="en-US" sz="2500" b="1" dirty="0" smtClean="0">
                <a:latin typeface="Nunito Sans" panose="00000500000000000000" pitchFamily="2" charset="0"/>
              </a:rPr>
              <a:t>d“.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b="1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The general form of an Arithmetic Progression is </a:t>
            </a:r>
            <a:r>
              <a:rPr lang="en-US" sz="2500" b="1" dirty="0">
                <a:latin typeface="Nunito Sans" panose="00000500000000000000" pitchFamily="2" charset="0"/>
              </a:rPr>
              <a:t>a, a + d, a + 2d, a + 3d </a:t>
            </a:r>
            <a:r>
              <a:rPr lang="en-US" sz="2500" dirty="0">
                <a:latin typeface="Nunito Sans" panose="00000500000000000000" pitchFamily="2" charset="0"/>
              </a:rPr>
              <a:t>and so on.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Thus </a:t>
            </a:r>
            <a:r>
              <a:rPr lang="en-US" sz="2500" dirty="0">
                <a:latin typeface="Nunito Sans" panose="00000500000000000000" pitchFamily="2" charset="0"/>
              </a:rPr>
              <a:t>n</a:t>
            </a:r>
            <a:r>
              <a:rPr lang="en-US" sz="2500" baseline="30000" dirty="0">
                <a:latin typeface="Nunito Sans" panose="00000500000000000000" pitchFamily="2" charset="0"/>
              </a:rPr>
              <a:t>th</a:t>
            </a:r>
            <a:r>
              <a:rPr lang="en-US" sz="2500" dirty="0">
                <a:latin typeface="Nunito Sans" panose="00000500000000000000" pitchFamily="2" charset="0"/>
              </a:rPr>
              <a:t> term of an AP series is </a:t>
            </a:r>
            <a:r>
              <a:rPr lang="en-US" sz="2500" b="1" dirty="0" err="1">
                <a:latin typeface="Nunito Sans" panose="00000500000000000000" pitchFamily="2" charset="0"/>
              </a:rPr>
              <a:t>T</a:t>
            </a:r>
            <a:r>
              <a:rPr lang="en-US" sz="2500" b="1" baseline="-25000" dirty="0" err="1">
                <a:latin typeface="Nunito Sans" panose="00000500000000000000" pitchFamily="2" charset="0"/>
              </a:rPr>
              <a:t>n</a:t>
            </a:r>
            <a:r>
              <a:rPr lang="en-US" sz="2500" b="1" dirty="0">
                <a:latin typeface="Nunito Sans" panose="00000500000000000000" pitchFamily="2" charset="0"/>
              </a:rPr>
              <a:t> = a + (n - 1) d</a:t>
            </a:r>
            <a:r>
              <a:rPr lang="en-US" sz="2500" dirty="0">
                <a:latin typeface="Nunito Sans" panose="00000500000000000000" pitchFamily="2" charset="0"/>
              </a:rPr>
              <a:t>, where </a:t>
            </a:r>
            <a:r>
              <a:rPr lang="en-US" sz="2500" dirty="0" err="1">
                <a:latin typeface="Nunito Sans" panose="00000500000000000000" pitchFamily="2" charset="0"/>
              </a:rPr>
              <a:t>T</a:t>
            </a:r>
            <a:r>
              <a:rPr lang="en-US" sz="2500" baseline="-25000" dirty="0" err="1">
                <a:latin typeface="Nunito Sans" panose="00000500000000000000" pitchFamily="2" charset="0"/>
              </a:rPr>
              <a:t>n</a:t>
            </a:r>
            <a:r>
              <a:rPr lang="en-US" sz="2500" dirty="0">
                <a:latin typeface="Nunito Sans" panose="00000500000000000000" pitchFamily="2" charset="0"/>
              </a:rPr>
              <a:t> = n</a:t>
            </a:r>
            <a:r>
              <a:rPr lang="en-US" sz="2500" baseline="30000" dirty="0">
                <a:latin typeface="Nunito Sans" panose="00000500000000000000" pitchFamily="2" charset="0"/>
              </a:rPr>
              <a:t>th</a:t>
            </a:r>
            <a:r>
              <a:rPr lang="en-US" sz="2500" dirty="0">
                <a:latin typeface="Nunito Sans" panose="00000500000000000000" pitchFamily="2" charset="0"/>
              </a:rPr>
              <a:t> term and a = first term.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Here </a:t>
            </a:r>
            <a:r>
              <a:rPr lang="en-US" sz="2500" dirty="0">
                <a:latin typeface="Nunito Sans" panose="00000500000000000000" pitchFamily="2" charset="0"/>
              </a:rPr>
              <a:t>d = common difference = </a:t>
            </a:r>
            <a:r>
              <a:rPr lang="en-US" sz="2500" dirty="0" err="1">
                <a:latin typeface="Nunito Sans" panose="00000500000000000000" pitchFamily="2" charset="0"/>
              </a:rPr>
              <a:t>T</a:t>
            </a:r>
            <a:r>
              <a:rPr lang="en-US" sz="2500" baseline="-25000" dirty="0" err="1">
                <a:latin typeface="Nunito Sans" panose="00000500000000000000" pitchFamily="2" charset="0"/>
              </a:rPr>
              <a:t>n</a:t>
            </a:r>
            <a:r>
              <a:rPr lang="en-US" sz="2500" dirty="0">
                <a:latin typeface="Nunito Sans" panose="00000500000000000000" pitchFamily="2" charset="0"/>
              </a:rPr>
              <a:t> - T</a:t>
            </a:r>
            <a:r>
              <a:rPr lang="en-US" sz="2500" baseline="-25000" dirty="0">
                <a:latin typeface="Nunito Sans" panose="00000500000000000000" pitchFamily="2" charset="0"/>
              </a:rPr>
              <a:t>n-1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Arithmetic Progression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Sum of first n terms of an AP: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	S </a:t>
            </a:r>
            <a:r>
              <a:rPr lang="en-US" sz="2500" b="1" dirty="0">
                <a:latin typeface="Nunito Sans" panose="00000500000000000000" pitchFamily="2" charset="0"/>
              </a:rPr>
              <a:t>=(n/2)[2a + (n- 1)d]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The </a:t>
            </a:r>
            <a:r>
              <a:rPr lang="en-US" sz="2500" dirty="0">
                <a:latin typeface="Nunito Sans" panose="00000500000000000000" pitchFamily="2" charset="0"/>
              </a:rPr>
              <a:t>sum of n terms is also equal to the </a:t>
            </a:r>
            <a:r>
              <a:rPr lang="en-US" sz="2500" dirty="0" smtClean="0">
                <a:latin typeface="Nunito Sans" panose="00000500000000000000" pitchFamily="2" charset="0"/>
              </a:rPr>
              <a:t>formula where </a:t>
            </a:r>
            <a:r>
              <a:rPr lang="en-US" sz="2500" dirty="0">
                <a:latin typeface="Nunito Sans" panose="00000500000000000000" pitchFamily="2" charset="0"/>
              </a:rPr>
              <a:t>l is the last term.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	</a:t>
            </a:r>
            <a:r>
              <a:rPr lang="en-US" sz="2500" b="1" dirty="0" err="1" smtClean="0">
                <a:latin typeface="Nunito Sans" panose="00000500000000000000" pitchFamily="2" charset="0"/>
              </a:rPr>
              <a:t>T</a:t>
            </a:r>
            <a:r>
              <a:rPr lang="en-US" sz="2500" b="1" baseline="-25000" dirty="0" err="1" smtClean="0">
                <a:latin typeface="Nunito Sans" panose="00000500000000000000" pitchFamily="2" charset="0"/>
              </a:rPr>
              <a:t>n</a:t>
            </a:r>
            <a:r>
              <a:rPr lang="en-US" sz="2500" b="1" baseline="-25000" dirty="0" smtClean="0">
                <a:latin typeface="Nunito Sans" panose="00000500000000000000" pitchFamily="2" charset="0"/>
              </a:rPr>
              <a:t> </a:t>
            </a:r>
            <a:r>
              <a:rPr lang="en-US" sz="2500" b="1" dirty="0">
                <a:latin typeface="Nunito Sans" panose="00000500000000000000" pitchFamily="2" charset="0"/>
              </a:rPr>
              <a:t>= S</a:t>
            </a:r>
            <a:r>
              <a:rPr lang="en-US" sz="2500" b="1" baseline="-25000" dirty="0">
                <a:latin typeface="Nunito Sans" panose="00000500000000000000" pitchFamily="2" charset="0"/>
              </a:rPr>
              <a:t>n</a:t>
            </a:r>
            <a:r>
              <a:rPr lang="en-US" sz="2500" b="1" dirty="0">
                <a:latin typeface="Nunito Sans" panose="00000500000000000000" pitchFamily="2" charset="0"/>
              </a:rPr>
              <a:t> - S</a:t>
            </a:r>
            <a:r>
              <a:rPr lang="en-US" sz="2500" b="1" baseline="-25000" dirty="0">
                <a:latin typeface="Nunito Sans" panose="00000500000000000000" pitchFamily="2" charset="0"/>
              </a:rPr>
              <a:t>n-1</a:t>
            </a:r>
            <a:r>
              <a:rPr lang="en-US" sz="2500" b="1" dirty="0">
                <a:latin typeface="Nunito Sans" panose="00000500000000000000" pitchFamily="2" charset="0"/>
              </a:rPr>
              <a:t> </a:t>
            </a:r>
            <a:r>
              <a:rPr lang="en-US" sz="2500" dirty="0">
                <a:latin typeface="Nunito Sans" panose="00000500000000000000" pitchFamily="2" charset="0"/>
              </a:rPr>
              <a:t>, where </a:t>
            </a:r>
            <a:r>
              <a:rPr lang="en-US" sz="2500" dirty="0" err="1">
                <a:latin typeface="Nunito Sans" panose="00000500000000000000" pitchFamily="2" charset="0"/>
              </a:rPr>
              <a:t>T</a:t>
            </a:r>
            <a:r>
              <a:rPr lang="en-US" sz="2500" baseline="-25000" dirty="0" err="1">
                <a:latin typeface="Nunito Sans" panose="00000500000000000000" pitchFamily="2" charset="0"/>
              </a:rPr>
              <a:t>n</a:t>
            </a:r>
            <a:r>
              <a:rPr lang="en-US" sz="2500" dirty="0">
                <a:latin typeface="Nunito Sans" panose="00000500000000000000" pitchFamily="2" charset="0"/>
              </a:rPr>
              <a:t> = nth </a:t>
            </a:r>
            <a:r>
              <a:rPr lang="en-US" sz="2500" dirty="0" smtClean="0">
                <a:latin typeface="Nunito Sans" panose="00000500000000000000" pitchFamily="2" charset="0"/>
              </a:rPr>
              <a:t>term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When three quantities are in AP, the middle one is called as the arithmetic mean of the other two.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If </a:t>
            </a:r>
            <a:r>
              <a:rPr lang="en-US" sz="2500" dirty="0">
                <a:latin typeface="Nunito Sans" panose="00000500000000000000" pitchFamily="2" charset="0"/>
              </a:rPr>
              <a:t>a, b and c are three terms in AP then </a:t>
            </a:r>
            <a:r>
              <a:rPr lang="en-US" sz="2500" b="1" dirty="0">
                <a:latin typeface="Nunito Sans" panose="00000500000000000000" pitchFamily="2" charset="0"/>
              </a:rPr>
              <a:t>b = (</a:t>
            </a:r>
            <a:r>
              <a:rPr lang="en-US" sz="2500" b="1" dirty="0" err="1">
                <a:latin typeface="Nunito Sans" panose="00000500000000000000" pitchFamily="2" charset="0"/>
              </a:rPr>
              <a:t>a+c</a:t>
            </a:r>
            <a:r>
              <a:rPr lang="en-US" sz="2500" b="1" dirty="0">
                <a:latin typeface="Nunito Sans" panose="00000500000000000000" pitchFamily="2" charset="0"/>
              </a:rPr>
              <a:t>)/2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Arithmetic Progression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arithmetic mean of 12,16, 20,..............., 40 is _________.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38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5736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5736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>
                <a:latin typeface="Nunito Sans" panose="00000500000000000000" pitchFamily="2" charset="0"/>
              </a:rPr>
              <a:t>26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</a:t>
            </a:r>
            <a:r>
              <a:rPr lang="en-US" sz="2500" dirty="0" smtClean="0">
                <a:latin typeface="Nunito Sans" panose="00000500000000000000" pitchFamily="2" charset="0"/>
              </a:rPr>
              <a:t>42</a:t>
            </a:r>
            <a:r>
              <a:rPr lang="en-US" sz="2500" baseline="30000" dirty="0" smtClean="0">
                <a:latin typeface="Nunito Sans" panose="00000500000000000000" pitchFamily="2" charset="0"/>
              </a:rPr>
              <a:t>nd</a:t>
            </a:r>
            <a:r>
              <a:rPr lang="en-US" sz="2500" dirty="0" smtClean="0">
                <a:latin typeface="Nunito Sans" panose="00000500000000000000" pitchFamily="2" charset="0"/>
              </a:rPr>
              <a:t> term </a:t>
            </a:r>
            <a:r>
              <a:rPr lang="en-US" sz="2500" dirty="0">
                <a:latin typeface="Nunito Sans" panose="00000500000000000000" pitchFamily="2" charset="0"/>
              </a:rPr>
              <a:t>of progression 3, 8, 13, 18,............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208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</a:t>
            </a:r>
            <a:r>
              <a:rPr lang="en-US" sz="2500" dirty="0" smtClean="0">
                <a:latin typeface="Nunito Sans" panose="00000500000000000000" pitchFamily="2" charset="0"/>
              </a:rPr>
              <a:t>3</a:t>
            </a:r>
            <a:r>
              <a:rPr lang="en-US" sz="2500" baseline="30000" dirty="0" smtClean="0">
                <a:latin typeface="Nunito Sans" panose="00000500000000000000" pitchFamily="2" charset="0"/>
              </a:rPr>
              <a:t>rd</a:t>
            </a:r>
            <a:r>
              <a:rPr lang="en-US" sz="2500" dirty="0" smtClean="0">
                <a:latin typeface="Nunito Sans" panose="00000500000000000000" pitchFamily="2" charset="0"/>
              </a:rPr>
              <a:t> term </a:t>
            </a:r>
            <a:r>
              <a:rPr lang="en-US" sz="2500" dirty="0">
                <a:latin typeface="Nunito Sans" panose="00000500000000000000" pitchFamily="2" charset="0"/>
              </a:rPr>
              <a:t>of an A.P. If the sum of its 5 terms is 60.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362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936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11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075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362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936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11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075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461491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461491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30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20 times of the </a:t>
            </a:r>
            <a:r>
              <a:rPr lang="en-US" sz="2500" dirty="0" smtClean="0">
                <a:latin typeface="Nunito Sans" panose="00000500000000000000" pitchFamily="2" charset="0"/>
              </a:rPr>
              <a:t>20</a:t>
            </a:r>
            <a:r>
              <a:rPr lang="en-US" sz="2500" baseline="30000" dirty="0" smtClean="0">
                <a:latin typeface="Nunito Sans" panose="00000500000000000000" pitchFamily="2" charset="0"/>
              </a:rPr>
              <a:t>th</a:t>
            </a:r>
            <a:r>
              <a:rPr lang="en-US" sz="2500" dirty="0" smtClean="0">
                <a:latin typeface="Nunito Sans" panose="00000500000000000000" pitchFamily="2" charset="0"/>
              </a:rPr>
              <a:t> term </a:t>
            </a:r>
            <a:r>
              <a:rPr lang="en-US" sz="2500" dirty="0">
                <a:latin typeface="Nunito Sans" panose="00000500000000000000" pitchFamily="2" charset="0"/>
              </a:rPr>
              <a:t>of an A.P is equal to 11 times of the </a:t>
            </a:r>
            <a:r>
              <a:rPr lang="en-US" sz="2500" dirty="0" smtClean="0">
                <a:latin typeface="Nunito Sans" panose="00000500000000000000" pitchFamily="2" charset="0"/>
              </a:rPr>
              <a:t>11</a:t>
            </a:r>
            <a:r>
              <a:rPr lang="en-US" sz="2500" baseline="30000" dirty="0" smtClean="0">
                <a:latin typeface="Nunito Sans" panose="00000500000000000000" pitchFamily="2" charset="0"/>
              </a:rPr>
              <a:t>th</a:t>
            </a:r>
            <a:r>
              <a:rPr lang="en-US" sz="2500" dirty="0" smtClean="0">
                <a:latin typeface="Nunito Sans" panose="00000500000000000000" pitchFamily="2" charset="0"/>
              </a:rPr>
              <a:t> term </a:t>
            </a:r>
            <a:r>
              <a:rPr lang="en-US" sz="2500" dirty="0">
                <a:latin typeface="Nunito Sans" panose="00000500000000000000" pitchFamily="2" charset="0"/>
              </a:rPr>
              <a:t>then find the </a:t>
            </a:r>
            <a:r>
              <a:rPr lang="en-US" sz="2500" dirty="0" smtClean="0">
                <a:latin typeface="Nunito Sans" panose="00000500000000000000" pitchFamily="2" charset="0"/>
              </a:rPr>
              <a:t>31</a:t>
            </a:r>
            <a:r>
              <a:rPr lang="en-US" sz="2500" baseline="30000" dirty="0" smtClean="0">
                <a:latin typeface="Nunito Sans" panose="00000500000000000000" pitchFamily="2" charset="0"/>
              </a:rPr>
              <a:t>st</a:t>
            </a:r>
            <a:r>
              <a:rPr lang="en-US" sz="2500" dirty="0" smtClean="0">
                <a:latin typeface="Nunito Sans" panose="00000500000000000000" pitchFamily="2" charset="0"/>
              </a:rPr>
              <a:t> term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1336</Words>
  <Application>Microsoft Office PowerPoint</Application>
  <PresentationFormat>Widescreen</PresentationFormat>
  <Paragraphs>405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Wingdings</vt:lpstr>
      <vt:lpstr>Nunito Sans</vt:lpstr>
      <vt:lpstr>Nunito Sans SemiBold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2019-11-22T08:03:57Z</dcterms:modified>
</cp:coreProperties>
</file>