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9"/>
  </p:notesMasterIdLst>
  <p:handoutMasterIdLst>
    <p:handoutMasterId r:id="rId30"/>
  </p:handoutMasterIdLst>
  <p:sldIdLst>
    <p:sldId id="272" r:id="rId2"/>
    <p:sldId id="271" r:id="rId3"/>
    <p:sldId id="258" r:id="rId4"/>
    <p:sldId id="307" r:id="rId5"/>
    <p:sldId id="343" r:id="rId6"/>
    <p:sldId id="344" r:id="rId7"/>
    <p:sldId id="332" r:id="rId8"/>
    <p:sldId id="347" r:id="rId9"/>
    <p:sldId id="348" r:id="rId10"/>
    <p:sldId id="333" r:id="rId11"/>
    <p:sldId id="331" r:id="rId12"/>
    <p:sldId id="335" r:id="rId13"/>
    <p:sldId id="351" r:id="rId14"/>
    <p:sldId id="338" r:id="rId15"/>
    <p:sldId id="353" r:id="rId16"/>
    <p:sldId id="337" r:id="rId17"/>
    <p:sldId id="336" r:id="rId18"/>
    <p:sldId id="339" r:id="rId19"/>
    <p:sldId id="341" r:id="rId20"/>
    <p:sldId id="340" r:id="rId21"/>
    <p:sldId id="345" r:id="rId22"/>
    <p:sldId id="346" r:id="rId23"/>
    <p:sldId id="334" r:id="rId24"/>
    <p:sldId id="354" r:id="rId25"/>
    <p:sldId id="352" r:id="rId26"/>
    <p:sldId id="349" r:id="rId27"/>
    <p:sldId id="342" r:id="rId28"/>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Nunito Sans" panose="00000500000000000000" pitchFamily="2" charset="0"/>
      <p:regular r:id="rId35"/>
      <p:bold r:id="rId36"/>
      <p:italic r:id="rId37"/>
      <p:boldItalic r:id="rId38"/>
    </p:embeddedFont>
    <p:embeddedFont>
      <p:font typeface="Nunito Sans SemiBold" panose="00000700000000000000" pitchFamily="2" charset="0"/>
      <p:bold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6111" autoAdjust="0"/>
  </p:normalViewPr>
  <p:slideViewPr>
    <p:cSldViewPr>
      <p:cViewPr varScale="1">
        <p:scale>
          <a:sx n="43" d="100"/>
          <a:sy n="43" d="100"/>
        </p:scale>
        <p:origin x="302" y="48"/>
      </p:cViewPr>
      <p:guideLst>
        <p:guide orient="horz" pos="2160"/>
        <p:guide pos="3840"/>
      </p:guideLst>
    </p:cSldViewPr>
  </p:slideViewPr>
  <p:notesTextViewPr>
    <p:cViewPr>
      <p:scale>
        <a:sx n="100" d="100"/>
        <a:sy n="100" d="100"/>
      </p:scale>
      <p:origin x="0" y="0"/>
    </p:cViewPr>
  </p:notesTextViewPr>
  <p:notesViewPr>
    <p:cSldViewPr>
      <p:cViewPr>
        <p:scale>
          <a:sx n="81" d="100"/>
          <a:sy n="81" d="100"/>
        </p:scale>
        <p:origin x="725" y="-1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087455-1E0B-47B2-B871-0DB004A205F2}" type="datetimeFigureOut">
              <a:rPr lang="en-US" smtClean="0"/>
              <a:t>11/26/2019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2F773-6AAD-42C7-8015-234357DC860F}" type="slidenum">
              <a:rPr lang="en-US" smtClean="0"/>
              <a:t>‹#›</a:t>
            </a:fld>
            <a:endParaRPr lang="en-US"/>
          </a:p>
        </p:txBody>
      </p:sp>
    </p:spTree>
    <p:extLst>
      <p:ext uri="{BB962C8B-B14F-4D97-AF65-F5344CB8AC3E}">
        <p14:creationId xmlns:p14="http://schemas.microsoft.com/office/powerpoint/2010/main" val="4287623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In the given G.P:</a:t>
            </a:r>
          </a:p>
          <a:p>
            <a:r>
              <a:rPr lang="en-US" sz="1200" b="0" i="0" kern="1200" dirty="0" smtClean="0">
                <a:solidFill>
                  <a:schemeClr val="tx1"/>
                </a:solidFill>
                <a:effectLst/>
                <a:latin typeface="+mn-lt"/>
                <a:ea typeface="+mn-ea"/>
                <a:cs typeface="+mn-cs"/>
              </a:rPr>
              <a:t>a = -4; r = -1; n = 44</a:t>
            </a:r>
          </a:p>
          <a:p>
            <a:r>
              <a:rPr lang="en-US" sz="1200" b="0" i="0" kern="1200" dirty="0" smtClean="0">
                <a:solidFill>
                  <a:schemeClr val="tx1"/>
                </a:solidFill>
                <a:effectLst/>
                <a:latin typeface="+mn-lt"/>
                <a:ea typeface="+mn-ea"/>
                <a:cs typeface="+mn-cs"/>
              </a:rPr>
              <a:t>44</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term              = </a:t>
            </a:r>
            <a:r>
              <a:rPr lang="en-US" sz="1200" b="0" i="0" kern="1200" dirty="0" err="1" smtClean="0">
                <a:solidFill>
                  <a:schemeClr val="tx1"/>
                </a:solidFill>
                <a:effectLst/>
                <a:latin typeface="+mn-lt"/>
                <a:ea typeface="+mn-ea"/>
                <a:cs typeface="+mn-cs"/>
              </a:rPr>
              <a:t>ar</a:t>
            </a:r>
            <a:r>
              <a:rPr lang="en-US" sz="1200" b="0" i="0" kern="1200" baseline="30000" dirty="0" smtClean="0">
                <a:solidFill>
                  <a:schemeClr val="tx1"/>
                </a:solidFill>
                <a:effectLst/>
                <a:latin typeface="+mn-lt"/>
                <a:ea typeface="+mn-ea"/>
                <a:cs typeface="+mn-cs"/>
              </a:rPr>
              <a:t> (n-1)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 (-4)(-1)</a:t>
            </a:r>
            <a:r>
              <a:rPr lang="en-US" sz="1200" b="0" i="0" kern="1200" baseline="30000" dirty="0" smtClean="0">
                <a:solidFill>
                  <a:schemeClr val="tx1"/>
                </a:solidFill>
                <a:effectLst/>
                <a:latin typeface="+mn-lt"/>
                <a:ea typeface="+mn-ea"/>
                <a:cs typeface="+mn-cs"/>
              </a:rPr>
              <a:t>43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 (-4) * (-1)</a:t>
            </a:r>
          </a:p>
          <a:p>
            <a:r>
              <a:rPr lang="en-US" sz="1200" b="0" i="0" kern="1200" dirty="0" smtClean="0">
                <a:solidFill>
                  <a:schemeClr val="tx1"/>
                </a:solidFill>
                <a:effectLst/>
                <a:latin typeface="+mn-lt"/>
                <a:ea typeface="+mn-ea"/>
                <a:cs typeface="+mn-cs"/>
              </a:rPr>
              <a:t>                                = 4</a:t>
            </a: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4.</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886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Sum of infinity GP = a/ (1-r) = 12</a:t>
            </a:r>
          </a:p>
          <a:p>
            <a:r>
              <a:rPr lang="en-US" sz="1200" b="0" i="0" kern="1200" dirty="0" smtClean="0">
                <a:solidFill>
                  <a:schemeClr val="tx1"/>
                </a:solidFill>
                <a:effectLst/>
                <a:latin typeface="+mn-lt"/>
                <a:ea typeface="+mn-ea"/>
                <a:cs typeface="+mn-cs"/>
              </a:rPr>
              <a:t>a = 8</a:t>
            </a:r>
          </a:p>
          <a:p>
            <a:r>
              <a:rPr lang="en-US" sz="1200" b="0" i="0" kern="1200" dirty="0" smtClean="0">
                <a:solidFill>
                  <a:schemeClr val="tx1"/>
                </a:solidFill>
                <a:effectLst/>
                <a:latin typeface="+mn-lt"/>
                <a:ea typeface="+mn-ea"/>
                <a:cs typeface="+mn-cs"/>
              </a:rPr>
              <a:t>8/ (1-r) = 12</a:t>
            </a:r>
          </a:p>
          <a:p>
            <a:r>
              <a:rPr lang="en-US" sz="1200" b="0" i="0" kern="1200" dirty="0" smtClean="0">
                <a:solidFill>
                  <a:schemeClr val="tx1"/>
                </a:solidFill>
                <a:effectLst/>
                <a:latin typeface="+mn-lt"/>
                <a:ea typeface="+mn-ea"/>
                <a:cs typeface="+mn-cs"/>
              </a:rPr>
              <a:t>r = 1/3</a:t>
            </a:r>
          </a:p>
          <a:p>
            <a:r>
              <a:rPr lang="en-US" sz="1200" b="0" i="0" kern="1200" dirty="0" smtClean="0">
                <a:solidFill>
                  <a:schemeClr val="tx1"/>
                </a:solidFill>
                <a:effectLst/>
                <a:latin typeface="+mn-lt"/>
                <a:ea typeface="+mn-ea"/>
                <a:cs typeface="+mn-cs"/>
              </a:rPr>
              <a:t>T</a:t>
            </a:r>
            <a:r>
              <a:rPr lang="en-US" sz="1200" b="0" i="0" kern="1200" baseline="-25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ar</a:t>
            </a:r>
            <a:r>
              <a:rPr lang="en-US" sz="1200" b="0" i="0" kern="1200" baseline="30000" dirty="0" smtClean="0">
                <a:solidFill>
                  <a:schemeClr val="tx1"/>
                </a:solidFill>
                <a:effectLst/>
                <a:latin typeface="+mn-lt"/>
                <a:ea typeface="+mn-ea"/>
                <a:cs typeface="+mn-cs"/>
              </a:rPr>
              <a:t>(5-1) </a:t>
            </a:r>
            <a:r>
              <a:rPr lang="en-US" sz="1200" b="0" i="0" kern="1200" dirty="0" smtClean="0">
                <a:solidFill>
                  <a:schemeClr val="tx1"/>
                </a:solidFill>
                <a:effectLst/>
                <a:latin typeface="+mn-lt"/>
                <a:ea typeface="+mn-ea"/>
                <a:cs typeface="+mn-cs"/>
              </a:rPr>
              <a:t>= ar</a:t>
            </a:r>
            <a:r>
              <a:rPr lang="en-US" sz="1200" b="0" i="0" kern="1200" baseline="30000" dirty="0" smtClean="0">
                <a:solidFill>
                  <a:schemeClr val="tx1"/>
                </a:solidFill>
                <a:effectLst/>
                <a:latin typeface="+mn-lt"/>
                <a:ea typeface="+mn-ea"/>
                <a:cs typeface="+mn-cs"/>
              </a:rPr>
              <a:t>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t>
            </a:r>
            <a:r>
              <a:rPr lang="en-US" sz="1200" b="0" i="0" kern="1200" baseline="-25000" dirty="0" smtClean="0">
                <a:solidFill>
                  <a:schemeClr val="tx1"/>
                </a:solidFill>
                <a:effectLst/>
                <a:latin typeface="+mn-lt"/>
                <a:ea typeface="+mn-ea"/>
                <a:cs typeface="+mn-cs"/>
              </a:rPr>
              <a:t>5 </a:t>
            </a:r>
            <a:r>
              <a:rPr lang="en-US" sz="1200" b="0" i="0" kern="1200" dirty="0" smtClean="0">
                <a:solidFill>
                  <a:schemeClr val="tx1"/>
                </a:solidFill>
                <a:effectLst/>
                <a:latin typeface="+mn-lt"/>
                <a:ea typeface="+mn-ea"/>
                <a:cs typeface="+mn-cs"/>
              </a:rPr>
              <a:t>= 8 * (1/3)</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8/81</a:t>
            </a: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8/81</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89117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endParaRPr lang="en-US" sz="1200" b="1" i="1"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given series is a G.P.</a:t>
            </a:r>
            <a:r>
              <a:rPr lang="en-US" dirty="0" smtClean="0"/>
              <a:t/>
            </a:r>
            <a:br>
              <a:rPr lang="en-US" dirty="0" smtClean="0"/>
            </a:br>
            <a:r>
              <a:rPr lang="en-US" sz="1200" b="0" i="0" kern="1200" dirty="0" smtClean="0">
                <a:solidFill>
                  <a:schemeClr val="tx1"/>
                </a:solidFill>
                <a:effectLst/>
                <a:latin typeface="+mn-lt"/>
                <a:ea typeface="+mn-ea"/>
                <a:cs typeface="+mn-cs"/>
              </a:rPr>
              <a:t>The first term of the series, a</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1</a:t>
            </a:r>
            <a:r>
              <a:rPr lang="en-US" dirty="0" smtClean="0"/>
              <a:t/>
            </a:r>
            <a:br>
              <a:rPr lang="en-US" dirty="0" smtClean="0"/>
            </a:br>
            <a:r>
              <a:rPr lang="en-US" sz="1200" b="0" i="0" kern="1200" dirty="0" smtClean="0">
                <a:solidFill>
                  <a:schemeClr val="tx1"/>
                </a:solidFill>
                <a:effectLst/>
                <a:latin typeface="+mn-lt"/>
                <a:ea typeface="+mn-ea"/>
                <a:cs typeface="+mn-cs"/>
              </a:rPr>
              <a:t>Common ratio r = 2/1 = 2</a:t>
            </a:r>
            <a:r>
              <a:rPr lang="en-US" dirty="0" smtClean="0"/>
              <a:t/>
            </a:r>
            <a:br>
              <a:rPr lang="en-US" dirty="0" smtClean="0"/>
            </a:br>
            <a:r>
              <a:rPr lang="en-US" sz="1200" b="0" i="0" kern="1200" dirty="0" smtClean="0">
                <a:solidFill>
                  <a:schemeClr val="tx1"/>
                </a:solidFill>
                <a:effectLst/>
                <a:latin typeface="+mn-lt"/>
                <a:ea typeface="+mn-ea"/>
                <a:cs typeface="+mn-cs"/>
              </a:rPr>
              <a:t>Last term = 4096</a:t>
            </a:r>
            <a:r>
              <a:rPr lang="en-US" dirty="0" smtClean="0"/>
              <a:t/>
            </a:r>
            <a:br>
              <a:rPr lang="en-US" dirty="0" smtClean="0"/>
            </a:br>
            <a:r>
              <a:rPr lang="en-US" sz="1200" b="0" i="0" kern="1200" dirty="0" smtClean="0">
                <a:solidFill>
                  <a:schemeClr val="tx1"/>
                </a:solidFill>
                <a:effectLst/>
                <a:latin typeface="+mn-lt"/>
                <a:ea typeface="+mn-ea"/>
                <a:cs typeface="+mn-cs"/>
              </a:rPr>
              <a:t>Referring the image we can say that the result is 13.</a:t>
            </a:r>
            <a:r>
              <a:rPr lang="en-US" dirty="0" smtClean="0"/>
              <a:t/>
            </a:r>
            <a:br>
              <a:rPr lang="en-US" dirty="0" smtClean="0"/>
            </a:br>
            <a:r>
              <a:rPr lang="en-US" sz="1200" b="0" i="0" kern="1200" dirty="0" smtClean="0">
                <a:solidFill>
                  <a:schemeClr val="tx1"/>
                </a:solidFill>
                <a:effectLst/>
                <a:latin typeface="+mn-lt"/>
                <a:ea typeface="+mn-ea"/>
                <a:cs typeface="+mn-cs"/>
              </a:rPr>
              <a:t>Hence, the number of terms in the G.P. are 13.</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2050" name="Picture 2" descr="http://i1.facenow.in/modules/emanager/ques/img/tmp_bdf3fd65c81469f94496b74cedd497f2f9ce5853199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6324600"/>
            <a:ext cx="4543425"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7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121/11 = 11</a:t>
            </a:r>
          </a:p>
          <a:p>
            <a:r>
              <a:rPr lang="en-US" sz="1200" b="0" i="0" kern="1200" dirty="0" smtClean="0">
                <a:solidFill>
                  <a:schemeClr val="tx1"/>
                </a:solidFill>
                <a:effectLst/>
                <a:latin typeface="+mn-lt"/>
                <a:ea typeface="+mn-ea"/>
                <a:cs typeface="+mn-cs"/>
              </a:rPr>
              <a:t>1331/121 = 11</a:t>
            </a:r>
          </a:p>
          <a:p>
            <a:r>
              <a:rPr lang="en-US" sz="1200" b="0" i="0" kern="1200" dirty="0" smtClean="0">
                <a:solidFill>
                  <a:schemeClr val="tx1"/>
                </a:solidFill>
                <a:effectLst/>
                <a:latin typeface="+mn-lt"/>
                <a:ea typeface="+mn-ea"/>
                <a:cs typeface="+mn-cs"/>
              </a:rPr>
              <a:t>So, the numbers are in GP.</a:t>
            </a:r>
          </a:p>
          <a:p>
            <a:r>
              <a:rPr lang="en-US" sz="1200" b="0" i="0" kern="1200" dirty="0" smtClean="0">
                <a:solidFill>
                  <a:schemeClr val="tx1"/>
                </a:solidFill>
                <a:effectLst/>
                <a:latin typeface="+mn-lt"/>
                <a:ea typeface="+mn-ea"/>
                <a:cs typeface="+mn-cs"/>
              </a:rPr>
              <a:t>a = 11; r = 11; n = 5</a:t>
            </a:r>
          </a:p>
          <a:p>
            <a:r>
              <a:rPr lang="en-US" sz="1200" b="0" i="0" kern="1200" dirty="0" smtClean="0">
                <a:solidFill>
                  <a:schemeClr val="tx1"/>
                </a:solidFill>
                <a:effectLst/>
                <a:latin typeface="+mn-lt"/>
                <a:ea typeface="+mn-ea"/>
                <a:cs typeface="+mn-cs"/>
              </a:rPr>
              <a:t>Sum of n terms in finite GP          = a * (r</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-1) / (r-1)</a:t>
            </a:r>
          </a:p>
          <a:p>
            <a:r>
              <a:rPr lang="en-US" sz="1200" b="0" i="0" kern="1200" dirty="0" smtClean="0">
                <a:solidFill>
                  <a:schemeClr val="tx1"/>
                </a:solidFill>
                <a:effectLst/>
                <a:latin typeface="+mn-lt"/>
                <a:ea typeface="+mn-ea"/>
                <a:cs typeface="+mn-cs"/>
              </a:rPr>
              <a:t>                                                                = 11 * (11</a:t>
            </a:r>
            <a:r>
              <a:rPr lang="en-US" sz="1200" b="0" i="0" kern="1200" baseline="30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- 1)/ 10</a:t>
            </a:r>
          </a:p>
          <a:p>
            <a:r>
              <a:rPr lang="en-US" sz="1200" b="0" i="0" kern="1200" dirty="0" smtClean="0">
                <a:solidFill>
                  <a:schemeClr val="tx1"/>
                </a:solidFill>
                <a:effectLst/>
                <a:latin typeface="+mn-lt"/>
                <a:ea typeface="+mn-ea"/>
                <a:cs typeface="+mn-cs"/>
              </a:rPr>
              <a:t>                                                                = 177155</a:t>
            </a: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177155.</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122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 the numbers be a/r, a and ar. Now, a</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1728, therefore a = 12. So</a:t>
            </a:r>
            <a:r>
              <a:rPr lang="en-US" dirty="0" smtClean="0"/>
              <a:t/>
            </a:r>
            <a:br>
              <a:rPr lang="en-US" dirty="0" smtClean="0"/>
            </a:br>
            <a:r>
              <a:rPr lang="en-US" sz="1200" b="0" i="0" kern="1200" dirty="0" smtClean="0">
                <a:solidFill>
                  <a:schemeClr val="tx1"/>
                </a:solidFill>
                <a:effectLst/>
                <a:latin typeface="+mn-lt"/>
                <a:ea typeface="+mn-ea"/>
                <a:cs typeface="+mn-cs"/>
              </a:rPr>
              <a:t>12 * (1/r + 1 + r) = 38.</a:t>
            </a:r>
            <a:r>
              <a:rPr lang="en-US" dirty="0" smtClean="0"/>
              <a:t/>
            </a:r>
            <a:br>
              <a:rPr lang="en-US" dirty="0" smtClean="0"/>
            </a:br>
            <a:r>
              <a:rPr lang="en-US" sz="1200" b="0" i="0" kern="1200" dirty="0" smtClean="0">
                <a:solidFill>
                  <a:schemeClr val="tx1"/>
                </a:solidFill>
                <a:effectLst/>
                <a:latin typeface="+mn-lt"/>
                <a:ea typeface="+mn-ea"/>
                <a:cs typeface="+mn-cs"/>
              </a:rPr>
              <a:t>12 * (1 + r + r</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38r</a:t>
            </a:r>
            <a:r>
              <a:rPr lang="en-US" dirty="0" smtClean="0"/>
              <a:t/>
            </a:r>
            <a:br>
              <a:rPr lang="en-US" dirty="0" smtClean="0"/>
            </a:br>
            <a:r>
              <a:rPr lang="en-US" sz="1200" b="0" i="0" kern="1200" dirty="0" smtClean="0">
                <a:solidFill>
                  <a:schemeClr val="tx1"/>
                </a:solidFill>
                <a:effectLst/>
                <a:latin typeface="+mn-lt"/>
                <a:ea typeface="+mn-ea"/>
                <a:cs typeface="+mn-cs"/>
              </a:rPr>
              <a:t>12 + 12r + 12r</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38r = 0</a:t>
            </a:r>
            <a:r>
              <a:rPr lang="en-US" dirty="0" smtClean="0"/>
              <a:t/>
            </a:r>
            <a:br>
              <a:rPr lang="en-US" dirty="0" smtClean="0"/>
            </a:br>
            <a:r>
              <a:rPr lang="en-US" sz="1200" b="0" i="0" kern="1200" dirty="0" smtClean="0">
                <a:solidFill>
                  <a:schemeClr val="tx1"/>
                </a:solidFill>
                <a:effectLst/>
                <a:latin typeface="+mn-lt"/>
                <a:ea typeface="+mn-ea"/>
                <a:cs typeface="+mn-cs"/>
              </a:rPr>
              <a:t>12r</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26r + 12 = 0</a:t>
            </a:r>
            <a:r>
              <a:rPr lang="en-US" dirty="0" smtClean="0"/>
              <a:t/>
            </a:r>
            <a:br>
              <a:rPr lang="en-US" dirty="0" smtClean="0"/>
            </a:br>
            <a:r>
              <a:rPr lang="en-US" sz="1200" b="0" i="0" kern="1200" dirty="0" smtClean="0">
                <a:solidFill>
                  <a:schemeClr val="tx1"/>
                </a:solidFill>
                <a:effectLst/>
                <a:latin typeface="+mn-lt"/>
                <a:ea typeface="+mn-ea"/>
                <a:cs typeface="+mn-cs"/>
              </a:rPr>
              <a:t>On solving, we get r = 3/2. Hence, greatest number = </a:t>
            </a:r>
            <a:r>
              <a:rPr lang="en-US" sz="1200" b="1" i="0" kern="1200" dirty="0" smtClean="0">
                <a:solidFill>
                  <a:schemeClr val="tx1"/>
                </a:solidFill>
                <a:effectLst/>
                <a:latin typeface="+mn-lt"/>
                <a:ea typeface="+mn-ea"/>
                <a:cs typeface="+mn-cs"/>
              </a:rPr>
              <a:t>18.</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506474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pt-BR" sz="1200" b="0" i="0" kern="1200" dirty="0" smtClean="0">
                <a:solidFill>
                  <a:schemeClr val="tx1"/>
                </a:solidFill>
                <a:effectLst/>
                <a:latin typeface="+mn-lt"/>
                <a:ea typeface="+mn-ea"/>
                <a:cs typeface="+mn-cs"/>
              </a:rPr>
              <a:t>Let the 5 terms in G.P. is a/r</a:t>
            </a:r>
            <a:r>
              <a:rPr lang="pt-BR" sz="1200" b="0" i="0" kern="1200" baseline="30000" dirty="0" smtClean="0">
                <a:solidFill>
                  <a:schemeClr val="tx1"/>
                </a:solidFill>
                <a:effectLst/>
                <a:latin typeface="+mn-lt"/>
                <a:ea typeface="+mn-ea"/>
                <a:cs typeface="+mn-cs"/>
              </a:rPr>
              <a:t>2</a:t>
            </a:r>
            <a:r>
              <a:rPr lang="pt-BR" sz="1200" b="0" i="0" kern="1200" dirty="0" smtClean="0">
                <a:solidFill>
                  <a:schemeClr val="tx1"/>
                </a:solidFill>
                <a:effectLst/>
                <a:latin typeface="+mn-lt"/>
                <a:ea typeface="+mn-ea"/>
                <a:cs typeface="+mn-cs"/>
              </a:rPr>
              <a:t> , a/r, a, ar, ar</a:t>
            </a:r>
            <a:r>
              <a:rPr lang="pt-BR" sz="1200" b="0" i="0" kern="1200" baseline="30000" dirty="0" smtClean="0">
                <a:solidFill>
                  <a:schemeClr val="tx1"/>
                </a:solidFill>
                <a:effectLst/>
                <a:latin typeface="+mn-lt"/>
                <a:ea typeface="+mn-ea"/>
                <a:cs typeface="+mn-cs"/>
              </a:rPr>
              <a:t>2</a:t>
            </a:r>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a/r2 x  a/r  x  a  x  ar   x  ar2   =243</a:t>
            </a:r>
          </a:p>
          <a:p>
            <a:r>
              <a:rPr lang="pt-BR" sz="1200" b="0" i="0" kern="1200" dirty="0" smtClean="0">
                <a:solidFill>
                  <a:schemeClr val="tx1"/>
                </a:solidFill>
                <a:effectLst/>
                <a:latin typeface="+mn-lt"/>
                <a:ea typeface="+mn-ea"/>
                <a:cs typeface="+mn-cs"/>
              </a:rPr>
              <a:t>a</a:t>
            </a:r>
            <a:r>
              <a:rPr lang="pt-BR" sz="1200" b="0" i="0" kern="1200" baseline="30000" dirty="0" smtClean="0">
                <a:solidFill>
                  <a:schemeClr val="tx1"/>
                </a:solidFill>
                <a:effectLst/>
                <a:latin typeface="+mn-lt"/>
                <a:ea typeface="+mn-ea"/>
                <a:cs typeface="+mn-cs"/>
              </a:rPr>
              <a:t>5 </a:t>
            </a:r>
            <a:r>
              <a:rPr lang="pt-BR" sz="1200" b="0" i="0" kern="1200" dirty="0" smtClean="0">
                <a:solidFill>
                  <a:schemeClr val="tx1"/>
                </a:solidFill>
                <a:effectLst/>
                <a:latin typeface="+mn-lt"/>
                <a:ea typeface="+mn-ea"/>
                <a:cs typeface="+mn-cs"/>
              </a:rPr>
              <a:t>=243</a:t>
            </a:r>
          </a:p>
          <a:p>
            <a:r>
              <a:rPr lang="pt-BR" sz="1200" b="0" i="0" kern="1200" dirty="0" smtClean="0">
                <a:solidFill>
                  <a:schemeClr val="tx1"/>
                </a:solidFill>
                <a:effectLst/>
                <a:latin typeface="+mn-lt"/>
                <a:ea typeface="+mn-ea"/>
                <a:cs typeface="+mn-cs"/>
              </a:rPr>
              <a:t>a = 3</a:t>
            </a:r>
          </a:p>
          <a:p>
            <a:r>
              <a:rPr lang="pt-BR" sz="1200" b="0" i="0" kern="1200" dirty="0" smtClean="0">
                <a:solidFill>
                  <a:schemeClr val="tx1"/>
                </a:solidFill>
                <a:effectLst/>
                <a:latin typeface="+mn-lt"/>
                <a:ea typeface="+mn-ea"/>
                <a:cs typeface="+mn-cs"/>
              </a:rPr>
              <a:t>ar : a/r  =  16 : 1</a:t>
            </a:r>
          </a:p>
          <a:p>
            <a:r>
              <a:rPr lang="pt-BR" sz="1200" b="0" i="0" kern="1200" dirty="0" smtClean="0">
                <a:solidFill>
                  <a:schemeClr val="tx1"/>
                </a:solidFill>
                <a:effectLst/>
                <a:latin typeface="+mn-lt"/>
                <a:ea typeface="+mn-ea"/>
                <a:cs typeface="+mn-cs"/>
              </a:rPr>
              <a:t>(ar) / (a/r) =16/1</a:t>
            </a:r>
          </a:p>
          <a:p>
            <a:r>
              <a:rPr lang="pt-BR" sz="1200" b="0" i="0" kern="1200" dirty="0" smtClean="0">
                <a:solidFill>
                  <a:schemeClr val="tx1"/>
                </a:solidFill>
                <a:effectLst/>
                <a:latin typeface="+mn-lt"/>
                <a:ea typeface="+mn-ea"/>
                <a:cs typeface="+mn-cs"/>
              </a:rPr>
              <a:t>r2 = 16</a:t>
            </a:r>
          </a:p>
          <a:p>
            <a:r>
              <a:rPr lang="pt-BR" sz="1200" b="0" i="0" kern="1200" dirty="0" smtClean="0">
                <a:solidFill>
                  <a:schemeClr val="tx1"/>
                </a:solidFill>
                <a:effectLst/>
                <a:latin typeface="+mn-lt"/>
                <a:ea typeface="+mn-ea"/>
                <a:cs typeface="+mn-cs"/>
              </a:rPr>
              <a:t>r = 4</a:t>
            </a:r>
          </a:p>
          <a:p>
            <a:r>
              <a:rPr lang="pt-BR" sz="1200" b="0" i="0" kern="1200" dirty="0" smtClean="0">
                <a:solidFill>
                  <a:schemeClr val="tx1"/>
                </a:solidFill>
                <a:effectLst/>
                <a:latin typeface="+mn-lt"/>
                <a:ea typeface="+mn-ea"/>
                <a:cs typeface="+mn-cs"/>
              </a:rPr>
              <a:t>Largest number = ar2 = 3*16 = 48</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595538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Ratio of fifth term to second term of a G.P is r</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Thus, r</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8; r = 2; t</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ar</a:t>
            </a:r>
            <a:r>
              <a:rPr lang="en-US" sz="1200" b="0" i="0" kern="1200" dirty="0" smtClean="0">
                <a:solidFill>
                  <a:schemeClr val="tx1"/>
                </a:solidFill>
                <a:effectLst/>
                <a:latin typeface="+mn-lt"/>
                <a:ea typeface="+mn-ea"/>
                <a:cs typeface="+mn-cs"/>
              </a:rPr>
              <a:t> = 2; Therefore, a =1;</a:t>
            </a:r>
            <a:r>
              <a:rPr lang="en-US" dirty="0" smtClean="0"/>
              <a:t/>
            </a:r>
            <a:br>
              <a:rPr lang="en-US" dirty="0" smtClean="0"/>
            </a:br>
            <a:r>
              <a:rPr lang="en-US" sz="1200" b="0" i="0" kern="1200" dirty="0" smtClean="0">
                <a:solidFill>
                  <a:schemeClr val="tx1"/>
                </a:solidFill>
                <a:effectLst/>
                <a:latin typeface="+mn-lt"/>
                <a:ea typeface="+mn-ea"/>
                <a:cs typeface="+mn-cs"/>
              </a:rPr>
              <a:t>The terms are 1, 2, 4, 8, 16, … product of first five terms =2</a:t>
            </a:r>
            <a:r>
              <a:rPr lang="en-US" sz="1200" b="0"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4</a:t>
            </a:r>
            <a:r>
              <a:rPr lang="en-US" sz="1200" b="1" i="0" kern="1200" baseline="30000" dirty="0" smtClean="0">
                <a:solidFill>
                  <a:schemeClr val="tx1"/>
                </a:solidFill>
                <a:effectLst/>
                <a:latin typeface="+mn-lt"/>
                <a:ea typeface="+mn-ea"/>
                <a:cs typeface="+mn-cs"/>
              </a:rPr>
              <a:t>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61891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given series is a G.P. The nth term of the series is given by</a:t>
            </a:r>
            <a:r>
              <a:rPr lang="en-US" dirty="0" smtClean="0"/>
              <a:t/>
            </a:r>
            <a:br>
              <a:rPr lang="en-US" dirty="0" smtClean="0"/>
            </a:br>
            <a:r>
              <a:rPr lang="en-US" sz="1200" b="0" i="0" kern="1200" dirty="0" err="1" smtClean="0">
                <a:solidFill>
                  <a:schemeClr val="tx1"/>
                </a:solidFill>
                <a:effectLst/>
                <a:latin typeface="+mn-lt"/>
                <a:ea typeface="+mn-ea"/>
                <a:cs typeface="+mn-cs"/>
              </a:rPr>
              <a:t>T</a:t>
            </a:r>
            <a:r>
              <a:rPr lang="en-US" sz="1200" b="0" i="0"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ar</a:t>
            </a:r>
            <a:r>
              <a:rPr lang="en-US" sz="1200" b="0" i="0" kern="1200" baseline="30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- 1</a:t>
            </a:r>
            <a:r>
              <a:rPr lang="en-US" dirty="0" smtClean="0"/>
              <a:t/>
            </a:r>
            <a:br>
              <a:rPr lang="en-US" dirty="0" smtClean="0"/>
            </a:br>
            <a:r>
              <a:rPr lang="en-US" sz="1200" b="0" i="0" kern="1200" dirty="0" smtClean="0">
                <a:solidFill>
                  <a:schemeClr val="tx1"/>
                </a:solidFill>
                <a:effectLst/>
                <a:latin typeface="+mn-lt"/>
                <a:ea typeface="+mn-ea"/>
                <a:cs typeface="+mn-cs"/>
              </a:rPr>
              <a:t>Here, first term, that is, a = 1/2.</a:t>
            </a:r>
            <a:r>
              <a:rPr lang="en-US" dirty="0" smtClean="0"/>
              <a:t/>
            </a:r>
            <a:br>
              <a:rPr lang="en-US" dirty="0" smtClean="0"/>
            </a:br>
            <a:r>
              <a:rPr lang="en-US" sz="1200" b="0" i="0" kern="1200" dirty="0" smtClean="0">
                <a:solidFill>
                  <a:schemeClr val="tx1"/>
                </a:solidFill>
                <a:effectLst/>
                <a:latin typeface="+mn-lt"/>
                <a:ea typeface="+mn-ea"/>
                <a:cs typeface="+mn-cs"/>
              </a:rPr>
              <a:t>Common difference, r = a</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 = 1/4/1/2 = 1/2</a:t>
            </a:r>
            <a:r>
              <a:rPr lang="en-US" dirty="0" smtClean="0"/>
              <a:t/>
            </a:r>
            <a:br>
              <a:rPr lang="en-US" dirty="0" smtClean="0"/>
            </a:br>
            <a:r>
              <a:rPr lang="en-US" sz="1200" b="0" i="0" kern="1200" dirty="0" smtClean="0">
                <a:solidFill>
                  <a:schemeClr val="tx1"/>
                </a:solidFill>
                <a:effectLst/>
                <a:latin typeface="+mn-lt"/>
                <a:ea typeface="+mn-ea"/>
                <a:cs typeface="+mn-cs"/>
              </a:rPr>
              <a:t>Seventh term of the series = 1/2 x (1/2)7-1 = 1/ 128</a:t>
            </a:r>
            <a:r>
              <a:rPr lang="en-US" dirty="0" smtClean="0"/>
              <a:t/>
            </a:r>
            <a:br>
              <a:rPr lang="en-US" dirty="0" smtClean="0"/>
            </a:br>
            <a:r>
              <a:rPr lang="en-US" sz="1200" b="0" i="0" kern="1200" dirty="0" smtClean="0">
                <a:solidFill>
                  <a:schemeClr val="tx1"/>
                </a:solidFill>
                <a:effectLst/>
                <a:latin typeface="+mn-lt"/>
                <a:ea typeface="+mn-ea"/>
                <a:cs typeface="+mn-cs"/>
              </a:rPr>
              <a:t>Therefore, the seventh term of the series is </a:t>
            </a:r>
            <a:r>
              <a:rPr lang="en-US" sz="1200" b="1" i="0" kern="1200" dirty="0" smtClean="0">
                <a:solidFill>
                  <a:schemeClr val="tx1"/>
                </a:solidFill>
                <a:effectLst/>
                <a:latin typeface="+mn-lt"/>
                <a:ea typeface="+mn-ea"/>
                <a:cs typeface="+mn-cs"/>
              </a:rPr>
              <a:t>1/128.</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6320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four G.M.s are inserted, total number of terms = 6. Now, common ratio = (128 / 1/8) </a:t>
            </a:r>
            <a:r>
              <a:rPr lang="en-US" sz="1200" b="0" i="0" kern="1200" baseline="30000" dirty="0" smtClean="0">
                <a:solidFill>
                  <a:schemeClr val="tx1"/>
                </a:solidFill>
                <a:effectLst/>
                <a:latin typeface="+mn-lt"/>
                <a:ea typeface="+mn-ea"/>
                <a:cs typeface="+mn-cs"/>
              </a:rPr>
              <a:t>1/(6-1)</a:t>
            </a:r>
            <a:r>
              <a:rPr lang="en-US" sz="1200" b="0" i="0" kern="1200" dirty="0" smtClean="0">
                <a:solidFill>
                  <a:schemeClr val="tx1"/>
                </a:solidFill>
                <a:effectLst/>
                <a:latin typeface="+mn-lt"/>
                <a:ea typeface="+mn-ea"/>
                <a:cs typeface="+mn-cs"/>
              </a:rPr>
              <a:t> = 4. The second G.M. = (1/8) * 4^2 = 16 / 8 = </a:t>
            </a:r>
            <a:r>
              <a:rPr lang="en-US" sz="1200" b="1" i="0"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042357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nth term = (2</a:t>
            </a:r>
            <a:r>
              <a:rPr lang="en-US" sz="1200" b="0" i="0" kern="1200" baseline="300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- 1)/2</a:t>
            </a:r>
            <a:r>
              <a:rPr lang="en-US" sz="1200" b="0" i="0" kern="1200" baseline="300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1 - 1/2</a:t>
            </a:r>
            <a:r>
              <a:rPr lang="en-US" sz="1200" b="0" i="0" kern="1200" baseline="30000" dirty="0" smtClean="0">
                <a:solidFill>
                  <a:schemeClr val="tx1"/>
                </a:solidFill>
                <a:effectLst/>
                <a:latin typeface="+mn-lt"/>
                <a:ea typeface="+mn-ea"/>
                <a:cs typeface="+mn-cs"/>
              </a:rPr>
              <a:t>n</a:t>
            </a:r>
            <a:r>
              <a:rPr lang="en-US" dirty="0" smtClean="0"/>
              <a:t/>
            </a:r>
            <a:br>
              <a:rPr lang="en-US" dirty="0" smtClean="0"/>
            </a:br>
            <a:r>
              <a:rPr lang="en-US" sz="1200" b="0" i="0" kern="1200" dirty="0" smtClean="0">
                <a:solidFill>
                  <a:schemeClr val="tx1"/>
                </a:solidFill>
                <a:effectLst/>
                <a:latin typeface="+mn-lt"/>
                <a:ea typeface="+mn-ea"/>
                <a:cs typeface="+mn-cs"/>
              </a:rPr>
              <a:t>Now,</a:t>
            </a:r>
            <a:r>
              <a:rPr lang="en-US" dirty="0" smtClean="0"/>
              <a:t/>
            </a:r>
            <a:br>
              <a:rPr lang="en-US" dirty="0" smtClean="0"/>
            </a:br>
            <a:r>
              <a:rPr lang="en-US" sz="1200" b="0" i="0" kern="1200" dirty="0" smtClean="0">
                <a:solidFill>
                  <a:schemeClr val="tx1"/>
                </a:solidFill>
                <a:effectLst/>
                <a:latin typeface="+mn-lt"/>
                <a:ea typeface="+mn-ea"/>
                <a:cs typeface="+mn-cs"/>
              </a:rPr>
              <a:t>Sum of n terms = 1 + 1 + 1 + … n terms - (1/2 + 1/4 + … + n) terms = n - [(1/2)(1 - 1/2</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(1/2) ]= </a:t>
            </a:r>
            <a:r>
              <a:rPr lang="en-US" sz="1200" b="1" i="0" kern="1200" dirty="0" smtClean="0">
                <a:solidFill>
                  <a:schemeClr val="tx1"/>
                </a:solidFill>
                <a:effectLst/>
                <a:latin typeface="+mn-lt"/>
                <a:ea typeface="+mn-ea"/>
                <a:cs typeface="+mn-cs"/>
              </a:rPr>
              <a:t>n - 1 + 1/2</a:t>
            </a:r>
            <a:r>
              <a:rPr lang="en-US" sz="1200" b="1" i="0" kern="1200" baseline="30000" dirty="0" smtClean="0">
                <a:solidFill>
                  <a:schemeClr val="tx1"/>
                </a:solidFill>
                <a:effectLst/>
                <a:latin typeface="+mn-lt"/>
                <a:ea typeface="+mn-ea"/>
                <a:cs typeface="+mn-cs"/>
              </a:rPr>
              <a:t>n</a:t>
            </a:r>
            <a:r>
              <a:rPr lang="en-US" dirty="0" smtClean="0"/>
              <a:t/>
            </a:r>
            <a:br>
              <a:rPr lang="en-US" dirty="0" smtClean="0"/>
            </a:br>
            <a:r>
              <a:rPr lang="en-US" sz="1200" b="0" i="0" kern="1200" dirty="0" smtClean="0">
                <a:solidFill>
                  <a:schemeClr val="tx1"/>
                </a:solidFill>
                <a:effectLst/>
                <a:latin typeface="+mn-lt"/>
                <a:ea typeface="+mn-ea"/>
                <a:cs typeface="+mn-cs"/>
              </a:rPr>
              <a:t>Alternatively, the question can be solved using options.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10021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Let r be the common ratio. Now</a:t>
            </a:r>
            <a:r>
              <a:rPr lang="en-US" dirty="0" smtClean="0"/>
              <a:t/>
            </a:r>
            <a:br>
              <a:rPr lang="en-US" dirty="0" smtClean="0"/>
            </a:br>
            <a:r>
              <a:rPr lang="en-US" sz="1200" b="0" i="0" kern="1200" dirty="0" smtClean="0">
                <a:solidFill>
                  <a:schemeClr val="tx1"/>
                </a:solidFill>
                <a:effectLst/>
                <a:latin typeface="+mn-lt"/>
                <a:ea typeface="+mn-ea"/>
                <a:cs typeface="+mn-cs"/>
              </a:rPr>
              <a:t>b = </a:t>
            </a:r>
            <a:r>
              <a:rPr lang="en-US" sz="1200" b="0" i="0" kern="1200" dirty="0" err="1" smtClean="0">
                <a:solidFill>
                  <a:schemeClr val="tx1"/>
                </a:solidFill>
                <a:effectLst/>
                <a:latin typeface="+mn-lt"/>
                <a:ea typeface="+mn-ea"/>
                <a:cs typeface="+mn-cs"/>
              </a:rPr>
              <a:t>ar</a:t>
            </a:r>
            <a:r>
              <a:rPr lang="en-US" sz="1200" b="0" i="0" kern="1200" baseline="30000" dirty="0" smtClean="0">
                <a:solidFill>
                  <a:schemeClr val="tx1"/>
                </a:solidFill>
                <a:effectLst/>
                <a:latin typeface="+mn-lt"/>
                <a:ea typeface="+mn-ea"/>
                <a:cs typeface="+mn-cs"/>
              </a:rPr>
              <a:t>(n-1)</a:t>
            </a:r>
            <a:r>
              <a:rPr lang="en-US" dirty="0" smtClean="0"/>
              <a:t/>
            </a:r>
            <a:br>
              <a:rPr lang="en-US" dirty="0" smtClean="0"/>
            </a:br>
            <a:r>
              <a:rPr lang="en-US" sz="1200" b="0" i="0" kern="1200" dirty="0" smtClean="0">
                <a:solidFill>
                  <a:schemeClr val="tx1"/>
                </a:solidFill>
                <a:effectLst/>
                <a:latin typeface="+mn-lt"/>
                <a:ea typeface="+mn-ea"/>
                <a:cs typeface="+mn-cs"/>
              </a:rPr>
              <a:t>So</a:t>
            </a:r>
            <a:r>
              <a:rPr lang="en-US" dirty="0" smtClean="0"/>
              <a:t/>
            </a:r>
            <a:br>
              <a:rPr lang="en-US" dirty="0" smtClean="0"/>
            </a:br>
            <a:r>
              <a:rPr lang="en-US" sz="1200" b="0" i="0" kern="1200" dirty="0" smtClean="0">
                <a:solidFill>
                  <a:schemeClr val="tx1"/>
                </a:solidFill>
                <a:effectLst/>
                <a:latin typeface="+mn-lt"/>
                <a:ea typeface="+mn-ea"/>
                <a:cs typeface="+mn-cs"/>
              </a:rPr>
              <a:t>p = </a:t>
            </a:r>
            <a:r>
              <a:rPr lang="en-US" sz="1200" b="0" i="0" kern="1200" dirty="0" err="1" smtClean="0">
                <a:solidFill>
                  <a:schemeClr val="tx1"/>
                </a:solidFill>
                <a:effectLst/>
                <a:latin typeface="+mn-lt"/>
                <a:ea typeface="+mn-ea"/>
                <a:cs typeface="+mn-cs"/>
              </a:rPr>
              <a:t>a</a:t>
            </a:r>
            <a:r>
              <a:rPr lang="en-US" sz="1200" b="0" i="0" kern="1200" baseline="30000" dirty="0" err="1" smtClean="0">
                <a:solidFill>
                  <a:schemeClr val="tx1"/>
                </a:solidFill>
                <a:effectLst/>
                <a:latin typeface="+mn-lt"/>
                <a:ea typeface="+mn-ea"/>
                <a:cs typeface="+mn-cs"/>
              </a:rPr>
              <a:t>n</a:t>
            </a:r>
            <a:r>
              <a:rPr lang="en-US" sz="1200" b="0" i="0" kern="1200" dirty="0" err="1" smtClean="0">
                <a:solidFill>
                  <a:schemeClr val="tx1"/>
                </a:solidFill>
                <a:effectLst/>
                <a:latin typeface="+mn-lt"/>
                <a:ea typeface="+mn-ea"/>
                <a:cs typeface="+mn-cs"/>
              </a:rPr>
              <a:t>r</a:t>
            </a:r>
            <a:r>
              <a:rPr lang="en-US" sz="1200" b="0" i="0" kern="1200" baseline="30000" dirty="0" err="1" smtClean="0">
                <a:solidFill>
                  <a:schemeClr val="tx1"/>
                </a:solidFill>
                <a:effectLst/>
                <a:latin typeface="+mn-lt"/>
                <a:ea typeface="+mn-ea"/>
                <a:cs typeface="+mn-cs"/>
              </a:rPr>
              <a:t>n</a:t>
            </a:r>
            <a:r>
              <a:rPr lang="en-US" sz="1200" b="0" i="0" kern="1200" baseline="300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/2</a:t>
            </a:r>
            <a:r>
              <a:rPr lang="en-US" dirty="0" smtClean="0"/>
              <a:t/>
            </a:r>
            <a:br>
              <a:rPr lang="en-US" dirty="0" smtClean="0"/>
            </a:br>
            <a:r>
              <a:rPr lang="en-US" sz="1200" b="0" i="0" kern="1200" dirty="0" smtClean="0">
                <a:solidFill>
                  <a:schemeClr val="tx1"/>
                </a:solidFill>
                <a:effectLst/>
                <a:latin typeface="+mn-lt"/>
                <a:ea typeface="+mn-ea"/>
                <a:cs typeface="+mn-cs"/>
              </a:rPr>
              <a:t>p</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a:t>
            </a:r>
            <a:r>
              <a:rPr lang="en-US" sz="1200" b="0" i="0" kern="1200" baseline="30000" dirty="0" smtClean="0">
                <a:solidFill>
                  <a:schemeClr val="tx1"/>
                </a:solidFill>
                <a:effectLst/>
                <a:latin typeface="+mn-lt"/>
                <a:ea typeface="+mn-ea"/>
                <a:cs typeface="+mn-cs"/>
              </a:rPr>
              <a:t>2n</a:t>
            </a:r>
            <a:r>
              <a:rPr lang="en-US" sz="1200" b="0" i="0" kern="1200" dirty="0" smtClean="0">
                <a:solidFill>
                  <a:schemeClr val="tx1"/>
                </a:solidFill>
                <a:effectLst/>
                <a:latin typeface="+mn-lt"/>
                <a:ea typeface="+mn-ea"/>
                <a:cs typeface="+mn-cs"/>
              </a:rPr>
              <a:t>r</a:t>
            </a:r>
            <a:r>
              <a:rPr lang="en-US" sz="1200" b="0" i="0" kern="1200" baseline="30000" dirty="0" smtClean="0">
                <a:solidFill>
                  <a:schemeClr val="tx1"/>
                </a:solidFill>
                <a:effectLst/>
                <a:latin typeface="+mn-lt"/>
                <a:ea typeface="+mn-ea"/>
                <a:cs typeface="+mn-cs"/>
              </a:rPr>
              <a:t>n(n - 1)</a:t>
            </a:r>
            <a:r>
              <a:rPr lang="en-US" dirty="0" smtClean="0"/>
              <a:t/>
            </a:r>
            <a:br>
              <a:rPr lang="en-US" dirty="0" smtClean="0"/>
            </a:br>
            <a:r>
              <a:rPr lang="en-US" sz="1200" b="0" i="0" kern="1200" dirty="0" smtClean="0">
                <a:solidFill>
                  <a:schemeClr val="tx1"/>
                </a:solidFill>
                <a:effectLst/>
                <a:latin typeface="+mn-lt"/>
                <a:ea typeface="+mn-ea"/>
                <a:cs typeface="+mn-cs"/>
              </a:rPr>
              <a:t>(a * </a:t>
            </a:r>
            <a:r>
              <a:rPr lang="en-US" sz="1200" b="0" i="0" kern="1200" dirty="0" err="1" smtClean="0">
                <a:solidFill>
                  <a:schemeClr val="tx1"/>
                </a:solidFill>
                <a:effectLst/>
                <a:latin typeface="+mn-lt"/>
                <a:ea typeface="+mn-ea"/>
                <a:cs typeface="+mn-cs"/>
              </a:rPr>
              <a:t>ar</a:t>
            </a:r>
            <a:r>
              <a:rPr lang="en-US" sz="1200" b="0" i="0" kern="1200" baseline="300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=(a * b)</a:t>
            </a:r>
            <a:r>
              <a:rPr lang="en-US" sz="1200" b="0" i="0" kern="1200" baseline="30000" dirty="0" smtClean="0">
                <a:solidFill>
                  <a:schemeClr val="tx1"/>
                </a:solidFill>
                <a:effectLst/>
                <a:latin typeface="+mn-lt"/>
                <a:ea typeface="+mn-ea"/>
                <a:cs typeface="+mn-cs"/>
              </a:rPr>
              <a:t>n</a:t>
            </a:r>
            <a:r>
              <a:rPr lang="en-US" dirty="0" smtClean="0"/>
              <a:t/>
            </a:r>
            <a:br>
              <a:rPr lang="en-US" dirty="0" smtClean="0"/>
            </a:br>
            <a:r>
              <a:rPr lang="en-US" sz="1200" b="0" i="0" kern="1200" dirty="0" smtClean="0">
                <a:solidFill>
                  <a:schemeClr val="tx1"/>
                </a:solidFill>
                <a:effectLst/>
                <a:latin typeface="+mn-lt"/>
                <a:ea typeface="+mn-ea"/>
                <a:cs typeface="+mn-cs"/>
              </a:rPr>
              <a:t>Alternatively, let us take a GP 1, 2, 4, …. Let us consider the first two terms.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a:t>
            </a:r>
            <a:r>
              <a:rPr lang="en-US" sz="1200" b="0" i="0" kern="1200" dirty="0" smtClean="0">
                <a:solidFill>
                  <a:schemeClr val="tx1"/>
                </a:solidFill>
                <a:effectLst/>
                <a:latin typeface="+mn-lt"/>
                <a:ea typeface="+mn-ea"/>
                <a:cs typeface="+mn-cs"/>
              </a:rPr>
              <a:t>, a = 1, b = 2, p = 2, n = 2. So</a:t>
            </a:r>
            <a:r>
              <a:rPr lang="en-US" dirty="0" smtClean="0"/>
              <a:t/>
            </a:r>
            <a:br>
              <a:rPr lang="en-US" dirty="0" smtClean="0"/>
            </a:br>
            <a:r>
              <a:rPr lang="en-US" sz="1200" b="0" i="0" kern="1200" dirty="0" smtClean="0">
                <a:solidFill>
                  <a:schemeClr val="tx1"/>
                </a:solidFill>
                <a:effectLst/>
                <a:latin typeface="+mn-lt"/>
                <a:ea typeface="+mn-ea"/>
                <a:cs typeface="+mn-cs"/>
              </a:rPr>
              <a:t>p</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2 * 2 = 4 =</a:t>
            </a:r>
            <a:r>
              <a:rPr lang="en-US" sz="1200" b="1" i="0" kern="1200" dirty="0" smtClean="0">
                <a:solidFill>
                  <a:schemeClr val="tx1"/>
                </a:solidFill>
                <a:effectLst/>
                <a:latin typeface="+mn-lt"/>
                <a:ea typeface="+mn-ea"/>
                <a:cs typeface="+mn-cs"/>
              </a:rPr>
              <a:t> (a * b)</a:t>
            </a:r>
            <a:r>
              <a:rPr lang="en-US" sz="1200" b="1" i="0" kern="1200" baseline="30000" dirty="0" smtClean="0">
                <a:solidFill>
                  <a:schemeClr val="tx1"/>
                </a:solidFill>
                <a:effectLst/>
                <a:latin typeface="+mn-lt"/>
                <a:ea typeface="+mn-ea"/>
                <a:cs typeface="+mn-cs"/>
              </a:rPr>
              <a:t>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69423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1(7</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-1) / 7 - 1 &gt;1000.</a:t>
            </a:r>
            <a:r>
              <a:rPr lang="en-US" dirty="0" smtClean="0"/>
              <a:t/>
            </a:r>
            <a:br>
              <a:rPr lang="en-US" dirty="0" smtClean="0"/>
            </a:br>
            <a:r>
              <a:rPr lang="en-US" sz="1200" b="0" i="0" kern="1200" dirty="0" smtClean="0">
                <a:solidFill>
                  <a:schemeClr val="tx1"/>
                </a:solidFill>
                <a:effectLst/>
                <a:latin typeface="+mn-lt"/>
                <a:ea typeface="+mn-ea"/>
                <a:cs typeface="+mn-cs"/>
              </a:rPr>
              <a:t>Putting n = 5 we get LHS = 2801.</a:t>
            </a:r>
            <a:r>
              <a:rPr lang="en-US" dirty="0" smtClean="0"/>
              <a:t/>
            </a:r>
            <a:br>
              <a:rPr lang="en-US" dirty="0" smtClean="0"/>
            </a:br>
            <a:r>
              <a:rPr lang="en-US" sz="1200" b="0" i="0" kern="1200" dirty="0" smtClean="0">
                <a:solidFill>
                  <a:schemeClr val="tx1"/>
                </a:solidFill>
                <a:effectLst/>
                <a:latin typeface="+mn-lt"/>
                <a:ea typeface="+mn-ea"/>
                <a:cs typeface="+mn-cs"/>
              </a:rPr>
              <a:t>Hence, total number of terms should be 5. So a =</a:t>
            </a:r>
            <a:r>
              <a:rPr lang="en-US" sz="1200" b="1" i="0" kern="1200" dirty="0" smtClean="0">
                <a:solidFill>
                  <a:schemeClr val="tx1"/>
                </a:solidFill>
                <a:effectLst/>
                <a:latin typeface="+mn-lt"/>
                <a:ea typeface="+mn-ea"/>
                <a:cs typeface="+mn-cs"/>
              </a:rPr>
              <a:t> 4</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801442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b="1" i="1" dirty="0" smtClean="0"/>
              <a:t>Image: View-&gt;Notes page</a:t>
            </a:r>
            <a:endParaRPr lang="en-US" sz="1200" b="1" i="1" kern="1200" dirty="0" smtClean="0">
              <a:solidFill>
                <a:schemeClr val="tx1"/>
              </a:solidFill>
              <a:effectLst/>
            </a:endParaRPr>
          </a:p>
          <a:p>
            <a:r>
              <a:rPr lang="en-US" sz="1200" b="0" i="0" kern="1200" dirty="0" smtClean="0">
                <a:solidFill>
                  <a:schemeClr val="tx1"/>
                </a:solidFill>
                <a:effectLst/>
                <a:latin typeface="+mn-lt"/>
                <a:ea typeface="+mn-ea"/>
                <a:cs typeface="+mn-cs"/>
              </a:rPr>
              <a:t> (Referring the image)Subtracting Eq. (2) from Eq. (1) we get</a:t>
            </a:r>
            <a:r>
              <a:rPr lang="en-US" dirty="0" smtClean="0"/>
              <a:t/>
            </a:r>
            <a:br>
              <a:rPr lang="en-US" dirty="0" smtClean="0"/>
            </a:br>
            <a:r>
              <a:rPr lang="en-US" sz="1200" b="0" i="0" kern="1200" dirty="0" smtClean="0">
                <a:solidFill>
                  <a:schemeClr val="tx1"/>
                </a:solidFill>
                <a:effectLst/>
                <a:latin typeface="+mn-lt"/>
                <a:ea typeface="+mn-ea"/>
                <a:cs typeface="+mn-cs"/>
              </a:rPr>
              <a:t>S/2 = 1/2 + (3/4 - 1/4) + (5/8 - 3/8) + … = 1/2 + 1/2 + 1/4 + 1/8 + … = 1/2 + 1 = 3/2</a:t>
            </a:r>
            <a:r>
              <a:rPr lang="en-US" dirty="0" smtClean="0"/>
              <a:t/>
            </a:r>
            <a:br>
              <a:rPr lang="en-US" dirty="0" smtClean="0"/>
            </a:br>
            <a:r>
              <a:rPr lang="en-US" sz="1200" b="0" i="0" kern="1200" dirty="0" smtClean="0">
                <a:solidFill>
                  <a:schemeClr val="tx1"/>
                </a:solidFill>
                <a:effectLst/>
                <a:latin typeface="+mn-lt"/>
                <a:ea typeface="+mn-ea"/>
                <a:cs typeface="+mn-cs"/>
              </a:rPr>
              <a:t>S =</a:t>
            </a:r>
            <a:r>
              <a:rPr lang="en-US" sz="1200" b="1" i="0" kern="1200" dirty="0" smtClean="0">
                <a:solidFill>
                  <a:schemeClr val="tx1"/>
                </a:solidFill>
                <a:effectLst/>
                <a:latin typeface="+mn-lt"/>
                <a:ea typeface="+mn-ea"/>
                <a:cs typeface="+mn-cs"/>
              </a:rPr>
              <a:t> 3</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pic>
        <p:nvPicPr>
          <p:cNvPr id="1026" name="Picture 2" descr="http://i1.facenow.in/modules/emanager/ques/img/tmp_bdf3fd65c81469f94496b74cedd497f2f9ce16689809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667374"/>
            <a:ext cx="3171825"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40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1st day-50 choc.</a:t>
            </a:r>
          </a:p>
          <a:p>
            <a:r>
              <a:rPr lang="en-US" sz="1200" b="0" i="0" kern="1200" dirty="0" smtClean="0">
                <a:solidFill>
                  <a:schemeClr val="tx1"/>
                </a:solidFill>
                <a:effectLst/>
                <a:latin typeface="+mn-lt"/>
                <a:ea typeface="+mn-ea"/>
                <a:cs typeface="+mn-cs"/>
              </a:rPr>
              <a:t>2nd day-100 choc.</a:t>
            </a:r>
          </a:p>
          <a:p>
            <a:r>
              <a:rPr lang="en-US" sz="1200" b="0" i="0" kern="1200" dirty="0" smtClean="0">
                <a:solidFill>
                  <a:schemeClr val="tx1"/>
                </a:solidFill>
                <a:effectLst/>
                <a:latin typeface="+mn-lt"/>
                <a:ea typeface="+mn-ea"/>
                <a:cs typeface="+mn-cs"/>
              </a:rPr>
              <a:t>3rd day-200 choc</a:t>
            </a:r>
          </a:p>
          <a:p>
            <a:r>
              <a:rPr lang="en-US" sz="1200" b="0" i="0" kern="1200" dirty="0" smtClean="0">
                <a:solidFill>
                  <a:schemeClr val="tx1"/>
                </a:solidFill>
                <a:effectLst/>
                <a:latin typeface="+mn-lt"/>
                <a:ea typeface="+mn-ea"/>
                <a:cs typeface="+mn-cs"/>
              </a:rPr>
              <a:t>its a GP with d common ratio r=2</a:t>
            </a:r>
          </a:p>
          <a:p>
            <a:r>
              <a:rPr lang="en-US" sz="1200" b="0" i="0" kern="1200" dirty="0" smtClean="0">
                <a:solidFill>
                  <a:schemeClr val="tx1"/>
                </a:solidFill>
                <a:effectLst/>
                <a:latin typeface="+mn-lt"/>
                <a:ea typeface="+mn-ea"/>
                <a:cs typeface="+mn-cs"/>
              </a:rPr>
              <a:t>sum of </a:t>
            </a:r>
            <a:r>
              <a:rPr lang="en-US" sz="1200" b="0" i="0" kern="1200" dirty="0" err="1" smtClean="0">
                <a:solidFill>
                  <a:schemeClr val="tx1"/>
                </a:solidFill>
                <a:effectLst/>
                <a:latin typeface="+mn-lt"/>
                <a:ea typeface="+mn-ea"/>
                <a:cs typeface="+mn-cs"/>
              </a:rPr>
              <a:t>gp</a:t>
            </a:r>
            <a:r>
              <a:rPr lang="en-US" sz="1200" b="0" i="0" kern="1200" dirty="0" smtClean="0">
                <a:solidFill>
                  <a:schemeClr val="tx1"/>
                </a:solidFill>
                <a:effectLst/>
                <a:latin typeface="+mn-lt"/>
                <a:ea typeface="+mn-ea"/>
                <a:cs typeface="+mn-cs"/>
              </a:rPr>
              <a:t> terms = a(r^n-1)/r-1</a:t>
            </a:r>
          </a:p>
          <a:p>
            <a:r>
              <a:rPr lang="en-US" sz="1200" b="0" i="0" kern="1200" dirty="0" smtClean="0">
                <a:solidFill>
                  <a:schemeClr val="tx1"/>
                </a:solidFill>
                <a:effectLst/>
                <a:latin typeface="+mn-lt"/>
                <a:ea typeface="+mn-ea"/>
                <a:cs typeface="+mn-cs"/>
              </a:rPr>
              <a:t>50(2^n-1)/2-1=25600</a:t>
            </a:r>
          </a:p>
          <a:p>
            <a:r>
              <a:rPr lang="en-US" sz="1200" b="0" i="0" kern="1200" dirty="0" smtClean="0">
                <a:solidFill>
                  <a:schemeClr val="tx1"/>
                </a:solidFill>
                <a:effectLst/>
                <a:latin typeface="+mn-lt"/>
                <a:ea typeface="+mn-ea"/>
                <a:cs typeface="+mn-cs"/>
              </a:rPr>
              <a:t>2^n=513=512+1 = (2</a:t>
            </a:r>
            <a:r>
              <a:rPr lang="en-US" sz="1200" b="0" i="0" kern="1200" baseline="30000" dirty="0" smtClean="0">
                <a:solidFill>
                  <a:schemeClr val="tx1"/>
                </a:solidFill>
                <a:effectLst/>
                <a:latin typeface="+mn-lt"/>
                <a:ea typeface="+mn-ea"/>
                <a:cs typeface="+mn-cs"/>
              </a:rPr>
              <a:t>9</a:t>
            </a:r>
            <a:r>
              <a:rPr lang="en-US" sz="1200" b="0" i="0" kern="1200" dirty="0" smtClean="0">
                <a:solidFill>
                  <a:schemeClr val="tx1"/>
                </a:solidFill>
                <a:effectLst/>
                <a:latin typeface="+mn-lt"/>
                <a:ea typeface="+mn-ea"/>
                <a:cs typeface="+mn-cs"/>
              </a:rPr>
              <a:t>)+1</a:t>
            </a:r>
          </a:p>
          <a:p>
            <a:r>
              <a:rPr lang="en-US" sz="1200" b="0" i="0" kern="1200" dirty="0" smtClean="0">
                <a:solidFill>
                  <a:schemeClr val="tx1"/>
                </a:solidFill>
                <a:effectLst/>
                <a:latin typeface="+mn-lt"/>
                <a:ea typeface="+mn-ea"/>
                <a:cs typeface="+mn-cs"/>
              </a:rPr>
              <a:t>which means he can have 25600 chocolates for 9 days  so from the 10th day it will exceed</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47174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The above condition can be numerically written as:200 +100 +100 +50 +50 +25 + 25.....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200 + 2(100 +50 + 25...)   --------&gt; G.P. with common ratio (1/2)</a:t>
            </a:r>
          </a:p>
          <a:p>
            <a:r>
              <a:rPr lang="en-US" sz="1200" b="0" i="0" kern="1200" dirty="0" smtClean="0">
                <a:solidFill>
                  <a:schemeClr val="tx1"/>
                </a:solidFill>
                <a:effectLst/>
                <a:latin typeface="+mn-lt"/>
                <a:ea typeface="+mn-ea"/>
                <a:cs typeface="+mn-cs"/>
              </a:rPr>
              <a:t>200 + 2(100/(1-1/2))          ---------&gt; Sum of G.P. =  A/(1-R)</a:t>
            </a:r>
          </a:p>
          <a:p>
            <a:r>
              <a:rPr lang="en-US" sz="1200" b="0" i="0" kern="1200" dirty="0" smtClean="0">
                <a:solidFill>
                  <a:schemeClr val="tx1"/>
                </a:solidFill>
                <a:effectLst/>
                <a:latin typeface="+mn-lt"/>
                <a:ea typeface="+mn-ea"/>
                <a:cs typeface="+mn-cs"/>
              </a:rPr>
              <a:t>200+400</a:t>
            </a:r>
          </a:p>
          <a:p>
            <a:r>
              <a:rPr lang="en-US" sz="1200" b="0" i="0" kern="1200" dirty="0" smtClean="0">
                <a:solidFill>
                  <a:schemeClr val="tx1"/>
                </a:solidFill>
                <a:effectLst/>
                <a:latin typeface="+mn-lt"/>
                <a:ea typeface="+mn-ea"/>
                <a:cs typeface="+mn-cs"/>
              </a:rPr>
              <a:t> = 600 m</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75153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Distance travelled by the ball</a:t>
            </a:r>
          </a:p>
          <a:p>
            <a:r>
              <a:rPr lang="en-US" sz="1200" b="0" i="0" kern="1200" dirty="0" smtClean="0">
                <a:solidFill>
                  <a:schemeClr val="tx1"/>
                </a:solidFill>
                <a:effectLst/>
                <a:latin typeface="+mn-lt"/>
                <a:ea typeface="+mn-ea"/>
                <a:cs typeface="+mn-cs"/>
              </a:rPr>
              <a:t>= 256 + (128+128) + (64+64) + (32+32)+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Since, the series excluding 256 is the G.P</a:t>
            </a:r>
          </a:p>
          <a:p>
            <a:r>
              <a:rPr lang="en-US" sz="1200" b="0" i="0" kern="1200" dirty="0" smtClean="0">
                <a:solidFill>
                  <a:schemeClr val="tx1"/>
                </a:solidFill>
                <a:effectLst/>
                <a:latin typeface="+mn-lt"/>
                <a:ea typeface="+mn-ea"/>
                <a:cs typeface="+mn-cs"/>
              </a:rPr>
              <a:t>a = 256; r = ½;</a:t>
            </a:r>
          </a:p>
          <a:p>
            <a:r>
              <a:rPr lang="en-US" sz="1200" b="0" i="0" kern="1200" dirty="0" smtClean="0">
                <a:solidFill>
                  <a:schemeClr val="tx1"/>
                </a:solidFill>
                <a:effectLst/>
                <a:latin typeface="+mn-lt"/>
                <a:ea typeface="+mn-ea"/>
                <a:cs typeface="+mn-cs"/>
              </a:rPr>
              <a:t>Sum of infinite G.P = a/ (1-r)</a:t>
            </a:r>
          </a:p>
          <a:p>
            <a:r>
              <a:rPr lang="en-US" sz="1200" b="0" i="0" kern="1200" dirty="0" smtClean="0">
                <a:solidFill>
                  <a:schemeClr val="tx1"/>
                </a:solidFill>
                <a:effectLst/>
                <a:latin typeface="+mn-lt"/>
                <a:ea typeface="+mn-ea"/>
                <a:cs typeface="+mn-cs"/>
              </a:rPr>
              <a:t>                                      = 256 / (1- ½ )</a:t>
            </a:r>
          </a:p>
          <a:p>
            <a:r>
              <a:rPr lang="en-US" sz="1200" b="0" i="0" kern="1200" dirty="0" smtClean="0">
                <a:solidFill>
                  <a:schemeClr val="tx1"/>
                </a:solidFill>
                <a:effectLst/>
                <a:latin typeface="+mn-lt"/>
                <a:ea typeface="+mn-ea"/>
                <a:cs typeface="+mn-cs"/>
              </a:rPr>
              <a:t>                                      = 256 * 2 = 512</a:t>
            </a:r>
          </a:p>
          <a:p>
            <a:r>
              <a:rPr lang="en-US" sz="1200" b="0" i="0" kern="1200" dirty="0" smtClean="0">
                <a:solidFill>
                  <a:schemeClr val="tx1"/>
                </a:solidFill>
                <a:effectLst/>
                <a:latin typeface="+mn-lt"/>
                <a:ea typeface="+mn-ea"/>
                <a:cs typeface="+mn-cs"/>
              </a:rPr>
              <a:t>Distance travelled by the ball = 256 + 512 = 768</a:t>
            </a: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768.</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pic>
        <p:nvPicPr>
          <p:cNvPr id="1026" name="Picture 2" descr="http://i1.facenow.in/modules/emanager/ques/img/tmp_f381fdee1e911f7a0e7463f4d762655115336245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913313"/>
            <a:ext cx="2663513" cy="189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420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When a ball is dropped from a height of 250 m, it travels a distance of 250 m.</a:t>
            </a:r>
            <a:r>
              <a:rPr lang="en-US" dirty="0" smtClean="0"/>
              <a:t/>
            </a:r>
            <a:br>
              <a:rPr lang="en-US" dirty="0" smtClean="0"/>
            </a:br>
            <a:r>
              <a:rPr lang="en-US" sz="1200" b="0" i="0" kern="1200" dirty="0" smtClean="0">
                <a:solidFill>
                  <a:schemeClr val="tx1"/>
                </a:solidFill>
                <a:effectLst/>
                <a:latin typeface="+mn-lt"/>
                <a:ea typeface="+mn-ea"/>
                <a:cs typeface="+mn-cs"/>
              </a:rPr>
              <a:t>Now, the ball rebounds to a height equal to four-fifth of the previous height.</a:t>
            </a:r>
            <a:r>
              <a:rPr lang="en-US" dirty="0" smtClean="0"/>
              <a:t/>
            </a:r>
            <a:br>
              <a:rPr lang="en-US" dirty="0" smtClean="0"/>
            </a:br>
            <a:r>
              <a:rPr lang="en-US" sz="1200" b="0" i="0" kern="1200" dirty="0" smtClean="0">
                <a:solidFill>
                  <a:schemeClr val="tx1"/>
                </a:solidFill>
                <a:effectLst/>
                <a:latin typeface="+mn-lt"/>
                <a:ea typeface="+mn-ea"/>
                <a:cs typeface="+mn-cs"/>
              </a:rPr>
              <a:t>The next height it would attain will be</a:t>
            </a:r>
            <a:r>
              <a:rPr lang="en-US" dirty="0" smtClean="0"/>
              <a:t/>
            </a:r>
            <a:br>
              <a:rPr lang="en-US" dirty="0" smtClean="0"/>
            </a:br>
            <a:r>
              <a:rPr lang="en-US" sz="1200" b="0" i="0" kern="1200" dirty="0" smtClean="0">
                <a:solidFill>
                  <a:schemeClr val="tx1"/>
                </a:solidFill>
                <a:effectLst/>
                <a:latin typeface="+mn-lt"/>
                <a:ea typeface="+mn-ea"/>
                <a:cs typeface="+mn-cs"/>
              </a:rPr>
              <a:t>4/5x250 = 200</a:t>
            </a:r>
            <a:r>
              <a:rPr lang="en-US" dirty="0" smtClean="0"/>
              <a:t/>
            </a:r>
            <a:br>
              <a:rPr lang="en-US" dirty="0" smtClean="0"/>
            </a:br>
            <a:r>
              <a:rPr lang="en-US" sz="1200" b="0" i="0" kern="1200" dirty="0" smtClean="0">
                <a:solidFill>
                  <a:schemeClr val="tx1"/>
                </a:solidFill>
                <a:effectLst/>
                <a:latin typeface="+mn-lt"/>
                <a:ea typeface="+mn-ea"/>
                <a:cs typeface="+mn-cs"/>
              </a:rPr>
              <a:t>The distance travelled will be 2 * 200 = 400 because it is the sum of the distances the ball travels in the ascent and descent.</a:t>
            </a:r>
            <a:r>
              <a:rPr lang="en-US" dirty="0" smtClean="0"/>
              <a:t/>
            </a:r>
            <a:br>
              <a:rPr lang="en-US" dirty="0" smtClean="0"/>
            </a:br>
            <a:r>
              <a:rPr lang="en-US" sz="1200" b="0" i="0" kern="1200" dirty="0" smtClean="0">
                <a:solidFill>
                  <a:schemeClr val="tx1"/>
                </a:solidFill>
                <a:effectLst/>
                <a:latin typeface="+mn-lt"/>
                <a:ea typeface="+mn-ea"/>
                <a:cs typeface="+mn-cs"/>
              </a:rPr>
              <a:t>The next distance will be</a:t>
            </a:r>
            <a:r>
              <a:rPr lang="en-US" dirty="0" smtClean="0"/>
              <a:t/>
            </a:r>
            <a:br>
              <a:rPr lang="en-US" dirty="0" smtClean="0"/>
            </a:br>
            <a:r>
              <a:rPr lang="en-US" sz="1200" b="0" i="0" kern="1200" dirty="0" smtClean="0">
                <a:solidFill>
                  <a:schemeClr val="tx1"/>
                </a:solidFill>
                <a:effectLst/>
                <a:latin typeface="+mn-lt"/>
                <a:ea typeface="+mn-ea"/>
                <a:cs typeface="+mn-cs"/>
              </a:rPr>
              <a:t>4/5 x 400 = 320</a:t>
            </a:r>
            <a:r>
              <a:rPr lang="en-US" dirty="0" smtClean="0"/>
              <a:t/>
            </a:r>
            <a:br>
              <a:rPr lang="en-US" dirty="0" smtClean="0"/>
            </a:br>
            <a:r>
              <a:rPr lang="en-US" sz="1200" b="0" i="0" kern="1200" dirty="0" smtClean="0">
                <a:solidFill>
                  <a:schemeClr val="tx1"/>
                </a:solidFill>
                <a:effectLst/>
                <a:latin typeface="+mn-lt"/>
                <a:ea typeface="+mn-ea"/>
                <a:cs typeface="+mn-cs"/>
              </a:rPr>
              <a:t>Thus, the series will be 400, 320, 256, …, ∞.</a:t>
            </a:r>
            <a:r>
              <a:rPr lang="en-US" dirty="0" smtClean="0"/>
              <a:t/>
            </a:r>
            <a:br>
              <a:rPr lang="en-US" dirty="0" smtClean="0"/>
            </a:br>
            <a:r>
              <a:rPr lang="en-US" sz="1200" b="0" i="0" kern="1200" dirty="0" smtClean="0">
                <a:solidFill>
                  <a:schemeClr val="tx1"/>
                </a:solidFill>
                <a:effectLst/>
                <a:latin typeface="+mn-lt"/>
                <a:ea typeface="+mn-ea"/>
                <a:cs typeface="+mn-cs"/>
              </a:rPr>
              <a:t>sum = a/(1-r) = 400 / 1-4/5 = 2000</a:t>
            </a:r>
            <a:r>
              <a:rPr lang="en-US" dirty="0" smtClean="0"/>
              <a:t/>
            </a:r>
            <a:br>
              <a:rPr lang="en-US" dirty="0" smtClean="0"/>
            </a:br>
            <a:r>
              <a:rPr lang="en-US" sz="1200" b="0" i="0" kern="1200" dirty="0" smtClean="0">
                <a:solidFill>
                  <a:schemeClr val="tx1"/>
                </a:solidFill>
                <a:effectLst/>
                <a:latin typeface="+mn-lt"/>
                <a:ea typeface="+mn-ea"/>
                <a:cs typeface="+mn-cs"/>
              </a:rPr>
              <a:t>The total distance travelled by ball before it comes to rest = 2000 + 250 = </a:t>
            </a:r>
            <a:r>
              <a:rPr lang="en-US" sz="1200" b="1" i="0" kern="1200" dirty="0" smtClean="0">
                <a:solidFill>
                  <a:schemeClr val="tx1"/>
                </a:solidFill>
                <a:effectLst/>
                <a:latin typeface="+mn-lt"/>
                <a:ea typeface="+mn-ea"/>
                <a:cs typeface="+mn-cs"/>
              </a:rPr>
              <a:t>2250.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976012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890408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4473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53930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14119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Let the first five terms be a/r</a:t>
            </a:r>
            <a:r>
              <a:rPr lang="en-US" sz="1200" b="0" i="0" kern="1200" baseline="300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 a/r, a, </a:t>
            </a:r>
            <a:r>
              <a:rPr lang="en-US" sz="1200" b="0" i="0" kern="1200" dirty="0" err="1" smtClean="0">
                <a:solidFill>
                  <a:schemeClr val="tx1"/>
                </a:solidFill>
                <a:effectLst/>
                <a:latin typeface="+mn-lt"/>
                <a:ea typeface="+mn-ea"/>
                <a:cs typeface="+mn-cs"/>
              </a:rPr>
              <a:t>ar</a:t>
            </a:r>
            <a:r>
              <a:rPr lang="en-US" sz="1200" b="0" i="0" kern="1200" dirty="0" smtClean="0">
                <a:solidFill>
                  <a:schemeClr val="tx1"/>
                </a:solidFill>
                <a:effectLst/>
                <a:latin typeface="+mn-lt"/>
                <a:ea typeface="+mn-ea"/>
                <a:cs typeface="+mn-cs"/>
              </a:rPr>
              <a:t>, ar</a:t>
            </a:r>
            <a:r>
              <a:rPr lang="en-US" sz="1200" b="0" i="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a = 12</a:t>
            </a:r>
          </a:p>
          <a:p>
            <a:r>
              <a:rPr lang="en-US" sz="1200" b="0" i="0" kern="1200" dirty="0" smtClean="0">
                <a:solidFill>
                  <a:schemeClr val="tx1"/>
                </a:solidFill>
                <a:effectLst/>
                <a:latin typeface="+mn-lt"/>
                <a:ea typeface="+mn-ea"/>
                <a:cs typeface="+mn-cs"/>
              </a:rPr>
              <a:t>Product of first five terms            = a/r</a:t>
            </a:r>
            <a:r>
              <a:rPr lang="en-US" sz="1200" b="0" i="0" kern="1200" baseline="300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 a/r* a* </a:t>
            </a:r>
            <a:r>
              <a:rPr lang="en-US" sz="1200" b="0" i="0" kern="1200" dirty="0" err="1" smtClean="0">
                <a:solidFill>
                  <a:schemeClr val="tx1"/>
                </a:solidFill>
                <a:effectLst/>
                <a:latin typeface="+mn-lt"/>
                <a:ea typeface="+mn-ea"/>
                <a:cs typeface="+mn-cs"/>
              </a:rPr>
              <a:t>ar</a:t>
            </a:r>
            <a:r>
              <a:rPr lang="en-US" sz="1200" b="0" i="0" kern="1200" dirty="0" smtClean="0">
                <a:solidFill>
                  <a:schemeClr val="tx1"/>
                </a:solidFill>
                <a:effectLst/>
                <a:latin typeface="+mn-lt"/>
                <a:ea typeface="+mn-ea"/>
                <a:cs typeface="+mn-cs"/>
              </a:rPr>
              <a:t>* ar</a:t>
            </a:r>
            <a:r>
              <a:rPr lang="en-US" sz="1200" b="0" i="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 a</a:t>
            </a:r>
            <a:r>
              <a:rPr lang="en-US" sz="1200" b="0" i="0" kern="1200" baseline="30000" dirty="0" smtClean="0">
                <a:solidFill>
                  <a:schemeClr val="tx1"/>
                </a:solidFill>
                <a:effectLst/>
                <a:latin typeface="+mn-lt"/>
                <a:ea typeface="+mn-ea"/>
                <a:cs typeface="+mn-cs"/>
              </a:rPr>
              <a:t>5 </a:t>
            </a:r>
            <a:r>
              <a:rPr lang="en-US" sz="1200" b="0" i="0" kern="1200" dirty="0" smtClean="0">
                <a:solidFill>
                  <a:schemeClr val="tx1"/>
                </a:solidFill>
                <a:effectLst/>
                <a:latin typeface="+mn-lt"/>
                <a:ea typeface="+mn-ea"/>
                <a:cs typeface="+mn-cs"/>
              </a:rPr>
              <a:t>= 12</a:t>
            </a:r>
            <a:r>
              <a:rPr lang="en-US" sz="1200" b="0" i="0" kern="1200" baseline="30000" dirty="0" smtClean="0">
                <a:solidFill>
                  <a:schemeClr val="tx1"/>
                </a:solidFill>
                <a:effectLst/>
                <a:latin typeface="+mn-lt"/>
                <a:ea typeface="+mn-ea"/>
                <a:cs typeface="+mn-cs"/>
              </a:rPr>
              <a:t>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 the answer is </a:t>
            </a:r>
            <a:r>
              <a:rPr lang="en-US" sz="1200" b="1" i="0" kern="1200" dirty="0" smtClean="0">
                <a:solidFill>
                  <a:schemeClr val="tx1"/>
                </a:solidFill>
                <a:effectLst/>
                <a:latin typeface="+mn-lt"/>
                <a:ea typeface="+mn-ea"/>
                <a:cs typeface="+mn-cs"/>
              </a:rPr>
              <a:t>12</a:t>
            </a:r>
            <a:r>
              <a:rPr lang="en-US" sz="1200" b="1" i="0" kern="1200" baseline="30000" dirty="0" smtClean="0">
                <a:solidFill>
                  <a:schemeClr val="tx1"/>
                </a:solidFill>
                <a:effectLst/>
                <a:latin typeface="+mn-lt"/>
                <a:ea typeface="+mn-ea"/>
                <a:cs typeface="+mn-cs"/>
              </a:rPr>
              <a:t>5</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79004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Applying formula, the sum of first five digits = </a:t>
            </a:r>
            <a:r>
              <a:rPr lang="en-US" sz="1200" b="1" i="0" kern="1200" dirty="0" smtClean="0">
                <a:solidFill>
                  <a:schemeClr val="tx1"/>
                </a:solidFill>
                <a:effectLst/>
                <a:latin typeface="+mn-lt"/>
                <a:ea typeface="+mn-ea"/>
                <a:cs typeface="+mn-cs"/>
              </a:rPr>
              <a:t>31.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5149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endParaRPr lang="en-US" sz="1200" b="1"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pic>
        <p:nvPicPr>
          <p:cNvPr id="2050" name="Picture 2" descr="http://i1.facenow.in/modules/emanager/ques/img/tmp_bdf3fd65c81469f94496b74cedd497f2f9ce16003736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105400"/>
            <a:ext cx="11620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59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a:t>
            </a:r>
            <a:r>
              <a:rPr lang="en-US" sz="2500" dirty="0" smtClean="0">
                <a:latin typeface="Nunito Sans" panose="00000500000000000000" pitchFamily="2" charset="0"/>
              </a:rPr>
              <a:t>44</a:t>
            </a:r>
            <a:r>
              <a:rPr lang="en-US" sz="2500" baseline="30000" dirty="0" smtClean="0">
                <a:latin typeface="Nunito Sans" panose="00000500000000000000" pitchFamily="2" charset="0"/>
              </a:rPr>
              <a:t>th</a:t>
            </a:r>
            <a:r>
              <a:rPr lang="en-US" sz="2500" dirty="0" smtClean="0">
                <a:latin typeface="Nunito Sans" panose="00000500000000000000" pitchFamily="2" charset="0"/>
              </a:rPr>
              <a:t> term </a:t>
            </a:r>
            <a:r>
              <a:rPr lang="en-US" sz="2500" dirty="0">
                <a:latin typeface="Nunito Sans" panose="00000500000000000000" pitchFamily="2" charset="0"/>
              </a:rPr>
              <a:t>of the G.P. -4, 4 , -4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a:t>
            </a:r>
            <a:r>
              <a:rPr lang="en-US" sz="2500" dirty="0">
                <a:latin typeface="Nunito Sans" panose="00000500000000000000" pitchFamily="2" charset="0"/>
              </a:rPr>
              <a:t>22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5322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id="{D95ABC10-15CF-488C-806F-94CE71FC878A}"/>
              </a:ext>
            </a:extLst>
          </p:cNvPr>
          <p:cNvSpPr/>
          <p:nvPr/>
        </p:nvSpPr>
        <p:spPr>
          <a:xfrm>
            <a:off x="1440028" y="5322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options</a:t>
            </a:r>
          </a:p>
        </p:txBody>
      </p:sp>
    </p:spTree>
    <p:extLst>
      <p:ext uri="{BB962C8B-B14F-4D97-AF65-F5344CB8AC3E}">
        <p14:creationId xmlns:p14="http://schemas.microsoft.com/office/powerpoint/2010/main" val="302762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Sum of infinite terms of a GP is 12. If the first term is 8, what is the 5th term of this GP?</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8/81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42852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42967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42751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5322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id="{D95ABC10-15CF-488C-806F-94CE71FC878A}"/>
              </a:ext>
            </a:extLst>
          </p:cNvPr>
          <p:cNvSpPr/>
          <p:nvPr/>
        </p:nvSpPr>
        <p:spPr>
          <a:xfrm>
            <a:off x="1440028" y="5322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42746</a:t>
            </a:r>
          </a:p>
        </p:txBody>
      </p:sp>
    </p:spTree>
    <p:extLst>
      <p:ext uri="{BB962C8B-B14F-4D97-AF65-F5344CB8AC3E}">
        <p14:creationId xmlns:p14="http://schemas.microsoft.com/office/powerpoint/2010/main" val="2175823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terms are there in the G.P. 1, 2, 4, 8, …, 4096?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2593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sum of first 5 terms of the series 11, 121, 1331,...</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200086</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177155</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245361</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145262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3810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sum of three numbers in a G.P. is 38 and their product is 1728. Find the greatest number.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7476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product of five positive numbers of a geometric progression is 243. The ratio of second largest term to fourth largest term is 16:1. Find the largest term.</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17488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second term of a G.P. is 2 and the fifth term is 16. Which of the following is the product of first five terms?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r>
              <a:rPr lang="en-US" sz="2500" baseline="30000" dirty="0">
                <a:latin typeface="Nunito Sans" panose="00000500000000000000" pitchFamily="2" charset="0"/>
              </a:rPr>
              <a:t>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r>
              <a:rPr lang="en-US" sz="2500" baseline="30000" dirty="0">
                <a:latin typeface="Nunito Sans" panose="00000500000000000000" pitchFamily="2" charset="0"/>
              </a:rPr>
              <a:t>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81814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seventh term of the series 1/2, 1/4, 1/8, 1/16,…..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1/120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1/128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1/144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1/121</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90812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Four geometric means are inserted between 1/8 and 128. Find the second geometric mean.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33976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sum of the first n terms of 1/2, 3/4, 7/8, 15/16,….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1 - 1/2</a:t>
            </a:r>
            <a:r>
              <a:rPr lang="en-US" sz="2500" baseline="30000" dirty="0">
                <a:latin typeface="Nunito Sans" panose="00000500000000000000" pitchFamily="2" charset="0"/>
              </a:rPr>
              <a:t>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1 - 1/2n</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n+1</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n-1 + (1/2</a:t>
            </a:r>
            <a:r>
              <a:rPr lang="en-US" sz="2500" baseline="30000" dirty="0">
                <a:latin typeface="Nunito Sans" panose="00000500000000000000" pitchFamily="2" charset="0"/>
              </a:rPr>
              <a:t>n</a:t>
            </a:r>
            <a:r>
              <a:rPr lang="en-US" sz="2500" dirty="0">
                <a:latin typeface="Nunito Sans" panose="00000500000000000000" pitchFamily="2" charset="0"/>
              </a:rPr>
              <a:t>)</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786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a be the first term, b be the nth term and p be the product of n terms of G.P., then p</a:t>
            </a:r>
            <a:r>
              <a:rPr lang="en-US" sz="2500" baseline="30000" dirty="0">
                <a:latin typeface="Nunito Sans" panose="00000500000000000000" pitchFamily="2" charset="0"/>
              </a:rPr>
              <a:t>2</a:t>
            </a:r>
            <a:r>
              <a:rPr lang="en-US" sz="2500" dirty="0">
                <a:latin typeface="Nunito Sans" panose="00000500000000000000" pitchFamily="2" charset="0"/>
              </a:rPr>
              <a:t> </a:t>
            </a:r>
            <a:r>
              <a:rPr lang="en-US" sz="2500" dirty="0" smtClean="0">
                <a:latin typeface="Nunito Sans" panose="00000500000000000000" pitchFamily="2" charset="0"/>
              </a:rPr>
              <a:t>= ______________.</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a:t>
            </a:r>
            <a:r>
              <a:rPr lang="en-US" sz="2500" baseline="30000" dirty="0">
                <a:latin typeface="Nunito Sans" panose="00000500000000000000" pitchFamily="2" charset="0"/>
              </a:rPr>
              <a:t>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a:t>
            </a:r>
            <a:r>
              <a:rPr lang="en-US" sz="2500" baseline="30000" dirty="0">
                <a:latin typeface="Nunito Sans" panose="00000500000000000000" pitchFamily="2" charset="0"/>
              </a:rPr>
              <a:t>n-1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a:t>
            </a:r>
            <a:r>
              <a:rPr lang="en-US" sz="2500" baseline="30000" dirty="0">
                <a:latin typeface="Nunito Sans" panose="00000500000000000000" pitchFamily="2" charset="0"/>
              </a:rPr>
              <a:t>2n</a:t>
            </a:r>
          </a:p>
        </p:txBody>
      </p:sp>
      <p:sp>
        <p:nvSpPr>
          <p:cNvPr id="26" name="Rectangle 25">
            <a:extLst>
              <a:ext uri="{FF2B5EF4-FFF2-40B4-BE49-F238E27FC236}">
                <a16:creationId xmlns:a16="http://schemas.microsoft.com/office/drawing/2014/main" id="{D95ABC10-15CF-488C-806F-94CE71FC878A}"/>
              </a:ext>
            </a:extLst>
          </p:cNvPr>
          <p:cNvSpPr/>
          <p:nvPr/>
        </p:nvSpPr>
        <p:spPr>
          <a:xfrm>
            <a:off x="1541821" y="474896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a:t>
            </a:r>
            <a:r>
              <a:rPr lang="en-US" sz="2500" baseline="30000" dirty="0">
                <a:latin typeface="Nunito Sans" panose="00000500000000000000" pitchFamily="2" charset="0"/>
              </a:rPr>
              <a:t>2n-1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62775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least value of ‘a’ for which 1 + 7 + 7</a:t>
            </a:r>
            <a:r>
              <a:rPr lang="en-US" sz="2500" baseline="30000" dirty="0">
                <a:latin typeface="Nunito Sans" panose="00000500000000000000" pitchFamily="2" charset="0"/>
              </a:rPr>
              <a:t>2</a:t>
            </a:r>
            <a:r>
              <a:rPr lang="en-US" sz="2500" dirty="0">
                <a:latin typeface="Nunito Sans" panose="00000500000000000000" pitchFamily="2" charset="0"/>
              </a:rPr>
              <a:t> + … + 7</a:t>
            </a:r>
            <a:r>
              <a:rPr lang="en-US" sz="2500" baseline="30000" dirty="0">
                <a:latin typeface="Nunito Sans" panose="00000500000000000000" pitchFamily="2" charset="0"/>
              </a:rPr>
              <a:t>a</a:t>
            </a:r>
            <a:r>
              <a:rPr lang="en-US" sz="2500" dirty="0">
                <a:latin typeface="Nunito Sans" panose="00000500000000000000" pitchFamily="2" charset="0"/>
              </a:rPr>
              <a:t> &gt; 1000</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541821" y="4748961"/>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49102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sum of the series 1/2, 3/4, 5/8, 7/16,…</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541821" y="474896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95360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A man’s consumption was as follows. On the first day of a month, he ate 50 chocolates. On the second day of the month, he ate 100 chocolates. On the third day of a month, he ate 200 chocolates. If he continued to eat in this manner, on what day his total consumption exceeds 25,600?</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a:t>
            </a:r>
            <a:r>
              <a:rPr lang="en-US" sz="2500" baseline="30000" dirty="0" smtClean="0">
                <a:latin typeface="Nunito Sans" panose="00000500000000000000" pitchFamily="2" charset="0"/>
              </a:rPr>
              <a:t>th</a:t>
            </a:r>
            <a:r>
              <a:rPr lang="en-US" sz="2500" dirty="0" smtClean="0">
                <a:latin typeface="Nunito Sans" panose="00000500000000000000" pitchFamily="2" charset="0"/>
              </a:rPr>
              <a:t>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a:t>
            </a:r>
            <a:r>
              <a:rPr lang="en-US" sz="2500" baseline="30000" dirty="0" smtClean="0">
                <a:latin typeface="Nunito Sans" panose="00000500000000000000" pitchFamily="2" charset="0"/>
              </a:rPr>
              <a:t>th</a:t>
            </a:r>
            <a:r>
              <a:rPr lang="en-US" sz="2500" dirty="0" smtClean="0">
                <a:latin typeface="Nunito Sans" panose="00000500000000000000" pitchFamily="2" charset="0"/>
              </a:rPr>
              <a:t> </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11</a:t>
            </a:r>
            <a:r>
              <a:rPr lang="en-US" sz="2500" baseline="30000" dirty="0" smtClean="0">
                <a:latin typeface="Nunito Sans" panose="00000500000000000000" pitchFamily="2" charset="0"/>
              </a:rPr>
              <a:t>th</a:t>
            </a:r>
            <a:r>
              <a:rPr lang="en-US" sz="2500" dirty="0" smtClean="0">
                <a:latin typeface="Nunito Sans" panose="00000500000000000000" pitchFamily="2" charset="0"/>
              </a:rPr>
              <a:t>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12</a:t>
            </a:r>
            <a:r>
              <a:rPr lang="en-US" sz="2500" baseline="30000" dirty="0" smtClean="0">
                <a:latin typeface="Nunito Sans" panose="00000500000000000000" pitchFamily="2" charset="0"/>
              </a:rPr>
              <a:t>th</a:t>
            </a:r>
            <a:r>
              <a:rPr lang="en-US" sz="2500" dirty="0" smtClean="0">
                <a:latin typeface="Nunito Sans" panose="00000500000000000000" pitchFamily="2" charset="0"/>
              </a:rPr>
              <a:t>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10385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A bird flies at a height of 200 m is moving downwards to touch the floor. Then it rises to half of the height (i.e.) 100 m. Each time it further touches the floor, it rises to the height of half the height it fell from before the previous attempt. Find the total distance traveled by that bird.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456 m</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364 m</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600 m</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624 m</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28666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A ball is dropped from a height of 256 m. It bounces back raising to a height of 128 m. Each time it further touches the floor, it raises to the height of half the height it fell from before the previous bounce. Find the total distance travelled by the ball.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768</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05147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ball is dropped from a height of 250 m. It rebounds to four-fifth of the height it falls. If it continues to fall and rebounds this way, how much distance does the ball cover totally before coming to rest?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2500</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2650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2230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86679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223801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GEOMETRIC PROGRESSION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dirty="0">
                <a:latin typeface="Nunito Sans" panose="00000500000000000000" pitchFamily="2" charset="0"/>
              </a:rPr>
              <a:t>A </a:t>
            </a:r>
            <a:r>
              <a:rPr lang="en-US" sz="2500" b="1" dirty="0">
                <a:latin typeface="Nunito Sans" panose="00000500000000000000" pitchFamily="2" charset="0"/>
              </a:rPr>
              <a:t>geometric progression </a:t>
            </a:r>
            <a:r>
              <a:rPr lang="en-US" sz="2500" dirty="0">
                <a:latin typeface="Nunito Sans" panose="00000500000000000000" pitchFamily="2" charset="0"/>
              </a:rPr>
              <a:t>is a sequence in which each term is derived by </a:t>
            </a:r>
            <a:r>
              <a:rPr lang="en-US" sz="2500" b="1" dirty="0">
                <a:latin typeface="Nunito Sans" panose="00000500000000000000" pitchFamily="2" charset="0"/>
              </a:rPr>
              <a:t>multiplying or dividing </a:t>
            </a:r>
            <a:r>
              <a:rPr lang="en-US" sz="2500" dirty="0">
                <a:latin typeface="Nunito Sans" panose="00000500000000000000" pitchFamily="2" charset="0"/>
              </a:rPr>
              <a:t>the preceding term by a fixed number called the </a:t>
            </a:r>
            <a:r>
              <a:rPr lang="en-US" sz="2500" b="1" dirty="0">
                <a:latin typeface="Nunito Sans" panose="00000500000000000000" pitchFamily="2" charset="0"/>
              </a:rPr>
              <a:t>common </a:t>
            </a:r>
            <a:r>
              <a:rPr lang="en-US" sz="2500" b="1" dirty="0" smtClean="0">
                <a:latin typeface="Nunito Sans" panose="00000500000000000000" pitchFamily="2" charset="0"/>
              </a:rPr>
              <a:t>ratio</a:t>
            </a:r>
            <a:r>
              <a:rPr lang="en-US" sz="2500" dirty="0" smtClean="0">
                <a:latin typeface="Nunito Sans" panose="00000500000000000000" pitchFamily="2" charset="0"/>
              </a:rPr>
              <a:t>.</a:t>
            </a:r>
          </a:p>
          <a:p>
            <a:pPr marL="342900" indent="-342900" algn="just">
              <a:buFont typeface="Wingdings" panose="05000000000000000000" pitchFamily="2" charset="2"/>
              <a:buChar char="Ø"/>
            </a:pPr>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For </a:t>
            </a:r>
            <a:r>
              <a:rPr lang="en-US" sz="2500" dirty="0">
                <a:latin typeface="Nunito Sans" panose="00000500000000000000" pitchFamily="2" charset="0"/>
              </a:rPr>
              <a:t>example, the sequence 4, -2, 1, - 1/2,.... is a Geometric Progression (GP) for which - 1/2 is the common ratio.</a:t>
            </a:r>
          </a:p>
          <a:p>
            <a:pPr marL="342900" indent="-342900" algn="just">
              <a:buFont typeface="Wingdings" panose="05000000000000000000" pitchFamily="2" charset="2"/>
              <a:buChar char="Ø"/>
            </a:pPr>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The </a:t>
            </a:r>
            <a:r>
              <a:rPr lang="en-US" sz="2500" dirty="0">
                <a:latin typeface="Nunito Sans" panose="00000500000000000000" pitchFamily="2" charset="0"/>
              </a:rPr>
              <a:t>general form of a GP </a:t>
            </a:r>
            <a:r>
              <a:rPr lang="en-US" sz="2500" dirty="0" smtClean="0">
                <a:latin typeface="Nunito Sans" panose="00000500000000000000" pitchFamily="2" charset="0"/>
              </a:rPr>
              <a:t>is </a:t>
            </a:r>
            <a:r>
              <a:rPr lang="en-US" sz="2500" b="1" dirty="0" smtClean="0">
                <a:latin typeface="Nunito Sans" panose="00000500000000000000" pitchFamily="2" charset="0"/>
              </a:rPr>
              <a:t>a, </a:t>
            </a:r>
            <a:r>
              <a:rPr lang="en-US" sz="2500" b="1" dirty="0" err="1" smtClean="0">
                <a:latin typeface="Nunito Sans" panose="00000500000000000000" pitchFamily="2" charset="0"/>
              </a:rPr>
              <a:t>ar</a:t>
            </a:r>
            <a:r>
              <a:rPr lang="en-US" sz="2500" b="1" dirty="0" smtClean="0">
                <a:latin typeface="Nunito Sans" panose="00000500000000000000" pitchFamily="2" charset="0"/>
              </a:rPr>
              <a:t>, ar</a:t>
            </a:r>
            <a:r>
              <a:rPr lang="en-US" sz="2500" b="1" baseline="30000" dirty="0" smtClean="0">
                <a:latin typeface="Nunito Sans" panose="00000500000000000000" pitchFamily="2" charset="0"/>
              </a:rPr>
              <a:t>2</a:t>
            </a:r>
            <a:r>
              <a:rPr lang="en-US" sz="2500" b="1" dirty="0" smtClean="0">
                <a:latin typeface="Nunito Sans" panose="00000500000000000000" pitchFamily="2" charset="0"/>
              </a:rPr>
              <a:t>, ar</a:t>
            </a:r>
            <a:r>
              <a:rPr lang="en-US" sz="2500" b="1" baseline="30000" dirty="0" smtClean="0">
                <a:latin typeface="Nunito Sans" panose="00000500000000000000" pitchFamily="2" charset="0"/>
              </a:rPr>
              <a:t>3</a:t>
            </a:r>
            <a:r>
              <a:rPr lang="en-US" sz="2500" b="1" dirty="0" smtClean="0">
                <a:latin typeface="Nunito Sans" panose="00000500000000000000" pitchFamily="2" charset="0"/>
              </a:rPr>
              <a:t> and so on</a:t>
            </a:r>
            <a:r>
              <a:rPr lang="en-US" sz="2500" dirty="0" smtClean="0">
                <a:latin typeface="Nunito Sans" panose="00000500000000000000" pitchFamily="2" charset="0"/>
              </a:rPr>
              <a:t>.</a:t>
            </a:r>
            <a:endParaRPr lang="en-US" sz="2500" dirty="0">
              <a:latin typeface="Nunito Sans" panose="00000500000000000000" pitchFamily="2" charset="0"/>
            </a:endParaRPr>
          </a:p>
          <a:p>
            <a:pPr marL="342900" indent="-342900" algn="just">
              <a:buFont typeface="Wingdings" panose="05000000000000000000" pitchFamily="2" charset="2"/>
              <a:buChar char="Ø"/>
            </a:pPr>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The </a:t>
            </a:r>
            <a:r>
              <a:rPr lang="en-US" sz="2500" dirty="0">
                <a:latin typeface="Nunito Sans" panose="00000500000000000000" pitchFamily="2" charset="0"/>
              </a:rPr>
              <a:t>nth term of a GP series is </a:t>
            </a:r>
            <a:r>
              <a:rPr lang="en-US" sz="2500" dirty="0" err="1">
                <a:latin typeface="Nunito Sans" panose="00000500000000000000" pitchFamily="2" charset="0"/>
              </a:rPr>
              <a:t>T</a:t>
            </a:r>
            <a:r>
              <a:rPr lang="en-US" sz="2500" baseline="-25000" dirty="0" err="1">
                <a:latin typeface="Nunito Sans" panose="00000500000000000000" pitchFamily="2" charset="0"/>
              </a:rPr>
              <a:t>n</a:t>
            </a:r>
            <a:r>
              <a:rPr lang="en-US" sz="2500" dirty="0">
                <a:latin typeface="Nunito Sans" panose="00000500000000000000" pitchFamily="2" charset="0"/>
              </a:rPr>
              <a:t> = ar</a:t>
            </a:r>
            <a:r>
              <a:rPr lang="en-US" sz="2500" baseline="30000" dirty="0">
                <a:latin typeface="Nunito Sans" panose="00000500000000000000" pitchFamily="2" charset="0"/>
              </a:rPr>
              <a:t>n-1</a:t>
            </a:r>
            <a:r>
              <a:rPr lang="en-US" sz="2500" dirty="0">
                <a:latin typeface="Nunito Sans" panose="00000500000000000000" pitchFamily="2" charset="0"/>
              </a:rPr>
              <a:t>, where a = first term and r = common ratio = </a:t>
            </a:r>
            <a:r>
              <a:rPr lang="en-US" sz="2500" dirty="0" err="1">
                <a:latin typeface="Nunito Sans" panose="00000500000000000000" pitchFamily="2" charset="0"/>
              </a:rPr>
              <a:t>T</a:t>
            </a:r>
            <a:r>
              <a:rPr lang="en-US" sz="2500" baseline="-25000" dirty="0" err="1">
                <a:latin typeface="Nunito Sans" panose="00000500000000000000" pitchFamily="2" charset="0"/>
              </a:rPr>
              <a:t>n</a:t>
            </a:r>
            <a:r>
              <a:rPr lang="en-US" sz="2500" dirty="0">
                <a:latin typeface="Nunito Sans" panose="00000500000000000000" pitchFamily="2" charset="0"/>
              </a:rPr>
              <a:t>/T</a:t>
            </a:r>
            <a:r>
              <a:rPr lang="en-US" sz="2500" baseline="-25000" dirty="0">
                <a:latin typeface="Nunito Sans" panose="00000500000000000000" pitchFamily="2" charset="0"/>
              </a:rPr>
              <a:t>n-1</a:t>
            </a:r>
            <a:r>
              <a:rPr lang="en-US" sz="2500" dirty="0">
                <a:latin typeface="Nunito Sans" panose="00000500000000000000" pitchFamily="2" charset="0"/>
              </a:rPr>
              <a:t>) </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584775"/>
          </a:xfrm>
          <a:prstGeom prst="rect">
            <a:avLst/>
          </a:prstGeom>
          <a:noFill/>
        </p:spPr>
        <p:txBody>
          <a:bodyPr wrap="square" rtlCol="0">
            <a:spAutoFit/>
          </a:bodyPr>
          <a:lstStyle/>
          <a:p>
            <a:pPr algn="r"/>
            <a:r>
              <a:rPr lang="en-US" sz="3200" b="1" dirty="0" smtClean="0">
                <a:solidFill>
                  <a:schemeClr val="bg1"/>
                </a:solidFill>
                <a:latin typeface="Nunito Sans" panose="00000500000000000000" pitchFamily="2" charset="0"/>
              </a:rPr>
              <a:t>Geometric Progression</a:t>
            </a:r>
            <a:endParaRPr lang="en-US" sz="32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21509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95599" y="1524000"/>
            <a:ext cx="3221669" cy="1447800"/>
          </a:xfrm>
          <a:prstGeom prst="rect">
            <a:avLst/>
          </a:prstGeom>
        </p:spPr>
      </p:pic>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dirty="0">
                <a:latin typeface="Nunito Sans" panose="00000500000000000000" pitchFamily="2" charset="0"/>
              </a:rPr>
              <a:t>The formula applied to calculate sum of first n terms of a GP</a:t>
            </a:r>
            <a:r>
              <a:rPr lang="en-US" sz="2500" dirty="0" smtClean="0">
                <a:latin typeface="Nunito Sans" panose="00000500000000000000" pitchFamily="2" charset="0"/>
              </a:rPr>
              <a:t>:</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endParaRPr lang="en-US" sz="2500" dirty="0" smtClean="0">
              <a:latin typeface="Nunito Sans" panose="00000500000000000000" pitchFamily="2" charset="0"/>
            </a:endParaRP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When three </a:t>
            </a:r>
            <a:r>
              <a:rPr lang="en-US" sz="2500" dirty="0">
                <a:latin typeface="Nunito Sans" panose="00000500000000000000" pitchFamily="2" charset="0"/>
              </a:rPr>
              <a:t>quantities are in GP, the middle one is called as the geometric mean of the other two. </a:t>
            </a:r>
            <a:endParaRPr lang="en-US" sz="2500" dirty="0" smtClean="0">
              <a:latin typeface="Nunito Sans" panose="00000500000000000000" pitchFamily="2" charset="0"/>
            </a:endParaRP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If </a:t>
            </a:r>
            <a:r>
              <a:rPr lang="en-US" sz="2500" dirty="0">
                <a:latin typeface="Nunito Sans" panose="00000500000000000000" pitchFamily="2" charset="0"/>
              </a:rPr>
              <a:t>a, b and c are three quantities in GP and b is the geometric mean of a and c i.e. b =√ac</a:t>
            </a:r>
          </a:p>
          <a:p>
            <a:pPr marL="342900" indent="-342900" algn="just">
              <a:buFont typeface="Wingdings" panose="05000000000000000000" pitchFamily="2" charset="2"/>
              <a:buChar char="Ø"/>
            </a:pPr>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The </a:t>
            </a:r>
            <a:r>
              <a:rPr lang="en-US" sz="2500" dirty="0">
                <a:latin typeface="Nunito Sans" panose="00000500000000000000" pitchFamily="2" charset="0"/>
              </a:rPr>
              <a:t>sum of infinite terms of a GP series S∞= a/(1-r) where 0&lt; r&lt;1.</a:t>
            </a:r>
          </a:p>
          <a:p>
            <a:pPr marL="342900" indent="-342900" algn="just">
              <a:buFont typeface="Wingdings" panose="05000000000000000000" pitchFamily="2" charset="2"/>
              <a:buChar char="Ø"/>
            </a:pP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584775"/>
          </a:xfrm>
          <a:prstGeom prst="rect">
            <a:avLst/>
          </a:prstGeom>
          <a:noFill/>
        </p:spPr>
        <p:txBody>
          <a:bodyPr wrap="square" rtlCol="0">
            <a:spAutoFit/>
          </a:bodyPr>
          <a:lstStyle/>
          <a:p>
            <a:pPr algn="r"/>
            <a:r>
              <a:rPr lang="en-US" sz="3200" b="1" dirty="0" smtClean="0">
                <a:solidFill>
                  <a:schemeClr val="bg1"/>
                </a:solidFill>
                <a:latin typeface="Nunito Sans" panose="00000500000000000000" pitchFamily="2" charset="0"/>
              </a:rPr>
              <a:t>Geometric Progression</a:t>
            </a:r>
            <a:endParaRPr lang="en-US" sz="32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9858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295400"/>
            <a:ext cx="10907041" cy="2015936"/>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dirty="0">
                <a:latin typeface="Nunito Sans" panose="00000500000000000000" pitchFamily="2" charset="0"/>
              </a:rPr>
              <a:t>If a is the first term, r is the common ratio of a finite G.P. consisting of m terms, then the </a:t>
            </a:r>
            <a:r>
              <a:rPr lang="en-US" sz="2500" dirty="0" smtClean="0">
                <a:latin typeface="Nunito Sans" panose="00000500000000000000" pitchFamily="2" charset="0"/>
              </a:rPr>
              <a:t>n</a:t>
            </a:r>
            <a:r>
              <a:rPr lang="en-US" sz="2500" baseline="30000" dirty="0" smtClean="0">
                <a:latin typeface="Nunito Sans" panose="00000500000000000000" pitchFamily="2" charset="0"/>
              </a:rPr>
              <a:t>th</a:t>
            </a:r>
            <a:r>
              <a:rPr lang="en-US" sz="2500" dirty="0" smtClean="0">
                <a:latin typeface="Nunito Sans" panose="00000500000000000000" pitchFamily="2" charset="0"/>
              </a:rPr>
              <a:t> term </a:t>
            </a:r>
            <a:r>
              <a:rPr lang="en-US" sz="2500" dirty="0">
                <a:latin typeface="Nunito Sans" panose="00000500000000000000" pitchFamily="2" charset="0"/>
              </a:rPr>
              <a:t>from the end will be = ar</a:t>
            </a:r>
            <a:r>
              <a:rPr lang="en-US" sz="2500" baseline="30000" dirty="0">
                <a:latin typeface="Nunito Sans" panose="00000500000000000000" pitchFamily="2" charset="0"/>
              </a:rPr>
              <a:t>m-n</a:t>
            </a:r>
            <a:r>
              <a:rPr lang="en-US" sz="2500" dirty="0">
                <a:latin typeface="Nunito Sans" panose="00000500000000000000" pitchFamily="2" charset="0"/>
              </a:rPr>
              <a:t>.</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The nth term from the end of the G.P. with the last term l and common ratio r is l/(r</a:t>
            </a:r>
            <a:r>
              <a:rPr lang="en-US" sz="2500" baseline="30000" dirty="0">
                <a:latin typeface="Nunito Sans" panose="00000500000000000000" pitchFamily="2" charset="0"/>
              </a:rPr>
              <a:t>(n-1)</a:t>
            </a:r>
            <a:r>
              <a:rPr lang="en-US" sz="2500" dirty="0">
                <a:latin typeface="Nunito Sans" panose="00000500000000000000" pitchFamily="2" charset="0"/>
              </a:rPr>
              <a:t>)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584775"/>
          </a:xfrm>
          <a:prstGeom prst="rect">
            <a:avLst/>
          </a:prstGeom>
          <a:noFill/>
        </p:spPr>
        <p:txBody>
          <a:bodyPr wrap="square" rtlCol="0">
            <a:spAutoFit/>
          </a:bodyPr>
          <a:lstStyle/>
          <a:p>
            <a:pPr algn="r"/>
            <a:r>
              <a:rPr lang="en-US" sz="3200" b="1" dirty="0" smtClean="0">
                <a:solidFill>
                  <a:schemeClr val="bg1"/>
                </a:solidFill>
                <a:latin typeface="Nunito Sans" panose="00000500000000000000" pitchFamily="2" charset="0"/>
              </a:rPr>
              <a:t>Geometric Progression</a:t>
            </a:r>
            <a:endParaRPr lang="en-US" sz="32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94151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third term of a G.P. is 12. The product of first five terms is 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r>
              <a:rPr lang="en-US" sz="2500" baseline="300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r>
              <a:rPr lang="en-US" sz="2500" baseline="300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r>
              <a:rPr lang="en-US" sz="2500" baseline="30000" dirty="0">
                <a:latin typeface="Nunito Sans" panose="00000500000000000000" pitchFamily="2" charset="0"/>
              </a:rPr>
              <a:t>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r>
              <a:rPr lang="en-US" sz="2500" baseline="30000" dirty="0">
                <a:latin typeface="Nunito Sans" panose="00000500000000000000" pitchFamily="2" charset="0"/>
              </a:rPr>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5322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id="{D95ABC10-15CF-488C-806F-94CE71FC878A}"/>
              </a:ext>
            </a:extLst>
          </p:cNvPr>
          <p:cNvSpPr/>
          <p:nvPr/>
        </p:nvSpPr>
        <p:spPr>
          <a:xfrm>
            <a:off x="1440028" y="5322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options</a:t>
            </a:r>
          </a:p>
        </p:txBody>
      </p:sp>
    </p:spTree>
    <p:extLst>
      <p:ext uri="{BB962C8B-B14F-4D97-AF65-F5344CB8AC3E}">
        <p14:creationId xmlns:p14="http://schemas.microsoft.com/office/powerpoint/2010/main" val="523556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sum of first five terms of the G.P. 1, 2, 4,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63</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47022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sum of first seven terms of 1, 1/2, 1/4,…</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5215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2691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0167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658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5215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127/64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2691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63/32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0167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255/128</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658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04438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Microsoft Office PowerPoint</Application>
  <PresentationFormat>Widescreen</PresentationFormat>
  <Paragraphs>359</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Wingdings</vt:lpstr>
      <vt:lpstr>Nunito Sans</vt:lpstr>
      <vt:lpstr>Nunito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2019-11-26T11:25:53Z</dcterms:modified>
</cp:coreProperties>
</file>