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40"/>
  </p:notesMasterIdLst>
  <p:sldIdLst>
    <p:sldId id="256" r:id="rId5"/>
    <p:sldId id="298" r:id="rId6"/>
    <p:sldId id="265" r:id="rId7"/>
    <p:sldId id="327" r:id="rId8"/>
    <p:sldId id="304" r:id="rId9"/>
    <p:sldId id="329" r:id="rId10"/>
    <p:sldId id="330" r:id="rId11"/>
    <p:sldId id="268" r:id="rId12"/>
    <p:sldId id="313" r:id="rId13"/>
    <p:sldId id="269" r:id="rId14"/>
    <p:sldId id="314" r:id="rId15"/>
    <p:sldId id="285" r:id="rId16"/>
    <p:sldId id="328" r:id="rId17"/>
    <p:sldId id="286" r:id="rId18"/>
    <p:sldId id="316" r:id="rId19"/>
    <p:sldId id="287" r:id="rId20"/>
    <p:sldId id="317" r:id="rId21"/>
    <p:sldId id="288" r:id="rId22"/>
    <p:sldId id="318" r:id="rId23"/>
    <p:sldId id="291" r:id="rId24"/>
    <p:sldId id="319" r:id="rId25"/>
    <p:sldId id="292" r:id="rId26"/>
    <p:sldId id="320" r:id="rId27"/>
    <p:sldId id="293" r:id="rId28"/>
    <p:sldId id="321" r:id="rId29"/>
    <p:sldId id="294" r:id="rId30"/>
    <p:sldId id="322" r:id="rId31"/>
    <p:sldId id="295" r:id="rId32"/>
    <p:sldId id="323" r:id="rId33"/>
    <p:sldId id="296" r:id="rId34"/>
    <p:sldId id="324" r:id="rId35"/>
    <p:sldId id="297" r:id="rId36"/>
    <p:sldId id="325" r:id="rId37"/>
    <p:sldId id="306" r:id="rId38"/>
    <p:sldId id="326" r:id="rId3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208" userDrawn="1">
          <p15:clr>
            <a:srgbClr val="9AA0A6"/>
          </p15:clr>
        </p15:guide>
        <p15:guide id="2" orient="horz" pos="2772" userDrawn="1">
          <p15:clr>
            <a:srgbClr val="9AA0A6"/>
          </p15:clr>
        </p15:guide>
        <p15:guide id="3" orient="horz" pos="828" userDrawn="1">
          <p15:clr>
            <a:srgbClr val="9AA0A6"/>
          </p15:clr>
        </p15:guide>
        <p15:guide id="4" pos="216" userDrawn="1">
          <p15:clr>
            <a:srgbClr val="9AA0A6"/>
          </p15:clr>
        </p15:guide>
        <p15:guide id="5" pos="5553">
          <p15:clr>
            <a:srgbClr val="9AA0A6"/>
          </p15:clr>
        </p15:guide>
        <p15:guide id="6" orient="horz" pos="1140" userDrawn="1">
          <p15:clr>
            <a:srgbClr val="9AA0A6"/>
          </p15:clr>
        </p15:guide>
        <p15:guide id="7" orient="horz" pos="2451">
          <p15:clr>
            <a:srgbClr val="9AA0A6"/>
          </p15:clr>
        </p15:guide>
        <p15:guide id="8" pos="888" userDrawn="1">
          <p15:clr>
            <a:srgbClr val="9AA0A6"/>
          </p15:clr>
        </p15:guide>
        <p15:guide id="9" pos="2856" userDrawn="1">
          <p15:clr>
            <a:srgbClr val="9AA0A6"/>
          </p15:clr>
        </p15:guide>
        <p15:guide id="10" pos="4909">
          <p15:clr>
            <a:srgbClr val="9AA0A6"/>
          </p15:clr>
        </p15:guide>
        <p15:guide id="11" orient="horz" pos="2196" userDrawn="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1987" autoAdjust="0"/>
  </p:normalViewPr>
  <p:slideViewPr>
    <p:cSldViewPr snapToGrid="0">
      <p:cViewPr varScale="1">
        <p:scale>
          <a:sx n="126" d="100"/>
          <a:sy n="126" d="100"/>
        </p:scale>
        <p:origin x="976" y="176"/>
      </p:cViewPr>
      <p:guideLst>
        <p:guide pos="2208"/>
        <p:guide orient="horz" pos="2772"/>
        <p:guide orient="horz" pos="828"/>
        <p:guide pos="216"/>
        <p:guide pos="5553"/>
        <p:guide orient="horz" pos="1140"/>
        <p:guide orient="horz" pos="2451"/>
        <p:guide pos="888"/>
        <p:guide pos="2856"/>
        <p:guide pos="4909"/>
        <p:guide orient="horz" pos="21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6035814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2302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IN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7388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IN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3099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IN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30990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72245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72245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74765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7476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49909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49909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8866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82318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88666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04487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04487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41526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41526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15470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15470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382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382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2284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82318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22842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97186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97186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86256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8625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IN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9171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IN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3309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IN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3309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IN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3309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IN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3309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IN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7388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generated with high confidence">
            <a:extLst>
              <a:ext uri="{FF2B5EF4-FFF2-40B4-BE49-F238E27FC236}">
                <a16:creationId xmlns:a16="http://schemas.microsoft.com/office/drawing/2014/main" id="{3C25D2A0-CED5-4B52-92AB-FBAEEE2719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800" y="183600"/>
            <a:ext cx="1022401" cy="766801"/>
          </a:xfrm>
          <a:prstGeom prst="rect">
            <a:avLst/>
          </a:prstGeom>
        </p:spPr>
      </p:pic>
      <p:pic>
        <p:nvPicPr>
          <p:cNvPr id="18" name="Picture 17" descr="A picture containing colorful, colored&#10;&#10;Description generated with very high confidence">
            <a:extLst>
              <a:ext uri="{FF2B5EF4-FFF2-40B4-BE49-F238E27FC236}">
                <a16:creationId xmlns:a16="http://schemas.microsoft.com/office/drawing/2014/main" id="{E0D97DB0-BDD7-4C1B-9D80-139ACF9A60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03" b="37531"/>
          <a:stretch/>
        </p:blipFill>
        <p:spPr>
          <a:xfrm>
            <a:off x="0" y="4849200"/>
            <a:ext cx="9144000" cy="29430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64DDAD7-9253-4567-A1F3-65F4B7C61A77}"/>
              </a:ext>
            </a:extLst>
          </p:cNvPr>
          <p:cNvSpPr/>
          <p:nvPr userDrawn="1"/>
        </p:nvSpPr>
        <p:spPr>
          <a:xfrm>
            <a:off x="8946830" y="4943496"/>
            <a:ext cx="576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1EC6E10-6AC4-4503-9F03-C632F86B55C7}"/>
              </a:ext>
            </a:extLst>
          </p:cNvPr>
          <p:cNvSpPr/>
          <p:nvPr userDrawn="1"/>
        </p:nvSpPr>
        <p:spPr>
          <a:xfrm>
            <a:off x="8870400" y="4943496"/>
            <a:ext cx="576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EB03500-4568-47CA-AE21-6AA1F318D5E6}"/>
              </a:ext>
            </a:extLst>
          </p:cNvPr>
          <p:cNvSpPr/>
          <p:nvPr userDrawn="1"/>
        </p:nvSpPr>
        <p:spPr>
          <a:xfrm>
            <a:off x="8793970" y="4943496"/>
            <a:ext cx="576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B747C6B-6CFB-4B24-8FFB-DDD7294145F4}"/>
              </a:ext>
            </a:extLst>
          </p:cNvPr>
          <p:cNvSpPr/>
          <p:nvPr userDrawn="1"/>
        </p:nvSpPr>
        <p:spPr>
          <a:xfrm>
            <a:off x="8717540" y="4943496"/>
            <a:ext cx="576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1147816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6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8000" y="431425"/>
            <a:ext cx="3527998" cy="4280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68772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328936" y="149125"/>
            <a:ext cx="4457699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 03: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9F00F3-00D1-4AAD-8471-3C02492BC13D}"/>
              </a:ext>
            </a:extLst>
          </p:cNvPr>
          <p:cNvSpPr txBox="1"/>
          <p:nvPr/>
        </p:nvSpPr>
        <p:spPr>
          <a:xfrm>
            <a:off x="328936" y="1120877"/>
            <a:ext cx="84864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How many arrangements can be made out of the letters of the word 'ENGINEERING' ?</a:t>
            </a:r>
          </a:p>
          <a:p>
            <a:pPr>
              <a:lnSpc>
                <a:spcPct val="150000"/>
              </a:lnSpc>
            </a:pPr>
            <a:endParaRPr lang="en-US" sz="18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solidFill>
                  <a:schemeClr val="tx1"/>
                </a:solidFill>
              </a:rPr>
              <a:t>1440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50400</a:t>
            </a:r>
            <a:endParaRPr lang="en-US" sz="18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182000</a:t>
            </a:r>
            <a:endParaRPr lang="en-US" sz="18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277200</a:t>
            </a: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 							</a:t>
            </a:r>
            <a:r>
              <a:rPr lang="en-US" sz="1800" b="1" dirty="0">
                <a:solidFill>
                  <a:schemeClr val="tx1"/>
                </a:solidFill>
              </a:rPr>
              <a:t>Answer: D</a:t>
            </a:r>
            <a:endParaRPr lang="en-IN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18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68772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328936" y="149125"/>
            <a:ext cx="4457699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Explanation:</a:t>
            </a: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9F00F3-00D1-4AAD-8471-3C02492BC13D}"/>
              </a:ext>
            </a:extLst>
          </p:cNvPr>
          <p:cNvSpPr txBox="1"/>
          <p:nvPr/>
        </p:nvSpPr>
        <p:spPr>
          <a:xfrm>
            <a:off x="328936" y="1120877"/>
            <a:ext cx="848645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The word 'ENGINEERING' has 11 letters.</a:t>
            </a:r>
            <a:br>
              <a:rPr lang="en-US" sz="1800" dirty="0"/>
            </a:br>
            <a:r>
              <a:rPr lang="en-US" sz="1800" dirty="0"/>
              <a:t>But in these 11 letters, 'E' occurs 3 </a:t>
            </a:r>
            <a:r>
              <a:rPr lang="en-US" sz="1800" dirty="0" err="1"/>
              <a:t>times,'N</a:t>
            </a:r>
            <a:r>
              <a:rPr lang="en-US" sz="1800" dirty="0"/>
              <a:t>' occurs 3 times, 'G' occurs 2 times, 'I' occurs 2 times and rest of the letters are different.</a:t>
            </a:r>
            <a:br>
              <a:rPr lang="en-US" sz="1800" dirty="0"/>
            </a:br>
            <a:r>
              <a:rPr lang="en-US" sz="1800" dirty="0"/>
              <a:t>Hence, number of ways to arrange these letters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=11!/(3!)(3!)(2!)(2!)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=277200</a:t>
            </a: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081833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225767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285750"/>
            <a:r>
              <a:rPr 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 04: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F91DC-D613-4AC8-BE26-1340F443BAEC}"/>
              </a:ext>
            </a:extLst>
          </p:cNvPr>
          <p:cNvSpPr txBox="1"/>
          <p:nvPr/>
        </p:nvSpPr>
        <p:spPr>
          <a:xfrm>
            <a:off x="343224" y="1209368"/>
            <a:ext cx="8472164" cy="369331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In how many different ways can the letters of the word 'JUDGE' be arranged such that the vowels always come together?</a:t>
            </a:r>
          </a:p>
          <a:p>
            <a:pPr>
              <a:lnSpc>
                <a:spcPct val="150000"/>
              </a:lnSpc>
            </a:pPr>
            <a:endParaRPr lang="en-US" sz="1800" dirty="0"/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12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24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48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None of these</a:t>
            </a:r>
          </a:p>
          <a:p>
            <a:pPr>
              <a:lnSpc>
                <a:spcPct val="150000"/>
              </a:lnSpc>
            </a:pPr>
            <a:r>
              <a:rPr lang="en-US" sz="1800" b="1" dirty="0"/>
              <a:t>							Answer: C</a:t>
            </a:r>
          </a:p>
          <a:p>
            <a:endParaRPr lang="en-I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58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225767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8750" indent="127000">
              <a:buNone/>
            </a:pPr>
            <a:r>
              <a:rPr lang="en-IN" sz="2000" dirty="0">
                <a:solidFill>
                  <a:schemeClr val="bg1"/>
                </a:solidFill>
              </a:rPr>
              <a:t>Explanation:</a:t>
            </a:r>
            <a:endParaRPr lang="en-IN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F91DC-D613-4AC8-BE26-1340F443BAEC}"/>
              </a:ext>
            </a:extLst>
          </p:cNvPr>
          <p:cNvSpPr txBox="1"/>
          <p:nvPr/>
        </p:nvSpPr>
        <p:spPr>
          <a:xfrm>
            <a:off x="343224" y="1022889"/>
            <a:ext cx="8472164" cy="336502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The word 'JUDGE' has 5 letters. It has 2 vowels (UE) and these 2 vowels should always come together. Hence these 2 vowels can be grouped and considered as a single letter. That is, JDG(UE).</a:t>
            </a:r>
            <a:br>
              <a:rPr lang="en-US" sz="1800" dirty="0"/>
            </a:br>
            <a:r>
              <a:rPr lang="en-US" sz="1800" dirty="0"/>
              <a:t>Hence we can assume total letters as 4 and all these letters are different. Number of ways to arrange these letters   =4!=4×3×2×1=24</a:t>
            </a:r>
            <a:br>
              <a:rPr lang="en-US" sz="1800" dirty="0"/>
            </a:br>
            <a:r>
              <a:rPr lang="en-US" sz="1800" dirty="0"/>
              <a:t>In the 2 vowels (UE), all the vowels are different. Number of ways to arrange these vowels among themselves   =2!=2×1=2</a:t>
            </a:r>
            <a:br>
              <a:rPr lang="en-US" sz="1800" dirty="0"/>
            </a:br>
            <a:r>
              <a:rPr lang="en-US" sz="1800" dirty="0"/>
              <a:t>Total number of ways =24×2=48</a:t>
            </a:r>
          </a:p>
        </p:txBody>
      </p:sp>
    </p:spTree>
    <p:extLst>
      <p:ext uri="{BB962C8B-B14F-4D97-AF65-F5344CB8AC3E}">
        <p14:creationId xmlns:p14="http://schemas.microsoft.com/office/powerpoint/2010/main" val="40715851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233550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285750"/>
            <a:r>
              <a:rPr 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 05: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C8740B-B0B9-4584-9410-5EF2A7338749}"/>
              </a:ext>
            </a:extLst>
          </p:cNvPr>
          <p:cNvSpPr txBox="1"/>
          <p:nvPr/>
        </p:nvSpPr>
        <p:spPr>
          <a:xfrm>
            <a:off x="342900" y="1314450"/>
            <a:ext cx="84721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How many 6 digit telephone numbers can be formed if each number starts with 35 and no digit appears more than once?</a:t>
            </a:r>
          </a:p>
          <a:p>
            <a:pPr>
              <a:lnSpc>
                <a:spcPct val="150000"/>
              </a:lnSpc>
            </a:pPr>
            <a:endParaRPr lang="en-US" sz="18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solidFill>
                  <a:schemeClr val="tx1"/>
                </a:solidFill>
              </a:rPr>
              <a:t>720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solidFill>
                  <a:schemeClr val="tx1"/>
                </a:solidFill>
              </a:rPr>
              <a:t>360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solidFill>
                  <a:schemeClr val="tx1"/>
                </a:solidFill>
              </a:rPr>
              <a:t>1420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/>
              <a:t>1680</a:t>
            </a:r>
            <a:endParaRPr lang="en-US" sz="18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50000"/>
              </a:lnSpc>
            </a:pPr>
            <a:r>
              <a:rPr lang="en-US" sz="1800" b="1" dirty="0">
                <a:solidFill>
                  <a:schemeClr val="tx1"/>
                </a:solidFill>
              </a:rPr>
              <a:t>								Answer: D</a:t>
            </a:r>
            <a:endParaRPr lang="en-IN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65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233550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8750" indent="185738">
              <a:buNone/>
            </a:pPr>
            <a:r>
              <a:rPr lang="en-IN" sz="2000" dirty="0">
                <a:solidFill>
                  <a:schemeClr val="bg1"/>
                </a:solidFill>
              </a:rPr>
              <a:t>Explanation:</a:t>
            </a:r>
            <a:endParaRPr lang="en-IN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C8740B-B0B9-4584-9410-5EF2A7338749}"/>
              </a:ext>
            </a:extLst>
          </p:cNvPr>
          <p:cNvSpPr txBox="1"/>
          <p:nvPr/>
        </p:nvSpPr>
        <p:spPr>
          <a:xfrm>
            <a:off x="356461" y="1121783"/>
            <a:ext cx="83690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The first two places can only be filled by 3 and 5 respectively and there is only 1 way for doing this.</a:t>
            </a:r>
            <a:br>
              <a:rPr lang="en-US" sz="1800" dirty="0"/>
            </a:br>
            <a:r>
              <a:rPr lang="en-US" sz="1800" dirty="0"/>
              <a:t>Given that no digit appears more than once. Hence we have 8 digits remaining (0,1,2,4,6,7,8,9)(0,1,2,4,6,7,8,9)</a:t>
            </a:r>
            <a:br>
              <a:rPr lang="en-US" sz="1800" dirty="0"/>
            </a:br>
            <a:r>
              <a:rPr lang="en-US" sz="1800" dirty="0"/>
              <a:t>So, the next 4 places can be filled with the remaining 8 digits in </a:t>
            </a:r>
            <a:r>
              <a:rPr lang="en-US" sz="1800" baseline="30000" dirty="0"/>
              <a:t>8</a:t>
            </a:r>
            <a:r>
              <a:rPr lang="en-US" sz="1800" dirty="0"/>
              <a:t>P</a:t>
            </a:r>
            <a:r>
              <a:rPr lang="en-US" sz="1800" baseline="-25000" dirty="0"/>
              <a:t>4</a:t>
            </a:r>
            <a:r>
              <a:rPr lang="en-US" sz="1800" dirty="0"/>
              <a:t> ways.</a:t>
            </a:r>
            <a:br>
              <a:rPr lang="en-US" sz="1800" dirty="0"/>
            </a:br>
            <a:r>
              <a:rPr lang="en-US" sz="1800" dirty="0"/>
              <a:t>Total number of ways = </a:t>
            </a:r>
            <a:r>
              <a:rPr lang="en-US" sz="1800" baseline="30000" dirty="0"/>
              <a:t>8</a:t>
            </a:r>
            <a:r>
              <a:rPr lang="en-US" sz="1800" dirty="0"/>
              <a:t>P</a:t>
            </a:r>
            <a:r>
              <a:rPr lang="en-US" sz="1800" baseline="-25000" dirty="0"/>
              <a:t>4</a:t>
            </a:r>
            <a:r>
              <a:rPr lang="en-US" sz="1800" dirty="0"/>
              <a:t> =8×7×6×5=1680</a:t>
            </a:r>
          </a:p>
        </p:txBody>
      </p:sp>
    </p:spTree>
    <p:extLst>
      <p:ext uri="{BB962C8B-B14F-4D97-AF65-F5344CB8AC3E}">
        <p14:creationId xmlns:p14="http://schemas.microsoft.com/office/powerpoint/2010/main" val="20276556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713B0-BB37-4E14-B58B-966745BA7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4" name="Google Shape;70;p15">
            <a:extLst>
              <a:ext uri="{FF2B5EF4-FFF2-40B4-BE49-F238E27FC236}">
                <a16:creationId xmlns:a16="http://schemas.microsoft.com/office/drawing/2014/main" id="{1DD5EB74-9029-47E2-AEA8-9D69AC37C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1016"/>
            <a:ext cx="6541477" cy="502418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344488"/>
            <a:r>
              <a:rPr 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 06:</a:t>
            </a:r>
          </a:p>
        </p:txBody>
      </p:sp>
      <p:pic>
        <p:nvPicPr>
          <p:cNvPr id="7" name="Google Shape;69;p15">
            <a:extLst>
              <a:ext uri="{FF2B5EF4-FFF2-40B4-BE49-F238E27FC236}">
                <a16:creationId xmlns:a16="http://schemas.microsoft.com/office/drawing/2014/main" id="{A5BB65EE-33BA-41CA-A19D-465AD4BC7C8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3604" y="110532"/>
            <a:ext cx="1831460" cy="80014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4E6B8A-B903-4260-A890-468717C04A7B}"/>
              </a:ext>
            </a:extLst>
          </p:cNvPr>
          <p:cNvSpPr txBox="1"/>
          <p:nvPr/>
        </p:nvSpPr>
        <p:spPr>
          <a:xfrm>
            <a:off x="422032" y="1314450"/>
            <a:ext cx="83930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An event manager has ten patterns of chairs and eight patterns of tables. In how many ways can he make a pair of table and chair?</a:t>
            </a:r>
          </a:p>
          <a:p>
            <a:pPr>
              <a:lnSpc>
                <a:spcPct val="150000"/>
              </a:lnSpc>
            </a:pPr>
            <a:endParaRPr lang="en-US" sz="18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solidFill>
                  <a:schemeClr val="tx1"/>
                </a:solidFill>
              </a:rPr>
              <a:t>64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solidFill>
                  <a:schemeClr val="tx1"/>
                </a:solidFill>
              </a:rPr>
              <a:t>80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solidFill>
                  <a:schemeClr val="tx1"/>
                </a:solidFill>
              </a:rPr>
              <a:t>100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solidFill>
                  <a:schemeClr val="tx1"/>
                </a:solidFill>
              </a:rPr>
              <a:t>110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tx1"/>
                </a:solidFill>
              </a:rPr>
              <a:t>							Answer: B</a:t>
            </a:r>
            <a:endParaRPr lang="en-IN" sz="1800" b="1" dirty="0">
              <a:solidFill>
                <a:schemeClr val="tx1"/>
              </a:solidFill>
            </a:endParaRPr>
          </a:p>
        </p:txBody>
      </p:sp>
      <p:pic>
        <p:nvPicPr>
          <p:cNvPr id="10" name="Google Shape;68;p15">
            <a:extLst>
              <a:ext uri="{FF2B5EF4-FFF2-40B4-BE49-F238E27FC236}">
                <a16:creationId xmlns:a16="http://schemas.microsoft.com/office/drawing/2014/main" id="{5A452303-9EFD-468C-BC3D-D4C35F07B90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374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713B0-BB37-4E14-B58B-966745BA7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4" name="Google Shape;70;p15">
            <a:extLst>
              <a:ext uri="{FF2B5EF4-FFF2-40B4-BE49-F238E27FC236}">
                <a16:creationId xmlns:a16="http://schemas.microsoft.com/office/drawing/2014/main" id="{1DD5EB74-9029-47E2-AEA8-9D69AC37C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1016"/>
            <a:ext cx="6541477" cy="502418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8750" indent="127000"/>
            <a:r>
              <a:rPr lang="en-IN" sz="2000" dirty="0">
                <a:solidFill>
                  <a:schemeClr val="bg1"/>
                </a:solidFill>
              </a:rPr>
              <a:t>Explanation:</a:t>
            </a:r>
            <a:endParaRPr lang="en-IN" sz="2000" dirty="0"/>
          </a:p>
        </p:txBody>
      </p:sp>
      <p:pic>
        <p:nvPicPr>
          <p:cNvPr id="7" name="Google Shape;69;p15">
            <a:extLst>
              <a:ext uri="{FF2B5EF4-FFF2-40B4-BE49-F238E27FC236}">
                <a16:creationId xmlns:a16="http://schemas.microsoft.com/office/drawing/2014/main" id="{A5BB65EE-33BA-41CA-A19D-465AD4BC7C8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3604" y="110532"/>
            <a:ext cx="1831460" cy="80014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4E6B8A-B903-4260-A890-468717C04A7B}"/>
              </a:ext>
            </a:extLst>
          </p:cNvPr>
          <p:cNvSpPr txBox="1"/>
          <p:nvPr/>
        </p:nvSpPr>
        <p:spPr>
          <a:xfrm>
            <a:off x="261257" y="1016000"/>
            <a:ext cx="88827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8738">
              <a:lnSpc>
                <a:spcPct val="150000"/>
              </a:lnSpc>
            </a:pPr>
            <a:r>
              <a:rPr lang="en-US" sz="1800" dirty="0"/>
              <a:t>He has 10 patterns of chairs and 8 patterns of tables</a:t>
            </a:r>
            <a:br>
              <a:rPr lang="en-US" sz="1800" dirty="0"/>
            </a:b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> A chair can be selected in 10 ways.</a:t>
            </a:r>
            <a:br>
              <a:rPr lang="en-US" sz="1800" dirty="0"/>
            </a:br>
            <a:r>
              <a:rPr lang="en-US" sz="1800" dirty="0"/>
              <a:t> A table can be selected in 8 ways.</a:t>
            </a:r>
            <a:br>
              <a:rPr lang="en-US" sz="1800" dirty="0"/>
            </a:b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> Hence one chair and one table can be selected in 10×810×8 ways =80 ways</a:t>
            </a:r>
          </a:p>
        </p:txBody>
      </p:sp>
      <p:pic>
        <p:nvPicPr>
          <p:cNvPr id="10" name="Google Shape;68;p15">
            <a:extLst>
              <a:ext uri="{FF2B5EF4-FFF2-40B4-BE49-F238E27FC236}">
                <a16:creationId xmlns:a16="http://schemas.microsoft.com/office/drawing/2014/main" id="{5A452303-9EFD-468C-BC3D-D4C35F07B90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37475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03686-3022-4EAD-8FF7-57FC286E9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47135"/>
            <a:ext cx="8520600" cy="3598607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25 buses are running between two places P and Q. In how many ways can a person go from P to Q and return by a different bus?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IN" dirty="0">
                <a:solidFill>
                  <a:schemeClr val="tx1"/>
                </a:solidFill>
              </a:rPr>
              <a:t>576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IN" dirty="0">
                <a:solidFill>
                  <a:schemeClr val="tx1"/>
                </a:solidFill>
              </a:rPr>
              <a:t>590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IN" dirty="0">
                <a:solidFill>
                  <a:schemeClr val="tx1"/>
                </a:solidFill>
              </a:rPr>
              <a:t>600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IN" dirty="0">
                <a:solidFill>
                  <a:schemeClr val="tx1"/>
                </a:solidFill>
              </a:rPr>
              <a:t>625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IN" b="1" dirty="0">
                <a:solidFill>
                  <a:schemeClr val="tx1"/>
                </a:solidFill>
              </a:rPr>
              <a:t>							Answer: C</a:t>
            </a:r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id="{C082C27F-2C74-4AA5-9153-3E4263D506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>
            <a:extLst>
              <a:ext uri="{FF2B5EF4-FFF2-40B4-BE49-F238E27FC236}">
                <a16:creationId xmlns:a16="http://schemas.microsoft.com/office/drawing/2014/main" id="{E6C24D47-AF8C-442F-B3BC-5950DAAB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403225"/>
            <a:r>
              <a:rPr 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 07:</a:t>
            </a:r>
          </a:p>
        </p:txBody>
      </p:sp>
      <p:pic>
        <p:nvPicPr>
          <p:cNvPr id="7" name="Google Shape;68;p15">
            <a:extLst>
              <a:ext uri="{FF2B5EF4-FFF2-40B4-BE49-F238E27FC236}">
                <a16:creationId xmlns:a16="http://schemas.microsoft.com/office/drawing/2014/main" id="{0409C436-935E-4EEB-B4CF-D004FF7C948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984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03686-3022-4EAD-8FF7-57FC286E9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47135"/>
            <a:ext cx="8520600" cy="3598607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He can go in any of the 25 buses (25 ways).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Since he cannot come back in the same bus, he can return in 24 ways.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Total number of ways =25×24=600</a:t>
            </a:r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id="{C082C27F-2C74-4AA5-9153-3E4263D506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>
            <a:extLst>
              <a:ext uri="{FF2B5EF4-FFF2-40B4-BE49-F238E27FC236}">
                <a16:creationId xmlns:a16="http://schemas.microsoft.com/office/drawing/2014/main" id="{E6C24D47-AF8C-442F-B3BC-5950DAAB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8750" indent="244475"/>
            <a:r>
              <a:rPr lang="en-IN" sz="2000" dirty="0">
                <a:solidFill>
                  <a:schemeClr val="bg1"/>
                </a:solidFill>
              </a:rPr>
              <a:t>Explanation:</a:t>
            </a:r>
            <a:endParaRPr lang="en-IN" sz="2000" dirty="0"/>
          </a:p>
        </p:txBody>
      </p:sp>
      <p:pic>
        <p:nvPicPr>
          <p:cNvPr id="7" name="Google Shape;68;p15">
            <a:extLst>
              <a:ext uri="{FF2B5EF4-FFF2-40B4-BE49-F238E27FC236}">
                <a16:creationId xmlns:a16="http://schemas.microsoft.com/office/drawing/2014/main" id="{0409C436-935E-4EEB-B4CF-D004FF7C948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98440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838A5-A14C-4EE2-8462-BA33BEF27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914" y="1770743"/>
            <a:ext cx="8538367" cy="2104571"/>
          </a:xfrm>
        </p:spPr>
        <p:txBody>
          <a:bodyPr/>
          <a:lstStyle/>
          <a:p>
            <a:pPr marL="114300" indent="0" algn="ctr">
              <a:buNone/>
            </a:pPr>
            <a:r>
              <a:rPr lang="en-US" sz="4400" b="1" dirty="0">
                <a:solidFill>
                  <a:schemeClr val="tx1"/>
                </a:solidFill>
              </a:rPr>
              <a:t>Permutations and Combinations</a:t>
            </a:r>
            <a:endParaRPr lang="en-IN" sz="4400" b="1" dirty="0">
              <a:solidFill>
                <a:schemeClr val="tx1"/>
              </a:solidFill>
            </a:endParaRPr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id="{06EE1967-AF90-4264-BA94-BCBC16B6786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82971" y="174171"/>
            <a:ext cx="1959429" cy="826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68;p15">
            <a:extLst>
              <a:ext uri="{FF2B5EF4-FFF2-40B4-BE49-F238E27FC236}">
                <a16:creationId xmlns:a16="http://schemas.microsoft.com/office/drawing/2014/main" id="{FC024864-F07F-410A-9CD6-C6BA29AEDD0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195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03686-3022-4EAD-8FF7-57FC286E9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91380"/>
            <a:ext cx="8520600" cy="3528121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A box contains 4 red, 3 white and 2 blue balls. Three balls are drawn at random. Find out the number of ways of selecting the balls of different </a:t>
            </a:r>
            <a:r>
              <a:rPr lang="en-US" dirty="0" err="1">
                <a:solidFill>
                  <a:schemeClr val="tx1"/>
                </a:solidFill>
              </a:rPr>
              <a:t>colours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12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24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48 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60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>
                <a:solidFill>
                  <a:schemeClr val="tx1"/>
                </a:solidFill>
              </a:rPr>
              <a:t>							Answer: B</a:t>
            </a:r>
          </a:p>
          <a:p>
            <a:pPr marL="11430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id="{C082C27F-2C74-4AA5-9153-3E4263D506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>
            <a:extLst>
              <a:ext uri="{FF2B5EF4-FFF2-40B4-BE49-F238E27FC236}">
                <a16:creationId xmlns:a16="http://schemas.microsoft.com/office/drawing/2014/main" id="{E6C24D47-AF8C-442F-B3BC-5950DAAB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403225"/>
            <a:r>
              <a:rPr 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 08:</a:t>
            </a:r>
          </a:p>
        </p:txBody>
      </p:sp>
      <p:pic>
        <p:nvPicPr>
          <p:cNvPr id="7" name="Google Shape;68;p15">
            <a:extLst>
              <a:ext uri="{FF2B5EF4-FFF2-40B4-BE49-F238E27FC236}">
                <a16:creationId xmlns:a16="http://schemas.microsoft.com/office/drawing/2014/main" id="{0409C436-935E-4EEB-B4CF-D004FF7C948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451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03686-3022-4EAD-8FF7-57FC286E9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91380"/>
            <a:ext cx="8520600" cy="3318387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1 red ball can be selected in </a:t>
            </a:r>
            <a:r>
              <a:rPr lang="en-US" baseline="30000" dirty="0">
                <a:solidFill>
                  <a:schemeClr val="tx1"/>
                </a:solidFill>
              </a:rPr>
              <a:t>4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 ways.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1 white ball can be selected in </a:t>
            </a:r>
            <a:r>
              <a:rPr lang="en-US" baseline="30000" dirty="0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 ways.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1 blue ball can be selected in </a:t>
            </a:r>
            <a:r>
              <a:rPr lang="en-US" baseline="30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 ways.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Total number of ways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= </a:t>
            </a:r>
            <a:r>
              <a:rPr lang="en-US" baseline="30000" dirty="0">
                <a:solidFill>
                  <a:schemeClr val="tx1"/>
                </a:solidFill>
              </a:rPr>
              <a:t>4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 × </a:t>
            </a:r>
            <a:r>
              <a:rPr lang="en-US" baseline="30000" dirty="0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 × </a:t>
            </a:r>
            <a:r>
              <a:rPr lang="en-US" baseline="30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=4×3×2=24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id="{C082C27F-2C74-4AA5-9153-3E4263D506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>
            <a:extLst>
              <a:ext uri="{FF2B5EF4-FFF2-40B4-BE49-F238E27FC236}">
                <a16:creationId xmlns:a16="http://schemas.microsoft.com/office/drawing/2014/main" id="{E6C24D47-AF8C-442F-B3BC-5950DAAB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8750" indent="244475"/>
            <a:r>
              <a:rPr lang="en-IN" sz="2000" dirty="0">
                <a:solidFill>
                  <a:schemeClr val="bg1"/>
                </a:solidFill>
              </a:rPr>
              <a:t>Explanation:</a:t>
            </a:r>
            <a:endParaRPr lang="en-IN" sz="2000" dirty="0"/>
          </a:p>
        </p:txBody>
      </p:sp>
      <p:pic>
        <p:nvPicPr>
          <p:cNvPr id="7" name="Google Shape;68;p15">
            <a:extLst>
              <a:ext uri="{FF2B5EF4-FFF2-40B4-BE49-F238E27FC236}">
                <a16:creationId xmlns:a16="http://schemas.microsoft.com/office/drawing/2014/main" id="{0409C436-935E-4EEB-B4CF-D004FF7C948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45107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03686-3022-4EAD-8FF7-57FC286E9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303411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A question paper has two parts P and Q, each containing 10 questions. If a student needs to choose 8 from part P and 4 from part Q, in how many ways can he do that?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1200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4800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9450	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None of t						</a:t>
            </a:r>
            <a:r>
              <a:rPr lang="en-IN" b="1" dirty="0">
                <a:solidFill>
                  <a:schemeClr val="tx1"/>
                </a:solidFill>
              </a:rPr>
              <a:t>Answer: C</a:t>
            </a:r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id="{C082C27F-2C74-4AA5-9153-3E4263D506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>
            <a:extLst>
              <a:ext uri="{FF2B5EF4-FFF2-40B4-BE49-F238E27FC236}">
                <a16:creationId xmlns:a16="http://schemas.microsoft.com/office/drawing/2014/main" id="{E6C24D47-AF8C-442F-B3BC-5950DAAB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344488"/>
            <a:r>
              <a:rPr 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 09:</a:t>
            </a:r>
          </a:p>
        </p:txBody>
      </p:sp>
      <p:pic>
        <p:nvPicPr>
          <p:cNvPr id="7" name="Google Shape;68;p15">
            <a:extLst>
              <a:ext uri="{FF2B5EF4-FFF2-40B4-BE49-F238E27FC236}">
                <a16:creationId xmlns:a16="http://schemas.microsoft.com/office/drawing/2014/main" id="{0409C436-935E-4EEB-B4CF-D004FF7C948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813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03686-3022-4EAD-8FF7-57FC286E9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2927156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Number of ways to choose 8 questions from part P = </a:t>
            </a:r>
            <a:r>
              <a:rPr lang="en-US" baseline="30000" dirty="0">
                <a:solidFill>
                  <a:schemeClr val="tx1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baseline="-25000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Number of ways to choose 4 questions from part Q = </a:t>
            </a:r>
            <a:r>
              <a:rPr lang="en-US" baseline="30000" dirty="0">
                <a:solidFill>
                  <a:schemeClr val="tx1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Total number of ways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= </a:t>
            </a:r>
            <a:r>
              <a:rPr lang="en-US" baseline="30000" dirty="0">
                <a:solidFill>
                  <a:schemeClr val="tx1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baseline="-25000" dirty="0">
                <a:solidFill>
                  <a:schemeClr val="tx1"/>
                </a:solidFill>
              </a:rPr>
              <a:t>8</a:t>
            </a:r>
            <a:r>
              <a:rPr lang="en-US" dirty="0">
                <a:solidFill>
                  <a:schemeClr val="tx1"/>
                </a:solidFill>
              </a:rPr>
              <a:t> × </a:t>
            </a:r>
            <a:r>
              <a:rPr lang="en-US" baseline="30000" dirty="0">
                <a:solidFill>
                  <a:schemeClr val="tx1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=45×210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=9450</a:t>
            </a:r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id="{C082C27F-2C74-4AA5-9153-3E4263D506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>
            <a:extLst>
              <a:ext uri="{FF2B5EF4-FFF2-40B4-BE49-F238E27FC236}">
                <a16:creationId xmlns:a16="http://schemas.microsoft.com/office/drawing/2014/main" id="{E6C24D47-AF8C-442F-B3BC-5950DAAB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8750" indent="244475"/>
            <a:r>
              <a:rPr lang="en-IN" sz="2000" dirty="0">
                <a:solidFill>
                  <a:schemeClr val="bg1"/>
                </a:solidFill>
              </a:rPr>
              <a:t>Explanation:</a:t>
            </a:r>
            <a:endParaRPr lang="en-IN" sz="2000" dirty="0"/>
          </a:p>
        </p:txBody>
      </p:sp>
      <p:pic>
        <p:nvPicPr>
          <p:cNvPr id="7" name="Google Shape;68;p15">
            <a:extLst>
              <a:ext uri="{FF2B5EF4-FFF2-40B4-BE49-F238E27FC236}">
                <a16:creationId xmlns:a16="http://schemas.microsoft.com/office/drawing/2014/main" id="{0409C436-935E-4EEB-B4CF-D004FF7C948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81310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03686-3022-4EAD-8FF7-57FC286E9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346954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In how many ways can 5 man draw water from 5 taps if no tap can be used more than once?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56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80</a:t>
            </a:r>
            <a:endParaRPr lang="en-IN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IN" dirty="0">
                <a:solidFill>
                  <a:schemeClr val="tx1"/>
                </a:solidFill>
              </a:rPr>
              <a:t>108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IN" dirty="0">
                <a:solidFill>
                  <a:schemeClr val="tx1"/>
                </a:solidFill>
              </a:rPr>
              <a:t>120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IN" dirty="0">
                <a:solidFill>
                  <a:schemeClr val="tx1"/>
                </a:solidFill>
              </a:rPr>
              <a:t>							</a:t>
            </a:r>
            <a:r>
              <a:rPr lang="en-IN" b="1" dirty="0">
                <a:solidFill>
                  <a:schemeClr val="tx1"/>
                </a:solidFill>
              </a:rPr>
              <a:t>Answer: D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id="{C082C27F-2C74-4AA5-9153-3E4263D506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>
            <a:extLst>
              <a:ext uri="{FF2B5EF4-FFF2-40B4-BE49-F238E27FC236}">
                <a16:creationId xmlns:a16="http://schemas.microsoft.com/office/drawing/2014/main" id="{E6C24D47-AF8C-442F-B3BC-5950DAAB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344488">
              <a:tabLst>
                <a:tab pos="344488" algn="l"/>
              </a:tabLst>
            </a:pPr>
            <a:r>
              <a:rPr 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 10:</a:t>
            </a:r>
          </a:p>
        </p:txBody>
      </p:sp>
      <p:pic>
        <p:nvPicPr>
          <p:cNvPr id="7" name="Google Shape;68;p15">
            <a:extLst>
              <a:ext uri="{FF2B5EF4-FFF2-40B4-BE49-F238E27FC236}">
                <a16:creationId xmlns:a16="http://schemas.microsoft.com/office/drawing/2014/main" id="{0409C436-935E-4EEB-B4CF-D004FF7C948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267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03686-3022-4EAD-8FF7-57FC286E9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230839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1</a:t>
            </a:r>
            <a:r>
              <a:rPr lang="en-US" baseline="30000" dirty="0">
                <a:solidFill>
                  <a:schemeClr val="tx1"/>
                </a:solidFill>
              </a:rPr>
              <a:t>st</a:t>
            </a:r>
            <a:r>
              <a:rPr lang="en-US" dirty="0">
                <a:solidFill>
                  <a:schemeClr val="tx1"/>
                </a:solidFill>
              </a:rPr>
              <a:t> man can draw water from any of the 5 taps.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baseline="30000" dirty="0">
                <a:solidFill>
                  <a:schemeClr val="tx1"/>
                </a:solidFill>
              </a:rPr>
              <a:t>nd</a:t>
            </a:r>
            <a:r>
              <a:rPr lang="en-US" dirty="0">
                <a:solidFill>
                  <a:schemeClr val="tx1"/>
                </a:solidFill>
              </a:rPr>
              <a:t> man can draw water from any of the remaining 4 taps.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baseline="30000" dirty="0">
                <a:solidFill>
                  <a:schemeClr val="tx1"/>
                </a:solidFill>
              </a:rPr>
              <a:t>rd</a:t>
            </a:r>
            <a:r>
              <a:rPr lang="en-US" dirty="0">
                <a:solidFill>
                  <a:schemeClr val="tx1"/>
                </a:solidFill>
              </a:rPr>
              <a:t> man can draw water from any of the remaining 3 taps.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4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 man can draw water from any of the remaining 2 taps.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 man can draw water from remaining 1 tap.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 Hence total number of ways  =5×4×3×2×1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=120</a:t>
            </a:r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id="{C082C27F-2C74-4AA5-9153-3E4263D506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>
            <a:extLst>
              <a:ext uri="{FF2B5EF4-FFF2-40B4-BE49-F238E27FC236}">
                <a16:creationId xmlns:a16="http://schemas.microsoft.com/office/drawing/2014/main" id="{E6C24D47-AF8C-442F-B3BC-5950DAAB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8750" indent="244475"/>
            <a:r>
              <a:rPr lang="en-IN" sz="2000" dirty="0">
                <a:solidFill>
                  <a:schemeClr val="bg1"/>
                </a:solidFill>
              </a:rPr>
              <a:t>Explanation:</a:t>
            </a:r>
            <a:endParaRPr lang="en-IN" sz="2000" dirty="0"/>
          </a:p>
        </p:txBody>
      </p:sp>
      <p:pic>
        <p:nvPicPr>
          <p:cNvPr id="7" name="Google Shape;68;p15">
            <a:extLst>
              <a:ext uri="{FF2B5EF4-FFF2-40B4-BE49-F238E27FC236}">
                <a16:creationId xmlns:a16="http://schemas.microsoft.com/office/drawing/2014/main" id="{0409C436-935E-4EEB-B4CF-D004FF7C948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26771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03686-3022-4EAD-8FF7-57FC286E9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05238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In how many ways can three boys can be seated on five chairs?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IN" dirty="0">
                <a:solidFill>
                  <a:schemeClr val="tx1"/>
                </a:solidFill>
              </a:rPr>
              <a:t>30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IN" dirty="0">
                <a:solidFill>
                  <a:schemeClr val="tx1"/>
                </a:solidFill>
              </a:rPr>
              <a:t>60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IN" dirty="0">
                <a:solidFill>
                  <a:schemeClr val="tx1"/>
                </a:solidFill>
              </a:rPr>
              <a:t>80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IN" dirty="0">
                <a:solidFill>
                  <a:schemeClr val="tx1"/>
                </a:solidFill>
              </a:rPr>
              <a:t>120</a:t>
            </a:r>
          </a:p>
          <a:p>
            <a:pPr>
              <a:lnSpc>
                <a:spcPct val="150000"/>
              </a:lnSpc>
              <a:buClrTx/>
              <a:buNone/>
            </a:pPr>
            <a:r>
              <a:rPr lang="en-IN" b="1" dirty="0">
                <a:solidFill>
                  <a:schemeClr val="tx1"/>
                </a:solidFill>
              </a:rPr>
              <a:t>								 </a:t>
            </a:r>
          </a:p>
          <a:p>
            <a:pPr>
              <a:lnSpc>
                <a:spcPct val="150000"/>
              </a:lnSpc>
              <a:buClrTx/>
              <a:buNone/>
            </a:pPr>
            <a:r>
              <a:rPr lang="en-IN" b="1" dirty="0">
                <a:solidFill>
                  <a:schemeClr val="tx1"/>
                </a:solidFill>
              </a:rPr>
              <a:t>								Answer: B</a:t>
            </a:r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id="{C082C27F-2C74-4AA5-9153-3E4263D506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>
            <a:extLst>
              <a:ext uri="{FF2B5EF4-FFF2-40B4-BE49-F238E27FC236}">
                <a16:creationId xmlns:a16="http://schemas.microsoft.com/office/drawing/2014/main" id="{E6C24D47-AF8C-442F-B3BC-5950DAAB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344488"/>
            <a:r>
              <a:rPr lang="en-IN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 </a:t>
            </a:r>
            <a:r>
              <a:rPr lang="en-IN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11:</a:t>
            </a: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8;p15">
            <a:extLst>
              <a:ext uri="{FF2B5EF4-FFF2-40B4-BE49-F238E27FC236}">
                <a16:creationId xmlns:a16="http://schemas.microsoft.com/office/drawing/2014/main" id="{0409C436-935E-4EEB-B4CF-D004FF7C948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437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03686-3022-4EAD-8FF7-57FC286E9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05238"/>
          </a:xfrm>
        </p:spPr>
        <p:txBody>
          <a:bodyPr/>
          <a:lstStyle/>
          <a:p>
            <a:pPr marL="15875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There are three boys. The first boy can sit in any of the five chairs (5 ways).</a:t>
            </a:r>
          </a:p>
          <a:p>
            <a:pPr marL="15875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Now there are 4 chairs remaining. The second boy can sit in any of the four chairs (4 ways).</a:t>
            </a:r>
          </a:p>
          <a:p>
            <a:pPr marL="15875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Now there are 3 chairs remaining. The third boy can sit in any of the three chairs (3 ways). Hence, total number of ways in which 3 boys can be seated on 5 chairs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=5×4×3 =60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id="{C082C27F-2C74-4AA5-9153-3E4263D506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>
            <a:extLst>
              <a:ext uri="{FF2B5EF4-FFF2-40B4-BE49-F238E27FC236}">
                <a16:creationId xmlns:a16="http://schemas.microsoft.com/office/drawing/2014/main" id="{E6C24D47-AF8C-442F-B3BC-5950DAAB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8750" indent="304800"/>
            <a:r>
              <a:rPr lang="en-IN" sz="2000" dirty="0">
                <a:solidFill>
                  <a:schemeClr val="bg1"/>
                </a:solidFill>
              </a:rPr>
              <a:t>Explanation:</a:t>
            </a:r>
            <a:endParaRPr lang="en-IN" sz="2000" dirty="0"/>
          </a:p>
        </p:txBody>
      </p:sp>
      <p:pic>
        <p:nvPicPr>
          <p:cNvPr id="7" name="Google Shape;68;p15">
            <a:extLst>
              <a:ext uri="{FF2B5EF4-FFF2-40B4-BE49-F238E27FC236}">
                <a16:creationId xmlns:a16="http://schemas.microsoft.com/office/drawing/2014/main" id="{0409C436-935E-4EEB-B4CF-D004FF7C948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43745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03686-3022-4EAD-8FF7-57FC286E9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32387"/>
            <a:ext cx="8640571" cy="3525326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In how many ways can 7 boys be seated in a circular order?</a:t>
            </a:r>
          </a:p>
          <a:p>
            <a:pPr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60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120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5040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720  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								</a:t>
            </a:r>
          </a:p>
          <a:p>
            <a:pPr>
              <a:lnSpc>
                <a:spcPct val="150000"/>
              </a:lnSpc>
              <a:buNone/>
            </a:pPr>
            <a:r>
              <a:rPr lang="en-US" b="1" dirty="0">
                <a:solidFill>
                  <a:schemeClr val="tx1"/>
                </a:solidFill>
              </a:rPr>
              <a:t>								Answer: D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                                                                                                              </a:t>
            </a:r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id="{C082C27F-2C74-4AA5-9153-3E4263D506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>
            <a:extLst>
              <a:ext uri="{FF2B5EF4-FFF2-40B4-BE49-F238E27FC236}">
                <a16:creationId xmlns:a16="http://schemas.microsoft.com/office/drawing/2014/main" id="{E6C24D47-AF8C-442F-B3BC-5950DAAB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344488">
              <a:tabLst>
                <a:tab pos="344488" algn="l"/>
              </a:tabLst>
            </a:pPr>
            <a:r>
              <a:rPr lang="en-IN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</a:t>
            </a:r>
            <a:r>
              <a:rPr lang="en-IN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12:</a:t>
            </a: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8;p15">
            <a:extLst>
              <a:ext uri="{FF2B5EF4-FFF2-40B4-BE49-F238E27FC236}">
                <a16:creationId xmlns:a16="http://schemas.microsoft.com/office/drawing/2014/main" id="{0409C436-935E-4EEB-B4CF-D004FF7C948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045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03686-3022-4EAD-8FF7-57FC286E9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32387"/>
            <a:ext cx="8640571" cy="3525326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Number of arrangements possible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=(7−1)!=6!=6×5×4×3×2×1=720</a:t>
            </a:r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id="{C082C27F-2C74-4AA5-9153-3E4263D506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>
            <a:extLst>
              <a:ext uri="{FF2B5EF4-FFF2-40B4-BE49-F238E27FC236}">
                <a16:creationId xmlns:a16="http://schemas.microsoft.com/office/drawing/2014/main" id="{E6C24D47-AF8C-442F-B3BC-5950DAAB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8750" indent="244475"/>
            <a:r>
              <a:rPr lang="en-IN" sz="2000" dirty="0">
                <a:solidFill>
                  <a:schemeClr val="bg1"/>
                </a:solidFill>
              </a:rPr>
              <a:t>Explanation:</a:t>
            </a:r>
            <a:endParaRPr lang="en-IN" sz="2000" dirty="0"/>
          </a:p>
        </p:txBody>
      </p:sp>
      <p:pic>
        <p:nvPicPr>
          <p:cNvPr id="7" name="Google Shape;68;p15">
            <a:extLst>
              <a:ext uri="{FF2B5EF4-FFF2-40B4-BE49-F238E27FC236}">
                <a16:creationId xmlns:a16="http://schemas.microsoft.com/office/drawing/2014/main" id="{0409C436-935E-4EEB-B4CF-D004FF7C948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04523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4541" y="191729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53128"/>
            <a:ext cx="6712857" cy="464389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261728-6E8D-4512-861C-80EFE0DD3349}"/>
              </a:ext>
            </a:extLst>
          </p:cNvPr>
          <p:cNvSpPr txBox="1"/>
          <p:nvPr/>
        </p:nvSpPr>
        <p:spPr>
          <a:xfrm>
            <a:off x="0" y="154379"/>
            <a:ext cx="6594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41313"/>
            <a:r>
              <a:rPr lang="en-US" sz="2000" b="1" dirty="0">
                <a:solidFill>
                  <a:schemeClr val="bg1"/>
                </a:solidFill>
              </a:rPr>
              <a:t>Permutations</a:t>
            </a: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C8EA53-6EC9-4D45-B5DC-169A184310AF}"/>
              </a:ext>
            </a:extLst>
          </p:cNvPr>
          <p:cNvSpPr txBox="1"/>
          <p:nvPr/>
        </p:nvSpPr>
        <p:spPr>
          <a:xfrm>
            <a:off x="363325" y="1017638"/>
            <a:ext cx="8467271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The different arrangements of a given number of things by taking some or all at a time, are called permutations.</a:t>
            </a:r>
          </a:p>
          <a:p>
            <a:pPr>
              <a:lnSpc>
                <a:spcPct val="150000"/>
              </a:lnSpc>
            </a:pPr>
            <a:r>
              <a:rPr lang="pt-BR" sz="1800" b="1" dirty="0"/>
              <a:t> </a:t>
            </a:r>
            <a:r>
              <a:rPr lang="pt-BR" sz="1800" b="1" baseline="30000" dirty="0"/>
              <a:t>n</a:t>
            </a:r>
            <a:r>
              <a:rPr lang="pt-BR" sz="1800" dirty="0"/>
              <a:t> </a:t>
            </a:r>
            <a:r>
              <a:rPr lang="pt-BR" sz="1800" b="1" dirty="0"/>
              <a:t>P</a:t>
            </a:r>
            <a:r>
              <a:rPr lang="pt-BR" sz="1800" b="1" baseline="-25000" dirty="0"/>
              <a:t>r</a:t>
            </a:r>
            <a:r>
              <a:rPr lang="pt-BR" sz="1800" b="1" dirty="0"/>
              <a:t> = n! / (n – r)!</a:t>
            </a:r>
            <a:endParaRPr lang="en-US" sz="1800" dirty="0"/>
          </a:p>
          <a:p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AF6A3D-3EE9-7B6D-0F89-7B8AA7BF99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2720" y="1858616"/>
            <a:ext cx="4752340" cy="273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37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03686-3022-4EAD-8FF7-57FC286E9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05238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In how many ways can a team of 5 persons be formed out of a total of 10 persons such that two particular persons should not be included in any team?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28</a:t>
            </a:r>
            <a:endParaRPr lang="en-US" baseline="30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56</a:t>
            </a:r>
            <a:endParaRPr lang="en-US" baseline="30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112</a:t>
            </a:r>
            <a:endParaRPr lang="en-US" baseline="30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120</a:t>
            </a:r>
            <a:endParaRPr lang="en-US" baseline="30000" dirty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                                                                                                   </a:t>
            </a:r>
            <a:r>
              <a:rPr lang="en-US" b="1" dirty="0">
                <a:solidFill>
                  <a:schemeClr val="tx1"/>
                </a:solidFill>
              </a:rPr>
              <a:t>Answer: B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id="{C082C27F-2C74-4AA5-9153-3E4263D506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>
            <a:extLst>
              <a:ext uri="{FF2B5EF4-FFF2-40B4-BE49-F238E27FC236}">
                <a16:creationId xmlns:a16="http://schemas.microsoft.com/office/drawing/2014/main" id="{E6C24D47-AF8C-442F-B3BC-5950DAAB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225425"/>
            <a:r>
              <a:rPr lang="en-IN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</a:t>
            </a:r>
            <a:r>
              <a:rPr lang="en-IN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 13:</a:t>
            </a:r>
            <a:endParaRPr 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8;p15">
            <a:extLst>
              <a:ext uri="{FF2B5EF4-FFF2-40B4-BE49-F238E27FC236}">
                <a16:creationId xmlns:a16="http://schemas.microsoft.com/office/drawing/2014/main" id="{0409C436-935E-4EEB-B4CF-D004FF7C948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683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03686-3022-4EAD-8FF7-57FC286E9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05238"/>
          </a:xfrm>
        </p:spPr>
        <p:txBody>
          <a:bodyPr/>
          <a:lstStyle/>
          <a:p>
            <a:pPr marL="15875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Two particular persons should not be included in each team.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we have to select 5 persons from 10-2 = 8 persons.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Hence, required number of ways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= </a:t>
            </a:r>
            <a:r>
              <a:rPr lang="en-US" baseline="30000" dirty="0">
                <a:solidFill>
                  <a:schemeClr val="tx1"/>
                </a:solidFill>
              </a:rPr>
              <a:t>8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baseline="-25000" dirty="0">
                <a:solidFill>
                  <a:schemeClr val="tx1"/>
                </a:solidFill>
              </a:rPr>
              <a:t>5</a:t>
            </a:r>
          </a:p>
          <a:p>
            <a:pPr marL="15875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=8×7</a:t>
            </a:r>
          </a:p>
          <a:p>
            <a:pPr marL="15875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=56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id="{C082C27F-2C74-4AA5-9153-3E4263D506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>
            <a:extLst>
              <a:ext uri="{FF2B5EF4-FFF2-40B4-BE49-F238E27FC236}">
                <a16:creationId xmlns:a16="http://schemas.microsoft.com/office/drawing/2014/main" id="{E6C24D47-AF8C-442F-B3BC-5950DAAB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8750" indent="244475"/>
            <a:r>
              <a:rPr lang="en-IN" sz="2000" dirty="0">
                <a:solidFill>
                  <a:schemeClr val="bg1"/>
                </a:solidFill>
              </a:rPr>
              <a:t>Explanation:</a:t>
            </a:r>
            <a:endParaRPr lang="en-IN" sz="2000" dirty="0"/>
          </a:p>
        </p:txBody>
      </p:sp>
      <p:pic>
        <p:nvPicPr>
          <p:cNvPr id="7" name="Google Shape;68;p15">
            <a:extLst>
              <a:ext uri="{FF2B5EF4-FFF2-40B4-BE49-F238E27FC236}">
                <a16:creationId xmlns:a16="http://schemas.microsoft.com/office/drawing/2014/main" id="{0409C436-935E-4EEB-B4CF-D004FF7C948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68375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03686-3022-4EAD-8FF7-57FC286E9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05238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If </a:t>
            </a:r>
            <a:r>
              <a:rPr lang="en-US" baseline="30000" dirty="0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baseline="-25000" dirty="0">
                <a:solidFill>
                  <a:schemeClr val="tx1"/>
                </a:solidFill>
              </a:rPr>
              <a:t>8</a:t>
            </a:r>
            <a:r>
              <a:rPr lang="en-US" dirty="0">
                <a:solidFill>
                  <a:schemeClr val="tx1"/>
                </a:solidFill>
              </a:rPr>
              <a:t> = </a:t>
            </a:r>
            <a:r>
              <a:rPr lang="en-US" baseline="30000" dirty="0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baseline="-25000" dirty="0">
                <a:solidFill>
                  <a:schemeClr val="tx1"/>
                </a:solidFill>
              </a:rPr>
              <a:t>27</a:t>
            </a:r>
            <a:r>
              <a:rPr lang="en-US" dirty="0">
                <a:solidFill>
                  <a:schemeClr val="tx1"/>
                </a:solidFill>
              </a:rPr>
              <a:t> , what is the value of n?</a:t>
            </a:r>
          </a:p>
          <a:p>
            <a:pPr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22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28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35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41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               						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>
                <a:solidFill>
                  <a:schemeClr val="tx1"/>
                </a:solidFill>
              </a:rPr>
              <a:t>							Answer: C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id="{C082C27F-2C74-4AA5-9153-3E4263D506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>
            <a:extLst>
              <a:ext uri="{FF2B5EF4-FFF2-40B4-BE49-F238E27FC236}">
                <a16:creationId xmlns:a16="http://schemas.microsoft.com/office/drawing/2014/main" id="{E6C24D47-AF8C-442F-B3BC-5950DAAB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344488"/>
            <a:r>
              <a:rPr lang="en-IN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Question 14:</a:t>
            </a: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8;p15">
            <a:extLst>
              <a:ext uri="{FF2B5EF4-FFF2-40B4-BE49-F238E27FC236}">
                <a16:creationId xmlns:a16="http://schemas.microsoft.com/office/drawing/2014/main" id="{0409C436-935E-4EEB-B4CF-D004FF7C948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903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03686-3022-4EAD-8FF7-57FC286E9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05238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pt-BR" baseline="30000" dirty="0">
                <a:solidFill>
                  <a:schemeClr val="tx1"/>
                </a:solidFill>
              </a:rPr>
              <a:t>n</a:t>
            </a:r>
            <a:r>
              <a:rPr lang="pt-BR" dirty="0">
                <a:solidFill>
                  <a:schemeClr val="tx1"/>
                </a:solidFill>
              </a:rPr>
              <a:t>C</a:t>
            </a:r>
            <a:r>
              <a:rPr lang="pt-BR" baseline="-25000" dirty="0">
                <a:solidFill>
                  <a:schemeClr val="tx1"/>
                </a:solidFill>
              </a:rPr>
              <a:t>8</a:t>
            </a:r>
            <a:r>
              <a:rPr lang="pt-BR" dirty="0">
                <a:solidFill>
                  <a:schemeClr val="tx1"/>
                </a:solidFill>
              </a:rPr>
              <a:t> = </a:t>
            </a:r>
            <a:r>
              <a:rPr lang="pt-BR" baseline="30000" dirty="0">
                <a:solidFill>
                  <a:schemeClr val="tx1"/>
                </a:solidFill>
              </a:rPr>
              <a:t>n</a:t>
            </a:r>
            <a:r>
              <a:rPr lang="pt-BR" dirty="0">
                <a:solidFill>
                  <a:schemeClr val="tx1"/>
                </a:solidFill>
              </a:rPr>
              <a:t>C</a:t>
            </a:r>
            <a:r>
              <a:rPr lang="pt-BR" baseline="-25000" dirty="0">
                <a:solidFill>
                  <a:schemeClr val="tx1"/>
                </a:solidFill>
              </a:rPr>
              <a:t>27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If </a:t>
            </a:r>
            <a:r>
              <a:rPr lang="en-US" baseline="30000" dirty="0" err="1">
                <a:solidFill>
                  <a:schemeClr val="tx1"/>
                </a:solidFill>
              </a:rPr>
              <a:t>n</a:t>
            </a:r>
            <a:r>
              <a:rPr lang="en-US" dirty="0" err="1">
                <a:solidFill>
                  <a:schemeClr val="tx1"/>
                </a:solidFill>
              </a:rPr>
              <a:t>C</a:t>
            </a:r>
            <a:r>
              <a:rPr lang="en-US" baseline="-25000" dirty="0" err="1">
                <a:solidFill>
                  <a:schemeClr val="tx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 = </a:t>
            </a:r>
            <a:r>
              <a:rPr lang="en-US" baseline="30000" dirty="0" err="1">
                <a:solidFill>
                  <a:schemeClr val="tx1"/>
                </a:solidFill>
              </a:rPr>
              <a:t>n</a:t>
            </a:r>
            <a:r>
              <a:rPr lang="en-US" dirty="0" err="1">
                <a:solidFill>
                  <a:schemeClr val="tx1"/>
                </a:solidFill>
              </a:rPr>
              <a:t>C</a:t>
            </a:r>
            <a:r>
              <a:rPr lang="en-US" baseline="-25000" dirty="0" err="1">
                <a:solidFill>
                  <a:schemeClr val="tx1"/>
                </a:solidFill>
              </a:rPr>
              <a:t>y</a:t>
            </a:r>
            <a:r>
              <a:rPr lang="en-US" dirty="0">
                <a:solidFill>
                  <a:schemeClr val="tx1"/>
                </a:solidFill>
              </a:rPr>
              <a:t> then either x = y or (n-x) = y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=&gt; n – 8 = 27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=&gt; n = 27 + 8 = 35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id="{C082C27F-2C74-4AA5-9153-3E4263D506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>
            <a:extLst>
              <a:ext uri="{FF2B5EF4-FFF2-40B4-BE49-F238E27FC236}">
                <a16:creationId xmlns:a16="http://schemas.microsoft.com/office/drawing/2014/main" id="{E6C24D47-AF8C-442F-B3BC-5950DAAB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8750" indent="244475"/>
            <a:r>
              <a:rPr lang="en-IN" sz="2000" dirty="0">
                <a:solidFill>
                  <a:schemeClr val="bg1"/>
                </a:solidFill>
              </a:rPr>
              <a:t>Explanation:</a:t>
            </a:r>
            <a:endParaRPr lang="en-IN" sz="2000" dirty="0"/>
          </a:p>
        </p:txBody>
      </p:sp>
      <p:pic>
        <p:nvPicPr>
          <p:cNvPr id="7" name="Google Shape;68;p15">
            <a:extLst>
              <a:ext uri="{FF2B5EF4-FFF2-40B4-BE49-F238E27FC236}">
                <a16:creationId xmlns:a16="http://schemas.microsoft.com/office/drawing/2014/main" id="{0409C436-935E-4EEB-B4CF-D004FF7C948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90343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03686-3022-4EAD-8FF7-57FC286E9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05238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In how many ways can 10 students can be arranged in a row?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rgbClr val="060606"/>
              </a:buClr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9!</a:t>
            </a:r>
          </a:p>
          <a:p>
            <a:pPr>
              <a:lnSpc>
                <a:spcPct val="150000"/>
              </a:lnSpc>
              <a:buClr>
                <a:srgbClr val="060606"/>
              </a:buClr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6!</a:t>
            </a:r>
          </a:p>
          <a:p>
            <a:pPr>
              <a:lnSpc>
                <a:spcPct val="150000"/>
              </a:lnSpc>
              <a:buClr>
                <a:srgbClr val="060606"/>
              </a:buClr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8!</a:t>
            </a:r>
          </a:p>
          <a:p>
            <a:pPr>
              <a:lnSpc>
                <a:spcPct val="150000"/>
              </a:lnSpc>
              <a:buClr>
                <a:srgbClr val="060606"/>
              </a:buClr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10!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                 						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>
                <a:solidFill>
                  <a:schemeClr val="tx1"/>
                </a:solidFill>
              </a:rPr>
              <a:t>							Answer: D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id="{C082C27F-2C74-4AA5-9153-3E4263D506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>
            <a:extLst>
              <a:ext uri="{FF2B5EF4-FFF2-40B4-BE49-F238E27FC236}">
                <a16:creationId xmlns:a16="http://schemas.microsoft.com/office/drawing/2014/main" id="{E6C24D47-AF8C-442F-B3BC-5950DAAB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285750">
              <a:tabLst>
                <a:tab pos="344488" algn="l"/>
              </a:tabLst>
            </a:pPr>
            <a:r>
              <a:rPr lang="en-IN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IN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</a:t>
            </a:r>
            <a:r>
              <a:rPr lang="en-IN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15:</a:t>
            </a: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8;p15">
            <a:extLst>
              <a:ext uri="{FF2B5EF4-FFF2-40B4-BE49-F238E27FC236}">
                <a16:creationId xmlns:a16="http://schemas.microsoft.com/office/drawing/2014/main" id="{0409C436-935E-4EEB-B4CF-D004FF7C948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9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03686-3022-4EAD-8FF7-57FC286E9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05238"/>
          </a:xfrm>
        </p:spPr>
        <p:txBody>
          <a:bodyPr/>
          <a:lstStyle/>
          <a:p>
            <a:pPr marL="15875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10 students can be arranged in a row in </a:t>
            </a:r>
            <a:r>
              <a:rPr lang="en-US" baseline="30000" dirty="0">
                <a:solidFill>
                  <a:schemeClr val="tx1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 = 10! ways.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id="{C082C27F-2C74-4AA5-9153-3E4263D506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>
            <a:extLst>
              <a:ext uri="{FF2B5EF4-FFF2-40B4-BE49-F238E27FC236}">
                <a16:creationId xmlns:a16="http://schemas.microsoft.com/office/drawing/2014/main" id="{E6C24D47-AF8C-442F-B3BC-5950DAAB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8750" indent="304800"/>
            <a:r>
              <a:rPr lang="en-IN" sz="2000" dirty="0">
                <a:solidFill>
                  <a:schemeClr val="bg1"/>
                </a:solidFill>
              </a:rPr>
              <a:t>Explanation:</a:t>
            </a:r>
            <a:endParaRPr lang="en-IN" sz="2000" dirty="0"/>
          </a:p>
        </p:txBody>
      </p:sp>
      <p:pic>
        <p:nvPicPr>
          <p:cNvPr id="7" name="Google Shape;68;p15">
            <a:extLst>
              <a:ext uri="{FF2B5EF4-FFF2-40B4-BE49-F238E27FC236}">
                <a16:creationId xmlns:a16="http://schemas.microsoft.com/office/drawing/2014/main" id="{0409C436-935E-4EEB-B4CF-D004FF7C948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940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4541" y="191729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53128"/>
            <a:ext cx="6712857" cy="464389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261728-6E8D-4512-861C-80EFE0DD3349}"/>
              </a:ext>
            </a:extLst>
          </p:cNvPr>
          <p:cNvSpPr txBox="1"/>
          <p:nvPr/>
        </p:nvSpPr>
        <p:spPr>
          <a:xfrm>
            <a:off x="0" y="154379"/>
            <a:ext cx="6594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41313"/>
            <a:r>
              <a:rPr lang="en-US" sz="2000" b="1" dirty="0">
                <a:solidFill>
                  <a:schemeClr val="bg1"/>
                </a:solidFill>
              </a:rPr>
              <a:t>Permutations</a:t>
            </a: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C8EA53-6EC9-4D45-B5DC-169A184310AF}"/>
              </a:ext>
            </a:extLst>
          </p:cNvPr>
          <p:cNvSpPr txBox="1"/>
          <p:nvPr/>
        </p:nvSpPr>
        <p:spPr>
          <a:xfrm>
            <a:off x="363325" y="1017638"/>
            <a:ext cx="846727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There are basically two types of permutation:</a:t>
            </a:r>
          </a:p>
          <a:p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1800" b="1" dirty="0"/>
              <a:t>Repetition is Allowed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n × n × ... (r times) = n</a:t>
            </a:r>
            <a:r>
              <a:rPr lang="pt-BR" sz="2000" baseline="30000" dirty="0"/>
              <a:t>r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1800" b="1" dirty="0"/>
              <a:t>No Repetition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n!/(n − r)!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37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41638"/>
            <a:ext cx="6712857" cy="492544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261728-6E8D-4512-861C-80EFE0DD3349}"/>
              </a:ext>
            </a:extLst>
          </p:cNvPr>
          <p:cNvSpPr txBox="1"/>
          <p:nvPr/>
        </p:nvSpPr>
        <p:spPr>
          <a:xfrm>
            <a:off x="0" y="177402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85750"/>
            <a:r>
              <a:rPr lang="en-US" sz="2000" b="1" dirty="0">
                <a:solidFill>
                  <a:schemeClr val="bg1"/>
                </a:solidFill>
              </a:rPr>
              <a:t>Combinations</a:t>
            </a:r>
            <a:endParaRPr lang="en-US" sz="25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1A8E7E-A32A-45D7-8800-5BE227894F76}"/>
              </a:ext>
            </a:extLst>
          </p:cNvPr>
          <p:cNvSpPr txBox="1"/>
          <p:nvPr/>
        </p:nvSpPr>
        <p:spPr>
          <a:xfrm>
            <a:off x="328934" y="1117600"/>
            <a:ext cx="85392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Each of the different groups or selections which can be formed by taking some or all of a number of objects is called a combination.</a:t>
            </a:r>
          </a:p>
          <a:p>
            <a:endParaRPr lang="en-US" sz="1800" dirty="0"/>
          </a:p>
          <a:p>
            <a:r>
              <a:rPr lang="pt-BR" sz="1800" b="1" baseline="30000" dirty="0"/>
              <a:t>n</a:t>
            </a:r>
            <a:r>
              <a:rPr lang="pt-BR" sz="1800" dirty="0"/>
              <a:t> C </a:t>
            </a:r>
            <a:r>
              <a:rPr lang="pt-BR" sz="1800" baseline="-25000" dirty="0"/>
              <a:t>r</a:t>
            </a:r>
            <a:r>
              <a:rPr lang="pt-BR" sz="1800" dirty="0"/>
              <a:t> = n! / [ r ! x (n – r)! ]</a:t>
            </a:r>
          </a:p>
          <a:p>
            <a:endParaRPr lang="pt-BR" sz="1800" dirty="0"/>
          </a:p>
          <a:p>
            <a:r>
              <a:rPr lang="pt-BR" sz="1800" b="1" dirty="0"/>
              <a:t>Note:</a:t>
            </a:r>
          </a:p>
          <a:p>
            <a:endParaRPr lang="pt-BR" sz="1800" b="1" dirty="0"/>
          </a:p>
          <a:p>
            <a:r>
              <a:rPr lang="pt-BR" sz="1800" b="1" baseline="30000" dirty="0"/>
              <a:t>n</a:t>
            </a:r>
            <a:r>
              <a:rPr lang="pt-BR" sz="1800" dirty="0"/>
              <a:t> C </a:t>
            </a:r>
            <a:r>
              <a:rPr lang="pt-BR" sz="1800" baseline="-25000" dirty="0"/>
              <a:t>n</a:t>
            </a:r>
            <a:r>
              <a:rPr lang="pt-BR" sz="1800" dirty="0"/>
              <a:t> =1 and  </a:t>
            </a:r>
            <a:r>
              <a:rPr lang="pt-BR" sz="1800" b="1" baseline="30000" dirty="0"/>
              <a:t>n</a:t>
            </a:r>
            <a:r>
              <a:rPr lang="pt-BR" sz="1800" dirty="0"/>
              <a:t> C </a:t>
            </a:r>
            <a:r>
              <a:rPr lang="pt-BR" sz="1800" baseline="-25000" dirty="0"/>
              <a:t>0 </a:t>
            </a:r>
            <a:r>
              <a:rPr lang="pt-BR" sz="1800" dirty="0"/>
              <a:t> =1</a:t>
            </a:r>
          </a:p>
          <a:p>
            <a:endParaRPr lang="pt-BR" sz="1800" dirty="0"/>
          </a:p>
          <a:p>
            <a:r>
              <a:rPr lang="pt-BR" sz="1800" b="1" baseline="30000" dirty="0"/>
              <a:t>n</a:t>
            </a:r>
            <a:r>
              <a:rPr lang="pt-BR" sz="1800" dirty="0"/>
              <a:t> C </a:t>
            </a:r>
            <a:r>
              <a:rPr lang="pt-BR" sz="1800" baseline="-25000" dirty="0"/>
              <a:t>r=</a:t>
            </a:r>
            <a:r>
              <a:rPr lang="pt-BR" sz="1800" b="1" baseline="30000" dirty="0"/>
              <a:t> n</a:t>
            </a:r>
            <a:r>
              <a:rPr lang="pt-BR" sz="1800" dirty="0"/>
              <a:t> C </a:t>
            </a:r>
            <a:r>
              <a:rPr lang="pt-BR" sz="1800" baseline="-25000" dirty="0"/>
              <a:t>(n-r)</a:t>
            </a:r>
            <a:endParaRPr lang="en-US" sz="1800" dirty="0"/>
          </a:p>
          <a:p>
            <a:endParaRPr lang="en-IN" sz="1800" dirty="0">
              <a:solidFill>
                <a:schemeClr val="tx1"/>
              </a:solidFill>
            </a:endParaRPr>
          </a:p>
          <a:p>
            <a:endParaRPr lang="en-I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38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81536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285750"/>
            <a:r>
              <a:rPr 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 01: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3CDC98-8B9F-49F8-B729-9782F43D7824}"/>
              </a:ext>
            </a:extLst>
          </p:cNvPr>
          <p:cNvSpPr txBox="1"/>
          <p:nvPr/>
        </p:nvSpPr>
        <p:spPr>
          <a:xfrm>
            <a:off x="342900" y="1179871"/>
            <a:ext cx="84724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How many words can be formed by using all letters of the word 'BIHAR'?</a:t>
            </a:r>
          </a:p>
          <a:p>
            <a:pPr>
              <a:lnSpc>
                <a:spcPct val="150000"/>
              </a:lnSpc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solidFill>
                  <a:schemeClr val="tx1"/>
                </a:solidFill>
              </a:rPr>
              <a:t>24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solidFill>
                  <a:schemeClr val="tx1"/>
                </a:solidFill>
              </a:rPr>
              <a:t>60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solidFill>
                  <a:schemeClr val="tx1"/>
                </a:solidFill>
              </a:rPr>
              <a:t>120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solidFill>
                  <a:schemeClr val="tx1"/>
                </a:solidFill>
              </a:rPr>
              <a:t>720</a:t>
            </a:r>
            <a:endParaRPr lang="en-IN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1800" dirty="0">
                <a:solidFill>
                  <a:schemeClr val="tx1"/>
                </a:solidFill>
              </a:rPr>
              <a:t>							</a:t>
            </a:r>
          </a:p>
          <a:p>
            <a:pPr>
              <a:lnSpc>
                <a:spcPct val="150000"/>
              </a:lnSpc>
            </a:pPr>
            <a:r>
              <a:rPr lang="en-IN" sz="1800" b="1" dirty="0">
                <a:solidFill>
                  <a:schemeClr val="tx1"/>
                </a:solidFill>
              </a:rPr>
              <a:t>							Answer: C</a:t>
            </a:r>
          </a:p>
        </p:txBody>
      </p:sp>
    </p:spTree>
    <p:extLst>
      <p:ext uri="{BB962C8B-B14F-4D97-AF65-F5344CB8AC3E}">
        <p14:creationId xmlns:p14="http://schemas.microsoft.com/office/powerpoint/2010/main" val="7556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81536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8750" indent="185738">
              <a:buNone/>
            </a:pPr>
            <a:r>
              <a:rPr lang="en-IN" sz="2000" dirty="0">
                <a:solidFill>
                  <a:schemeClr val="bg1"/>
                </a:solidFill>
              </a:rPr>
              <a:t>Explanation:</a:t>
            </a:r>
            <a:endParaRPr lang="en-IN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3CDC98-8B9F-49F8-B729-9782F43D7824}"/>
              </a:ext>
            </a:extLst>
          </p:cNvPr>
          <p:cNvSpPr txBox="1"/>
          <p:nvPr/>
        </p:nvSpPr>
        <p:spPr>
          <a:xfrm>
            <a:off x="342900" y="1179871"/>
            <a:ext cx="8472488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The word 'BIHAR' has 5 letters and all these 5 letters are different.</a:t>
            </a:r>
            <a:br>
              <a:rPr lang="en-US" sz="1800" dirty="0"/>
            </a:br>
            <a:r>
              <a:rPr lang="en-US" sz="1800" dirty="0"/>
              <a:t>Total number of words that can be formed by using all these 5 letters</a:t>
            </a:r>
            <a:br>
              <a:rPr lang="en-US" sz="1800" dirty="0"/>
            </a:br>
            <a:r>
              <a:rPr lang="en-US" sz="1800" dirty="0"/>
              <a:t>= </a:t>
            </a:r>
            <a:r>
              <a:rPr lang="en-US" sz="1800" baseline="30000" dirty="0"/>
              <a:t>5</a:t>
            </a:r>
            <a:r>
              <a:rPr lang="en-US" sz="1800" dirty="0"/>
              <a:t>P</a:t>
            </a:r>
            <a:r>
              <a:rPr lang="en-US" sz="1800" baseline="-25000" dirty="0"/>
              <a:t>5</a:t>
            </a:r>
            <a:r>
              <a:rPr lang="en-US" sz="1800" dirty="0"/>
              <a:t> =5!=5!</a:t>
            </a:r>
            <a:br>
              <a:rPr lang="en-US" sz="1800" dirty="0"/>
            </a:br>
            <a:r>
              <a:rPr lang="en-US" sz="1800" dirty="0"/>
              <a:t>=5×4×3×2×1=120</a:t>
            </a:r>
          </a:p>
        </p:txBody>
      </p:sp>
    </p:spTree>
    <p:extLst>
      <p:ext uri="{BB962C8B-B14F-4D97-AF65-F5344CB8AC3E}">
        <p14:creationId xmlns:p14="http://schemas.microsoft.com/office/powerpoint/2010/main" val="75563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81536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285750"/>
            <a:r>
              <a:rPr 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 02: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3CDC98-8B9F-49F8-B729-9782F43D7824}"/>
              </a:ext>
            </a:extLst>
          </p:cNvPr>
          <p:cNvSpPr txBox="1"/>
          <p:nvPr/>
        </p:nvSpPr>
        <p:spPr>
          <a:xfrm>
            <a:off x="342900" y="1179871"/>
            <a:ext cx="84724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What is the value of </a:t>
            </a:r>
            <a:r>
              <a:rPr lang="en-US" sz="1800" baseline="30000" dirty="0"/>
              <a:t>100</a:t>
            </a:r>
            <a:r>
              <a:rPr lang="en-US" sz="1800" dirty="0"/>
              <a:t>P</a:t>
            </a:r>
            <a:r>
              <a:rPr lang="en-US" sz="1800" baseline="-25000" dirty="0"/>
              <a:t>2</a:t>
            </a:r>
            <a:r>
              <a:rPr lang="en-US" sz="1800" dirty="0"/>
              <a:t> ?</a:t>
            </a:r>
          </a:p>
          <a:p>
            <a:pPr>
              <a:lnSpc>
                <a:spcPct val="150000"/>
              </a:lnSpc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solidFill>
                  <a:schemeClr val="tx1"/>
                </a:solidFill>
              </a:rPr>
              <a:t>9801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solidFill>
                  <a:schemeClr val="tx1"/>
                </a:solidFill>
              </a:rPr>
              <a:t>9900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solidFill>
                  <a:schemeClr val="tx1"/>
                </a:solidFill>
              </a:rPr>
              <a:t>12000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solidFill>
                  <a:schemeClr val="tx1"/>
                </a:solidFill>
              </a:rPr>
              <a:t>12500</a:t>
            </a:r>
            <a:endParaRPr lang="en-IN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1800" dirty="0">
                <a:solidFill>
                  <a:schemeClr val="tx1"/>
                </a:solidFill>
              </a:rPr>
              <a:t>							</a:t>
            </a:r>
          </a:p>
          <a:p>
            <a:pPr>
              <a:lnSpc>
                <a:spcPct val="150000"/>
              </a:lnSpc>
            </a:pPr>
            <a:r>
              <a:rPr lang="en-IN" sz="1800" b="1" dirty="0">
                <a:solidFill>
                  <a:schemeClr val="tx1"/>
                </a:solidFill>
              </a:rPr>
              <a:t>							Answer: B</a:t>
            </a:r>
          </a:p>
        </p:txBody>
      </p:sp>
    </p:spTree>
    <p:extLst>
      <p:ext uri="{BB962C8B-B14F-4D97-AF65-F5344CB8AC3E}">
        <p14:creationId xmlns:p14="http://schemas.microsoft.com/office/powerpoint/2010/main" val="7556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81536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344488"/>
            <a:r>
              <a:rPr lang="en-IN" sz="2000" dirty="0">
                <a:solidFill>
                  <a:schemeClr val="bg1"/>
                </a:solidFill>
              </a:rPr>
              <a:t>Explanation:</a:t>
            </a:r>
            <a:endParaRPr 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3CDC98-8B9F-49F8-B729-9782F43D7824}"/>
              </a:ext>
            </a:extLst>
          </p:cNvPr>
          <p:cNvSpPr txBox="1"/>
          <p:nvPr/>
        </p:nvSpPr>
        <p:spPr>
          <a:xfrm>
            <a:off x="342900" y="1179871"/>
            <a:ext cx="8472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800" dirty="0"/>
              <a:t> </a:t>
            </a:r>
            <a:r>
              <a:rPr lang="pt-BR" sz="1800" baseline="30000" dirty="0"/>
              <a:t>n</a:t>
            </a:r>
            <a:r>
              <a:rPr lang="pt-BR" sz="1800" dirty="0"/>
              <a:t> P</a:t>
            </a:r>
            <a:r>
              <a:rPr lang="pt-BR" sz="1800" baseline="-25000" dirty="0"/>
              <a:t>r</a:t>
            </a:r>
            <a:r>
              <a:rPr lang="pt-BR" sz="1800" dirty="0"/>
              <a:t> = n! / (n – r)!</a:t>
            </a:r>
            <a:endParaRPr lang="en-US" sz="1800" baseline="30000" dirty="0"/>
          </a:p>
          <a:p>
            <a:pPr>
              <a:lnSpc>
                <a:spcPct val="150000"/>
              </a:lnSpc>
            </a:pPr>
            <a:r>
              <a:rPr lang="en-US" sz="1800" baseline="30000" dirty="0"/>
              <a:t>100</a:t>
            </a:r>
            <a:r>
              <a:rPr lang="en-US" sz="1800" dirty="0"/>
              <a:t>P</a:t>
            </a:r>
            <a:r>
              <a:rPr lang="en-US" sz="1800" baseline="-25000" dirty="0"/>
              <a:t>2</a:t>
            </a:r>
            <a:r>
              <a:rPr lang="en-US" sz="1800" dirty="0"/>
              <a:t> =100×99=9900</a:t>
            </a:r>
          </a:p>
        </p:txBody>
      </p:sp>
    </p:spTree>
    <p:extLst>
      <p:ext uri="{BB962C8B-B14F-4D97-AF65-F5344CB8AC3E}">
        <p14:creationId xmlns:p14="http://schemas.microsoft.com/office/powerpoint/2010/main" val="755631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9FEDB7F3802F468C3F317ED9EE4CFD" ma:contentTypeVersion="5" ma:contentTypeDescription="Create a new document." ma:contentTypeScope="" ma:versionID="6fe5db675d18f63c65be8bb08b523b90">
  <xsd:schema xmlns:xsd="http://www.w3.org/2001/XMLSchema" xmlns:xs="http://www.w3.org/2001/XMLSchema" xmlns:p="http://schemas.microsoft.com/office/2006/metadata/properties" xmlns:ns2="b59e9f2d-0158-4a14-8bbe-457d8844f88f" targetNamespace="http://schemas.microsoft.com/office/2006/metadata/properties" ma:root="true" ma:fieldsID="461deb205d52b7b2dc1eb04643edfaa4" ns2:_="">
    <xsd:import namespace="b59e9f2d-0158-4a14-8bbe-457d8844f8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9e9f2d-0158-4a14-8bbe-457d8844f8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DFC0564-224A-4743-A505-03E718C2D60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43B1FCF-CBA1-4ADD-A709-15918570D2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9e9f2d-0158-4a14-8bbe-457d8844f8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E0C9B8C-92FE-45DC-A62B-DE05277B99D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7818</TotalTime>
  <Words>1532</Words>
  <Application>Microsoft Macintosh PowerPoint</Application>
  <PresentationFormat>On-screen Show (16:9)</PresentationFormat>
  <Paragraphs>203</Paragraphs>
  <Slides>35</Slides>
  <Notes>34</Notes>
  <HiddenSlides>15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06:</vt:lpstr>
      <vt:lpstr>Explanation:</vt:lpstr>
      <vt:lpstr>Question 07:</vt:lpstr>
      <vt:lpstr>Explanation:</vt:lpstr>
      <vt:lpstr>Question 08:</vt:lpstr>
      <vt:lpstr>Explanation:</vt:lpstr>
      <vt:lpstr>Question 09:</vt:lpstr>
      <vt:lpstr>Explanation:</vt:lpstr>
      <vt:lpstr>Question 10:</vt:lpstr>
      <vt:lpstr>Explanation:</vt:lpstr>
      <vt:lpstr> Question 11:</vt:lpstr>
      <vt:lpstr>Explanation:</vt:lpstr>
      <vt:lpstr> Question 12:</vt:lpstr>
      <vt:lpstr>Explanation:</vt:lpstr>
      <vt:lpstr>  Question 13:</vt:lpstr>
      <vt:lpstr>Explanation:</vt:lpstr>
      <vt:lpstr> Question 14:</vt:lpstr>
      <vt:lpstr>Explanation:</vt:lpstr>
      <vt:lpstr> Question 15:</vt:lpstr>
      <vt:lpstr>Explanation: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sushmitha</dc:creator>
  <cp:lastModifiedBy>PRASHANTH S</cp:lastModifiedBy>
  <cp:revision>488</cp:revision>
  <dcterms:modified xsi:type="dcterms:W3CDTF">2022-05-10T02:12:00Z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0x010100459FEDB7F3802F468C3F317ED9EE4CFD</vt:lpwstr>
  </property>
</Properties>
</file>