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82" r:id="rId11"/>
    <p:sldId id="283" r:id="rId12"/>
    <p:sldId id="284" r:id="rId13"/>
    <p:sldId id="266" r:id="rId14"/>
    <p:sldId id="265"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80" r:id="rId28"/>
    <p:sldId id="279" r:id="rId29"/>
    <p:sldId id="28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7" autoAdjust="0"/>
    <p:restoredTop sz="94660"/>
  </p:normalViewPr>
  <p:slideViewPr>
    <p:cSldViewPr snapToGrid="0">
      <p:cViewPr varScale="1">
        <p:scale>
          <a:sx n="103" d="100"/>
          <a:sy n="103" d="100"/>
        </p:scale>
        <p:origin x="63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7FF82C3-2FA9-495D-B0BF-E879D2D77FEE}" type="datetimeFigureOut">
              <a:rPr lang="en-IN" smtClean="0"/>
              <a:t>29/04/22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72BD8D-B83C-4694-AEAC-83F34A3475D7}" type="slidenum">
              <a:rPr lang="en-IN" smtClean="0"/>
              <a:t>‹#›</a:t>
            </a:fld>
            <a:endParaRPr lang="en-IN"/>
          </a:p>
        </p:txBody>
      </p:sp>
    </p:spTree>
    <p:extLst>
      <p:ext uri="{BB962C8B-B14F-4D97-AF65-F5344CB8AC3E}">
        <p14:creationId xmlns:p14="http://schemas.microsoft.com/office/powerpoint/2010/main" val="173050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7FF82C3-2FA9-495D-B0BF-E879D2D77FEE}" type="datetimeFigureOut">
              <a:rPr lang="en-IN" smtClean="0"/>
              <a:t>29/04/22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72BD8D-B83C-4694-AEAC-83F34A3475D7}" type="slidenum">
              <a:rPr lang="en-IN" smtClean="0"/>
              <a:t>‹#›</a:t>
            </a:fld>
            <a:endParaRPr lang="en-IN"/>
          </a:p>
        </p:txBody>
      </p:sp>
    </p:spTree>
    <p:extLst>
      <p:ext uri="{BB962C8B-B14F-4D97-AF65-F5344CB8AC3E}">
        <p14:creationId xmlns:p14="http://schemas.microsoft.com/office/powerpoint/2010/main" val="1933396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7FF82C3-2FA9-495D-B0BF-E879D2D77FEE}" type="datetimeFigureOut">
              <a:rPr lang="en-IN" smtClean="0"/>
              <a:t>29/04/22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72BD8D-B83C-4694-AEAC-83F34A3475D7}" type="slidenum">
              <a:rPr lang="en-IN" smtClean="0"/>
              <a:t>‹#›</a:t>
            </a:fld>
            <a:endParaRPr lang="en-IN"/>
          </a:p>
        </p:txBody>
      </p:sp>
    </p:spTree>
    <p:extLst>
      <p:ext uri="{BB962C8B-B14F-4D97-AF65-F5344CB8AC3E}">
        <p14:creationId xmlns:p14="http://schemas.microsoft.com/office/powerpoint/2010/main" val="972790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7FF82C3-2FA9-495D-B0BF-E879D2D77FEE}" type="datetimeFigureOut">
              <a:rPr lang="en-IN" smtClean="0"/>
              <a:t>29/04/22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72BD8D-B83C-4694-AEAC-83F34A3475D7}" type="slidenum">
              <a:rPr lang="en-IN" smtClean="0"/>
              <a:t>‹#›</a:t>
            </a:fld>
            <a:endParaRPr lang="en-IN"/>
          </a:p>
        </p:txBody>
      </p:sp>
    </p:spTree>
    <p:extLst>
      <p:ext uri="{BB962C8B-B14F-4D97-AF65-F5344CB8AC3E}">
        <p14:creationId xmlns:p14="http://schemas.microsoft.com/office/powerpoint/2010/main" val="1507427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FF82C3-2FA9-495D-B0BF-E879D2D77FEE}" type="datetimeFigureOut">
              <a:rPr lang="en-IN" smtClean="0"/>
              <a:t>29/04/22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72BD8D-B83C-4694-AEAC-83F34A3475D7}" type="slidenum">
              <a:rPr lang="en-IN" smtClean="0"/>
              <a:t>‹#›</a:t>
            </a:fld>
            <a:endParaRPr lang="en-IN"/>
          </a:p>
        </p:txBody>
      </p:sp>
    </p:spTree>
    <p:extLst>
      <p:ext uri="{BB962C8B-B14F-4D97-AF65-F5344CB8AC3E}">
        <p14:creationId xmlns:p14="http://schemas.microsoft.com/office/powerpoint/2010/main" val="591289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7FF82C3-2FA9-495D-B0BF-E879D2D77FEE}" type="datetimeFigureOut">
              <a:rPr lang="en-IN" smtClean="0"/>
              <a:t>29/04/22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72BD8D-B83C-4694-AEAC-83F34A3475D7}" type="slidenum">
              <a:rPr lang="en-IN" smtClean="0"/>
              <a:t>‹#›</a:t>
            </a:fld>
            <a:endParaRPr lang="en-IN"/>
          </a:p>
        </p:txBody>
      </p:sp>
    </p:spTree>
    <p:extLst>
      <p:ext uri="{BB962C8B-B14F-4D97-AF65-F5344CB8AC3E}">
        <p14:creationId xmlns:p14="http://schemas.microsoft.com/office/powerpoint/2010/main" val="2332346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7FF82C3-2FA9-495D-B0BF-E879D2D77FEE}" type="datetimeFigureOut">
              <a:rPr lang="en-IN" smtClean="0"/>
              <a:t>29/04/22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172BD8D-B83C-4694-AEAC-83F34A3475D7}" type="slidenum">
              <a:rPr lang="en-IN" smtClean="0"/>
              <a:t>‹#›</a:t>
            </a:fld>
            <a:endParaRPr lang="en-IN"/>
          </a:p>
        </p:txBody>
      </p:sp>
    </p:spTree>
    <p:extLst>
      <p:ext uri="{BB962C8B-B14F-4D97-AF65-F5344CB8AC3E}">
        <p14:creationId xmlns:p14="http://schemas.microsoft.com/office/powerpoint/2010/main" val="2291751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7FF82C3-2FA9-495D-B0BF-E879D2D77FEE}" type="datetimeFigureOut">
              <a:rPr lang="en-IN" smtClean="0"/>
              <a:t>29/04/22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172BD8D-B83C-4694-AEAC-83F34A3475D7}" type="slidenum">
              <a:rPr lang="en-IN" smtClean="0"/>
              <a:t>‹#›</a:t>
            </a:fld>
            <a:endParaRPr lang="en-IN"/>
          </a:p>
        </p:txBody>
      </p:sp>
    </p:spTree>
    <p:extLst>
      <p:ext uri="{BB962C8B-B14F-4D97-AF65-F5344CB8AC3E}">
        <p14:creationId xmlns:p14="http://schemas.microsoft.com/office/powerpoint/2010/main" val="1214877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FF82C3-2FA9-495D-B0BF-E879D2D77FEE}" type="datetimeFigureOut">
              <a:rPr lang="en-IN" smtClean="0"/>
              <a:t>29/04/22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172BD8D-B83C-4694-AEAC-83F34A3475D7}" type="slidenum">
              <a:rPr lang="en-IN" smtClean="0"/>
              <a:t>‹#›</a:t>
            </a:fld>
            <a:endParaRPr lang="en-IN"/>
          </a:p>
        </p:txBody>
      </p:sp>
    </p:spTree>
    <p:extLst>
      <p:ext uri="{BB962C8B-B14F-4D97-AF65-F5344CB8AC3E}">
        <p14:creationId xmlns:p14="http://schemas.microsoft.com/office/powerpoint/2010/main" val="3874532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FF82C3-2FA9-495D-B0BF-E879D2D77FEE}" type="datetimeFigureOut">
              <a:rPr lang="en-IN" smtClean="0"/>
              <a:t>29/04/22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72BD8D-B83C-4694-AEAC-83F34A3475D7}" type="slidenum">
              <a:rPr lang="en-IN" smtClean="0"/>
              <a:t>‹#›</a:t>
            </a:fld>
            <a:endParaRPr lang="en-IN"/>
          </a:p>
        </p:txBody>
      </p:sp>
    </p:spTree>
    <p:extLst>
      <p:ext uri="{BB962C8B-B14F-4D97-AF65-F5344CB8AC3E}">
        <p14:creationId xmlns:p14="http://schemas.microsoft.com/office/powerpoint/2010/main" val="1432256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FF82C3-2FA9-495D-B0BF-E879D2D77FEE}" type="datetimeFigureOut">
              <a:rPr lang="en-IN" smtClean="0"/>
              <a:t>29/04/22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72BD8D-B83C-4694-AEAC-83F34A3475D7}" type="slidenum">
              <a:rPr lang="en-IN" smtClean="0"/>
              <a:t>‹#›</a:t>
            </a:fld>
            <a:endParaRPr lang="en-IN"/>
          </a:p>
        </p:txBody>
      </p:sp>
    </p:spTree>
    <p:extLst>
      <p:ext uri="{BB962C8B-B14F-4D97-AF65-F5344CB8AC3E}">
        <p14:creationId xmlns:p14="http://schemas.microsoft.com/office/powerpoint/2010/main" val="4100704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FF82C3-2FA9-495D-B0BF-E879D2D77FEE}" type="datetimeFigureOut">
              <a:rPr lang="en-IN" smtClean="0"/>
              <a:t>29/04/22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2BD8D-B83C-4694-AEAC-83F34A3475D7}" type="slidenum">
              <a:rPr lang="en-IN" smtClean="0"/>
              <a:t>‹#›</a:t>
            </a:fld>
            <a:endParaRPr lang="en-IN"/>
          </a:p>
        </p:txBody>
      </p:sp>
    </p:spTree>
    <p:extLst>
      <p:ext uri="{BB962C8B-B14F-4D97-AF65-F5344CB8AC3E}">
        <p14:creationId xmlns:p14="http://schemas.microsoft.com/office/powerpoint/2010/main" val="1041667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Secure Socket Layer</a:t>
            </a:r>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53631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09519" y="453232"/>
            <a:ext cx="7019925" cy="2609850"/>
          </a:xfrm>
          <a:prstGeom prst="rect">
            <a:avLst/>
          </a:prstGeom>
        </p:spPr>
      </p:pic>
      <p:pic>
        <p:nvPicPr>
          <p:cNvPr id="5" name="Picture 4"/>
          <p:cNvPicPr>
            <a:picLocks noChangeAspect="1"/>
          </p:cNvPicPr>
          <p:nvPr/>
        </p:nvPicPr>
        <p:blipFill>
          <a:blip r:embed="rId3"/>
          <a:stretch>
            <a:fillRect/>
          </a:stretch>
        </p:blipFill>
        <p:spPr>
          <a:xfrm>
            <a:off x="2280834" y="3340100"/>
            <a:ext cx="7115175" cy="2971800"/>
          </a:xfrm>
          <a:prstGeom prst="rect">
            <a:avLst/>
          </a:prstGeom>
        </p:spPr>
      </p:pic>
    </p:spTree>
    <p:extLst>
      <p:ext uri="{BB962C8B-B14F-4D97-AF65-F5344CB8AC3E}">
        <p14:creationId xmlns:p14="http://schemas.microsoft.com/office/powerpoint/2010/main" val="3995405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86457" y="214313"/>
            <a:ext cx="7200900" cy="2952750"/>
          </a:xfrm>
          <a:prstGeom prst="rect">
            <a:avLst/>
          </a:prstGeom>
        </p:spPr>
      </p:pic>
      <p:pic>
        <p:nvPicPr>
          <p:cNvPr id="5" name="Picture 4"/>
          <p:cNvPicPr>
            <a:picLocks noChangeAspect="1"/>
          </p:cNvPicPr>
          <p:nvPr/>
        </p:nvPicPr>
        <p:blipFill>
          <a:blip r:embed="rId3"/>
          <a:stretch>
            <a:fillRect/>
          </a:stretch>
        </p:blipFill>
        <p:spPr>
          <a:xfrm>
            <a:off x="2356700" y="3346886"/>
            <a:ext cx="7143750" cy="2238375"/>
          </a:xfrm>
          <a:prstGeom prst="rect">
            <a:avLst/>
          </a:prstGeom>
        </p:spPr>
      </p:pic>
    </p:spTree>
    <p:extLst>
      <p:ext uri="{BB962C8B-B14F-4D97-AF65-F5344CB8AC3E}">
        <p14:creationId xmlns:p14="http://schemas.microsoft.com/office/powerpoint/2010/main" val="2134760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19258" y="866506"/>
            <a:ext cx="7058025" cy="2343150"/>
          </a:xfrm>
          <a:prstGeom prst="rect">
            <a:avLst/>
          </a:prstGeom>
        </p:spPr>
      </p:pic>
      <p:pic>
        <p:nvPicPr>
          <p:cNvPr id="5" name="Picture 4"/>
          <p:cNvPicPr>
            <a:picLocks noChangeAspect="1"/>
          </p:cNvPicPr>
          <p:nvPr/>
        </p:nvPicPr>
        <p:blipFill>
          <a:blip r:embed="rId3"/>
          <a:stretch>
            <a:fillRect/>
          </a:stretch>
        </p:blipFill>
        <p:spPr>
          <a:xfrm>
            <a:off x="2219258" y="3711037"/>
            <a:ext cx="7058025" cy="2105025"/>
          </a:xfrm>
          <a:prstGeom prst="rect">
            <a:avLst/>
          </a:prstGeom>
        </p:spPr>
      </p:pic>
    </p:spTree>
    <p:extLst>
      <p:ext uri="{BB962C8B-B14F-4D97-AF65-F5344CB8AC3E}">
        <p14:creationId xmlns:p14="http://schemas.microsoft.com/office/powerpoint/2010/main" val="2031561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28681" y="92701"/>
            <a:ext cx="5922135" cy="6684174"/>
          </a:xfrm>
          <a:prstGeom prst="rect">
            <a:avLst/>
          </a:prstGeom>
        </p:spPr>
      </p:pic>
    </p:spTree>
    <p:extLst>
      <p:ext uri="{BB962C8B-B14F-4D97-AF65-F5344CB8AC3E}">
        <p14:creationId xmlns:p14="http://schemas.microsoft.com/office/powerpoint/2010/main" val="1123168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51833" y="0"/>
            <a:ext cx="7726251" cy="2126738"/>
          </a:xfrm>
          <a:prstGeom prst="rect">
            <a:avLst/>
          </a:prstGeom>
        </p:spPr>
      </p:pic>
      <p:pic>
        <p:nvPicPr>
          <p:cNvPr id="6" name="Picture 5"/>
          <p:cNvPicPr>
            <a:picLocks noChangeAspect="1"/>
          </p:cNvPicPr>
          <p:nvPr/>
        </p:nvPicPr>
        <p:blipFill>
          <a:blip r:embed="rId3"/>
          <a:stretch>
            <a:fillRect/>
          </a:stretch>
        </p:blipFill>
        <p:spPr>
          <a:xfrm>
            <a:off x="728328" y="2055812"/>
            <a:ext cx="7315921" cy="4747567"/>
          </a:xfrm>
          <a:prstGeom prst="rect">
            <a:avLst/>
          </a:prstGeom>
        </p:spPr>
      </p:pic>
    </p:spTree>
    <p:extLst>
      <p:ext uri="{BB962C8B-B14F-4D97-AF65-F5344CB8AC3E}">
        <p14:creationId xmlns:p14="http://schemas.microsoft.com/office/powerpoint/2010/main" val="3311906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6296" y="269660"/>
            <a:ext cx="9936817" cy="2657098"/>
          </a:xfrm>
          <a:prstGeom prst="rect">
            <a:avLst/>
          </a:prstGeom>
        </p:spPr>
      </p:pic>
    </p:spTree>
    <p:extLst>
      <p:ext uri="{BB962C8B-B14F-4D97-AF65-F5344CB8AC3E}">
        <p14:creationId xmlns:p14="http://schemas.microsoft.com/office/powerpoint/2010/main" val="2991843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Firewalls</a:t>
            </a:r>
          </a:p>
        </p:txBody>
      </p:sp>
      <p:sp>
        <p:nvSpPr>
          <p:cNvPr id="3" name="Content Placeholder 2"/>
          <p:cNvSpPr>
            <a:spLocks noGrp="1"/>
          </p:cNvSpPr>
          <p:nvPr>
            <p:ph idx="1"/>
          </p:nvPr>
        </p:nvSpPr>
        <p:spPr/>
        <p:txBody>
          <a:bodyPr/>
          <a:lstStyle/>
          <a:p>
            <a:r>
              <a:rPr lang="en-IN" dirty="0"/>
              <a:t>It is a network hardware or software device.</a:t>
            </a:r>
          </a:p>
          <a:p>
            <a:r>
              <a:rPr lang="en-IN" dirty="0"/>
              <a:t>All the data passes through  the firewall.</a:t>
            </a:r>
          </a:p>
          <a:p>
            <a:r>
              <a:rPr lang="en-IN" dirty="0"/>
              <a:t>Firewall protect the computer from internet hackers.</a:t>
            </a:r>
          </a:p>
          <a:p>
            <a:r>
              <a:rPr lang="en-IN" dirty="0"/>
              <a:t>After examining the data, firewall either passes or block the data.</a:t>
            </a:r>
          </a:p>
          <a:p>
            <a:pPr lvl="1"/>
            <a:r>
              <a:rPr lang="en-IN" dirty="0" err="1"/>
              <a:t>Eg</a:t>
            </a:r>
            <a:r>
              <a:rPr lang="en-IN" dirty="0"/>
              <a:t> gate keeper</a:t>
            </a:r>
          </a:p>
          <a:p>
            <a:endParaRPr lang="en-IN" dirty="0"/>
          </a:p>
        </p:txBody>
      </p:sp>
    </p:spTree>
    <p:extLst>
      <p:ext uri="{BB962C8B-B14F-4D97-AF65-F5344CB8AC3E}">
        <p14:creationId xmlns:p14="http://schemas.microsoft.com/office/powerpoint/2010/main" val="1832431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3038475" y="1447800"/>
            <a:ext cx="6115050" cy="3962400"/>
          </a:xfrm>
          <a:prstGeom prst="rect">
            <a:avLst/>
          </a:prstGeom>
        </p:spPr>
      </p:pic>
    </p:spTree>
    <p:extLst>
      <p:ext uri="{BB962C8B-B14F-4D97-AF65-F5344CB8AC3E}">
        <p14:creationId xmlns:p14="http://schemas.microsoft.com/office/powerpoint/2010/main" val="17344559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Firewall</a:t>
            </a:r>
          </a:p>
        </p:txBody>
      </p:sp>
      <p:sp>
        <p:nvSpPr>
          <p:cNvPr id="3" name="Content Placeholder 2"/>
          <p:cNvSpPr>
            <a:spLocks noGrp="1"/>
          </p:cNvSpPr>
          <p:nvPr>
            <p:ph idx="1"/>
          </p:nvPr>
        </p:nvSpPr>
        <p:spPr/>
        <p:txBody>
          <a:bodyPr/>
          <a:lstStyle/>
          <a:p>
            <a:r>
              <a:rPr lang="en-IN" dirty="0"/>
              <a:t>Packet filtering</a:t>
            </a:r>
          </a:p>
          <a:p>
            <a:r>
              <a:rPr lang="en-IN" dirty="0"/>
              <a:t>Application Proxy firewall</a:t>
            </a:r>
          </a:p>
          <a:p>
            <a:r>
              <a:rPr lang="en-IN" dirty="0"/>
              <a:t>Circuit level gateway</a:t>
            </a:r>
          </a:p>
        </p:txBody>
      </p:sp>
      <p:pic>
        <p:nvPicPr>
          <p:cNvPr id="4" name="Picture 3"/>
          <p:cNvPicPr>
            <a:picLocks noChangeAspect="1"/>
          </p:cNvPicPr>
          <p:nvPr/>
        </p:nvPicPr>
        <p:blipFill>
          <a:blip r:embed="rId2"/>
          <a:stretch>
            <a:fillRect/>
          </a:stretch>
        </p:blipFill>
        <p:spPr>
          <a:xfrm>
            <a:off x="5377064" y="1690688"/>
            <a:ext cx="5776039" cy="4152504"/>
          </a:xfrm>
          <a:prstGeom prst="rect">
            <a:avLst/>
          </a:prstGeom>
        </p:spPr>
      </p:pic>
    </p:spTree>
    <p:extLst>
      <p:ext uri="{BB962C8B-B14F-4D97-AF65-F5344CB8AC3E}">
        <p14:creationId xmlns:p14="http://schemas.microsoft.com/office/powerpoint/2010/main" val="3140900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Packet Filtering </a:t>
            </a:r>
          </a:p>
        </p:txBody>
      </p:sp>
      <p:sp>
        <p:nvSpPr>
          <p:cNvPr id="3" name="Content Placeholder 2"/>
          <p:cNvSpPr>
            <a:spLocks noGrp="1"/>
          </p:cNvSpPr>
          <p:nvPr>
            <p:ph idx="1"/>
          </p:nvPr>
        </p:nvSpPr>
        <p:spPr/>
        <p:txBody>
          <a:bodyPr>
            <a:normAutofit fontScale="92500" lnSpcReduction="10000"/>
          </a:bodyPr>
          <a:lstStyle/>
          <a:p>
            <a:pPr algn="just"/>
            <a:r>
              <a:rPr lang="en-US" dirty="0"/>
              <a:t>It works in the network layer of the OSI Model. It applies a set of rules (based on the contents of IP and transport header fields) on each packet and based on the outcome, decides to either forward or discard the packet.</a:t>
            </a:r>
          </a:p>
          <a:p>
            <a:pPr algn="just"/>
            <a:r>
              <a:rPr lang="en-US" dirty="0"/>
              <a:t>Packet filter firewall controls access to packets on the basis of packet source and destination address or specific transport protocol type. It is done at the OSI (Open Systems Interconnection) data link, network, and transport layers. Packet filter firewall works on the network layer of the OSI model.</a:t>
            </a:r>
          </a:p>
          <a:p>
            <a:pPr algn="just"/>
            <a:r>
              <a:rPr lang="en-US" dirty="0"/>
              <a:t>Packet filters consider only the most basic attributes of each packet, and they don’t need to remember anything about the traffic since each packet is examined in isolation. For this reason, they can decide packet flow very quickly.</a:t>
            </a:r>
            <a:endParaRPr lang="en-IN" dirty="0"/>
          </a:p>
        </p:txBody>
      </p:sp>
    </p:spTree>
    <p:extLst>
      <p:ext uri="{BB962C8B-B14F-4D97-AF65-F5344CB8AC3E}">
        <p14:creationId xmlns:p14="http://schemas.microsoft.com/office/powerpoint/2010/main" val="3964672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Web Security</a:t>
            </a:r>
          </a:p>
        </p:txBody>
      </p:sp>
      <p:sp>
        <p:nvSpPr>
          <p:cNvPr id="3" name="Content Placeholder 2"/>
          <p:cNvSpPr>
            <a:spLocks noGrp="1"/>
          </p:cNvSpPr>
          <p:nvPr>
            <p:ph idx="1"/>
          </p:nvPr>
        </p:nvSpPr>
        <p:spPr/>
        <p:txBody>
          <a:bodyPr>
            <a:normAutofit lnSpcReduction="10000"/>
          </a:bodyPr>
          <a:lstStyle/>
          <a:p>
            <a:pPr algn="just"/>
            <a:r>
              <a:rPr lang="en-IN" dirty="0"/>
              <a:t>Web Security – means providing data that is transmitted over the network</a:t>
            </a:r>
          </a:p>
          <a:p>
            <a:pPr algn="just"/>
            <a:r>
              <a:rPr lang="en-IN" dirty="0"/>
              <a:t>Client server interaction- client sends request and server provides services. For this we use one protocol called SSL protocol</a:t>
            </a:r>
          </a:p>
          <a:p>
            <a:pPr algn="just"/>
            <a:r>
              <a:rPr lang="en-IN" dirty="0"/>
              <a:t>SSL- using this we can provide a security for the data over the network that is transmitted between web browser and the server.</a:t>
            </a:r>
          </a:p>
          <a:p>
            <a:pPr algn="just"/>
            <a:r>
              <a:rPr lang="en-IN" b="1" dirty="0"/>
              <a:t>SSL protocol includes: </a:t>
            </a:r>
            <a:r>
              <a:rPr lang="en-IN" dirty="0"/>
              <a:t>SSL Record protocol, Hand shake protocol, change cipher spec protocol and Alert Protocol. So this is called the SSL protocol stack.</a:t>
            </a:r>
          </a:p>
          <a:p>
            <a:pPr algn="just"/>
            <a:r>
              <a:rPr lang="en-IN" dirty="0"/>
              <a:t>This is implemented above the TCP/IP and just below the HTTP</a:t>
            </a:r>
          </a:p>
        </p:txBody>
      </p:sp>
    </p:spTree>
    <p:extLst>
      <p:ext uri="{BB962C8B-B14F-4D97-AF65-F5344CB8AC3E}">
        <p14:creationId xmlns:p14="http://schemas.microsoft.com/office/powerpoint/2010/main" val="921921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503349" y="1825625"/>
            <a:ext cx="10543076" cy="3140768"/>
          </a:xfrm>
          <a:prstGeom prst="rect">
            <a:avLst/>
          </a:prstGeom>
        </p:spPr>
      </p:pic>
    </p:spTree>
    <p:extLst>
      <p:ext uri="{BB962C8B-B14F-4D97-AF65-F5344CB8AC3E}">
        <p14:creationId xmlns:p14="http://schemas.microsoft.com/office/powerpoint/2010/main" val="418884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Packet filtering firewall does not check the payload(that is the information). So any hackers can send malicious information.</a:t>
            </a:r>
          </a:p>
        </p:txBody>
      </p:sp>
      <p:pic>
        <p:nvPicPr>
          <p:cNvPr id="4" name="Picture 3"/>
          <p:cNvPicPr>
            <a:picLocks noChangeAspect="1"/>
          </p:cNvPicPr>
          <p:nvPr/>
        </p:nvPicPr>
        <p:blipFill>
          <a:blip r:embed="rId2"/>
          <a:stretch>
            <a:fillRect/>
          </a:stretch>
        </p:blipFill>
        <p:spPr>
          <a:xfrm>
            <a:off x="762250" y="3479442"/>
            <a:ext cx="10667499" cy="2367566"/>
          </a:xfrm>
          <a:prstGeom prst="rect">
            <a:avLst/>
          </a:prstGeom>
        </p:spPr>
      </p:pic>
    </p:spTree>
    <p:extLst>
      <p:ext uri="{BB962C8B-B14F-4D97-AF65-F5344CB8AC3E}">
        <p14:creationId xmlns:p14="http://schemas.microsoft.com/office/powerpoint/2010/main" val="14726746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Application / Proxy Firewall</a:t>
            </a:r>
          </a:p>
        </p:txBody>
      </p:sp>
      <p:pic>
        <p:nvPicPr>
          <p:cNvPr id="4" name="Content Placeholder 3"/>
          <p:cNvPicPr>
            <a:picLocks noGrp="1" noChangeAspect="1"/>
          </p:cNvPicPr>
          <p:nvPr>
            <p:ph idx="1"/>
          </p:nvPr>
        </p:nvPicPr>
        <p:blipFill>
          <a:blip r:embed="rId2"/>
          <a:stretch>
            <a:fillRect/>
          </a:stretch>
        </p:blipFill>
        <p:spPr>
          <a:xfrm>
            <a:off x="2243841" y="1825625"/>
            <a:ext cx="7704317" cy="4351338"/>
          </a:xfrm>
          <a:prstGeom prst="rect">
            <a:avLst/>
          </a:prstGeom>
        </p:spPr>
      </p:pic>
    </p:spTree>
    <p:extLst>
      <p:ext uri="{BB962C8B-B14F-4D97-AF65-F5344CB8AC3E}">
        <p14:creationId xmlns:p14="http://schemas.microsoft.com/office/powerpoint/2010/main" val="14040334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0608"/>
            <a:ext cx="10515600" cy="5816355"/>
          </a:xfrm>
        </p:spPr>
        <p:txBody>
          <a:bodyPr/>
          <a:lstStyle/>
          <a:p>
            <a:r>
              <a:rPr lang="en-IN" dirty="0"/>
              <a:t>Proxy server does not let the web server the origin of the request.</a:t>
            </a:r>
          </a:p>
          <a:p>
            <a:r>
              <a:rPr lang="en-IN" dirty="0"/>
              <a:t>So that information is not known to the hacker. It checks the payload as well. Its very slow compared to packet filtering firewall.</a:t>
            </a:r>
          </a:p>
        </p:txBody>
      </p:sp>
      <p:pic>
        <p:nvPicPr>
          <p:cNvPr id="4" name="Picture 3"/>
          <p:cNvPicPr>
            <a:picLocks noChangeAspect="1"/>
          </p:cNvPicPr>
          <p:nvPr/>
        </p:nvPicPr>
        <p:blipFill>
          <a:blip r:embed="rId2"/>
          <a:stretch>
            <a:fillRect/>
          </a:stretch>
        </p:blipFill>
        <p:spPr>
          <a:xfrm>
            <a:off x="1742069" y="1728788"/>
            <a:ext cx="7419975" cy="4448175"/>
          </a:xfrm>
          <a:prstGeom prst="rect">
            <a:avLst/>
          </a:prstGeom>
        </p:spPr>
      </p:pic>
    </p:spTree>
    <p:extLst>
      <p:ext uri="{BB962C8B-B14F-4D97-AF65-F5344CB8AC3E}">
        <p14:creationId xmlns:p14="http://schemas.microsoft.com/office/powerpoint/2010/main" val="31864143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07607"/>
          </a:xfrm>
        </p:spPr>
        <p:txBody>
          <a:bodyPr>
            <a:normAutofit fontScale="90000"/>
          </a:bodyPr>
          <a:lstStyle/>
          <a:p>
            <a:r>
              <a:rPr lang="en-IN" dirty="0"/>
              <a:t>Circuit level gateway firewall</a:t>
            </a:r>
          </a:p>
        </p:txBody>
      </p:sp>
      <p:sp>
        <p:nvSpPr>
          <p:cNvPr id="3" name="Content Placeholder 2"/>
          <p:cNvSpPr>
            <a:spLocks noGrp="1"/>
          </p:cNvSpPr>
          <p:nvPr>
            <p:ph idx="1"/>
          </p:nvPr>
        </p:nvSpPr>
        <p:spPr>
          <a:xfrm>
            <a:off x="838200" y="772732"/>
            <a:ext cx="10515600" cy="5404231"/>
          </a:xfrm>
        </p:spPr>
        <p:txBody>
          <a:bodyPr/>
          <a:lstStyle/>
          <a:p>
            <a:r>
              <a:rPr lang="en-IN" dirty="0"/>
              <a:t>It is a type of firewall that provides session level control over network traffic. </a:t>
            </a:r>
          </a:p>
          <a:p>
            <a:r>
              <a:rPr lang="en-IN" dirty="0"/>
              <a:t>Similar in operation to packet filtering routers, circuit level gateways operate at a higher layer of open systems interconnection (OSI) reference model protocol stack.</a:t>
            </a:r>
          </a:p>
          <a:p>
            <a:r>
              <a:rPr lang="en-US" dirty="0"/>
              <a:t>Circuit-level gateways are host-based and </a:t>
            </a:r>
            <a:r>
              <a:rPr lang="en-US" b="1" dirty="0"/>
              <a:t>reside on individual clients and servers inside the network</a:t>
            </a:r>
            <a:r>
              <a:rPr lang="en-US" dirty="0"/>
              <a:t>, rather than on a dedicated machine as they do with other types of firewalls.</a:t>
            </a:r>
          </a:p>
          <a:p>
            <a:r>
              <a:rPr lang="en-US" dirty="0"/>
              <a:t>Circuit-level gateways examine incoming Internet Protocol (IP) packets at the session-level – transmission Control Protocol (TCP) or User Datagram Protocol (UDP) – and act as relays by handing off incoming packets to other hosts.</a:t>
            </a:r>
            <a:endParaRPr lang="en-IN" dirty="0"/>
          </a:p>
        </p:txBody>
      </p:sp>
    </p:spTree>
    <p:extLst>
      <p:ext uri="{BB962C8B-B14F-4D97-AF65-F5344CB8AC3E}">
        <p14:creationId xmlns:p14="http://schemas.microsoft.com/office/powerpoint/2010/main" val="41079592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Circuit-level gateways are rarely used as a stand-alone firewall solution; instead, they are typically used in combination with application layer proxy services and packet filtering features in dedicated firewall applications.</a:t>
            </a:r>
            <a:endParaRPr lang="en-IN" dirty="0"/>
          </a:p>
        </p:txBody>
      </p:sp>
      <p:pic>
        <p:nvPicPr>
          <p:cNvPr id="4" name="Picture 3"/>
          <p:cNvPicPr>
            <a:picLocks noChangeAspect="1"/>
          </p:cNvPicPr>
          <p:nvPr/>
        </p:nvPicPr>
        <p:blipFill>
          <a:blip r:embed="rId2"/>
          <a:stretch>
            <a:fillRect/>
          </a:stretch>
        </p:blipFill>
        <p:spPr>
          <a:xfrm>
            <a:off x="3054104" y="3631373"/>
            <a:ext cx="5626257" cy="3169509"/>
          </a:xfrm>
          <a:prstGeom prst="rect">
            <a:avLst/>
          </a:prstGeom>
        </p:spPr>
      </p:pic>
    </p:spTree>
    <p:extLst>
      <p:ext uri="{BB962C8B-B14F-4D97-AF65-F5344CB8AC3E}">
        <p14:creationId xmlns:p14="http://schemas.microsoft.com/office/powerpoint/2010/main" val="27152328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2038350" y="1457325"/>
            <a:ext cx="8115300" cy="3943350"/>
          </a:xfrm>
          <a:prstGeom prst="rect">
            <a:avLst/>
          </a:prstGeom>
        </p:spPr>
      </p:pic>
    </p:spTree>
    <p:extLst>
      <p:ext uri="{BB962C8B-B14F-4D97-AF65-F5344CB8AC3E}">
        <p14:creationId xmlns:p14="http://schemas.microsoft.com/office/powerpoint/2010/main" val="27462244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135" y="159064"/>
            <a:ext cx="10515600" cy="446244"/>
          </a:xfrm>
        </p:spPr>
        <p:txBody>
          <a:bodyPr>
            <a:normAutofit fontScale="90000"/>
          </a:bodyPr>
          <a:lstStyle/>
          <a:p>
            <a:r>
              <a:rPr lang="en-US" dirty="0" err="1"/>
              <a:t>IPSec</a:t>
            </a:r>
            <a:r>
              <a:rPr lang="en-US" dirty="0"/>
              <a:t> (IP Security)</a:t>
            </a:r>
            <a:endParaRPr lang="en-IN" dirty="0"/>
          </a:p>
        </p:txBody>
      </p:sp>
      <p:sp>
        <p:nvSpPr>
          <p:cNvPr id="3" name="Content Placeholder 2"/>
          <p:cNvSpPr>
            <a:spLocks noGrp="1"/>
          </p:cNvSpPr>
          <p:nvPr>
            <p:ph idx="1"/>
          </p:nvPr>
        </p:nvSpPr>
        <p:spPr>
          <a:xfrm>
            <a:off x="425003" y="721216"/>
            <a:ext cx="10928797" cy="6136783"/>
          </a:xfrm>
        </p:spPr>
        <p:txBody>
          <a:bodyPr>
            <a:normAutofit lnSpcReduction="10000"/>
          </a:bodyPr>
          <a:lstStyle/>
          <a:p>
            <a:pPr algn="just"/>
            <a:r>
              <a:rPr lang="en-US" dirty="0"/>
              <a:t>The IP security (</a:t>
            </a:r>
            <a:r>
              <a:rPr lang="en-US" dirty="0" err="1"/>
              <a:t>IPSec</a:t>
            </a:r>
            <a:r>
              <a:rPr lang="en-US" dirty="0"/>
              <a:t>) is an Internet Engineering Task Force (IETF) standard suite of protocols between 2 communication points across the IP network that provide data authentication, integrity, and confidentiality. </a:t>
            </a:r>
          </a:p>
          <a:p>
            <a:pPr algn="just"/>
            <a:r>
              <a:rPr lang="en-US" dirty="0"/>
              <a:t>It also defines the encrypted, decrypted and authenticated packets. The protocols needed for secure key exchange and key management are defined in it.</a:t>
            </a:r>
          </a:p>
          <a:p>
            <a:pPr algn="just"/>
            <a:endParaRPr lang="en-US" dirty="0"/>
          </a:p>
          <a:p>
            <a:pPr algn="just"/>
            <a:r>
              <a:rPr lang="en-US" b="1" dirty="0"/>
              <a:t>Uses of IP Security</a:t>
            </a:r>
          </a:p>
          <a:p>
            <a:pPr lvl="1" algn="just"/>
            <a:r>
              <a:rPr lang="en-US" dirty="0"/>
              <a:t>To encrypt application layer data.</a:t>
            </a:r>
          </a:p>
          <a:p>
            <a:pPr lvl="1" algn="just"/>
            <a:r>
              <a:rPr lang="en-US" dirty="0"/>
              <a:t>To provide security for routers sending routing data across the public internet.</a:t>
            </a:r>
          </a:p>
          <a:p>
            <a:pPr lvl="1" algn="just"/>
            <a:r>
              <a:rPr lang="en-US" dirty="0"/>
              <a:t>To provide authentication without encryption, like to authenticate that the data originates from a known sender.</a:t>
            </a:r>
          </a:p>
          <a:p>
            <a:pPr lvl="1" algn="just"/>
            <a:r>
              <a:rPr lang="en-US" dirty="0"/>
              <a:t>To protect network data by setting up circuits using IPsec tunneling in which all data is being sent between the two endpoints is encrypted, as with a Virtual Private Network(VPN) connection.</a:t>
            </a:r>
            <a:endParaRPr lang="en-IN" dirty="0"/>
          </a:p>
        </p:txBody>
      </p:sp>
    </p:spTree>
    <p:extLst>
      <p:ext uri="{BB962C8B-B14F-4D97-AF65-F5344CB8AC3E}">
        <p14:creationId xmlns:p14="http://schemas.microsoft.com/office/powerpoint/2010/main" val="31776656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IPSec</a:t>
            </a:r>
            <a:endParaRPr lang="en-IN" dirty="0"/>
          </a:p>
        </p:txBody>
      </p:sp>
      <p:sp>
        <p:nvSpPr>
          <p:cNvPr id="3" name="Content Placeholder 2"/>
          <p:cNvSpPr>
            <a:spLocks noGrp="1"/>
          </p:cNvSpPr>
          <p:nvPr>
            <p:ph idx="1"/>
          </p:nvPr>
        </p:nvSpPr>
        <p:spPr/>
        <p:txBody>
          <a:bodyPr/>
          <a:lstStyle/>
          <a:p>
            <a:r>
              <a:rPr lang="en-US" dirty="0" err="1"/>
              <a:t>IPSec</a:t>
            </a:r>
            <a:r>
              <a:rPr lang="en-US" dirty="0"/>
              <a:t> uses two distinct protocols: Authentication Header (AH) and Encapsulating Security Payload (ESP).</a:t>
            </a:r>
          </a:p>
          <a:p>
            <a:r>
              <a:rPr lang="en-US" dirty="0"/>
              <a:t>The AH protocol provides a mechanism for authentication only. ESP can be used with confidentiality only, authentication only, or both confidentiality and authentication.</a:t>
            </a:r>
          </a:p>
          <a:p>
            <a:r>
              <a:rPr lang="en-IN" dirty="0"/>
              <a:t>IPsec Protection Protocols. AH provides data integrity by using an authentication algorithm. It does not encrypt the packet. ESP typically protects the packet with an encryption algorithm and provides data integrity with an authentication algorithm.</a:t>
            </a:r>
          </a:p>
        </p:txBody>
      </p:sp>
    </p:spTree>
    <p:extLst>
      <p:ext uri="{BB962C8B-B14F-4D97-AF65-F5344CB8AC3E}">
        <p14:creationId xmlns:p14="http://schemas.microsoft.com/office/powerpoint/2010/main" val="39614304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3079392" y="1027906"/>
            <a:ext cx="6682793" cy="5165370"/>
          </a:xfrm>
          <a:prstGeom prst="rect">
            <a:avLst/>
          </a:prstGeom>
        </p:spPr>
      </p:pic>
    </p:spTree>
    <p:extLst>
      <p:ext uri="{BB962C8B-B14F-4D97-AF65-F5344CB8AC3E}">
        <p14:creationId xmlns:p14="http://schemas.microsoft.com/office/powerpoint/2010/main" val="1644950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Real time example</a:t>
            </a:r>
          </a:p>
        </p:txBody>
      </p:sp>
      <p:sp>
        <p:nvSpPr>
          <p:cNvPr id="3" name="Content Placeholder 2"/>
          <p:cNvSpPr>
            <a:spLocks noGrp="1"/>
          </p:cNvSpPr>
          <p:nvPr>
            <p:ph idx="1"/>
          </p:nvPr>
        </p:nvSpPr>
        <p:spPr/>
        <p:txBody>
          <a:bodyPr/>
          <a:lstStyle/>
          <a:p>
            <a:r>
              <a:rPr lang="en-US" dirty="0"/>
              <a:t>If you want to send your credit card details to web-server over internet, if you do not use Secure Socket Layer (SSL), any third party computer can grab your credit card details using hacker software. If you use SSL, it provides protection to your data and that your data is submitted to web servers securely.</a:t>
            </a:r>
            <a:endParaRPr lang="en-IN" dirty="0"/>
          </a:p>
        </p:txBody>
      </p:sp>
    </p:spTree>
    <p:extLst>
      <p:ext uri="{BB962C8B-B14F-4D97-AF65-F5344CB8AC3E}">
        <p14:creationId xmlns:p14="http://schemas.microsoft.com/office/powerpoint/2010/main" val="2094813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SSL protocol stack</a:t>
            </a:r>
          </a:p>
        </p:txBody>
      </p:sp>
      <p:pic>
        <p:nvPicPr>
          <p:cNvPr id="4" name="Picture 3"/>
          <p:cNvPicPr>
            <a:picLocks noChangeAspect="1"/>
          </p:cNvPicPr>
          <p:nvPr/>
        </p:nvPicPr>
        <p:blipFill>
          <a:blip r:embed="rId2"/>
          <a:stretch>
            <a:fillRect/>
          </a:stretch>
        </p:blipFill>
        <p:spPr>
          <a:xfrm>
            <a:off x="3090931" y="2000249"/>
            <a:ext cx="4895782" cy="3699583"/>
          </a:xfrm>
          <a:prstGeom prst="rect">
            <a:avLst/>
          </a:prstGeom>
        </p:spPr>
      </p:pic>
    </p:spTree>
    <p:extLst>
      <p:ext uri="{BB962C8B-B14F-4D97-AF65-F5344CB8AC3E}">
        <p14:creationId xmlns:p14="http://schemas.microsoft.com/office/powerpoint/2010/main" val="3455165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US" dirty="0"/>
              <a:t>The SSL record protocol, which is at a lower layer and offers services to these three higher level protocols.</a:t>
            </a:r>
          </a:p>
          <a:p>
            <a:pPr marL="0" indent="0">
              <a:buNone/>
            </a:pPr>
            <a:r>
              <a:rPr lang="en-IN" dirty="0"/>
              <a:t>	1. Handshake Protocol. </a:t>
            </a:r>
          </a:p>
          <a:p>
            <a:pPr marL="0" indent="0">
              <a:buNone/>
            </a:pPr>
            <a:r>
              <a:rPr lang="en-IN" dirty="0"/>
              <a:t>	2. Change Cipher Spec Protocol.</a:t>
            </a:r>
          </a:p>
          <a:p>
            <a:pPr marL="0" indent="0">
              <a:buNone/>
            </a:pPr>
            <a:r>
              <a:rPr lang="en-IN" dirty="0"/>
              <a:t>	3. Alert Protocol.</a:t>
            </a:r>
          </a:p>
        </p:txBody>
      </p:sp>
    </p:spTree>
    <p:extLst>
      <p:ext uri="{BB962C8B-B14F-4D97-AF65-F5344CB8AC3E}">
        <p14:creationId xmlns:p14="http://schemas.microsoft.com/office/powerpoint/2010/main" val="2608712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3365"/>
          </a:xfrm>
        </p:spPr>
        <p:txBody>
          <a:bodyPr>
            <a:noAutofit/>
          </a:bodyPr>
          <a:lstStyle/>
          <a:p>
            <a:r>
              <a:rPr lang="en-IN" sz="3600" b="1" dirty="0">
                <a:solidFill>
                  <a:srgbClr val="FF0000"/>
                </a:solidFill>
                <a:highlight>
                  <a:srgbClr val="FFFF00"/>
                </a:highlight>
              </a:rPr>
              <a:t>a) SSL Record Protocol</a:t>
            </a:r>
          </a:p>
        </p:txBody>
      </p:sp>
      <p:sp>
        <p:nvSpPr>
          <p:cNvPr id="3" name="Content Placeholder 2"/>
          <p:cNvSpPr>
            <a:spLocks noGrp="1"/>
          </p:cNvSpPr>
          <p:nvPr>
            <p:ph idx="1"/>
          </p:nvPr>
        </p:nvSpPr>
        <p:spPr>
          <a:xfrm>
            <a:off x="838200" y="798490"/>
            <a:ext cx="10515600" cy="5378473"/>
          </a:xfrm>
        </p:spPr>
        <p:txBody>
          <a:bodyPr/>
          <a:lstStyle/>
          <a:p>
            <a:r>
              <a:rPr lang="en-US" dirty="0"/>
              <a:t>This protocol provides two services for SSL connections:</a:t>
            </a:r>
          </a:p>
          <a:p>
            <a:pPr lvl="1"/>
            <a:r>
              <a:rPr lang="en-US" dirty="0"/>
              <a:t>Confidentiality - using conventional encryption.</a:t>
            </a:r>
          </a:p>
          <a:p>
            <a:pPr lvl="1"/>
            <a:r>
              <a:rPr lang="en-US" dirty="0"/>
              <a:t>Message Integrity - using a Message Authentication Code (MAC).</a:t>
            </a:r>
          </a:p>
          <a:p>
            <a:endParaRPr lang="en-IN" dirty="0"/>
          </a:p>
        </p:txBody>
      </p:sp>
      <p:pic>
        <p:nvPicPr>
          <p:cNvPr id="4" name="Picture 3"/>
          <p:cNvPicPr>
            <a:picLocks noChangeAspect="1"/>
          </p:cNvPicPr>
          <p:nvPr/>
        </p:nvPicPr>
        <p:blipFill>
          <a:blip r:embed="rId2"/>
          <a:stretch>
            <a:fillRect/>
          </a:stretch>
        </p:blipFill>
        <p:spPr>
          <a:xfrm>
            <a:off x="2147620" y="1979120"/>
            <a:ext cx="7200469" cy="4626000"/>
          </a:xfrm>
          <a:prstGeom prst="rect">
            <a:avLst/>
          </a:prstGeom>
        </p:spPr>
      </p:pic>
      <p:sp>
        <p:nvSpPr>
          <p:cNvPr id="5" name="TextBox 4">
            <a:extLst>
              <a:ext uri="{FF2B5EF4-FFF2-40B4-BE49-F238E27FC236}">
                <a16:creationId xmlns:a16="http://schemas.microsoft.com/office/drawing/2014/main" id="{59B9B3A9-B823-85B4-D6B3-B03D07C3FF12}"/>
              </a:ext>
            </a:extLst>
          </p:cNvPr>
          <p:cNvSpPr txBox="1"/>
          <p:nvPr/>
        </p:nvSpPr>
        <p:spPr>
          <a:xfrm>
            <a:off x="6096000" y="4294040"/>
            <a:ext cx="3948380" cy="646331"/>
          </a:xfrm>
          <a:prstGeom prst="rect">
            <a:avLst/>
          </a:prstGeom>
          <a:noFill/>
        </p:spPr>
        <p:txBody>
          <a:bodyPr wrap="square" rtlCol="0">
            <a:spAutoFit/>
          </a:bodyPr>
          <a:lstStyle/>
          <a:p>
            <a:r>
              <a:rPr lang="en-US" dirty="0"/>
              <a:t>MAC is added using a secret key.</a:t>
            </a:r>
          </a:p>
          <a:p>
            <a:r>
              <a:rPr lang="en-US" dirty="0"/>
              <a:t>Encryption using Symmetric Encryption</a:t>
            </a:r>
          </a:p>
        </p:txBody>
      </p:sp>
    </p:spTree>
    <p:extLst>
      <p:ext uri="{BB962C8B-B14F-4D97-AF65-F5344CB8AC3E}">
        <p14:creationId xmlns:p14="http://schemas.microsoft.com/office/powerpoint/2010/main" val="2265588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35139" y="607845"/>
            <a:ext cx="9564173" cy="5682822"/>
          </a:xfrm>
          <a:prstGeom prst="rect">
            <a:avLst/>
          </a:prstGeom>
        </p:spPr>
      </p:pic>
    </p:spTree>
    <p:extLst>
      <p:ext uri="{BB962C8B-B14F-4D97-AF65-F5344CB8AC3E}">
        <p14:creationId xmlns:p14="http://schemas.microsoft.com/office/powerpoint/2010/main" val="3379265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80144" y="671574"/>
            <a:ext cx="11177763" cy="4023994"/>
          </a:xfrm>
          <a:prstGeom prst="rect">
            <a:avLst/>
          </a:prstGeom>
        </p:spPr>
      </p:pic>
    </p:spTree>
    <p:extLst>
      <p:ext uri="{BB962C8B-B14F-4D97-AF65-F5344CB8AC3E}">
        <p14:creationId xmlns:p14="http://schemas.microsoft.com/office/powerpoint/2010/main" val="1182414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42836"/>
          </a:xfrm>
        </p:spPr>
        <p:txBody>
          <a:bodyPr>
            <a:noAutofit/>
          </a:bodyPr>
          <a:lstStyle/>
          <a:p>
            <a:r>
              <a:rPr lang="en-IN" sz="3600" b="1" dirty="0">
                <a:solidFill>
                  <a:srgbClr val="FF0000"/>
                </a:solidFill>
                <a:highlight>
                  <a:srgbClr val="FFFF00"/>
                </a:highlight>
              </a:rPr>
              <a:t>b) SSL Handshake Protocol</a:t>
            </a:r>
          </a:p>
        </p:txBody>
      </p:sp>
      <p:pic>
        <p:nvPicPr>
          <p:cNvPr id="4" name="Content Placeholder 3"/>
          <p:cNvPicPr>
            <a:picLocks noGrp="1" noChangeAspect="1"/>
          </p:cNvPicPr>
          <p:nvPr>
            <p:ph idx="1"/>
          </p:nvPr>
        </p:nvPicPr>
        <p:blipFill>
          <a:blip r:embed="rId2"/>
          <a:stretch>
            <a:fillRect/>
          </a:stretch>
        </p:blipFill>
        <p:spPr>
          <a:xfrm>
            <a:off x="279511" y="907962"/>
            <a:ext cx="9025127" cy="4379148"/>
          </a:xfrm>
          <a:prstGeom prst="rect">
            <a:avLst/>
          </a:prstGeom>
        </p:spPr>
      </p:pic>
      <p:pic>
        <p:nvPicPr>
          <p:cNvPr id="5" name="Picture 4"/>
          <p:cNvPicPr>
            <a:picLocks noChangeAspect="1"/>
          </p:cNvPicPr>
          <p:nvPr/>
        </p:nvPicPr>
        <p:blipFill>
          <a:blip r:embed="rId3"/>
          <a:stretch>
            <a:fillRect/>
          </a:stretch>
        </p:blipFill>
        <p:spPr>
          <a:xfrm>
            <a:off x="4672012" y="4778865"/>
            <a:ext cx="5618208" cy="2029319"/>
          </a:xfrm>
          <a:prstGeom prst="rect">
            <a:avLst/>
          </a:prstGeom>
        </p:spPr>
      </p:pic>
    </p:spTree>
    <p:extLst>
      <p:ext uri="{BB962C8B-B14F-4D97-AF65-F5344CB8AC3E}">
        <p14:creationId xmlns:p14="http://schemas.microsoft.com/office/powerpoint/2010/main" val="9342477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4438</TotalTime>
  <Words>906</Words>
  <Application>Microsoft Macintosh PowerPoint</Application>
  <PresentationFormat>Widescreen</PresentationFormat>
  <Paragraphs>58</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Secure Socket Layer</vt:lpstr>
      <vt:lpstr>Introduction- Web Security</vt:lpstr>
      <vt:lpstr>Real time example</vt:lpstr>
      <vt:lpstr>SSL protocol stack</vt:lpstr>
      <vt:lpstr>PowerPoint Presentation</vt:lpstr>
      <vt:lpstr>a) SSL Record Protocol</vt:lpstr>
      <vt:lpstr>PowerPoint Presentation</vt:lpstr>
      <vt:lpstr>PowerPoint Presentation</vt:lpstr>
      <vt:lpstr>b) SSL Handshake Protocol</vt:lpstr>
      <vt:lpstr>PowerPoint Presentation</vt:lpstr>
      <vt:lpstr>PowerPoint Presentation</vt:lpstr>
      <vt:lpstr>PowerPoint Presentation</vt:lpstr>
      <vt:lpstr>PowerPoint Presentation</vt:lpstr>
      <vt:lpstr>PowerPoint Presentation</vt:lpstr>
      <vt:lpstr>PowerPoint Presentation</vt:lpstr>
      <vt:lpstr>Firewalls</vt:lpstr>
      <vt:lpstr>PowerPoint Presentation</vt:lpstr>
      <vt:lpstr>Types of Firewall</vt:lpstr>
      <vt:lpstr>Packet Filtering </vt:lpstr>
      <vt:lpstr>PowerPoint Presentation</vt:lpstr>
      <vt:lpstr>PowerPoint Presentation</vt:lpstr>
      <vt:lpstr>Application / Proxy Firewall</vt:lpstr>
      <vt:lpstr>PowerPoint Presentation</vt:lpstr>
      <vt:lpstr>Circuit level gateway firewall</vt:lpstr>
      <vt:lpstr>PowerPoint Presentation</vt:lpstr>
      <vt:lpstr>PowerPoint Presentation</vt:lpstr>
      <vt:lpstr>IPSec (IP Security)</vt:lpstr>
      <vt:lpstr>IPSec</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Socket Layer</dc:title>
  <dc:creator>Admin</dc:creator>
  <cp:lastModifiedBy>PRASHANTH S</cp:lastModifiedBy>
  <cp:revision>33</cp:revision>
  <dcterms:created xsi:type="dcterms:W3CDTF">2022-04-25T11:33:33Z</dcterms:created>
  <dcterms:modified xsi:type="dcterms:W3CDTF">2022-04-29T19:16:42Z</dcterms:modified>
</cp:coreProperties>
</file>