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EB Garamond" pitchFamily="2" charset="0"/>
      <p:regular r:id="rId15"/>
      <p:bold r:id="rId16"/>
      <p:italic r:id="rId17"/>
      <p:boldItalic r:id="rId18"/>
    </p:embeddedFont>
    <p:embeddedFont>
      <p:font typeface="Roboto" panose="02000000000000000000" pitchFamily="2" charset="0"/>
      <p:regular r:id="rId19"/>
      <p:bold r:id="rId20"/>
      <p:italic r:id="rId21"/>
      <p:boldItalic r:id="rId22"/>
    </p:embeddedFont>
    <p:embeddedFont>
      <p:font typeface="Roboto Light" panose="020F030202020403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222">
          <p15:clr>
            <a:srgbClr val="9AA0A6"/>
          </p15:clr>
        </p15:guide>
        <p15:guide id="2" orient="horz" pos="2755">
          <p15:clr>
            <a:srgbClr val="9AA0A6"/>
          </p15:clr>
        </p15:guide>
        <p15:guide id="3" orient="horz" pos="776">
          <p15:clr>
            <a:srgbClr val="9AA0A6"/>
          </p15:clr>
        </p15:guide>
        <p15:guide id="4" pos="206">
          <p15:clr>
            <a:srgbClr val="9AA0A6"/>
          </p15:clr>
        </p15:guide>
        <p15:guide id="5" pos="5553">
          <p15:clr>
            <a:srgbClr val="9AA0A6"/>
          </p15:clr>
        </p15:guide>
        <p15:guide id="6" orient="horz" pos="914">
          <p15:clr>
            <a:srgbClr val="9AA0A6"/>
          </p15:clr>
        </p15:guide>
        <p15:guide id="7" orient="horz" pos="2451">
          <p15:clr>
            <a:srgbClr val="9AA0A6"/>
          </p15:clr>
        </p15:guide>
        <p15:guide id="8" pos="871">
          <p15:clr>
            <a:srgbClr val="9AA0A6"/>
          </p15:clr>
        </p15:guide>
        <p15:guide id="9" pos="2880">
          <p15:clr>
            <a:srgbClr val="9AA0A6"/>
          </p15:clr>
        </p15:guide>
        <p15:guide id="10" pos="4909">
          <p15:clr>
            <a:srgbClr val="9AA0A6"/>
          </p15:clr>
        </p15:guide>
        <p15:guide id="11" orient="horz" pos="2193">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82888"/>
  </p:normalViewPr>
  <p:slideViewPr>
    <p:cSldViewPr snapToGrid="0">
      <p:cViewPr varScale="1">
        <p:scale>
          <a:sx n="112" d="100"/>
          <a:sy n="112" d="100"/>
        </p:scale>
        <p:origin x="1344" y="184"/>
      </p:cViewPr>
      <p:guideLst>
        <p:guide pos="2222"/>
        <p:guide orient="horz" pos="2755"/>
        <p:guide orient="horz" pos="776"/>
        <p:guide pos="206"/>
        <p:guide pos="5553"/>
        <p:guide orient="horz" pos="914"/>
        <p:guide orient="horz" pos="2451"/>
        <p:guide pos="871"/>
        <p:guide pos="2880"/>
        <p:guide pos="4909"/>
        <p:guide orient="horz" pos="2193"/>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Cover Slide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7bc8a3f61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7bc8a3f61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200">
                <a:solidFill>
                  <a:schemeClr val="dk1"/>
                </a:solidFill>
              </a:rPr>
              <a:t>1. </a:t>
            </a:r>
            <a:r>
              <a:rPr lang="en-GB" sz="1200" b="1">
                <a:solidFill>
                  <a:schemeClr val="dk1"/>
                </a:solidFill>
              </a:rPr>
              <a:t>Giving Satisfaction</a:t>
            </a:r>
            <a:endParaRPr sz="1200" b="1">
              <a:solidFill>
                <a:schemeClr val="dk1"/>
              </a:solidFill>
            </a:endParaRPr>
          </a:p>
          <a:p>
            <a:pPr marL="0" lvl="0" indent="0" algn="l" rtl="0">
              <a:spcBef>
                <a:spcPts val="0"/>
              </a:spcBef>
              <a:spcAft>
                <a:spcPts val="0"/>
              </a:spcAft>
              <a:buClr>
                <a:schemeClr val="dk1"/>
              </a:buClr>
              <a:buSzPts val="1100"/>
              <a:buFont typeface="Arial"/>
              <a:buNone/>
            </a:pPr>
            <a:endParaRPr sz="1200">
              <a:solidFill>
                <a:schemeClr val="dk1"/>
              </a:solidFill>
            </a:endParaRPr>
          </a:p>
          <a:p>
            <a:pPr marL="0" lvl="0" indent="0" algn="l" rtl="0">
              <a:spcBef>
                <a:spcPts val="0"/>
              </a:spcBef>
              <a:spcAft>
                <a:spcPts val="0"/>
              </a:spcAft>
              <a:buClr>
                <a:schemeClr val="dk1"/>
              </a:buClr>
              <a:buSzPts val="1100"/>
              <a:buFont typeface="Arial"/>
              <a:buNone/>
            </a:pPr>
            <a:r>
              <a:rPr lang="en-GB" sz="1200">
                <a:solidFill>
                  <a:schemeClr val="dk1"/>
                </a:solidFill>
              </a:rPr>
              <a:t>Reading gives great satisfaction to the readers. A popular phrase “curling up with books” creates an image of a warm and close relationship with the book.</a:t>
            </a:r>
            <a:endParaRPr sz="1200">
              <a:solidFill>
                <a:schemeClr val="dk1"/>
              </a:solidFill>
            </a:endParaRPr>
          </a:p>
          <a:p>
            <a:pPr marL="0" lvl="0" indent="0" algn="l" rtl="0">
              <a:spcBef>
                <a:spcPts val="0"/>
              </a:spcBef>
              <a:spcAft>
                <a:spcPts val="0"/>
              </a:spcAft>
              <a:buClr>
                <a:schemeClr val="dk1"/>
              </a:buClr>
              <a:buSzPts val="1100"/>
              <a:buFont typeface="Arial"/>
              <a:buNone/>
            </a:pPr>
            <a:r>
              <a:rPr lang="en-GB" sz="1200">
                <a:solidFill>
                  <a:schemeClr val="dk1"/>
                </a:solidFill>
              </a:rPr>
              <a:t>Even parents feel satisfied when they see their kids are reading books.</a:t>
            </a:r>
            <a:endParaRPr sz="1200">
              <a:solidFill>
                <a:schemeClr val="dk1"/>
              </a:solidFill>
            </a:endParaRPr>
          </a:p>
          <a:p>
            <a:pPr marL="0" lvl="0" indent="0" algn="l" rtl="0">
              <a:spcBef>
                <a:spcPts val="0"/>
              </a:spcBef>
              <a:spcAft>
                <a:spcPts val="0"/>
              </a:spcAft>
              <a:buClr>
                <a:schemeClr val="dk1"/>
              </a:buClr>
              <a:buSzPts val="1100"/>
              <a:buFont typeface="Arial"/>
              <a:buNone/>
            </a:pPr>
            <a:endParaRPr sz="1200">
              <a:solidFill>
                <a:schemeClr val="dk1"/>
              </a:solidFill>
            </a:endParaRPr>
          </a:p>
          <a:p>
            <a:pPr marL="0" lvl="0" indent="0" algn="l" rtl="0">
              <a:spcBef>
                <a:spcPts val="0"/>
              </a:spcBef>
              <a:spcAft>
                <a:spcPts val="0"/>
              </a:spcAft>
              <a:buClr>
                <a:schemeClr val="dk1"/>
              </a:buClr>
              <a:buSzPts val="1100"/>
              <a:buFont typeface="Arial"/>
              <a:buNone/>
            </a:pPr>
            <a:r>
              <a:rPr lang="en-GB" sz="1200">
                <a:solidFill>
                  <a:schemeClr val="dk1"/>
                </a:solidFill>
              </a:rPr>
              <a:t>2. </a:t>
            </a:r>
            <a:r>
              <a:rPr lang="en-GB" sz="1200" b="1">
                <a:solidFill>
                  <a:schemeClr val="dk1"/>
                </a:solidFill>
              </a:rPr>
              <a:t>Enhancing Concentration</a:t>
            </a:r>
            <a:endParaRPr sz="1200" b="1">
              <a:solidFill>
                <a:schemeClr val="dk1"/>
              </a:solidFill>
            </a:endParaRPr>
          </a:p>
          <a:p>
            <a:pPr marL="0" lvl="0" indent="0" algn="l" rtl="0">
              <a:spcBef>
                <a:spcPts val="0"/>
              </a:spcBef>
              <a:spcAft>
                <a:spcPts val="0"/>
              </a:spcAft>
              <a:buClr>
                <a:schemeClr val="dk1"/>
              </a:buClr>
              <a:buSzPts val="1100"/>
              <a:buFont typeface="Arial"/>
              <a:buNone/>
            </a:pPr>
            <a:endParaRPr sz="1200">
              <a:solidFill>
                <a:schemeClr val="dk1"/>
              </a:solidFill>
            </a:endParaRPr>
          </a:p>
          <a:p>
            <a:pPr marL="0" lvl="0" indent="0" algn="l" rtl="0">
              <a:spcBef>
                <a:spcPts val="0"/>
              </a:spcBef>
              <a:spcAft>
                <a:spcPts val="0"/>
              </a:spcAft>
              <a:buClr>
                <a:schemeClr val="dk1"/>
              </a:buClr>
              <a:buSzPts val="1100"/>
              <a:buFont typeface="Arial"/>
              <a:buNone/>
            </a:pPr>
            <a:r>
              <a:rPr lang="en-GB" sz="1200">
                <a:solidFill>
                  <a:schemeClr val="dk1"/>
                </a:solidFill>
              </a:rPr>
              <a:t>For reading one needs to be focused for a longer duration and it requires mental exercise. For understanding the text or the whole story, the reader must concentrate his mind on a particular matter.</a:t>
            </a:r>
            <a:endParaRPr sz="1200">
              <a:solidFill>
                <a:schemeClr val="dk1"/>
              </a:solidFill>
            </a:endParaRPr>
          </a:p>
          <a:p>
            <a:pPr marL="0" lvl="0" indent="0" algn="l" rtl="0">
              <a:spcBef>
                <a:spcPts val="0"/>
              </a:spcBef>
              <a:spcAft>
                <a:spcPts val="0"/>
              </a:spcAft>
              <a:buClr>
                <a:schemeClr val="dk1"/>
              </a:buClr>
              <a:buSzPts val="1100"/>
              <a:buFont typeface="Arial"/>
              <a:buNone/>
            </a:pPr>
            <a:r>
              <a:rPr lang="en-GB" sz="1200">
                <a:solidFill>
                  <a:schemeClr val="dk1"/>
                </a:solidFill>
              </a:rPr>
              <a:t>In this way, reading improves our concentration power and focus.</a:t>
            </a:r>
            <a:endParaRPr sz="1200">
              <a:solidFill>
                <a:schemeClr val="dk1"/>
              </a:solidFill>
            </a:endParaRPr>
          </a:p>
          <a:p>
            <a:pPr marL="0" lvl="0" indent="0" algn="l" rtl="0">
              <a:spcBef>
                <a:spcPts val="0"/>
              </a:spcBef>
              <a:spcAft>
                <a:spcPts val="0"/>
              </a:spcAft>
              <a:buClr>
                <a:schemeClr val="dk1"/>
              </a:buClr>
              <a:buSzPts val="1100"/>
              <a:buFont typeface="Arial"/>
              <a:buNone/>
            </a:pPr>
            <a:endParaRPr sz="1200">
              <a:solidFill>
                <a:schemeClr val="dk1"/>
              </a:solidFill>
            </a:endParaRPr>
          </a:p>
          <a:p>
            <a:pPr marL="0" lvl="0" indent="0" algn="l" rtl="0">
              <a:spcBef>
                <a:spcPts val="0"/>
              </a:spcBef>
              <a:spcAft>
                <a:spcPts val="0"/>
              </a:spcAft>
              <a:buClr>
                <a:schemeClr val="dk1"/>
              </a:buClr>
              <a:buSzPts val="1100"/>
              <a:buFont typeface="Arial"/>
              <a:buNone/>
            </a:pPr>
            <a:r>
              <a:rPr lang="en-GB" sz="1200">
                <a:solidFill>
                  <a:schemeClr val="dk1"/>
                </a:solidFill>
              </a:rPr>
              <a:t>3. </a:t>
            </a:r>
            <a:r>
              <a:rPr lang="en-GB" sz="1200" b="1">
                <a:solidFill>
                  <a:schemeClr val="dk1"/>
                </a:solidFill>
              </a:rPr>
              <a:t>Imparting Knowledge</a:t>
            </a:r>
            <a:endParaRPr sz="1200" b="1">
              <a:solidFill>
                <a:schemeClr val="dk1"/>
              </a:solidFill>
            </a:endParaRPr>
          </a:p>
          <a:p>
            <a:pPr marL="0" lvl="0" indent="0" algn="l" rtl="0">
              <a:spcBef>
                <a:spcPts val="0"/>
              </a:spcBef>
              <a:spcAft>
                <a:spcPts val="0"/>
              </a:spcAft>
              <a:buClr>
                <a:schemeClr val="dk1"/>
              </a:buClr>
              <a:buSzPts val="1100"/>
              <a:buFont typeface="Arial"/>
              <a:buNone/>
            </a:pPr>
            <a:endParaRPr sz="1200">
              <a:solidFill>
                <a:schemeClr val="dk1"/>
              </a:solidFill>
            </a:endParaRPr>
          </a:p>
          <a:p>
            <a:pPr marL="0" lvl="0" indent="0" algn="l" rtl="0">
              <a:spcBef>
                <a:spcPts val="0"/>
              </a:spcBef>
              <a:spcAft>
                <a:spcPts val="0"/>
              </a:spcAft>
              <a:buClr>
                <a:schemeClr val="dk1"/>
              </a:buClr>
              <a:buSzPts val="1100"/>
              <a:buFont typeface="Arial"/>
              <a:buNone/>
            </a:pPr>
            <a:r>
              <a:rPr lang="en-GB" sz="1200">
                <a:solidFill>
                  <a:schemeClr val="dk1"/>
                </a:solidFill>
              </a:rPr>
              <a:t>Reading enhances the knowledge of the readers.</a:t>
            </a:r>
            <a:endParaRPr sz="1200">
              <a:solidFill>
                <a:schemeClr val="dk1"/>
              </a:solidFill>
            </a:endParaRPr>
          </a:p>
          <a:p>
            <a:pPr marL="0" lvl="0" indent="0" algn="l" rtl="0">
              <a:spcBef>
                <a:spcPts val="0"/>
              </a:spcBef>
              <a:spcAft>
                <a:spcPts val="0"/>
              </a:spcAft>
              <a:buClr>
                <a:schemeClr val="dk1"/>
              </a:buClr>
              <a:buSzPts val="1100"/>
              <a:buFont typeface="Arial"/>
              <a:buNone/>
            </a:pPr>
            <a:r>
              <a:rPr lang="en-GB" sz="1200">
                <a:solidFill>
                  <a:schemeClr val="dk1"/>
                </a:solidFill>
              </a:rPr>
              <a:t>By developing the reading skills, the readers can diversify their field of knowledge which provides them with the chance to participate in fruitful discussion and decision-making processes.</a:t>
            </a:r>
            <a:endParaRPr sz="1200">
              <a:solidFill>
                <a:schemeClr val="dk1"/>
              </a:solidFill>
            </a:endParaRPr>
          </a:p>
          <a:p>
            <a:pPr marL="0" lvl="0" indent="0" algn="l" rtl="0">
              <a:spcBef>
                <a:spcPts val="0"/>
              </a:spcBef>
              <a:spcAft>
                <a:spcPts val="0"/>
              </a:spcAft>
              <a:buClr>
                <a:schemeClr val="dk1"/>
              </a:buClr>
              <a:buSzPts val="1100"/>
              <a:buFont typeface="Arial"/>
              <a:buNone/>
            </a:pPr>
            <a:endParaRPr sz="1200">
              <a:solidFill>
                <a:schemeClr val="dk1"/>
              </a:solidFill>
            </a:endParaRPr>
          </a:p>
          <a:p>
            <a:pPr marL="0" lvl="0" indent="0" algn="l" rtl="0">
              <a:spcBef>
                <a:spcPts val="0"/>
              </a:spcBef>
              <a:spcAft>
                <a:spcPts val="0"/>
              </a:spcAft>
              <a:buClr>
                <a:schemeClr val="dk1"/>
              </a:buClr>
              <a:buSzPts val="1100"/>
              <a:buFont typeface="Arial"/>
              <a:buNone/>
            </a:pPr>
            <a:r>
              <a:rPr lang="en-GB" sz="1200">
                <a:solidFill>
                  <a:schemeClr val="dk1"/>
                </a:solidFill>
              </a:rPr>
              <a:t>4. </a:t>
            </a:r>
            <a:r>
              <a:rPr lang="en-GB" sz="1200" b="1">
                <a:solidFill>
                  <a:schemeClr val="dk1"/>
                </a:solidFill>
              </a:rPr>
              <a:t>Exercise of Brain</a:t>
            </a:r>
            <a:endParaRPr sz="1200" b="1">
              <a:solidFill>
                <a:schemeClr val="dk1"/>
              </a:solidFill>
            </a:endParaRPr>
          </a:p>
          <a:p>
            <a:pPr marL="0" lvl="0" indent="0" algn="l" rtl="0">
              <a:spcBef>
                <a:spcPts val="0"/>
              </a:spcBef>
              <a:spcAft>
                <a:spcPts val="0"/>
              </a:spcAft>
              <a:buClr>
                <a:schemeClr val="dk1"/>
              </a:buClr>
              <a:buSzPts val="1100"/>
              <a:buFont typeface="Arial"/>
              <a:buNone/>
            </a:pPr>
            <a:endParaRPr sz="1200">
              <a:solidFill>
                <a:schemeClr val="dk1"/>
              </a:solidFill>
            </a:endParaRPr>
          </a:p>
          <a:p>
            <a:pPr marL="0" lvl="0" indent="0" algn="l" rtl="0">
              <a:spcBef>
                <a:spcPts val="0"/>
              </a:spcBef>
              <a:spcAft>
                <a:spcPts val="0"/>
              </a:spcAft>
              <a:buClr>
                <a:schemeClr val="dk1"/>
              </a:buClr>
              <a:buSzPts val="1100"/>
              <a:buFont typeface="Arial"/>
              <a:buNone/>
            </a:pPr>
            <a:r>
              <a:rPr lang="en-GB" sz="1200">
                <a:solidFill>
                  <a:schemeClr val="dk1"/>
                </a:solidFill>
              </a:rPr>
              <a:t>Reading is regarded as an exercise of the brain.</a:t>
            </a:r>
            <a:endParaRPr sz="1200">
              <a:solidFill>
                <a:schemeClr val="dk1"/>
              </a:solidFill>
            </a:endParaRPr>
          </a:p>
          <a:p>
            <a:pPr marL="0" lvl="0" indent="0" algn="l" rtl="0">
              <a:spcBef>
                <a:spcPts val="0"/>
              </a:spcBef>
              <a:spcAft>
                <a:spcPts val="0"/>
              </a:spcAft>
              <a:buClr>
                <a:schemeClr val="dk1"/>
              </a:buClr>
              <a:buSzPts val="1100"/>
              <a:buFont typeface="Arial"/>
              <a:buNone/>
            </a:pPr>
            <a:r>
              <a:rPr lang="en-GB" sz="1200">
                <a:solidFill>
                  <a:schemeClr val="dk1"/>
                </a:solidFill>
              </a:rPr>
              <a:t>When we involved in reading our brain cells start to work for understanding the meaning of the text and try to relate various aspects of the matter read.</a:t>
            </a:r>
            <a:endParaRPr sz="1200">
              <a:solidFill>
                <a:schemeClr val="dk1"/>
              </a:solidFill>
            </a:endParaRPr>
          </a:p>
          <a:p>
            <a:pPr marL="0" lvl="0" indent="0" algn="l" rtl="0">
              <a:spcBef>
                <a:spcPts val="0"/>
              </a:spcBef>
              <a:spcAft>
                <a:spcPts val="0"/>
              </a:spcAft>
              <a:buClr>
                <a:schemeClr val="dk1"/>
              </a:buClr>
              <a:buSzPts val="1100"/>
              <a:buFont typeface="Arial"/>
              <a:buNone/>
            </a:pPr>
            <a:r>
              <a:rPr lang="en-GB" sz="1200">
                <a:solidFill>
                  <a:schemeClr val="dk1"/>
                </a:solidFill>
              </a:rPr>
              <a:t>Thus reading stimulates the brain and impels it to think about all possible aspects for realizing the meaning.</a:t>
            </a:r>
            <a:endParaRPr sz="1200">
              <a:solidFill>
                <a:schemeClr val="dk1"/>
              </a:solidFill>
            </a:endParaRPr>
          </a:p>
          <a:p>
            <a:pPr marL="0" lvl="0" indent="0" algn="l" rtl="0">
              <a:spcBef>
                <a:spcPts val="0"/>
              </a:spcBef>
              <a:spcAft>
                <a:spcPts val="0"/>
              </a:spcAft>
              <a:buClr>
                <a:schemeClr val="dk1"/>
              </a:buClr>
              <a:buSzPts val="1100"/>
              <a:buFont typeface="Arial"/>
              <a:buNone/>
            </a:pPr>
            <a:r>
              <a:rPr lang="en-GB" sz="1200">
                <a:solidFill>
                  <a:schemeClr val="dk1"/>
                </a:solidFill>
              </a:rPr>
              <a:t>It not only enriches our vocabulary but also teaches us a better way of expressing ourselves.</a:t>
            </a:r>
            <a:endParaRPr sz="1200">
              <a:solidFill>
                <a:schemeClr val="dk1"/>
              </a:solidFill>
            </a:endParaRPr>
          </a:p>
          <a:p>
            <a:pPr marL="0" lvl="0" indent="0" algn="l" rtl="0">
              <a:spcBef>
                <a:spcPts val="0"/>
              </a:spcBef>
              <a:spcAft>
                <a:spcPts val="0"/>
              </a:spcAft>
              <a:buNone/>
            </a:pPr>
            <a:endParaRPr sz="1200">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7bc8a3f619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7bc8a3f61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dk1"/>
                </a:solidFill>
              </a:rPr>
              <a:t>5. </a:t>
            </a:r>
            <a:r>
              <a:rPr lang="en-GB" sz="1200" b="1">
                <a:solidFill>
                  <a:schemeClr val="dk1"/>
                </a:solidFill>
              </a:rPr>
              <a:t>Reducing Stress</a:t>
            </a:r>
            <a:endParaRPr sz="1200" b="1">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r>
              <a:rPr lang="en-GB" sz="1200">
                <a:solidFill>
                  <a:schemeClr val="dk1"/>
                </a:solidFill>
              </a:rPr>
              <a:t>Reading is a great habit that can change human lives dramatically. It can entertain us; amuse us and enrich us with knowledge.</a:t>
            </a:r>
            <a:endParaRPr sz="1200">
              <a:solidFill>
                <a:schemeClr val="dk1"/>
              </a:solidFill>
            </a:endParaRPr>
          </a:p>
          <a:p>
            <a:pPr marL="0" lvl="0" indent="0" algn="l" rtl="0">
              <a:spcBef>
                <a:spcPts val="0"/>
              </a:spcBef>
              <a:spcAft>
                <a:spcPts val="0"/>
              </a:spcAft>
              <a:buNone/>
            </a:pPr>
            <a:r>
              <a:rPr lang="en-GB" sz="1200">
                <a:solidFill>
                  <a:schemeClr val="dk1"/>
                </a:solidFill>
              </a:rPr>
              <a:t>It helps us reducing stress, relieving tensions and thus boosts our energy. It carries us to the realm of dream and amusement – far away from the real complex world.</a:t>
            </a: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r>
              <a:rPr lang="en-GB" sz="1200">
                <a:solidFill>
                  <a:schemeClr val="dk1"/>
                </a:solidFill>
              </a:rPr>
              <a:t>6. </a:t>
            </a:r>
            <a:r>
              <a:rPr lang="en-GB" sz="1200" b="1">
                <a:solidFill>
                  <a:schemeClr val="dk1"/>
                </a:solidFill>
              </a:rPr>
              <a:t>Enhancing Analytical Thinking</a:t>
            </a:r>
            <a:endParaRPr sz="1200" b="1">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r>
              <a:rPr lang="en-GB" sz="1200">
                <a:solidFill>
                  <a:schemeClr val="dk1"/>
                </a:solidFill>
              </a:rPr>
              <a:t>Reading not only enriches your knowledge but also makes it sharpen to analyze and evaluate things in a better way.</a:t>
            </a:r>
            <a:endParaRPr sz="1200">
              <a:solidFill>
                <a:schemeClr val="dk1"/>
              </a:solidFill>
            </a:endParaRPr>
          </a:p>
          <a:p>
            <a:pPr marL="0" lvl="0" indent="0" algn="l" rtl="0">
              <a:spcBef>
                <a:spcPts val="0"/>
              </a:spcBef>
              <a:spcAft>
                <a:spcPts val="0"/>
              </a:spcAft>
              <a:buNone/>
            </a:pPr>
            <a:r>
              <a:rPr lang="en-GB" sz="1200">
                <a:solidFill>
                  <a:schemeClr val="dk1"/>
                </a:solidFill>
              </a:rPr>
              <a:t>In this way, reading enhances our analytical thinking.</a:t>
            </a: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r>
              <a:rPr lang="en-GB" sz="1200">
                <a:solidFill>
                  <a:schemeClr val="dk1"/>
                </a:solidFill>
              </a:rPr>
              <a:t>7. </a:t>
            </a:r>
            <a:r>
              <a:rPr lang="en-GB" sz="1200" b="1">
                <a:solidFill>
                  <a:schemeClr val="dk1"/>
                </a:solidFill>
              </a:rPr>
              <a:t>Improving Vocabulary</a:t>
            </a:r>
            <a:endParaRPr sz="1200" b="1">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r>
              <a:rPr lang="en-GB" sz="1200">
                <a:solidFill>
                  <a:schemeClr val="dk1"/>
                </a:solidFill>
              </a:rPr>
              <a:t>Skillful reading increases the vocabulary of the readers by introducing them with the new and unfamiliar words and phrases regularly.</a:t>
            </a:r>
            <a:endParaRPr sz="1200">
              <a:solidFill>
                <a:schemeClr val="dk1"/>
              </a:solidFill>
            </a:endParaRPr>
          </a:p>
          <a:p>
            <a:pPr marL="0" lvl="0" indent="0" algn="l" rtl="0">
              <a:spcBef>
                <a:spcPts val="0"/>
              </a:spcBef>
              <a:spcAft>
                <a:spcPts val="0"/>
              </a:spcAft>
              <a:buNone/>
            </a:pPr>
            <a:r>
              <a:rPr lang="en-GB" sz="1200">
                <a:solidFill>
                  <a:schemeClr val="dk1"/>
                </a:solidFill>
              </a:rPr>
              <a:t>It not only enriches our vocabulary but also teaches us a better way of expressing ourselves.</a:t>
            </a: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r>
              <a:rPr lang="en-GB" sz="1200">
                <a:solidFill>
                  <a:schemeClr val="dk1"/>
                </a:solidFill>
              </a:rPr>
              <a:t>8. </a:t>
            </a:r>
            <a:r>
              <a:rPr lang="en-GB" sz="1200" b="1">
                <a:solidFill>
                  <a:schemeClr val="dk1"/>
                </a:solidFill>
              </a:rPr>
              <a:t>Improving Writing Skills</a:t>
            </a:r>
            <a:endParaRPr sz="1200" b="1">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r>
              <a:rPr lang="en-GB" sz="1200">
                <a:solidFill>
                  <a:schemeClr val="dk1"/>
                </a:solidFill>
              </a:rPr>
              <a:t>Reading helps gradual improvements in vocabulary that in turn enhances the reader’s writing skills.</a:t>
            </a:r>
            <a:endParaRPr sz="1200">
              <a:solidFill>
                <a:schemeClr val="dk1"/>
              </a:solidFill>
            </a:endParaRPr>
          </a:p>
          <a:p>
            <a:pPr marL="0" lvl="0" indent="0" algn="l" rtl="0">
              <a:spcBef>
                <a:spcPts val="0"/>
              </a:spcBef>
              <a:spcAft>
                <a:spcPts val="0"/>
              </a:spcAft>
              <a:buNone/>
            </a:pPr>
            <a:r>
              <a:rPr lang="en-GB" sz="1200">
                <a:solidFill>
                  <a:schemeClr val="dk1"/>
                </a:solidFill>
              </a:rPr>
              <a:t>As it boosts the ability to think, it also improves the written expression.</a:t>
            </a:r>
            <a:endParaRPr sz="1200">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7bc8a3f619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7bc8a3f619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794dab6d72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794dab6d7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This is the template for slides with only an image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7a5bc3509b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7a5bc3509b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2478024" lvl="0" indent="0" algn="l" rtl="0">
              <a:lnSpc>
                <a:spcPct val="115000"/>
              </a:lnSpc>
              <a:spcBef>
                <a:spcPts val="1080"/>
              </a:spcBef>
              <a:spcAft>
                <a:spcPts val="0"/>
              </a:spcAft>
              <a:buClr>
                <a:schemeClr val="dk1"/>
              </a:buClr>
              <a:buSzPts val="1100"/>
              <a:buFont typeface="Arial"/>
              <a:buNone/>
            </a:pPr>
            <a:r>
              <a:rPr lang="en-GB" sz="1200">
                <a:solidFill>
                  <a:schemeClr val="dk1"/>
                </a:solidFill>
              </a:rPr>
              <a:t>Reading skills denotes the capability to grasp the written text. Reading skills of a person must be developed from an early age. This allows them to master this skill. When students are able to understand the text efficiently, they will perform well in class. Reading skills are important for a child’s development. In addition to performing well academically, it further helps in succeeding in life.</a:t>
            </a:r>
            <a:endParaRPr sz="1200">
              <a:solidFill>
                <a:schemeClr val="dk1"/>
              </a:solidFill>
            </a:endParaRPr>
          </a:p>
          <a:p>
            <a:pPr marL="0" marR="2478024" lvl="0" indent="0" algn="l" rtl="0">
              <a:lnSpc>
                <a:spcPct val="115000"/>
              </a:lnSpc>
              <a:spcBef>
                <a:spcPts val="1080"/>
              </a:spcBef>
              <a:spcAft>
                <a:spcPts val="0"/>
              </a:spcAft>
              <a:buClr>
                <a:schemeClr val="dk1"/>
              </a:buClr>
              <a:buSzPts val="1100"/>
              <a:buFont typeface="Arial"/>
              <a:buNone/>
            </a:pPr>
            <a:endParaRPr sz="1200">
              <a:solidFill>
                <a:schemeClr val="dk1"/>
              </a:solidFill>
            </a:endParaRPr>
          </a:p>
          <a:p>
            <a:pPr marL="0" marR="2478024" lvl="0" indent="0" algn="l" rtl="0">
              <a:lnSpc>
                <a:spcPct val="115000"/>
              </a:lnSpc>
              <a:spcBef>
                <a:spcPts val="1080"/>
              </a:spcBef>
              <a:spcAft>
                <a:spcPts val="0"/>
              </a:spcAft>
              <a:buNone/>
            </a:pPr>
            <a:endParaRPr sz="120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7d6681845c695db2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7d6681845c695db2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200" b="1" dirty="0">
                <a:solidFill>
                  <a:schemeClr val="dk1"/>
                </a:solidFill>
              </a:rPr>
              <a:t>Skimming</a:t>
            </a:r>
            <a:endParaRPr sz="1200" b="1" dirty="0">
              <a:solidFill>
                <a:schemeClr val="dk1"/>
              </a:solidFill>
            </a:endParaRPr>
          </a:p>
          <a:p>
            <a:pPr marL="0" lvl="0" indent="0" algn="l" rtl="0">
              <a:spcBef>
                <a:spcPts val="0"/>
              </a:spcBef>
              <a:spcAft>
                <a:spcPts val="0"/>
              </a:spcAft>
              <a:buClr>
                <a:schemeClr val="dk1"/>
              </a:buClr>
              <a:buSzPts val="1100"/>
              <a:buFont typeface="Arial"/>
              <a:buNone/>
            </a:pPr>
            <a:endParaRPr sz="1200" dirty="0">
              <a:solidFill>
                <a:schemeClr val="dk1"/>
              </a:solidFill>
            </a:endParaRPr>
          </a:p>
          <a:p>
            <a:pPr marL="0" lvl="0" indent="0" algn="l" rtl="0">
              <a:spcBef>
                <a:spcPts val="0"/>
              </a:spcBef>
              <a:spcAft>
                <a:spcPts val="0"/>
              </a:spcAft>
              <a:buClr>
                <a:schemeClr val="dk1"/>
              </a:buClr>
              <a:buSzPts val="1100"/>
              <a:buFont typeface="Arial"/>
              <a:buNone/>
            </a:pPr>
            <a:r>
              <a:rPr lang="en-GB" sz="1200" dirty="0">
                <a:solidFill>
                  <a:schemeClr val="dk1"/>
                </a:solidFill>
              </a:rPr>
              <a:t>Skimming is sometimes referred to as gist reading.</a:t>
            </a:r>
            <a:endParaRPr sz="1200" dirty="0">
              <a:solidFill>
                <a:schemeClr val="dk1"/>
              </a:solidFill>
            </a:endParaRPr>
          </a:p>
          <a:p>
            <a:pPr marL="0" lvl="0" indent="0" algn="l" rtl="0">
              <a:spcBef>
                <a:spcPts val="0"/>
              </a:spcBef>
              <a:spcAft>
                <a:spcPts val="0"/>
              </a:spcAft>
              <a:buClr>
                <a:schemeClr val="dk1"/>
              </a:buClr>
              <a:buSzPts val="1100"/>
              <a:buFont typeface="Arial"/>
              <a:buNone/>
            </a:pPr>
            <a:r>
              <a:rPr lang="en-GB" sz="1200" dirty="0">
                <a:solidFill>
                  <a:schemeClr val="dk1"/>
                </a:solidFill>
              </a:rPr>
              <a:t>Skimming may help in order to know what the text is about at its most basic level.</a:t>
            </a:r>
            <a:endParaRPr sz="1200" dirty="0">
              <a:solidFill>
                <a:schemeClr val="dk1"/>
              </a:solidFill>
            </a:endParaRPr>
          </a:p>
          <a:p>
            <a:pPr marL="0" lvl="0" indent="0" algn="l" rtl="0">
              <a:spcBef>
                <a:spcPts val="0"/>
              </a:spcBef>
              <a:spcAft>
                <a:spcPts val="0"/>
              </a:spcAft>
              <a:buClr>
                <a:schemeClr val="dk1"/>
              </a:buClr>
              <a:buSzPts val="1100"/>
              <a:buFont typeface="Arial"/>
              <a:buNone/>
            </a:pPr>
            <a:r>
              <a:rPr lang="en-GB" sz="1200" dirty="0">
                <a:solidFill>
                  <a:schemeClr val="dk1"/>
                </a:solidFill>
              </a:rPr>
              <a:t>You might typically do this with a magazine or newspaper and would help you mentally and quickly shortlist those articles which you might consider for a deeper read.</a:t>
            </a:r>
            <a:endParaRPr sz="1200" dirty="0">
              <a:solidFill>
                <a:schemeClr val="dk1"/>
              </a:solidFill>
            </a:endParaRPr>
          </a:p>
          <a:p>
            <a:pPr marL="0" lvl="0" indent="0" algn="l" rtl="0">
              <a:spcBef>
                <a:spcPts val="0"/>
              </a:spcBef>
              <a:spcAft>
                <a:spcPts val="0"/>
              </a:spcAft>
              <a:buClr>
                <a:schemeClr val="dk1"/>
              </a:buClr>
              <a:buSzPts val="1100"/>
              <a:buFont typeface="Arial"/>
              <a:buNone/>
            </a:pPr>
            <a:r>
              <a:rPr lang="en-GB" sz="1200" dirty="0">
                <a:solidFill>
                  <a:schemeClr val="dk1"/>
                </a:solidFill>
              </a:rPr>
              <a:t>You might typically skim to search for a name in a telephone directory.</a:t>
            </a:r>
            <a:endParaRPr sz="1200" dirty="0">
              <a:solidFill>
                <a:schemeClr val="dk1"/>
              </a:solidFill>
            </a:endParaRPr>
          </a:p>
          <a:p>
            <a:pPr marL="0" lvl="0" indent="0" algn="l" rtl="0">
              <a:spcBef>
                <a:spcPts val="0"/>
              </a:spcBef>
              <a:spcAft>
                <a:spcPts val="0"/>
              </a:spcAft>
              <a:buClr>
                <a:schemeClr val="dk1"/>
              </a:buClr>
              <a:buSzPts val="1100"/>
              <a:buFont typeface="Arial"/>
              <a:buNone/>
            </a:pPr>
            <a:r>
              <a:rPr lang="en-GB" sz="1200" dirty="0">
                <a:solidFill>
                  <a:schemeClr val="dk1"/>
                </a:solidFill>
              </a:rPr>
              <a:t>You can reach a speed count of even 700 words per minute if you train yourself well in this particular method.</a:t>
            </a:r>
            <a:endParaRPr sz="1200" dirty="0">
              <a:solidFill>
                <a:schemeClr val="dk1"/>
              </a:solidFill>
            </a:endParaRPr>
          </a:p>
          <a:p>
            <a:pPr marL="0" lvl="0" indent="0" algn="l" rtl="0">
              <a:spcBef>
                <a:spcPts val="0"/>
              </a:spcBef>
              <a:spcAft>
                <a:spcPts val="0"/>
              </a:spcAft>
              <a:buClr>
                <a:schemeClr val="dk1"/>
              </a:buClr>
              <a:buSzPts val="1100"/>
              <a:buFont typeface="Arial"/>
              <a:buNone/>
            </a:pPr>
            <a:r>
              <a:rPr lang="en-GB" sz="1200" dirty="0">
                <a:solidFill>
                  <a:schemeClr val="dk1"/>
                </a:solidFill>
              </a:rPr>
              <a:t>Comprehension is of course very low and understanding of overall content very superficial.</a:t>
            </a:r>
            <a:endParaRPr sz="1200" dirty="0">
              <a:solidFill>
                <a:schemeClr val="dk1"/>
              </a:solidFill>
            </a:endParaRPr>
          </a:p>
          <a:p>
            <a:pPr marL="0" lvl="0" indent="0" algn="l" rtl="0">
              <a:spcBef>
                <a:spcPts val="0"/>
              </a:spcBef>
              <a:spcAft>
                <a:spcPts val="0"/>
              </a:spcAft>
              <a:buClr>
                <a:schemeClr val="dk1"/>
              </a:buClr>
              <a:buSzPts val="1100"/>
              <a:buFont typeface="Arial"/>
              <a:buNone/>
            </a:pPr>
            <a:r>
              <a:rPr lang="en-GB" sz="1200" dirty="0">
                <a:solidFill>
                  <a:schemeClr val="dk1"/>
                </a:solidFill>
              </a:rPr>
              <a:t>Skimming Saves You Time</a:t>
            </a:r>
            <a:endParaRPr sz="1200" dirty="0">
              <a:solidFill>
                <a:schemeClr val="dk1"/>
              </a:solidFill>
            </a:endParaRPr>
          </a:p>
          <a:p>
            <a:pPr marL="0" lvl="0" indent="0" algn="l" rtl="0">
              <a:spcBef>
                <a:spcPts val="0"/>
              </a:spcBef>
              <a:spcAft>
                <a:spcPts val="0"/>
              </a:spcAft>
              <a:buClr>
                <a:schemeClr val="dk1"/>
              </a:buClr>
              <a:buSzPts val="1100"/>
              <a:buFont typeface="Arial"/>
              <a:buNone/>
            </a:pPr>
            <a:r>
              <a:rPr lang="en-GB" sz="1200" dirty="0">
                <a:solidFill>
                  <a:schemeClr val="dk1"/>
                </a:solidFill>
              </a:rPr>
              <a:t>Skimming will certainly save you a lot of time.</a:t>
            </a:r>
            <a:endParaRPr sz="1200" dirty="0">
              <a:solidFill>
                <a:schemeClr val="dk1"/>
              </a:solidFill>
            </a:endParaRPr>
          </a:p>
          <a:p>
            <a:pPr marL="0" lvl="0" indent="0" algn="l" rtl="0">
              <a:spcBef>
                <a:spcPts val="0"/>
              </a:spcBef>
              <a:spcAft>
                <a:spcPts val="0"/>
              </a:spcAft>
              <a:buClr>
                <a:schemeClr val="dk1"/>
              </a:buClr>
              <a:buSzPts val="1100"/>
              <a:buFont typeface="Arial"/>
              <a:buNone/>
            </a:pPr>
            <a:r>
              <a:rPr lang="en-GB" sz="1200" dirty="0">
                <a:solidFill>
                  <a:schemeClr val="dk1"/>
                </a:solidFill>
              </a:rPr>
              <a:t>But as stated above, it is not the best way to read because you’re comprehension will be lowered.</a:t>
            </a:r>
            <a:endParaRPr sz="1200" dirty="0">
              <a:solidFill>
                <a:schemeClr val="dk1"/>
              </a:solidFill>
            </a:endParaRPr>
          </a:p>
          <a:p>
            <a:pPr marL="0" lvl="0" indent="0" algn="l" rtl="0">
              <a:spcBef>
                <a:spcPts val="0"/>
              </a:spcBef>
              <a:spcAft>
                <a:spcPts val="0"/>
              </a:spcAft>
              <a:buClr>
                <a:schemeClr val="dk1"/>
              </a:buClr>
              <a:buSzPts val="1100"/>
              <a:buFont typeface="Arial"/>
              <a:buNone/>
            </a:pPr>
            <a:r>
              <a:rPr lang="en-GB" sz="1200" dirty="0">
                <a:solidFill>
                  <a:schemeClr val="dk1"/>
                </a:solidFill>
              </a:rPr>
              <a:t>However, skimming is useful when your goal is to </a:t>
            </a:r>
            <a:r>
              <a:rPr lang="en-GB" sz="1200" b="1" dirty="0">
                <a:solidFill>
                  <a:schemeClr val="dk1"/>
                </a:solidFill>
              </a:rPr>
              <a:t>preview the text </a:t>
            </a:r>
            <a:r>
              <a:rPr lang="en-GB" sz="1200" dirty="0">
                <a:solidFill>
                  <a:schemeClr val="dk1"/>
                </a:solidFill>
              </a:rPr>
              <a:t>to get a better idea of what it’s about. It will help prepare you for deeper learning.</a:t>
            </a:r>
            <a:endParaRPr sz="1200" dirty="0">
              <a:solidFill>
                <a:schemeClr val="dk1"/>
              </a:solidFill>
            </a:endParaRPr>
          </a:p>
          <a:p>
            <a:pPr marL="0" lvl="0" indent="0" algn="l" rtl="0">
              <a:spcBef>
                <a:spcPts val="0"/>
              </a:spcBef>
              <a:spcAft>
                <a:spcPts val="0"/>
              </a:spcAft>
              <a:buClr>
                <a:schemeClr val="dk1"/>
              </a:buClr>
              <a:buSzPts val="1100"/>
              <a:buFont typeface="Arial"/>
              <a:buNone/>
            </a:pPr>
            <a:r>
              <a:rPr lang="en-GB" sz="1200" dirty="0">
                <a:solidFill>
                  <a:schemeClr val="dk1"/>
                </a:solidFill>
              </a:rPr>
              <a:t>As learning expert and author Pat Wyman says in her book, Instant Learning for Amazing Grades, skimming is a terrific idea to get an overview and mental picture in your mind.</a:t>
            </a:r>
            <a:endParaRPr sz="1200" dirty="0">
              <a:solidFill>
                <a:schemeClr val="dk1"/>
              </a:solidFill>
            </a:endParaRPr>
          </a:p>
          <a:p>
            <a:pPr marL="0" lvl="0" indent="0" algn="l" rtl="0">
              <a:spcBef>
                <a:spcPts val="0"/>
              </a:spcBef>
              <a:spcAft>
                <a:spcPts val="0"/>
              </a:spcAft>
              <a:buClr>
                <a:schemeClr val="dk1"/>
              </a:buClr>
              <a:buSzPts val="1100"/>
              <a:buFont typeface="Arial"/>
              <a:buNone/>
            </a:pPr>
            <a:r>
              <a:rPr lang="en-GB" sz="1200" dirty="0">
                <a:solidFill>
                  <a:schemeClr val="dk1"/>
                </a:solidFill>
              </a:rPr>
              <a:t>This strategy makes it much easier to recall what you’re about to read.</a:t>
            </a:r>
            <a:endParaRPr sz="1200" dirty="0">
              <a:solidFill>
                <a:schemeClr val="dk1"/>
              </a:solidFill>
            </a:endParaRPr>
          </a:p>
          <a:p>
            <a:pPr marL="0" lvl="0" indent="0" algn="l" rtl="0">
              <a:spcBef>
                <a:spcPts val="0"/>
              </a:spcBef>
              <a:spcAft>
                <a:spcPts val="0"/>
              </a:spcAft>
              <a:buClr>
                <a:schemeClr val="dk1"/>
              </a:buClr>
              <a:buSzPts val="1100"/>
              <a:buFont typeface="Arial"/>
              <a:buNone/>
            </a:pPr>
            <a:endParaRPr sz="1200" dirty="0">
              <a:solidFill>
                <a:schemeClr val="dk1"/>
              </a:solidFill>
            </a:endParaRPr>
          </a:p>
          <a:p>
            <a:pPr marL="0" lvl="0" indent="0" algn="l" rtl="0">
              <a:spcBef>
                <a:spcPts val="0"/>
              </a:spcBef>
              <a:spcAft>
                <a:spcPts val="0"/>
              </a:spcAft>
              <a:buClr>
                <a:schemeClr val="dk1"/>
              </a:buClr>
              <a:buSzPts val="1100"/>
              <a:buFont typeface="Arial"/>
              <a:buNone/>
            </a:pPr>
            <a:r>
              <a:rPr lang="en-GB" sz="1200" dirty="0">
                <a:solidFill>
                  <a:schemeClr val="dk1"/>
                </a:solidFill>
              </a:rPr>
              <a:t>	Take a look at the table of contents first.</a:t>
            </a:r>
            <a:endParaRPr sz="1200" dirty="0">
              <a:solidFill>
                <a:schemeClr val="dk1"/>
              </a:solidFill>
            </a:endParaRPr>
          </a:p>
          <a:p>
            <a:pPr marL="0" lvl="0" indent="0" algn="l" rtl="0">
              <a:spcBef>
                <a:spcPts val="0"/>
              </a:spcBef>
              <a:spcAft>
                <a:spcPts val="0"/>
              </a:spcAft>
              <a:buClr>
                <a:schemeClr val="dk1"/>
              </a:buClr>
              <a:buSzPts val="1100"/>
              <a:buFont typeface="Arial"/>
              <a:buNone/>
            </a:pPr>
            <a:r>
              <a:rPr lang="en-GB" sz="1200" dirty="0">
                <a:solidFill>
                  <a:schemeClr val="dk1"/>
                </a:solidFill>
              </a:rPr>
              <a:t>	Review the subheadings in each chapter</a:t>
            </a:r>
            <a:endParaRPr sz="1200" dirty="0">
              <a:solidFill>
                <a:schemeClr val="dk1"/>
              </a:solidFill>
            </a:endParaRPr>
          </a:p>
          <a:p>
            <a:pPr marL="0" lvl="0" indent="0" algn="l" rtl="0">
              <a:spcBef>
                <a:spcPts val="0"/>
              </a:spcBef>
              <a:spcAft>
                <a:spcPts val="0"/>
              </a:spcAft>
              <a:buClr>
                <a:schemeClr val="dk1"/>
              </a:buClr>
              <a:buSzPts val="1100"/>
              <a:buFont typeface="Arial"/>
              <a:buNone/>
            </a:pPr>
            <a:r>
              <a:rPr lang="en-GB" sz="1200" dirty="0">
                <a:solidFill>
                  <a:schemeClr val="dk1"/>
                </a:solidFill>
              </a:rPr>
              <a:t>	Quicky read the first </a:t>
            </a:r>
            <a:r>
              <a:rPr lang="en-GB" sz="1200" dirty="0" err="1">
                <a:solidFill>
                  <a:schemeClr val="dk1"/>
                </a:solidFill>
              </a:rPr>
              <a:t>paragrph</a:t>
            </a:r>
            <a:r>
              <a:rPr lang="en-GB" sz="1200" dirty="0">
                <a:solidFill>
                  <a:schemeClr val="dk1"/>
                </a:solidFill>
              </a:rPr>
              <a:t> in that section</a:t>
            </a:r>
            <a:endParaRPr sz="1200" dirty="0">
              <a:solidFill>
                <a:schemeClr val="dk1"/>
              </a:solidFill>
            </a:endParaRPr>
          </a:p>
          <a:p>
            <a:pPr marL="0" lvl="0" indent="0" algn="l" rtl="0">
              <a:spcBef>
                <a:spcPts val="0"/>
              </a:spcBef>
              <a:spcAft>
                <a:spcPts val="0"/>
              </a:spcAft>
              <a:buClr>
                <a:schemeClr val="dk1"/>
              </a:buClr>
              <a:buSzPts val="1100"/>
              <a:buFont typeface="Arial"/>
              <a:buNone/>
            </a:pPr>
            <a:r>
              <a:rPr lang="en-GB" sz="1200" dirty="0">
                <a:solidFill>
                  <a:schemeClr val="dk1"/>
                </a:solidFill>
              </a:rPr>
              <a:t>	Check out anything in your text that is in bold or italics</a:t>
            </a:r>
            <a:endParaRPr sz="1200" dirty="0">
              <a:solidFill>
                <a:schemeClr val="dk1"/>
              </a:solidFill>
            </a:endParaRPr>
          </a:p>
          <a:p>
            <a:pPr marL="0" lvl="0" indent="0" algn="l" rtl="0">
              <a:spcBef>
                <a:spcPts val="0"/>
              </a:spcBef>
              <a:spcAft>
                <a:spcPts val="0"/>
              </a:spcAft>
              <a:buClr>
                <a:schemeClr val="dk1"/>
              </a:buClr>
              <a:buSzPts val="1100"/>
              <a:buFont typeface="Arial"/>
              <a:buNone/>
            </a:pPr>
            <a:r>
              <a:rPr lang="en-GB" sz="1200" dirty="0">
                <a:solidFill>
                  <a:schemeClr val="dk1"/>
                </a:solidFill>
              </a:rPr>
              <a:t>	If there is a chapter summary, now is a good time read it over.</a:t>
            </a:r>
            <a:endParaRPr sz="1200" dirty="0">
              <a:solidFill>
                <a:schemeClr val="dk1"/>
              </a:solidFill>
            </a:endParaRPr>
          </a:p>
          <a:p>
            <a:pPr marL="0" lvl="0" indent="0" algn="l" rtl="0">
              <a:spcBef>
                <a:spcPts val="0"/>
              </a:spcBef>
              <a:spcAft>
                <a:spcPts val="0"/>
              </a:spcAft>
              <a:buClr>
                <a:schemeClr val="dk1"/>
              </a:buClr>
              <a:buSzPts val="1100"/>
              <a:buFont typeface="Arial"/>
              <a:buNone/>
            </a:pPr>
            <a:endParaRPr sz="1200" dirty="0">
              <a:solidFill>
                <a:schemeClr val="dk1"/>
              </a:solidFill>
            </a:endParaRPr>
          </a:p>
          <a:p>
            <a:pPr marL="0" lvl="0" indent="0" algn="l" rtl="0">
              <a:spcBef>
                <a:spcPts val="0"/>
              </a:spcBef>
              <a:spcAft>
                <a:spcPts val="0"/>
              </a:spcAft>
              <a:buClr>
                <a:schemeClr val="dk1"/>
              </a:buClr>
              <a:buSzPts val="1100"/>
              <a:buFont typeface="Arial"/>
              <a:buNone/>
            </a:pPr>
            <a:r>
              <a:rPr lang="en-GB" sz="1200" dirty="0">
                <a:solidFill>
                  <a:schemeClr val="dk1"/>
                </a:solidFill>
              </a:rPr>
              <a:t>This completely prepares your brain to have an overview of what this chapter is about.</a:t>
            </a:r>
            <a:endParaRPr sz="1200" dirty="0">
              <a:solidFill>
                <a:schemeClr val="dk1"/>
              </a:solidFill>
            </a:endParaRPr>
          </a:p>
          <a:p>
            <a:pPr marL="0" lvl="0" indent="0" algn="l" rtl="0">
              <a:spcBef>
                <a:spcPts val="0"/>
              </a:spcBef>
              <a:spcAft>
                <a:spcPts val="0"/>
              </a:spcAft>
              <a:buClr>
                <a:schemeClr val="dk1"/>
              </a:buClr>
              <a:buSzPts val="1100"/>
              <a:buFont typeface="Arial"/>
              <a:buNone/>
            </a:pPr>
            <a:r>
              <a:rPr lang="en-GB" sz="1200" dirty="0">
                <a:solidFill>
                  <a:schemeClr val="dk1"/>
                </a:solidFill>
              </a:rPr>
              <a:t>You can then go on to use scanning to find specific important ideas.</a:t>
            </a:r>
            <a:endParaRPr sz="1200" dirty="0">
              <a:solidFill>
                <a:schemeClr val="dk1"/>
              </a:solidFill>
            </a:endParaRPr>
          </a:p>
          <a:p>
            <a:pPr marL="0" lvl="0" indent="0" algn="l" rtl="0">
              <a:spcBef>
                <a:spcPts val="0"/>
              </a:spcBef>
              <a:spcAft>
                <a:spcPts val="0"/>
              </a:spcAft>
              <a:buClr>
                <a:schemeClr val="dk1"/>
              </a:buClr>
              <a:buSzPts val="1100"/>
              <a:buFont typeface="Arial"/>
              <a:buNone/>
            </a:pPr>
            <a:endParaRPr sz="1200" dirty="0">
              <a:solidFill>
                <a:schemeClr val="dk1"/>
              </a:solidFill>
            </a:endParaRPr>
          </a:p>
          <a:p>
            <a:pPr marL="0" lvl="0" indent="0" algn="l" rtl="0">
              <a:spcBef>
                <a:spcPts val="0"/>
              </a:spcBef>
              <a:spcAft>
                <a:spcPts val="0"/>
              </a:spcAft>
              <a:buClr>
                <a:schemeClr val="dk1"/>
              </a:buClr>
              <a:buSzPts val="1100"/>
              <a:buFont typeface="Arial"/>
              <a:buNone/>
            </a:pPr>
            <a:r>
              <a:rPr lang="en-GB" sz="1200" b="1" dirty="0">
                <a:solidFill>
                  <a:schemeClr val="dk1"/>
                </a:solidFill>
              </a:rPr>
              <a:t>Scanning</a:t>
            </a:r>
            <a:endParaRPr sz="1200" b="1" dirty="0">
              <a:solidFill>
                <a:schemeClr val="dk1"/>
              </a:solidFill>
            </a:endParaRPr>
          </a:p>
          <a:p>
            <a:pPr marL="0" lvl="0" indent="0" algn="l" rtl="0">
              <a:spcBef>
                <a:spcPts val="0"/>
              </a:spcBef>
              <a:spcAft>
                <a:spcPts val="0"/>
              </a:spcAft>
              <a:buClr>
                <a:schemeClr val="dk1"/>
              </a:buClr>
              <a:buSzPts val="1100"/>
              <a:buFont typeface="Arial"/>
              <a:buNone/>
            </a:pPr>
            <a:endParaRPr sz="1200" dirty="0">
              <a:solidFill>
                <a:schemeClr val="dk1"/>
              </a:solidFill>
            </a:endParaRPr>
          </a:p>
          <a:p>
            <a:pPr marL="0" lvl="0" indent="0" algn="l" rtl="0">
              <a:spcBef>
                <a:spcPts val="0"/>
              </a:spcBef>
              <a:spcAft>
                <a:spcPts val="0"/>
              </a:spcAft>
              <a:buClr>
                <a:schemeClr val="dk1"/>
              </a:buClr>
              <a:buSzPts val="1100"/>
              <a:buFont typeface="Arial"/>
              <a:buNone/>
            </a:pPr>
            <a:r>
              <a:rPr lang="en-GB" sz="1200" dirty="0">
                <a:solidFill>
                  <a:schemeClr val="dk1"/>
                </a:solidFill>
              </a:rPr>
              <a:t>Picture yourself visiting a historical city, guide book in hand.</a:t>
            </a:r>
            <a:endParaRPr sz="1200" dirty="0">
              <a:solidFill>
                <a:schemeClr val="dk1"/>
              </a:solidFill>
            </a:endParaRPr>
          </a:p>
          <a:p>
            <a:pPr marL="0" lvl="0" indent="0" algn="l" rtl="0">
              <a:spcBef>
                <a:spcPts val="0"/>
              </a:spcBef>
              <a:spcAft>
                <a:spcPts val="0"/>
              </a:spcAft>
              <a:buClr>
                <a:schemeClr val="dk1"/>
              </a:buClr>
              <a:buSzPts val="1100"/>
              <a:buFont typeface="Arial"/>
              <a:buNone/>
            </a:pPr>
            <a:r>
              <a:rPr lang="en-GB" sz="1200" dirty="0">
                <a:solidFill>
                  <a:schemeClr val="dk1"/>
                </a:solidFill>
              </a:rPr>
              <a:t>You would most probably just scan the guide book to see which site you might want to visit.</a:t>
            </a:r>
            <a:endParaRPr sz="1200" dirty="0">
              <a:solidFill>
                <a:schemeClr val="dk1"/>
              </a:solidFill>
            </a:endParaRPr>
          </a:p>
          <a:p>
            <a:pPr marL="0" lvl="0" indent="0" algn="l" rtl="0">
              <a:spcBef>
                <a:spcPts val="0"/>
              </a:spcBef>
              <a:spcAft>
                <a:spcPts val="0"/>
              </a:spcAft>
              <a:buClr>
                <a:schemeClr val="dk1"/>
              </a:buClr>
              <a:buSzPts val="1100"/>
              <a:buFont typeface="Arial"/>
              <a:buNone/>
            </a:pPr>
            <a:r>
              <a:rPr lang="en-GB" sz="1200" dirty="0">
                <a:solidFill>
                  <a:schemeClr val="dk1"/>
                </a:solidFill>
              </a:rPr>
              <a:t>Scanning involves getting your eyes to quickly scuttle across sentence and is used to get just a simple piece of information.</a:t>
            </a:r>
            <a:endParaRPr sz="1200" dirty="0">
              <a:solidFill>
                <a:schemeClr val="dk1"/>
              </a:solidFill>
            </a:endParaRPr>
          </a:p>
          <a:p>
            <a:pPr marL="0" lvl="0" indent="0" algn="l" rtl="0">
              <a:spcBef>
                <a:spcPts val="0"/>
              </a:spcBef>
              <a:spcAft>
                <a:spcPts val="0"/>
              </a:spcAft>
              <a:buClr>
                <a:schemeClr val="dk1"/>
              </a:buClr>
              <a:buSzPts val="1100"/>
              <a:buFont typeface="Arial"/>
              <a:buNone/>
            </a:pPr>
            <a:r>
              <a:rPr lang="en-GB" sz="1200" dirty="0">
                <a:solidFill>
                  <a:schemeClr val="dk1"/>
                </a:solidFill>
              </a:rPr>
              <a:t>Interestingly, research has concluded that reading off a computer screen actually inhibits the pathways to effective scanning and thus, reading of paper is far more conducive to speedy comprehension of texts.</a:t>
            </a:r>
            <a:endParaRPr sz="1200" dirty="0">
              <a:solidFill>
                <a:schemeClr val="dk1"/>
              </a:solidFill>
            </a:endParaRPr>
          </a:p>
          <a:p>
            <a:pPr marL="0" lvl="0" indent="0" algn="l" rtl="0">
              <a:spcBef>
                <a:spcPts val="0"/>
              </a:spcBef>
              <a:spcAft>
                <a:spcPts val="0"/>
              </a:spcAft>
              <a:buClr>
                <a:schemeClr val="dk1"/>
              </a:buClr>
              <a:buSzPts val="1100"/>
              <a:buFont typeface="Arial"/>
              <a:buNone/>
            </a:pPr>
            <a:r>
              <a:rPr lang="en-GB" sz="1200" dirty="0">
                <a:solidFill>
                  <a:schemeClr val="dk1"/>
                </a:solidFill>
              </a:rPr>
              <a:t>Something students sometimes do not give enough importance to is illustrations.</a:t>
            </a:r>
            <a:endParaRPr sz="1200" dirty="0">
              <a:solidFill>
                <a:schemeClr val="dk1"/>
              </a:solidFill>
            </a:endParaRPr>
          </a:p>
          <a:p>
            <a:pPr marL="0" lvl="0" indent="0" algn="l" rtl="0">
              <a:spcBef>
                <a:spcPts val="0"/>
              </a:spcBef>
              <a:spcAft>
                <a:spcPts val="0"/>
              </a:spcAft>
              <a:buClr>
                <a:schemeClr val="dk1"/>
              </a:buClr>
              <a:buSzPts val="1100"/>
              <a:buFont typeface="Arial"/>
              <a:buNone/>
            </a:pPr>
            <a:r>
              <a:rPr lang="en-GB" sz="1200" dirty="0">
                <a:solidFill>
                  <a:schemeClr val="dk1"/>
                </a:solidFill>
              </a:rPr>
              <a:t>These should be included in your scanning. Pay special attention to the introduction and the conclusion.</a:t>
            </a:r>
            <a:endParaRPr sz="1200" dirty="0">
              <a:solidFill>
                <a:schemeClr val="dk1"/>
              </a:solidFill>
            </a:endParaRPr>
          </a:p>
          <a:p>
            <a:pPr marL="0" lvl="0" indent="0" algn="l" rtl="0">
              <a:spcBef>
                <a:spcPts val="0"/>
              </a:spcBef>
              <a:spcAft>
                <a:spcPts val="0"/>
              </a:spcAft>
              <a:buClr>
                <a:schemeClr val="dk1"/>
              </a:buClr>
              <a:buSzPts val="1100"/>
              <a:buFont typeface="Arial"/>
              <a:buNone/>
            </a:pPr>
            <a:endParaRPr sz="1200" dirty="0">
              <a:solidFill>
                <a:schemeClr val="dk1"/>
              </a:solidFill>
            </a:endParaRPr>
          </a:p>
          <a:p>
            <a:pPr marL="0" lvl="0" indent="0" algn="l" rtl="0">
              <a:spcBef>
                <a:spcPts val="0"/>
              </a:spcBef>
              <a:spcAft>
                <a:spcPts val="0"/>
              </a:spcAft>
              <a:buClr>
                <a:schemeClr val="dk1"/>
              </a:buClr>
              <a:buSzPts val="1100"/>
              <a:buFont typeface="Arial"/>
              <a:buNone/>
            </a:pPr>
            <a:r>
              <a:rPr lang="en-GB" sz="1200" b="1" dirty="0">
                <a:solidFill>
                  <a:schemeClr val="dk1"/>
                </a:solidFill>
              </a:rPr>
              <a:t>Intensive Reading</a:t>
            </a:r>
            <a:endParaRPr sz="1200" b="1" dirty="0">
              <a:solidFill>
                <a:schemeClr val="dk1"/>
              </a:solidFill>
            </a:endParaRPr>
          </a:p>
          <a:p>
            <a:pPr marL="0" lvl="0" indent="0" algn="l" rtl="0">
              <a:spcBef>
                <a:spcPts val="0"/>
              </a:spcBef>
              <a:spcAft>
                <a:spcPts val="0"/>
              </a:spcAft>
              <a:buClr>
                <a:schemeClr val="dk1"/>
              </a:buClr>
              <a:buSzPts val="1100"/>
              <a:buFont typeface="Arial"/>
              <a:buNone/>
            </a:pPr>
            <a:endParaRPr sz="1200" dirty="0">
              <a:solidFill>
                <a:schemeClr val="dk1"/>
              </a:solidFill>
            </a:endParaRPr>
          </a:p>
          <a:p>
            <a:pPr marL="0" lvl="0" indent="0" algn="l" rtl="0">
              <a:spcBef>
                <a:spcPts val="0"/>
              </a:spcBef>
              <a:spcAft>
                <a:spcPts val="0"/>
              </a:spcAft>
              <a:buClr>
                <a:schemeClr val="dk1"/>
              </a:buClr>
              <a:buSzPts val="1100"/>
              <a:buFont typeface="Arial"/>
              <a:buNone/>
            </a:pPr>
            <a:r>
              <a:rPr lang="en-GB" sz="1200" dirty="0">
                <a:solidFill>
                  <a:schemeClr val="dk1"/>
                </a:solidFill>
              </a:rPr>
              <a:t>You need to have your aims clear in mind when undertaking intensive reading.</a:t>
            </a:r>
            <a:endParaRPr sz="1200" dirty="0">
              <a:solidFill>
                <a:schemeClr val="dk1"/>
              </a:solidFill>
            </a:endParaRPr>
          </a:p>
          <a:p>
            <a:pPr marL="0" lvl="0" indent="0" algn="l" rtl="0">
              <a:spcBef>
                <a:spcPts val="0"/>
              </a:spcBef>
              <a:spcAft>
                <a:spcPts val="0"/>
              </a:spcAft>
              <a:buClr>
                <a:schemeClr val="dk1"/>
              </a:buClr>
              <a:buSzPts val="1100"/>
              <a:buFont typeface="Arial"/>
              <a:buNone/>
            </a:pPr>
            <a:r>
              <a:rPr lang="en-GB" sz="1200" dirty="0">
                <a:solidFill>
                  <a:schemeClr val="dk1"/>
                </a:solidFill>
              </a:rPr>
              <a:t>Remember this is going to be far more time consuming than scanning or skimming.</a:t>
            </a:r>
            <a:endParaRPr sz="1200" dirty="0">
              <a:solidFill>
                <a:schemeClr val="dk1"/>
              </a:solidFill>
            </a:endParaRPr>
          </a:p>
          <a:p>
            <a:pPr marL="0" lvl="0" indent="0" algn="l" rtl="0">
              <a:spcBef>
                <a:spcPts val="0"/>
              </a:spcBef>
              <a:spcAft>
                <a:spcPts val="0"/>
              </a:spcAft>
              <a:buClr>
                <a:schemeClr val="dk1"/>
              </a:buClr>
              <a:buSzPts val="1100"/>
              <a:buFont typeface="Arial"/>
              <a:buNone/>
            </a:pPr>
            <a:r>
              <a:rPr lang="en-GB" sz="1200" dirty="0">
                <a:solidFill>
                  <a:schemeClr val="dk1"/>
                </a:solidFill>
              </a:rPr>
              <a:t>If you need to list the chronology of events in a long passage, you will need to read it intensively.</a:t>
            </a:r>
            <a:endParaRPr sz="1200" dirty="0">
              <a:solidFill>
                <a:schemeClr val="dk1"/>
              </a:solidFill>
            </a:endParaRPr>
          </a:p>
          <a:p>
            <a:pPr marL="0" lvl="0" indent="0" algn="l" rtl="0">
              <a:spcBef>
                <a:spcPts val="0"/>
              </a:spcBef>
              <a:spcAft>
                <a:spcPts val="0"/>
              </a:spcAft>
              <a:buClr>
                <a:schemeClr val="dk1"/>
              </a:buClr>
              <a:buSzPts val="1100"/>
              <a:buFont typeface="Arial"/>
              <a:buNone/>
            </a:pPr>
            <a:r>
              <a:rPr lang="en-GB" sz="1200" dirty="0">
                <a:solidFill>
                  <a:schemeClr val="dk1"/>
                </a:solidFill>
              </a:rPr>
              <a:t>This type of reading has indeed beneficial to language learners as it helps them understand vocabulary by deducing the meaning of words in context.</a:t>
            </a:r>
            <a:endParaRPr sz="1200" dirty="0">
              <a:solidFill>
                <a:schemeClr val="dk1"/>
              </a:solidFill>
            </a:endParaRPr>
          </a:p>
          <a:p>
            <a:pPr marL="0" lvl="0" indent="0" algn="l" rtl="0">
              <a:spcBef>
                <a:spcPts val="0"/>
              </a:spcBef>
              <a:spcAft>
                <a:spcPts val="0"/>
              </a:spcAft>
              <a:buClr>
                <a:schemeClr val="dk1"/>
              </a:buClr>
              <a:buSzPts val="1100"/>
              <a:buFont typeface="Arial"/>
              <a:buNone/>
            </a:pPr>
            <a:r>
              <a:rPr lang="en-GB" sz="1200" dirty="0">
                <a:solidFill>
                  <a:schemeClr val="dk1"/>
                </a:solidFill>
              </a:rPr>
              <a:t>It moreover, helps with retention of information for long periods of time and knowledge resulting from intensive reading persists in your long term memory.</a:t>
            </a:r>
            <a:endParaRPr sz="1200" dirty="0">
              <a:solidFill>
                <a:schemeClr val="dk1"/>
              </a:solidFill>
            </a:endParaRPr>
          </a:p>
          <a:p>
            <a:pPr marL="0" lvl="0" indent="0" algn="l" rtl="0">
              <a:spcBef>
                <a:spcPts val="0"/>
              </a:spcBef>
              <a:spcAft>
                <a:spcPts val="0"/>
              </a:spcAft>
              <a:buClr>
                <a:schemeClr val="dk1"/>
              </a:buClr>
              <a:buSzPts val="1100"/>
              <a:buFont typeface="Arial"/>
              <a:buNone/>
            </a:pPr>
            <a:r>
              <a:rPr lang="en-GB" sz="1200" dirty="0">
                <a:solidFill>
                  <a:schemeClr val="dk1"/>
                </a:solidFill>
              </a:rPr>
              <a:t>This is one reason why reading huge amounts of information just before an exam does not work very well.</a:t>
            </a:r>
            <a:endParaRPr sz="1200" dirty="0">
              <a:solidFill>
                <a:schemeClr val="dk1"/>
              </a:solidFill>
            </a:endParaRPr>
          </a:p>
          <a:p>
            <a:pPr marL="0" lvl="0" indent="0" algn="l" rtl="0">
              <a:spcBef>
                <a:spcPts val="0"/>
              </a:spcBef>
              <a:spcAft>
                <a:spcPts val="0"/>
              </a:spcAft>
              <a:buClr>
                <a:schemeClr val="dk1"/>
              </a:buClr>
              <a:buSzPts val="1100"/>
              <a:buFont typeface="Arial"/>
              <a:buNone/>
            </a:pPr>
            <a:r>
              <a:rPr lang="en-GB" sz="1200" dirty="0">
                <a:solidFill>
                  <a:schemeClr val="dk1"/>
                </a:solidFill>
              </a:rPr>
              <a:t>Students tend to do this, and they undertake neither type of reading process effectively, especially neglecting intensive reading.</a:t>
            </a:r>
            <a:endParaRPr sz="1200" dirty="0">
              <a:solidFill>
                <a:schemeClr val="dk1"/>
              </a:solidFill>
            </a:endParaRPr>
          </a:p>
          <a:p>
            <a:pPr marL="0" lvl="0" indent="0" algn="l" rtl="0">
              <a:spcBef>
                <a:spcPts val="0"/>
              </a:spcBef>
              <a:spcAft>
                <a:spcPts val="0"/>
              </a:spcAft>
              <a:buClr>
                <a:schemeClr val="dk1"/>
              </a:buClr>
              <a:buSzPts val="1100"/>
              <a:buFont typeface="Arial"/>
              <a:buNone/>
            </a:pPr>
            <a:r>
              <a:rPr lang="en-GB" sz="1200" dirty="0">
                <a:solidFill>
                  <a:schemeClr val="dk1"/>
                </a:solidFill>
              </a:rPr>
              <a:t>They may remember the answers in an exam but will likely forget everything soon afterwards.</a:t>
            </a:r>
            <a:endParaRPr sz="1200" dirty="0">
              <a:solidFill>
                <a:schemeClr val="dk1"/>
              </a:solidFill>
            </a:endParaRPr>
          </a:p>
          <a:p>
            <a:pPr marL="0" lvl="0" indent="0" algn="l" rtl="0">
              <a:spcBef>
                <a:spcPts val="0"/>
              </a:spcBef>
              <a:spcAft>
                <a:spcPts val="0"/>
              </a:spcAft>
              <a:buClr>
                <a:schemeClr val="dk1"/>
              </a:buClr>
              <a:buSzPts val="1100"/>
              <a:buFont typeface="Arial"/>
              <a:buNone/>
            </a:pPr>
            <a:endParaRPr sz="1200" dirty="0">
              <a:solidFill>
                <a:schemeClr val="dk1"/>
              </a:solidFill>
            </a:endParaRPr>
          </a:p>
          <a:p>
            <a:pPr marL="0" lvl="0" indent="0" algn="l" rtl="0">
              <a:spcBef>
                <a:spcPts val="0"/>
              </a:spcBef>
              <a:spcAft>
                <a:spcPts val="0"/>
              </a:spcAft>
              <a:buClr>
                <a:schemeClr val="dk1"/>
              </a:buClr>
              <a:buSzPts val="1100"/>
              <a:buFont typeface="Arial"/>
              <a:buNone/>
            </a:pPr>
            <a:r>
              <a:rPr lang="en-GB" sz="1200" b="1" dirty="0">
                <a:solidFill>
                  <a:schemeClr val="dk1"/>
                </a:solidFill>
              </a:rPr>
              <a:t>Extensive reading</a:t>
            </a:r>
            <a:endParaRPr sz="1200" b="1" dirty="0">
              <a:solidFill>
                <a:schemeClr val="dk1"/>
              </a:solidFill>
            </a:endParaRPr>
          </a:p>
          <a:p>
            <a:pPr marL="0" lvl="0" indent="0" algn="l" rtl="0">
              <a:spcBef>
                <a:spcPts val="0"/>
              </a:spcBef>
              <a:spcAft>
                <a:spcPts val="0"/>
              </a:spcAft>
              <a:buClr>
                <a:schemeClr val="dk1"/>
              </a:buClr>
              <a:buSzPts val="1100"/>
              <a:buFont typeface="Arial"/>
              <a:buNone/>
            </a:pPr>
            <a:endParaRPr sz="1200" dirty="0">
              <a:solidFill>
                <a:schemeClr val="dk1"/>
              </a:solidFill>
            </a:endParaRPr>
          </a:p>
          <a:p>
            <a:pPr marL="0" lvl="0" indent="0" algn="l" rtl="0">
              <a:spcBef>
                <a:spcPts val="0"/>
              </a:spcBef>
              <a:spcAft>
                <a:spcPts val="0"/>
              </a:spcAft>
              <a:buClr>
                <a:schemeClr val="dk1"/>
              </a:buClr>
              <a:buSzPts val="1100"/>
              <a:buFont typeface="Arial"/>
              <a:buNone/>
            </a:pPr>
            <a:r>
              <a:rPr lang="en-GB" sz="1200" dirty="0">
                <a:solidFill>
                  <a:schemeClr val="dk1"/>
                </a:solidFill>
              </a:rPr>
              <a:t>Extensive reading involves reading for pleasure.</a:t>
            </a:r>
            <a:endParaRPr sz="1200" dirty="0">
              <a:solidFill>
                <a:schemeClr val="dk1"/>
              </a:solidFill>
            </a:endParaRPr>
          </a:p>
          <a:p>
            <a:pPr marL="0" lvl="0" indent="0" algn="l" rtl="0">
              <a:spcBef>
                <a:spcPts val="0"/>
              </a:spcBef>
              <a:spcAft>
                <a:spcPts val="0"/>
              </a:spcAft>
              <a:buClr>
                <a:schemeClr val="dk1"/>
              </a:buClr>
              <a:buSzPts val="1100"/>
              <a:buFont typeface="Arial"/>
              <a:buNone/>
            </a:pPr>
            <a:r>
              <a:rPr lang="en-GB" sz="1200" dirty="0">
                <a:solidFill>
                  <a:schemeClr val="dk1"/>
                </a:solidFill>
              </a:rPr>
              <a:t>Because there is an element of enjoyment in extensive reading it is unlikely that students will undertake extensive reading of a text they do not like.</a:t>
            </a:r>
            <a:endParaRPr sz="1200" dirty="0">
              <a:solidFill>
                <a:schemeClr val="dk1"/>
              </a:solidFill>
            </a:endParaRPr>
          </a:p>
          <a:p>
            <a:pPr marL="0" lvl="0" indent="0" algn="l" rtl="0">
              <a:spcBef>
                <a:spcPts val="0"/>
              </a:spcBef>
              <a:spcAft>
                <a:spcPts val="0"/>
              </a:spcAft>
              <a:buClr>
                <a:schemeClr val="dk1"/>
              </a:buClr>
              <a:buSzPts val="1100"/>
              <a:buFont typeface="Arial"/>
              <a:buNone/>
            </a:pPr>
            <a:r>
              <a:rPr lang="en-GB" sz="1200" dirty="0">
                <a:solidFill>
                  <a:schemeClr val="dk1"/>
                </a:solidFill>
              </a:rPr>
              <a:t>It also requires a fluid decoding and assimilation of the text and content in front of you.</a:t>
            </a:r>
            <a:endParaRPr sz="1200" dirty="0">
              <a:solidFill>
                <a:schemeClr val="dk1"/>
              </a:solidFill>
            </a:endParaRPr>
          </a:p>
          <a:p>
            <a:pPr marL="0" lvl="0" indent="0" algn="l" rtl="0">
              <a:spcBef>
                <a:spcPts val="0"/>
              </a:spcBef>
              <a:spcAft>
                <a:spcPts val="0"/>
              </a:spcAft>
              <a:buClr>
                <a:schemeClr val="dk1"/>
              </a:buClr>
              <a:buSzPts val="1100"/>
              <a:buFont typeface="Arial"/>
              <a:buNone/>
            </a:pPr>
            <a:r>
              <a:rPr lang="en-GB" sz="1200" dirty="0">
                <a:solidFill>
                  <a:schemeClr val="dk1"/>
                </a:solidFill>
              </a:rPr>
              <a:t>If the text is difficult and you stop every few minutes to figure out what is being said or to look up new words in the dictionary, you are breaking your concentration and diverting your thoughts.</a:t>
            </a:r>
            <a:endParaRPr sz="1200" dirty="0">
              <a:solidFill>
                <a:schemeClr val="dk1"/>
              </a:solidFill>
            </a:endParaRPr>
          </a:p>
          <a:p>
            <a:pPr marL="0" lvl="0" indent="0" algn="l" rtl="0">
              <a:spcBef>
                <a:spcPts val="0"/>
              </a:spcBef>
              <a:spcAft>
                <a:spcPts val="0"/>
              </a:spcAft>
              <a:buClr>
                <a:schemeClr val="dk1"/>
              </a:buClr>
              <a:buSzPts val="1100"/>
              <a:buFont typeface="Arial"/>
              <a:buNone/>
            </a:pPr>
            <a:endParaRPr sz="1200" dirty="0">
              <a:solidFill>
                <a:schemeClr val="dk1"/>
              </a:solidFill>
            </a:endParaRPr>
          </a:p>
          <a:p>
            <a:pPr marL="0" lvl="0" indent="0" algn="l" rtl="0">
              <a:spcBef>
                <a:spcPts val="0"/>
              </a:spcBef>
              <a:spcAft>
                <a:spcPts val="0"/>
              </a:spcAft>
              <a:buNone/>
            </a:pPr>
            <a:endParaRPr sz="1200" dirty="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6be5bd42be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6be5bd42b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200" dirty="0">
                <a:solidFill>
                  <a:schemeClr val="dk1"/>
                </a:solidFill>
              </a:rPr>
              <a:t>Here are six essential skills needed for reading comprehension, and tips on what can help kids improve this skill.</a:t>
            </a:r>
            <a:endParaRPr sz="1200" dirty="0">
              <a:solidFill>
                <a:schemeClr val="dk1"/>
              </a:solidFill>
            </a:endParaRPr>
          </a:p>
          <a:p>
            <a:pPr marL="0" lvl="0" indent="0" algn="l" rtl="0">
              <a:spcBef>
                <a:spcPts val="0"/>
              </a:spcBef>
              <a:spcAft>
                <a:spcPts val="0"/>
              </a:spcAft>
              <a:buClr>
                <a:schemeClr val="dk1"/>
              </a:buClr>
              <a:buSzPts val="1100"/>
              <a:buFont typeface="Arial"/>
              <a:buNone/>
            </a:pPr>
            <a:endParaRPr sz="1200" dirty="0">
              <a:solidFill>
                <a:schemeClr val="dk1"/>
              </a:solidFill>
            </a:endParaRPr>
          </a:p>
          <a:p>
            <a:pPr marL="0" lvl="0" indent="0" algn="l" rtl="0">
              <a:spcBef>
                <a:spcPts val="0"/>
              </a:spcBef>
              <a:spcAft>
                <a:spcPts val="0"/>
              </a:spcAft>
              <a:buClr>
                <a:schemeClr val="dk1"/>
              </a:buClr>
              <a:buSzPts val="1100"/>
              <a:buFont typeface="Arial"/>
              <a:buNone/>
            </a:pPr>
            <a:r>
              <a:rPr lang="en-GB" sz="1200" dirty="0">
                <a:solidFill>
                  <a:schemeClr val="dk1"/>
                </a:solidFill>
              </a:rPr>
              <a:t>1. </a:t>
            </a:r>
            <a:r>
              <a:rPr lang="en-GB" sz="1200" b="1" dirty="0">
                <a:solidFill>
                  <a:schemeClr val="dk1"/>
                </a:solidFill>
              </a:rPr>
              <a:t>Decoding</a:t>
            </a:r>
            <a:endParaRPr sz="1200" b="1" dirty="0">
              <a:solidFill>
                <a:schemeClr val="dk1"/>
              </a:solidFill>
            </a:endParaRPr>
          </a:p>
          <a:p>
            <a:pPr marL="0" lvl="0" indent="0" algn="l" rtl="0">
              <a:spcBef>
                <a:spcPts val="0"/>
              </a:spcBef>
              <a:spcAft>
                <a:spcPts val="0"/>
              </a:spcAft>
              <a:buClr>
                <a:schemeClr val="dk1"/>
              </a:buClr>
              <a:buSzPts val="1100"/>
              <a:buFont typeface="Arial"/>
              <a:buNone/>
            </a:pPr>
            <a:endParaRPr sz="1200" dirty="0">
              <a:solidFill>
                <a:schemeClr val="dk1"/>
              </a:solidFill>
            </a:endParaRPr>
          </a:p>
          <a:p>
            <a:pPr marL="0" lvl="0" indent="0" algn="l" rtl="0">
              <a:spcBef>
                <a:spcPts val="0"/>
              </a:spcBef>
              <a:spcAft>
                <a:spcPts val="0"/>
              </a:spcAft>
              <a:buClr>
                <a:schemeClr val="dk1"/>
              </a:buClr>
              <a:buSzPts val="1100"/>
              <a:buFont typeface="Arial"/>
              <a:buNone/>
            </a:pPr>
            <a:r>
              <a:rPr lang="en-GB" sz="1200" dirty="0">
                <a:solidFill>
                  <a:schemeClr val="dk1"/>
                </a:solidFill>
              </a:rPr>
              <a:t>Decoding is a vital step in the reading process. Kids use this skill to sound out words they’ve heard before but haven’t seen written out. The ability to do that is the foundation for other reading skills.</a:t>
            </a:r>
            <a:endParaRPr sz="1200" dirty="0">
              <a:solidFill>
                <a:schemeClr val="dk1"/>
              </a:solidFill>
            </a:endParaRPr>
          </a:p>
          <a:p>
            <a:pPr marL="0" lvl="0" indent="0" algn="l" rtl="0">
              <a:spcBef>
                <a:spcPts val="0"/>
              </a:spcBef>
              <a:spcAft>
                <a:spcPts val="0"/>
              </a:spcAft>
              <a:buClr>
                <a:schemeClr val="dk1"/>
              </a:buClr>
              <a:buSzPts val="1100"/>
              <a:buFont typeface="Arial"/>
              <a:buNone/>
            </a:pPr>
            <a:r>
              <a:rPr lang="en-GB" sz="1200" dirty="0">
                <a:solidFill>
                  <a:schemeClr val="dk1"/>
                </a:solidFill>
              </a:rPr>
              <a:t>Decoding relies on an early language skill called phonemic awareness. (This skill is part of an even broader skill called phonological awareness.) Phonemic awareness lets kids hear individual sounds in words (known as phonemes). It also allows them to “play” with sounds at the word and syllable level.</a:t>
            </a:r>
            <a:endParaRPr sz="1200" dirty="0">
              <a:solidFill>
                <a:schemeClr val="dk1"/>
              </a:solidFill>
            </a:endParaRPr>
          </a:p>
          <a:p>
            <a:pPr marL="0" lvl="0" indent="0" algn="l" rtl="0">
              <a:spcBef>
                <a:spcPts val="0"/>
              </a:spcBef>
              <a:spcAft>
                <a:spcPts val="0"/>
              </a:spcAft>
              <a:buClr>
                <a:schemeClr val="dk1"/>
              </a:buClr>
              <a:buSzPts val="1100"/>
              <a:buFont typeface="Arial"/>
              <a:buNone/>
            </a:pPr>
            <a:r>
              <a:rPr lang="en-GB" sz="1200" dirty="0">
                <a:solidFill>
                  <a:schemeClr val="dk1"/>
                </a:solidFill>
              </a:rPr>
              <a:t>Decoding also relies on connecting individual sounds to letters. For instance, to read the word sun, kids must know that the letter s makes the /s/ sound. Grasping the connection between a letter (or group of letters) and the sounds they typically make is an important step toward “sounding out” words.</a:t>
            </a:r>
            <a:endParaRPr sz="1200" dirty="0">
              <a:solidFill>
                <a:schemeClr val="dk1"/>
              </a:solidFill>
            </a:endParaRPr>
          </a:p>
          <a:p>
            <a:pPr marL="0" lvl="0" indent="0" algn="l" rtl="0">
              <a:spcBef>
                <a:spcPts val="0"/>
              </a:spcBef>
              <a:spcAft>
                <a:spcPts val="0"/>
              </a:spcAft>
              <a:buClr>
                <a:schemeClr val="dk1"/>
              </a:buClr>
              <a:buSzPts val="1100"/>
              <a:buFont typeface="Arial"/>
              <a:buNone/>
            </a:pPr>
            <a:r>
              <a:rPr lang="en-GB" sz="1200" dirty="0">
                <a:solidFill>
                  <a:schemeClr val="dk1"/>
                </a:solidFill>
              </a:rPr>
              <a:t>What can help: Most kids pick up the broad skill of phonological awareness naturally, by being exposed to books, songs, and rhymes. But some kids don’t. In fact, one of the early signs of reading difficulties is trouble with rhyming, counting syllables, or identifying the first sound in a word.</a:t>
            </a:r>
            <a:endParaRPr sz="1200" dirty="0">
              <a:solidFill>
                <a:schemeClr val="dk1"/>
              </a:solidFill>
            </a:endParaRPr>
          </a:p>
          <a:p>
            <a:pPr marL="0" lvl="0" indent="0" algn="l" rtl="0">
              <a:spcBef>
                <a:spcPts val="0"/>
              </a:spcBef>
              <a:spcAft>
                <a:spcPts val="0"/>
              </a:spcAft>
              <a:buClr>
                <a:schemeClr val="dk1"/>
              </a:buClr>
              <a:buSzPts val="1100"/>
              <a:buFont typeface="Arial"/>
              <a:buNone/>
            </a:pPr>
            <a:r>
              <a:rPr lang="en-GB" sz="1200" dirty="0">
                <a:solidFill>
                  <a:schemeClr val="dk1"/>
                </a:solidFill>
              </a:rPr>
              <a:t>The best way to help kids with these skills is through specific instruction and practice. Kids have to be taught how to identify and work with sounds. You can also build phonological awareness at home through activities like word games and reading to your child.</a:t>
            </a:r>
            <a:endParaRPr sz="1200" dirty="0">
              <a:solidFill>
                <a:schemeClr val="dk1"/>
              </a:solidFill>
            </a:endParaRPr>
          </a:p>
          <a:p>
            <a:pPr marL="0" lvl="0" indent="0" algn="l" rtl="0">
              <a:spcBef>
                <a:spcPts val="0"/>
              </a:spcBef>
              <a:spcAft>
                <a:spcPts val="0"/>
              </a:spcAft>
              <a:buClr>
                <a:schemeClr val="dk1"/>
              </a:buClr>
              <a:buSzPts val="1100"/>
              <a:buFont typeface="Arial"/>
              <a:buNone/>
            </a:pPr>
            <a:endParaRPr sz="1200" dirty="0">
              <a:solidFill>
                <a:schemeClr val="dk1"/>
              </a:solidFill>
            </a:endParaRPr>
          </a:p>
          <a:p>
            <a:pPr marL="0" lvl="0" indent="0" algn="l" rtl="0">
              <a:spcBef>
                <a:spcPts val="0"/>
              </a:spcBef>
              <a:spcAft>
                <a:spcPts val="0"/>
              </a:spcAft>
              <a:buClr>
                <a:schemeClr val="dk1"/>
              </a:buClr>
              <a:buSzPts val="1100"/>
              <a:buFont typeface="Arial"/>
              <a:buNone/>
            </a:pPr>
            <a:r>
              <a:rPr lang="en-GB" sz="1200" dirty="0">
                <a:solidFill>
                  <a:schemeClr val="dk1"/>
                </a:solidFill>
              </a:rPr>
              <a:t>2.</a:t>
            </a:r>
            <a:r>
              <a:rPr lang="en-GB" sz="1200" b="1" dirty="0">
                <a:solidFill>
                  <a:schemeClr val="dk1"/>
                </a:solidFill>
              </a:rPr>
              <a:t> Fluency</a:t>
            </a:r>
            <a:endParaRPr sz="1200" b="1" dirty="0">
              <a:solidFill>
                <a:schemeClr val="dk1"/>
              </a:solidFill>
            </a:endParaRPr>
          </a:p>
          <a:p>
            <a:pPr marL="0" lvl="0" indent="0" algn="l" rtl="0">
              <a:spcBef>
                <a:spcPts val="0"/>
              </a:spcBef>
              <a:spcAft>
                <a:spcPts val="0"/>
              </a:spcAft>
              <a:buClr>
                <a:schemeClr val="dk1"/>
              </a:buClr>
              <a:buSzPts val="1100"/>
              <a:buFont typeface="Arial"/>
              <a:buNone/>
            </a:pPr>
            <a:endParaRPr sz="1200" dirty="0">
              <a:solidFill>
                <a:schemeClr val="dk1"/>
              </a:solidFill>
            </a:endParaRPr>
          </a:p>
          <a:p>
            <a:pPr marL="0" lvl="0" indent="0" algn="l" rtl="0">
              <a:spcBef>
                <a:spcPts val="0"/>
              </a:spcBef>
              <a:spcAft>
                <a:spcPts val="0"/>
              </a:spcAft>
              <a:buClr>
                <a:schemeClr val="dk1"/>
              </a:buClr>
              <a:buSzPts val="1100"/>
              <a:buFont typeface="Arial"/>
              <a:buNone/>
            </a:pPr>
            <a:r>
              <a:rPr lang="en-GB" sz="1200" dirty="0">
                <a:solidFill>
                  <a:schemeClr val="dk1"/>
                </a:solidFill>
              </a:rPr>
              <a:t>To read fluently, kids need to instantly recognize words, including ones they can’t sound out. Fluency speeds up the rate at which they can read and understand text. It’s also important when kids encounter irregular words, like of and the, which can’t be sounded out.</a:t>
            </a:r>
            <a:endParaRPr sz="1200" dirty="0">
              <a:solidFill>
                <a:schemeClr val="dk1"/>
              </a:solidFill>
            </a:endParaRPr>
          </a:p>
          <a:p>
            <a:pPr marL="0" lvl="0" indent="0" algn="l" rtl="0">
              <a:spcBef>
                <a:spcPts val="0"/>
              </a:spcBef>
              <a:spcAft>
                <a:spcPts val="0"/>
              </a:spcAft>
              <a:buClr>
                <a:schemeClr val="dk1"/>
              </a:buClr>
              <a:buSzPts val="1100"/>
              <a:buFont typeface="Arial"/>
              <a:buNone/>
            </a:pPr>
            <a:r>
              <a:rPr lang="en-GB" sz="1200" dirty="0">
                <a:solidFill>
                  <a:schemeClr val="dk1"/>
                </a:solidFill>
              </a:rPr>
              <a:t>Sounding out or decoding every word can take a lot of effort. Word recognition is the ability to recognize whole words instantly by sight, without sounding them out.</a:t>
            </a:r>
            <a:endParaRPr sz="1200" dirty="0">
              <a:solidFill>
                <a:schemeClr val="dk1"/>
              </a:solidFill>
            </a:endParaRPr>
          </a:p>
          <a:p>
            <a:pPr marL="0" lvl="0" indent="0" algn="l" rtl="0">
              <a:spcBef>
                <a:spcPts val="0"/>
              </a:spcBef>
              <a:spcAft>
                <a:spcPts val="0"/>
              </a:spcAft>
              <a:buClr>
                <a:schemeClr val="dk1"/>
              </a:buClr>
              <a:buSzPts val="1100"/>
              <a:buFont typeface="Arial"/>
              <a:buNone/>
            </a:pPr>
            <a:r>
              <a:rPr lang="en-GB" sz="1200" dirty="0">
                <a:solidFill>
                  <a:schemeClr val="dk1"/>
                </a:solidFill>
              </a:rPr>
              <a:t>When kids can read quickly and without making too many errors, they are “fluent” readers.</a:t>
            </a:r>
            <a:endParaRPr sz="1200" dirty="0">
              <a:solidFill>
                <a:schemeClr val="dk1"/>
              </a:solidFill>
            </a:endParaRPr>
          </a:p>
          <a:p>
            <a:pPr marL="0" lvl="0" indent="0" algn="l" rtl="0">
              <a:spcBef>
                <a:spcPts val="0"/>
              </a:spcBef>
              <a:spcAft>
                <a:spcPts val="0"/>
              </a:spcAft>
              <a:buClr>
                <a:schemeClr val="dk1"/>
              </a:buClr>
              <a:buSzPts val="1100"/>
              <a:buFont typeface="Arial"/>
              <a:buNone/>
            </a:pPr>
            <a:r>
              <a:rPr lang="en-GB" sz="1200" dirty="0">
                <a:solidFill>
                  <a:schemeClr val="dk1"/>
                </a:solidFill>
              </a:rPr>
              <a:t>Fluent readers read smoothly at a good pace. They group words together to help with meaning, and they use the proper tone in their voice when reading aloud. Reading fluency is essential for good reading comprehension.</a:t>
            </a:r>
            <a:endParaRPr sz="1200" dirty="0">
              <a:solidFill>
                <a:schemeClr val="dk1"/>
              </a:solidFill>
            </a:endParaRPr>
          </a:p>
          <a:p>
            <a:pPr marL="0" lvl="0" indent="0" algn="l" rtl="0">
              <a:spcBef>
                <a:spcPts val="0"/>
              </a:spcBef>
              <a:spcAft>
                <a:spcPts val="0"/>
              </a:spcAft>
              <a:buClr>
                <a:schemeClr val="dk1"/>
              </a:buClr>
              <a:buSzPts val="1100"/>
              <a:buFont typeface="Arial"/>
              <a:buNone/>
            </a:pPr>
            <a:r>
              <a:rPr lang="en-GB" sz="1200" dirty="0">
                <a:solidFill>
                  <a:schemeClr val="dk1"/>
                </a:solidFill>
              </a:rPr>
              <a:t>What can help: Word recognition can be a big obstacle for struggling readers. Average readers need to see a word four to 14 times before it becomes a “sight word” they automatically recognize. Kids with dyslexia, for instance, may need to see it up to 40 times.</a:t>
            </a:r>
            <a:endParaRPr sz="1200" dirty="0">
              <a:solidFill>
                <a:schemeClr val="dk1"/>
              </a:solidFill>
            </a:endParaRPr>
          </a:p>
          <a:p>
            <a:pPr marL="0" lvl="0" indent="0" algn="l" rtl="0">
              <a:spcBef>
                <a:spcPts val="0"/>
              </a:spcBef>
              <a:spcAft>
                <a:spcPts val="0"/>
              </a:spcAft>
              <a:buClr>
                <a:schemeClr val="dk1"/>
              </a:buClr>
              <a:buSzPts val="1100"/>
              <a:buFont typeface="Arial"/>
              <a:buNone/>
            </a:pPr>
            <a:r>
              <a:rPr lang="en-GB" sz="1200" dirty="0">
                <a:solidFill>
                  <a:schemeClr val="dk1"/>
                </a:solidFill>
              </a:rPr>
              <a:t>Lots of kids struggle with reading fluency. As with other reading skills, kids need lots of specific instruction and practice to improve word recognition.</a:t>
            </a:r>
            <a:endParaRPr sz="1200" dirty="0">
              <a:solidFill>
                <a:schemeClr val="dk1"/>
              </a:solidFill>
            </a:endParaRPr>
          </a:p>
          <a:p>
            <a:pPr marL="0" lvl="0" indent="0" algn="l" rtl="0">
              <a:spcBef>
                <a:spcPts val="0"/>
              </a:spcBef>
              <a:spcAft>
                <a:spcPts val="0"/>
              </a:spcAft>
              <a:buClr>
                <a:schemeClr val="dk1"/>
              </a:buClr>
              <a:buSzPts val="1100"/>
              <a:buFont typeface="Arial"/>
              <a:buNone/>
            </a:pPr>
            <a:r>
              <a:rPr lang="en-GB" sz="1200" dirty="0">
                <a:solidFill>
                  <a:schemeClr val="dk1"/>
                </a:solidFill>
              </a:rPr>
              <a:t>The main way to help build this skill is through practice reading books. It’s important to pick out books that are at the right level of difficulty for kids.</a:t>
            </a:r>
            <a:endParaRPr sz="1200" dirty="0">
              <a:solidFill>
                <a:schemeClr val="dk1"/>
              </a:solidFill>
            </a:endParaRPr>
          </a:p>
          <a:p>
            <a:pPr marL="0" lvl="0" indent="0" algn="l" rtl="0">
              <a:spcBef>
                <a:spcPts val="0"/>
              </a:spcBef>
              <a:spcAft>
                <a:spcPts val="0"/>
              </a:spcAft>
              <a:buClr>
                <a:schemeClr val="dk1"/>
              </a:buClr>
              <a:buSzPts val="1100"/>
              <a:buFont typeface="Arial"/>
              <a:buNone/>
            </a:pPr>
            <a:endParaRPr sz="1200" dirty="0">
              <a:solidFill>
                <a:schemeClr val="dk1"/>
              </a:solidFill>
            </a:endParaRPr>
          </a:p>
          <a:p>
            <a:pPr marL="0" lvl="0" indent="0" algn="l" rtl="0">
              <a:spcBef>
                <a:spcPts val="0"/>
              </a:spcBef>
              <a:spcAft>
                <a:spcPts val="0"/>
              </a:spcAft>
              <a:buClr>
                <a:schemeClr val="dk1"/>
              </a:buClr>
              <a:buSzPts val="1100"/>
              <a:buFont typeface="Arial"/>
              <a:buNone/>
            </a:pPr>
            <a:r>
              <a:rPr lang="en-GB" sz="1200" dirty="0">
                <a:solidFill>
                  <a:schemeClr val="dk1"/>
                </a:solidFill>
              </a:rPr>
              <a:t>3. </a:t>
            </a:r>
            <a:r>
              <a:rPr lang="en-GB" sz="1200" b="1" dirty="0">
                <a:solidFill>
                  <a:schemeClr val="dk1"/>
                </a:solidFill>
              </a:rPr>
              <a:t>Vocabulary</a:t>
            </a:r>
            <a:endParaRPr sz="1200" b="1" dirty="0">
              <a:solidFill>
                <a:schemeClr val="dk1"/>
              </a:solidFill>
            </a:endParaRPr>
          </a:p>
          <a:p>
            <a:pPr marL="0" lvl="0" indent="0" algn="l" rtl="0">
              <a:spcBef>
                <a:spcPts val="0"/>
              </a:spcBef>
              <a:spcAft>
                <a:spcPts val="0"/>
              </a:spcAft>
              <a:buClr>
                <a:schemeClr val="dk1"/>
              </a:buClr>
              <a:buSzPts val="1100"/>
              <a:buFont typeface="Arial"/>
              <a:buNone/>
            </a:pPr>
            <a:endParaRPr sz="1200" dirty="0">
              <a:solidFill>
                <a:schemeClr val="dk1"/>
              </a:solidFill>
            </a:endParaRPr>
          </a:p>
          <a:p>
            <a:pPr marL="0" lvl="0" indent="0" algn="l" rtl="0">
              <a:spcBef>
                <a:spcPts val="0"/>
              </a:spcBef>
              <a:spcAft>
                <a:spcPts val="0"/>
              </a:spcAft>
              <a:buClr>
                <a:schemeClr val="dk1"/>
              </a:buClr>
              <a:buSzPts val="1100"/>
              <a:buFont typeface="Arial"/>
              <a:buNone/>
            </a:pPr>
            <a:r>
              <a:rPr lang="en-GB" sz="1200" dirty="0">
                <a:solidFill>
                  <a:schemeClr val="dk1"/>
                </a:solidFill>
              </a:rPr>
              <a:t>To understand what you’re reading, you need to understand most of the words in the text. Having a strong vocabulary is a key component of reading comprehension. Students can learn vocabulary through instruction. But they typically learn the meaning of words through everyday experience and also by reading.</a:t>
            </a:r>
            <a:endParaRPr sz="1200" dirty="0">
              <a:solidFill>
                <a:schemeClr val="dk1"/>
              </a:solidFill>
            </a:endParaRPr>
          </a:p>
          <a:p>
            <a:pPr marL="0" lvl="0" indent="0" algn="l" rtl="0">
              <a:spcBef>
                <a:spcPts val="0"/>
              </a:spcBef>
              <a:spcAft>
                <a:spcPts val="0"/>
              </a:spcAft>
              <a:buClr>
                <a:schemeClr val="dk1"/>
              </a:buClr>
              <a:buSzPts val="1100"/>
              <a:buFont typeface="Arial"/>
              <a:buNone/>
            </a:pPr>
            <a:r>
              <a:rPr lang="en-GB" sz="1200" dirty="0">
                <a:solidFill>
                  <a:schemeClr val="dk1"/>
                </a:solidFill>
              </a:rPr>
              <a:t>What can help: The more words kids are exposed to, the richer their vocabulary becomes. You can help build your child’s vocabulary by having frequent conversations on a variety of topics. Try to include new words and ideas. Telling jokes and playing word games is a fun way to build this skill.</a:t>
            </a:r>
            <a:endParaRPr sz="1200" dirty="0">
              <a:solidFill>
                <a:schemeClr val="dk1"/>
              </a:solidFill>
            </a:endParaRPr>
          </a:p>
          <a:p>
            <a:pPr marL="0" lvl="0" indent="0" algn="l" rtl="0">
              <a:spcBef>
                <a:spcPts val="0"/>
              </a:spcBef>
              <a:spcAft>
                <a:spcPts val="0"/>
              </a:spcAft>
              <a:buClr>
                <a:schemeClr val="dk1"/>
              </a:buClr>
              <a:buSzPts val="1100"/>
              <a:buFont typeface="Arial"/>
              <a:buNone/>
            </a:pPr>
            <a:r>
              <a:rPr lang="en-GB" sz="1200" dirty="0">
                <a:solidFill>
                  <a:schemeClr val="dk1"/>
                </a:solidFill>
              </a:rPr>
              <a:t>Reading together every day also helps improve vocabulary. When reading aloud, stop at new words and define them. But also encourage your child to read alone. Even without hearing a definition of a new word, your child can use context to help figure it out.</a:t>
            </a:r>
            <a:endParaRPr sz="1200" dirty="0">
              <a:solidFill>
                <a:schemeClr val="dk1"/>
              </a:solidFill>
            </a:endParaRPr>
          </a:p>
          <a:p>
            <a:pPr marL="0" lvl="0" indent="0" algn="l" rtl="0">
              <a:spcBef>
                <a:spcPts val="0"/>
              </a:spcBef>
              <a:spcAft>
                <a:spcPts val="0"/>
              </a:spcAft>
              <a:buClr>
                <a:schemeClr val="dk1"/>
              </a:buClr>
              <a:buSzPts val="1100"/>
              <a:buFont typeface="Arial"/>
              <a:buNone/>
            </a:pPr>
            <a:r>
              <a:rPr lang="en-GB" sz="1200" dirty="0">
                <a:solidFill>
                  <a:schemeClr val="dk1"/>
                </a:solidFill>
              </a:rPr>
              <a:t>Teachers can help, too. They can carefully choose interesting words to teach and then give explicit instruction (instruction that is specialized and direct). They can engage students in conversation. And they can make learning vocabulary fun by playing word games in class.</a:t>
            </a:r>
            <a:endParaRPr sz="1200" dirty="0">
              <a:solidFill>
                <a:schemeClr val="dk1"/>
              </a:solidFill>
            </a:endParaRPr>
          </a:p>
          <a:p>
            <a:pPr marL="0" lvl="0" indent="0" algn="l" rtl="0">
              <a:spcBef>
                <a:spcPts val="0"/>
              </a:spcBef>
              <a:spcAft>
                <a:spcPts val="0"/>
              </a:spcAft>
              <a:buClr>
                <a:schemeClr val="dk1"/>
              </a:buClr>
              <a:buSzPts val="1100"/>
              <a:buFont typeface="Arial"/>
              <a:buNone/>
            </a:pPr>
            <a:r>
              <a:rPr lang="en-GB" sz="1200" dirty="0">
                <a:solidFill>
                  <a:schemeClr val="dk1"/>
                </a:solidFill>
              </a:rPr>
              <a:t>For more ideas, watch as an expert explains how to help struggling readers build their vocabulary.</a:t>
            </a:r>
            <a:endParaRPr sz="1200" dirty="0">
              <a:solidFill>
                <a:schemeClr val="dk1"/>
              </a:solidFill>
            </a:endParaRPr>
          </a:p>
          <a:p>
            <a:pPr marL="0" lvl="0" indent="0" algn="l" rtl="0">
              <a:spcBef>
                <a:spcPts val="0"/>
              </a:spcBef>
              <a:spcAft>
                <a:spcPts val="0"/>
              </a:spcAft>
              <a:buClr>
                <a:schemeClr val="dk1"/>
              </a:buClr>
              <a:buSzPts val="1100"/>
              <a:buFont typeface="Arial"/>
              <a:buNone/>
            </a:pPr>
            <a:endParaRPr sz="1200" dirty="0">
              <a:solidFill>
                <a:schemeClr val="dk1"/>
              </a:solidFill>
            </a:endParaRPr>
          </a:p>
          <a:p>
            <a:pPr marL="0" lvl="0" indent="0" algn="l" rtl="0">
              <a:spcBef>
                <a:spcPts val="0"/>
              </a:spcBef>
              <a:spcAft>
                <a:spcPts val="0"/>
              </a:spcAft>
              <a:buClr>
                <a:schemeClr val="dk1"/>
              </a:buClr>
              <a:buSzPts val="1100"/>
              <a:buFont typeface="Arial"/>
              <a:buNone/>
            </a:pPr>
            <a:r>
              <a:rPr lang="en-GB" sz="1200" dirty="0">
                <a:solidFill>
                  <a:schemeClr val="dk1"/>
                </a:solidFill>
              </a:rPr>
              <a:t>4. </a:t>
            </a:r>
            <a:r>
              <a:rPr lang="en-GB" sz="1200" b="1" dirty="0">
                <a:solidFill>
                  <a:schemeClr val="dk1"/>
                </a:solidFill>
              </a:rPr>
              <a:t>Sentence Construction and Cohesion</a:t>
            </a:r>
            <a:endParaRPr sz="1200" b="1" dirty="0">
              <a:solidFill>
                <a:schemeClr val="dk1"/>
              </a:solidFill>
            </a:endParaRPr>
          </a:p>
          <a:p>
            <a:pPr marL="0" lvl="0" indent="0" algn="l" rtl="0">
              <a:spcBef>
                <a:spcPts val="0"/>
              </a:spcBef>
              <a:spcAft>
                <a:spcPts val="0"/>
              </a:spcAft>
              <a:buClr>
                <a:schemeClr val="dk1"/>
              </a:buClr>
              <a:buSzPts val="1100"/>
              <a:buFont typeface="Arial"/>
              <a:buNone/>
            </a:pPr>
            <a:endParaRPr sz="1200" dirty="0">
              <a:solidFill>
                <a:schemeClr val="dk1"/>
              </a:solidFill>
            </a:endParaRPr>
          </a:p>
          <a:p>
            <a:pPr marL="0" lvl="0" indent="0" algn="l" rtl="0">
              <a:spcBef>
                <a:spcPts val="0"/>
              </a:spcBef>
              <a:spcAft>
                <a:spcPts val="0"/>
              </a:spcAft>
              <a:buClr>
                <a:schemeClr val="dk1"/>
              </a:buClr>
              <a:buSzPts val="1100"/>
              <a:buFont typeface="Arial"/>
              <a:buNone/>
            </a:pPr>
            <a:r>
              <a:rPr lang="en-GB" sz="1200" dirty="0">
                <a:solidFill>
                  <a:schemeClr val="dk1"/>
                </a:solidFill>
              </a:rPr>
              <a:t>Understanding how sentences are built might seem like a writing skill. So might connecting ideas within and between sentences, which is called cohesion. But these skills are important for reading comprehension as well.</a:t>
            </a:r>
            <a:endParaRPr sz="1200" dirty="0">
              <a:solidFill>
                <a:schemeClr val="dk1"/>
              </a:solidFill>
            </a:endParaRPr>
          </a:p>
          <a:p>
            <a:pPr marL="0" lvl="0" indent="0" algn="l" rtl="0">
              <a:spcBef>
                <a:spcPts val="0"/>
              </a:spcBef>
              <a:spcAft>
                <a:spcPts val="0"/>
              </a:spcAft>
              <a:buClr>
                <a:schemeClr val="dk1"/>
              </a:buClr>
              <a:buSzPts val="1100"/>
              <a:buFont typeface="Arial"/>
              <a:buNone/>
            </a:pPr>
            <a:r>
              <a:rPr lang="en-GB" sz="1200" dirty="0">
                <a:solidFill>
                  <a:schemeClr val="dk1"/>
                </a:solidFill>
              </a:rPr>
              <a:t>Knowing how ideas link up at the sentence level helps kids get meaning from passages and entire texts. It also leads to something called coherence, or the ability to connect ideas to other ideas in an overall piece of writing.</a:t>
            </a:r>
            <a:endParaRPr sz="1200" dirty="0">
              <a:solidFill>
                <a:schemeClr val="dk1"/>
              </a:solidFill>
            </a:endParaRPr>
          </a:p>
          <a:p>
            <a:pPr marL="0" lvl="0" indent="0" algn="l" rtl="0">
              <a:spcBef>
                <a:spcPts val="0"/>
              </a:spcBef>
              <a:spcAft>
                <a:spcPts val="0"/>
              </a:spcAft>
              <a:buClr>
                <a:schemeClr val="dk1"/>
              </a:buClr>
              <a:buSzPts val="1100"/>
              <a:buFont typeface="Arial"/>
              <a:buNone/>
            </a:pPr>
            <a:r>
              <a:rPr lang="en-GB" sz="1200" dirty="0">
                <a:solidFill>
                  <a:schemeClr val="dk1"/>
                </a:solidFill>
              </a:rPr>
              <a:t>What can help: Explicit instruction can teach kids the basics of sentence construction. For example, teachers can work with students on connecting two or more thoughts, through both writing and reading.</a:t>
            </a:r>
            <a:endParaRPr sz="1200" dirty="0">
              <a:solidFill>
                <a:schemeClr val="dk1"/>
              </a:solidFill>
            </a:endParaRPr>
          </a:p>
          <a:p>
            <a:pPr marL="0" lvl="0" indent="0" algn="l" rtl="0">
              <a:spcBef>
                <a:spcPts val="0"/>
              </a:spcBef>
              <a:spcAft>
                <a:spcPts val="0"/>
              </a:spcAft>
              <a:buClr>
                <a:schemeClr val="dk1"/>
              </a:buClr>
              <a:buSzPts val="1100"/>
              <a:buFont typeface="Arial"/>
              <a:buNone/>
            </a:pPr>
            <a:endParaRPr sz="1200" dirty="0">
              <a:solidFill>
                <a:schemeClr val="dk1"/>
              </a:solidFill>
            </a:endParaRPr>
          </a:p>
          <a:p>
            <a:pPr marL="0" lvl="0" indent="0" algn="l" rtl="0">
              <a:spcBef>
                <a:spcPts val="0"/>
              </a:spcBef>
              <a:spcAft>
                <a:spcPts val="0"/>
              </a:spcAft>
              <a:buClr>
                <a:schemeClr val="dk1"/>
              </a:buClr>
              <a:buSzPts val="1100"/>
              <a:buFont typeface="Arial"/>
              <a:buNone/>
            </a:pPr>
            <a:r>
              <a:rPr lang="en-GB" sz="1200" dirty="0">
                <a:solidFill>
                  <a:schemeClr val="dk1"/>
                </a:solidFill>
              </a:rPr>
              <a:t>5. </a:t>
            </a:r>
            <a:r>
              <a:rPr lang="en-GB" sz="1200" b="1" dirty="0">
                <a:solidFill>
                  <a:schemeClr val="dk1"/>
                </a:solidFill>
              </a:rPr>
              <a:t>Reasoning and Background Knowledge</a:t>
            </a:r>
            <a:endParaRPr sz="1200" b="1" dirty="0">
              <a:solidFill>
                <a:schemeClr val="dk1"/>
              </a:solidFill>
            </a:endParaRPr>
          </a:p>
          <a:p>
            <a:pPr marL="0" lvl="0" indent="0" algn="l" rtl="0">
              <a:spcBef>
                <a:spcPts val="0"/>
              </a:spcBef>
              <a:spcAft>
                <a:spcPts val="0"/>
              </a:spcAft>
              <a:buClr>
                <a:schemeClr val="dk1"/>
              </a:buClr>
              <a:buSzPts val="1100"/>
              <a:buFont typeface="Arial"/>
              <a:buNone/>
            </a:pPr>
            <a:endParaRPr sz="1200" dirty="0">
              <a:solidFill>
                <a:schemeClr val="dk1"/>
              </a:solidFill>
            </a:endParaRPr>
          </a:p>
          <a:p>
            <a:pPr marL="0" lvl="0" indent="0" algn="l" rtl="0">
              <a:spcBef>
                <a:spcPts val="0"/>
              </a:spcBef>
              <a:spcAft>
                <a:spcPts val="0"/>
              </a:spcAft>
              <a:buClr>
                <a:schemeClr val="dk1"/>
              </a:buClr>
              <a:buSzPts val="1100"/>
              <a:buFont typeface="Arial"/>
              <a:buNone/>
            </a:pPr>
            <a:r>
              <a:rPr lang="en-GB" sz="1200" dirty="0">
                <a:solidFill>
                  <a:schemeClr val="dk1"/>
                </a:solidFill>
              </a:rPr>
              <a:t>Most readers relate what they’ve read to what they know. So it’s important for kids to have background or prior knowledge about the world when they read. They also need to be able to “read between the lines” and pull out meaning even when it’s not literally spelled out.</a:t>
            </a:r>
            <a:endParaRPr sz="1200" dirty="0">
              <a:solidFill>
                <a:schemeClr val="dk1"/>
              </a:solidFill>
            </a:endParaRPr>
          </a:p>
          <a:p>
            <a:pPr marL="0" lvl="0" indent="0" algn="l" rtl="0">
              <a:spcBef>
                <a:spcPts val="0"/>
              </a:spcBef>
              <a:spcAft>
                <a:spcPts val="0"/>
              </a:spcAft>
              <a:buClr>
                <a:schemeClr val="dk1"/>
              </a:buClr>
              <a:buSzPts val="1100"/>
              <a:buFont typeface="Arial"/>
              <a:buNone/>
            </a:pPr>
            <a:r>
              <a:rPr lang="en-GB" sz="1200" dirty="0">
                <a:solidFill>
                  <a:schemeClr val="dk1"/>
                </a:solidFill>
              </a:rPr>
              <a:t>Take this example: A child is reading a story about a poor family in the 1930s. Having knowledge about the Great Depression can provide insight into what’s happening in the story. The child can use that background knowledge to make inferences and draw conclusions.</a:t>
            </a:r>
            <a:endParaRPr sz="1200" dirty="0">
              <a:solidFill>
                <a:schemeClr val="dk1"/>
              </a:solidFill>
            </a:endParaRPr>
          </a:p>
          <a:p>
            <a:pPr marL="0" lvl="0" indent="0" algn="l" rtl="0">
              <a:spcBef>
                <a:spcPts val="0"/>
              </a:spcBef>
              <a:spcAft>
                <a:spcPts val="0"/>
              </a:spcAft>
              <a:buClr>
                <a:schemeClr val="dk1"/>
              </a:buClr>
              <a:buSzPts val="1100"/>
              <a:buFont typeface="Arial"/>
              <a:buNone/>
            </a:pPr>
            <a:r>
              <a:rPr lang="en-GB" sz="1200" dirty="0">
                <a:solidFill>
                  <a:schemeClr val="dk1"/>
                </a:solidFill>
              </a:rPr>
              <a:t>What can help: Your child can build knowledge through reading, conversations, movies and TV shows, and art. Life experience and hands-on activities also build knowledge.</a:t>
            </a:r>
            <a:endParaRPr sz="1200" dirty="0">
              <a:solidFill>
                <a:schemeClr val="dk1"/>
              </a:solidFill>
            </a:endParaRPr>
          </a:p>
          <a:p>
            <a:pPr marL="0" lvl="0" indent="0" algn="l" rtl="0">
              <a:spcBef>
                <a:spcPts val="0"/>
              </a:spcBef>
              <a:spcAft>
                <a:spcPts val="0"/>
              </a:spcAft>
              <a:buClr>
                <a:schemeClr val="dk1"/>
              </a:buClr>
              <a:buSzPts val="1100"/>
              <a:buFont typeface="Arial"/>
              <a:buNone/>
            </a:pPr>
            <a:r>
              <a:rPr lang="en-GB" sz="1200" dirty="0">
                <a:solidFill>
                  <a:schemeClr val="dk1"/>
                </a:solidFill>
              </a:rPr>
              <a:t>Expose your child to as much as possible, and talk about what you’ve learned from experiences you’ve had together and separately. Help your child make connections between new knowledge and existing knowledge. And ask open-ended questions that require thinking and explanations.</a:t>
            </a:r>
            <a:endParaRPr sz="1200" dirty="0">
              <a:solidFill>
                <a:schemeClr val="dk1"/>
              </a:solidFill>
            </a:endParaRPr>
          </a:p>
          <a:p>
            <a:pPr marL="0" lvl="0" indent="0" algn="l" rtl="0">
              <a:spcBef>
                <a:spcPts val="0"/>
              </a:spcBef>
              <a:spcAft>
                <a:spcPts val="0"/>
              </a:spcAft>
              <a:buClr>
                <a:schemeClr val="dk1"/>
              </a:buClr>
              <a:buSzPts val="1100"/>
              <a:buFont typeface="Arial"/>
              <a:buNone/>
            </a:pPr>
            <a:r>
              <a:rPr lang="en-GB" sz="1200" dirty="0">
                <a:solidFill>
                  <a:schemeClr val="dk1"/>
                </a:solidFill>
              </a:rPr>
              <a:t>You can also read a teacher tip on using animated videos to help your child make inferences.</a:t>
            </a:r>
            <a:endParaRPr sz="1200" dirty="0">
              <a:solidFill>
                <a:schemeClr val="dk1"/>
              </a:solidFill>
            </a:endParaRPr>
          </a:p>
          <a:p>
            <a:pPr marL="0" lvl="0" indent="0" algn="l" rtl="0">
              <a:spcBef>
                <a:spcPts val="0"/>
              </a:spcBef>
              <a:spcAft>
                <a:spcPts val="0"/>
              </a:spcAft>
              <a:buClr>
                <a:schemeClr val="dk1"/>
              </a:buClr>
              <a:buSzPts val="1100"/>
              <a:buFont typeface="Arial"/>
              <a:buNone/>
            </a:pPr>
            <a:endParaRPr sz="1200" dirty="0">
              <a:solidFill>
                <a:schemeClr val="dk1"/>
              </a:solidFill>
            </a:endParaRPr>
          </a:p>
          <a:p>
            <a:pPr marL="0" lvl="0" indent="0" algn="l" rtl="0">
              <a:spcBef>
                <a:spcPts val="0"/>
              </a:spcBef>
              <a:spcAft>
                <a:spcPts val="0"/>
              </a:spcAft>
              <a:buClr>
                <a:schemeClr val="dk1"/>
              </a:buClr>
              <a:buSzPts val="1100"/>
              <a:buFont typeface="Arial"/>
              <a:buNone/>
            </a:pPr>
            <a:r>
              <a:rPr lang="en-GB" sz="1200" dirty="0">
                <a:solidFill>
                  <a:schemeClr val="dk1"/>
                </a:solidFill>
              </a:rPr>
              <a:t>6. </a:t>
            </a:r>
            <a:r>
              <a:rPr lang="en-GB" sz="1200" b="1" dirty="0">
                <a:solidFill>
                  <a:schemeClr val="dk1"/>
                </a:solidFill>
              </a:rPr>
              <a:t>Working Memory and Attention</a:t>
            </a:r>
            <a:endParaRPr sz="1200" b="1" dirty="0">
              <a:solidFill>
                <a:schemeClr val="dk1"/>
              </a:solidFill>
            </a:endParaRPr>
          </a:p>
          <a:p>
            <a:pPr marL="0" lvl="0" indent="0" algn="l" rtl="0">
              <a:spcBef>
                <a:spcPts val="0"/>
              </a:spcBef>
              <a:spcAft>
                <a:spcPts val="0"/>
              </a:spcAft>
              <a:buClr>
                <a:schemeClr val="dk1"/>
              </a:buClr>
              <a:buSzPts val="1100"/>
              <a:buFont typeface="Arial"/>
              <a:buNone/>
            </a:pPr>
            <a:endParaRPr sz="1200" dirty="0">
              <a:solidFill>
                <a:schemeClr val="dk1"/>
              </a:solidFill>
            </a:endParaRPr>
          </a:p>
          <a:p>
            <a:pPr marL="0" lvl="0" indent="0" algn="l" rtl="0">
              <a:spcBef>
                <a:spcPts val="0"/>
              </a:spcBef>
              <a:spcAft>
                <a:spcPts val="0"/>
              </a:spcAft>
              <a:buClr>
                <a:schemeClr val="dk1"/>
              </a:buClr>
              <a:buSzPts val="1100"/>
              <a:buFont typeface="Arial"/>
              <a:buNone/>
            </a:pPr>
            <a:r>
              <a:rPr lang="en-GB" sz="1200" dirty="0">
                <a:solidFill>
                  <a:schemeClr val="dk1"/>
                </a:solidFill>
              </a:rPr>
              <a:t>These two skills are both part of a group of abilities known as executive function. They’re different but closely related.</a:t>
            </a:r>
            <a:endParaRPr sz="1200" dirty="0">
              <a:solidFill>
                <a:schemeClr val="dk1"/>
              </a:solidFill>
            </a:endParaRPr>
          </a:p>
          <a:p>
            <a:pPr marL="0" lvl="0" indent="0" algn="l" rtl="0">
              <a:spcBef>
                <a:spcPts val="0"/>
              </a:spcBef>
              <a:spcAft>
                <a:spcPts val="0"/>
              </a:spcAft>
              <a:buClr>
                <a:schemeClr val="dk1"/>
              </a:buClr>
              <a:buSzPts val="1100"/>
              <a:buFont typeface="Arial"/>
              <a:buNone/>
            </a:pPr>
            <a:r>
              <a:rPr lang="en-GB" sz="1200" dirty="0">
                <a:solidFill>
                  <a:schemeClr val="dk1"/>
                </a:solidFill>
              </a:rPr>
              <a:t>When kids read, attention allows them to take in information from the text. Working memory allows them to hold on to that information and use it to gain meaning and build knowledge from what they’re reading.</a:t>
            </a:r>
            <a:endParaRPr sz="1200" dirty="0">
              <a:solidFill>
                <a:schemeClr val="dk1"/>
              </a:solidFill>
            </a:endParaRPr>
          </a:p>
          <a:p>
            <a:pPr marL="0" lvl="0" indent="0" algn="l" rtl="0">
              <a:spcBef>
                <a:spcPts val="0"/>
              </a:spcBef>
              <a:spcAft>
                <a:spcPts val="0"/>
              </a:spcAft>
              <a:buClr>
                <a:schemeClr val="dk1"/>
              </a:buClr>
              <a:buSzPts val="1100"/>
              <a:buFont typeface="Arial"/>
              <a:buNone/>
            </a:pPr>
            <a:r>
              <a:rPr lang="en-GB" sz="1200" dirty="0">
                <a:solidFill>
                  <a:schemeClr val="dk1"/>
                </a:solidFill>
              </a:rPr>
              <a:t>The ability to self-monitor while reading is also tied to that. Kids need to be able to recognize when they don’t understand something. Then they need to stop, go back, and re-read to clear up any confusion they may have.</a:t>
            </a:r>
            <a:endParaRPr sz="1200" dirty="0">
              <a:solidFill>
                <a:schemeClr val="dk1"/>
              </a:solidFill>
            </a:endParaRPr>
          </a:p>
          <a:p>
            <a:pPr marL="0" lvl="0" indent="0" algn="l" rtl="0">
              <a:spcBef>
                <a:spcPts val="0"/>
              </a:spcBef>
              <a:spcAft>
                <a:spcPts val="0"/>
              </a:spcAft>
              <a:buClr>
                <a:schemeClr val="dk1"/>
              </a:buClr>
              <a:buSzPts val="1100"/>
              <a:buFont typeface="Arial"/>
              <a:buNone/>
            </a:pPr>
            <a:r>
              <a:rPr lang="en-GB" sz="1200" dirty="0">
                <a:solidFill>
                  <a:schemeClr val="dk1"/>
                </a:solidFill>
              </a:rPr>
              <a:t>What can help: There are many ways you can help improve your child’s working memory. </a:t>
            </a:r>
            <a:r>
              <a:rPr lang="en-GB" sz="1200" dirty="0" err="1">
                <a:solidFill>
                  <a:schemeClr val="dk1"/>
                </a:solidFill>
              </a:rPr>
              <a:t>Skillbuilders</a:t>
            </a:r>
            <a:r>
              <a:rPr lang="en-GB" sz="1200" dirty="0">
                <a:solidFill>
                  <a:schemeClr val="dk1"/>
                </a:solidFill>
              </a:rPr>
              <a:t> don’t have to feel like work, either. There are a number of games and everyday activities that can build working memory without kids even knowing it.</a:t>
            </a:r>
            <a:endParaRPr sz="1200" dirty="0">
              <a:solidFill>
                <a:schemeClr val="dk1"/>
              </a:solidFill>
            </a:endParaRPr>
          </a:p>
          <a:p>
            <a:pPr marL="0" lvl="0" indent="0" algn="l" rtl="0">
              <a:spcBef>
                <a:spcPts val="0"/>
              </a:spcBef>
              <a:spcAft>
                <a:spcPts val="0"/>
              </a:spcAft>
              <a:buClr>
                <a:schemeClr val="dk1"/>
              </a:buClr>
              <a:buSzPts val="1100"/>
              <a:buFont typeface="Arial"/>
              <a:buNone/>
            </a:pPr>
            <a:r>
              <a:rPr lang="en-GB" sz="1200" dirty="0">
                <a:solidFill>
                  <a:schemeClr val="dk1"/>
                </a:solidFill>
              </a:rPr>
              <a:t>To help increase your child’s attention, look for reading material that’s interesting or motivating. For example, some kids may like graphic novels. Encourage your child to stop and re-read when something isn’t clear. And demonstrate how you “think aloud” when you read to make sure what you’re reading makes sense.</a:t>
            </a:r>
            <a:endParaRPr sz="1200" dirty="0">
              <a:solidFill>
                <a:schemeClr val="dk1"/>
              </a:solidFill>
            </a:endParaRPr>
          </a:p>
          <a:p>
            <a:pPr marL="0" lvl="0" indent="0" algn="l" rtl="0">
              <a:spcBef>
                <a:spcPts val="0"/>
              </a:spcBef>
              <a:spcAft>
                <a:spcPts val="0"/>
              </a:spcAft>
              <a:buClr>
                <a:schemeClr val="dk1"/>
              </a:buClr>
              <a:buSzPts val="1100"/>
              <a:buFont typeface="Arial"/>
              <a:buNone/>
            </a:pPr>
            <a:endParaRPr sz="1200" dirty="0">
              <a:solidFill>
                <a:schemeClr val="dk1"/>
              </a:solidFill>
            </a:endParaRPr>
          </a:p>
          <a:p>
            <a:pPr marL="0" lvl="0" indent="0" algn="l" rtl="0">
              <a:spcBef>
                <a:spcPts val="0"/>
              </a:spcBef>
              <a:spcAft>
                <a:spcPts val="0"/>
              </a:spcAft>
              <a:buNone/>
            </a:pPr>
            <a:endParaRPr sz="1200" dirty="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7bc8a3f619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7bc8a3f619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GB" dirty="0">
                <a:solidFill>
                  <a:schemeClr val="dk1"/>
                </a:solidFill>
              </a:rPr>
              <a:t>There are five distinct ways of approaching any reading task based upon your reading goals.</a:t>
            </a:r>
            <a:endParaRPr dirty="0">
              <a:solidFill>
                <a:schemeClr val="dk1"/>
              </a:solidFill>
            </a:endParaRPr>
          </a:p>
          <a:p>
            <a:pPr marL="457200" lvl="0" indent="-298450" algn="l" rtl="0">
              <a:lnSpc>
                <a:spcPct val="115000"/>
              </a:lnSpc>
              <a:spcBef>
                <a:spcPts val="1200"/>
              </a:spcBef>
              <a:spcAft>
                <a:spcPts val="0"/>
              </a:spcAft>
              <a:buClr>
                <a:schemeClr val="dk1"/>
              </a:buClr>
              <a:buSzPts val="1100"/>
              <a:buAutoNum type="arabicPeriod"/>
            </a:pPr>
            <a:r>
              <a:rPr lang="en-GB" b="1" i="1" dirty="0">
                <a:solidFill>
                  <a:schemeClr val="dk1"/>
                </a:solidFill>
              </a:rPr>
              <a:t>Overview:</a:t>
            </a:r>
            <a:r>
              <a:rPr lang="en-GB" dirty="0">
                <a:solidFill>
                  <a:schemeClr val="dk1"/>
                </a:solidFill>
              </a:rPr>
              <a:t> To determine whether the material will be useful.</a:t>
            </a:r>
            <a:endParaRPr dirty="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GB" b="1" i="1" dirty="0">
                <a:solidFill>
                  <a:schemeClr val="dk1"/>
                </a:solidFill>
              </a:rPr>
              <a:t>Main ideas:</a:t>
            </a:r>
            <a:r>
              <a:rPr lang="en-GB" dirty="0">
                <a:solidFill>
                  <a:schemeClr val="dk1"/>
                </a:solidFill>
              </a:rPr>
              <a:t> To seek the main points being put forward in the literature.</a:t>
            </a:r>
            <a:endParaRPr dirty="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GB" b="1" i="1" dirty="0">
                <a:solidFill>
                  <a:schemeClr val="dk1"/>
                </a:solidFill>
              </a:rPr>
              <a:t>Specific information:</a:t>
            </a:r>
            <a:r>
              <a:rPr lang="en-GB" dirty="0">
                <a:solidFill>
                  <a:schemeClr val="dk1"/>
                </a:solidFill>
              </a:rPr>
              <a:t> You are only interested in specific points as opposed to all points.</a:t>
            </a:r>
            <a:endParaRPr dirty="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GB" b="1" i="1" dirty="0">
                <a:solidFill>
                  <a:schemeClr val="dk1"/>
                </a:solidFill>
              </a:rPr>
              <a:t>Detailed knowledge:</a:t>
            </a:r>
            <a:r>
              <a:rPr lang="en-GB" dirty="0">
                <a:solidFill>
                  <a:schemeClr val="dk1"/>
                </a:solidFill>
              </a:rPr>
              <a:t> To understand and remember the material to gain mastery.</a:t>
            </a:r>
            <a:endParaRPr dirty="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GB" b="1" i="1" dirty="0">
                <a:solidFill>
                  <a:schemeClr val="dk1"/>
                </a:solidFill>
              </a:rPr>
              <a:t>Entertainment:</a:t>
            </a:r>
            <a:r>
              <a:rPr lang="en-GB" dirty="0">
                <a:solidFill>
                  <a:schemeClr val="dk1"/>
                </a:solidFill>
              </a:rPr>
              <a:t> The information may be useful but is probably dispensable.</a:t>
            </a:r>
            <a:endParaRPr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GB" dirty="0">
                <a:solidFill>
                  <a:schemeClr val="dk1"/>
                </a:solidFill>
              </a:rPr>
              <a:t>Below are details of how to use these reading strategies to determine whether the material you are reading is useful to your study. Once that is clear, use the strategies to obtain what you need from your reading.</a:t>
            </a:r>
            <a:endParaRPr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GB" i="1" dirty="0">
                <a:solidFill>
                  <a:schemeClr val="dk1"/>
                </a:solidFill>
              </a:rPr>
              <a:t> </a:t>
            </a:r>
            <a:endParaRPr i="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GB" b="1" i="1" dirty="0">
                <a:solidFill>
                  <a:schemeClr val="dk1"/>
                </a:solidFill>
              </a:rPr>
              <a:t>1. Overview</a:t>
            </a:r>
            <a:endParaRPr b="1" i="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GB" dirty="0">
                <a:solidFill>
                  <a:schemeClr val="dk1"/>
                </a:solidFill>
              </a:rPr>
              <a:t>The intention here is to swiftly cover the material and determine whether it is useful for your purpose. The main technique used here is called surveying. Surveying is a strategy to obtain a limited overview of an entire piece without reading in detail. The procedure relies on your understanding of the structure of a book or journal.</a:t>
            </a:r>
            <a:endParaRPr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GB" b="1" dirty="0">
                <a:solidFill>
                  <a:schemeClr val="dk1"/>
                </a:solidFill>
              </a:rPr>
              <a:t>The steps for surveying are:</a:t>
            </a:r>
            <a:endParaRPr b="1" dirty="0">
              <a:solidFill>
                <a:schemeClr val="dk1"/>
              </a:solidFill>
            </a:endParaRPr>
          </a:p>
          <a:p>
            <a:pPr marL="457200" lvl="0" indent="-298450" algn="l" rtl="0">
              <a:lnSpc>
                <a:spcPct val="115000"/>
              </a:lnSpc>
              <a:spcBef>
                <a:spcPts val="1200"/>
              </a:spcBef>
              <a:spcAft>
                <a:spcPts val="0"/>
              </a:spcAft>
              <a:buClr>
                <a:schemeClr val="dk1"/>
              </a:buClr>
              <a:buSzPts val="1100"/>
              <a:buChar char="●"/>
            </a:pPr>
            <a:r>
              <a:rPr lang="en-GB" dirty="0">
                <a:solidFill>
                  <a:schemeClr val="dk1"/>
                </a:solidFill>
              </a:rPr>
              <a:t>Look at the title, dust jacket or cover, and table of contents to fond out what information is covered.</a:t>
            </a:r>
            <a:endParaRPr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GB" dirty="0">
                <a:solidFill>
                  <a:schemeClr val="dk1"/>
                </a:solidFill>
              </a:rPr>
              <a:t>Read the preface or introduction to determine the dominant themes.</a:t>
            </a:r>
            <a:endParaRPr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GB" dirty="0">
                <a:solidFill>
                  <a:schemeClr val="dk1"/>
                </a:solidFill>
              </a:rPr>
              <a:t>Read the chapter headings and sub-headings and the opening and closing paragraphs of each chapter (for a book), or abstract/synopsis and sub-headings (for a journal article).</a:t>
            </a:r>
            <a:endParaRPr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GB" b="1" i="1" dirty="0">
                <a:solidFill>
                  <a:schemeClr val="dk1"/>
                </a:solidFill>
              </a:rPr>
              <a:t>2. Main ideas</a:t>
            </a:r>
            <a:endParaRPr b="1" i="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GB" dirty="0">
                <a:solidFill>
                  <a:schemeClr val="dk1"/>
                </a:solidFill>
              </a:rPr>
              <a:t>Extracting the main ideas is similar to gaining an overview except that you will be looking for key words. Key words (and phrases) are those that are central to the topic. Once you have identified the key words you can read sections about the key words in more detail.</a:t>
            </a:r>
            <a:endParaRPr dirty="0">
              <a:solidFill>
                <a:schemeClr val="dk1"/>
              </a:solidFill>
            </a:endParaRPr>
          </a:p>
          <a:p>
            <a:pPr marL="457200" lvl="0" indent="-298450" algn="l" rtl="0">
              <a:lnSpc>
                <a:spcPct val="115000"/>
              </a:lnSpc>
              <a:spcBef>
                <a:spcPts val="1200"/>
              </a:spcBef>
              <a:spcAft>
                <a:spcPts val="0"/>
              </a:spcAft>
              <a:buClr>
                <a:schemeClr val="dk1"/>
              </a:buClr>
              <a:buSzPts val="1100"/>
              <a:buChar char="●"/>
            </a:pPr>
            <a:r>
              <a:rPr lang="en-GB" dirty="0">
                <a:solidFill>
                  <a:schemeClr val="dk1"/>
                </a:solidFill>
              </a:rPr>
              <a:t>Survey to get an overview. Become familiar with the scope of the material as this will make it easier to identify the main points as they are presented.</a:t>
            </a:r>
            <a:endParaRPr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GB" dirty="0">
                <a:solidFill>
                  <a:schemeClr val="dk1"/>
                </a:solidFill>
              </a:rPr>
              <a:t>Skim through the material looking for sections that provide information about the main ideas. Skimming involves looking for information that may be useful by letting your eyes glance quickly over the text and stopping to read important passages in greater detail.</a:t>
            </a:r>
            <a:endParaRPr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GB" dirty="0">
                <a:solidFill>
                  <a:schemeClr val="dk1"/>
                </a:solidFill>
              </a:rPr>
              <a:t>Identify the key words/phrases that contribute to your understanding of the topic. Go back and read these sections in detail.</a:t>
            </a:r>
            <a:endParaRPr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GB" b="1" i="1" dirty="0">
                <a:solidFill>
                  <a:schemeClr val="dk1"/>
                </a:solidFill>
              </a:rPr>
              <a:t>3. Specific information</a:t>
            </a:r>
            <a:endParaRPr b="1" i="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GB" dirty="0">
                <a:solidFill>
                  <a:schemeClr val="dk1"/>
                </a:solidFill>
              </a:rPr>
              <a:t>Finding specific information is similar to reading for the main ideas except you are focusing only on points of interest and ignoring the rest. Finding information frequently involves searching through a large number of references and therefore relies heavily on surveying and skimming. The main factor in finding specific information is to know what you are seeking in advance.</a:t>
            </a:r>
            <a:endParaRPr dirty="0">
              <a:solidFill>
                <a:schemeClr val="dk1"/>
              </a:solidFill>
            </a:endParaRPr>
          </a:p>
          <a:p>
            <a:pPr marL="457200" lvl="0" indent="-298450" algn="l" rtl="0">
              <a:lnSpc>
                <a:spcPct val="115000"/>
              </a:lnSpc>
              <a:spcBef>
                <a:spcPts val="1200"/>
              </a:spcBef>
              <a:spcAft>
                <a:spcPts val="0"/>
              </a:spcAft>
              <a:buClr>
                <a:schemeClr val="dk1"/>
              </a:buClr>
              <a:buSzPts val="1100"/>
              <a:buChar char="●"/>
            </a:pPr>
            <a:r>
              <a:rPr lang="en-GB" dirty="0">
                <a:solidFill>
                  <a:schemeClr val="dk1"/>
                </a:solidFill>
              </a:rPr>
              <a:t>Generate a list of questions that you hope to answer.</a:t>
            </a:r>
            <a:endParaRPr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GB" dirty="0">
                <a:solidFill>
                  <a:schemeClr val="dk1"/>
                </a:solidFill>
              </a:rPr>
              <a:t>Survey to determine whether the material is useful. If it is, skim looking for key words/phrases that answer your questions. Use the index to locate specific key words.</a:t>
            </a:r>
            <a:endParaRPr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GB" dirty="0">
                <a:solidFill>
                  <a:schemeClr val="dk1"/>
                </a:solidFill>
              </a:rPr>
              <a:t>Read and, if necessary, re-read specific passages containing the information you need.</a:t>
            </a:r>
            <a:endParaRPr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GB" dirty="0">
                <a:solidFill>
                  <a:schemeClr val="dk1"/>
                </a:solidFill>
              </a:rPr>
              <a:t>Generate additional questions that need to be answered and repeat this entire process.</a:t>
            </a:r>
            <a:endParaRPr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GB" b="1" i="1" dirty="0">
                <a:solidFill>
                  <a:schemeClr val="dk1"/>
                </a:solidFill>
              </a:rPr>
              <a:t>4. Detailed knowledge</a:t>
            </a:r>
            <a:endParaRPr b="1" i="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GB" dirty="0">
                <a:solidFill>
                  <a:schemeClr val="dk1"/>
                </a:solidFill>
              </a:rPr>
              <a:t>Gaining mastery of the information contained in books and articles requires effort and a systematic approach. An effective study technique to use here is called SQ3R. This stands for survey, question, read, recall, and review and includes some of the techniques discussed earlier.</a:t>
            </a:r>
            <a:endParaRPr dirty="0">
              <a:solidFill>
                <a:schemeClr val="dk1"/>
              </a:solidFill>
            </a:endParaRPr>
          </a:p>
          <a:p>
            <a:pPr marL="457200" lvl="0" indent="-298450" algn="l" rtl="0">
              <a:lnSpc>
                <a:spcPct val="115000"/>
              </a:lnSpc>
              <a:spcBef>
                <a:spcPts val="1200"/>
              </a:spcBef>
              <a:spcAft>
                <a:spcPts val="0"/>
              </a:spcAft>
              <a:buClr>
                <a:schemeClr val="dk1"/>
              </a:buClr>
              <a:buSzPts val="1100"/>
              <a:buChar char="●"/>
            </a:pPr>
            <a:r>
              <a:rPr lang="en-GB" b="1" dirty="0">
                <a:solidFill>
                  <a:schemeClr val="dk1"/>
                </a:solidFill>
              </a:rPr>
              <a:t>Survey</a:t>
            </a:r>
            <a:br>
              <a:rPr lang="en-GB" b="1" dirty="0">
                <a:solidFill>
                  <a:schemeClr val="dk1"/>
                </a:solidFill>
              </a:rPr>
            </a:br>
            <a:r>
              <a:rPr lang="en-GB" dirty="0">
                <a:solidFill>
                  <a:schemeClr val="dk1"/>
                </a:solidFill>
              </a:rPr>
              <a:t> Survey the material to decide what needs to be learned in detail.</a:t>
            </a:r>
            <a:endParaRPr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GB" b="1" dirty="0">
                <a:solidFill>
                  <a:schemeClr val="dk1"/>
                </a:solidFill>
              </a:rPr>
              <a:t>Question</a:t>
            </a:r>
            <a:br>
              <a:rPr lang="en-GB" b="1" dirty="0">
                <a:solidFill>
                  <a:schemeClr val="dk1"/>
                </a:solidFill>
              </a:rPr>
            </a:br>
            <a:r>
              <a:rPr lang="en-GB" dirty="0">
                <a:solidFill>
                  <a:schemeClr val="dk1"/>
                </a:solidFill>
              </a:rPr>
              <a:t> Decide what you don't understand from your initial survey. Write specific questions that you hope to answer through your reading. Generating questions means that you have specific goals to satisfy, and your reading can be focused.</a:t>
            </a:r>
            <a:endParaRPr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GB" b="1" dirty="0">
                <a:solidFill>
                  <a:schemeClr val="dk1"/>
                </a:solidFill>
              </a:rPr>
              <a:t>Read</a:t>
            </a:r>
            <a:br>
              <a:rPr lang="en-GB" b="1" dirty="0">
                <a:solidFill>
                  <a:schemeClr val="dk1"/>
                </a:solidFill>
              </a:rPr>
            </a:br>
            <a:r>
              <a:rPr lang="en-GB" dirty="0">
                <a:solidFill>
                  <a:schemeClr val="dk1"/>
                </a:solidFill>
              </a:rPr>
              <a:t> Read with the intention of answering the questions you raised and identifying the main ideas. Try to anticipate what is about to be covered.</a:t>
            </a:r>
            <a:br>
              <a:rPr lang="en-GB" dirty="0">
                <a:solidFill>
                  <a:schemeClr val="dk1"/>
                </a:solidFill>
              </a:rPr>
            </a:br>
            <a:r>
              <a:rPr lang="en-GB" dirty="0">
                <a:solidFill>
                  <a:schemeClr val="dk1"/>
                </a:solidFill>
              </a:rPr>
              <a:t> This is active reading and it will make it easier for you to remember the points you cover. You may need to re-read passages that are difficult to follow. Re-reading is useful because it reinforces the main points and allows you to examine supporting arguments and examples in greater detail. You may wish to take notes while you read.</a:t>
            </a:r>
            <a:br>
              <a:rPr lang="en-GB" dirty="0">
                <a:solidFill>
                  <a:schemeClr val="dk1"/>
                </a:solidFill>
              </a:rPr>
            </a:br>
            <a:r>
              <a:rPr lang="en-GB" dirty="0">
                <a:solidFill>
                  <a:schemeClr val="dk1"/>
                </a:solidFill>
              </a:rPr>
              <a:t> NB: Don't use note-taking as a substitute for understanding. Try to postpone any note-taking to coincide with the end of a section, then attempt to recall the main points.</a:t>
            </a:r>
            <a:endParaRPr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GB" b="1" dirty="0">
                <a:solidFill>
                  <a:schemeClr val="dk1"/>
                </a:solidFill>
              </a:rPr>
              <a:t>Recall</a:t>
            </a:r>
            <a:br>
              <a:rPr lang="en-GB" b="1" dirty="0">
                <a:solidFill>
                  <a:schemeClr val="dk1"/>
                </a:solidFill>
              </a:rPr>
            </a:br>
            <a:r>
              <a:rPr lang="en-GB" dirty="0">
                <a:solidFill>
                  <a:schemeClr val="dk1"/>
                </a:solidFill>
              </a:rPr>
              <a:t> If you are going to remember the material you read, it is necessary to test yourself on comprehension. Without recalling the information, you are likely to forget it very quickly.</a:t>
            </a:r>
            <a:br>
              <a:rPr lang="en-GB" dirty="0">
                <a:solidFill>
                  <a:schemeClr val="dk1"/>
                </a:solidFill>
              </a:rPr>
            </a:br>
            <a:r>
              <a:rPr lang="en-GB" dirty="0">
                <a:solidFill>
                  <a:schemeClr val="dk1"/>
                </a:solidFill>
              </a:rPr>
              <a:t> Systematically recall your material on a section- by-section basis. Plan your reading by setting the points in the book where you will stop and recall. Use the questions you generated to quiz your understanding. If you have difficulty recalling then go back and re-read! Do not proceed unless you are sure you understand, as most written information builds progressively and failing to understand earlier material can cause problems later in the book.</a:t>
            </a:r>
            <a:endParaRPr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GB" b="1" dirty="0">
                <a:solidFill>
                  <a:schemeClr val="dk1"/>
                </a:solidFill>
              </a:rPr>
              <a:t>Review</a:t>
            </a:r>
            <a:br>
              <a:rPr lang="en-GB" b="1" dirty="0">
                <a:solidFill>
                  <a:schemeClr val="dk1"/>
                </a:solidFill>
              </a:rPr>
            </a:br>
            <a:r>
              <a:rPr lang="en-GB" dirty="0">
                <a:solidFill>
                  <a:schemeClr val="dk1"/>
                </a:solidFill>
              </a:rPr>
              <a:t> Re-examine the material by surveying the general structure and ideas, raising questions and seeing if you can answer them. Re-read the passages that slipped your mind. The best times for review are immediately after you have covered the material, followed by one or two reviews at regular intervals before you are required to demonstrate your understanding in a test or interview. If you don't review the material, you will find that the main points will soon be forgotten.</a:t>
            </a:r>
            <a:endParaRPr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GB" b="1" i="1" dirty="0">
                <a:solidFill>
                  <a:schemeClr val="dk1"/>
                </a:solidFill>
              </a:rPr>
              <a:t>5. Entertainment</a:t>
            </a:r>
            <a:endParaRPr b="1" i="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GB" dirty="0">
                <a:solidFill>
                  <a:schemeClr val="dk1"/>
                </a:solidFill>
              </a:rPr>
              <a:t>The information may be of personal interest but is unlikely to be relevant to your course. Nonetheless reading for enjoyment is a valuable pastime, and can be a refreshing break from your study.</a:t>
            </a:r>
            <a:endParaRPr dirty="0">
              <a:solidFill>
                <a:schemeClr val="dk1"/>
              </a:solidFill>
            </a:endParaRPr>
          </a:p>
          <a:p>
            <a:pPr marL="0" lvl="0" indent="0" algn="l" rtl="0">
              <a:spcBef>
                <a:spcPts val="1200"/>
              </a:spcBef>
              <a:spcAft>
                <a:spcPts val="0"/>
              </a:spcAft>
              <a:buNone/>
            </a:pPr>
            <a:endParaRPr sz="1200" dirty="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7bc8a3f619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7bc8a3f619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2478024" lvl="0" indent="0" algn="l" rtl="0">
              <a:lnSpc>
                <a:spcPct val="115000"/>
              </a:lnSpc>
              <a:spcBef>
                <a:spcPts val="1080"/>
              </a:spcBef>
              <a:spcAft>
                <a:spcPts val="0"/>
              </a:spcAft>
              <a:buClr>
                <a:schemeClr val="dk1"/>
              </a:buClr>
              <a:buSzPts val="1100"/>
              <a:buFont typeface="Arial"/>
              <a:buNone/>
            </a:pPr>
            <a:r>
              <a:rPr lang="en-GB" sz="1200" dirty="0">
                <a:solidFill>
                  <a:schemeClr val="dk1"/>
                </a:solidFill>
              </a:rPr>
              <a:t>While studying at university, you will find that much of your reading is devoted to absorbing and remembering new concepts and facts. Knowing why you are reading helps you to map out a strategy to cover the material more efficiently without reducing your comprehension of it.</a:t>
            </a:r>
            <a:endParaRPr sz="1200" dirty="0">
              <a:solidFill>
                <a:schemeClr val="dk1"/>
              </a:solidFill>
            </a:endParaRPr>
          </a:p>
          <a:p>
            <a:pPr marL="0" marR="2478024" lvl="0" indent="0" algn="l" rtl="0">
              <a:lnSpc>
                <a:spcPct val="115000"/>
              </a:lnSpc>
              <a:spcBef>
                <a:spcPts val="1080"/>
              </a:spcBef>
              <a:spcAft>
                <a:spcPts val="0"/>
              </a:spcAft>
              <a:buClr>
                <a:schemeClr val="dk1"/>
              </a:buClr>
              <a:buSzPts val="1100"/>
              <a:buFont typeface="Arial"/>
              <a:buNone/>
            </a:pPr>
            <a:endParaRPr sz="1200" dirty="0">
              <a:solidFill>
                <a:schemeClr val="dk1"/>
              </a:solidFill>
            </a:endParaRPr>
          </a:p>
          <a:p>
            <a:pPr marL="0" marR="2478024" lvl="0" indent="0" algn="l" rtl="0">
              <a:lnSpc>
                <a:spcPct val="115000"/>
              </a:lnSpc>
              <a:spcBef>
                <a:spcPts val="1080"/>
              </a:spcBef>
              <a:spcAft>
                <a:spcPts val="0"/>
              </a:spcAft>
              <a:buClr>
                <a:schemeClr val="dk1"/>
              </a:buClr>
              <a:buSzPts val="1100"/>
              <a:buFont typeface="Arial"/>
              <a:buNone/>
            </a:pPr>
            <a:r>
              <a:rPr lang="en-GB" sz="1200" dirty="0">
                <a:solidFill>
                  <a:schemeClr val="dk1"/>
                </a:solidFill>
              </a:rPr>
              <a:t>The next time you read an article, ask yourself:</a:t>
            </a:r>
            <a:endParaRPr sz="1200" dirty="0">
              <a:solidFill>
                <a:schemeClr val="dk1"/>
              </a:solidFill>
            </a:endParaRPr>
          </a:p>
          <a:p>
            <a:pPr marL="0" marR="2478024" lvl="0" indent="0" algn="l" rtl="0">
              <a:lnSpc>
                <a:spcPct val="115000"/>
              </a:lnSpc>
              <a:spcBef>
                <a:spcPts val="1080"/>
              </a:spcBef>
              <a:spcAft>
                <a:spcPts val="0"/>
              </a:spcAft>
              <a:buClr>
                <a:schemeClr val="dk1"/>
              </a:buClr>
              <a:buSzPts val="1100"/>
              <a:buFont typeface="Arial"/>
              <a:buNone/>
            </a:pPr>
            <a:r>
              <a:rPr lang="en-GB" sz="1200" dirty="0">
                <a:solidFill>
                  <a:schemeClr val="dk1"/>
                </a:solidFill>
              </a:rPr>
              <a:t>      1.Why is it important for me to read this material?</a:t>
            </a:r>
            <a:endParaRPr sz="1200" dirty="0">
              <a:solidFill>
                <a:schemeClr val="dk1"/>
              </a:solidFill>
            </a:endParaRPr>
          </a:p>
          <a:p>
            <a:pPr marL="0" marR="2478024" lvl="0" indent="0" algn="l" rtl="0">
              <a:lnSpc>
                <a:spcPct val="115000"/>
              </a:lnSpc>
              <a:spcBef>
                <a:spcPts val="1080"/>
              </a:spcBef>
              <a:spcAft>
                <a:spcPts val="0"/>
              </a:spcAft>
              <a:buClr>
                <a:schemeClr val="dk1"/>
              </a:buClr>
              <a:buSzPts val="1100"/>
              <a:buFont typeface="Arial"/>
              <a:buNone/>
            </a:pPr>
            <a:r>
              <a:rPr lang="en-GB" sz="1200" dirty="0">
                <a:solidFill>
                  <a:schemeClr val="dk1"/>
                </a:solidFill>
              </a:rPr>
              <a:t>	2.What information am I expected to absorb?</a:t>
            </a:r>
            <a:endParaRPr sz="1200" dirty="0">
              <a:solidFill>
                <a:schemeClr val="dk1"/>
              </a:solidFill>
            </a:endParaRPr>
          </a:p>
          <a:p>
            <a:pPr marL="0" marR="2478024" lvl="0" indent="0" algn="l" rtl="0">
              <a:lnSpc>
                <a:spcPct val="115000"/>
              </a:lnSpc>
              <a:spcBef>
                <a:spcPts val="1080"/>
              </a:spcBef>
              <a:spcAft>
                <a:spcPts val="0"/>
              </a:spcAft>
              <a:buClr>
                <a:schemeClr val="dk1"/>
              </a:buClr>
              <a:buSzPts val="1100"/>
              <a:buFont typeface="Arial"/>
              <a:buNone/>
            </a:pPr>
            <a:r>
              <a:rPr lang="en-GB" sz="1200" dirty="0">
                <a:solidFill>
                  <a:schemeClr val="dk1"/>
                </a:solidFill>
              </a:rPr>
              <a:t>	3.How can I demonstrate comprehension of the material?</a:t>
            </a:r>
            <a:endParaRPr sz="1200" dirty="0">
              <a:solidFill>
                <a:schemeClr val="dk1"/>
              </a:solidFill>
            </a:endParaRPr>
          </a:p>
          <a:p>
            <a:pPr marL="0" marR="2478024" lvl="0" indent="0" algn="l" rtl="0">
              <a:lnSpc>
                <a:spcPct val="115000"/>
              </a:lnSpc>
              <a:spcBef>
                <a:spcPts val="1080"/>
              </a:spcBef>
              <a:spcAft>
                <a:spcPts val="0"/>
              </a:spcAft>
              <a:buClr>
                <a:schemeClr val="dk1"/>
              </a:buClr>
              <a:buSzPts val="1100"/>
              <a:buFont typeface="Arial"/>
              <a:buNone/>
            </a:pPr>
            <a:endParaRPr sz="1200" dirty="0">
              <a:solidFill>
                <a:schemeClr val="dk1"/>
              </a:solidFill>
            </a:endParaRPr>
          </a:p>
          <a:p>
            <a:pPr marL="0" marR="2478024" lvl="0" indent="0" algn="l" rtl="0">
              <a:lnSpc>
                <a:spcPct val="115000"/>
              </a:lnSpc>
              <a:spcBef>
                <a:spcPts val="1080"/>
              </a:spcBef>
              <a:spcAft>
                <a:spcPts val="0"/>
              </a:spcAft>
              <a:buNone/>
            </a:pPr>
            <a:endParaRPr sz="1200" dirty="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6be5bd42be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6be5bd42be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200">
                <a:solidFill>
                  <a:schemeClr val="dk1"/>
                </a:solidFill>
              </a:rPr>
              <a:t>Here are some simple and effective ways to help students build reading skills to better understand classroom curriculum.</a:t>
            </a:r>
            <a:endParaRPr sz="1200">
              <a:solidFill>
                <a:schemeClr val="dk1"/>
              </a:solidFill>
            </a:endParaRPr>
          </a:p>
          <a:p>
            <a:pPr marL="0" lvl="0" indent="0" algn="l" rtl="0">
              <a:spcBef>
                <a:spcPts val="0"/>
              </a:spcBef>
              <a:spcAft>
                <a:spcPts val="0"/>
              </a:spcAft>
              <a:buClr>
                <a:schemeClr val="dk1"/>
              </a:buClr>
              <a:buSzPts val="1100"/>
              <a:buFont typeface="Arial"/>
              <a:buNone/>
            </a:pPr>
            <a:r>
              <a:rPr lang="en-GB" sz="1200">
                <a:solidFill>
                  <a:schemeClr val="dk1"/>
                </a:solidFill>
              </a:rPr>
              <a:t>1. </a:t>
            </a:r>
            <a:r>
              <a:rPr lang="en-GB" sz="1200" b="1">
                <a:solidFill>
                  <a:schemeClr val="dk1"/>
                </a:solidFill>
              </a:rPr>
              <a:t>Annotate and highlight text</a:t>
            </a:r>
            <a:endParaRPr sz="1200" b="1">
              <a:solidFill>
                <a:schemeClr val="dk1"/>
              </a:solidFill>
            </a:endParaRPr>
          </a:p>
          <a:p>
            <a:pPr marL="0" lvl="0" indent="0" algn="l" rtl="0">
              <a:spcBef>
                <a:spcPts val="0"/>
              </a:spcBef>
              <a:spcAft>
                <a:spcPts val="0"/>
              </a:spcAft>
              <a:buClr>
                <a:schemeClr val="dk1"/>
              </a:buClr>
              <a:buSzPts val="1100"/>
              <a:buFont typeface="Arial"/>
              <a:buNone/>
            </a:pPr>
            <a:endParaRPr sz="1200">
              <a:solidFill>
                <a:schemeClr val="dk1"/>
              </a:solidFill>
            </a:endParaRPr>
          </a:p>
          <a:p>
            <a:pPr marL="0" lvl="0" indent="0" algn="l" rtl="0">
              <a:spcBef>
                <a:spcPts val="0"/>
              </a:spcBef>
              <a:spcAft>
                <a:spcPts val="0"/>
              </a:spcAft>
              <a:buClr>
                <a:schemeClr val="dk1"/>
              </a:buClr>
              <a:buSzPts val="1100"/>
              <a:buFont typeface="Arial"/>
              <a:buNone/>
            </a:pPr>
            <a:r>
              <a:rPr lang="en-GB" sz="1200">
                <a:solidFill>
                  <a:schemeClr val="dk1"/>
                </a:solidFill>
              </a:rPr>
              <a:t>Teach your students to highlight and underline valuable information as they read. Have students write notes on the pages they are reading to help them stay focused and improve comprehension. Students can also write down questions as they read to receive more explanation on a new concept or to define a new word.</a:t>
            </a:r>
            <a:endParaRPr sz="1200">
              <a:solidFill>
                <a:schemeClr val="dk1"/>
              </a:solidFill>
            </a:endParaRPr>
          </a:p>
          <a:p>
            <a:pPr marL="0" lvl="0" indent="0" algn="l" rtl="0">
              <a:spcBef>
                <a:spcPts val="0"/>
              </a:spcBef>
              <a:spcAft>
                <a:spcPts val="0"/>
              </a:spcAft>
              <a:buClr>
                <a:schemeClr val="dk1"/>
              </a:buClr>
              <a:buSzPts val="1100"/>
              <a:buFont typeface="Arial"/>
              <a:buNone/>
            </a:pPr>
            <a:endParaRPr sz="1200">
              <a:solidFill>
                <a:schemeClr val="dk1"/>
              </a:solidFill>
            </a:endParaRPr>
          </a:p>
          <a:p>
            <a:pPr marL="0" lvl="0" indent="0" algn="l" rtl="0">
              <a:spcBef>
                <a:spcPts val="0"/>
              </a:spcBef>
              <a:spcAft>
                <a:spcPts val="0"/>
              </a:spcAft>
              <a:buClr>
                <a:schemeClr val="dk1"/>
              </a:buClr>
              <a:buSzPts val="1100"/>
              <a:buFont typeface="Arial"/>
              <a:buNone/>
            </a:pPr>
            <a:r>
              <a:rPr lang="en-GB" sz="1200">
                <a:solidFill>
                  <a:schemeClr val="dk1"/>
                </a:solidFill>
              </a:rPr>
              <a:t>2. </a:t>
            </a:r>
            <a:r>
              <a:rPr lang="en-GB" sz="1200" b="1">
                <a:solidFill>
                  <a:schemeClr val="dk1"/>
                </a:solidFill>
              </a:rPr>
              <a:t>Personalize the content</a:t>
            </a:r>
            <a:endParaRPr sz="1200" b="1">
              <a:solidFill>
                <a:schemeClr val="dk1"/>
              </a:solidFill>
            </a:endParaRPr>
          </a:p>
          <a:p>
            <a:pPr marL="0" lvl="0" indent="0" algn="l" rtl="0">
              <a:spcBef>
                <a:spcPts val="0"/>
              </a:spcBef>
              <a:spcAft>
                <a:spcPts val="0"/>
              </a:spcAft>
              <a:buClr>
                <a:schemeClr val="dk1"/>
              </a:buClr>
              <a:buSzPts val="1100"/>
              <a:buFont typeface="Arial"/>
              <a:buNone/>
            </a:pPr>
            <a:endParaRPr sz="1200">
              <a:solidFill>
                <a:schemeClr val="dk1"/>
              </a:solidFill>
            </a:endParaRPr>
          </a:p>
          <a:p>
            <a:pPr marL="0" lvl="0" indent="0" algn="l" rtl="0">
              <a:spcBef>
                <a:spcPts val="0"/>
              </a:spcBef>
              <a:spcAft>
                <a:spcPts val="0"/>
              </a:spcAft>
              <a:buClr>
                <a:schemeClr val="dk1"/>
              </a:buClr>
              <a:buSzPts val="1100"/>
              <a:buFont typeface="Arial"/>
              <a:buNone/>
            </a:pPr>
            <a:r>
              <a:rPr lang="en-GB" sz="1200">
                <a:solidFill>
                  <a:schemeClr val="dk1"/>
                </a:solidFill>
              </a:rPr>
              <a:t>Students can increase their understanding by seeing how the material connects with their life. Have your students make personal connections with the text by writing it down on the page. You can also help students comprehend the text by helping them see an association with current events.</a:t>
            </a:r>
            <a:endParaRPr sz="1200">
              <a:solidFill>
                <a:schemeClr val="dk1"/>
              </a:solidFill>
            </a:endParaRPr>
          </a:p>
          <a:p>
            <a:pPr marL="0" lvl="0" indent="0" algn="l" rtl="0">
              <a:spcBef>
                <a:spcPts val="0"/>
              </a:spcBef>
              <a:spcAft>
                <a:spcPts val="0"/>
              </a:spcAft>
              <a:buClr>
                <a:schemeClr val="dk1"/>
              </a:buClr>
              <a:buSzPts val="1100"/>
              <a:buFont typeface="Arial"/>
              <a:buNone/>
            </a:pPr>
            <a:endParaRPr sz="1200">
              <a:solidFill>
                <a:schemeClr val="dk1"/>
              </a:solidFill>
            </a:endParaRPr>
          </a:p>
          <a:p>
            <a:pPr marL="0" lvl="0" indent="0" algn="l" rtl="0">
              <a:spcBef>
                <a:spcPts val="0"/>
              </a:spcBef>
              <a:spcAft>
                <a:spcPts val="0"/>
              </a:spcAft>
              <a:buClr>
                <a:schemeClr val="dk1"/>
              </a:buClr>
              <a:buSzPts val="1100"/>
              <a:buFont typeface="Arial"/>
              <a:buNone/>
            </a:pPr>
            <a:r>
              <a:rPr lang="en-GB" sz="1200">
                <a:solidFill>
                  <a:schemeClr val="dk1"/>
                </a:solidFill>
              </a:rPr>
              <a:t>3</a:t>
            </a:r>
            <a:r>
              <a:rPr lang="en-GB" sz="1200" b="1">
                <a:solidFill>
                  <a:schemeClr val="dk1"/>
                </a:solidFill>
              </a:rPr>
              <a:t>. Practice problem solving skills</a:t>
            </a:r>
            <a:endParaRPr sz="1200" b="1">
              <a:solidFill>
                <a:schemeClr val="dk1"/>
              </a:solidFill>
            </a:endParaRPr>
          </a:p>
          <a:p>
            <a:pPr marL="0" lvl="0" indent="0" algn="l" rtl="0">
              <a:spcBef>
                <a:spcPts val="0"/>
              </a:spcBef>
              <a:spcAft>
                <a:spcPts val="0"/>
              </a:spcAft>
              <a:buClr>
                <a:schemeClr val="dk1"/>
              </a:buClr>
              <a:buSzPts val="1100"/>
              <a:buFont typeface="Arial"/>
              <a:buNone/>
            </a:pPr>
            <a:endParaRPr sz="1200">
              <a:solidFill>
                <a:schemeClr val="dk1"/>
              </a:solidFill>
            </a:endParaRPr>
          </a:p>
          <a:p>
            <a:pPr marL="0" lvl="0" indent="0" algn="l" rtl="0">
              <a:spcBef>
                <a:spcPts val="0"/>
              </a:spcBef>
              <a:spcAft>
                <a:spcPts val="0"/>
              </a:spcAft>
              <a:buClr>
                <a:schemeClr val="dk1"/>
              </a:buClr>
              <a:buSzPts val="1100"/>
              <a:buFont typeface="Arial"/>
              <a:buNone/>
            </a:pPr>
            <a:r>
              <a:rPr lang="en-GB" sz="1200">
                <a:solidFill>
                  <a:schemeClr val="dk1"/>
                </a:solidFill>
              </a:rPr>
              <a:t>Blend real-world problem solving skills into your curriculum. Have your students write out solutions to the problem and discuss their ideas as a class or in small groups.</a:t>
            </a:r>
            <a:endParaRPr sz="1200">
              <a:solidFill>
                <a:schemeClr val="dk1"/>
              </a:solidFill>
            </a:endParaRPr>
          </a:p>
          <a:p>
            <a:pPr marL="0" lvl="0" indent="0" algn="l" rtl="0">
              <a:spcBef>
                <a:spcPts val="0"/>
              </a:spcBef>
              <a:spcAft>
                <a:spcPts val="0"/>
              </a:spcAft>
              <a:buClr>
                <a:schemeClr val="dk1"/>
              </a:buClr>
              <a:buSzPts val="1100"/>
              <a:buFont typeface="Arial"/>
              <a:buNone/>
            </a:pPr>
            <a:endParaRPr sz="1200">
              <a:solidFill>
                <a:schemeClr val="dk1"/>
              </a:solidFill>
            </a:endParaRPr>
          </a:p>
          <a:p>
            <a:pPr marL="0" lvl="0" indent="0" algn="l" rtl="0">
              <a:spcBef>
                <a:spcPts val="0"/>
              </a:spcBef>
              <a:spcAft>
                <a:spcPts val="0"/>
              </a:spcAft>
              <a:buClr>
                <a:schemeClr val="dk1"/>
              </a:buClr>
              <a:buSzPts val="1100"/>
              <a:buFont typeface="Arial"/>
              <a:buNone/>
            </a:pPr>
            <a:r>
              <a:rPr lang="en-GB" sz="1200">
                <a:solidFill>
                  <a:schemeClr val="dk1"/>
                </a:solidFill>
              </a:rPr>
              <a:t>4. </a:t>
            </a:r>
            <a:r>
              <a:rPr lang="en-GB" sz="1200" b="1">
                <a:solidFill>
                  <a:schemeClr val="dk1"/>
                </a:solidFill>
              </a:rPr>
              <a:t>Incorporate more senses</a:t>
            </a:r>
            <a:endParaRPr sz="1200" b="1">
              <a:solidFill>
                <a:schemeClr val="dk1"/>
              </a:solidFill>
            </a:endParaRPr>
          </a:p>
          <a:p>
            <a:pPr marL="0" lvl="0" indent="0" algn="l" rtl="0">
              <a:spcBef>
                <a:spcPts val="0"/>
              </a:spcBef>
              <a:spcAft>
                <a:spcPts val="0"/>
              </a:spcAft>
              <a:buClr>
                <a:schemeClr val="dk1"/>
              </a:buClr>
              <a:buSzPts val="1100"/>
              <a:buFont typeface="Arial"/>
              <a:buNone/>
            </a:pPr>
            <a:endParaRPr sz="1200">
              <a:solidFill>
                <a:schemeClr val="dk1"/>
              </a:solidFill>
            </a:endParaRPr>
          </a:p>
          <a:p>
            <a:pPr marL="0" lvl="0" indent="0" algn="l" rtl="0">
              <a:spcBef>
                <a:spcPts val="0"/>
              </a:spcBef>
              <a:spcAft>
                <a:spcPts val="0"/>
              </a:spcAft>
              <a:buClr>
                <a:schemeClr val="dk1"/>
              </a:buClr>
              <a:buSzPts val="1100"/>
              <a:buFont typeface="Arial"/>
              <a:buNone/>
            </a:pPr>
            <a:r>
              <a:rPr lang="en-GB" sz="1200">
                <a:solidFill>
                  <a:schemeClr val="dk1"/>
                </a:solidFill>
              </a:rPr>
              <a:t>Add in activities that reinforce learning and comprehension by using more senses as they read. Remind students to read with a pen or pencil to annotate the text. Have your students take turns reading out loud. Use projectors to guide your lesson and write down questions for those who are visual learners.</a:t>
            </a:r>
            <a:endParaRPr sz="1200">
              <a:solidFill>
                <a:schemeClr val="dk1"/>
              </a:solidFill>
            </a:endParaRPr>
          </a:p>
          <a:p>
            <a:pPr marL="0" lvl="0" indent="0" algn="l" rtl="0">
              <a:spcBef>
                <a:spcPts val="0"/>
              </a:spcBef>
              <a:spcAft>
                <a:spcPts val="0"/>
              </a:spcAft>
              <a:buNone/>
            </a:pPr>
            <a:endParaRPr sz="1200">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6cc4c9f811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6cc4c9f811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dk1"/>
                </a:solidFill>
              </a:rPr>
              <a:t>5. </a:t>
            </a:r>
            <a:r>
              <a:rPr lang="en-GB" sz="1200" b="1">
                <a:solidFill>
                  <a:schemeClr val="dk1"/>
                </a:solidFill>
              </a:rPr>
              <a:t>Understand common themes</a:t>
            </a:r>
            <a:endParaRPr sz="1200" b="1">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r>
              <a:rPr lang="en-GB" sz="1200">
                <a:solidFill>
                  <a:schemeClr val="dk1"/>
                </a:solidFill>
              </a:rPr>
              <a:t>Ask your students to look for examples of a certain theme throughout the chapter to increase engagement. Have students share their findings with the class to help students learn a specific theme more in-depth.</a:t>
            </a: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r>
              <a:rPr lang="en-GB" sz="1200">
                <a:solidFill>
                  <a:schemeClr val="dk1"/>
                </a:solidFill>
              </a:rPr>
              <a:t>6. </a:t>
            </a:r>
            <a:r>
              <a:rPr lang="en-GB" sz="1200" b="1">
                <a:solidFill>
                  <a:schemeClr val="dk1"/>
                </a:solidFill>
              </a:rPr>
              <a:t>Set reading goals</a:t>
            </a:r>
            <a:endParaRPr sz="1200" b="1">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r>
              <a:rPr lang="en-GB" sz="1200">
                <a:solidFill>
                  <a:schemeClr val="dk1"/>
                </a:solidFill>
              </a:rPr>
              <a:t>Have each student set their own reading goals. This can help them take action in building reading skills and students will be more mindful of how they are improving.</a:t>
            </a: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r>
              <a:rPr lang="en-GB" sz="1200">
                <a:solidFill>
                  <a:schemeClr val="dk1"/>
                </a:solidFill>
              </a:rPr>
              <a:t>7. </a:t>
            </a:r>
            <a:r>
              <a:rPr lang="en-GB" sz="1200" b="1">
                <a:solidFill>
                  <a:schemeClr val="dk1"/>
                </a:solidFill>
              </a:rPr>
              <a:t>Read in portions</a:t>
            </a:r>
            <a:endParaRPr sz="1200" b="1">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r>
              <a:rPr lang="en-GB" sz="1200">
                <a:solidFill>
                  <a:schemeClr val="dk1"/>
                </a:solidFill>
              </a:rPr>
              <a:t>Long, complex reading can be more digestible by breaking it up into pieces. Shorter segments will help students retain the information as the class discusses the materials. It can also help students build confidence in understanding a complex subject.</a:t>
            </a: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r>
              <a:rPr lang="en-GB" sz="1200">
                <a:solidFill>
                  <a:schemeClr val="dk1"/>
                </a:solidFill>
              </a:rPr>
              <a:t>8</a:t>
            </a:r>
            <a:r>
              <a:rPr lang="en-GB" sz="1200" b="1">
                <a:solidFill>
                  <a:schemeClr val="dk1"/>
                </a:solidFill>
              </a:rPr>
              <a:t>. Let students guide their reading</a:t>
            </a:r>
            <a:endParaRPr sz="1200" b="1">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r>
              <a:rPr lang="en-GB" sz="1200">
                <a:solidFill>
                  <a:schemeClr val="dk1"/>
                </a:solidFill>
              </a:rPr>
              <a:t>Your students process reading material and curriculum in very different ways. As you implement reading activities to help your class learn complex materials, you will learn what works best for each student individually.</a:t>
            </a:r>
            <a:endParaRPr sz="120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4" name="Google Shape;4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
        <p:cNvGrpSpPr/>
        <p:nvPr/>
      </p:nvGrpSpPr>
      <p:grpSpPr>
        <a:xfrm>
          <a:off x="0" y="0"/>
          <a:ext cx="0" cy="0"/>
          <a:chOff x="0" y="0"/>
          <a:chExt cx="0" cy="0"/>
        </a:xfrm>
      </p:grpSpPr>
      <p:sp>
        <p:nvSpPr>
          <p:cNvPr id="11" name="Google Shape;11;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2" name="Google Shape;12;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5" name="Google Shape;15;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6" name="Google Shape;16;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0" name="Google Shape;20;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1" name="Google Shape;2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4" name="Google Shape;24;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7" name="Google Shape;27;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1" name="Google Shape;3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5" name="Google Shape;3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3.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51" name="Google Shape;51;p13"/>
          <p:cNvPicPr preferRelativeResize="0"/>
          <p:nvPr/>
        </p:nvPicPr>
        <p:blipFill>
          <a:blip r:embed="rId3">
            <a:alphaModFix/>
          </a:blip>
          <a:stretch>
            <a:fillRect/>
          </a:stretch>
        </p:blipFill>
        <p:spPr>
          <a:xfrm>
            <a:off x="2808000" y="431425"/>
            <a:ext cx="3527998" cy="428064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2"/>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135" name="Google Shape;135;p22"/>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136" name="Google Shape;136;p22"/>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2"/>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b="1">
                <a:solidFill>
                  <a:schemeClr val="lt1"/>
                </a:solidFill>
                <a:latin typeface="Roboto"/>
                <a:ea typeface="Roboto"/>
                <a:cs typeface="Roboto"/>
                <a:sym typeface="Roboto"/>
              </a:rPr>
              <a:t>READING SKILLS</a:t>
            </a:r>
            <a:endParaRPr sz="2000" b="1">
              <a:solidFill>
                <a:schemeClr val="lt1"/>
              </a:solidFill>
              <a:latin typeface="Roboto"/>
              <a:ea typeface="Roboto"/>
              <a:cs typeface="Roboto"/>
              <a:sym typeface="Roboto"/>
            </a:endParaRPr>
          </a:p>
        </p:txBody>
      </p:sp>
      <p:sp>
        <p:nvSpPr>
          <p:cNvPr id="138" name="Google Shape;138;p22"/>
          <p:cNvSpPr txBox="1"/>
          <p:nvPr/>
        </p:nvSpPr>
        <p:spPr>
          <a:xfrm>
            <a:off x="327600" y="1383600"/>
            <a:ext cx="8487600" cy="26103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2000">
                <a:latin typeface="Roboto Light"/>
                <a:ea typeface="Roboto Light"/>
                <a:cs typeface="Roboto Light"/>
                <a:sym typeface="Roboto Light"/>
              </a:rPr>
              <a:t>Benefits of Reading Skills</a:t>
            </a:r>
            <a:endParaRPr sz="2000">
              <a:latin typeface="Roboto Light"/>
              <a:ea typeface="Roboto Light"/>
              <a:cs typeface="Roboto Light"/>
              <a:sym typeface="Roboto Light"/>
            </a:endParaRPr>
          </a:p>
          <a:p>
            <a:pPr marL="457200" lvl="0" indent="-342900" algn="l" rtl="0">
              <a:spcBef>
                <a:spcPts val="80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Giving Satisfaction</a:t>
            </a:r>
            <a:endParaRPr sz="1800">
              <a:latin typeface="Roboto Light"/>
              <a:ea typeface="Roboto Light"/>
              <a:cs typeface="Roboto Light"/>
              <a:sym typeface="Roboto Light"/>
            </a:endParaRPr>
          </a:p>
          <a:p>
            <a:pPr marL="457200" lvl="0" indent="-342900" algn="l" rtl="0">
              <a:spcBef>
                <a:spcPts val="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Enhancing Concentration</a:t>
            </a:r>
            <a:endParaRPr sz="1800">
              <a:latin typeface="Roboto Light"/>
              <a:ea typeface="Roboto Light"/>
              <a:cs typeface="Roboto Light"/>
              <a:sym typeface="Roboto Light"/>
            </a:endParaRPr>
          </a:p>
          <a:p>
            <a:pPr marL="457200" lvl="0" indent="-342900" algn="l" rtl="0">
              <a:spcBef>
                <a:spcPts val="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Imparting Knowledge</a:t>
            </a:r>
            <a:endParaRPr sz="1800">
              <a:latin typeface="Roboto Light"/>
              <a:ea typeface="Roboto Light"/>
              <a:cs typeface="Roboto Light"/>
              <a:sym typeface="Roboto Light"/>
            </a:endParaRPr>
          </a:p>
          <a:p>
            <a:pPr marL="457200" lvl="0" indent="-342900" algn="l" rtl="0">
              <a:spcBef>
                <a:spcPts val="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Exercise of Brain</a:t>
            </a:r>
            <a:endParaRPr sz="1800">
              <a:solidFill>
                <a:schemeClr val="dk1"/>
              </a:solidFill>
              <a:latin typeface="Roboto Light"/>
              <a:ea typeface="Roboto Light"/>
              <a:cs typeface="Roboto Light"/>
              <a:sym typeface="Roboto Light"/>
            </a:endParaRPr>
          </a:p>
          <a:p>
            <a:pPr marL="0" lvl="0" indent="0" algn="l" rtl="0">
              <a:spcBef>
                <a:spcPts val="0"/>
              </a:spcBef>
              <a:spcAft>
                <a:spcPts val="0"/>
              </a:spcAft>
              <a:buNone/>
            </a:pPr>
            <a:endParaRPr sz="1800">
              <a:solidFill>
                <a:schemeClr val="dk1"/>
              </a:solidFill>
              <a:latin typeface="Roboto Light"/>
              <a:ea typeface="Roboto Light"/>
              <a:cs typeface="Roboto Light"/>
              <a:sym typeface="Roboto Light"/>
            </a:endParaRPr>
          </a:p>
          <a:p>
            <a:pPr marL="457200" lvl="0" indent="0" algn="l" rtl="0">
              <a:spcBef>
                <a:spcPts val="0"/>
              </a:spcBef>
              <a:spcAft>
                <a:spcPts val="0"/>
              </a:spcAft>
              <a:buNone/>
            </a:pPr>
            <a:endParaRPr sz="1800">
              <a:solidFill>
                <a:schemeClr val="dk1"/>
              </a:solidFill>
              <a:latin typeface="Roboto Light"/>
              <a:ea typeface="Roboto Light"/>
              <a:cs typeface="Roboto Light"/>
              <a:sym typeface="Roboto Light"/>
            </a:endParaRPr>
          </a:p>
          <a:p>
            <a:pPr marL="45720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pic>
        <p:nvPicPr>
          <p:cNvPr id="139" name="Google Shape;139;p22"/>
          <p:cNvPicPr preferRelativeResize="0"/>
          <p:nvPr/>
        </p:nvPicPr>
        <p:blipFill>
          <a:blip r:embed="rId5">
            <a:alphaModFix/>
          </a:blip>
          <a:stretch>
            <a:fillRect/>
          </a:stretch>
        </p:blipFill>
        <p:spPr>
          <a:xfrm>
            <a:off x="8023343" y="4075169"/>
            <a:ext cx="1120657" cy="10656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8">
                                            <p:txEl>
                                              <p:pRg st="0" end="0"/>
                                            </p:txEl>
                                          </p:spTgt>
                                        </p:tgtEl>
                                        <p:attrNameLst>
                                          <p:attrName>style.visibility</p:attrName>
                                        </p:attrNameLst>
                                      </p:cBhvr>
                                      <p:to>
                                        <p:strVal val="visible"/>
                                      </p:to>
                                    </p:set>
                                    <p:animEffect transition="in" filter="fade">
                                      <p:cBhvr>
                                        <p:cTn id="7" dur="1000"/>
                                        <p:tgtEl>
                                          <p:spTgt spid="1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8">
                                            <p:txEl>
                                              <p:pRg st="1" end="1"/>
                                            </p:txEl>
                                          </p:spTgt>
                                        </p:tgtEl>
                                        <p:attrNameLst>
                                          <p:attrName>style.visibility</p:attrName>
                                        </p:attrNameLst>
                                      </p:cBhvr>
                                      <p:to>
                                        <p:strVal val="visible"/>
                                      </p:to>
                                    </p:set>
                                    <p:animEffect transition="in" filter="fade">
                                      <p:cBhvr>
                                        <p:cTn id="12" dur="1000"/>
                                        <p:tgtEl>
                                          <p:spTgt spid="13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8">
                                            <p:txEl>
                                              <p:pRg st="2" end="2"/>
                                            </p:txEl>
                                          </p:spTgt>
                                        </p:tgtEl>
                                        <p:attrNameLst>
                                          <p:attrName>style.visibility</p:attrName>
                                        </p:attrNameLst>
                                      </p:cBhvr>
                                      <p:to>
                                        <p:strVal val="visible"/>
                                      </p:to>
                                    </p:set>
                                    <p:animEffect transition="in" filter="fade">
                                      <p:cBhvr>
                                        <p:cTn id="17" dur="1000"/>
                                        <p:tgtEl>
                                          <p:spTgt spid="13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8">
                                            <p:txEl>
                                              <p:pRg st="3" end="3"/>
                                            </p:txEl>
                                          </p:spTgt>
                                        </p:tgtEl>
                                        <p:attrNameLst>
                                          <p:attrName>style.visibility</p:attrName>
                                        </p:attrNameLst>
                                      </p:cBhvr>
                                      <p:to>
                                        <p:strVal val="visible"/>
                                      </p:to>
                                    </p:set>
                                    <p:animEffect transition="in" filter="fade">
                                      <p:cBhvr>
                                        <p:cTn id="22" dur="1000"/>
                                        <p:tgtEl>
                                          <p:spTgt spid="13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8">
                                            <p:txEl>
                                              <p:pRg st="4" end="4"/>
                                            </p:txEl>
                                          </p:spTgt>
                                        </p:tgtEl>
                                        <p:attrNameLst>
                                          <p:attrName>style.visibility</p:attrName>
                                        </p:attrNameLst>
                                      </p:cBhvr>
                                      <p:to>
                                        <p:strVal val="visible"/>
                                      </p:to>
                                    </p:set>
                                    <p:animEffect transition="in" filter="fade">
                                      <p:cBhvr>
                                        <p:cTn id="27" dur="1000"/>
                                        <p:tgtEl>
                                          <p:spTgt spid="13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8">
                                            <p:txEl>
                                              <p:pRg st="5" end="5"/>
                                            </p:txEl>
                                          </p:spTgt>
                                        </p:tgtEl>
                                        <p:attrNameLst>
                                          <p:attrName>style.visibility</p:attrName>
                                        </p:attrNameLst>
                                      </p:cBhvr>
                                      <p:to>
                                        <p:strVal val="visible"/>
                                      </p:to>
                                    </p:set>
                                    <p:animEffect transition="in" filter="fade">
                                      <p:cBhvr>
                                        <p:cTn id="32" dur="1000"/>
                                        <p:tgtEl>
                                          <p:spTgt spid="13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38">
                                            <p:txEl>
                                              <p:pRg st="6" end="6"/>
                                            </p:txEl>
                                          </p:spTgt>
                                        </p:tgtEl>
                                        <p:attrNameLst>
                                          <p:attrName>style.visibility</p:attrName>
                                        </p:attrNameLst>
                                      </p:cBhvr>
                                      <p:to>
                                        <p:strVal val="visible"/>
                                      </p:to>
                                    </p:set>
                                    <p:animEffect transition="in" filter="fade">
                                      <p:cBhvr>
                                        <p:cTn id="37" dur="1000"/>
                                        <p:tgtEl>
                                          <p:spTgt spid="13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38">
                                            <p:txEl>
                                              <p:pRg st="7" end="7"/>
                                            </p:txEl>
                                          </p:spTgt>
                                        </p:tgtEl>
                                        <p:attrNameLst>
                                          <p:attrName>style.visibility</p:attrName>
                                        </p:attrNameLst>
                                      </p:cBhvr>
                                      <p:to>
                                        <p:strVal val="visible"/>
                                      </p:to>
                                    </p:set>
                                    <p:animEffect transition="in" filter="fade">
                                      <p:cBhvr>
                                        <p:cTn id="42" dur="1000"/>
                                        <p:tgtEl>
                                          <p:spTgt spid="13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23"/>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145" name="Google Shape;145;p23"/>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146" name="Google Shape;146;p23"/>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3"/>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b="1">
                <a:solidFill>
                  <a:schemeClr val="lt1"/>
                </a:solidFill>
                <a:latin typeface="Roboto"/>
                <a:ea typeface="Roboto"/>
                <a:cs typeface="Roboto"/>
                <a:sym typeface="Roboto"/>
              </a:rPr>
              <a:t>READING SKILLS</a:t>
            </a:r>
            <a:endParaRPr sz="2000" b="1">
              <a:solidFill>
                <a:schemeClr val="lt1"/>
              </a:solidFill>
              <a:latin typeface="Roboto"/>
              <a:ea typeface="Roboto"/>
              <a:cs typeface="Roboto"/>
              <a:sym typeface="Roboto"/>
            </a:endParaRPr>
          </a:p>
        </p:txBody>
      </p:sp>
      <p:sp>
        <p:nvSpPr>
          <p:cNvPr id="148" name="Google Shape;148;p23"/>
          <p:cNvSpPr txBox="1"/>
          <p:nvPr/>
        </p:nvSpPr>
        <p:spPr>
          <a:xfrm>
            <a:off x="327600" y="1383600"/>
            <a:ext cx="8487600" cy="26103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2000">
                <a:latin typeface="Roboto Light"/>
                <a:ea typeface="Roboto Light"/>
                <a:cs typeface="Roboto Light"/>
                <a:sym typeface="Roboto Light"/>
              </a:rPr>
              <a:t>Benefits of Reading Skills</a:t>
            </a:r>
            <a:endParaRPr sz="2000">
              <a:latin typeface="Roboto Light"/>
              <a:ea typeface="Roboto Light"/>
              <a:cs typeface="Roboto Light"/>
              <a:sym typeface="Roboto Light"/>
            </a:endParaRPr>
          </a:p>
          <a:p>
            <a:pPr marL="457200" lvl="0" indent="-342900" algn="l" rtl="0">
              <a:spcBef>
                <a:spcPts val="80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Reducing Stress</a:t>
            </a:r>
            <a:endParaRPr sz="1800">
              <a:latin typeface="Roboto Light"/>
              <a:ea typeface="Roboto Light"/>
              <a:cs typeface="Roboto Light"/>
              <a:sym typeface="Roboto Light"/>
            </a:endParaRPr>
          </a:p>
          <a:p>
            <a:pPr marL="457200" lvl="0" indent="-342900" algn="l" rtl="0">
              <a:spcBef>
                <a:spcPts val="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Enhancing Analytical Thinking</a:t>
            </a:r>
            <a:endParaRPr sz="1800">
              <a:latin typeface="Roboto Light"/>
              <a:ea typeface="Roboto Light"/>
              <a:cs typeface="Roboto Light"/>
              <a:sym typeface="Roboto Light"/>
            </a:endParaRPr>
          </a:p>
          <a:p>
            <a:pPr marL="457200" lvl="0" indent="-342900" algn="l" rtl="0">
              <a:spcBef>
                <a:spcPts val="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Improving Vocabulary</a:t>
            </a:r>
            <a:endParaRPr sz="1800">
              <a:latin typeface="Roboto Light"/>
              <a:ea typeface="Roboto Light"/>
              <a:cs typeface="Roboto Light"/>
              <a:sym typeface="Roboto Light"/>
            </a:endParaRPr>
          </a:p>
          <a:p>
            <a:pPr marL="457200" lvl="0" indent="-342900" algn="l" rtl="0">
              <a:spcBef>
                <a:spcPts val="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Improving Writing Skills</a:t>
            </a:r>
            <a:endParaRPr sz="1800">
              <a:solidFill>
                <a:schemeClr val="dk1"/>
              </a:solidFill>
              <a:latin typeface="Roboto Light"/>
              <a:ea typeface="Roboto Light"/>
              <a:cs typeface="Roboto Light"/>
              <a:sym typeface="Roboto Light"/>
            </a:endParaRPr>
          </a:p>
          <a:p>
            <a:pPr marL="0" lvl="0" indent="0" algn="l" rtl="0">
              <a:spcBef>
                <a:spcPts val="0"/>
              </a:spcBef>
              <a:spcAft>
                <a:spcPts val="0"/>
              </a:spcAft>
              <a:buNone/>
            </a:pPr>
            <a:endParaRPr sz="1800">
              <a:solidFill>
                <a:schemeClr val="dk1"/>
              </a:solidFill>
              <a:latin typeface="Roboto Light"/>
              <a:ea typeface="Roboto Light"/>
              <a:cs typeface="Roboto Light"/>
              <a:sym typeface="Roboto Light"/>
            </a:endParaRPr>
          </a:p>
          <a:p>
            <a:pPr marL="457200" lvl="0" indent="0" algn="l" rtl="0">
              <a:spcBef>
                <a:spcPts val="0"/>
              </a:spcBef>
              <a:spcAft>
                <a:spcPts val="0"/>
              </a:spcAft>
              <a:buNone/>
            </a:pPr>
            <a:endParaRPr sz="1800">
              <a:solidFill>
                <a:schemeClr val="dk1"/>
              </a:solidFill>
              <a:latin typeface="Roboto Light"/>
              <a:ea typeface="Roboto Light"/>
              <a:cs typeface="Roboto Light"/>
              <a:sym typeface="Roboto Light"/>
            </a:endParaRPr>
          </a:p>
          <a:p>
            <a:pPr marL="45720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pic>
        <p:nvPicPr>
          <p:cNvPr id="149" name="Google Shape;149;p23"/>
          <p:cNvPicPr preferRelativeResize="0"/>
          <p:nvPr/>
        </p:nvPicPr>
        <p:blipFill>
          <a:blip r:embed="rId5">
            <a:alphaModFix/>
          </a:blip>
          <a:stretch>
            <a:fillRect/>
          </a:stretch>
        </p:blipFill>
        <p:spPr>
          <a:xfrm>
            <a:off x="8023343" y="4075169"/>
            <a:ext cx="1120657" cy="10656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8">
                                            <p:txEl>
                                              <p:pRg st="0" end="0"/>
                                            </p:txEl>
                                          </p:spTgt>
                                        </p:tgtEl>
                                        <p:attrNameLst>
                                          <p:attrName>style.visibility</p:attrName>
                                        </p:attrNameLst>
                                      </p:cBhvr>
                                      <p:to>
                                        <p:strVal val="visible"/>
                                      </p:to>
                                    </p:set>
                                    <p:animEffect transition="in" filter="fade">
                                      <p:cBhvr>
                                        <p:cTn id="7" dur="1000"/>
                                        <p:tgtEl>
                                          <p:spTgt spid="14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8">
                                            <p:txEl>
                                              <p:pRg st="1" end="1"/>
                                            </p:txEl>
                                          </p:spTgt>
                                        </p:tgtEl>
                                        <p:attrNameLst>
                                          <p:attrName>style.visibility</p:attrName>
                                        </p:attrNameLst>
                                      </p:cBhvr>
                                      <p:to>
                                        <p:strVal val="visible"/>
                                      </p:to>
                                    </p:set>
                                    <p:animEffect transition="in" filter="fade">
                                      <p:cBhvr>
                                        <p:cTn id="12" dur="1000"/>
                                        <p:tgtEl>
                                          <p:spTgt spid="14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8">
                                            <p:txEl>
                                              <p:pRg st="2" end="2"/>
                                            </p:txEl>
                                          </p:spTgt>
                                        </p:tgtEl>
                                        <p:attrNameLst>
                                          <p:attrName>style.visibility</p:attrName>
                                        </p:attrNameLst>
                                      </p:cBhvr>
                                      <p:to>
                                        <p:strVal val="visible"/>
                                      </p:to>
                                    </p:set>
                                    <p:animEffect transition="in" filter="fade">
                                      <p:cBhvr>
                                        <p:cTn id="17" dur="1000"/>
                                        <p:tgtEl>
                                          <p:spTgt spid="14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8">
                                            <p:txEl>
                                              <p:pRg st="3" end="3"/>
                                            </p:txEl>
                                          </p:spTgt>
                                        </p:tgtEl>
                                        <p:attrNameLst>
                                          <p:attrName>style.visibility</p:attrName>
                                        </p:attrNameLst>
                                      </p:cBhvr>
                                      <p:to>
                                        <p:strVal val="visible"/>
                                      </p:to>
                                    </p:set>
                                    <p:animEffect transition="in" filter="fade">
                                      <p:cBhvr>
                                        <p:cTn id="22" dur="1000"/>
                                        <p:tgtEl>
                                          <p:spTgt spid="14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8">
                                            <p:txEl>
                                              <p:pRg st="4" end="4"/>
                                            </p:txEl>
                                          </p:spTgt>
                                        </p:tgtEl>
                                        <p:attrNameLst>
                                          <p:attrName>style.visibility</p:attrName>
                                        </p:attrNameLst>
                                      </p:cBhvr>
                                      <p:to>
                                        <p:strVal val="visible"/>
                                      </p:to>
                                    </p:set>
                                    <p:animEffect transition="in" filter="fade">
                                      <p:cBhvr>
                                        <p:cTn id="27" dur="1000"/>
                                        <p:tgtEl>
                                          <p:spTgt spid="14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8">
                                            <p:txEl>
                                              <p:pRg st="5" end="5"/>
                                            </p:txEl>
                                          </p:spTgt>
                                        </p:tgtEl>
                                        <p:attrNameLst>
                                          <p:attrName>style.visibility</p:attrName>
                                        </p:attrNameLst>
                                      </p:cBhvr>
                                      <p:to>
                                        <p:strVal val="visible"/>
                                      </p:to>
                                    </p:set>
                                    <p:animEffect transition="in" filter="fade">
                                      <p:cBhvr>
                                        <p:cTn id="32" dur="1000"/>
                                        <p:tgtEl>
                                          <p:spTgt spid="14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8">
                                            <p:txEl>
                                              <p:pRg st="6" end="6"/>
                                            </p:txEl>
                                          </p:spTgt>
                                        </p:tgtEl>
                                        <p:attrNameLst>
                                          <p:attrName>style.visibility</p:attrName>
                                        </p:attrNameLst>
                                      </p:cBhvr>
                                      <p:to>
                                        <p:strVal val="visible"/>
                                      </p:to>
                                    </p:set>
                                    <p:animEffect transition="in" filter="fade">
                                      <p:cBhvr>
                                        <p:cTn id="37" dur="1000"/>
                                        <p:tgtEl>
                                          <p:spTgt spid="14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48">
                                            <p:txEl>
                                              <p:pRg st="7" end="7"/>
                                            </p:txEl>
                                          </p:spTgt>
                                        </p:tgtEl>
                                        <p:attrNameLst>
                                          <p:attrName>style.visibility</p:attrName>
                                        </p:attrNameLst>
                                      </p:cBhvr>
                                      <p:to>
                                        <p:strVal val="visible"/>
                                      </p:to>
                                    </p:set>
                                    <p:animEffect transition="in" filter="fade">
                                      <p:cBhvr>
                                        <p:cTn id="42" dur="1000"/>
                                        <p:tgtEl>
                                          <p:spTgt spid="14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p:nvPr/>
        </p:nvSpPr>
        <p:spPr>
          <a:xfrm>
            <a:off x="1039100" y="1849575"/>
            <a:ext cx="5985300" cy="69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3600">
                <a:latin typeface="EB Garamond"/>
                <a:ea typeface="EB Garamond"/>
                <a:cs typeface="EB Garamond"/>
                <a:sym typeface="EB Garamond"/>
              </a:rPr>
              <a:t>  THANK YOU                      </a:t>
            </a:r>
            <a:endParaRPr sz="3600">
              <a:latin typeface="EB Garamond"/>
              <a:ea typeface="EB Garamond"/>
              <a:cs typeface="EB Garamond"/>
              <a:sym typeface="EB Garamon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56" name="Google Shape;56;p14"/>
          <p:cNvPicPr preferRelativeResize="0"/>
          <p:nvPr/>
        </p:nvPicPr>
        <p:blipFill rotWithShape="1">
          <a:blip r:embed="rId3">
            <a:alphaModFix/>
          </a:blip>
          <a:srcRect l="48597" t="9527" r="-23989" b="53642"/>
          <a:stretch/>
        </p:blipFill>
        <p:spPr>
          <a:xfrm>
            <a:off x="0" y="4145925"/>
            <a:ext cx="4061500" cy="997575"/>
          </a:xfrm>
          <a:prstGeom prst="rect">
            <a:avLst/>
          </a:prstGeom>
          <a:noFill/>
          <a:ln>
            <a:noFill/>
          </a:ln>
        </p:spPr>
      </p:pic>
      <p:pic>
        <p:nvPicPr>
          <p:cNvPr id="57" name="Google Shape;57;p14"/>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58" name="Google Shape;58;p14"/>
          <p:cNvSpPr txBox="1"/>
          <p:nvPr/>
        </p:nvSpPr>
        <p:spPr>
          <a:xfrm>
            <a:off x="4753475" y="3607050"/>
            <a:ext cx="4061400" cy="7668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800"/>
              </a:spcAft>
              <a:buNone/>
            </a:pPr>
            <a:r>
              <a:rPr lang="en-GB" sz="2000">
                <a:latin typeface="Roboto Light"/>
                <a:ea typeface="Roboto Light"/>
                <a:cs typeface="Roboto Light"/>
                <a:sym typeface="Roboto Light"/>
              </a:rPr>
              <a:t>Reading Skills</a:t>
            </a:r>
            <a:endParaRPr sz="2000">
              <a:latin typeface="Roboto Light"/>
              <a:ea typeface="Roboto Light"/>
              <a:cs typeface="Roboto Light"/>
              <a:sym typeface="Roboto Light"/>
            </a:endParaRPr>
          </a:p>
        </p:txBody>
      </p:sp>
      <p:pic>
        <p:nvPicPr>
          <p:cNvPr id="59" name="Google Shape;59;p14"/>
          <p:cNvPicPr preferRelativeResize="0"/>
          <p:nvPr/>
        </p:nvPicPr>
        <p:blipFill rotWithShape="1">
          <a:blip r:embed="rId5">
            <a:alphaModFix/>
          </a:blip>
          <a:srcRect l="21875" r="21875"/>
          <a:stretch/>
        </p:blipFill>
        <p:spPr>
          <a:xfrm>
            <a:off x="327588" y="233549"/>
            <a:ext cx="4140000" cy="4140000"/>
          </a:xfrm>
          <a:prstGeom prst="roundRect">
            <a:avLst>
              <a:gd name="adj" fmla="val 16667"/>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10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fade">
                                      <p:cBhvr>
                                        <p:cTn id="12" dur="10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pic>
        <p:nvPicPr>
          <p:cNvPr id="64" name="Google Shape;64;p15"/>
          <p:cNvPicPr preferRelativeResize="0"/>
          <p:nvPr/>
        </p:nvPicPr>
        <p:blipFill rotWithShape="1">
          <a:blip r:embed="rId3">
            <a:alphaModFix/>
          </a:blip>
          <a:srcRect l="16696" r="16703"/>
          <a:stretch/>
        </p:blipFill>
        <p:spPr>
          <a:xfrm>
            <a:off x="312288" y="1230749"/>
            <a:ext cx="2858400" cy="2858400"/>
          </a:xfrm>
          <a:prstGeom prst="roundRect">
            <a:avLst>
              <a:gd name="adj" fmla="val 16667"/>
            </a:avLst>
          </a:prstGeom>
          <a:noFill/>
          <a:ln>
            <a:noFill/>
          </a:ln>
        </p:spPr>
      </p:pic>
      <p:pic>
        <p:nvPicPr>
          <p:cNvPr id="65" name="Google Shape;65;p15"/>
          <p:cNvPicPr preferRelativeResize="0"/>
          <p:nvPr/>
        </p:nvPicPr>
        <p:blipFill rotWithShape="1">
          <a:blip r:embed="rId4">
            <a:alphaModFix/>
          </a:blip>
          <a:srcRect l="41241" t="9528" r="-23988" b="51129"/>
          <a:stretch/>
        </p:blipFill>
        <p:spPr>
          <a:xfrm>
            <a:off x="0" y="4075175"/>
            <a:ext cx="4457700" cy="1065625"/>
          </a:xfrm>
          <a:prstGeom prst="rect">
            <a:avLst/>
          </a:prstGeom>
          <a:noFill/>
          <a:ln>
            <a:noFill/>
          </a:ln>
        </p:spPr>
      </p:pic>
      <p:pic>
        <p:nvPicPr>
          <p:cNvPr id="66" name="Google Shape;66;p15"/>
          <p:cNvPicPr preferRelativeResize="0"/>
          <p:nvPr/>
        </p:nvPicPr>
        <p:blipFill>
          <a:blip r:embed="rId5">
            <a:alphaModFix/>
          </a:blip>
          <a:stretch>
            <a:fillRect/>
          </a:stretch>
        </p:blipFill>
        <p:spPr>
          <a:xfrm>
            <a:off x="7120800" y="233550"/>
            <a:ext cx="1694264" cy="766799"/>
          </a:xfrm>
          <a:prstGeom prst="rect">
            <a:avLst/>
          </a:prstGeom>
          <a:noFill/>
          <a:ln>
            <a:noFill/>
          </a:ln>
        </p:spPr>
      </p:pic>
      <p:sp>
        <p:nvSpPr>
          <p:cNvPr id="67" name="Google Shape;67;p15"/>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b="1">
                <a:solidFill>
                  <a:schemeClr val="lt1"/>
                </a:solidFill>
                <a:latin typeface="Roboto"/>
                <a:ea typeface="Roboto"/>
                <a:cs typeface="Roboto"/>
                <a:sym typeface="Roboto"/>
              </a:rPr>
              <a:t>READING SKILLS</a:t>
            </a:r>
            <a:endParaRPr sz="2000" b="1">
              <a:solidFill>
                <a:schemeClr val="lt1"/>
              </a:solidFill>
              <a:latin typeface="Roboto"/>
              <a:ea typeface="Roboto"/>
              <a:cs typeface="Roboto"/>
              <a:sym typeface="Roboto"/>
            </a:endParaRPr>
          </a:p>
        </p:txBody>
      </p:sp>
      <p:sp>
        <p:nvSpPr>
          <p:cNvPr id="69" name="Google Shape;69;p15"/>
          <p:cNvSpPr txBox="1"/>
          <p:nvPr/>
        </p:nvSpPr>
        <p:spPr>
          <a:xfrm>
            <a:off x="3664750" y="1450825"/>
            <a:ext cx="5287200" cy="26103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a:latin typeface="Roboto Light"/>
              <a:ea typeface="Roboto Light"/>
              <a:cs typeface="Roboto Light"/>
              <a:sym typeface="Roboto Light"/>
            </a:endParaRPr>
          </a:p>
          <a:p>
            <a:pPr marL="0" lvl="0" indent="0" algn="l" rtl="0">
              <a:spcBef>
                <a:spcPts val="800"/>
              </a:spcBef>
              <a:spcAft>
                <a:spcPts val="0"/>
              </a:spcAft>
              <a:buNone/>
            </a:pPr>
            <a:endParaRPr sz="2000">
              <a:latin typeface="Roboto Light"/>
              <a:ea typeface="Roboto Light"/>
              <a:cs typeface="Roboto Light"/>
              <a:sym typeface="Roboto Light"/>
            </a:endParaRPr>
          </a:p>
          <a:p>
            <a:pPr marL="0" lvl="0" indent="0" algn="l" rtl="0">
              <a:spcBef>
                <a:spcPts val="800"/>
              </a:spcBef>
              <a:spcAft>
                <a:spcPts val="0"/>
              </a:spcAft>
              <a:buNone/>
            </a:pPr>
            <a:endParaRPr sz="2000">
              <a:latin typeface="Roboto Light"/>
              <a:ea typeface="Roboto Light"/>
              <a:cs typeface="Roboto Light"/>
              <a:sym typeface="Roboto Light"/>
            </a:endParaRPr>
          </a:p>
          <a:p>
            <a:pPr marL="0" lvl="0" indent="0" algn="l" rtl="0">
              <a:spcBef>
                <a:spcPts val="800"/>
              </a:spcBef>
              <a:spcAft>
                <a:spcPts val="800"/>
              </a:spcAft>
              <a:buNone/>
            </a:pPr>
            <a:r>
              <a:rPr lang="en-GB" sz="2000">
                <a:latin typeface="Roboto Light"/>
                <a:ea typeface="Roboto Light"/>
                <a:cs typeface="Roboto Light"/>
                <a:sym typeface="Roboto Light"/>
              </a:rPr>
              <a:t>What is Reading Skills?</a:t>
            </a:r>
            <a:endParaRPr sz="2000">
              <a:latin typeface="Roboto Light"/>
              <a:ea typeface="Roboto Light"/>
              <a:cs typeface="Roboto Light"/>
              <a:sym typeface="Roboto 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1000"/>
                                        <p:tgtEl>
                                          <p:spTgt spid="6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9"/>
                                        </p:tgtEl>
                                        <p:attrNameLst>
                                          <p:attrName>style.visibility</p:attrName>
                                        </p:attrNameLst>
                                      </p:cBhvr>
                                      <p:to>
                                        <p:strVal val="visible"/>
                                      </p:to>
                                    </p:set>
                                    <p:animEffect transition="in" filter="fade">
                                      <p:cBhvr>
                                        <p:cTn id="12" dur="10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pic>
        <p:nvPicPr>
          <p:cNvPr id="74" name="Google Shape;74;p16"/>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75" name="Google Shape;75;p16"/>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76" name="Google Shape;76;p16"/>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6"/>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b="1">
                <a:solidFill>
                  <a:schemeClr val="lt1"/>
                </a:solidFill>
                <a:latin typeface="Roboto"/>
                <a:ea typeface="Roboto"/>
                <a:cs typeface="Roboto"/>
                <a:sym typeface="Roboto"/>
              </a:rPr>
              <a:t>READING SKILLS</a:t>
            </a:r>
            <a:endParaRPr sz="2000" b="1">
              <a:solidFill>
                <a:schemeClr val="lt1"/>
              </a:solidFill>
              <a:latin typeface="Roboto"/>
              <a:ea typeface="Roboto"/>
              <a:cs typeface="Roboto"/>
              <a:sym typeface="Roboto"/>
            </a:endParaRPr>
          </a:p>
        </p:txBody>
      </p:sp>
      <p:sp>
        <p:nvSpPr>
          <p:cNvPr id="78" name="Google Shape;78;p16"/>
          <p:cNvSpPr txBox="1"/>
          <p:nvPr/>
        </p:nvSpPr>
        <p:spPr>
          <a:xfrm>
            <a:off x="327600" y="1231200"/>
            <a:ext cx="8487600" cy="26103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2000">
                <a:latin typeface="Roboto Light"/>
                <a:ea typeface="Roboto Light"/>
                <a:cs typeface="Roboto Light"/>
                <a:sym typeface="Roboto Light"/>
              </a:rPr>
              <a:t>Types of Reading Skills</a:t>
            </a:r>
            <a:endParaRPr sz="2000">
              <a:latin typeface="Roboto Light"/>
              <a:ea typeface="Roboto Light"/>
              <a:cs typeface="Roboto Light"/>
              <a:sym typeface="Roboto Light"/>
            </a:endParaRPr>
          </a:p>
          <a:p>
            <a:pPr marL="457200" lvl="0" indent="-342900" algn="l" rtl="0">
              <a:spcBef>
                <a:spcPts val="80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Skimming</a:t>
            </a:r>
            <a:endParaRPr sz="1800">
              <a:latin typeface="Roboto Light"/>
              <a:ea typeface="Roboto Light"/>
              <a:cs typeface="Roboto Light"/>
              <a:sym typeface="Roboto Light"/>
            </a:endParaRPr>
          </a:p>
          <a:p>
            <a:pPr marL="457200" lvl="0" indent="-342900" algn="l" rtl="0">
              <a:spcBef>
                <a:spcPts val="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Scanning</a:t>
            </a:r>
            <a:endParaRPr sz="1800">
              <a:latin typeface="Roboto Light"/>
              <a:ea typeface="Roboto Light"/>
              <a:cs typeface="Roboto Light"/>
              <a:sym typeface="Roboto Light"/>
            </a:endParaRPr>
          </a:p>
          <a:p>
            <a:pPr marL="457200" lvl="0" indent="-342900" algn="l" rtl="0">
              <a:spcBef>
                <a:spcPts val="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 Intensive</a:t>
            </a:r>
            <a:endParaRPr sz="1800">
              <a:latin typeface="Roboto Light"/>
              <a:ea typeface="Roboto Light"/>
              <a:cs typeface="Roboto Light"/>
              <a:sym typeface="Roboto Light"/>
            </a:endParaRPr>
          </a:p>
          <a:p>
            <a:pPr marL="457200" lvl="0" indent="-342900" algn="l" rtl="0">
              <a:spcBef>
                <a:spcPts val="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Extensive</a:t>
            </a:r>
            <a:endParaRPr sz="1800">
              <a:solidFill>
                <a:schemeClr val="dk1"/>
              </a:solidFill>
              <a:latin typeface="Roboto Light"/>
              <a:ea typeface="Roboto Light"/>
              <a:cs typeface="Roboto Light"/>
              <a:sym typeface="Roboto Light"/>
            </a:endParaRPr>
          </a:p>
          <a:p>
            <a:pPr marL="45720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pic>
        <p:nvPicPr>
          <p:cNvPr id="79" name="Google Shape;79;p16"/>
          <p:cNvPicPr preferRelativeResize="0"/>
          <p:nvPr/>
        </p:nvPicPr>
        <p:blipFill>
          <a:blip r:embed="rId5">
            <a:alphaModFix/>
          </a:blip>
          <a:stretch>
            <a:fillRect/>
          </a:stretch>
        </p:blipFill>
        <p:spPr>
          <a:xfrm>
            <a:off x="8023343" y="4075169"/>
            <a:ext cx="1120657" cy="10656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8">
                                            <p:txEl>
                                              <p:pRg st="0" end="0"/>
                                            </p:txEl>
                                          </p:spTgt>
                                        </p:tgtEl>
                                        <p:attrNameLst>
                                          <p:attrName>style.visibility</p:attrName>
                                        </p:attrNameLst>
                                      </p:cBhvr>
                                      <p:to>
                                        <p:strVal val="visible"/>
                                      </p:to>
                                    </p:set>
                                    <p:animEffect transition="in" filter="fade">
                                      <p:cBhvr>
                                        <p:cTn id="7" dur="1000"/>
                                        <p:tgtEl>
                                          <p:spTgt spid="7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8">
                                            <p:txEl>
                                              <p:pRg st="1" end="1"/>
                                            </p:txEl>
                                          </p:spTgt>
                                        </p:tgtEl>
                                        <p:attrNameLst>
                                          <p:attrName>style.visibility</p:attrName>
                                        </p:attrNameLst>
                                      </p:cBhvr>
                                      <p:to>
                                        <p:strVal val="visible"/>
                                      </p:to>
                                    </p:set>
                                    <p:animEffect transition="in" filter="fade">
                                      <p:cBhvr>
                                        <p:cTn id="12" dur="1000"/>
                                        <p:tgtEl>
                                          <p:spTgt spid="7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8">
                                            <p:txEl>
                                              <p:pRg st="2" end="2"/>
                                            </p:txEl>
                                          </p:spTgt>
                                        </p:tgtEl>
                                        <p:attrNameLst>
                                          <p:attrName>style.visibility</p:attrName>
                                        </p:attrNameLst>
                                      </p:cBhvr>
                                      <p:to>
                                        <p:strVal val="visible"/>
                                      </p:to>
                                    </p:set>
                                    <p:animEffect transition="in" filter="fade">
                                      <p:cBhvr>
                                        <p:cTn id="17" dur="1000"/>
                                        <p:tgtEl>
                                          <p:spTgt spid="7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8">
                                            <p:txEl>
                                              <p:pRg st="3" end="3"/>
                                            </p:txEl>
                                          </p:spTgt>
                                        </p:tgtEl>
                                        <p:attrNameLst>
                                          <p:attrName>style.visibility</p:attrName>
                                        </p:attrNameLst>
                                      </p:cBhvr>
                                      <p:to>
                                        <p:strVal val="visible"/>
                                      </p:to>
                                    </p:set>
                                    <p:animEffect transition="in" filter="fade">
                                      <p:cBhvr>
                                        <p:cTn id="22" dur="1000"/>
                                        <p:tgtEl>
                                          <p:spTgt spid="7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8">
                                            <p:txEl>
                                              <p:pRg st="4" end="4"/>
                                            </p:txEl>
                                          </p:spTgt>
                                        </p:tgtEl>
                                        <p:attrNameLst>
                                          <p:attrName>style.visibility</p:attrName>
                                        </p:attrNameLst>
                                      </p:cBhvr>
                                      <p:to>
                                        <p:strVal val="visible"/>
                                      </p:to>
                                    </p:set>
                                    <p:animEffect transition="in" filter="fade">
                                      <p:cBhvr>
                                        <p:cTn id="27" dur="1000"/>
                                        <p:tgtEl>
                                          <p:spTgt spid="7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8">
                                            <p:txEl>
                                              <p:pRg st="5" end="5"/>
                                            </p:txEl>
                                          </p:spTgt>
                                        </p:tgtEl>
                                        <p:attrNameLst>
                                          <p:attrName>style.visibility</p:attrName>
                                        </p:attrNameLst>
                                      </p:cBhvr>
                                      <p:to>
                                        <p:strVal val="visible"/>
                                      </p:to>
                                    </p:set>
                                    <p:animEffect transition="in" filter="fade">
                                      <p:cBhvr>
                                        <p:cTn id="32" dur="1000"/>
                                        <p:tgtEl>
                                          <p:spTgt spid="7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7"/>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85" name="Google Shape;85;p17"/>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86" name="Google Shape;86;p17"/>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7"/>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b="1">
                <a:solidFill>
                  <a:schemeClr val="lt1"/>
                </a:solidFill>
                <a:latin typeface="Roboto"/>
                <a:ea typeface="Roboto"/>
                <a:cs typeface="Roboto"/>
                <a:sym typeface="Roboto"/>
              </a:rPr>
              <a:t>READING SKILLS</a:t>
            </a:r>
            <a:endParaRPr sz="2000" b="1">
              <a:solidFill>
                <a:schemeClr val="lt1"/>
              </a:solidFill>
              <a:latin typeface="Roboto"/>
              <a:ea typeface="Roboto"/>
              <a:cs typeface="Roboto"/>
              <a:sym typeface="Roboto"/>
            </a:endParaRPr>
          </a:p>
        </p:txBody>
      </p:sp>
      <p:sp>
        <p:nvSpPr>
          <p:cNvPr id="88" name="Google Shape;88;p17"/>
          <p:cNvSpPr txBox="1"/>
          <p:nvPr/>
        </p:nvSpPr>
        <p:spPr>
          <a:xfrm>
            <a:off x="327600" y="1231200"/>
            <a:ext cx="8487600" cy="26103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2000">
                <a:latin typeface="Roboto Light"/>
                <a:ea typeface="Roboto Light"/>
                <a:cs typeface="Roboto Light"/>
                <a:sym typeface="Roboto Light"/>
              </a:rPr>
              <a:t>Essential Skills </a:t>
            </a:r>
            <a:endParaRPr sz="2000">
              <a:latin typeface="Roboto Light"/>
              <a:ea typeface="Roboto Light"/>
              <a:cs typeface="Roboto Light"/>
              <a:sym typeface="Roboto Light"/>
            </a:endParaRPr>
          </a:p>
          <a:p>
            <a:pPr marL="457200" lvl="0" indent="-342900" algn="l" rtl="0">
              <a:spcBef>
                <a:spcPts val="80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Decoding</a:t>
            </a:r>
            <a:endParaRPr sz="1800">
              <a:latin typeface="Roboto Light"/>
              <a:ea typeface="Roboto Light"/>
              <a:cs typeface="Roboto Light"/>
              <a:sym typeface="Roboto Light"/>
            </a:endParaRPr>
          </a:p>
          <a:p>
            <a:pPr marL="457200" lvl="0" indent="-342900" algn="l" rtl="0">
              <a:spcBef>
                <a:spcPts val="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Fluency</a:t>
            </a:r>
            <a:endParaRPr sz="1800">
              <a:latin typeface="Roboto Light"/>
              <a:ea typeface="Roboto Light"/>
              <a:cs typeface="Roboto Light"/>
              <a:sym typeface="Roboto Light"/>
            </a:endParaRPr>
          </a:p>
          <a:p>
            <a:pPr marL="457200" lvl="0" indent="-342900" algn="l" rtl="0">
              <a:spcBef>
                <a:spcPts val="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Vocabulary</a:t>
            </a:r>
            <a:endParaRPr sz="1800">
              <a:latin typeface="Roboto Light"/>
              <a:ea typeface="Roboto Light"/>
              <a:cs typeface="Roboto Light"/>
              <a:sym typeface="Roboto Light"/>
            </a:endParaRPr>
          </a:p>
          <a:p>
            <a:pPr marL="457200" lvl="0" indent="-342900" algn="l" rtl="0">
              <a:spcBef>
                <a:spcPts val="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Sentence Construction and Cohesion</a:t>
            </a:r>
            <a:endParaRPr sz="1800">
              <a:solidFill>
                <a:schemeClr val="dk1"/>
              </a:solidFill>
              <a:latin typeface="Roboto Light"/>
              <a:ea typeface="Roboto Light"/>
              <a:cs typeface="Roboto Light"/>
              <a:sym typeface="Roboto Light"/>
            </a:endParaRPr>
          </a:p>
          <a:p>
            <a:pPr marL="457200" lvl="0" indent="-342900" algn="l" rtl="0">
              <a:spcBef>
                <a:spcPts val="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Reasoning and Background</a:t>
            </a:r>
            <a:endParaRPr sz="1800">
              <a:solidFill>
                <a:schemeClr val="dk1"/>
              </a:solidFill>
              <a:latin typeface="Roboto Light"/>
              <a:ea typeface="Roboto Light"/>
              <a:cs typeface="Roboto Light"/>
              <a:sym typeface="Roboto Light"/>
            </a:endParaRPr>
          </a:p>
          <a:p>
            <a:pPr marL="457200" lvl="0" indent="-342900" algn="l" rtl="0">
              <a:spcBef>
                <a:spcPts val="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Working Memory and Attention</a:t>
            </a:r>
            <a:endParaRPr sz="1800">
              <a:solidFill>
                <a:schemeClr val="dk1"/>
              </a:solidFill>
              <a:latin typeface="Roboto Light"/>
              <a:ea typeface="Roboto Light"/>
              <a:cs typeface="Roboto Light"/>
              <a:sym typeface="Roboto Light"/>
            </a:endParaRPr>
          </a:p>
          <a:p>
            <a:pPr marL="457200" lvl="0" indent="0" algn="l" rtl="0">
              <a:spcBef>
                <a:spcPts val="0"/>
              </a:spcBef>
              <a:spcAft>
                <a:spcPts val="0"/>
              </a:spcAft>
              <a:buNone/>
            </a:pPr>
            <a:endParaRPr sz="1800">
              <a:solidFill>
                <a:schemeClr val="dk1"/>
              </a:solidFill>
              <a:latin typeface="Roboto Light"/>
              <a:ea typeface="Roboto Light"/>
              <a:cs typeface="Roboto Light"/>
              <a:sym typeface="Roboto Light"/>
            </a:endParaRPr>
          </a:p>
          <a:p>
            <a:pPr marL="45720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pic>
        <p:nvPicPr>
          <p:cNvPr id="89" name="Google Shape;89;p17"/>
          <p:cNvPicPr preferRelativeResize="0"/>
          <p:nvPr/>
        </p:nvPicPr>
        <p:blipFill>
          <a:blip r:embed="rId5">
            <a:alphaModFix/>
          </a:blip>
          <a:stretch>
            <a:fillRect/>
          </a:stretch>
        </p:blipFill>
        <p:spPr>
          <a:xfrm>
            <a:off x="8023343" y="4075169"/>
            <a:ext cx="1120657" cy="10656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
                                            <p:txEl>
                                              <p:pRg st="0" end="0"/>
                                            </p:txEl>
                                          </p:spTgt>
                                        </p:tgtEl>
                                        <p:attrNameLst>
                                          <p:attrName>style.visibility</p:attrName>
                                        </p:attrNameLst>
                                      </p:cBhvr>
                                      <p:to>
                                        <p:strVal val="visible"/>
                                      </p:to>
                                    </p:set>
                                    <p:animEffect transition="in" filter="fade">
                                      <p:cBhvr>
                                        <p:cTn id="7" dur="1000"/>
                                        <p:tgtEl>
                                          <p:spTgt spid="8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8">
                                            <p:txEl>
                                              <p:pRg st="1" end="1"/>
                                            </p:txEl>
                                          </p:spTgt>
                                        </p:tgtEl>
                                        <p:attrNameLst>
                                          <p:attrName>style.visibility</p:attrName>
                                        </p:attrNameLst>
                                      </p:cBhvr>
                                      <p:to>
                                        <p:strVal val="visible"/>
                                      </p:to>
                                    </p:set>
                                    <p:animEffect transition="in" filter="fade">
                                      <p:cBhvr>
                                        <p:cTn id="12" dur="1000"/>
                                        <p:tgtEl>
                                          <p:spTgt spid="8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8">
                                            <p:txEl>
                                              <p:pRg st="2" end="2"/>
                                            </p:txEl>
                                          </p:spTgt>
                                        </p:tgtEl>
                                        <p:attrNameLst>
                                          <p:attrName>style.visibility</p:attrName>
                                        </p:attrNameLst>
                                      </p:cBhvr>
                                      <p:to>
                                        <p:strVal val="visible"/>
                                      </p:to>
                                    </p:set>
                                    <p:animEffect transition="in" filter="fade">
                                      <p:cBhvr>
                                        <p:cTn id="17" dur="1000"/>
                                        <p:tgtEl>
                                          <p:spTgt spid="8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8">
                                            <p:txEl>
                                              <p:pRg st="3" end="3"/>
                                            </p:txEl>
                                          </p:spTgt>
                                        </p:tgtEl>
                                        <p:attrNameLst>
                                          <p:attrName>style.visibility</p:attrName>
                                        </p:attrNameLst>
                                      </p:cBhvr>
                                      <p:to>
                                        <p:strVal val="visible"/>
                                      </p:to>
                                    </p:set>
                                    <p:animEffect transition="in" filter="fade">
                                      <p:cBhvr>
                                        <p:cTn id="22" dur="1000"/>
                                        <p:tgtEl>
                                          <p:spTgt spid="8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8">
                                            <p:txEl>
                                              <p:pRg st="4" end="4"/>
                                            </p:txEl>
                                          </p:spTgt>
                                        </p:tgtEl>
                                        <p:attrNameLst>
                                          <p:attrName>style.visibility</p:attrName>
                                        </p:attrNameLst>
                                      </p:cBhvr>
                                      <p:to>
                                        <p:strVal val="visible"/>
                                      </p:to>
                                    </p:set>
                                    <p:animEffect transition="in" filter="fade">
                                      <p:cBhvr>
                                        <p:cTn id="27" dur="1000"/>
                                        <p:tgtEl>
                                          <p:spTgt spid="8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8">
                                            <p:txEl>
                                              <p:pRg st="5" end="5"/>
                                            </p:txEl>
                                          </p:spTgt>
                                        </p:tgtEl>
                                        <p:attrNameLst>
                                          <p:attrName>style.visibility</p:attrName>
                                        </p:attrNameLst>
                                      </p:cBhvr>
                                      <p:to>
                                        <p:strVal val="visible"/>
                                      </p:to>
                                    </p:set>
                                    <p:animEffect transition="in" filter="fade">
                                      <p:cBhvr>
                                        <p:cTn id="32" dur="1000"/>
                                        <p:tgtEl>
                                          <p:spTgt spid="8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8">
                                            <p:txEl>
                                              <p:pRg st="6" end="6"/>
                                            </p:txEl>
                                          </p:spTgt>
                                        </p:tgtEl>
                                        <p:attrNameLst>
                                          <p:attrName>style.visibility</p:attrName>
                                        </p:attrNameLst>
                                      </p:cBhvr>
                                      <p:to>
                                        <p:strVal val="visible"/>
                                      </p:to>
                                    </p:set>
                                    <p:animEffect transition="in" filter="fade">
                                      <p:cBhvr>
                                        <p:cTn id="37" dur="1000"/>
                                        <p:tgtEl>
                                          <p:spTgt spid="8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8">
                                            <p:txEl>
                                              <p:pRg st="7" end="7"/>
                                            </p:txEl>
                                          </p:spTgt>
                                        </p:tgtEl>
                                        <p:attrNameLst>
                                          <p:attrName>style.visibility</p:attrName>
                                        </p:attrNameLst>
                                      </p:cBhvr>
                                      <p:to>
                                        <p:strVal val="visible"/>
                                      </p:to>
                                    </p:set>
                                    <p:animEffect transition="in" filter="fade">
                                      <p:cBhvr>
                                        <p:cTn id="42" dur="1000"/>
                                        <p:tgtEl>
                                          <p:spTgt spid="8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88">
                                            <p:txEl>
                                              <p:pRg st="8" end="8"/>
                                            </p:txEl>
                                          </p:spTgt>
                                        </p:tgtEl>
                                        <p:attrNameLst>
                                          <p:attrName>style.visibility</p:attrName>
                                        </p:attrNameLst>
                                      </p:cBhvr>
                                      <p:to>
                                        <p:strVal val="visible"/>
                                      </p:to>
                                    </p:set>
                                    <p:animEffect transition="in" filter="fade">
                                      <p:cBhvr>
                                        <p:cTn id="47" dur="1000"/>
                                        <p:tgtEl>
                                          <p:spTgt spid="8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8"/>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95" name="Google Shape;95;p18"/>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96" name="Google Shape;96;p18"/>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8"/>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b="1">
                <a:solidFill>
                  <a:schemeClr val="lt1"/>
                </a:solidFill>
                <a:latin typeface="Roboto"/>
                <a:ea typeface="Roboto"/>
                <a:cs typeface="Roboto"/>
                <a:sym typeface="Roboto"/>
              </a:rPr>
              <a:t>READING SKILLS</a:t>
            </a:r>
            <a:endParaRPr sz="2000" b="1">
              <a:solidFill>
                <a:schemeClr val="lt1"/>
              </a:solidFill>
              <a:latin typeface="Roboto"/>
              <a:ea typeface="Roboto"/>
              <a:cs typeface="Roboto"/>
              <a:sym typeface="Roboto"/>
            </a:endParaRPr>
          </a:p>
        </p:txBody>
      </p:sp>
      <p:sp>
        <p:nvSpPr>
          <p:cNvPr id="98" name="Google Shape;98;p18"/>
          <p:cNvSpPr txBox="1"/>
          <p:nvPr/>
        </p:nvSpPr>
        <p:spPr>
          <a:xfrm>
            <a:off x="327600" y="926400"/>
            <a:ext cx="8487600" cy="26103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2000">
                <a:latin typeface="Roboto Light"/>
                <a:ea typeface="Roboto Light"/>
                <a:cs typeface="Roboto Light"/>
                <a:sym typeface="Roboto Light"/>
              </a:rPr>
              <a:t>Reading Strategies</a:t>
            </a:r>
            <a:endParaRPr sz="2000">
              <a:latin typeface="Roboto Light"/>
              <a:ea typeface="Roboto Light"/>
              <a:cs typeface="Roboto Light"/>
              <a:sym typeface="Roboto Light"/>
            </a:endParaRPr>
          </a:p>
          <a:p>
            <a:pPr marL="457200" lvl="0" indent="-342900" algn="l" rtl="0">
              <a:spcBef>
                <a:spcPts val="80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Overview</a:t>
            </a:r>
            <a:endParaRPr sz="1800">
              <a:latin typeface="Roboto Light"/>
              <a:ea typeface="Roboto Light"/>
              <a:cs typeface="Roboto Light"/>
              <a:sym typeface="Roboto Light"/>
            </a:endParaRPr>
          </a:p>
          <a:p>
            <a:pPr marL="457200" lvl="0" indent="-342900" algn="l" rtl="0">
              <a:spcBef>
                <a:spcPts val="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Main Ideas</a:t>
            </a:r>
            <a:endParaRPr sz="1800">
              <a:latin typeface="Roboto Light"/>
              <a:ea typeface="Roboto Light"/>
              <a:cs typeface="Roboto Light"/>
              <a:sym typeface="Roboto Light"/>
            </a:endParaRPr>
          </a:p>
          <a:p>
            <a:pPr marL="457200" lvl="0" indent="-342900" algn="l" rtl="0">
              <a:spcBef>
                <a:spcPts val="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Specific Information</a:t>
            </a:r>
            <a:endParaRPr sz="1800">
              <a:latin typeface="Roboto Light"/>
              <a:ea typeface="Roboto Light"/>
              <a:cs typeface="Roboto Light"/>
              <a:sym typeface="Roboto Light"/>
            </a:endParaRPr>
          </a:p>
          <a:p>
            <a:pPr marL="457200" lvl="0" indent="-342900" algn="l" rtl="0">
              <a:spcBef>
                <a:spcPts val="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Detailed Knowledge</a:t>
            </a:r>
            <a:endParaRPr sz="1800">
              <a:solidFill>
                <a:schemeClr val="dk1"/>
              </a:solidFill>
              <a:latin typeface="Roboto Light"/>
              <a:ea typeface="Roboto Light"/>
              <a:cs typeface="Roboto Light"/>
              <a:sym typeface="Roboto Light"/>
            </a:endParaRPr>
          </a:p>
          <a:p>
            <a:pPr marL="914400" lvl="1" indent="-342900" algn="l" rtl="0">
              <a:spcBef>
                <a:spcPts val="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Survey</a:t>
            </a:r>
            <a:endParaRPr sz="1800">
              <a:solidFill>
                <a:schemeClr val="dk1"/>
              </a:solidFill>
              <a:latin typeface="Roboto Light"/>
              <a:ea typeface="Roboto Light"/>
              <a:cs typeface="Roboto Light"/>
              <a:sym typeface="Roboto Light"/>
            </a:endParaRPr>
          </a:p>
          <a:p>
            <a:pPr marL="914400" lvl="1" indent="-342900" algn="l" rtl="0">
              <a:spcBef>
                <a:spcPts val="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Question</a:t>
            </a:r>
            <a:endParaRPr sz="1800">
              <a:solidFill>
                <a:schemeClr val="dk1"/>
              </a:solidFill>
              <a:latin typeface="Roboto Light"/>
              <a:ea typeface="Roboto Light"/>
              <a:cs typeface="Roboto Light"/>
              <a:sym typeface="Roboto Light"/>
            </a:endParaRPr>
          </a:p>
          <a:p>
            <a:pPr marL="914400" lvl="1" indent="-342900" algn="l" rtl="0">
              <a:spcBef>
                <a:spcPts val="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Read</a:t>
            </a:r>
            <a:endParaRPr sz="1800">
              <a:solidFill>
                <a:schemeClr val="dk1"/>
              </a:solidFill>
              <a:latin typeface="Roboto Light"/>
              <a:ea typeface="Roboto Light"/>
              <a:cs typeface="Roboto Light"/>
              <a:sym typeface="Roboto Light"/>
            </a:endParaRPr>
          </a:p>
          <a:p>
            <a:pPr marL="914400" lvl="1" indent="-342900" algn="l" rtl="0">
              <a:spcBef>
                <a:spcPts val="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Recall</a:t>
            </a:r>
            <a:endParaRPr sz="1800">
              <a:solidFill>
                <a:schemeClr val="dk1"/>
              </a:solidFill>
              <a:latin typeface="Roboto Light"/>
              <a:ea typeface="Roboto Light"/>
              <a:cs typeface="Roboto Light"/>
              <a:sym typeface="Roboto Light"/>
            </a:endParaRPr>
          </a:p>
          <a:p>
            <a:pPr marL="914400" lvl="1" indent="-342900" algn="l" rtl="0">
              <a:spcBef>
                <a:spcPts val="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Review</a:t>
            </a:r>
            <a:endParaRPr sz="1800">
              <a:solidFill>
                <a:schemeClr val="dk1"/>
              </a:solidFill>
              <a:latin typeface="Roboto Light"/>
              <a:ea typeface="Roboto Light"/>
              <a:cs typeface="Roboto Light"/>
              <a:sym typeface="Roboto Light"/>
            </a:endParaRPr>
          </a:p>
          <a:p>
            <a:pPr marL="457200" lvl="0" indent="-342900" algn="l" rtl="0">
              <a:spcBef>
                <a:spcPts val="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Entertainment</a:t>
            </a:r>
            <a:endParaRPr sz="1800">
              <a:solidFill>
                <a:schemeClr val="dk1"/>
              </a:solidFill>
              <a:latin typeface="Roboto Light"/>
              <a:ea typeface="Roboto Light"/>
              <a:cs typeface="Roboto Light"/>
              <a:sym typeface="Roboto Light"/>
            </a:endParaRPr>
          </a:p>
          <a:p>
            <a:pPr marL="457200" lvl="0" indent="0" algn="l" rtl="0">
              <a:spcBef>
                <a:spcPts val="0"/>
              </a:spcBef>
              <a:spcAft>
                <a:spcPts val="0"/>
              </a:spcAft>
              <a:buNone/>
            </a:pPr>
            <a:endParaRPr sz="1800">
              <a:solidFill>
                <a:schemeClr val="dk1"/>
              </a:solidFill>
              <a:latin typeface="Roboto Light"/>
              <a:ea typeface="Roboto Light"/>
              <a:cs typeface="Roboto Light"/>
              <a:sym typeface="Roboto Light"/>
            </a:endParaRPr>
          </a:p>
          <a:p>
            <a:pPr marL="45720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pic>
        <p:nvPicPr>
          <p:cNvPr id="99" name="Google Shape;99;p18"/>
          <p:cNvPicPr preferRelativeResize="0"/>
          <p:nvPr/>
        </p:nvPicPr>
        <p:blipFill>
          <a:blip r:embed="rId5">
            <a:alphaModFix/>
          </a:blip>
          <a:stretch>
            <a:fillRect/>
          </a:stretch>
        </p:blipFill>
        <p:spPr>
          <a:xfrm>
            <a:off x="8023343" y="4075169"/>
            <a:ext cx="1120657" cy="10656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8">
                                            <p:txEl>
                                              <p:pRg st="0" end="0"/>
                                            </p:txEl>
                                          </p:spTgt>
                                        </p:tgtEl>
                                        <p:attrNameLst>
                                          <p:attrName>style.visibility</p:attrName>
                                        </p:attrNameLst>
                                      </p:cBhvr>
                                      <p:to>
                                        <p:strVal val="visible"/>
                                      </p:to>
                                    </p:set>
                                    <p:animEffect transition="in" filter="fade">
                                      <p:cBhvr>
                                        <p:cTn id="7" dur="1000"/>
                                        <p:tgtEl>
                                          <p:spTgt spid="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8">
                                            <p:txEl>
                                              <p:pRg st="1" end="1"/>
                                            </p:txEl>
                                          </p:spTgt>
                                        </p:tgtEl>
                                        <p:attrNameLst>
                                          <p:attrName>style.visibility</p:attrName>
                                        </p:attrNameLst>
                                      </p:cBhvr>
                                      <p:to>
                                        <p:strVal val="visible"/>
                                      </p:to>
                                    </p:set>
                                    <p:animEffect transition="in" filter="fade">
                                      <p:cBhvr>
                                        <p:cTn id="12" dur="1000"/>
                                        <p:tgtEl>
                                          <p:spTgt spid="9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8">
                                            <p:txEl>
                                              <p:pRg st="2" end="2"/>
                                            </p:txEl>
                                          </p:spTgt>
                                        </p:tgtEl>
                                        <p:attrNameLst>
                                          <p:attrName>style.visibility</p:attrName>
                                        </p:attrNameLst>
                                      </p:cBhvr>
                                      <p:to>
                                        <p:strVal val="visible"/>
                                      </p:to>
                                    </p:set>
                                    <p:animEffect transition="in" filter="fade">
                                      <p:cBhvr>
                                        <p:cTn id="17" dur="1000"/>
                                        <p:tgtEl>
                                          <p:spTgt spid="9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8">
                                            <p:txEl>
                                              <p:pRg st="3" end="3"/>
                                            </p:txEl>
                                          </p:spTgt>
                                        </p:tgtEl>
                                        <p:attrNameLst>
                                          <p:attrName>style.visibility</p:attrName>
                                        </p:attrNameLst>
                                      </p:cBhvr>
                                      <p:to>
                                        <p:strVal val="visible"/>
                                      </p:to>
                                    </p:set>
                                    <p:animEffect transition="in" filter="fade">
                                      <p:cBhvr>
                                        <p:cTn id="22" dur="1000"/>
                                        <p:tgtEl>
                                          <p:spTgt spid="9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8">
                                            <p:txEl>
                                              <p:pRg st="4" end="4"/>
                                            </p:txEl>
                                          </p:spTgt>
                                        </p:tgtEl>
                                        <p:attrNameLst>
                                          <p:attrName>style.visibility</p:attrName>
                                        </p:attrNameLst>
                                      </p:cBhvr>
                                      <p:to>
                                        <p:strVal val="visible"/>
                                      </p:to>
                                    </p:set>
                                    <p:animEffect transition="in" filter="fade">
                                      <p:cBhvr>
                                        <p:cTn id="27" dur="1000"/>
                                        <p:tgtEl>
                                          <p:spTgt spid="9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8">
                                            <p:txEl>
                                              <p:pRg st="5" end="5"/>
                                            </p:txEl>
                                          </p:spTgt>
                                        </p:tgtEl>
                                        <p:attrNameLst>
                                          <p:attrName>style.visibility</p:attrName>
                                        </p:attrNameLst>
                                      </p:cBhvr>
                                      <p:to>
                                        <p:strVal val="visible"/>
                                      </p:to>
                                    </p:set>
                                    <p:animEffect transition="in" filter="fade">
                                      <p:cBhvr>
                                        <p:cTn id="32" dur="1000"/>
                                        <p:tgtEl>
                                          <p:spTgt spid="9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8">
                                            <p:txEl>
                                              <p:pRg st="6" end="6"/>
                                            </p:txEl>
                                          </p:spTgt>
                                        </p:tgtEl>
                                        <p:attrNameLst>
                                          <p:attrName>style.visibility</p:attrName>
                                        </p:attrNameLst>
                                      </p:cBhvr>
                                      <p:to>
                                        <p:strVal val="visible"/>
                                      </p:to>
                                    </p:set>
                                    <p:animEffect transition="in" filter="fade">
                                      <p:cBhvr>
                                        <p:cTn id="37" dur="1000"/>
                                        <p:tgtEl>
                                          <p:spTgt spid="9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8">
                                            <p:txEl>
                                              <p:pRg st="7" end="7"/>
                                            </p:txEl>
                                          </p:spTgt>
                                        </p:tgtEl>
                                        <p:attrNameLst>
                                          <p:attrName>style.visibility</p:attrName>
                                        </p:attrNameLst>
                                      </p:cBhvr>
                                      <p:to>
                                        <p:strVal val="visible"/>
                                      </p:to>
                                    </p:set>
                                    <p:animEffect transition="in" filter="fade">
                                      <p:cBhvr>
                                        <p:cTn id="42" dur="1000"/>
                                        <p:tgtEl>
                                          <p:spTgt spid="9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8">
                                            <p:txEl>
                                              <p:pRg st="8" end="8"/>
                                            </p:txEl>
                                          </p:spTgt>
                                        </p:tgtEl>
                                        <p:attrNameLst>
                                          <p:attrName>style.visibility</p:attrName>
                                        </p:attrNameLst>
                                      </p:cBhvr>
                                      <p:to>
                                        <p:strVal val="visible"/>
                                      </p:to>
                                    </p:set>
                                    <p:animEffect transition="in" filter="fade">
                                      <p:cBhvr>
                                        <p:cTn id="47" dur="1000"/>
                                        <p:tgtEl>
                                          <p:spTgt spid="98">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8">
                                            <p:txEl>
                                              <p:pRg st="9" end="9"/>
                                            </p:txEl>
                                          </p:spTgt>
                                        </p:tgtEl>
                                        <p:attrNameLst>
                                          <p:attrName>style.visibility</p:attrName>
                                        </p:attrNameLst>
                                      </p:cBhvr>
                                      <p:to>
                                        <p:strVal val="visible"/>
                                      </p:to>
                                    </p:set>
                                    <p:animEffect transition="in" filter="fade">
                                      <p:cBhvr>
                                        <p:cTn id="52" dur="1000"/>
                                        <p:tgtEl>
                                          <p:spTgt spid="98">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98">
                                            <p:txEl>
                                              <p:pRg st="10" end="10"/>
                                            </p:txEl>
                                          </p:spTgt>
                                        </p:tgtEl>
                                        <p:attrNameLst>
                                          <p:attrName>style.visibility</p:attrName>
                                        </p:attrNameLst>
                                      </p:cBhvr>
                                      <p:to>
                                        <p:strVal val="visible"/>
                                      </p:to>
                                    </p:set>
                                    <p:animEffect transition="in" filter="fade">
                                      <p:cBhvr>
                                        <p:cTn id="57" dur="1000"/>
                                        <p:tgtEl>
                                          <p:spTgt spid="98">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98">
                                            <p:txEl>
                                              <p:pRg st="11" end="11"/>
                                            </p:txEl>
                                          </p:spTgt>
                                        </p:tgtEl>
                                        <p:attrNameLst>
                                          <p:attrName>style.visibility</p:attrName>
                                        </p:attrNameLst>
                                      </p:cBhvr>
                                      <p:to>
                                        <p:strVal val="visible"/>
                                      </p:to>
                                    </p:set>
                                    <p:animEffect transition="in" filter="fade">
                                      <p:cBhvr>
                                        <p:cTn id="62" dur="1000"/>
                                        <p:tgtEl>
                                          <p:spTgt spid="98">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98">
                                            <p:txEl>
                                              <p:pRg st="12" end="12"/>
                                            </p:txEl>
                                          </p:spTgt>
                                        </p:tgtEl>
                                        <p:attrNameLst>
                                          <p:attrName>style.visibility</p:attrName>
                                        </p:attrNameLst>
                                      </p:cBhvr>
                                      <p:to>
                                        <p:strVal val="visible"/>
                                      </p:to>
                                    </p:set>
                                    <p:animEffect transition="in" filter="fade">
                                      <p:cBhvr>
                                        <p:cTn id="67" dur="1000"/>
                                        <p:tgtEl>
                                          <p:spTgt spid="98">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p19"/>
          <p:cNvPicPr preferRelativeResize="0"/>
          <p:nvPr/>
        </p:nvPicPr>
        <p:blipFill rotWithShape="1">
          <a:blip r:embed="rId3">
            <a:alphaModFix/>
          </a:blip>
          <a:srcRect l="16666" r="16666"/>
          <a:stretch/>
        </p:blipFill>
        <p:spPr>
          <a:xfrm>
            <a:off x="312288" y="1230749"/>
            <a:ext cx="2858400" cy="2858400"/>
          </a:xfrm>
          <a:prstGeom prst="roundRect">
            <a:avLst>
              <a:gd name="adj" fmla="val 16667"/>
            </a:avLst>
          </a:prstGeom>
          <a:noFill/>
          <a:ln>
            <a:noFill/>
          </a:ln>
        </p:spPr>
      </p:pic>
      <p:pic>
        <p:nvPicPr>
          <p:cNvPr id="105" name="Google Shape;105;p19"/>
          <p:cNvPicPr preferRelativeResize="0"/>
          <p:nvPr/>
        </p:nvPicPr>
        <p:blipFill rotWithShape="1">
          <a:blip r:embed="rId4">
            <a:alphaModFix/>
          </a:blip>
          <a:srcRect l="41241" t="9528" r="-23988" b="51129"/>
          <a:stretch/>
        </p:blipFill>
        <p:spPr>
          <a:xfrm>
            <a:off x="0" y="4075175"/>
            <a:ext cx="4457700" cy="1065625"/>
          </a:xfrm>
          <a:prstGeom prst="rect">
            <a:avLst/>
          </a:prstGeom>
          <a:noFill/>
          <a:ln>
            <a:noFill/>
          </a:ln>
        </p:spPr>
      </p:pic>
      <p:pic>
        <p:nvPicPr>
          <p:cNvPr id="106" name="Google Shape;106;p19"/>
          <p:cNvPicPr preferRelativeResize="0"/>
          <p:nvPr/>
        </p:nvPicPr>
        <p:blipFill>
          <a:blip r:embed="rId5">
            <a:alphaModFix/>
          </a:blip>
          <a:stretch>
            <a:fillRect/>
          </a:stretch>
        </p:blipFill>
        <p:spPr>
          <a:xfrm>
            <a:off x="7120800" y="233550"/>
            <a:ext cx="1694264" cy="766799"/>
          </a:xfrm>
          <a:prstGeom prst="rect">
            <a:avLst/>
          </a:prstGeom>
          <a:noFill/>
          <a:ln>
            <a:noFill/>
          </a:ln>
        </p:spPr>
      </p:pic>
      <p:sp>
        <p:nvSpPr>
          <p:cNvPr id="107" name="Google Shape;107;p19"/>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9"/>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b="1">
                <a:solidFill>
                  <a:schemeClr val="lt1"/>
                </a:solidFill>
                <a:latin typeface="Roboto"/>
                <a:ea typeface="Roboto"/>
                <a:cs typeface="Roboto"/>
                <a:sym typeface="Roboto"/>
              </a:rPr>
              <a:t>READING SKILLS</a:t>
            </a:r>
            <a:endParaRPr sz="2000" b="1">
              <a:solidFill>
                <a:schemeClr val="lt1"/>
              </a:solidFill>
              <a:latin typeface="Roboto"/>
              <a:ea typeface="Roboto"/>
              <a:cs typeface="Roboto"/>
              <a:sym typeface="Roboto"/>
            </a:endParaRPr>
          </a:p>
        </p:txBody>
      </p:sp>
      <p:sp>
        <p:nvSpPr>
          <p:cNvPr id="109" name="Google Shape;109;p19"/>
          <p:cNvSpPr txBox="1"/>
          <p:nvPr/>
        </p:nvSpPr>
        <p:spPr>
          <a:xfrm>
            <a:off x="3664750" y="1450825"/>
            <a:ext cx="5287200" cy="26103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a:latin typeface="Roboto Light"/>
              <a:ea typeface="Roboto Light"/>
              <a:cs typeface="Roboto Light"/>
              <a:sym typeface="Roboto Light"/>
            </a:endParaRPr>
          </a:p>
          <a:p>
            <a:pPr marL="0" lvl="0" indent="0" algn="l" rtl="0">
              <a:spcBef>
                <a:spcPts val="800"/>
              </a:spcBef>
              <a:spcAft>
                <a:spcPts val="0"/>
              </a:spcAft>
              <a:buNone/>
            </a:pPr>
            <a:endParaRPr sz="2000">
              <a:latin typeface="Roboto Light"/>
              <a:ea typeface="Roboto Light"/>
              <a:cs typeface="Roboto Light"/>
              <a:sym typeface="Roboto Light"/>
            </a:endParaRPr>
          </a:p>
          <a:p>
            <a:pPr marL="0" lvl="0" indent="0" algn="l" rtl="0">
              <a:spcBef>
                <a:spcPts val="800"/>
              </a:spcBef>
              <a:spcAft>
                <a:spcPts val="0"/>
              </a:spcAft>
              <a:buNone/>
            </a:pPr>
            <a:endParaRPr sz="2000">
              <a:latin typeface="Roboto Light"/>
              <a:ea typeface="Roboto Light"/>
              <a:cs typeface="Roboto Light"/>
              <a:sym typeface="Roboto Light"/>
            </a:endParaRPr>
          </a:p>
          <a:p>
            <a:pPr marL="0" lvl="0" indent="0" algn="l" rtl="0">
              <a:spcBef>
                <a:spcPts val="800"/>
              </a:spcBef>
              <a:spcAft>
                <a:spcPts val="800"/>
              </a:spcAft>
              <a:buNone/>
            </a:pPr>
            <a:r>
              <a:rPr lang="en-GB" sz="2000">
                <a:latin typeface="Roboto Light"/>
                <a:ea typeface="Roboto Light"/>
                <a:cs typeface="Roboto Light"/>
                <a:sym typeface="Roboto Light"/>
              </a:rPr>
              <a:t>What is Effective Reading?</a:t>
            </a:r>
            <a:endParaRPr sz="2000">
              <a:latin typeface="Roboto Light"/>
              <a:ea typeface="Roboto Light"/>
              <a:cs typeface="Roboto Light"/>
              <a:sym typeface="Roboto 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fade">
                                      <p:cBhvr>
                                        <p:cTn id="7" dur="1000"/>
                                        <p:tgtEl>
                                          <p:spTgt spid="10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9"/>
                                        </p:tgtEl>
                                        <p:attrNameLst>
                                          <p:attrName>style.visibility</p:attrName>
                                        </p:attrNameLst>
                                      </p:cBhvr>
                                      <p:to>
                                        <p:strVal val="visible"/>
                                      </p:to>
                                    </p:set>
                                    <p:animEffect transition="in" filter="fade">
                                      <p:cBhvr>
                                        <p:cTn id="12" dur="10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20"/>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115" name="Google Shape;115;p20"/>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116" name="Google Shape;116;p20"/>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0"/>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b="1">
                <a:solidFill>
                  <a:schemeClr val="lt1"/>
                </a:solidFill>
                <a:latin typeface="Roboto"/>
                <a:ea typeface="Roboto"/>
                <a:cs typeface="Roboto"/>
                <a:sym typeface="Roboto"/>
              </a:rPr>
              <a:t>READING SKILLS</a:t>
            </a:r>
            <a:endParaRPr sz="2000" b="1">
              <a:solidFill>
                <a:schemeClr val="lt1"/>
              </a:solidFill>
              <a:latin typeface="Roboto"/>
              <a:ea typeface="Roboto"/>
              <a:cs typeface="Roboto"/>
              <a:sym typeface="Roboto"/>
            </a:endParaRPr>
          </a:p>
        </p:txBody>
      </p:sp>
      <p:sp>
        <p:nvSpPr>
          <p:cNvPr id="118" name="Google Shape;118;p20"/>
          <p:cNvSpPr txBox="1"/>
          <p:nvPr/>
        </p:nvSpPr>
        <p:spPr>
          <a:xfrm>
            <a:off x="327600" y="1383600"/>
            <a:ext cx="8487600" cy="26103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2000">
                <a:latin typeface="Roboto Light"/>
                <a:ea typeface="Roboto Light"/>
                <a:cs typeface="Roboto Light"/>
                <a:sym typeface="Roboto Light"/>
              </a:rPr>
              <a:t>Effective ways to Improve Reading Skills</a:t>
            </a:r>
            <a:endParaRPr sz="2000">
              <a:latin typeface="Roboto Light"/>
              <a:ea typeface="Roboto Light"/>
              <a:cs typeface="Roboto Light"/>
              <a:sym typeface="Roboto Light"/>
            </a:endParaRPr>
          </a:p>
          <a:p>
            <a:pPr marL="457200" lvl="0" indent="-342900" algn="l" rtl="0">
              <a:spcBef>
                <a:spcPts val="80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Annotate and highlight text</a:t>
            </a:r>
            <a:endParaRPr sz="1800">
              <a:latin typeface="Roboto Light"/>
              <a:ea typeface="Roboto Light"/>
              <a:cs typeface="Roboto Light"/>
              <a:sym typeface="Roboto Light"/>
            </a:endParaRPr>
          </a:p>
          <a:p>
            <a:pPr marL="457200" lvl="0" indent="-342900" algn="l" rtl="0">
              <a:spcBef>
                <a:spcPts val="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Personalize the content</a:t>
            </a:r>
            <a:endParaRPr sz="1800">
              <a:latin typeface="Roboto Light"/>
              <a:ea typeface="Roboto Light"/>
              <a:cs typeface="Roboto Light"/>
              <a:sym typeface="Roboto Light"/>
            </a:endParaRPr>
          </a:p>
          <a:p>
            <a:pPr marL="457200" lvl="0" indent="-342900" algn="l" rtl="0">
              <a:spcBef>
                <a:spcPts val="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Practice problem solving skills</a:t>
            </a:r>
            <a:endParaRPr sz="1800">
              <a:latin typeface="Roboto Light"/>
              <a:ea typeface="Roboto Light"/>
              <a:cs typeface="Roboto Light"/>
              <a:sym typeface="Roboto Light"/>
            </a:endParaRPr>
          </a:p>
          <a:p>
            <a:pPr marL="457200" lvl="0" indent="-342900" algn="l" rtl="0">
              <a:spcBef>
                <a:spcPts val="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Incorporate more senses</a:t>
            </a:r>
            <a:endParaRPr sz="1800">
              <a:solidFill>
                <a:schemeClr val="dk1"/>
              </a:solidFill>
              <a:latin typeface="Roboto Light"/>
              <a:ea typeface="Roboto Light"/>
              <a:cs typeface="Roboto Light"/>
              <a:sym typeface="Roboto Light"/>
            </a:endParaRPr>
          </a:p>
          <a:p>
            <a:pPr marL="0" lvl="0" indent="0" algn="l" rtl="0">
              <a:spcBef>
                <a:spcPts val="0"/>
              </a:spcBef>
              <a:spcAft>
                <a:spcPts val="0"/>
              </a:spcAft>
              <a:buNone/>
            </a:pPr>
            <a:endParaRPr sz="1800">
              <a:solidFill>
                <a:schemeClr val="dk1"/>
              </a:solidFill>
              <a:latin typeface="Roboto Light"/>
              <a:ea typeface="Roboto Light"/>
              <a:cs typeface="Roboto Light"/>
              <a:sym typeface="Roboto Light"/>
            </a:endParaRPr>
          </a:p>
          <a:p>
            <a:pPr marL="457200" lvl="0" indent="0" algn="l" rtl="0">
              <a:spcBef>
                <a:spcPts val="0"/>
              </a:spcBef>
              <a:spcAft>
                <a:spcPts val="0"/>
              </a:spcAft>
              <a:buNone/>
            </a:pPr>
            <a:endParaRPr sz="1800">
              <a:solidFill>
                <a:schemeClr val="dk1"/>
              </a:solidFill>
              <a:latin typeface="Roboto Light"/>
              <a:ea typeface="Roboto Light"/>
              <a:cs typeface="Roboto Light"/>
              <a:sym typeface="Roboto Light"/>
            </a:endParaRPr>
          </a:p>
          <a:p>
            <a:pPr marL="45720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pic>
        <p:nvPicPr>
          <p:cNvPr id="119" name="Google Shape;119;p20"/>
          <p:cNvPicPr preferRelativeResize="0"/>
          <p:nvPr/>
        </p:nvPicPr>
        <p:blipFill>
          <a:blip r:embed="rId5">
            <a:alphaModFix/>
          </a:blip>
          <a:stretch>
            <a:fillRect/>
          </a:stretch>
        </p:blipFill>
        <p:spPr>
          <a:xfrm>
            <a:off x="8023343" y="4075169"/>
            <a:ext cx="1120657" cy="10656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8">
                                            <p:txEl>
                                              <p:pRg st="0" end="0"/>
                                            </p:txEl>
                                          </p:spTgt>
                                        </p:tgtEl>
                                        <p:attrNameLst>
                                          <p:attrName>style.visibility</p:attrName>
                                        </p:attrNameLst>
                                      </p:cBhvr>
                                      <p:to>
                                        <p:strVal val="visible"/>
                                      </p:to>
                                    </p:set>
                                    <p:animEffect transition="in" filter="fade">
                                      <p:cBhvr>
                                        <p:cTn id="7" dur="1000"/>
                                        <p:tgtEl>
                                          <p:spTgt spid="1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8">
                                            <p:txEl>
                                              <p:pRg st="1" end="1"/>
                                            </p:txEl>
                                          </p:spTgt>
                                        </p:tgtEl>
                                        <p:attrNameLst>
                                          <p:attrName>style.visibility</p:attrName>
                                        </p:attrNameLst>
                                      </p:cBhvr>
                                      <p:to>
                                        <p:strVal val="visible"/>
                                      </p:to>
                                    </p:set>
                                    <p:animEffect transition="in" filter="fade">
                                      <p:cBhvr>
                                        <p:cTn id="12" dur="1000"/>
                                        <p:tgtEl>
                                          <p:spTgt spid="1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8">
                                            <p:txEl>
                                              <p:pRg st="2" end="2"/>
                                            </p:txEl>
                                          </p:spTgt>
                                        </p:tgtEl>
                                        <p:attrNameLst>
                                          <p:attrName>style.visibility</p:attrName>
                                        </p:attrNameLst>
                                      </p:cBhvr>
                                      <p:to>
                                        <p:strVal val="visible"/>
                                      </p:to>
                                    </p:set>
                                    <p:animEffect transition="in" filter="fade">
                                      <p:cBhvr>
                                        <p:cTn id="17" dur="1000"/>
                                        <p:tgtEl>
                                          <p:spTgt spid="11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8">
                                            <p:txEl>
                                              <p:pRg st="3" end="3"/>
                                            </p:txEl>
                                          </p:spTgt>
                                        </p:tgtEl>
                                        <p:attrNameLst>
                                          <p:attrName>style.visibility</p:attrName>
                                        </p:attrNameLst>
                                      </p:cBhvr>
                                      <p:to>
                                        <p:strVal val="visible"/>
                                      </p:to>
                                    </p:set>
                                    <p:animEffect transition="in" filter="fade">
                                      <p:cBhvr>
                                        <p:cTn id="22" dur="1000"/>
                                        <p:tgtEl>
                                          <p:spTgt spid="11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8">
                                            <p:txEl>
                                              <p:pRg st="4" end="4"/>
                                            </p:txEl>
                                          </p:spTgt>
                                        </p:tgtEl>
                                        <p:attrNameLst>
                                          <p:attrName>style.visibility</p:attrName>
                                        </p:attrNameLst>
                                      </p:cBhvr>
                                      <p:to>
                                        <p:strVal val="visible"/>
                                      </p:to>
                                    </p:set>
                                    <p:animEffect transition="in" filter="fade">
                                      <p:cBhvr>
                                        <p:cTn id="27" dur="1000"/>
                                        <p:tgtEl>
                                          <p:spTgt spid="11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8">
                                            <p:txEl>
                                              <p:pRg st="5" end="5"/>
                                            </p:txEl>
                                          </p:spTgt>
                                        </p:tgtEl>
                                        <p:attrNameLst>
                                          <p:attrName>style.visibility</p:attrName>
                                        </p:attrNameLst>
                                      </p:cBhvr>
                                      <p:to>
                                        <p:strVal val="visible"/>
                                      </p:to>
                                    </p:set>
                                    <p:animEffect transition="in" filter="fade">
                                      <p:cBhvr>
                                        <p:cTn id="32" dur="1000"/>
                                        <p:tgtEl>
                                          <p:spTgt spid="11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8">
                                            <p:txEl>
                                              <p:pRg st="6" end="6"/>
                                            </p:txEl>
                                          </p:spTgt>
                                        </p:tgtEl>
                                        <p:attrNameLst>
                                          <p:attrName>style.visibility</p:attrName>
                                        </p:attrNameLst>
                                      </p:cBhvr>
                                      <p:to>
                                        <p:strVal val="visible"/>
                                      </p:to>
                                    </p:set>
                                    <p:animEffect transition="in" filter="fade">
                                      <p:cBhvr>
                                        <p:cTn id="37" dur="1000"/>
                                        <p:tgtEl>
                                          <p:spTgt spid="11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8">
                                            <p:txEl>
                                              <p:pRg st="7" end="7"/>
                                            </p:txEl>
                                          </p:spTgt>
                                        </p:tgtEl>
                                        <p:attrNameLst>
                                          <p:attrName>style.visibility</p:attrName>
                                        </p:attrNameLst>
                                      </p:cBhvr>
                                      <p:to>
                                        <p:strVal val="visible"/>
                                      </p:to>
                                    </p:set>
                                    <p:animEffect transition="in" filter="fade">
                                      <p:cBhvr>
                                        <p:cTn id="42" dur="1000"/>
                                        <p:tgtEl>
                                          <p:spTgt spid="11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124" name="Google Shape;124;p21"/>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125" name="Google Shape;125;p21"/>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126" name="Google Shape;126;p21"/>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1"/>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b="1">
                <a:solidFill>
                  <a:schemeClr val="lt1"/>
                </a:solidFill>
                <a:latin typeface="Roboto"/>
                <a:ea typeface="Roboto"/>
                <a:cs typeface="Roboto"/>
                <a:sym typeface="Roboto"/>
              </a:rPr>
              <a:t>READING SKILLS</a:t>
            </a:r>
            <a:endParaRPr sz="2000" b="1">
              <a:solidFill>
                <a:schemeClr val="lt1"/>
              </a:solidFill>
              <a:latin typeface="Roboto"/>
              <a:ea typeface="Roboto"/>
              <a:cs typeface="Roboto"/>
              <a:sym typeface="Roboto"/>
            </a:endParaRPr>
          </a:p>
        </p:txBody>
      </p:sp>
      <p:sp>
        <p:nvSpPr>
          <p:cNvPr id="128" name="Google Shape;128;p21"/>
          <p:cNvSpPr txBox="1"/>
          <p:nvPr/>
        </p:nvSpPr>
        <p:spPr>
          <a:xfrm>
            <a:off x="327600" y="1383600"/>
            <a:ext cx="8487600" cy="26103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2000">
                <a:latin typeface="Roboto Light"/>
                <a:ea typeface="Roboto Light"/>
                <a:cs typeface="Roboto Light"/>
                <a:sym typeface="Roboto Light"/>
              </a:rPr>
              <a:t>Effective ways to Improve Reading Skills</a:t>
            </a:r>
            <a:endParaRPr sz="2000">
              <a:latin typeface="Roboto Light"/>
              <a:ea typeface="Roboto Light"/>
              <a:cs typeface="Roboto Light"/>
              <a:sym typeface="Roboto Light"/>
            </a:endParaRPr>
          </a:p>
          <a:p>
            <a:pPr marL="457200" lvl="0" indent="-342900" algn="l" rtl="0">
              <a:spcBef>
                <a:spcPts val="80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Understand common themes</a:t>
            </a:r>
            <a:endParaRPr sz="1800">
              <a:latin typeface="Roboto Light"/>
              <a:ea typeface="Roboto Light"/>
              <a:cs typeface="Roboto Light"/>
              <a:sym typeface="Roboto Light"/>
            </a:endParaRPr>
          </a:p>
          <a:p>
            <a:pPr marL="457200" lvl="0" indent="-342900" algn="l" rtl="0">
              <a:spcBef>
                <a:spcPts val="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Set reading goals</a:t>
            </a:r>
            <a:endParaRPr sz="1800">
              <a:latin typeface="Roboto Light"/>
              <a:ea typeface="Roboto Light"/>
              <a:cs typeface="Roboto Light"/>
              <a:sym typeface="Roboto Light"/>
            </a:endParaRPr>
          </a:p>
          <a:p>
            <a:pPr marL="457200" lvl="0" indent="-342900" algn="l" rtl="0">
              <a:spcBef>
                <a:spcPts val="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Read in portions</a:t>
            </a:r>
            <a:endParaRPr sz="1800">
              <a:latin typeface="Roboto Light"/>
              <a:ea typeface="Roboto Light"/>
              <a:cs typeface="Roboto Light"/>
              <a:sym typeface="Roboto Light"/>
            </a:endParaRPr>
          </a:p>
          <a:p>
            <a:pPr marL="457200" lvl="0" indent="-342900" algn="l" rtl="0">
              <a:spcBef>
                <a:spcPts val="0"/>
              </a:spcBef>
              <a:spcAft>
                <a:spcPts val="0"/>
              </a:spcAft>
              <a:buClr>
                <a:schemeClr val="dk1"/>
              </a:buClr>
              <a:buSzPts val="1800"/>
              <a:buFont typeface="Roboto Light"/>
              <a:buChar char="●"/>
            </a:pPr>
            <a:r>
              <a:rPr lang="en-GB" sz="1800">
                <a:solidFill>
                  <a:schemeClr val="dk1"/>
                </a:solidFill>
                <a:latin typeface="Roboto Light"/>
                <a:ea typeface="Roboto Light"/>
                <a:cs typeface="Roboto Light"/>
                <a:sym typeface="Roboto Light"/>
              </a:rPr>
              <a:t>Let students guide their reading</a:t>
            </a:r>
            <a:endParaRPr sz="1800">
              <a:solidFill>
                <a:schemeClr val="dk1"/>
              </a:solidFill>
              <a:latin typeface="Roboto Light"/>
              <a:ea typeface="Roboto Light"/>
              <a:cs typeface="Roboto Light"/>
              <a:sym typeface="Roboto Light"/>
            </a:endParaRPr>
          </a:p>
          <a:p>
            <a:pPr marL="0" lvl="0" indent="0" algn="l" rtl="0">
              <a:spcBef>
                <a:spcPts val="0"/>
              </a:spcBef>
              <a:spcAft>
                <a:spcPts val="0"/>
              </a:spcAft>
              <a:buNone/>
            </a:pPr>
            <a:endParaRPr sz="1800">
              <a:solidFill>
                <a:schemeClr val="dk1"/>
              </a:solidFill>
              <a:latin typeface="Roboto Light"/>
              <a:ea typeface="Roboto Light"/>
              <a:cs typeface="Roboto Light"/>
              <a:sym typeface="Roboto Light"/>
            </a:endParaRPr>
          </a:p>
          <a:p>
            <a:pPr marL="457200" lvl="0" indent="0" algn="l" rtl="0">
              <a:spcBef>
                <a:spcPts val="0"/>
              </a:spcBef>
              <a:spcAft>
                <a:spcPts val="0"/>
              </a:spcAft>
              <a:buNone/>
            </a:pPr>
            <a:endParaRPr sz="1800">
              <a:solidFill>
                <a:schemeClr val="dk1"/>
              </a:solidFill>
              <a:latin typeface="Roboto Light"/>
              <a:ea typeface="Roboto Light"/>
              <a:cs typeface="Roboto Light"/>
              <a:sym typeface="Roboto Light"/>
            </a:endParaRPr>
          </a:p>
          <a:p>
            <a:pPr marL="457200" lvl="0" indent="0" algn="l" rtl="0">
              <a:spcBef>
                <a:spcPts val="0"/>
              </a:spcBef>
              <a:spcAft>
                <a:spcPts val="0"/>
              </a:spcAft>
              <a:buNone/>
            </a:pPr>
            <a:endParaRPr sz="1800">
              <a:solidFill>
                <a:schemeClr val="dk1"/>
              </a:solidFill>
              <a:latin typeface="Roboto Light"/>
              <a:ea typeface="Roboto Light"/>
              <a:cs typeface="Roboto Light"/>
              <a:sym typeface="Roboto Light"/>
            </a:endParaRPr>
          </a:p>
        </p:txBody>
      </p:sp>
      <p:pic>
        <p:nvPicPr>
          <p:cNvPr id="129" name="Google Shape;129;p21"/>
          <p:cNvPicPr preferRelativeResize="0"/>
          <p:nvPr/>
        </p:nvPicPr>
        <p:blipFill>
          <a:blip r:embed="rId5">
            <a:alphaModFix/>
          </a:blip>
          <a:stretch>
            <a:fillRect/>
          </a:stretch>
        </p:blipFill>
        <p:spPr>
          <a:xfrm>
            <a:off x="8023343" y="4075169"/>
            <a:ext cx="1120657" cy="10656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8">
                                            <p:txEl>
                                              <p:pRg st="0" end="0"/>
                                            </p:txEl>
                                          </p:spTgt>
                                        </p:tgtEl>
                                        <p:attrNameLst>
                                          <p:attrName>style.visibility</p:attrName>
                                        </p:attrNameLst>
                                      </p:cBhvr>
                                      <p:to>
                                        <p:strVal val="visible"/>
                                      </p:to>
                                    </p:set>
                                    <p:animEffect transition="in" filter="fade">
                                      <p:cBhvr>
                                        <p:cTn id="7" dur="1000"/>
                                        <p:tgtEl>
                                          <p:spTgt spid="12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8">
                                            <p:txEl>
                                              <p:pRg st="1" end="1"/>
                                            </p:txEl>
                                          </p:spTgt>
                                        </p:tgtEl>
                                        <p:attrNameLst>
                                          <p:attrName>style.visibility</p:attrName>
                                        </p:attrNameLst>
                                      </p:cBhvr>
                                      <p:to>
                                        <p:strVal val="visible"/>
                                      </p:to>
                                    </p:set>
                                    <p:animEffect transition="in" filter="fade">
                                      <p:cBhvr>
                                        <p:cTn id="12" dur="1000"/>
                                        <p:tgtEl>
                                          <p:spTgt spid="12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8">
                                            <p:txEl>
                                              <p:pRg st="2" end="2"/>
                                            </p:txEl>
                                          </p:spTgt>
                                        </p:tgtEl>
                                        <p:attrNameLst>
                                          <p:attrName>style.visibility</p:attrName>
                                        </p:attrNameLst>
                                      </p:cBhvr>
                                      <p:to>
                                        <p:strVal val="visible"/>
                                      </p:to>
                                    </p:set>
                                    <p:animEffect transition="in" filter="fade">
                                      <p:cBhvr>
                                        <p:cTn id="17" dur="1000"/>
                                        <p:tgtEl>
                                          <p:spTgt spid="12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8">
                                            <p:txEl>
                                              <p:pRg st="3" end="3"/>
                                            </p:txEl>
                                          </p:spTgt>
                                        </p:tgtEl>
                                        <p:attrNameLst>
                                          <p:attrName>style.visibility</p:attrName>
                                        </p:attrNameLst>
                                      </p:cBhvr>
                                      <p:to>
                                        <p:strVal val="visible"/>
                                      </p:to>
                                    </p:set>
                                    <p:animEffect transition="in" filter="fade">
                                      <p:cBhvr>
                                        <p:cTn id="22" dur="1000"/>
                                        <p:tgtEl>
                                          <p:spTgt spid="12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8">
                                            <p:txEl>
                                              <p:pRg st="4" end="4"/>
                                            </p:txEl>
                                          </p:spTgt>
                                        </p:tgtEl>
                                        <p:attrNameLst>
                                          <p:attrName>style.visibility</p:attrName>
                                        </p:attrNameLst>
                                      </p:cBhvr>
                                      <p:to>
                                        <p:strVal val="visible"/>
                                      </p:to>
                                    </p:set>
                                    <p:animEffect transition="in" filter="fade">
                                      <p:cBhvr>
                                        <p:cTn id="27" dur="1000"/>
                                        <p:tgtEl>
                                          <p:spTgt spid="12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8">
                                            <p:txEl>
                                              <p:pRg st="5" end="5"/>
                                            </p:txEl>
                                          </p:spTgt>
                                        </p:tgtEl>
                                        <p:attrNameLst>
                                          <p:attrName>style.visibility</p:attrName>
                                        </p:attrNameLst>
                                      </p:cBhvr>
                                      <p:to>
                                        <p:strVal val="visible"/>
                                      </p:to>
                                    </p:set>
                                    <p:animEffect transition="in" filter="fade">
                                      <p:cBhvr>
                                        <p:cTn id="32" dur="1000"/>
                                        <p:tgtEl>
                                          <p:spTgt spid="12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8">
                                            <p:txEl>
                                              <p:pRg st="6" end="6"/>
                                            </p:txEl>
                                          </p:spTgt>
                                        </p:tgtEl>
                                        <p:attrNameLst>
                                          <p:attrName>style.visibility</p:attrName>
                                        </p:attrNameLst>
                                      </p:cBhvr>
                                      <p:to>
                                        <p:strVal val="visible"/>
                                      </p:to>
                                    </p:set>
                                    <p:animEffect transition="in" filter="fade">
                                      <p:cBhvr>
                                        <p:cTn id="37" dur="1000"/>
                                        <p:tgtEl>
                                          <p:spTgt spid="12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8">
                                            <p:txEl>
                                              <p:pRg st="7" end="7"/>
                                            </p:txEl>
                                          </p:spTgt>
                                        </p:tgtEl>
                                        <p:attrNameLst>
                                          <p:attrName>style.visibility</p:attrName>
                                        </p:attrNameLst>
                                      </p:cBhvr>
                                      <p:to>
                                        <p:strVal val="visible"/>
                                      </p:to>
                                    </p:set>
                                    <p:animEffect transition="in" filter="fade">
                                      <p:cBhvr>
                                        <p:cTn id="42" dur="1000"/>
                                        <p:tgtEl>
                                          <p:spTgt spid="12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4159</Words>
  <Application>Microsoft Macintosh PowerPoint</Application>
  <PresentationFormat>On-screen Show (16:9)</PresentationFormat>
  <Paragraphs>279</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Roboto</vt:lpstr>
      <vt:lpstr>Roboto Light</vt:lpstr>
      <vt:lpstr>EB Garamond</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PRASHANTH S</cp:lastModifiedBy>
  <cp:revision>1</cp:revision>
  <dcterms:modified xsi:type="dcterms:W3CDTF">2022-03-29T18:34:17Z</dcterms:modified>
</cp:coreProperties>
</file>