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16.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83" r:id="rId2"/>
    <p:sldId id="320" r:id="rId3"/>
    <p:sldId id="319" r:id="rId4"/>
    <p:sldId id="285" r:id="rId5"/>
    <p:sldId id="318" r:id="rId6"/>
    <p:sldId id="286" r:id="rId7"/>
    <p:sldId id="287" r:id="rId8"/>
    <p:sldId id="316" r:id="rId9"/>
    <p:sldId id="317" r:id="rId10"/>
    <p:sldId id="292" r:id="rId11"/>
    <p:sldId id="293" r:id="rId12"/>
    <p:sldId id="294" r:id="rId13"/>
    <p:sldId id="295" r:id="rId14"/>
    <p:sldId id="296" r:id="rId15"/>
    <p:sldId id="297" r:id="rId16"/>
    <p:sldId id="302" r:id="rId17"/>
    <p:sldId id="303" r:id="rId18"/>
    <p:sldId id="306" r:id="rId19"/>
    <p:sldId id="307" r:id="rId20"/>
    <p:sldId id="312" r:id="rId21"/>
    <p:sldId id="313"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pos="2222">
          <p15:clr>
            <a:srgbClr val="A4A3A4"/>
          </p15:clr>
        </p15:guide>
        <p15:guide id="2" orient="horz" pos="2777">
          <p15:clr>
            <a:srgbClr val="A4A3A4"/>
          </p15:clr>
        </p15:guide>
        <p15:guide id="3" orient="horz" pos="742">
          <p15:clr>
            <a:srgbClr val="A4A3A4"/>
          </p15:clr>
        </p15:guide>
        <p15:guide id="4" pos="211">
          <p15:clr>
            <a:srgbClr val="A4A3A4"/>
          </p15:clr>
        </p15:guide>
        <p15:guide id="5" pos="5552">
          <p15:clr>
            <a:srgbClr val="A4A3A4"/>
          </p15:clr>
        </p15:guide>
        <p15:guide id="6" orient="horz" pos="911">
          <p15:clr>
            <a:srgbClr val="A4A3A4"/>
          </p15:clr>
        </p15:guide>
        <p15:guide id="7" orient="horz" pos="2434">
          <p15:clr>
            <a:srgbClr val="A4A3A4"/>
          </p15:clr>
        </p15:guide>
        <p15:guide id="8" pos="871">
          <p15:clr>
            <a:srgbClr val="A4A3A4"/>
          </p15:clr>
        </p15:guide>
        <p15:guide id="9" pos="2880">
          <p15:clr>
            <a:srgbClr val="A4A3A4"/>
          </p15:clr>
        </p15:guide>
        <p15:guide id="10" pos="4893">
          <p15:clr>
            <a:srgbClr val="A4A3A4"/>
          </p15:clr>
        </p15:guide>
        <p15:guide id="11" orient="horz" pos="22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5F1E7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28" autoAdjust="0"/>
  </p:normalViewPr>
  <p:slideViewPr>
    <p:cSldViewPr snapToGrid="0">
      <p:cViewPr varScale="1">
        <p:scale>
          <a:sx n="83" d="100"/>
          <a:sy n="83" d="100"/>
        </p:scale>
        <p:origin x="1026" y="108"/>
      </p:cViewPr>
      <p:guideLst>
        <p:guide pos="2222"/>
        <p:guide orient="horz" pos="2777"/>
        <p:guide orient="horz" pos="742"/>
        <p:guide pos="211"/>
        <p:guide pos="5552"/>
        <p:guide orient="horz" pos="911"/>
        <p:guide orient="horz" pos="2434"/>
        <p:guide pos="871"/>
        <p:guide pos="2880"/>
        <p:guide pos="4893"/>
        <p:guide orient="horz" pos="22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Cover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b="1"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b="1"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b="1"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b="1"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dirty="0"/>
          </a:p>
        </p:txBody>
      </p:sp>
    </p:spTree>
    <p:extLst>
      <p:ext uri="{BB962C8B-B14F-4D97-AF65-F5344CB8AC3E}">
        <p14:creationId xmlns:p14="http://schemas.microsoft.com/office/powerpoint/2010/main" val="45577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b="1"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b="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 name="Google Shape;12;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a:stretch>
            <a:fillRect/>
          </a:stretch>
        </p:blipFill>
        <p:spPr>
          <a:xfrm>
            <a:off x="2808000" y="431425"/>
            <a:ext cx="3527998" cy="4280641"/>
          </a:xfrm>
          <a:prstGeom prst="rect">
            <a:avLst/>
          </a:prstGeom>
          <a:noFill/>
          <a:ln>
            <a:noFill/>
          </a:ln>
        </p:spPr>
      </p:pic>
    </p:spTree>
  </p:cSld>
  <p:clrMapOvr>
    <a:masterClrMapping/>
  </p:clrMapOvr>
  <p:transition>
    <p:wheel spokes="8"/>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29074"/>
            <a:ext cx="4947557" cy="11144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9" name="Google Shape;70;p15"/>
          <p:cNvSpPr/>
          <p:nvPr/>
        </p:nvSpPr>
        <p:spPr>
          <a:xfrm>
            <a:off x="0" y="135577"/>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p:cNvSpPr txBox="1"/>
          <p:nvPr/>
        </p:nvSpPr>
        <p:spPr>
          <a:xfrm>
            <a:off x="0" y="135890"/>
            <a:ext cx="3613150" cy="475615"/>
          </a:xfrm>
          <a:prstGeom prst="rect">
            <a:avLst/>
          </a:prstGeom>
          <a:noFill/>
        </p:spPr>
        <p:txBody>
          <a:bodyPr wrap="square" rtlCol="0">
            <a:spAutoFit/>
          </a:bodyPr>
          <a:lstStyle/>
          <a:p>
            <a:r>
              <a:rPr lang="en-US" sz="2000" b="1" dirty="0">
                <a:ln w="6600">
                  <a:solidFill>
                    <a:schemeClr val="accent2"/>
                  </a:solidFill>
                  <a:prstDash val="solid"/>
                </a:ln>
                <a:solidFill>
                  <a:srgbClr val="FFFFFF"/>
                </a:solidFill>
                <a:effectLst>
                  <a:outerShdw dist="38100" dir="2700000" algn="tl" rotWithShape="0">
                    <a:schemeClr val="accent2"/>
                  </a:outerShdw>
                </a:effectLst>
              </a:rPr>
              <a:t>Question </a:t>
            </a:r>
            <a:r>
              <a:rPr lang="en-US" sz="2000" b="1" dirty="0" smtClean="0">
                <a:ln w="6600">
                  <a:solidFill>
                    <a:schemeClr val="accent2"/>
                  </a:solidFill>
                  <a:prstDash val="solid"/>
                </a:ln>
                <a:solidFill>
                  <a:srgbClr val="FFFFFF"/>
                </a:solidFill>
                <a:effectLst>
                  <a:outerShdw dist="38100" dir="2700000" algn="tl" rotWithShape="0">
                    <a:schemeClr val="accent2"/>
                  </a:outerShdw>
                </a:effectLst>
              </a:rPr>
              <a:t>03</a:t>
            </a:r>
            <a:r>
              <a:rPr lang="en-US" sz="2500" b="1" dirty="0" smtClean="0">
                <a:ln w="6600">
                  <a:solidFill>
                    <a:schemeClr val="accent2"/>
                  </a:solidFill>
                  <a:prstDash val="solid"/>
                </a:ln>
                <a:solidFill>
                  <a:srgbClr val="FFFFFF"/>
                </a:solidFill>
                <a:effectLst>
                  <a:outerShdw dist="38100" dir="2700000" algn="tl" rotWithShape="0">
                    <a:schemeClr val="accent2"/>
                  </a:outerShdw>
                </a:effectLst>
              </a:rPr>
              <a:t>:</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TextBox 1"/>
          <p:cNvSpPr txBox="1"/>
          <p:nvPr/>
        </p:nvSpPr>
        <p:spPr>
          <a:xfrm>
            <a:off x="335280" y="1000759"/>
            <a:ext cx="8472488" cy="3231654"/>
          </a:xfrm>
          <a:prstGeom prst="rect">
            <a:avLst/>
          </a:prstGeom>
          <a:noFill/>
        </p:spPr>
        <p:txBody>
          <a:bodyPr wrap="square" rtlCol="0">
            <a:spAutoFit/>
          </a:bodyPr>
          <a:lstStyle/>
          <a:p>
            <a:r>
              <a:rPr lang="en-US" sz="1800" dirty="0">
                <a:latin typeface="+mn-lt"/>
                <a:cs typeface="+mn-lt"/>
              </a:rPr>
              <a:t>In an arithmetic series consisting of 51 terms, the sum of the first three terms is 65 and the sum of the middle three terms is 129. What is the first term and the common difference of the series?</a:t>
            </a:r>
          </a:p>
          <a:p>
            <a:endParaRPr lang="en-GB" sz="1800" dirty="0">
              <a:latin typeface="+mn-lt"/>
              <a:cs typeface="+mn-lt"/>
            </a:endParaRPr>
          </a:p>
          <a:p>
            <a:r>
              <a:rPr lang="en-GB" sz="1800" dirty="0">
                <a:latin typeface="+mn-lt"/>
                <a:cs typeface="+mn-lt"/>
              </a:rPr>
              <a:t>A]  </a:t>
            </a:r>
            <a:r>
              <a:rPr lang="en-US" altLang="en-GB" sz="1800" dirty="0">
                <a:latin typeface="+mn-lt"/>
                <a:cs typeface="+mn-lt"/>
              </a:rPr>
              <a:t>64, 9/8</a:t>
            </a:r>
            <a:endParaRPr lang="en-GB" sz="1800" dirty="0">
              <a:latin typeface="+mn-lt"/>
              <a:cs typeface="+mn-lt"/>
            </a:endParaRPr>
          </a:p>
          <a:p>
            <a:r>
              <a:rPr lang="en-GB" sz="1800" dirty="0">
                <a:latin typeface="+mn-lt"/>
                <a:cs typeface="+mn-lt"/>
              </a:rPr>
              <a:t>B]  </a:t>
            </a:r>
            <a:r>
              <a:rPr lang="en-US" altLang="en-GB" sz="1800" dirty="0">
                <a:latin typeface="+mn-lt"/>
                <a:cs typeface="+mn-lt"/>
              </a:rPr>
              <a:t>32, 8/9</a:t>
            </a:r>
            <a:endParaRPr lang="en-GB" sz="1800" dirty="0">
              <a:latin typeface="+mn-lt"/>
              <a:cs typeface="+mn-lt"/>
            </a:endParaRPr>
          </a:p>
          <a:p>
            <a:r>
              <a:rPr lang="en-GB" sz="1800" dirty="0">
                <a:latin typeface="+mn-lt"/>
                <a:cs typeface="+mn-lt"/>
              </a:rPr>
              <a:t>C]  </a:t>
            </a:r>
            <a:r>
              <a:rPr lang="en-US" altLang="en-GB" sz="1800" dirty="0">
                <a:latin typeface="+mn-lt"/>
                <a:cs typeface="+mn-lt"/>
              </a:rPr>
              <a:t>187/9, 8/9</a:t>
            </a:r>
            <a:endParaRPr lang="en-GB" sz="1800" dirty="0">
              <a:latin typeface="+mn-lt"/>
              <a:cs typeface="+mn-lt"/>
            </a:endParaRPr>
          </a:p>
          <a:p>
            <a:r>
              <a:rPr lang="en-GB" sz="1800" dirty="0">
                <a:latin typeface="+mn-lt"/>
                <a:cs typeface="+mn-lt"/>
              </a:rPr>
              <a:t>D]  </a:t>
            </a:r>
            <a:r>
              <a:rPr lang="en-US" altLang="en-GB" sz="1800" dirty="0">
                <a:latin typeface="+mn-lt"/>
                <a:cs typeface="+mn-lt"/>
              </a:rPr>
              <a:t>72, 9/8</a:t>
            </a:r>
            <a:endParaRPr lang="en-GB" sz="1800" dirty="0">
              <a:latin typeface="+mn-lt"/>
              <a:cs typeface="+mn-lt"/>
            </a:endParaRPr>
          </a:p>
          <a:p>
            <a:endParaRPr lang="en-GB" sz="1800" dirty="0">
              <a:latin typeface="+mn-lt"/>
              <a:cs typeface="+mn-lt"/>
            </a:endParaRPr>
          </a:p>
          <a:p>
            <a:r>
              <a:rPr lang="en-US" altLang="en-GB" sz="1800" dirty="0">
                <a:latin typeface="+mn-lt"/>
                <a:cs typeface="+mn-lt"/>
              </a:rPr>
              <a:t>							</a:t>
            </a:r>
            <a:r>
              <a:rPr lang="en-US" altLang="en-GB" sz="1800" b="1" dirty="0">
                <a:latin typeface="+mn-lt"/>
                <a:cs typeface="+mn-lt"/>
              </a:rPr>
              <a:t>				 </a:t>
            </a:r>
            <a:r>
              <a:rPr lang="en-US" altLang="en-GB" sz="1800" b="1" dirty="0" smtClean="0">
                <a:latin typeface="+mn-lt"/>
                <a:cs typeface="+mn-lt"/>
              </a:rPr>
              <a:t>                                                                      </a:t>
            </a:r>
            <a:r>
              <a:rPr lang="en-GB" sz="1800" b="1" dirty="0" smtClean="0">
                <a:latin typeface="+mn-lt"/>
                <a:cs typeface="+mn-lt"/>
              </a:rPr>
              <a:t>Answer</a:t>
            </a:r>
            <a:r>
              <a:rPr lang="en-GB" sz="1800" b="1" dirty="0">
                <a:latin typeface="+mn-lt"/>
                <a:cs typeface="+mn-lt"/>
              </a:rPr>
              <a:t>:</a:t>
            </a:r>
            <a:r>
              <a:rPr lang="en-GB" sz="2400" b="1" dirty="0"/>
              <a:t> </a:t>
            </a:r>
            <a:r>
              <a:rPr lang="en-US" altLang="en-GB" sz="1800" b="1" dirty="0"/>
              <a: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141638"/>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ln w="6600">
                  <a:solidFill>
                    <a:schemeClr val="accent2"/>
                  </a:solidFill>
                  <a:prstDash val="solid"/>
                </a:ln>
                <a:solidFill>
                  <a:srgbClr val="FFFFFF"/>
                </a:solidFill>
                <a:effectLst>
                  <a:outerShdw dist="38100" dir="2700000" algn="tl" rotWithShape="0">
                    <a:schemeClr val="accent2"/>
                  </a:outerShdw>
                </a:effectLst>
                <a:sym typeface="+mn-ea"/>
              </a:rPr>
              <a:t>Explanation:</a:t>
            </a:r>
            <a:endParaRPr lang="en-US" sz="2000" dirty="0"/>
          </a:p>
        </p:txBody>
      </p:sp>
      <p:sp>
        <p:nvSpPr>
          <p:cNvPr id="2" name="Text Box 1"/>
          <p:cNvSpPr txBox="1"/>
          <p:nvPr/>
        </p:nvSpPr>
        <p:spPr>
          <a:xfrm>
            <a:off x="466725" y="616585"/>
            <a:ext cx="7323455" cy="7293610"/>
          </a:xfrm>
          <a:prstGeom prst="rect">
            <a:avLst/>
          </a:prstGeom>
          <a:noFill/>
        </p:spPr>
        <p:txBody>
          <a:bodyPr wrap="square" rtlCol="0" anchor="t">
            <a:spAutoFit/>
          </a:bodyPr>
          <a:lstStyle/>
          <a:p>
            <a:r>
              <a:rPr lang="en-US" sz="1800">
                <a:latin typeface="+mn-lt"/>
                <a:cs typeface="+mn-lt"/>
              </a:rPr>
              <a:t>Given,      a + (a  + d) + (a + 2d) = 65</a:t>
            </a:r>
          </a:p>
          <a:p>
            <a:endParaRPr lang="en-US" sz="1800">
              <a:latin typeface="+mn-lt"/>
              <a:cs typeface="+mn-lt"/>
            </a:endParaRPr>
          </a:p>
          <a:p>
            <a:r>
              <a:rPr lang="en-US" sz="1800">
                <a:latin typeface="+mn-lt"/>
                <a:cs typeface="+mn-lt"/>
              </a:rPr>
              <a:t>                       3a + 3d = 65 _______(1)</a:t>
            </a:r>
          </a:p>
          <a:p>
            <a:endParaRPr lang="en-US" sz="1800">
              <a:latin typeface="+mn-lt"/>
              <a:cs typeface="+mn-lt"/>
            </a:endParaRPr>
          </a:p>
          <a:p>
            <a:r>
              <a:rPr lang="en-US" sz="1800">
                <a:latin typeface="+mn-lt"/>
                <a:cs typeface="+mn-lt"/>
              </a:rPr>
              <a:t>The middle terms are 25th, 26th and 27th terms</a:t>
            </a:r>
          </a:p>
          <a:p>
            <a:r>
              <a:rPr lang="en-US" sz="1800">
                <a:latin typeface="+mn-lt"/>
                <a:cs typeface="+mn-lt"/>
              </a:rPr>
              <a:t>  </a:t>
            </a:r>
          </a:p>
          <a:p>
            <a:r>
              <a:rPr lang="en-US" sz="1800">
                <a:latin typeface="+mn-lt"/>
                <a:cs typeface="+mn-lt"/>
              </a:rPr>
              <a:t>              a + 24d + a + 25d + a + 26d = 129</a:t>
            </a:r>
          </a:p>
          <a:p>
            <a:r>
              <a:rPr lang="en-US" sz="1800">
                <a:latin typeface="+mn-lt"/>
                <a:cs typeface="+mn-lt"/>
              </a:rPr>
              <a:t>               </a:t>
            </a:r>
          </a:p>
          <a:p>
            <a:r>
              <a:rPr lang="en-US" sz="1800">
                <a:latin typeface="+mn-lt"/>
                <a:cs typeface="+mn-lt"/>
              </a:rPr>
              <a:t>                      3a + 75d = 129 _______(2)</a:t>
            </a:r>
          </a:p>
          <a:p>
            <a:endParaRPr lang="en-US" sz="1800">
              <a:latin typeface="+mn-lt"/>
              <a:cs typeface="+mn-lt"/>
            </a:endParaRPr>
          </a:p>
          <a:p>
            <a:r>
              <a:rPr lang="en-US" sz="1800">
                <a:latin typeface="+mn-lt"/>
                <a:cs typeface="+mn-lt"/>
              </a:rPr>
              <a:t>From (1) and (2),           d = 8/9  and  </a:t>
            </a:r>
          </a:p>
          <a:p>
            <a:endParaRPr lang="en-US" sz="1800">
              <a:latin typeface="+mn-lt"/>
              <a:cs typeface="+mn-lt"/>
              <a:sym typeface="+mn-ea"/>
            </a:endParaRPr>
          </a:p>
          <a:p>
            <a:r>
              <a:rPr lang="en-US" sz="1800">
                <a:latin typeface="+mn-lt"/>
                <a:cs typeface="+mn-lt"/>
              </a:rPr>
              <a:t>                                       </a:t>
            </a:r>
            <a:r>
              <a:rPr lang="en-US" sz="1800">
                <a:latin typeface="+mn-lt"/>
                <a:cs typeface="+mn-lt"/>
                <a:sym typeface="+mn-ea"/>
              </a:rPr>
              <a:t>a = 187/9 </a:t>
            </a:r>
          </a:p>
          <a:p>
            <a:endParaRPr lang="en-US" sz="1800">
              <a:latin typeface="+mn-lt"/>
              <a:cs typeface="+mn-lt"/>
              <a:sym typeface="+mn-ea"/>
            </a:endParaRPr>
          </a:p>
          <a:p>
            <a:r>
              <a:rPr lang="en-US" sz="1800">
                <a:latin typeface="+mn-lt"/>
                <a:cs typeface="+mn-lt"/>
                <a:sym typeface="+mn-ea"/>
              </a:rPr>
              <a:t>                                Hence, option C is correct.</a:t>
            </a:r>
          </a:p>
          <a:p>
            <a:endParaRPr lang="en-US" sz="1800">
              <a:latin typeface="+mn-lt"/>
              <a:cs typeface="+mn-lt"/>
              <a:sym typeface="+mn-ea"/>
            </a:endParaRPr>
          </a:p>
          <a:p>
            <a:endParaRPr lang="en-US" sz="1800">
              <a:latin typeface="+mn-lt"/>
              <a:cs typeface="+mn-lt"/>
            </a:endParaRPr>
          </a:p>
          <a:p>
            <a:r>
              <a:rPr lang="en-US" sz="1800">
                <a:latin typeface="+mn-lt"/>
                <a:cs typeface="+mn-lt"/>
              </a:rPr>
              <a:t>  </a:t>
            </a:r>
          </a:p>
          <a:p>
            <a:endParaRPr lang="en-US" sz="1800">
              <a:latin typeface="+mn-lt"/>
              <a:cs typeface="+mn-lt"/>
            </a:endParaRPr>
          </a:p>
          <a:p>
            <a:r>
              <a:rPr lang="en-US" sz="1800">
                <a:latin typeface="+mn-lt"/>
                <a:cs typeface="+mn-lt"/>
              </a:rPr>
              <a:t>                             </a:t>
            </a:r>
          </a:p>
          <a:p>
            <a:endParaRPr lang="en-US" sz="1800">
              <a:latin typeface="+mn-lt"/>
              <a:cs typeface="+mn-lt"/>
            </a:endParaRPr>
          </a:p>
          <a:p>
            <a:endParaRPr lang="en-US" sz="1800">
              <a:latin typeface="+mn-lt"/>
              <a:cs typeface="+mn-lt"/>
            </a:endParaRPr>
          </a:p>
          <a:p>
            <a:endParaRPr lang="en-US" sz="1800">
              <a:latin typeface="+mn-lt"/>
              <a:cs typeface="+mn-lt"/>
            </a:endParaRPr>
          </a:p>
          <a:p>
            <a:r>
              <a:rPr lang="en-US" sz="1800">
                <a:latin typeface="+mn-lt"/>
                <a:cs typeface="+mn-lt"/>
              </a:rPr>
              <a:t>               </a:t>
            </a:r>
          </a:p>
          <a:p>
            <a:endParaRPr lang="en-US" sz="1800">
              <a:latin typeface="+mn-lt"/>
              <a:cs typeface="+mn-lt"/>
            </a:endParaRPr>
          </a:p>
          <a:p>
            <a:r>
              <a:rPr lang="en-US" sz="1800">
                <a:latin typeface="+mn-lt"/>
                <a:cs typeface="+mn-lt"/>
              </a:rPr>
              <a:t>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29074"/>
            <a:ext cx="4947557" cy="11144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9" name="Google Shape;70;p15"/>
          <p:cNvSpPr/>
          <p:nvPr/>
        </p:nvSpPr>
        <p:spPr>
          <a:xfrm>
            <a:off x="0" y="135577"/>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p:cNvSpPr txBox="1"/>
          <p:nvPr/>
        </p:nvSpPr>
        <p:spPr>
          <a:xfrm>
            <a:off x="0" y="135890"/>
            <a:ext cx="3613150" cy="475615"/>
          </a:xfrm>
          <a:prstGeom prst="rect">
            <a:avLst/>
          </a:prstGeom>
          <a:noFill/>
        </p:spPr>
        <p:txBody>
          <a:bodyPr wrap="square" rtlCol="0">
            <a:spAutoFit/>
          </a:bodyPr>
          <a:lstStyle/>
          <a:p>
            <a:r>
              <a:rPr lang="en-US" sz="2000" b="1" dirty="0">
                <a:ln w="6600">
                  <a:solidFill>
                    <a:schemeClr val="accent2"/>
                  </a:solidFill>
                  <a:prstDash val="solid"/>
                </a:ln>
                <a:solidFill>
                  <a:srgbClr val="FFFFFF"/>
                </a:solidFill>
                <a:effectLst>
                  <a:outerShdw dist="38100" dir="2700000" algn="tl" rotWithShape="0">
                    <a:schemeClr val="accent2"/>
                  </a:outerShdw>
                </a:effectLst>
              </a:rPr>
              <a:t>Question </a:t>
            </a:r>
            <a:r>
              <a:rPr lang="en-US" sz="2000" b="1" dirty="0" smtClean="0">
                <a:ln w="6600">
                  <a:solidFill>
                    <a:schemeClr val="accent2"/>
                  </a:solidFill>
                  <a:prstDash val="solid"/>
                </a:ln>
                <a:solidFill>
                  <a:srgbClr val="FFFFFF"/>
                </a:solidFill>
                <a:effectLst>
                  <a:outerShdw dist="38100" dir="2700000" algn="tl" rotWithShape="0">
                    <a:schemeClr val="accent2"/>
                  </a:outerShdw>
                </a:effectLst>
              </a:rPr>
              <a:t>04</a:t>
            </a:r>
            <a:r>
              <a:rPr lang="en-US" sz="2500" b="1" dirty="0" smtClean="0">
                <a:ln w="6600">
                  <a:solidFill>
                    <a:schemeClr val="accent2"/>
                  </a:solidFill>
                  <a:prstDash val="solid"/>
                </a:ln>
                <a:solidFill>
                  <a:srgbClr val="FFFFFF"/>
                </a:solidFill>
                <a:effectLst>
                  <a:outerShdw dist="38100" dir="2700000" algn="tl" rotWithShape="0">
                    <a:schemeClr val="accent2"/>
                  </a:outerShdw>
                </a:effectLst>
              </a:rPr>
              <a:t>:</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TextBox 1"/>
          <p:cNvSpPr txBox="1"/>
          <p:nvPr/>
        </p:nvSpPr>
        <p:spPr>
          <a:xfrm>
            <a:off x="335280" y="1000759"/>
            <a:ext cx="8472488" cy="3231654"/>
          </a:xfrm>
          <a:prstGeom prst="rect">
            <a:avLst/>
          </a:prstGeom>
          <a:noFill/>
        </p:spPr>
        <p:txBody>
          <a:bodyPr wrap="square" rtlCol="0">
            <a:spAutoFit/>
          </a:bodyPr>
          <a:lstStyle/>
          <a:p>
            <a:r>
              <a:rPr lang="en-US" sz="1800" dirty="0">
                <a:latin typeface="+mn-lt"/>
                <a:cs typeface="+mn-lt"/>
              </a:rPr>
              <a:t>The sum of the first 100 numbers, 1 to 100 is divisible by ______</a:t>
            </a:r>
          </a:p>
          <a:p>
            <a:endParaRPr lang="en-GB" sz="1800" dirty="0">
              <a:latin typeface="+mn-lt"/>
              <a:cs typeface="+mn-lt"/>
            </a:endParaRPr>
          </a:p>
          <a:p>
            <a:r>
              <a:rPr lang="en-GB" sz="1800" dirty="0">
                <a:latin typeface="+mn-lt"/>
                <a:cs typeface="+mn-lt"/>
              </a:rPr>
              <a:t>A]  </a:t>
            </a:r>
            <a:r>
              <a:rPr lang="en-US" altLang="en-GB" sz="1800" dirty="0">
                <a:latin typeface="+mn-lt"/>
                <a:cs typeface="+mn-lt"/>
              </a:rPr>
              <a:t>1, 2, 4, 8</a:t>
            </a:r>
            <a:endParaRPr lang="en-GB" sz="1800" dirty="0">
              <a:latin typeface="+mn-lt"/>
              <a:cs typeface="+mn-lt"/>
            </a:endParaRPr>
          </a:p>
          <a:p>
            <a:r>
              <a:rPr lang="en-GB" sz="1800" dirty="0">
                <a:latin typeface="+mn-lt"/>
                <a:cs typeface="+mn-lt"/>
              </a:rPr>
              <a:t>B]   </a:t>
            </a:r>
            <a:r>
              <a:rPr lang="en-US" altLang="en-GB" sz="1800" dirty="0">
                <a:latin typeface="+mn-lt"/>
                <a:cs typeface="+mn-lt"/>
              </a:rPr>
              <a:t>2 &amp; 4</a:t>
            </a:r>
            <a:endParaRPr lang="en-GB" sz="1800" dirty="0">
              <a:latin typeface="+mn-lt"/>
              <a:cs typeface="+mn-lt"/>
            </a:endParaRPr>
          </a:p>
          <a:p>
            <a:r>
              <a:rPr lang="en-GB" sz="1800" dirty="0">
                <a:latin typeface="+mn-lt"/>
                <a:cs typeface="+mn-lt"/>
              </a:rPr>
              <a:t>C]   </a:t>
            </a:r>
            <a:r>
              <a:rPr lang="en-US" altLang="en-GB" sz="1800" dirty="0">
                <a:latin typeface="+mn-lt"/>
                <a:cs typeface="+mn-lt"/>
              </a:rPr>
              <a:t>2</a:t>
            </a:r>
            <a:endParaRPr lang="en-GB" sz="1800" dirty="0">
              <a:latin typeface="+mn-lt"/>
              <a:cs typeface="+mn-lt"/>
            </a:endParaRPr>
          </a:p>
          <a:p>
            <a:r>
              <a:rPr lang="en-GB" sz="1800" dirty="0">
                <a:latin typeface="+mn-lt"/>
                <a:cs typeface="+mn-lt"/>
              </a:rPr>
              <a:t>D]   </a:t>
            </a:r>
            <a:r>
              <a:rPr lang="en-US" altLang="en-GB" sz="1800" dirty="0">
                <a:latin typeface="+mn-lt"/>
                <a:cs typeface="+mn-lt"/>
              </a:rPr>
              <a:t>None</a:t>
            </a:r>
            <a:endParaRPr lang="en-GB" sz="1800" dirty="0">
              <a:latin typeface="+mn-lt"/>
              <a:cs typeface="+mn-lt"/>
            </a:endParaRPr>
          </a:p>
          <a:p>
            <a:endParaRPr lang="en-GB" sz="1800" dirty="0">
              <a:latin typeface="+mn-lt"/>
              <a:cs typeface="+mn-lt"/>
            </a:endParaRPr>
          </a:p>
          <a:p>
            <a:r>
              <a:rPr lang="en-US" altLang="en-GB" sz="1800" dirty="0">
                <a:latin typeface="+mn-lt"/>
                <a:cs typeface="+mn-lt"/>
              </a:rPr>
              <a:t>							</a:t>
            </a:r>
            <a:r>
              <a:rPr lang="en-US" altLang="en-GB" sz="1800" b="1" dirty="0">
                <a:latin typeface="+mn-lt"/>
                <a:cs typeface="+mn-lt"/>
              </a:rPr>
              <a:t>									</a:t>
            </a:r>
          </a:p>
          <a:p>
            <a:r>
              <a:rPr lang="en-US" altLang="en-GB" sz="1800" b="1" dirty="0">
                <a:latin typeface="+mn-lt"/>
                <a:cs typeface="+mn-lt"/>
              </a:rPr>
              <a:t>                                                  				</a:t>
            </a:r>
            <a:endParaRPr lang="en-US" altLang="en-GB" sz="1800" b="1" dirty="0" smtClean="0">
              <a:latin typeface="+mn-lt"/>
              <a:cs typeface="+mn-lt"/>
            </a:endParaRPr>
          </a:p>
          <a:p>
            <a:r>
              <a:rPr lang="en-US" sz="1800" b="1" dirty="0">
                <a:latin typeface="+mn-lt"/>
                <a:cs typeface="+mn-lt"/>
              </a:rPr>
              <a:t> </a:t>
            </a:r>
            <a:r>
              <a:rPr lang="en-US" sz="1800" b="1" dirty="0" smtClean="0">
                <a:latin typeface="+mn-lt"/>
                <a:cs typeface="+mn-lt"/>
              </a:rPr>
              <a:t>                                                                                                     </a:t>
            </a:r>
            <a:r>
              <a:rPr lang="en-GB" sz="1800" b="1" dirty="0" smtClean="0">
                <a:latin typeface="+mn-lt"/>
                <a:cs typeface="+mn-lt"/>
              </a:rPr>
              <a:t>Answer</a:t>
            </a:r>
            <a:r>
              <a:rPr lang="en-GB" sz="1800" b="1" dirty="0">
                <a:latin typeface="+mn-lt"/>
                <a:cs typeface="+mn-lt"/>
              </a:rPr>
              <a:t>:</a:t>
            </a:r>
            <a:r>
              <a:rPr lang="en-GB" sz="2400" b="1" dirty="0"/>
              <a:t> </a:t>
            </a:r>
            <a:r>
              <a:rPr lang="en-US" altLang="en-GB" sz="1800" b="1" dirty="0"/>
              <a: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141638"/>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ln w="6600">
                  <a:solidFill>
                    <a:schemeClr val="accent2"/>
                  </a:solidFill>
                  <a:prstDash val="solid"/>
                </a:ln>
                <a:solidFill>
                  <a:srgbClr val="FFFFFF"/>
                </a:solidFill>
                <a:effectLst>
                  <a:outerShdw dist="38100" dir="2700000" algn="tl" rotWithShape="0">
                    <a:schemeClr val="accent2"/>
                  </a:outerShdw>
                </a:effectLst>
                <a:sym typeface="+mn-ea"/>
              </a:rPr>
              <a:t>Explanation:</a:t>
            </a:r>
            <a:endParaRPr lang="en-US" sz="2000" dirty="0"/>
          </a:p>
        </p:txBody>
      </p:sp>
      <p:sp>
        <p:nvSpPr>
          <p:cNvPr id="2" name="Text Box 1"/>
          <p:cNvSpPr txBox="1"/>
          <p:nvPr/>
        </p:nvSpPr>
        <p:spPr>
          <a:xfrm>
            <a:off x="444500" y="913765"/>
            <a:ext cx="7323455" cy="3692525"/>
          </a:xfrm>
          <a:prstGeom prst="rect">
            <a:avLst/>
          </a:prstGeom>
          <a:noFill/>
        </p:spPr>
        <p:txBody>
          <a:bodyPr wrap="square" rtlCol="0" anchor="t">
            <a:spAutoFit/>
          </a:bodyPr>
          <a:lstStyle/>
          <a:p>
            <a:r>
              <a:rPr lang="en-US" sz="1800">
                <a:latin typeface="+mn-lt"/>
                <a:cs typeface="+mn-lt"/>
              </a:rPr>
              <a:t>The sum of the first 100 natural numbers is given by  </a:t>
            </a:r>
          </a:p>
          <a:p>
            <a:endParaRPr lang="en-US" sz="1800">
              <a:latin typeface="+mn-lt"/>
              <a:cs typeface="+mn-lt"/>
            </a:endParaRPr>
          </a:p>
          <a:p>
            <a:r>
              <a:rPr lang="en-US" sz="1800">
                <a:latin typeface="+mn-lt"/>
                <a:cs typeface="+mn-lt"/>
              </a:rPr>
              <a:t>                      =[n*(n + 1)] / 2</a:t>
            </a:r>
          </a:p>
          <a:p>
            <a:endParaRPr lang="en-US" sz="1800">
              <a:latin typeface="+mn-lt"/>
              <a:cs typeface="+mn-lt"/>
            </a:endParaRPr>
          </a:p>
          <a:p>
            <a:r>
              <a:rPr lang="en-US" sz="1800">
                <a:latin typeface="+mn-lt"/>
                <a:cs typeface="+mn-lt"/>
              </a:rPr>
              <a:t>                      =[100*101] / 2</a:t>
            </a:r>
          </a:p>
          <a:p>
            <a:endParaRPr lang="en-US" sz="1800">
              <a:latin typeface="+mn-lt"/>
              <a:cs typeface="+mn-lt"/>
            </a:endParaRPr>
          </a:p>
          <a:p>
            <a:r>
              <a:rPr lang="en-US" sz="1800">
                <a:latin typeface="+mn-lt"/>
                <a:cs typeface="+mn-lt"/>
              </a:rPr>
              <a:t>                      = 50*101</a:t>
            </a:r>
          </a:p>
          <a:p>
            <a:endParaRPr lang="en-US" sz="1800">
              <a:latin typeface="+mn-lt"/>
              <a:cs typeface="+mn-lt"/>
            </a:endParaRPr>
          </a:p>
          <a:p>
            <a:r>
              <a:rPr lang="en-US" sz="1800">
                <a:latin typeface="+mn-lt"/>
                <a:cs typeface="+mn-lt"/>
              </a:rPr>
              <a:t>        101 is an odd number 50 is divisible by 2.</a:t>
            </a:r>
          </a:p>
          <a:p>
            <a:endParaRPr lang="en-US" sz="1800">
              <a:latin typeface="+mn-lt"/>
              <a:cs typeface="+mn-lt"/>
            </a:endParaRPr>
          </a:p>
          <a:p>
            <a:r>
              <a:rPr lang="en-US" sz="1800">
                <a:latin typeface="+mn-lt"/>
                <a:cs typeface="+mn-lt"/>
              </a:rPr>
              <a:t>         So, 50*101 will be divisible by 2.</a:t>
            </a:r>
          </a:p>
          <a:p>
            <a:endParaRPr lang="en-US" sz="1800">
              <a:latin typeface="+mn-lt"/>
              <a:cs typeface="+mn-lt"/>
            </a:endParaRPr>
          </a:p>
          <a:p>
            <a:r>
              <a:rPr lang="en-US" sz="1800">
                <a:latin typeface="+mn-lt"/>
                <a:cs typeface="+mn-lt"/>
              </a:rPr>
              <a:t>                     Hence, option C is correct.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29074"/>
            <a:ext cx="4947557" cy="11144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9" name="Google Shape;70;p15"/>
          <p:cNvSpPr/>
          <p:nvPr/>
        </p:nvSpPr>
        <p:spPr>
          <a:xfrm>
            <a:off x="0" y="135577"/>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p:cNvSpPr txBox="1"/>
          <p:nvPr/>
        </p:nvSpPr>
        <p:spPr>
          <a:xfrm>
            <a:off x="0" y="135890"/>
            <a:ext cx="3613150" cy="475615"/>
          </a:xfrm>
          <a:prstGeom prst="rect">
            <a:avLst/>
          </a:prstGeom>
          <a:noFill/>
        </p:spPr>
        <p:txBody>
          <a:bodyPr wrap="square" rtlCol="0">
            <a:spAutoFit/>
          </a:bodyPr>
          <a:lstStyle/>
          <a:p>
            <a:r>
              <a:rPr lang="en-US" sz="2000" b="1" dirty="0">
                <a:ln w="6600">
                  <a:solidFill>
                    <a:schemeClr val="accent2"/>
                  </a:solidFill>
                  <a:prstDash val="solid"/>
                </a:ln>
                <a:solidFill>
                  <a:srgbClr val="FFFFFF"/>
                </a:solidFill>
                <a:effectLst>
                  <a:outerShdw dist="38100" dir="2700000" algn="tl" rotWithShape="0">
                    <a:schemeClr val="accent2"/>
                  </a:outerShdw>
                </a:effectLst>
              </a:rPr>
              <a:t>Question </a:t>
            </a:r>
            <a:r>
              <a:rPr lang="en-US" sz="2000" b="1" dirty="0" smtClean="0">
                <a:ln w="6600">
                  <a:solidFill>
                    <a:schemeClr val="accent2"/>
                  </a:solidFill>
                  <a:prstDash val="solid"/>
                </a:ln>
                <a:solidFill>
                  <a:srgbClr val="FFFFFF"/>
                </a:solidFill>
                <a:effectLst>
                  <a:outerShdw dist="38100" dir="2700000" algn="tl" rotWithShape="0">
                    <a:schemeClr val="accent2"/>
                  </a:outerShdw>
                </a:effectLst>
              </a:rPr>
              <a:t>05</a:t>
            </a:r>
            <a:r>
              <a:rPr lang="en-US" sz="2500" b="1" dirty="0" smtClean="0">
                <a:ln w="6600">
                  <a:solidFill>
                    <a:schemeClr val="accent2"/>
                  </a:solidFill>
                  <a:prstDash val="solid"/>
                </a:ln>
                <a:solidFill>
                  <a:srgbClr val="FFFFFF"/>
                </a:solidFill>
                <a:effectLst>
                  <a:outerShdw dist="38100" dir="2700000" algn="tl" rotWithShape="0">
                    <a:schemeClr val="accent2"/>
                  </a:outerShdw>
                </a:effectLst>
              </a:rPr>
              <a:t>:</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TextBox 1"/>
          <p:cNvSpPr txBox="1"/>
          <p:nvPr/>
        </p:nvSpPr>
        <p:spPr>
          <a:xfrm>
            <a:off x="335280" y="1000759"/>
            <a:ext cx="8472488" cy="3231654"/>
          </a:xfrm>
          <a:prstGeom prst="rect">
            <a:avLst/>
          </a:prstGeom>
          <a:noFill/>
        </p:spPr>
        <p:txBody>
          <a:bodyPr wrap="square" rtlCol="0">
            <a:spAutoFit/>
          </a:bodyPr>
          <a:lstStyle/>
          <a:p>
            <a:r>
              <a:rPr lang="en-US" sz="1800" dirty="0">
                <a:latin typeface="+mn-lt"/>
                <a:cs typeface="+mn-lt"/>
              </a:rPr>
              <a:t>How many terms are there in G.P 3</a:t>
            </a:r>
            <a:r>
              <a:rPr lang="en-US" sz="1800" dirty="0" smtClean="0">
                <a:latin typeface="+mn-lt"/>
                <a:cs typeface="+mn-lt"/>
              </a:rPr>
              <a:t>, 6, 12, 24,....., 384</a:t>
            </a:r>
            <a:r>
              <a:rPr lang="en-US" sz="1800" dirty="0">
                <a:latin typeface="+mn-lt"/>
                <a:cs typeface="+mn-lt"/>
              </a:rPr>
              <a:t>?</a:t>
            </a:r>
          </a:p>
          <a:p>
            <a:endParaRPr lang="en-GB" sz="1800" dirty="0">
              <a:latin typeface="+mn-lt"/>
              <a:cs typeface="+mn-lt"/>
            </a:endParaRPr>
          </a:p>
          <a:p>
            <a:r>
              <a:rPr lang="en-GB" sz="1800" dirty="0">
                <a:latin typeface="+mn-lt"/>
                <a:cs typeface="+mn-lt"/>
              </a:rPr>
              <a:t>A]  </a:t>
            </a:r>
            <a:r>
              <a:rPr lang="en-US" altLang="en-GB" sz="1800" dirty="0">
                <a:latin typeface="+mn-lt"/>
                <a:cs typeface="+mn-lt"/>
              </a:rPr>
              <a:t>9</a:t>
            </a:r>
            <a:endParaRPr lang="en-GB" sz="1800" dirty="0">
              <a:latin typeface="+mn-lt"/>
              <a:cs typeface="+mn-lt"/>
            </a:endParaRPr>
          </a:p>
          <a:p>
            <a:r>
              <a:rPr lang="en-GB" sz="1800" dirty="0">
                <a:latin typeface="+mn-lt"/>
                <a:cs typeface="+mn-lt"/>
              </a:rPr>
              <a:t>B]  </a:t>
            </a:r>
            <a:r>
              <a:rPr lang="en-US" altLang="en-GB" sz="1800" dirty="0">
                <a:latin typeface="+mn-lt"/>
                <a:cs typeface="+mn-lt"/>
              </a:rPr>
              <a:t>10</a:t>
            </a:r>
            <a:endParaRPr lang="en-GB" sz="1800" dirty="0">
              <a:latin typeface="+mn-lt"/>
              <a:cs typeface="+mn-lt"/>
            </a:endParaRPr>
          </a:p>
          <a:p>
            <a:r>
              <a:rPr lang="en-GB" sz="1800" dirty="0">
                <a:latin typeface="+mn-lt"/>
                <a:cs typeface="+mn-lt"/>
              </a:rPr>
              <a:t>C]  </a:t>
            </a:r>
            <a:r>
              <a:rPr lang="en-US" altLang="en-GB" sz="1800" dirty="0">
                <a:latin typeface="+mn-lt"/>
                <a:cs typeface="+mn-lt"/>
              </a:rPr>
              <a:t>8</a:t>
            </a:r>
            <a:endParaRPr lang="en-GB" sz="1800" dirty="0">
              <a:latin typeface="+mn-lt"/>
              <a:cs typeface="+mn-lt"/>
            </a:endParaRPr>
          </a:p>
          <a:p>
            <a:r>
              <a:rPr lang="en-GB" sz="1800" dirty="0">
                <a:latin typeface="+mn-lt"/>
                <a:cs typeface="+mn-lt"/>
              </a:rPr>
              <a:t>D]  </a:t>
            </a:r>
            <a:r>
              <a:rPr lang="en-US" altLang="en-GB" sz="1800" dirty="0">
                <a:latin typeface="+mn-lt"/>
                <a:cs typeface="+mn-lt"/>
              </a:rPr>
              <a:t>7</a:t>
            </a:r>
            <a:endParaRPr lang="en-GB" sz="1800" dirty="0">
              <a:latin typeface="+mn-lt"/>
              <a:cs typeface="+mn-lt"/>
            </a:endParaRPr>
          </a:p>
          <a:p>
            <a:endParaRPr lang="en-GB" sz="1800" dirty="0">
              <a:latin typeface="+mn-lt"/>
              <a:cs typeface="+mn-lt"/>
            </a:endParaRPr>
          </a:p>
          <a:p>
            <a:endParaRPr lang="en-US" altLang="en-GB" sz="1800" dirty="0" smtClean="0">
              <a:latin typeface="+mn-lt"/>
              <a:cs typeface="+mn-lt"/>
            </a:endParaRPr>
          </a:p>
          <a:p>
            <a:r>
              <a:rPr lang="en-US" altLang="en-GB" sz="1800" dirty="0">
                <a:latin typeface="+mn-lt"/>
                <a:cs typeface="+mn-lt"/>
              </a:rPr>
              <a:t>							</a:t>
            </a:r>
            <a:r>
              <a:rPr lang="en-US" altLang="en-GB" sz="1800" b="1" dirty="0">
                <a:latin typeface="+mn-lt"/>
                <a:cs typeface="+mn-lt"/>
              </a:rPr>
              <a:t>									</a:t>
            </a:r>
          </a:p>
          <a:p>
            <a:r>
              <a:rPr lang="en-US" altLang="en-GB" sz="1800" b="1" dirty="0">
                <a:latin typeface="+mn-lt"/>
                <a:cs typeface="+mn-lt"/>
              </a:rPr>
              <a:t>                                                  				</a:t>
            </a:r>
            <a:r>
              <a:rPr lang="en-GB" sz="1800" b="1" dirty="0">
                <a:latin typeface="+mn-lt"/>
                <a:cs typeface="+mn-lt"/>
              </a:rPr>
              <a:t>Answer:</a:t>
            </a:r>
            <a:r>
              <a:rPr lang="en-GB" sz="2400" b="1" dirty="0"/>
              <a:t> </a:t>
            </a:r>
            <a:r>
              <a:rPr lang="en-US" altLang="en-GB" sz="1800" b="1" dirty="0"/>
              <a: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141638"/>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ln w="6600">
                  <a:solidFill>
                    <a:schemeClr val="accent2"/>
                  </a:solidFill>
                  <a:prstDash val="solid"/>
                </a:ln>
                <a:solidFill>
                  <a:srgbClr val="FFFFFF"/>
                </a:solidFill>
                <a:effectLst>
                  <a:outerShdw dist="38100" dir="2700000" algn="tl" rotWithShape="0">
                    <a:schemeClr val="accent2"/>
                  </a:outerShdw>
                </a:effectLst>
                <a:sym typeface="+mn-ea"/>
              </a:rPr>
              <a:t>Explanation:</a:t>
            </a:r>
            <a:endParaRPr lang="en-US" sz="2000" dirty="0"/>
          </a:p>
        </p:txBody>
      </p:sp>
      <p:sp>
        <p:nvSpPr>
          <p:cNvPr id="2" name="Text Box 1"/>
          <p:cNvSpPr txBox="1"/>
          <p:nvPr/>
        </p:nvSpPr>
        <p:spPr>
          <a:xfrm>
            <a:off x="444500" y="913765"/>
            <a:ext cx="7323455" cy="5354320"/>
          </a:xfrm>
          <a:prstGeom prst="rect">
            <a:avLst/>
          </a:prstGeom>
          <a:noFill/>
        </p:spPr>
        <p:txBody>
          <a:bodyPr wrap="square" rtlCol="0" anchor="t">
            <a:spAutoFit/>
          </a:bodyPr>
          <a:lstStyle/>
          <a:p>
            <a:r>
              <a:rPr lang="en-US" sz="1800">
                <a:latin typeface="+mn-lt"/>
                <a:cs typeface="+mn-lt"/>
              </a:rPr>
              <a:t>Here, a= 3 and r = 6/3 = 2.</a:t>
            </a:r>
          </a:p>
          <a:p>
            <a:endParaRPr lang="en-US" sz="1800">
              <a:latin typeface="+mn-lt"/>
              <a:cs typeface="+mn-lt"/>
            </a:endParaRPr>
          </a:p>
          <a:p>
            <a:r>
              <a:rPr lang="en-US" sz="1800">
                <a:latin typeface="+mn-lt"/>
                <a:cs typeface="+mn-lt"/>
              </a:rPr>
              <a:t>Let the number of terms be n.</a:t>
            </a:r>
          </a:p>
          <a:p>
            <a:endParaRPr lang="en-US" sz="1800">
              <a:latin typeface="+mn-lt"/>
              <a:cs typeface="+mn-lt"/>
            </a:endParaRPr>
          </a:p>
          <a:p>
            <a:r>
              <a:rPr lang="en-US" sz="1800">
                <a:latin typeface="+mn-lt"/>
                <a:cs typeface="+mn-lt"/>
              </a:rPr>
              <a:t>Then, t</a:t>
            </a:r>
            <a:r>
              <a:rPr lang="en-US" sz="1800" baseline="-25000">
                <a:latin typeface="+mn-lt"/>
                <a:cs typeface="+mn-lt"/>
              </a:rPr>
              <a:t>n</a:t>
            </a:r>
            <a:r>
              <a:rPr lang="en-US" sz="1800">
                <a:latin typeface="+mn-lt"/>
                <a:cs typeface="+mn-lt"/>
              </a:rPr>
              <a:t> = 384  and   ar</a:t>
            </a:r>
            <a:r>
              <a:rPr lang="en-US" sz="1800" baseline="30000">
                <a:latin typeface="+mn-lt"/>
                <a:cs typeface="+mn-lt"/>
              </a:rPr>
              <a:t>n-1</a:t>
            </a:r>
            <a:r>
              <a:rPr lang="en-US" sz="1800">
                <a:latin typeface="+mn-lt"/>
                <a:cs typeface="+mn-lt"/>
              </a:rPr>
              <a:t> = 384</a:t>
            </a:r>
          </a:p>
          <a:p>
            <a:endParaRPr lang="en-US" sz="1800">
              <a:latin typeface="+mn-lt"/>
              <a:cs typeface="+mn-lt"/>
            </a:endParaRPr>
          </a:p>
          <a:p>
            <a:r>
              <a:rPr lang="en-US" sz="1800">
                <a:latin typeface="+mn-lt"/>
                <a:cs typeface="+mn-lt"/>
              </a:rPr>
              <a:t>3*2</a:t>
            </a:r>
            <a:r>
              <a:rPr lang="en-US" sz="1800" baseline="30000">
                <a:latin typeface="+mn-lt"/>
                <a:cs typeface="+mn-lt"/>
              </a:rPr>
              <a:t>n-1</a:t>
            </a:r>
            <a:r>
              <a:rPr lang="en-US" sz="1800">
                <a:latin typeface="+mn-lt"/>
                <a:cs typeface="+mn-lt"/>
              </a:rPr>
              <a:t> = 384</a:t>
            </a:r>
          </a:p>
          <a:p>
            <a:endParaRPr lang="en-US" sz="1800">
              <a:latin typeface="+mn-lt"/>
              <a:cs typeface="+mn-lt"/>
            </a:endParaRPr>
          </a:p>
          <a:p>
            <a:r>
              <a:rPr lang="en-US" sz="1800">
                <a:latin typeface="+mn-lt"/>
                <a:cs typeface="+mn-lt"/>
              </a:rPr>
              <a:t>2</a:t>
            </a:r>
            <a:r>
              <a:rPr lang="en-US" sz="1800" baseline="30000">
                <a:latin typeface="+mn-lt"/>
                <a:cs typeface="+mn-lt"/>
              </a:rPr>
              <a:t>n-1</a:t>
            </a:r>
            <a:r>
              <a:rPr lang="en-US" sz="1800">
                <a:latin typeface="+mn-lt"/>
                <a:cs typeface="+mn-lt"/>
              </a:rPr>
              <a:t> = 128 = 27   ----&gt;  n-1 = 7</a:t>
            </a:r>
          </a:p>
          <a:p>
            <a:endParaRPr lang="en-US" sz="1800">
              <a:latin typeface="+mn-lt"/>
              <a:cs typeface="+mn-lt"/>
            </a:endParaRPr>
          </a:p>
          <a:p>
            <a:r>
              <a:rPr lang="en-US" sz="1800">
                <a:latin typeface="+mn-lt"/>
                <a:cs typeface="+mn-lt"/>
              </a:rPr>
              <a:t>                  Therefore, number of  terms, n = 8.</a:t>
            </a:r>
          </a:p>
          <a:p>
            <a:endParaRPr lang="en-US" sz="1800">
              <a:latin typeface="+mn-lt"/>
              <a:cs typeface="+mn-lt"/>
            </a:endParaRPr>
          </a:p>
          <a:p>
            <a:r>
              <a:rPr lang="en-US" sz="1800">
                <a:latin typeface="+mn-lt"/>
                <a:cs typeface="+mn-lt"/>
              </a:rPr>
              <a:t>                                        Hence, option C is correct.      </a:t>
            </a:r>
          </a:p>
          <a:p>
            <a:endParaRPr lang="en-US" sz="1800">
              <a:latin typeface="+mn-lt"/>
              <a:cs typeface="+mn-lt"/>
            </a:endParaRPr>
          </a:p>
          <a:p>
            <a:endParaRPr lang="en-US" sz="1800">
              <a:latin typeface="+mn-lt"/>
              <a:cs typeface="+mn-lt"/>
            </a:endParaRPr>
          </a:p>
          <a:p>
            <a:endParaRPr lang="en-US" sz="1800">
              <a:latin typeface="+mn-lt"/>
              <a:cs typeface="+mn-lt"/>
            </a:endParaRPr>
          </a:p>
          <a:p>
            <a:endParaRPr lang="en-US" sz="1800">
              <a:latin typeface="+mn-lt"/>
              <a:cs typeface="+mn-lt"/>
            </a:endParaRPr>
          </a:p>
          <a:p>
            <a:endParaRPr lang="en-US" sz="1800">
              <a:latin typeface="+mn-lt"/>
              <a:cs typeface="+mn-lt"/>
            </a:endParaRPr>
          </a:p>
          <a:p>
            <a:endParaRPr lang="en-US" sz="1800">
              <a:latin typeface="+mn-lt"/>
              <a:cs typeface="+mn-lt"/>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29074"/>
            <a:ext cx="4947557" cy="11144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9" name="Google Shape;70;p15"/>
          <p:cNvSpPr/>
          <p:nvPr/>
        </p:nvSpPr>
        <p:spPr>
          <a:xfrm>
            <a:off x="0" y="135577"/>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p:cNvSpPr txBox="1"/>
          <p:nvPr/>
        </p:nvSpPr>
        <p:spPr>
          <a:xfrm>
            <a:off x="0" y="135890"/>
            <a:ext cx="3613150" cy="475615"/>
          </a:xfrm>
          <a:prstGeom prst="rect">
            <a:avLst/>
          </a:prstGeom>
          <a:noFill/>
        </p:spPr>
        <p:txBody>
          <a:bodyPr wrap="square" rtlCol="0">
            <a:spAutoFit/>
          </a:bodyPr>
          <a:lstStyle/>
          <a:p>
            <a:r>
              <a:rPr lang="en-US" sz="2000" b="1" dirty="0">
                <a:ln w="6600">
                  <a:solidFill>
                    <a:schemeClr val="accent2"/>
                  </a:solidFill>
                  <a:prstDash val="solid"/>
                </a:ln>
                <a:solidFill>
                  <a:srgbClr val="FFFFFF"/>
                </a:solidFill>
                <a:effectLst>
                  <a:outerShdw dist="38100" dir="2700000" algn="tl" rotWithShape="0">
                    <a:schemeClr val="accent2"/>
                  </a:outerShdw>
                </a:effectLst>
              </a:rPr>
              <a:t>Question </a:t>
            </a:r>
            <a:r>
              <a:rPr lang="en-US" sz="2000" b="1" dirty="0" smtClean="0">
                <a:ln w="6600">
                  <a:solidFill>
                    <a:schemeClr val="accent2"/>
                  </a:solidFill>
                  <a:prstDash val="solid"/>
                </a:ln>
                <a:solidFill>
                  <a:srgbClr val="FFFFFF"/>
                </a:solidFill>
                <a:effectLst>
                  <a:outerShdw dist="38100" dir="2700000" algn="tl" rotWithShape="0">
                    <a:schemeClr val="accent2"/>
                  </a:outerShdw>
                </a:effectLst>
              </a:rPr>
              <a:t>06</a:t>
            </a:r>
            <a:r>
              <a:rPr lang="en-US" sz="2500" b="1" dirty="0" smtClean="0">
                <a:ln w="6600">
                  <a:solidFill>
                    <a:schemeClr val="accent2"/>
                  </a:solidFill>
                  <a:prstDash val="solid"/>
                </a:ln>
                <a:solidFill>
                  <a:srgbClr val="FFFFFF"/>
                </a:solidFill>
                <a:effectLst>
                  <a:outerShdw dist="38100" dir="2700000" algn="tl" rotWithShape="0">
                    <a:schemeClr val="accent2"/>
                  </a:outerShdw>
                </a:effectLst>
              </a:rPr>
              <a:t>:</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TextBox 1"/>
          <p:cNvSpPr txBox="1"/>
          <p:nvPr/>
        </p:nvSpPr>
        <p:spPr>
          <a:xfrm>
            <a:off x="335280" y="1000759"/>
            <a:ext cx="8472488" cy="3231654"/>
          </a:xfrm>
          <a:prstGeom prst="rect">
            <a:avLst/>
          </a:prstGeom>
          <a:noFill/>
        </p:spPr>
        <p:txBody>
          <a:bodyPr wrap="square" rtlCol="0">
            <a:spAutoFit/>
          </a:bodyPr>
          <a:lstStyle/>
          <a:p>
            <a:r>
              <a:rPr lang="en-US" sz="1800" dirty="0">
                <a:latin typeface="+mn-lt"/>
                <a:cs typeface="+mn-lt"/>
              </a:rPr>
              <a:t>How many numbers between 11 and 90 divisible by 7?</a:t>
            </a:r>
          </a:p>
          <a:p>
            <a:endParaRPr lang="en-GB" sz="1800" dirty="0">
              <a:latin typeface="+mn-lt"/>
              <a:cs typeface="+mn-lt"/>
            </a:endParaRPr>
          </a:p>
          <a:p>
            <a:r>
              <a:rPr lang="en-GB" sz="1800" dirty="0">
                <a:latin typeface="+mn-lt"/>
                <a:cs typeface="+mn-lt"/>
              </a:rPr>
              <a:t>A]   </a:t>
            </a:r>
            <a:r>
              <a:rPr lang="en-US" altLang="en-GB" sz="1800" dirty="0">
                <a:latin typeface="+mn-lt"/>
                <a:cs typeface="+mn-lt"/>
              </a:rPr>
              <a:t>10</a:t>
            </a:r>
            <a:endParaRPr lang="en-GB" sz="1800" dirty="0">
              <a:latin typeface="+mn-lt"/>
              <a:cs typeface="+mn-lt"/>
            </a:endParaRPr>
          </a:p>
          <a:p>
            <a:r>
              <a:rPr lang="en-GB" sz="1800" dirty="0">
                <a:latin typeface="+mn-lt"/>
                <a:cs typeface="+mn-lt"/>
              </a:rPr>
              <a:t>B]   </a:t>
            </a:r>
            <a:r>
              <a:rPr lang="en-US" altLang="en-GB" sz="1800" dirty="0">
                <a:latin typeface="+mn-lt"/>
                <a:cs typeface="+mn-lt"/>
              </a:rPr>
              <a:t>11</a:t>
            </a:r>
            <a:endParaRPr lang="en-GB" sz="1800" dirty="0">
              <a:latin typeface="+mn-lt"/>
              <a:cs typeface="+mn-lt"/>
            </a:endParaRPr>
          </a:p>
          <a:p>
            <a:r>
              <a:rPr lang="en-GB" sz="1800" dirty="0">
                <a:latin typeface="+mn-lt"/>
                <a:cs typeface="+mn-lt"/>
              </a:rPr>
              <a:t>C]   </a:t>
            </a:r>
            <a:r>
              <a:rPr lang="en-US" altLang="en-GB" sz="1800" dirty="0">
                <a:latin typeface="+mn-lt"/>
                <a:cs typeface="+mn-lt"/>
              </a:rPr>
              <a:t>12</a:t>
            </a:r>
            <a:endParaRPr lang="en-GB" sz="1800" dirty="0">
              <a:latin typeface="+mn-lt"/>
              <a:cs typeface="+mn-lt"/>
            </a:endParaRPr>
          </a:p>
          <a:p>
            <a:r>
              <a:rPr lang="en-GB" sz="1800" dirty="0">
                <a:latin typeface="+mn-lt"/>
                <a:cs typeface="+mn-lt"/>
              </a:rPr>
              <a:t>D]   </a:t>
            </a:r>
            <a:r>
              <a:rPr lang="en-US" altLang="en-GB" sz="1800" dirty="0">
                <a:latin typeface="+mn-lt"/>
                <a:cs typeface="+mn-lt"/>
              </a:rPr>
              <a:t>13</a:t>
            </a:r>
            <a:endParaRPr lang="en-GB" sz="1800" dirty="0">
              <a:latin typeface="+mn-lt"/>
              <a:cs typeface="+mn-lt"/>
            </a:endParaRPr>
          </a:p>
          <a:p>
            <a:endParaRPr lang="en-GB" sz="1800" dirty="0">
              <a:latin typeface="+mn-lt"/>
              <a:cs typeface="+mn-lt"/>
            </a:endParaRPr>
          </a:p>
          <a:p>
            <a:r>
              <a:rPr lang="en-US" altLang="en-GB" sz="1800" dirty="0">
                <a:latin typeface="+mn-lt"/>
                <a:cs typeface="+mn-lt"/>
              </a:rPr>
              <a:t>							</a:t>
            </a:r>
            <a:r>
              <a:rPr lang="en-US" altLang="en-GB" sz="1800" b="1" dirty="0">
                <a:latin typeface="+mn-lt"/>
                <a:cs typeface="+mn-lt"/>
              </a:rPr>
              <a:t>		</a:t>
            </a:r>
            <a:endParaRPr lang="en-US" altLang="en-GB" sz="1800" b="1" dirty="0" smtClean="0">
              <a:latin typeface="+mn-lt"/>
              <a:cs typeface="+mn-lt"/>
            </a:endParaRPr>
          </a:p>
          <a:p>
            <a:endParaRPr lang="en-US" altLang="en-GB" sz="1800" b="1" dirty="0">
              <a:latin typeface="+mn-lt"/>
              <a:cs typeface="+mn-lt"/>
            </a:endParaRPr>
          </a:p>
          <a:p>
            <a:r>
              <a:rPr lang="en-US" altLang="en-GB" sz="1800" b="1" dirty="0">
                <a:latin typeface="+mn-lt"/>
                <a:cs typeface="+mn-lt"/>
              </a:rPr>
              <a:t>							</a:t>
            </a:r>
          </a:p>
          <a:p>
            <a:r>
              <a:rPr lang="en-US" altLang="en-GB" sz="1800" b="1" dirty="0">
                <a:latin typeface="+mn-lt"/>
                <a:cs typeface="+mn-lt"/>
              </a:rPr>
              <a:t>                                                  				</a:t>
            </a:r>
            <a:r>
              <a:rPr lang="en-GB" sz="1800" b="1" dirty="0">
                <a:latin typeface="+mn-lt"/>
                <a:cs typeface="+mn-lt"/>
              </a:rPr>
              <a:t>Answer:</a:t>
            </a:r>
            <a:r>
              <a:rPr lang="en-GB" sz="2400" b="1" dirty="0"/>
              <a:t> </a:t>
            </a:r>
            <a:r>
              <a:rPr lang="en-US" altLang="en-GB" sz="1800" b="1" dirty="0"/>
              <a:t>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141638"/>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ln w="6600">
                  <a:solidFill>
                    <a:schemeClr val="accent2"/>
                  </a:solidFill>
                  <a:prstDash val="solid"/>
                </a:ln>
                <a:solidFill>
                  <a:srgbClr val="FFFFFF"/>
                </a:solidFill>
                <a:effectLst>
                  <a:outerShdw dist="38100" dir="2700000" algn="tl" rotWithShape="0">
                    <a:schemeClr val="accent2"/>
                  </a:outerShdw>
                </a:effectLst>
                <a:sym typeface="+mn-ea"/>
              </a:rPr>
              <a:t>Explanation:</a:t>
            </a:r>
            <a:endParaRPr lang="en-US" sz="2000" dirty="0"/>
          </a:p>
        </p:txBody>
      </p:sp>
      <p:sp>
        <p:nvSpPr>
          <p:cNvPr id="2" name="Text Box 1"/>
          <p:cNvSpPr txBox="1"/>
          <p:nvPr/>
        </p:nvSpPr>
        <p:spPr>
          <a:xfrm>
            <a:off x="500380" y="701675"/>
            <a:ext cx="7323455" cy="4246245"/>
          </a:xfrm>
          <a:prstGeom prst="rect">
            <a:avLst/>
          </a:prstGeom>
          <a:noFill/>
        </p:spPr>
        <p:txBody>
          <a:bodyPr wrap="square" rtlCol="0" anchor="t">
            <a:spAutoFit/>
          </a:bodyPr>
          <a:lstStyle/>
          <a:p>
            <a:r>
              <a:rPr lang="en-US" sz="1800">
                <a:latin typeface="+mn-lt"/>
                <a:cs typeface="+mn-lt"/>
              </a:rPr>
              <a:t>The required numbers are 14, 21, 28,......,84</a:t>
            </a:r>
          </a:p>
          <a:p>
            <a:endParaRPr lang="en-US" sz="1800">
              <a:latin typeface="+mn-lt"/>
              <a:cs typeface="+mn-lt"/>
            </a:endParaRPr>
          </a:p>
          <a:p>
            <a:r>
              <a:rPr lang="en-US" sz="1800">
                <a:latin typeface="+mn-lt"/>
                <a:cs typeface="+mn-lt"/>
              </a:rPr>
              <a:t>This is an A.P with a = 14 and d = (21-14) = 7</a:t>
            </a:r>
          </a:p>
          <a:p>
            <a:endParaRPr lang="en-US" sz="1800">
              <a:latin typeface="+mn-lt"/>
              <a:cs typeface="+mn-lt"/>
            </a:endParaRPr>
          </a:p>
          <a:p>
            <a:r>
              <a:rPr lang="en-US" sz="1800">
                <a:latin typeface="+mn-lt"/>
                <a:cs typeface="+mn-lt"/>
              </a:rPr>
              <a:t>Let it contains n terms.</a:t>
            </a:r>
          </a:p>
          <a:p>
            <a:endParaRPr lang="en-US" sz="1800">
              <a:latin typeface="+mn-lt"/>
              <a:cs typeface="+mn-lt"/>
            </a:endParaRPr>
          </a:p>
          <a:p>
            <a:r>
              <a:rPr lang="en-US" sz="1800">
                <a:latin typeface="+mn-lt"/>
                <a:cs typeface="+mn-lt"/>
              </a:rPr>
              <a:t>               Then, T</a:t>
            </a:r>
            <a:r>
              <a:rPr lang="en-US" sz="1800" baseline="-25000">
                <a:latin typeface="+mn-lt"/>
                <a:cs typeface="+mn-lt"/>
              </a:rPr>
              <a:t>n</a:t>
            </a:r>
            <a:r>
              <a:rPr lang="en-US" sz="1800">
                <a:latin typeface="+mn-lt"/>
                <a:cs typeface="+mn-lt"/>
              </a:rPr>
              <a:t> = 84 </a:t>
            </a:r>
          </a:p>
          <a:p>
            <a:endParaRPr lang="en-US" sz="1800">
              <a:latin typeface="+mn-lt"/>
              <a:cs typeface="+mn-lt"/>
            </a:endParaRPr>
          </a:p>
          <a:p>
            <a:r>
              <a:rPr lang="en-US" sz="1800">
                <a:latin typeface="+mn-lt"/>
                <a:cs typeface="+mn-lt"/>
              </a:rPr>
              <a:t>              a + (n-1)d = 84</a:t>
            </a:r>
          </a:p>
          <a:p>
            <a:endParaRPr lang="en-US" sz="1800">
              <a:latin typeface="+mn-lt"/>
              <a:cs typeface="+mn-lt"/>
            </a:endParaRPr>
          </a:p>
          <a:p>
            <a:r>
              <a:rPr lang="en-US" sz="1800">
                <a:latin typeface="+mn-lt"/>
                <a:cs typeface="+mn-lt"/>
              </a:rPr>
              <a:t>           14 + (n-1)*7 = 84   or     n = 11</a:t>
            </a:r>
          </a:p>
          <a:p>
            <a:endParaRPr lang="en-US" sz="1800">
              <a:latin typeface="+mn-lt"/>
              <a:cs typeface="+mn-lt"/>
            </a:endParaRPr>
          </a:p>
          <a:p>
            <a:r>
              <a:rPr lang="en-US" sz="1800">
                <a:latin typeface="+mn-lt"/>
                <a:cs typeface="+mn-lt"/>
              </a:rPr>
              <a:t>Therefore, Required number of terms = 11.</a:t>
            </a:r>
          </a:p>
          <a:p>
            <a:endParaRPr lang="en-US" sz="1800">
              <a:latin typeface="+mn-lt"/>
              <a:cs typeface="+mn-lt"/>
            </a:endParaRPr>
          </a:p>
          <a:p>
            <a:r>
              <a:rPr lang="en-US" sz="1800">
                <a:latin typeface="+mn-lt"/>
                <a:cs typeface="+mn-lt"/>
              </a:rPr>
              <a:t>                                 Hence, option B is correct.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29074"/>
            <a:ext cx="4947557" cy="11144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9" name="Google Shape;70;p15"/>
          <p:cNvSpPr/>
          <p:nvPr/>
        </p:nvSpPr>
        <p:spPr>
          <a:xfrm>
            <a:off x="0" y="135577"/>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p:cNvSpPr txBox="1"/>
          <p:nvPr/>
        </p:nvSpPr>
        <p:spPr>
          <a:xfrm>
            <a:off x="0" y="135890"/>
            <a:ext cx="3613150" cy="475615"/>
          </a:xfrm>
          <a:prstGeom prst="rect">
            <a:avLst/>
          </a:prstGeom>
          <a:noFill/>
        </p:spPr>
        <p:txBody>
          <a:bodyPr wrap="square" rtlCol="0">
            <a:spAutoFit/>
          </a:bodyPr>
          <a:lstStyle/>
          <a:p>
            <a:r>
              <a:rPr lang="en-US" sz="2000" b="1" dirty="0">
                <a:ln w="6600">
                  <a:solidFill>
                    <a:schemeClr val="accent2"/>
                  </a:solidFill>
                  <a:prstDash val="solid"/>
                </a:ln>
                <a:solidFill>
                  <a:srgbClr val="FFFFFF"/>
                </a:solidFill>
                <a:effectLst>
                  <a:outerShdw dist="38100" dir="2700000" algn="tl" rotWithShape="0">
                    <a:schemeClr val="accent2"/>
                  </a:outerShdw>
                </a:effectLst>
              </a:rPr>
              <a:t>Question </a:t>
            </a:r>
            <a:r>
              <a:rPr lang="en-US" sz="2000" b="1" dirty="0" smtClean="0">
                <a:ln w="6600">
                  <a:solidFill>
                    <a:schemeClr val="accent2"/>
                  </a:solidFill>
                  <a:prstDash val="solid"/>
                </a:ln>
                <a:solidFill>
                  <a:srgbClr val="FFFFFF"/>
                </a:solidFill>
                <a:effectLst>
                  <a:outerShdw dist="38100" dir="2700000" algn="tl" rotWithShape="0">
                    <a:schemeClr val="accent2"/>
                  </a:outerShdw>
                </a:effectLst>
              </a:rPr>
              <a:t>07</a:t>
            </a:r>
            <a:r>
              <a:rPr lang="en-US" sz="2500" b="1" dirty="0" smtClean="0">
                <a:ln w="6600">
                  <a:solidFill>
                    <a:schemeClr val="accent2"/>
                  </a:solidFill>
                  <a:prstDash val="solid"/>
                </a:ln>
                <a:solidFill>
                  <a:srgbClr val="FFFFFF"/>
                </a:solidFill>
                <a:effectLst>
                  <a:outerShdw dist="38100" dir="2700000" algn="tl" rotWithShape="0">
                    <a:schemeClr val="accent2"/>
                  </a:outerShdw>
                </a:effectLst>
              </a:rPr>
              <a:t>:</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TextBox 1"/>
          <p:cNvSpPr txBox="1"/>
          <p:nvPr/>
        </p:nvSpPr>
        <p:spPr>
          <a:xfrm>
            <a:off x="335280" y="1000759"/>
            <a:ext cx="8472488" cy="3231654"/>
          </a:xfrm>
          <a:prstGeom prst="rect">
            <a:avLst/>
          </a:prstGeom>
          <a:noFill/>
        </p:spPr>
        <p:txBody>
          <a:bodyPr wrap="square" rtlCol="0">
            <a:spAutoFit/>
          </a:bodyPr>
          <a:lstStyle/>
          <a:p>
            <a:r>
              <a:rPr lang="en-US" sz="1800" dirty="0">
                <a:latin typeface="+mn-lt"/>
                <a:cs typeface="+mn-lt"/>
              </a:rPr>
              <a:t>Find the position of 62 in the following series 2, 5, 8,.....?</a:t>
            </a:r>
          </a:p>
          <a:p>
            <a:endParaRPr lang="en-GB" sz="1800" dirty="0">
              <a:latin typeface="+mn-lt"/>
              <a:cs typeface="+mn-lt"/>
            </a:endParaRPr>
          </a:p>
          <a:p>
            <a:r>
              <a:rPr lang="en-GB" sz="1800" dirty="0">
                <a:latin typeface="+mn-lt"/>
                <a:cs typeface="+mn-lt"/>
              </a:rPr>
              <a:t>A]  </a:t>
            </a:r>
            <a:r>
              <a:rPr lang="en-US" altLang="en-GB" sz="1800" dirty="0">
                <a:latin typeface="+mn-lt"/>
                <a:cs typeface="+mn-lt"/>
              </a:rPr>
              <a:t>26</a:t>
            </a:r>
            <a:endParaRPr lang="en-GB" sz="1800" dirty="0">
              <a:latin typeface="+mn-lt"/>
              <a:cs typeface="+mn-lt"/>
            </a:endParaRPr>
          </a:p>
          <a:p>
            <a:r>
              <a:rPr lang="en-GB" sz="1800" dirty="0">
                <a:latin typeface="+mn-lt"/>
                <a:cs typeface="+mn-lt"/>
              </a:rPr>
              <a:t>B]  </a:t>
            </a:r>
            <a:r>
              <a:rPr lang="en-US" altLang="en-GB" sz="1800" dirty="0">
                <a:latin typeface="+mn-lt"/>
                <a:cs typeface="+mn-lt"/>
              </a:rPr>
              <a:t>23</a:t>
            </a:r>
            <a:endParaRPr lang="en-GB" sz="1800" dirty="0">
              <a:latin typeface="+mn-lt"/>
              <a:cs typeface="+mn-lt"/>
            </a:endParaRPr>
          </a:p>
          <a:p>
            <a:r>
              <a:rPr lang="en-GB" sz="1800" dirty="0">
                <a:latin typeface="+mn-lt"/>
                <a:cs typeface="+mn-lt"/>
              </a:rPr>
              <a:t>C]  </a:t>
            </a:r>
            <a:r>
              <a:rPr lang="en-US" altLang="en-GB" sz="1800" dirty="0">
                <a:latin typeface="+mn-lt"/>
                <a:cs typeface="+mn-lt"/>
              </a:rPr>
              <a:t>21</a:t>
            </a:r>
            <a:endParaRPr lang="en-GB" sz="1800" dirty="0">
              <a:latin typeface="+mn-lt"/>
              <a:cs typeface="+mn-lt"/>
            </a:endParaRPr>
          </a:p>
          <a:p>
            <a:r>
              <a:rPr lang="en-GB" sz="1800" dirty="0">
                <a:latin typeface="+mn-lt"/>
                <a:cs typeface="+mn-lt"/>
              </a:rPr>
              <a:t>D]  </a:t>
            </a:r>
            <a:r>
              <a:rPr lang="en-US" altLang="en-GB" sz="1800" dirty="0">
                <a:latin typeface="+mn-lt"/>
                <a:cs typeface="+mn-lt"/>
              </a:rPr>
              <a:t>20</a:t>
            </a:r>
            <a:endParaRPr lang="en-GB" sz="1800" dirty="0">
              <a:latin typeface="+mn-lt"/>
              <a:cs typeface="+mn-lt"/>
            </a:endParaRPr>
          </a:p>
          <a:p>
            <a:endParaRPr lang="en-GB" sz="1800" dirty="0">
              <a:latin typeface="+mn-lt"/>
              <a:cs typeface="+mn-lt"/>
            </a:endParaRPr>
          </a:p>
          <a:p>
            <a:r>
              <a:rPr lang="en-US" altLang="en-GB" sz="1800" dirty="0">
                <a:latin typeface="+mn-lt"/>
                <a:cs typeface="+mn-lt"/>
              </a:rPr>
              <a:t>							</a:t>
            </a:r>
            <a:r>
              <a:rPr lang="en-US" altLang="en-GB" sz="1800" b="1" dirty="0">
                <a:latin typeface="+mn-lt"/>
                <a:cs typeface="+mn-lt"/>
              </a:rPr>
              <a:t>		</a:t>
            </a:r>
            <a:endParaRPr lang="en-US" altLang="en-GB" sz="1800" b="1" dirty="0" smtClean="0">
              <a:latin typeface="+mn-lt"/>
              <a:cs typeface="+mn-lt"/>
            </a:endParaRPr>
          </a:p>
          <a:p>
            <a:endParaRPr lang="en-US" altLang="en-GB" sz="1800" b="1" dirty="0">
              <a:latin typeface="+mn-lt"/>
              <a:cs typeface="+mn-lt"/>
            </a:endParaRPr>
          </a:p>
          <a:p>
            <a:r>
              <a:rPr lang="en-US" altLang="en-GB" sz="1800" b="1" dirty="0">
                <a:latin typeface="+mn-lt"/>
                <a:cs typeface="+mn-lt"/>
              </a:rPr>
              <a:t>							</a:t>
            </a:r>
          </a:p>
          <a:p>
            <a:r>
              <a:rPr lang="en-US" altLang="en-GB" sz="1800" b="1" dirty="0">
                <a:latin typeface="+mn-lt"/>
                <a:cs typeface="+mn-lt"/>
              </a:rPr>
              <a:t>                                                  				</a:t>
            </a:r>
            <a:r>
              <a:rPr lang="en-GB" sz="1800" b="1" dirty="0">
                <a:latin typeface="+mn-lt"/>
                <a:cs typeface="+mn-lt"/>
              </a:rPr>
              <a:t>Answer:</a:t>
            </a:r>
            <a:r>
              <a:rPr lang="en-GB" sz="2400" b="1" dirty="0"/>
              <a:t> </a:t>
            </a:r>
            <a:r>
              <a:rPr lang="en-US" altLang="en-GB" sz="1800" b="1" dirty="0"/>
              <a: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141638"/>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ln w="6600">
                  <a:solidFill>
                    <a:schemeClr val="accent2"/>
                  </a:solidFill>
                  <a:prstDash val="solid"/>
                </a:ln>
                <a:solidFill>
                  <a:srgbClr val="FFFFFF"/>
                </a:solidFill>
                <a:effectLst>
                  <a:outerShdw dist="38100" dir="2700000" algn="tl" rotWithShape="0">
                    <a:schemeClr val="accent2"/>
                  </a:outerShdw>
                </a:effectLst>
                <a:sym typeface="+mn-ea"/>
              </a:rPr>
              <a:t>Explanation:</a:t>
            </a:r>
            <a:endParaRPr lang="en-US" sz="2000" dirty="0"/>
          </a:p>
        </p:txBody>
      </p:sp>
      <p:sp>
        <p:nvSpPr>
          <p:cNvPr id="2" name="Text Box 1"/>
          <p:cNvSpPr txBox="1"/>
          <p:nvPr/>
        </p:nvSpPr>
        <p:spPr>
          <a:xfrm>
            <a:off x="1226185" y="716915"/>
            <a:ext cx="7323455" cy="4799965"/>
          </a:xfrm>
          <a:prstGeom prst="rect">
            <a:avLst/>
          </a:prstGeom>
          <a:noFill/>
        </p:spPr>
        <p:txBody>
          <a:bodyPr wrap="square" rtlCol="0" anchor="t">
            <a:spAutoFit/>
          </a:bodyPr>
          <a:lstStyle/>
          <a:p>
            <a:r>
              <a:rPr lang="en-US" sz="1800">
                <a:latin typeface="+mn-lt"/>
                <a:cs typeface="+mn-lt"/>
              </a:rPr>
              <a:t>It is an A.P series with a = 2, d = 3</a:t>
            </a:r>
          </a:p>
          <a:p>
            <a:endParaRPr lang="en-US" sz="1800">
              <a:latin typeface="+mn-lt"/>
              <a:cs typeface="+mn-lt"/>
            </a:endParaRPr>
          </a:p>
          <a:p>
            <a:r>
              <a:rPr lang="en-US" sz="1800">
                <a:latin typeface="+mn-lt"/>
                <a:cs typeface="+mn-lt"/>
              </a:rPr>
              <a:t>Let 62 be the nth term.    therefore,  T</a:t>
            </a:r>
            <a:r>
              <a:rPr lang="en-US" sz="1800" baseline="-25000">
                <a:latin typeface="+mn-lt"/>
                <a:cs typeface="+mn-lt"/>
              </a:rPr>
              <a:t>n</a:t>
            </a:r>
            <a:r>
              <a:rPr lang="en-US" sz="1800">
                <a:latin typeface="+mn-lt"/>
                <a:cs typeface="+mn-lt"/>
              </a:rPr>
              <a:t> = 62.</a:t>
            </a:r>
          </a:p>
          <a:p>
            <a:endParaRPr lang="en-US" sz="1800">
              <a:latin typeface="+mn-lt"/>
              <a:cs typeface="+mn-lt"/>
            </a:endParaRPr>
          </a:p>
          <a:p>
            <a:r>
              <a:rPr lang="en-US" sz="1800">
                <a:latin typeface="+mn-lt"/>
                <a:cs typeface="+mn-lt"/>
              </a:rPr>
              <a:t>But we know that T</a:t>
            </a:r>
            <a:r>
              <a:rPr lang="en-US" sz="1800" baseline="-25000">
                <a:latin typeface="+mn-lt"/>
                <a:cs typeface="+mn-lt"/>
              </a:rPr>
              <a:t>n</a:t>
            </a:r>
            <a:r>
              <a:rPr lang="en-US" sz="1800">
                <a:latin typeface="+mn-lt"/>
                <a:cs typeface="+mn-lt"/>
              </a:rPr>
              <a:t> = a + (n - 1)d</a:t>
            </a:r>
          </a:p>
          <a:p>
            <a:endParaRPr lang="en-US" sz="1800">
              <a:latin typeface="+mn-lt"/>
              <a:cs typeface="+mn-lt"/>
            </a:endParaRPr>
          </a:p>
          <a:p>
            <a:r>
              <a:rPr lang="en-US" sz="1800">
                <a:latin typeface="+mn-lt"/>
                <a:cs typeface="+mn-lt"/>
              </a:rPr>
              <a:t>    Then,  62 = 2 +(n - 1)3</a:t>
            </a:r>
          </a:p>
          <a:p>
            <a:endParaRPr lang="en-US" sz="1800">
              <a:latin typeface="+mn-lt"/>
              <a:cs typeface="+mn-lt"/>
            </a:endParaRPr>
          </a:p>
          <a:p>
            <a:r>
              <a:rPr lang="en-US" sz="1800">
                <a:latin typeface="+mn-lt"/>
                <a:cs typeface="+mn-lt"/>
              </a:rPr>
              <a:t>                60 = (n - 1)3   ---&gt;(n - 1) = 20</a:t>
            </a:r>
          </a:p>
          <a:p>
            <a:endParaRPr lang="en-US" sz="1800">
              <a:latin typeface="+mn-lt"/>
              <a:cs typeface="+mn-lt"/>
            </a:endParaRPr>
          </a:p>
          <a:p>
            <a:r>
              <a:rPr lang="en-US" sz="1800">
                <a:latin typeface="+mn-lt"/>
                <a:cs typeface="+mn-lt"/>
              </a:rPr>
              <a:t>                               n = 21</a:t>
            </a:r>
          </a:p>
          <a:p>
            <a:endParaRPr lang="en-US" sz="1800">
              <a:latin typeface="+mn-lt"/>
              <a:cs typeface="+mn-lt"/>
            </a:endParaRPr>
          </a:p>
          <a:p>
            <a:r>
              <a:rPr lang="en-US" sz="1800">
                <a:latin typeface="+mn-lt"/>
                <a:cs typeface="+mn-lt"/>
              </a:rPr>
              <a:t>                             62 is the 21st term.</a:t>
            </a:r>
          </a:p>
          <a:p>
            <a:endParaRPr lang="en-US" sz="1800">
              <a:latin typeface="+mn-lt"/>
              <a:cs typeface="+mn-lt"/>
            </a:endParaRPr>
          </a:p>
          <a:p>
            <a:r>
              <a:rPr lang="en-US" sz="1800">
                <a:latin typeface="+mn-lt"/>
                <a:cs typeface="+mn-lt"/>
              </a:rPr>
              <a:t>                                               Hence, option C is correct.</a:t>
            </a:r>
          </a:p>
          <a:p>
            <a:endParaRPr lang="en-US" sz="1800">
              <a:latin typeface="+mn-lt"/>
              <a:cs typeface="+mn-lt"/>
            </a:endParaRPr>
          </a:p>
          <a:p>
            <a:endParaRPr lang="en-US" sz="1800">
              <a:latin typeface="+mn-lt"/>
              <a:cs typeface="+mn-lt"/>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29074"/>
            <a:ext cx="4947557" cy="11144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9" name="Google Shape;70;p15"/>
          <p:cNvSpPr/>
          <p:nvPr/>
        </p:nvSpPr>
        <p:spPr>
          <a:xfrm>
            <a:off x="0" y="135577"/>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17629868_1256539077786527_1613927902568118890_n1500008133.jpg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4329" y="190769"/>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33061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29074"/>
            <a:ext cx="4947557" cy="11144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9" name="Google Shape;70;p15"/>
          <p:cNvSpPr/>
          <p:nvPr/>
        </p:nvSpPr>
        <p:spPr>
          <a:xfrm>
            <a:off x="0" y="135577"/>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p:cNvSpPr txBox="1"/>
          <p:nvPr/>
        </p:nvSpPr>
        <p:spPr>
          <a:xfrm>
            <a:off x="0" y="135890"/>
            <a:ext cx="3613150" cy="475615"/>
          </a:xfrm>
          <a:prstGeom prst="rect">
            <a:avLst/>
          </a:prstGeom>
          <a:noFill/>
        </p:spPr>
        <p:txBody>
          <a:bodyPr wrap="square" rtlCol="0">
            <a:spAutoFit/>
          </a:bodyPr>
          <a:lstStyle/>
          <a:p>
            <a:r>
              <a:rPr lang="en-US" sz="2000" b="1" dirty="0">
                <a:ln w="6600">
                  <a:solidFill>
                    <a:schemeClr val="accent2"/>
                  </a:solidFill>
                  <a:prstDash val="solid"/>
                </a:ln>
                <a:solidFill>
                  <a:srgbClr val="FFFFFF"/>
                </a:solidFill>
                <a:effectLst>
                  <a:outerShdw dist="38100" dir="2700000" algn="tl" rotWithShape="0">
                    <a:schemeClr val="accent2"/>
                  </a:outerShdw>
                </a:effectLst>
              </a:rPr>
              <a:t>Question </a:t>
            </a:r>
            <a:r>
              <a:rPr lang="en-US" sz="2000" b="1" dirty="0" smtClean="0">
                <a:ln w="6600">
                  <a:solidFill>
                    <a:schemeClr val="accent2"/>
                  </a:solidFill>
                  <a:prstDash val="solid"/>
                </a:ln>
                <a:solidFill>
                  <a:srgbClr val="FFFFFF"/>
                </a:solidFill>
                <a:effectLst>
                  <a:outerShdw dist="38100" dir="2700000" algn="tl" rotWithShape="0">
                    <a:schemeClr val="accent2"/>
                  </a:outerShdw>
                </a:effectLst>
              </a:rPr>
              <a:t>08</a:t>
            </a:r>
            <a:r>
              <a:rPr lang="en-US" sz="2500" b="1" dirty="0" smtClean="0">
                <a:ln w="6600">
                  <a:solidFill>
                    <a:schemeClr val="accent2"/>
                  </a:solidFill>
                  <a:prstDash val="solid"/>
                </a:ln>
                <a:solidFill>
                  <a:srgbClr val="FFFFFF"/>
                </a:solidFill>
                <a:effectLst>
                  <a:outerShdw dist="38100" dir="2700000" algn="tl" rotWithShape="0">
                    <a:schemeClr val="accent2"/>
                  </a:outerShdw>
                </a:effectLst>
              </a:rPr>
              <a:t>:</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TextBox 1"/>
          <p:cNvSpPr txBox="1"/>
          <p:nvPr/>
        </p:nvSpPr>
        <p:spPr>
          <a:xfrm>
            <a:off x="335280" y="1000759"/>
            <a:ext cx="8472488" cy="3508653"/>
          </a:xfrm>
          <a:prstGeom prst="rect">
            <a:avLst/>
          </a:prstGeom>
          <a:noFill/>
        </p:spPr>
        <p:txBody>
          <a:bodyPr wrap="square" rtlCol="0">
            <a:spAutoFit/>
          </a:bodyPr>
          <a:lstStyle/>
          <a:p>
            <a:r>
              <a:rPr lang="en-US" altLang="en-GB" sz="1800" dirty="0">
                <a:latin typeface="+mn-lt"/>
                <a:cs typeface="+mn-lt"/>
              </a:rPr>
              <a:t>Let </a:t>
            </a:r>
            <a:r>
              <a:rPr lang="en-US" altLang="en-GB" sz="1800" dirty="0" smtClean="0">
                <a:latin typeface="+mn-lt"/>
                <a:cs typeface="+mn-lt"/>
              </a:rPr>
              <a:t>a </a:t>
            </a:r>
            <a:r>
              <a:rPr lang="en-US" altLang="en-GB" sz="1800" dirty="0">
                <a:latin typeface="+mn-lt"/>
                <a:cs typeface="+mn-lt"/>
              </a:rPr>
              <a:t>be an arithmetic progression, for which a</a:t>
            </a:r>
            <a:r>
              <a:rPr lang="en-US" altLang="en-GB" sz="1800" baseline="-25000" dirty="0">
                <a:latin typeface="+mn-lt"/>
                <a:cs typeface="+mn-lt"/>
              </a:rPr>
              <a:t>1</a:t>
            </a:r>
            <a:r>
              <a:rPr lang="en-US" altLang="en-GB" sz="1800" dirty="0">
                <a:latin typeface="+mn-lt"/>
                <a:cs typeface="+mn-lt"/>
              </a:rPr>
              <a:t> = 15 and d = 3. Find the sum of the first 10 </a:t>
            </a:r>
            <a:r>
              <a:rPr lang="en-US" altLang="en-GB" sz="1800" dirty="0" smtClean="0">
                <a:latin typeface="+mn-lt"/>
                <a:cs typeface="+mn-lt"/>
              </a:rPr>
              <a:t>elements?</a:t>
            </a:r>
            <a:endParaRPr lang="en-US" altLang="en-GB" sz="1800" dirty="0">
              <a:latin typeface="+mn-lt"/>
              <a:cs typeface="+mn-lt"/>
            </a:endParaRPr>
          </a:p>
          <a:p>
            <a:endParaRPr lang="en-GB" sz="1800" dirty="0">
              <a:latin typeface="+mn-lt"/>
              <a:cs typeface="+mn-lt"/>
            </a:endParaRPr>
          </a:p>
          <a:p>
            <a:r>
              <a:rPr lang="en-GB" sz="1800" dirty="0">
                <a:latin typeface="+mn-lt"/>
                <a:cs typeface="+mn-lt"/>
              </a:rPr>
              <a:t>A]  </a:t>
            </a:r>
            <a:r>
              <a:rPr lang="en-US" altLang="en-GB" sz="1800" dirty="0">
                <a:latin typeface="+mn-lt"/>
                <a:cs typeface="+mn-lt"/>
              </a:rPr>
              <a:t>280</a:t>
            </a:r>
            <a:endParaRPr lang="en-GB" sz="1800" dirty="0">
              <a:latin typeface="+mn-lt"/>
              <a:cs typeface="+mn-lt"/>
            </a:endParaRPr>
          </a:p>
          <a:p>
            <a:r>
              <a:rPr lang="en-GB" sz="1800" dirty="0">
                <a:latin typeface="+mn-lt"/>
                <a:cs typeface="+mn-lt"/>
              </a:rPr>
              <a:t>B]  </a:t>
            </a:r>
            <a:r>
              <a:rPr lang="en-US" altLang="en-GB" sz="1800" dirty="0">
                <a:latin typeface="+mn-lt"/>
                <a:cs typeface="+mn-lt"/>
              </a:rPr>
              <a:t>285</a:t>
            </a:r>
            <a:endParaRPr lang="en-GB" sz="1800" dirty="0">
              <a:latin typeface="+mn-lt"/>
              <a:cs typeface="+mn-lt"/>
            </a:endParaRPr>
          </a:p>
          <a:p>
            <a:r>
              <a:rPr lang="en-GB" sz="1800" dirty="0">
                <a:latin typeface="+mn-lt"/>
                <a:cs typeface="+mn-lt"/>
              </a:rPr>
              <a:t>C]  </a:t>
            </a:r>
            <a:r>
              <a:rPr lang="en-US" altLang="en-GB" sz="1800" dirty="0">
                <a:latin typeface="+mn-lt"/>
                <a:cs typeface="+mn-lt"/>
              </a:rPr>
              <a:t>290</a:t>
            </a:r>
            <a:endParaRPr lang="en-GB" sz="1800" dirty="0">
              <a:latin typeface="+mn-lt"/>
              <a:cs typeface="+mn-lt"/>
            </a:endParaRPr>
          </a:p>
          <a:p>
            <a:r>
              <a:rPr lang="en-GB" sz="1800" dirty="0">
                <a:latin typeface="+mn-lt"/>
                <a:cs typeface="+mn-lt"/>
              </a:rPr>
              <a:t>D]  </a:t>
            </a:r>
            <a:r>
              <a:rPr lang="en-US" altLang="en-GB" sz="1800" dirty="0">
                <a:latin typeface="+mn-lt"/>
                <a:cs typeface="+mn-lt"/>
              </a:rPr>
              <a:t>295</a:t>
            </a:r>
            <a:endParaRPr lang="en-GB" sz="1800" dirty="0">
              <a:latin typeface="+mn-lt"/>
              <a:cs typeface="+mn-lt"/>
            </a:endParaRPr>
          </a:p>
          <a:p>
            <a:endParaRPr lang="en-GB" sz="1800" dirty="0">
              <a:latin typeface="+mn-lt"/>
              <a:cs typeface="+mn-lt"/>
            </a:endParaRPr>
          </a:p>
          <a:p>
            <a:r>
              <a:rPr lang="en-US" altLang="en-GB" sz="1800" dirty="0">
                <a:latin typeface="+mn-lt"/>
                <a:cs typeface="+mn-lt"/>
              </a:rPr>
              <a:t>							</a:t>
            </a:r>
            <a:r>
              <a:rPr lang="en-US" altLang="en-GB" sz="1800" b="1" dirty="0">
                <a:latin typeface="+mn-lt"/>
                <a:cs typeface="+mn-lt"/>
              </a:rPr>
              <a:t>		</a:t>
            </a:r>
            <a:endParaRPr lang="en-US" altLang="en-GB" sz="1800" b="1" dirty="0" smtClean="0">
              <a:latin typeface="+mn-lt"/>
              <a:cs typeface="+mn-lt"/>
            </a:endParaRPr>
          </a:p>
          <a:p>
            <a:endParaRPr lang="en-US" altLang="en-GB" sz="1800" b="1" dirty="0" smtClean="0">
              <a:latin typeface="+mn-lt"/>
              <a:cs typeface="+mn-lt"/>
            </a:endParaRPr>
          </a:p>
          <a:p>
            <a:r>
              <a:rPr lang="en-US" altLang="en-GB" sz="1800" b="1" dirty="0">
                <a:latin typeface="+mn-lt"/>
                <a:cs typeface="+mn-lt"/>
              </a:rPr>
              <a:t>							</a:t>
            </a:r>
          </a:p>
          <a:p>
            <a:r>
              <a:rPr lang="en-US" altLang="en-GB" sz="1800" b="1" dirty="0">
                <a:latin typeface="+mn-lt"/>
                <a:cs typeface="+mn-lt"/>
              </a:rPr>
              <a:t>                                                  				</a:t>
            </a:r>
            <a:r>
              <a:rPr lang="en-GB" sz="1800" b="1" dirty="0">
                <a:latin typeface="+mn-lt"/>
                <a:cs typeface="+mn-lt"/>
              </a:rPr>
              <a:t>Answer:</a:t>
            </a:r>
            <a:r>
              <a:rPr lang="en-GB" sz="2400" b="1" dirty="0"/>
              <a:t> </a:t>
            </a:r>
            <a:r>
              <a:rPr lang="en-US" altLang="en-GB" sz="1800" b="1" dirty="0"/>
              <a:t>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141638"/>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ln w="6600">
                  <a:solidFill>
                    <a:schemeClr val="accent2"/>
                  </a:solidFill>
                  <a:prstDash val="solid"/>
                </a:ln>
                <a:solidFill>
                  <a:srgbClr val="FFFFFF"/>
                </a:solidFill>
                <a:effectLst>
                  <a:outerShdw dist="38100" dir="2700000" algn="tl" rotWithShape="0">
                    <a:schemeClr val="accent2"/>
                  </a:outerShdw>
                </a:effectLst>
                <a:sym typeface="+mn-ea"/>
              </a:rPr>
              <a:t>Explanation:</a:t>
            </a:r>
            <a:endParaRPr lang="en-US" sz="2000" dirty="0"/>
          </a:p>
        </p:txBody>
      </p:sp>
      <p:sp>
        <p:nvSpPr>
          <p:cNvPr id="2" name="Text Box 1"/>
          <p:cNvSpPr txBox="1"/>
          <p:nvPr/>
        </p:nvSpPr>
        <p:spPr>
          <a:xfrm>
            <a:off x="444500" y="913765"/>
            <a:ext cx="7323455" cy="4799965"/>
          </a:xfrm>
          <a:prstGeom prst="rect">
            <a:avLst/>
          </a:prstGeom>
          <a:noFill/>
        </p:spPr>
        <p:txBody>
          <a:bodyPr wrap="square" rtlCol="0" anchor="t">
            <a:spAutoFit/>
          </a:bodyPr>
          <a:lstStyle/>
          <a:p>
            <a:r>
              <a:rPr lang="en-US" sz="1800">
                <a:latin typeface="+mn-lt"/>
                <a:cs typeface="+mn-lt"/>
              </a:rPr>
              <a:t>There is a direct formula for the sum of the first n elements - it is </a:t>
            </a:r>
          </a:p>
          <a:p>
            <a:r>
              <a:rPr lang="en-US" sz="1800">
                <a:latin typeface="+mn-lt"/>
                <a:cs typeface="+mn-lt"/>
              </a:rPr>
              <a:t>     </a:t>
            </a:r>
          </a:p>
          <a:p>
            <a:r>
              <a:rPr lang="en-US" sz="1800">
                <a:latin typeface="+mn-lt"/>
                <a:cs typeface="+mn-lt"/>
              </a:rPr>
              <a:t>              S</a:t>
            </a:r>
            <a:r>
              <a:rPr lang="en-US" sz="1800" baseline="-25000">
                <a:latin typeface="+mn-lt"/>
                <a:cs typeface="+mn-lt"/>
              </a:rPr>
              <a:t>n</a:t>
            </a:r>
            <a:r>
              <a:rPr lang="en-US" sz="1800">
                <a:latin typeface="+mn-lt"/>
                <a:cs typeface="+mn-lt"/>
              </a:rPr>
              <a:t> =   { [2a</a:t>
            </a:r>
            <a:r>
              <a:rPr lang="en-US" sz="1800" baseline="-25000">
                <a:latin typeface="+mn-lt"/>
                <a:cs typeface="+mn-lt"/>
              </a:rPr>
              <a:t>1</a:t>
            </a:r>
            <a:r>
              <a:rPr lang="en-US" sz="1800">
                <a:latin typeface="+mn-lt"/>
                <a:cs typeface="+mn-lt"/>
              </a:rPr>
              <a:t> + (n-1)d] / 2}.n for n = 10,</a:t>
            </a:r>
          </a:p>
          <a:p>
            <a:endParaRPr lang="en-US" sz="1800">
              <a:latin typeface="+mn-lt"/>
              <a:cs typeface="+mn-lt"/>
            </a:endParaRPr>
          </a:p>
          <a:p>
            <a:r>
              <a:rPr lang="en-US" sz="1800">
                <a:latin typeface="+mn-lt"/>
                <a:cs typeface="+mn-lt"/>
              </a:rPr>
              <a:t>we have,           S</a:t>
            </a:r>
            <a:r>
              <a:rPr lang="en-US" sz="1800" baseline="-25000">
                <a:latin typeface="+mn-lt"/>
                <a:cs typeface="+mn-lt"/>
              </a:rPr>
              <a:t>10</a:t>
            </a:r>
            <a:r>
              <a:rPr lang="en-US" sz="1800">
                <a:latin typeface="+mn-lt"/>
                <a:cs typeface="+mn-lt"/>
              </a:rPr>
              <a:t> = [2.15 + 9.3 ]. 10</a:t>
            </a:r>
          </a:p>
          <a:p>
            <a:endParaRPr lang="en-US" sz="1800">
              <a:latin typeface="+mn-lt"/>
              <a:cs typeface="+mn-lt"/>
            </a:endParaRPr>
          </a:p>
          <a:p>
            <a:r>
              <a:rPr lang="en-US" sz="1800">
                <a:latin typeface="+mn-lt"/>
                <a:cs typeface="+mn-lt"/>
              </a:rPr>
              <a:t>                                 = [(30 + 27) / 2] . 10</a:t>
            </a:r>
          </a:p>
          <a:p>
            <a:endParaRPr lang="en-US" sz="1800">
              <a:latin typeface="+mn-lt"/>
              <a:cs typeface="+mn-lt"/>
            </a:endParaRPr>
          </a:p>
          <a:p>
            <a:r>
              <a:rPr lang="en-US" sz="1800">
                <a:latin typeface="+mn-lt"/>
                <a:cs typeface="+mn-lt"/>
              </a:rPr>
              <a:t>                                 = 57.5</a:t>
            </a:r>
          </a:p>
          <a:p>
            <a:endParaRPr lang="en-US" sz="1800">
              <a:latin typeface="+mn-lt"/>
              <a:cs typeface="+mn-lt"/>
            </a:endParaRPr>
          </a:p>
          <a:p>
            <a:r>
              <a:rPr lang="en-US" sz="1800">
                <a:latin typeface="+mn-lt"/>
                <a:cs typeface="+mn-lt"/>
              </a:rPr>
              <a:t>                                  = 285.</a:t>
            </a:r>
          </a:p>
          <a:p>
            <a:endParaRPr lang="en-US" sz="1800">
              <a:latin typeface="+mn-lt"/>
              <a:cs typeface="+mn-lt"/>
            </a:endParaRPr>
          </a:p>
          <a:p>
            <a:r>
              <a:rPr lang="en-US" sz="1800">
                <a:latin typeface="+mn-lt"/>
                <a:cs typeface="+mn-lt"/>
              </a:rPr>
              <a:t>                       Hence, option B is correct.                  </a:t>
            </a:r>
          </a:p>
          <a:p>
            <a:endParaRPr lang="en-US" sz="1800">
              <a:latin typeface="+mn-lt"/>
              <a:cs typeface="+mn-lt"/>
            </a:endParaRPr>
          </a:p>
          <a:p>
            <a:endParaRPr lang="en-US" sz="1800">
              <a:latin typeface="+mn-lt"/>
              <a:cs typeface="+mn-lt"/>
            </a:endParaRPr>
          </a:p>
          <a:p>
            <a:r>
              <a:rPr lang="en-US" sz="1800">
                <a:latin typeface="+mn-lt"/>
                <a:cs typeface="+mn-lt"/>
              </a:rPr>
              <a:t/>
            </a:r>
            <a:br>
              <a:rPr lang="en-US" sz="1800">
                <a:latin typeface="+mn-lt"/>
                <a:cs typeface="+mn-lt"/>
              </a:rPr>
            </a:br>
            <a:endParaRPr lang="en-US" sz="1800">
              <a:latin typeface="+mn-lt"/>
              <a:cs typeface="+mn-lt"/>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56;p14"/>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5" name="Google Shape;57;p14"/>
          <p:cNvPicPr preferRelativeResize="0"/>
          <p:nvPr/>
        </p:nvPicPr>
        <p:blipFill>
          <a:blip r:embed="rId4"/>
          <a:stretch>
            <a:fillRect/>
          </a:stretch>
        </p:blipFill>
        <p:spPr>
          <a:xfrm>
            <a:off x="7120800" y="233550"/>
            <a:ext cx="1694264" cy="766799"/>
          </a:xfrm>
          <a:prstGeom prst="rect">
            <a:avLst/>
          </a:prstGeom>
          <a:noFill/>
          <a:ln>
            <a:noFill/>
          </a:ln>
        </p:spPr>
      </p:pic>
      <p:sp>
        <p:nvSpPr>
          <p:cNvPr id="2" name="TextBox 1"/>
          <p:cNvSpPr txBox="1"/>
          <p:nvPr/>
        </p:nvSpPr>
        <p:spPr>
          <a:xfrm>
            <a:off x="1300168" y="1427166"/>
            <a:ext cx="6076949" cy="2553335"/>
          </a:xfrm>
          <a:prstGeom prst="rect">
            <a:avLst/>
          </a:prstGeom>
          <a:noFill/>
        </p:spPr>
        <p:txBody>
          <a:bodyPr wrap="square" rtlCol="0">
            <a:spAutoFit/>
          </a:bodyPr>
          <a:lstStyle/>
          <a:p>
            <a:pPr algn="ctr"/>
            <a:r>
              <a:rPr lang="en-US" altLang="en-IN" sz="4000" b="1" dirty="0"/>
              <a:t>ARITHMETIC </a:t>
            </a:r>
            <a:r>
              <a:rPr lang="en-US" altLang="en-IN" sz="4000" b="1"/>
              <a:t>PROGRESSION </a:t>
            </a:r>
            <a:r>
              <a:rPr lang="en-US" altLang="en-IN" sz="4000" b="1" smtClean="0"/>
              <a:t>AND GEOMETRIC PROGRESSION</a:t>
            </a:r>
            <a:endParaRPr lang="en-US" altLang="en-IN" sz="4000" b="1" dirty="0"/>
          </a:p>
        </p:txBody>
      </p:sp>
      <p:sp>
        <p:nvSpPr>
          <p:cNvPr id="8" name="Text Box 7"/>
          <p:cNvSpPr txBox="1"/>
          <p:nvPr/>
        </p:nvSpPr>
        <p:spPr>
          <a:xfrm>
            <a:off x="4095115" y="2418080"/>
            <a:ext cx="309880" cy="306705"/>
          </a:xfrm>
          <a:prstGeom prst="rect">
            <a:avLst/>
          </a:prstGeom>
          <a:noFill/>
        </p:spPr>
        <p:txBody>
          <a:bodyPr wrap="none" rtlCol="0" anchor="t">
            <a:spAutoFit/>
          </a:bodyPr>
          <a:lstStyle/>
          <a:p>
            <a:r>
              <a:rPr lang="en-US" dirty="0">
                <a:sym typeface="+mn-ea"/>
              </a:rPr>
              <a:t> </a:t>
            </a: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29074"/>
            <a:ext cx="4947557" cy="11144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9" name="Google Shape;70;p15"/>
          <p:cNvSpPr/>
          <p:nvPr/>
        </p:nvSpPr>
        <p:spPr>
          <a:xfrm>
            <a:off x="0" y="135577"/>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p:cNvSpPr txBox="1"/>
          <p:nvPr/>
        </p:nvSpPr>
        <p:spPr>
          <a:xfrm>
            <a:off x="0" y="135890"/>
            <a:ext cx="4806950" cy="398780"/>
          </a:xfrm>
          <a:prstGeom prst="rect">
            <a:avLst/>
          </a:prstGeom>
          <a:noFill/>
        </p:spPr>
        <p:txBody>
          <a:bodyPr wrap="square" rtlCol="0">
            <a:spAutoFit/>
          </a:bodyPr>
          <a:lstStyle/>
          <a:p>
            <a:r>
              <a:rPr lang="en-US" sz="2000" b="1" dirty="0">
                <a:ln w="6600">
                  <a:solidFill>
                    <a:schemeClr val="accent2"/>
                  </a:solidFill>
                  <a:prstDash val="solid"/>
                </a:ln>
                <a:solidFill>
                  <a:srgbClr val="FFFFFF"/>
                </a:solidFill>
                <a:effectLst>
                  <a:outerShdw dist="38100" dir="2700000" algn="tl" rotWithShape="0">
                    <a:schemeClr val="accent2"/>
                  </a:outerShdw>
                </a:effectLst>
              </a:rPr>
              <a:t> Arithmetic Progression:</a:t>
            </a:r>
          </a:p>
        </p:txBody>
      </p:sp>
      <p:sp>
        <p:nvSpPr>
          <p:cNvPr id="2" name="TextBox 1"/>
          <p:cNvSpPr txBox="1"/>
          <p:nvPr/>
        </p:nvSpPr>
        <p:spPr>
          <a:xfrm>
            <a:off x="120015" y="725169"/>
            <a:ext cx="8472488" cy="5724644"/>
          </a:xfrm>
          <a:prstGeom prst="rect">
            <a:avLst/>
          </a:prstGeom>
          <a:noFill/>
        </p:spPr>
        <p:txBody>
          <a:bodyPr wrap="square" rtlCol="0">
            <a:spAutoFit/>
          </a:bodyPr>
          <a:lstStyle/>
          <a:p>
            <a:endParaRPr lang="en-US" sz="1800" dirty="0" smtClean="0"/>
          </a:p>
          <a:p>
            <a:r>
              <a:rPr lang="en-US" sz="1800" dirty="0" smtClean="0"/>
              <a:t>An </a:t>
            </a:r>
            <a:r>
              <a:rPr lang="en-US" sz="1800" dirty="0"/>
              <a:t>arithmetic progression or arithmetic sequence is a sequence of numbers such that the difference between the consecutive terms is constant.</a:t>
            </a:r>
          </a:p>
          <a:p>
            <a:r>
              <a:rPr lang="en-US" sz="1800" dirty="0"/>
              <a:t>The general form of an A.P :  </a:t>
            </a:r>
            <a:r>
              <a:rPr lang="en-US" sz="1800" b="1" dirty="0"/>
              <a:t>a, a+d, a+2d, a+3d,.......</a:t>
            </a:r>
          </a:p>
          <a:p>
            <a:endParaRPr lang="en-US" sz="1800" b="1" dirty="0"/>
          </a:p>
          <a:p>
            <a:r>
              <a:rPr lang="en-US" sz="1800" dirty="0"/>
              <a:t>      The nth term of A.P series is, </a:t>
            </a:r>
            <a:r>
              <a:rPr lang="en-US" sz="1800" dirty="0">
                <a:sym typeface="+mn-ea"/>
              </a:rPr>
              <a:t>  </a:t>
            </a:r>
            <a:r>
              <a:rPr lang="en-US" sz="1800" b="1" dirty="0">
                <a:sym typeface="+mn-ea"/>
              </a:rPr>
              <a:t>S</a:t>
            </a:r>
            <a:r>
              <a:rPr lang="en-US" sz="1800" b="1" baseline="-25000" dirty="0">
                <a:sym typeface="+mn-ea"/>
              </a:rPr>
              <a:t>n</a:t>
            </a:r>
            <a:r>
              <a:rPr lang="en-US" sz="1800" b="1" dirty="0">
                <a:sym typeface="+mn-ea"/>
              </a:rPr>
              <a:t> = (n/2)[2a +(n - 1)d]</a:t>
            </a:r>
            <a:endParaRPr lang="en-US" sz="1800" dirty="0"/>
          </a:p>
          <a:p>
            <a:endParaRPr lang="en-US" sz="1800" dirty="0"/>
          </a:p>
          <a:p>
            <a:r>
              <a:rPr lang="en-US" sz="1800" dirty="0"/>
              <a:t>                        Where, S</a:t>
            </a:r>
            <a:r>
              <a:rPr lang="en-US" sz="1800" baseline="-25000" dirty="0"/>
              <a:t>n</a:t>
            </a:r>
            <a:r>
              <a:rPr lang="en-US" sz="1800" dirty="0"/>
              <a:t> ---&gt; Sum of  a term of A.P</a:t>
            </a:r>
          </a:p>
          <a:p>
            <a:r>
              <a:rPr lang="en-US" sz="1800" dirty="0"/>
              <a:t>                                      a  ---&gt;  FIrst form of A.P </a:t>
            </a:r>
          </a:p>
          <a:p>
            <a:r>
              <a:rPr lang="en-US" sz="1800" dirty="0"/>
              <a:t>                                      d  ---&gt;  Common difference</a:t>
            </a:r>
          </a:p>
          <a:p>
            <a:r>
              <a:rPr lang="en-US" sz="1800" dirty="0"/>
              <a:t>                                      n  ---&gt;  Number of terms</a:t>
            </a:r>
          </a:p>
          <a:p>
            <a:r>
              <a:rPr lang="en-US" sz="1800" dirty="0"/>
              <a:t>                                                        </a:t>
            </a:r>
            <a:r>
              <a:rPr lang="en-US" sz="1800" b="1" dirty="0"/>
              <a:t>a</a:t>
            </a:r>
            <a:r>
              <a:rPr lang="en-US" sz="1800" b="1" baseline="-25000" dirty="0"/>
              <a:t>n</a:t>
            </a:r>
            <a:r>
              <a:rPr lang="en-US" sz="1800" b="1" dirty="0"/>
              <a:t> = a</a:t>
            </a:r>
            <a:r>
              <a:rPr lang="en-US" sz="1800" b="1" baseline="-25000" dirty="0"/>
              <a:t>1</a:t>
            </a:r>
            <a:r>
              <a:rPr lang="en-US" sz="1800" b="1" dirty="0"/>
              <a:t> +(n - 1)d</a:t>
            </a:r>
            <a:endParaRPr lang="en-US" sz="1800" dirty="0"/>
          </a:p>
          <a:p>
            <a:r>
              <a:rPr lang="en-US" sz="1800" dirty="0"/>
              <a:t>                          Where, a</a:t>
            </a:r>
            <a:r>
              <a:rPr lang="en-US" sz="1800" baseline="-25000" dirty="0"/>
              <a:t>n</a:t>
            </a:r>
            <a:r>
              <a:rPr lang="en-US" sz="1800" dirty="0"/>
              <a:t> = the nth term in the sequence</a:t>
            </a:r>
          </a:p>
          <a:p>
            <a:r>
              <a:rPr lang="en-US" sz="1800" dirty="0"/>
              <a:t>                                          a</a:t>
            </a:r>
            <a:r>
              <a:rPr lang="en-US" sz="1800" baseline="-25000" dirty="0"/>
              <a:t>1 </a:t>
            </a:r>
            <a:r>
              <a:rPr lang="en-US" sz="1800" dirty="0"/>
              <a:t>= the first term in the sequence</a:t>
            </a:r>
          </a:p>
          <a:p>
            <a:r>
              <a:rPr lang="en-US" sz="1800" dirty="0"/>
              <a:t>                                            d = the common difference between terms</a:t>
            </a:r>
          </a:p>
          <a:p>
            <a:endParaRPr lang="en-US" sz="2400" dirty="0"/>
          </a:p>
          <a:p>
            <a:endParaRPr lang="en-US" sz="2400" dirty="0"/>
          </a:p>
          <a:p>
            <a:endParaRPr lang="en-GB" sz="2400" dirty="0"/>
          </a:p>
          <a:p>
            <a:endParaRPr lang="en-GB"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1000"/>
                                        <p:tgtEl>
                                          <p:spTgt spid="2">
                                            <p:txEl>
                                              <p:pRg st="4" end="4"/>
                                            </p:txEl>
                                          </p:spTgt>
                                        </p:tgtEl>
                                      </p:cBhvr>
                                    </p:animEffect>
                                    <p:anim calcmode="lin" valueType="num">
                                      <p:cBhvr>
                                        <p:cTn id="2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fade">
                                      <p:cBhvr>
                                        <p:cTn id="26" dur="1000"/>
                                        <p:tgtEl>
                                          <p:spTgt spid="2">
                                            <p:txEl>
                                              <p:pRg st="6" end="6"/>
                                            </p:txEl>
                                          </p:spTgt>
                                        </p:tgtEl>
                                      </p:cBhvr>
                                    </p:animEffect>
                                    <p:anim calcmode="lin" valueType="num">
                                      <p:cBhvr>
                                        <p:cTn id="2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6" end="6"/>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fade">
                                      <p:cBhvr>
                                        <p:cTn id="31" dur="1000"/>
                                        <p:tgtEl>
                                          <p:spTgt spid="2">
                                            <p:txEl>
                                              <p:pRg st="7" end="7"/>
                                            </p:txEl>
                                          </p:spTgt>
                                        </p:tgtEl>
                                      </p:cBhvr>
                                    </p:animEffect>
                                    <p:anim calcmode="lin" valueType="num">
                                      <p:cBhvr>
                                        <p:cTn id="32"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7" end="7"/>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fade">
                                      <p:cBhvr>
                                        <p:cTn id="36" dur="1000"/>
                                        <p:tgtEl>
                                          <p:spTgt spid="2">
                                            <p:txEl>
                                              <p:pRg st="8" end="8"/>
                                            </p:txEl>
                                          </p:spTgt>
                                        </p:tgtEl>
                                      </p:cBhvr>
                                    </p:animEffect>
                                    <p:anim calcmode="lin" valueType="num">
                                      <p:cBhvr>
                                        <p:cTn id="37"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8" end="8"/>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Effect transition="in" filter="fade">
                                      <p:cBhvr>
                                        <p:cTn id="41" dur="1000"/>
                                        <p:tgtEl>
                                          <p:spTgt spid="2">
                                            <p:txEl>
                                              <p:pRg st="9" end="9"/>
                                            </p:txEl>
                                          </p:spTgt>
                                        </p:tgtEl>
                                      </p:cBhvr>
                                    </p:animEffect>
                                    <p:anim calcmode="lin" valueType="num">
                                      <p:cBhvr>
                                        <p:cTn id="42"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
                                            <p:txEl>
                                              <p:pRg st="10" end="10"/>
                                            </p:txEl>
                                          </p:spTgt>
                                        </p:tgtEl>
                                        <p:attrNameLst>
                                          <p:attrName>style.visibility</p:attrName>
                                        </p:attrNameLst>
                                      </p:cBhvr>
                                      <p:to>
                                        <p:strVal val="visible"/>
                                      </p:to>
                                    </p:set>
                                    <p:animEffect transition="in" filter="fade">
                                      <p:cBhvr>
                                        <p:cTn id="48" dur="1000"/>
                                        <p:tgtEl>
                                          <p:spTgt spid="2">
                                            <p:txEl>
                                              <p:pRg st="10" end="10"/>
                                            </p:txEl>
                                          </p:spTgt>
                                        </p:tgtEl>
                                      </p:cBhvr>
                                    </p:animEffect>
                                    <p:anim calcmode="lin" valueType="num">
                                      <p:cBhvr>
                                        <p:cTn id="49"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fade">
                                      <p:cBhvr>
                                        <p:cTn id="55" dur="1000"/>
                                        <p:tgtEl>
                                          <p:spTgt spid="2">
                                            <p:txEl>
                                              <p:pRg st="11" end="11"/>
                                            </p:txEl>
                                          </p:spTgt>
                                        </p:tgtEl>
                                      </p:cBhvr>
                                    </p:animEffect>
                                    <p:anim calcmode="lin" valueType="num">
                                      <p:cBhvr>
                                        <p:cTn id="56"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57" dur="1000" fill="hold"/>
                                        <p:tgtEl>
                                          <p:spTgt spid="2">
                                            <p:txEl>
                                              <p:pRg st="11" end="11"/>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
                                            <p:txEl>
                                              <p:pRg st="12" end="12"/>
                                            </p:txEl>
                                          </p:spTgt>
                                        </p:tgtEl>
                                        <p:attrNameLst>
                                          <p:attrName>style.visibility</p:attrName>
                                        </p:attrNameLst>
                                      </p:cBhvr>
                                      <p:to>
                                        <p:strVal val="visible"/>
                                      </p:to>
                                    </p:set>
                                    <p:animEffect transition="in" filter="fade">
                                      <p:cBhvr>
                                        <p:cTn id="60" dur="1000"/>
                                        <p:tgtEl>
                                          <p:spTgt spid="2">
                                            <p:txEl>
                                              <p:pRg st="12" end="12"/>
                                            </p:txEl>
                                          </p:spTgt>
                                        </p:tgtEl>
                                      </p:cBhvr>
                                    </p:animEffect>
                                    <p:anim calcmode="lin" valueType="num">
                                      <p:cBhvr>
                                        <p:cTn id="61"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62" dur="1000" fill="hold"/>
                                        <p:tgtEl>
                                          <p:spTgt spid="2">
                                            <p:txEl>
                                              <p:pRg st="12" end="12"/>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2">
                                            <p:txEl>
                                              <p:pRg st="13" end="13"/>
                                            </p:txEl>
                                          </p:spTgt>
                                        </p:tgtEl>
                                        <p:attrNameLst>
                                          <p:attrName>style.visibility</p:attrName>
                                        </p:attrNameLst>
                                      </p:cBhvr>
                                      <p:to>
                                        <p:strVal val="visible"/>
                                      </p:to>
                                    </p:set>
                                    <p:animEffect transition="in" filter="fade">
                                      <p:cBhvr>
                                        <p:cTn id="65" dur="1000"/>
                                        <p:tgtEl>
                                          <p:spTgt spid="2">
                                            <p:txEl>
                                              <p:pRg st="13" end="13"/>
                                            </p:txEl>
                                          </p:spTgt>
                                        </p:tgtEl>
                                      </p:cBhvr>
                                    </p:animEffect>
                                    <p:anim calcmode="lin" valueType="num">
                                      <p:cBhvr>
                                        <p:cTn id="66"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67"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29074"/>
            <a:ext cx="4947557" cy="11144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9" name="Google Shape;70;p15"/>
          <p:cNvSpPr/>
          <p:nvPr/>
        </p:nvSpPr>
        <p:spPr>
          <a:xfrm>
            <a:off x="0" y="135577"/>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p:cNvSpPr txBox="1"/>
          <p:nvPr/>
        </p:nvSpPr>
        <p:spPr>
          <a:xfrm>
            <a:off x="0" y="135890"/>
            <a:ext cx="4806950" cy="398780"/>
          </a:xfrm>
          <a:prstGeom prst="rect">
            <a:avLst/>
          </a:prstGeom>
          <a:noFill/>
        </p:spPr>
        <p:txBody>
          <a:bodyPr wrap="square" rtlCol="0">
            <a:spAutoFit/>
          </a:bodyPr>
          <a:lstStyle/>
          <a:p>
            <a:r>
              <a:rPr lang="en-US" sz="2000" b="1" dirty="0">
                <a:ln w="6600">
                  <a:solidFill>
                    <a:schemeClr val="accent2"/>
                  </a:solidFill>
                  <a:prstDash val="solid"/>
                </a:ln>
                <a:solidFill>
                  <a:srgbClr val="FFFFFF"/>
                </a:solidFill>
                <a:effectLst>
                  <a:outerShdw dist="38100" dir="2700000" algn="tl" rotWithShape="0">
                    <a:schemeClr val="accent2"/>
                  </a:outerShdw>
                </a:effectLst>
              </a:rPr>
              <a:t>Geometric Progression:</a:t>
            </a:r>
          </a:p>
        </p:txBody>
      </p:sp>
      <p:sp>
        <p:nvSpPr>
          <p:cNvPr id="2" name="TextBox 1"/>
          <p:cNvSpPr txBox="1"/>
          <p:nvPr/>
        </p:nvSpPr>
        <p:spPr>
          <a:xfrm>
            <a:off x="107315" y="788669"/>
            <a:ext cx="8472488" cy="5724644"/>
          </a:xfrm>
          <a:prstGeom prst="rect">
            <a:avLst/>
          </a:prstGeom>
          <a:noFill/>
        </p:spPr>
        <p:txBody>
          <a:bodyPr wrap="square" rtlCol="0">
            <a:spAutoFit/>
          </a:bodyPr>
          <a:lstStyle/>
          <a:p>
            <a:endParaRPr lang="en-US" sz="1800" dirty="0" smtClean="0"/>
          </a:p>
          <a:p>
            <a:r>
              <a:rPr lang="en-US" sz="1800" dirty="0" smtClean="0"/>
              <a:t>A </a:t>
            </a:r>
            <a:r>
              <a:rPr lang="en-US" sz="1800" dirty="0"/>
              <a:t>geometric progression or geometric sequence is a sequence of numbers where each term after the first is found by multiplying the previous one by a fixed, non-zero number called common ratio.</a:t>
            </a:r>
          </a:p>
          <a:p>
            <a:endParaRPr lang="en-US" sz="1800" dirty="0"/>
          </a:p>
          <a:p>
            <a:r>
              <a:rPr lang="en-US" sz="1800" dirty="0"/>
              <a:t>The general form of G.P series:</a:t>
            </a:r>
            <a:r>
              <a:rPr lang="en-US" sz="1800" b="1" dirty="0"/>
              <a:t> a, ar, ar</a:t>
            </a:r>
            <a:r>
              <a:rPr lang="en-US" sz="1800" b="1" baseline="30000" dirty="0"/>
              <a:t>2</a:t>
            </a:r>
            <a:r>
              <a:rPr lang="en-US" sz="1800" b="1" dirty="0"/>
              <a:t>, ar</a:t>
            </a:r>
            <a:r>
              <a:rPr lang="en-US" sz="1800" b="1" baseline="30000" dirty="0"/>
              <a:t>3</a:t>
            </a:r>
            <a:r>
              <a:rPr lang="en-US" sz="1800" b="1" dirty="0"/>
              <a:t>,.....</a:t>
            </a:r>
          </a:p>
          <a:p>
            <a:endParaRPr lang="en-US" sz="1800" dirty="0"/>
          </a:p>
          <a:p>
            <a:r>
              <a:rPr lang="en-US" sz="1800" dirty="0"/>
              <a:t>The nth term of G.P series is,  T</a:t>
            </a:r>
            <a:r>
              <a:rPr lang="en-US" sz="1800" b="1" dirty="0"/>
              <a:t>n = ar</a:t>
            </a:r>
            <a:r>
              <a:rPr lang="en-US" sz="1800" b="1" baseline="30000" dirty="0"/>
              <a:t>(n - 1)</a:t>
            </a:r>
            <a:endParaRPr lang="en-US" sz="1800" dirty="0"/>
          </a:p>
          <a:p>
            <a:endParaRPr lang="en-US" sz="1800" dirty="0"/>
          </a:p>
          <a:p>
            <a:r>
              <a:rPr lang="en-US" sz="1800" dirty="0"/>
              <a:t>                                  Where, r  ---&gt;  common ratio(a = T</a:t>
            </a:r>
            <a:r>
              <a:rPr lang="en-US" sz="1800" baseline="-25000" dirty="0"/>
              <a:t>n</a:t>
            </a:r>
            <a:r>
              <a:rPr lang="en-US" sz="1800" dirty="0"/>
              <a:t> / T</a:t>
            </a:r>
            <a:r>
              <a:rPr lang="en-US" sz="1800" baseline="-25000" dirty="0"/>
              <a:t>n-1</a:t>
            </a:r>
            <a:r>
              <a:rPr lang="en-US" sz="1800" dirty="0"/>
              <a:t>)</a:t>
            </a:r>
          </a:p>
          <a:p>
            <a:r>
              <a:rPr lang="en-US" sz="1800" dirty="0"/>
              <a:t>                                              a  ---&gt;  First form of G.P </a:t>
            </a:r>
          </a:p>
          <a:p>
            <a:r>
              <a:rPr lang="en-US" sz="1800" dirty="0"/>
              <a:t>                                     </a:t>
            </a:r>
          </a:p>
          <a:p>
            <a:r>
              <a:rPr lang="en-US" sz="1800" dirty="0"/>
              <a:t>                                   </a:t>
            </a:r>
            <a:r>
              <a:rPr lang="en-US" sz="1800" b="1" dirty="0"/>
              <a:t>S   = a / (1 - r)  </a:t>
            </a:r>
            <a:r>
              <a:rPr lang="en-US" sz="1800" dirty="0"/>
              <a:t> and</a:t>
            </a:r>
            <a:r>
              <a:rPr lang="en-US" sz="1800" b="1" dirty="0"/>
              <a:t>    </a:t>
            </a:r>
            <a:r>
              <a:rPr lang="en-US" sz="1800" dirty="0">
                <a:sym typeface="+mn-ea"/>
              </a:rPr>
              <a:t>0 &lt; r &lt; 1</a:t>
            </a:r>
          </a:p>
          <a:p>
            <a:endParaRPr lang="en-US" sz="1800" dirty="0">
              <a:sym typeface="+mn-ea"/>
            </a:endParaRPr>
          </a:p>
          <a:p>
            <a:r>
              <a:rPr lang="en-US" sz="1800" dirty="0">
                <a:sym typeface="+mn-ea"/>
              </a:rPr>
              <a:t>                                   Where, </a:t>
            </a:r>
            <a:r>
              <a:rPr lang="en-US" sz="1800" dirty="0"/>
              <a:t>r = common ratio of the finite G.P</a:t>
            </a:r>
          </a:p>
          <a:p>
            <a:endParaRPr lang="en-US" sz="2400" dirty="0"/>
          </a:p>
          <a:p>
            <a:endParaRPr lang="en-US" sz="2400" dirty="0"/>
          </a:p>
          <a:p>
            <a:endParaRPr lang="en-GB" sz="2400" dirty="0"/>
          </a:p>
          <a:p>
            <a:endParaRPr lang="en-GB" sz="2400" dirty="0"/>
          </a:p>
        </p:txBody>
      </p:sp>
      <p:sp>
        <p:nvSpPr>
          <p:cNvPr id="3" name="Text Box 2"/>
          <p:cNvSpPr txBox="1"/>
          <p:nvPr/>
        </p:nvSpPr>
        <p:spPr>
          <a:xfrm>
            <a:off x="2403475" y="4193751"/>
            <a:ext cx="359410" cy="306705"/>
          </a:xfrm>
          <a:prstGeom prst="rect">
            <a:avLst/>
          </a:prstGeom>
          <a:noFill/>
        </p:spPr>
        <p:txBody>
          <a:bodyPr wrap="none" rtlCol="0" anchor="t">
            <a:spAutoFit/>
          </a:bodyPr>
          <a:lstStyle/>
          <a:p>
            <a:r>
              <a:rPr lang="en-US">
                <a:latin typeface="Arial" panose="020B0604020202020204" pitchFamily="34" charset="0"/>
                <a:cs typeface="Arial" panose="020B0604020202020204" pitchFamily="34"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1000"/>
                                        <p:tgtEl>
                                          <p:spTgt spid="2">
                                            <p:txEl>
                                              <p:pRg st="5" end="5"/>
                                            </p:txEl>
                                          </p:spTgt>
                                        </p:tgtEl>
                                      </p:cBhvr>
                                    </p:animEffect>
                                    <p:anim calcmode="lin" valueType="num">
                                      <p:cBhvr>
                                        <p:cTn id="2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1000"/>
                                        <p:tgtEl>
                                          <p:spTgt spid="2">
                                            <p:txEl>
                                              <p:pRg st="7" end="7"/>
                                            </p:txEl>
                                          </p:spTgt>
                                        </p:tgtEl>
                                      </p:cBhvr>
                                    </p:animEffect>
                                    <p:anim calcmode="lin" valueType="num">
                                      <p:cBhvr>
                                        <p:cTn id="2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7" end="7"/>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fade">
                                      <p:cBhvr>
                                        <p:cTn id="31" dur="1000"/>
                                        <p:tgtEl>
                                          <p:spTgt spid="2">
                                            <p:txEl>
                                              <p:pRg st="8" end="8"/>
                                            </p:txEl>
                                          </p:spTgt>
                                        </p:tgtEl>
                                      </p:cBhvr>
                                    </p:animEffect>
                                    <p:anim calcmode="lin" valueType="num">
                                      <p:cBhvr>
                                        <p:cTn id="32"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
                                            <p:txEl>
                                              <p:pRg st="10" end="10"/>
                                            </p:txEl>
                                          </p:spTgt>
                                        </p:tgtEl>
                                        <p:attrNameLst>
                                          <p:attrName>style.visibility</p:attrName>
                                        </p:attrNameLst>
                                      </p:cBhvr>
                                      <p:to>
                                        <p:strVal val="visible"/>
                                      </p:to>
                                    </p:set>
                                    <p:animEffect transition="in" filter="fade">
                                      <p:cBhvr>
                                        <p:cTn id="38" dur="1000"/>
                                        <p:tgtEl>
                                          <p:spTgt spid="2">
                                            <p:txEl>
                                              <p:pRg st="10" end="10"/>
                                            </p:txEl>
                                          </p:spTgt>
                                        </p:tgtEl>
                                      </p:cBhvr>
                                    </p:animEffect>
                                    <p:anim calcmode="lin" valueType="num">
                                      <p:cBhvr>
                                        <p:cTn id="39"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animEffect transition="in" filter="fade">
                                      <p:cBhvr>
                                        <p:cTn id="43" dur="1000"/>
                                        <p:tgtEl>
                                          <p:spTgt spid="2">
                                            <p:txEl>
                                              <p:pRg st="12" end="12"/>
                                            </p:txEl>
                                          </p:spTgt>
                                        </p:tgtEl>
                                      </p:cBhvr>
                                    </p:animEffect>
                                    <p:anim calcmode="lin" valueType="num">
                                      <p:cBhvr>
                                        <p:cTn id="44"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29074"/>
            <a:ext cx="4947557" cy="11144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9" name="Google Shape;70;p15"/>
          <p:cNvSpPr/>
          <p:nvPr/>
        </p:nvSpPr>
        <p:spPr>
          <a:xfrm>
            <a:off x="0" y="135577"/>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p:cNvSpPr txBox="1"/>
          <p:nvPr/>
        </p:nvSpPr>
        <p:spPr>
          <a:xfrm>
            <a:off x="0" y="135890"/>
            <a:ext cx="3613150" cy="475615"/>
          </a:xfrm>
          <a:prstGeom prst="rect">
            <a:avLst/>
          </a:prstGeom>
          <a:noFill/>
        </p:spPr>
        <p:txBody>
          <a:bodyPr wrap="square" rtlCol="0">
            <a:spAutoFit/>
          </a:bodyPr>
          <a:lstStyle/>
          <a:p>
            <a:r>
              <a:rPr lang="en-US" sz="2000" b="1" dirty="0">
                <a:ln w="6600">
                  <a:solidFill>
                    <a:schemeClr val="accent2"/>
                  </a:solidFill>
                  <a:prstDash val="solid"/>
                </a:ln>
                <a:solidFill>
                  <a:srgbClr val="FFFFFF"/>
                </a:solidFill>
                <a:effectLst>
                  <a:outerShdw dist="38100" dir="2700000" algn="tl" rotWithShape="0">
                    <a:schemeClr val="accent2"/>
                  </a:outerShdw>
                </a:effectLst>
              </a:rPr>
              <a:t>Question 0</a:t>
            </a:r>
            <a:r>
              <a:rPr lang="en-US" sz="2000" b="1" dirty="0" smtClean="0">
                <a:ln w="6600">
                  <a:solidFill>
                    <a:schemeClr val="accent2"/>
                  </a:solidFill>
                  <a:prstDash val="solid"/>
                </a:ln>
                <a:solidFill>
                  <a:srgbClr val="FFFFFF"/>
                </a:solidFill>
                <a:effectLst>
                  <a:outerShdw dist="38100" dir="2700000" algn="tl" rotWithShape="0">
                    <a:schemeClr val="accent2"/>
                  </a:outerShdw>
                </a:effectLst>
              </a:rPr>
              <a:t>1</a:t>
            </a:r>
            <a:r>
              <a:rPr lang="en-US" sz="2500" b="1" dirty="0" smtClean="0">
                <a:ln w="6600">
                  <a:solidFill>
                    <a:schemeClr val="accent2"/>
                  </a:solidFill>
                  <a:prstDash val="solid"/>
                </a:ln>
                <a:solidFill>
                  <a:srgbClr val="FFFFFF"/>
                </a:solidFill>
                <a:effectLst>
                  <a:outerShdw dist="38100" dir="2700000" algn="tl" rotWithShape="0">
                    <a:schemeClr val="accent2"/>
                  </a:outerShdw>
                </a:effectLst>
              </a:rPr>
              <a:t>:</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TextBox 1"/>
          <p:cNvSpPr txBox="1"/>
          <p:nvPr/>
        </p:nvSpPr>
        <p:spPr>
          <a:xfrm>
            <a:off x="335280" y="1000759"/>
            <a:ext cx="8472488" cy="3230245"/>
          </a:xfrm>
          <a:prstGeom prst="rect">
            <a:avLst/>
          </a:prstGeom>
          <a:noFill/>
        </p:spPr>
        <p:txBody>
          <a:bodyPr wrap="square" rtlCol="0">
            <a:spAutoFit/>
          </a:bodyPr>
          <a:lstStyle/>
          <a:p>
            <a:r>
              <a:rPr lang="en-US" sz="1800" dirty="0">
                <a:latin typeface="+mn-lt"/>
                <a:cs typeface="+mn-lt"/>
              </a:rPr>
              <a:t>Find the15th term of an arithmetic progression whose first term is 2 and the common difference is 3.</a:t>
            </a:r>
          </a:p>
          <a:p>
            <a:endParaRPr lang="en-GB" sz="1800" dirty="0">
              <a:latin typeface="+mn-lt"/>
              <a:cs typeface="+mn-lt"/>
            </a:endParaRPr>
          </a:p>
          <a:p>
            <a:r>
              <a:rPr lang="en-GB" sz="1800" dirty="0">
                <a:latin typeface="+mn-lt"/>
                <a:cs typeface="+mn-lt"/>
              </a:rPr>
              <a:t>A]  </a:t>
            </a:r>
            <a:r>
              <a:rPr lang="en-US" altLang="en-GB" sz="1800" dirty="0">
                <a:latin typeface="+mn-lt"/>
                <a:cs typeface="+mn-lt"/>
              </a:rPr>
              <a:t>45</a:t>
            </a:r>
            <a:endParaRPr lang="en-GB" sz="1800" dirty="0">
              <a:latin typeface="+mn-lt"/>
              <a:cs typeface="+mn-lt"/>
            </a:endParaRPr>
          </a:p>
          <a:p>
            <a:r>
              <a:rPr lang="en-GB" sz="1800" dirty="0">
                <a:latin typeface="+mn-lt"/>
                <a:cs typeface="+mn-lt"/>
              </a:rPr>
              <a:t>B]  </a:t>
            </a:r>
            <a:r>
              <a:rPr lang="en-US" altLang="en-GB" sz="1800" dirty="0">
                <a:latin typeface="+mn-lt"/>
                <a:cs typeface="+mn-lt"/>
              </a:rPr>
              <a:t>38</a:t>
            </a:r>
            <a:endParaRPr lang="en-GB" sz="1800" dirty="0">
              <a:latin typeface="+mn-lt"/>
              <a:cs typeface="+mn-lt"/>
            </a:endParaRPr>
          </a:p>
          <a:p>
            <a:r>
              <a:rPr lang="en-GB" sz="1800" dirty="0">
                <a:latin typeface="+mn-lt"/>
                <a:cs typeface="+mn-lt"/>
              </a:rPr>
              <a:t>C]  </a:t>
            </a:r>
            <a:r>
              <a:rPr lang="en-US" altLang="en-GB" sz="1800" dirty="0">
                <a:latin typeface="+mn-lt"/>
                <a:cs typeface="+mn-lt"/>
              </a:rPr>
              <a:t>44</a:t>
            </a:r>
            <a:endParaRPr lang="en-GB" sz="1800" dirty="0">
              <a:latin typeface="+mn-lt"/>
              <a:cs typeface="+mn-lt"/>
            </a:endParaRPr>
          </a:p>
          <a:p>
            <a:r>
              <a:rPr lang="en-GB" sz="1800" dirty="0">
                <a:latin typeface="+mn-lt"/>
                <a:cs typeface="+mn-lt"/>
              </a:rPr>
              <a:t>D]  </a:t>
            </a:r>
            <a:r>
              <a:rPr lang="en-US" altLang="en-GB" sz="1800" dirty="0">
                <a:latin typeface="+mn-lt"/>
                <a:cs typeface="+mn-lt"/>
              </a:rPr>
              <a:t>40</a:t>
            </a:r>
            <a:endParaRPr lang="en-GB" sz="1800" dirty="0">
              <a:latin typeface="+mn-lt"/>
              <a:cs typeface="+mn-lt"/>
            </a:endParaRPr>
          </a:p>
          <a:p>
            <a:endParaRPr lang="en-GB" sz="1800" dirty="0">
              <a:latin typeface="+mn-lt"/>
              <a:cs typeface="+mn-lt"/>
            </a:endParaRPr>
          </a:p>
          <a:p>
            <a:r>
              <a:rPr lang="en-US" altLang="en-GB" sz="1800" dirty="0">
                <a:latin typeface="+mn-lt"/>
                <a:cs typeface="+mn-lt"/>
              </a:rPr>
              <a:t>							</a:t>
            </a:r>
            <a:r>
              <a:rPr lang="en-US" altLang="en-GB" sz="1800" b="1" dirty="0">
                <a:latin typeface="+mn-lt"/>
                <a:cs typeface="+mn-lt"/>
              </a:rPr>
              <a:t>									</a:t>
            </a:r>
          </a:p>
          <a:p>
            <a:r>
              <a:rPr lang="en-US" altLang="en-GB" sz="1800" b="1" dirty="0">
                <a:latin typeface="+mn-lt"/>
                <a:cs typeface="+mn-lt"/>
              </a:rPr>
              <a:t>                                                  				</a:t>
            </a:r>
            <a:r>
              <a:rPr lang="en-GB" sz="1800" b="1" dirty="0">
                <a:latin typeface="+mn-lt"/>
                <a:cs typeface="+mn-lt"/>
              </a:rPr>
              <a:t>Answer:</a:t>
            </a:r>
            <a:r>
              <a:rPr lang="en-GB" sz="2400" b="1" dirty="0"/>
              <a:t> </a:t>
            </a:r>
            <a:r>
              <a:rPr lang="en-US" altLang="en-GB" sz="1800" b="1" dirty="0"/>
              <a: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141638"/>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ln w="6600">
                  <a:solidFill>
                    <a:schemeClr val="accent2"/>
                  </a:solidFill>
                  <a:prstDash val="solid"/>
                </a:ln>
                <a:solidFill>
                  <a:srgbClr val="FFFFFF"/>
                </a:solidFill>
                <a:effectLst>
                  <a:outerShdw dist="38100" dir="2700000" algn="tl" rotWithShape="0">
                    <a:schemeClr val="accent2"/>
                  </a:outerShdw>
                </a:effectLst>
                <a:sym typeface="+mn-ea"/>
              </a:rPr>
              <a:t>Explanation:</a:t>
            </a:r>
            <a:endParaRPr lang="en-US" sz="2000" dirty="0"/>
          </a:p>
        </p:txBody>
      </p:sp>
      <p:sp>
        <p:nvSpPr>
          <p:cNvPr id="4" name="Text Box 3"/>
          <p:cNvSpPr txBox="1"/>
          <p:nvPr/>
        </p:nvSpPr>
        <p:spPr>
          <a:xfrm>
            <a:off x="711200" y="1000760"/>
            <a:ext cx="5348605" cy="3353435"/>
          </a:xfrm>
          <a:prstGeom prst="rect">
            <a:avLst/>
          </a:prstGeom>
          <a:noFill/>
        </p:spPr>
        <p:txBody>
          <a:bodyPr wrap="square" rtlCol="0" anchor="t">
            <a:spAutoFit/>
          </a:bodyPr>
          <a:lstStyle/>
          <a:p>
            <a:r>
              <a:rPr lang="en-US" sz="1800">
                <a:latin typeface="+mn-lt"/>
                <a:cs typeface="+mn-lt"/>
              </a:rPr>
              <a:t>n th term of A.P = a +(n-1) *d</a:t>
            </a:r>
          </a:p>
          <a:p>
            <a:endParaRPr lang="en-US" sz="1800">
              <a:latin typeface="+mn-lt"/>
              <a:cs typeface="+mn-lt"/>
            </a:endParaRPr>
          </a:p>
          <a:p>
            <a:r>
              <a:rPr lang="en-US" sz="1800">
                <a:latin typeface="+mn-lt"/>
                <a:cs typeface="+mn-lt"/>
              </a:rPr>
              <a:t>= 2+(15-1)*3</a:t>
            </a:r>
          </a:p>
          <a:p>
            <a:endParaRPr lang="en-US" sz="1800">
              <a:latin typeface="+mn-lt"/>
              <a:cs typeface="+mn-lt"/>
            </a:endParaRPr>
          </a:p>
          <a:p>
            <a:r>
              <a:rPr lang="en-US" sz="1800">
                <a:latin typeface="+mn-lt"/>
                <a:cs typeface="+mn-lt"/>
              </a:rPr>
              <a:t>=2+ (14*3)</a:t>
            </a:r>
          </a:p>
          <a:p>
            <a:endParaRPr lang="en-US" sz="1800">
              <a:latin typeface="+mn-lt"/>
              <a:cs typeface="+mn-lt"/>
            </a:endParaRPr>
          </a:p>
          <a:p>
            <a:r>
              <a:rPr lang="en-US" sz="1800">
                <a:latin typeface="+mn-lt"/>
                <a:cs typeface="+mn-lt"/>
              </a:rPr>
              <a:t>=2+ 42</a:t>
            </a:r>
          </a:p>
          <a:p>
            <a:endParaRPr lang="en-US" sz="1800">
              <a:latin typeface="+mn-lt"/>
              <a:cs typeface="+mn-lt"/>
            </a:endParaRPr>
          </a:p>
          <a:p>
            <a:r>
              <a:rPr lang="en-US" sz="1800">
                <a:latin typeface="+mn-lt"/>
                <a:cs typeface="+mn-lt"/>
              </a:rPr>
              <a:t>=44</a:t>
            </a:r>
          </a:p>
          <a:p>
            <a:endParaRPr lang="en-US" sz="1800">
              <a:latin typeface="+mn-lt"/>
              <a:cs typeface="+mn-lt"/>
            </a:endParaRPr>
          </a:p>
          <a:p>
            <a:r>
              <a:rPr lang="en-US" sz="1800">
                <a:latin typeface="+mn-lt"/>
                <a:cs typeface="+mn-lt"/>
              </a:rPr>
              <a:t>Hence, option C is correct.</a:t>
            </a:r>
            <a:endParaRPr lang="en-US"/>
          </a:p>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29074"/>
            <a:ext cx="4947557" cy="11144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9" name="Google Shape;70;p15"/>
          <p:cNvSpPr/>
          <p:nvPr/>
        </p:nvSpPr>
        <p:spPr>
          <a:xfrm>
            <a:off x="0" y="135577"/>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p:cNvSpPr txBox="1"/>
          <p:nvPr/>
        </p:nvSpPr>
        <p:spPr>
          <a:xfrm>
            <a:off x="0" y="135890"/>
            <a:ext cx="3613150" cy="475615"/>
          </a:xfrm>
          <a:prstGeom prst="rect">
            <a:avLst/>
          </a:prstGeom>
          <a:noFill/>
        </p:spPr>
        <p:txBody>
          <a:bodyPr wrap="square" rtlCol="0">
            <a:spAutoFit/>
          </a:bodyPr>
          <a:lstStyle/>
          <a:p>
            <a:r>
              <a:rPr lang="en-US" sz="2000" b="1" dirty="0">
                <a:ln w="6600">
                  <a:solidFill>
                    <a:schemeClr val="accent2"/>
                  </a:solidFill>
                  <a:prstDash val="solid"/>
                </a:ln>
                <a:solidFill>
                  <a:srgbClr val="FFFFFF"/>
                </a:solidFill>
                <a:effectLst>
                  <a:outerShdw dist="38100" dir="2700000" algn="tl" rotWithShape="0">
                    <a:schemeClr val="accent2"/>
                  </a:outerShdw>
                </a:effectLst>
              </a:rPr>
              <a:t>Question 02</a:t>
            </a:r>
            <a:r>
              <a:rPr lang="en-US" sz="2500" b="1" dirty="0" smtClean="0">
                <a:ln w="6600">
                  <a:solidFill>
                    <a:schemeClr val="accent2"/>
                  </a:solidFill>
                  <a:prstDash val="solid"/>
                </a:ln>
                <a:solidFill>
                  <a:srgbClr val="FFFFFF"/>
                </a:solidFill>
                <a:effectLst>
                  <a:outerShdw dist="38100" dir="2700000" algn="tl" rotWithShape="0">
                    <a:schemeClr val="accent2"/>
                  </a:outerShdw>
                </a:effectLst>
              </a:rPr>
              <a:t>:</a:t>
            </a:r>
            <a:endParaRPr lang="en-US" sz="25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TextBox 1"/>
          <p:cNvSpPr txBox="1"/>
          <p:nvPr/>
        </p:nvSpPr>
        <p:spPr>
          <a:xfrm>
            <a:off x="335280" y="1000759"/>
            <a:ext cx="8472488" cy="3230245"/>
          </a:xfrm>
          <a:prstGeom prst="rect">
            <a:avLst/>
          </a:prstGeom>
          <a:noFill/>
        </p:spPr>
        <p:txBody>
          <a:bodyPr wrap="square" rtlCol="0">
            <a:spAutoFit/>
          </a:bodyPr>
          <a:lstStyle/>
          <a:p>
            <a:r>
              <a:rPr lang="en-US" sz="1800" dirty="0">
                <a:latin typeface="+mn-lt"/>
                <a:cs typeface="+mn-lt"/>
              </a:rPr>
              <a:t>What is sum of the first 15 terms of an A.P whose 11th and 7th terms are 5.25 and 3.25 respectively? </a:t>
            </a:r>
          </a:p>
          <a:p>
            <a:endParaRPr lang="en-GB" sz="1800" dirty="0">
              <a:latin typeface="+mn-lt"/>
              <a:cs typeface="+mn-lt"/>
            </a:endParaRPr>
          </a:p>
          <a:p>
            <a:r>
              <a:rPr lang="en-GB" sz="1800" dirty="0">
                <a:latin typeface="+mn-lt"/>
                <a:cs typeface="+mn-lt"/>
              </a:rPr>
              <a:t>A]   </a:t>
            </a:r>
            <a:r>
              <a:rPr lang="en-US" altLang="en-GB" sz="1800" dirty="0">
                <a:latin typeface="+mn-lt"/>
                <a:cs typeface="+mn-lt"/>
              </a:rPr>
              <a:t>56.25</a:t>
            </a:r>
            <a:endParaRPr lang="en-GB" sz="1800" dirty="0">
              <a:latin typeface="+mn-lt"/>
              <a:cs typeface="+mn-lt"/>
            </a:endParaRPr>
          </a:p>
          <a:p>
            <a:r>
              <a:rPr lang="en-GB" sz="1800" dirty="0">
                <a:latin typeface="+mn-lt"/>
                <a:cs typeface="+mn-lt"/>
              </a:rPr>
              <a:t>B]   </a:t>
            </a:r>
            <a:r>
              <a:rPr lang="en-US" altLang="en-GB" sz="1800" dirty="0">
                <a:latin typeface="+mn-lt"/>
                <a:cs typeface="+mn-lt"/>
              </a:rPr>
              <a:t>60</a:t>
            </a:r>
            <a:endParaRPr lang="en-GB" sz="1800" dirty="0">
              <a:latin typeface="+mn-lt"/>
              <a:cs typeface="+mn-lt"/>
            </a:endParaRPr>
          </a:p>
          <a:p>
            <a:r>
              <a:rPr lang="en-GB" sz="1800" dirty="0">
                <a:latin typeface="+mn-lt"/>
                <a:cs typeface="+mn-lt"/>
              </a:rPr>
              <a:t>C]   </a:t>
            </a:r>
            <a:r>
              <a:rPr lang="en-US" altLang="en-GB" sz="1800" dirty="0">
                <a:latin typeface="+mn-lt"/>
                <a:cs typeface="+mn-lt"/>
              </a:rPr>
              <a:t>52.5</a:t>
            </a:r>
            <a:endParaRPr lang="en-GB" sz="1800" dirty="0">
              <a:latin typeface="+mn-lt"/>
              <a:cs typeface="+mn-lt"/>
            </a:endParaRPr>
          </a:p>
          <a:p>
            <a:r>
              <a:rPr lang="en-GB" sz="1800" dirty="0">
                <a:latin typeface="+mn-lt"/>
                <a:cs typeface="+mn-lt"/>
              </a:rPr>
              <a:t>D]   </a:t>
            </a:r>
            <a:r>
              <a:rPr lang="en-US" altLang="en-GB" sz="1800" dirty="0">
                <a:latin typeface="+mn-lt"/>
                <a:cs typeface="+mn-lt"/>
              </a:rPr>
              <a:t>None of these</a:t>
            </a:r>
            <a:endParaRPr lang="en-GB" sz="1800" dirty="0">
              <a:latin typeface="+mn-lt"/>
              <a:cs typeface="+mn-lt"/>
            </a:endParaRPr>
          </a:p>
          <a:p>
            <a:endParaRPr lang="en-GB" sz="1800" dirty="0">
              <a:latin typeface="+mn-lt"/>
              <a:cs typeface="+mn-lt"/>
            </a:endParaRPr>
          </a:p>
          <a:p>
            <a:r>
              <a:rPr lang="en-US" altLang="en-GB" sz="1800" dirty="0">
                <a:latin typeface="+mn-lt"/>
                <a:cs typeface="+mn-lt"/>
              </a:rPr>
              <a:t>							</a:t>
            </a:r>
            <a:r>
              <a:rPr lang="en-US" altLang="en-GB" sz="1800" b="1" dirty="0">
                <a:latin typeface="+mn-lt"/>
                <a:cs typeface="+mn-lt"/>
              </a:rPr>
              <a:t>									</a:t>
            </a:r>
          </a:p>
          <a:p>
            <a:r>
              <a:rPr lang="en-US" altLang="en-GB" sz="1800" b="1" dirty="0">
                <a:latin typeface="+mn-lt"/>
                <a:cs typeface="+mn-lt"/>
              </a:rPr>
              <a:t>                                                  				</a:t>
            </a:r>
            <a:r>
              <a:rPr lang="en-GB" sz="1800" b="1" dirty="0">
                <a:latin typeface="+mn-lt"/>
                <a:cs typeface="+mn-lt"/>
              </a:rPr>
              <a:t>Answer:</a:t>
            </a:r>
            <a:r>
              <a:rPr lang="en-GB" sz="2400" b="1" dirty="0"/>
              <a:t> </a:t>
            </a:r>
            <a:r>
              <a:rPr lang="en-US" altLang="en-GB" sz="1800" b="1" dirty="0"/>
              <a:t>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141638"/>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ln w="6600">
                  <a:solidFill>
                    <a:schemeClr val="accent2"/>
                  </a:solidFill>
                  <a:prstDash val="solid"/>
                </a:ln>
                <a:solidFill>
                  <a:srgbClr val="FFFFFF"/>
                </a:solidFill>
                <a:effectLst>
                  <a:outerShdw dist="38100" dir="2700000" algn="tl" rotWithShape="0">
                    <a:schemeClr val="accent2"/>
                  </a:outerShdw>
                </a:effectLst>
                <a:sym typeface="+mn-ea"/>
              </a:rPr>
              <a:t>Explanation:</a:t>
            </a:r>
            <a:endParaRPr lang="en-US" sz="2000" dirty="0"/>
          </a:p>
        </p:txBody>
      </p:sp>
      <p:sp>
        <p:nvSpPr>
          <p:cNvPr id="2" name="Text Box 1"/>
          <p:cNvSpPr txBox="1"/>
          <p:nvPr/>
        </p:nvSpPr>
        <p:spPr>
          <a:xfrm>
            <a:off x="187325" y="616585"/>
            <a:ext cx="7323455" cy="3969385"/>
          </a:xfrm>
          <a:prstGeom prst="rect">
            <a:avLst/>
          </a:prstGeom>
          <a:noFill/>
        </p:spPr>
        <p:txBody>
          <a:bodyPr wrap="square" rtlCol="0" anchor="t">
            <a:spAutoFit/>
          </a:bodyPr>
          <a:lstStyle/>
          <a:p>
            <a:endParaRPr lang="en-US" sz="1800">
              <a:latin typeface="+mn-lt"/>
              <a:cs typeface="+mn-lt"/>
            </a:endParaRPr>
          </a:p>
          <a:p>
            <a:r>
              <a:rPr lang="en-US" sz="1800">
                <a:latin typeface="+mn-lt"/>
                <a:cs typeface="+mn-lt"/>
              </a:rPr>
              <a:t>                     a +10d = 5.25</a:t>
            </a:r>
          </a:p>
          <a:p>
            <a:r>
              <a:rPr lang="en-US" sz="1800">
                <a:latin typeface="+mn-lt"/>
                <a:cs typeface="+mn-lt"/>
              </a:rPr>
              <a:t>                     a +6d = 3.25</a:t>
            </a:r>
          </a:p>
          <a:p>
            <a:r>
              <a:rPr lang="en-US" sz="1800">
                <a:latin typeface="+mn-lt"/>
                <a:cs typeface="+mn-lt"/>
              </a:rPr>
              <a:t>                     4d = 2</a:t>
            </a:r>
          </a:p>
          <a:p>
            <a:r>
              <a:rPr lang="en-US" sz="1800">
                <a:latin typeface="+mn-lt"/>
                <a:cs typeface="+mn-lt"/>
              </a:rPr>
              <a:t>                    then, d = 1/2</a:t>
            </a:r>
          </a:p>
          <a:p>
            <a:endParaRPr lang="en-US" sz="1800">
              <a:latin typeface="+mn-lt"/>
              <a:cs typeface="+mn-lt"/>
            </a:endParaRPr>
          </a:p>
          <a:p>
            <a:r>
              <a:rPr lang="en-US" sz="1800">
                <a:latin typeface="+mn-lt"/>
                <a:cs typeface="+mn-lt"/>
              </a:rPr>
              <a:t>                    a + 5 = 5.25</a:t>
            </a:r>
          </a:p>
          <a:p>
            <a:r>
              <a:rPr lang="en-US" sz="1800">
                <a:latin typeface="+mn-lt"/>
                <a:cs typeface="+mn-lt"/>
              </a:rPr>
              <a:t>                    a = 0.25 = 1/4</a:t>
            </a:r>
          </a:p>
          <a:p>
            <a:r>
              <a:rPr lang="en-US" sz="1800">
                <a:latin typeface="+mn-lt"/>
                <a:cs typeface="+mn-lt"/>
              </a:rPr>
              <a:t>                         S</a:t>
            </a:r>
            <a:r>
              <a:rPr lang="en-US" sz="1800" baseline="-25000">
                <a:latin typeface="+mn-lt"/>
                <a:cs typeface="+mn-lt"/>
              </a:rPr>
              <a:t>15</a:t>
            </a:r>
            <a:r>
              <a:rPr lang="en-US" sz="1800">
                <a:latin typeface="+mn-lt"/>
                <a:cs typeface="+mn-lt"/>
              </a:rPr>
              <a:t> = (15 / 2 ) * [(2* 1 / 4) + 14* 1 / 2)]</a:t>
            </a:r>
          </a:p>
          <a:p>
            <a:r>
              <a:rPr lang="en-US" sz="1800">
                <a:latin typeface="+mn-lt"/>
                <a:cs typeface="+mn-lt"/>
              </a:rPr>
              <a:t>                               = 15 / 2[(1 / 2 ) + (14 / 2)]</a:t>
            </a:r>
          </a:p>
          <a:p>
            <a:r>
              <a:rPr lang="en-US" sz="1800">
                <a:latin typeface="+mn-lt"/>
                <a:cs typeface="+mn-lt"/>
              </a:rPr>
              <a:t>                               = (15 / 2) * (15 / 2)</a:t>
            </a:r>
          </a:p>
          <a:p>
            <a:r>
              <a:rPr lang="en-US" sz="1800">
                <a:latin typeface="+mn-lt"/>
                <a:cs typeface="+mn-lt"/>
              </a:rPr>
              <a:t>                               = 225 / 4</a:t>
            </a:r>
          </a:p>
          <a:p>
            <a:r>
              <a:rPr lang="en-US" sz="1800">
                <a:latin typeface="+mn-lt"/>
                <a:cs typeface="+mn-lt"/>
              </a:rPr>
              <a:t>                               = 56.25</a:t>
            </a:r>
          </a:p>
          <a:p>
            <a:r>
              <a:rPr lang="en-US" sz="1800">
                <a:latin typeface="+mn-lt"/>
                <a:cs typeface="+mn-lt"/>
              </a:rPr>
              <a:t>                 Hence, option A is correct.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9FEDB7F3802F468C3F317ED9EE4CFD" ma:contentTypeVersion="5" ma:contentTypeDescription="Create a new document." ma:contentTypeScope="" ma:versionID="6fe5db675d18f63c65be8bb08b523b90">
  <xsd:schema xmlns:xsd="http://www.w3.org/2001/XMLSchema" xmlns:xs="http://www.w3.org/2001/XMLSchema" xmlns:p="http://schemas.microsoft.com/office/2006/metadata/properties" xmlns:ns2="b59e9f2d-0158-4a14-8bbe-457d8844f88f" targetNamespace="http://schemas.microsoft.com/office/2006/metadata/properties" ma:root="true" ma:fieldsID="461deb205d52b7b2dc1eb04643edfaa4" ns2:_="">
    <xsd:import namespace="b59e9f2d-0158-4a14-8bbe-457d8844f8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9e9f2d-0158-4a14-8bbe-457d8844f8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5648BF-18FF-4541-995B-B8268B9967EE}"/>
</file>

<file path=customXml/itemProps2.xml><?xml version="1.0" encoding="utf-8"?>
<ds:datastoreItem xmlns:ds="http://schemas.openxmlformats.org/officeDocument/2006/customXml" ds:itemID="{94E2179B-4CEA-46A3-A888-A7B39A3F526B}"/>
</file>

<file path=customXml/itemProps3.xml><?xml version="1.0" encoding="utf-8"?>
<ds:datastoreItem xmlns:ds="http://schemas.openxmlformats.org/officeDocument/2006/customXml" ds:itemID="{D98BF23E-9F6D-4440-B4FF-63B514304D70}"/>
</file>

<file path=docProps/app.xml><?xml version="1.0" encoding="utf-8"?>
<Properties xmlns="http://schemas.openxmlformats.org/officeDocument/2006/extended-properties" xmlns:vt="http://schemas.openxmlformats.org/officeDocument/2006/docPropsVTypes">
  <TotalTime>142</TotalTime>
  <Words>1149</Words>
  <Application>Microsoft Office PowerPoint</Application>
  <PresentationFormat>On-screen Show (16:9)</PresentationFormat>
  <Paragraphs>259</Paragraphs>
  <Slides>21</Slides>
  <Notes>21</Notes>
  <HiddenSlides>8</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Amrith Sudhakaran</dc:creator>
  <cp:lastModifiedBy>Meghana D</cp:lastModifiedBy>
  <cp:revision>122</cp:revision>
  <dcterms:created xsi:type="dcterms:W3CDTF">2019-11-11T05:05:00Z</dcterms:created>
  <dcterms:modified xsi:type="dcterms:W3CDTF">2021-12-08T04:57:02Z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y fmtid="{D5CDD505-2E9C-101B-9397-08002B2CF9AE}" pid="3" name="ContentTypeId">
    <vt:lpwstr>0x010100459FEDB7F3802F468C3F317ED9EE4CFD</vt:lpwstr>
  </property>
</Properties>
</file>