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8" r:id="rId2"/>
    <p:sldId id="278" r:id="rId3"/>
    <p:sldId id="288" r:id="rId4"/>
    <p:sldId id="311" r:id="rId5"/>
    <p:sldId id="298" r:id="rId6"/>
    <p:sldId id="297" r:id="rId7"/>
    <p:sldId id="296" r:id="rId8"/>
    <p:sldId id="295" r:id="rId9"/>
    <p:sldId id="294" r:id="rId10"/>
    <p:sldId id="293" r:id="rId11"/>
    <p:sldId id="292" r:id="rId12"/>
    <p:sldId id="291" r:id="rId13"/>
    <p:sldId id="290" r:id="rId14"/>
    <p:sldId id="289" r:id="rId15"/>
    <p:sldId id="309" r:id="rId16"/>
    <p:sldId id="308" r:id="rId17"/>
    <p:sldId id="307" r:id="rId18"/>
    <p:sldId id="306" r:id="rId19"/>
    <p:sldId id="305" r:id="rId20"/>
    <p:sldId id="304" r:id="rId21"/>
    <p:sldId id="303" r:id="rId22"/>
    <p:sldId id="302" r:id="rId23"/>
    <p:sldId id="301" r:id="rId24"/>
    <p:sldId id="300" r:id="rId25"/>
    <p:sldId id="315" r:id="rId26"/>
    <p:sldId id="319" r:id="rId27"/>
    <p:sldId id="314" r:id="rId28"/>
    <p:sldId id="316" r:id="rId29"/>
    <p:sldId id="313" r:id="rId30"/>
    <p:sldId id="318" r:id="rId31"/>
    <p:sldId id="312" r:id="rId32"/>
    <p:sldId id="299" r:id="rId33"/>
    <p:sldId id="320" r:id="rId34"/>
    <p:sldId id="31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C79AA-F888-4C3F-B85D-06802EE7FC75}" type="datetimeFigureOut">
              <a:rPr lang="en-IN" smtClean="0"/>
              <a:t>29-11-2019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2F082-F102-49ED-8159-A836BFAC8C15}" type="slidenum">
              <a:rPr lang="en-IN" smtClean="0"/>
              <a:t>‹#›</a:t>
            </a:fld>
            <a:endParaRPr lang="en-IN"/>
          </a:p>
        </p:txBody>
      </p:sp>
    </p:spTree>
    <p:extLst>
      <p:ext uri="{BB962C8B-B14F-4D97-AF65-F5344CB8AC3E}">
        <p14:creationId xmlns:p14="http://schemas.microsoft.com/office/powerpoint/2010/main" val="2113912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3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79161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CB86-8C28-47C5-AC49-29EF3AB3A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D292C9-E20A-4FBA-9F6C-1506F1940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B73783-7719-4585-B346-E89A7EF8BE63}"/>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4C0A485B-D488-4525-8E3B-B5FC5736A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E66B8-3F81-4EE4-8AF6-58C05F781216}"/>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404496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7F66-D953-4F75-A723-CECBA937DD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ED534-BC2B-4788-8D91-F03A2B2C1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B0E56-92CC-487B-9CAC-8BBA33886930}"/>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46E9B343-D844-4076-A766-02CC06F77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C1517-F591-4651-B302-6E2E5EB9CEAC}"/>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202631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B1E8-D6D7-4C59-934A-668F4D7C89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DFC511-CEC6-4E1B-B0AE-71A8A6ED1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2EFC1-DE67-45CB-A96F-CF4832B5DC80}"/>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D0BB9F70-1B1C-4791-96C3-4A77C4EC1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3F348-1E96-4480-9C4F-4EBD81F9100E}"/>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980440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2793964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2" name="Google Shape;12;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0382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31A1-E585-43DE-990E-8BDA9DB1F1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8616D4-3736-4BDE-AB15-5C512BEA6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1160C-37EC-4DB7-A123-AB485389786E}"/>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FB172F52-0720-4413-83EC-80C64685E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E1854-3318-4C35-B283-D21CF5003D48}"/>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241752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B8DF-D2A9-4493-8880-5470EB674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424EB8-8746-4A8F-A55A-D94B6B18B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6F624-B510-4621-AD75-28ED474F30C2}"/>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4723127F-E918-4191-891D-070E96D876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AA5C3-4686-4ED1-BDA5-C4531AFFCFE7}"/>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75270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555C-782A-445F-B650-CABB793B97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B2BC4-2F5C-49D3-B2A1-70462DCAF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D4E096-1D25-49BB-B160-B6E6B2640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62717C-FB55-4CFE-9D79-298476AE520F}"/>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6" name="Footer Placeholder 5">
            <a:extLst>
              <a:ext uri="{FF2B5EF4-FFF2-40B4-BE49-F238E27FC236}">
                <a16:creationId xmlns:a16="http://schemas.microsoft.com/office/drawing/2014/main" id="{5110A88F-650E-4E09-A74E-AE79A14F0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4DC3D1-7BD9-42C5-86E7-CB1D98488E30}"/>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59932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98D7-610B-4AF4-AB1B-1404CA5DAE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CCAD4-7D31-404B-9464-15237C93E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5B60C-E92A-4422-8D4B-2BF43F662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5D227B-A209-4D2F-84DE-A4A91D2DB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93491-48B7-4C64-A6F3-5E2A6F21F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7EBBDB-08FD-4914-A48B-6239215DF888}"/>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8" name="Footer Placeholder 7">
            <a:extLst>
              <a:ext uri="{FF2B5EF4-FFF2-40B4-BE49-F238E27FC236}">
                <a16:creationId xmlns:a16="http://schemas.microsoft.com/office/drawing/2014/main" id="{9C0279AB-9F6D-46E0-8E84-E8922B9F1C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E4E35B-5AF7-4136-814F-536808C951A5}"/>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206175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2FBA-78A7-4BB6-A9A2-EBD27883EE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279A59-2C63-4645-96ED-20B94926907C}"/>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4" name="Footer Placeholder 3">
            <a:extLst>
              <a:ext uri="{FF2B5EF4-FFF2-40B4-BE49-F238E27FC236}">
                <a16:creationId xmlns:a16="http://schemas.microsoft.com/office/drawing/2014/main" id="{49531C96-F1F8-4836-8CFC-9E2A746DA8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CFF15-B379-4983-8B9F-CA6F879CAA57}"/>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336735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FCD03-2BB2-4439-A15A-5D858E236149}"/>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3" name="Footer Placeholder 2">
            <a:extLst>
              <a:ext uri="{FF2B5EF4-FFF2-40B4-BE49-F238E27FC236}">
                <a16:creationId xmlns:a16="http://schemas.microsoft.com/office/drawing/2014/main" id="{ADBAF5C5-2194-4234-AE59-2D6C168D60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B9679C-9303-4D4A-B2DB-2BA485117DED}"/>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275178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BEA3-98A1-4A9A-918F-4E895737E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141CBB-C83D-47A1-B4A3-618D0947B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A612C0-0EC3-4D22-84AB-224268904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064A2-2A49-435E-91B2-B6874FEA3724}"/>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6" name="Footer Placeholder 5">
            <a:extLst>
              <a:ext uri="{FF2B5EF4-FFF2-40B4-BE49-F238E27FC236}">
                <a16:creationId xmlns:a16="http://schemas.microsoft.com/office/drawing/2014/main" id="{56E8F6B6-1196-475A-ACEA-0BB33945D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A2413-BDCD-4BFC-A1D0-C6E6A9305DD5}"/>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327911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E979-3452-4877-B5B6-42E252362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310F4C-553E-43B5-8427-A69A84700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598497-06B8-45EE-AEC3-812F5601A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949E1-36E2-4145-B2CD-5ADA35BAB056}"/>
              </a:ext>
            </a:extLst>
          </p:cNvPr>
          <p:cNvSpPr>
            <a:spLocks noGrp="1"/>
          </p:cNvSpPr>
          <p:nvPr>
            <p:ph type="dt" sz="half" idx="10"/>
          </p:nvPr>
        </p:nvSpPr>
        <p:spPr/>
        <p:txBody>
          <a:bodyPr/>
          <a:lstStyle/>
          <a:p>
            <a:fld id="{15224AC1-316C-4935-AC4B-15A82015A3D4}" type="datetimeFigureOut">
              <a:rPr lang="en-IN" smtClean="0"/>
              <a:t>29-11-2019</a:t>
            </a:fld>
            <a:endParaRPr lang="en-IN"/>
          </a:p>
        </p:txBody>
      </p:sp>
      <p:sp>
        <p:nvSpPr>
          <p:cNvPr id="6" name="Footer Placeholder 5">
            <a:extLst>
              <a:ext uri="{FF2B5EF4-FFF2-40B4-BE49-F238E27FC236}">
                <a16:creationId xmlns:a16="http://schemas.microsoft.com/office/drawing/2014/main" id="{0509409B-B889-41D4-9EBE-D4B090F5B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2946D-4FBD-4F23-A355-D7340B81787B}"/>
              </a:ext>
            </a:extLst>
          </p:cNvPr>
          <p:cNvSpPr>
            <a:spLocks noGrp="1"/>
          </p:cNvSpPr>
          <p:nvPr>
            <p:ph type="sldNum" sz="quarter" idx="12"/>
          </p:nvPr>
        </p:nvSpPr>
        <p:spPr/>
        <p:txBody>
          <a:bodyPr/>
          <a:lstStyle/>
          <a:p>
            <a:fld id="{B9B76040-604E-421B-A4FA-6AFC92C36DC7}" type="slidenum">
              <a:rPr lang="en-IN" smtClean="0"/>
              <a:t>‹#›</a:t>
            </a:fld>
            <a:endParaRPr lang="en-IN"/>
          </a:p>
        </p:txBody>
      </p:sp>
    </p:spTree>
    <p:extLst>
      <p:ext uri="{BB962C8B-B14F-4D97-AF65-F5344CB8AC3E}">
        <p14:creationId xmlns:p14="http://schemas.microsoft.com/office/powerpoint/2010/main" val="389876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91A8D-0114-4B87-BEC3-1A4407CC3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D5C69B-C0D2-401A-93A0-208409FA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06054-6165-4ABA-90BE-2275F1551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24AC1-316C-4935-AC4B-15A82015A3D4}" type="datetimeFigureOut">
              <a:rPr lang="en-IN" smtClean="0"/>
              <a:t>29-11-2019</a:t>
            </a:fld>
            <a:endParaRPr lang="en-IN"/>
          </a:p>
        </p:txBody>
      </p:sp>
      <p:sp>
        <p:nvSpPr>
          <p:cNvPr id="5" name="Footer Placeholder 4">
            <a:extLst>
              <a:ext uri="{FF2B5EF4-FFF2-40B4-BE49-F238E27FC236}">
                <a16:creationId xmlns:a16="http://schemas.microsoft.com/office/drawing/2014/main" id="{2DA57D03-5F68-4FA1-B253-20D23DDC0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2F2961-C45F-4361-8E5D-0DA6FA9BF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76040-604E-421B-A4FA-6AFC92C36DC7}" type="slidenum">
              <a:rPr lang="en-IN" smtClean="0"/>
              <a:t>‹#›</a:t>
            </a:fld>
            <a:endParaRPr lang="en-IN"/>
          </a:p>
        </p:txBody>
      </p:sp>
    </p:spTree>
    <p:extLst>
      <p:ext uri="{BB962C8B-B14F-4D97-AF65-F5344CB8AC3E}">
        <p14:creationId xmlns:p14="http://schemas.microsoft.com/office/powerpoint/2010/main" val="3821084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3744000" y="575234"/>
            <a:ext cx="4703997" cy="57075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46652" y="1245704"/>
            <a:ext cx="10598426" cy="5241532"/>
          </a:xfrm>
        </p:spPr>
        <p:txBody>
          <a:bodyPr>
            <a:normAutofit lnSpcReduction="1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Unemployment allowance should be given to all unemployed Indian youth above 18 years of age.</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There are unemployed youth in India who needs monetary support.</a:t>
            </a:r>
          </a:p>
          <a:p>
            <a:pPr marL="400050" indent="-400050">
              <a:buFont typeface="+mj-lt"/>
              <a:buAutoNum type="romanUcPeriod"/>
            </a:pPr>
            <a:r>
              <a:rPr lang="en-US" sz="1800" dirty="0">
                <a:latin typeface="Arial" panose="020B0604020202020204" pitchFamily="34" charset="0"/>
                <a:cs typeface="Arial" panose="020B0604020202020204" pitchFamily="34" charset="0"/>
              </a:rPr>
              <a:t>The government has sufficient funds to provide allowance to all unemployed youth.</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A</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70764"/>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04</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18384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803296"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I directly follows from the statement and so is implicit. Also, the statement is a suggestion and does not tell about a government policy or its position of funds. So, II is not implicit.</a:t>
            </a:r>
            <a:endParaRPr lang="en-US" sz="1800" b="1"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302904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51621" y="1226844"/>
            <a:ext cx="11088757" cy="5088834"/>
          </a:xfrm>
        </p:spPr>
        <p:txBody>
          <a:bodyPr>
            <a:normAutofit fontScale="92500" lnSpcReduction="2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"If you trouble me, I will slap you." - A mother warns her child.</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With the warning, the child may stop troubling her.</a:t>
            </a:r>
          </a:p>
          <a:p>
            <a:pPr marL="400050" indent="-400050">
              <a:buFont typeface="+mj-lt"/>
              <a:buAutoNum type="romanUcPeriod"/>
            </a:pPr>
            <a:r>
              <a:rPr lang="en-US" sz="1800" dirty="0">
                <a:latin typeface="Arial" panose="020B0604020202020204" pitchFamily="34" charset="0"/>
                <a:cs typeface="Arial" panose="020B0604020202020204" pitchFamily="34" charset="0"/>
              </a:rPr>
              <a:t>All children are basically naughty.</a:t>
            </a:r>
          </a:p>
          <a:p>
            <a:pPr marL="0" indent="0">
              <a:buNone/>
            </a:pP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A</a:t>
            </a: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05</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82866"/>
            <a:ext cx="4457700" cy="1065625"/>
          </a:xfrm>
          <a:prstGeom prst="rect">
            <a:avLst/>
          </a:prstGeom>
          <a:noFill/>
          <a:ln>
            <a:noFill/>
          </a:ln>
        </p:spPr>
      </p:pic>
    </p:spTree>
    <p:extLst>
      <p:ext uri="{BB962C8B-B14F-4D97-AF65-F5344CB8AC3E}">
        <p14:creationId xmlns:p14="http://schemas.microsoft.com/office/powerpoint/2010/main" val="319812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617765"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The mother warns her child with the expectation that he would stop troubling her. So, I is implicit. The general nature of children cannot be derived from the statement. So, II is not implicit</a:t>
            </a:r>
            <a:endParaRPr lang="en-US" sz="1800" b="1"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258876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93642" y="1121503"/>
            <a:ext cx="10532167" cy="5339229"/>
          </a:xfrm>
        </p:spPr>
        <p:txBody>
          <a:bodyPr>
            <a:noAutofit/>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The State government has decided to appoint four thousand primary school teachers during the next financial year.</a:t>
            </a: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There are enough schools in the state to accommodate four thousand additional primary school teachers.</a:t>
            </a:r>
          </a:p>
          <a:p>
            <a:pPr marL="400050" indent="-400050">
              <a:buFont typeface="+mj-lt"/>
              <a:buAutoNum type="romanUcPeriod"/>
            </a:pPr>
            <a:r>
              <a:rPr lang="en-US" sz="1800" dirty="0">
                <a:latin typeface="Arial" panose="020B0604020202020204" pitchFamily="34" charset="0"/>
                <a:cs typeface="Arial" panose="020B0604020202020204" pitchFamily="34" charset="0"/>
              </a:rPr>
              <a:t>The eligible candidates may not be interested to apply as the government may not finally appoint such a large number of primary school teachers</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A</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06</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56461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617765"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Such decisions as given in the statement are taken only after taking the existing vacancies into consideration. So, I implicit while II isn't.</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235471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98612" y="1240095"/>
            <a:ext cx="10956235" cy="5088836"/>
          </a:xfrm>
        </p:spPr>
        <p:txBody>
          <a:bodyPr>
            <a:normAutofit fontScale="92500" lnSpcReduction="2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A warning in a train compartment - "To stop train, pull chain. Penalty for improper use Rs.500.“</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Some people misuse the alarm chain.</a:t>
            </a:r>
          </a:p>
          <a:p>
            <a:pPr marL="400050" indent="-400050">
              <a:buFont typeface="+mj-lt"/>
              <a:buAutoNum type="romanUcPeriod"/>
            </a:pPr>
            <a:r>
              <a:rPr lang="en-US" sz="1800" dirty="0">
                <a:latin typeface="Arial" panose="020B0604020202020204" pitchFamily="34" charset="0"/>
                <a:cs typeface="Arial" panose="020B0604020202020204" pitchFamily="34" charset="0"/>
              </a:rPr>
              <a:t>On certain occasions, people may want to stop a running train.</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E</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07</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213586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498496"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Clearly, the penalty is imposed to prevent people from misusing the alarm chain. This means that some people misuse it. So, I is implicit. The alarm chain is provided to stop the running train in times of urgency. So, II is also implicit.</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03203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80391" y="1240096"/>
            <a:ext cx="10515600" cy="5088835"/>
          </a:xfrm>
        </p:spPr>
        <p:txBody>
          <a:bodyPr>
            <a:normAutofit fontScale="92500" lnSpcReduction="2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If it is easy to become an engineer, I don't want to be an engineer.</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An individual aspires to be professional.</a:t>
            </a:r>
          </a:p>
          <a:p>
            <a:pPr marL="400050" indent="-400050">
              <a:buFont typeface="+mj-lt"/>
              <a:buAutoNum type="romanUcPeriod"/>
            </a:pPr>
            <a:r>
              <a:rPr lang="en-US" sz="1800" dirty="0">
                <a:latin typeface="Arial" panose="020B0604020202020204" pitchFamily="34" charset="0"/>
                <a:cs typeface="Arial" panose="020B0604020202020204" pitchFamily="34" charset="0"/>
              </a:rPr>
              <a:t>One desires to achieve a thing which is hard earned.</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B</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08</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37122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10515600"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Clearly, nothing is mentioned about the professional nature of the job. So, I is not implicit. The statement hints that one rejects a thing that is easy to achieve. So, II is implicit.</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85024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3">
            <a:alphaModFix/>
          </a:blip>
          <a:srcRect l="41241" t="9528" r="-23988" b="51129"/>
          <a:stretch/>
        </p:blipFill>
        <p:spPr>
          <a:xfrm>
            <a:off x="-14068" y="5516077"/>
            <a:ext cx="5943600" cy="1420833"/>
          </a:xfrm>
          <a:prstGeom prst="rect">
            <a:avLst/>
          </a:prstGeom>
          <a:noFill/>
          <a:ln>
            <a:noFill/>
          </a:ln>
        </p:spPr>
      </p:pic>
      <p:pic>
        <p:nvPicPr>
          <p:cNvPr id="5" name="Google Shape;57;p14"/>
          <p:cNvPicPr preferRelativeResize="0"/>
          <p:nvPr/>
        </p:nvPicPr>
        <p:blipFill>
          <a:blip r:embed="rId4">
            <a:alphaModFix/>
          </a:blip>
          <a:stretch>
            <a:fillRect/>
          </a:stretch>
        </p:blipFill>
        <p:spPr>
          <a:xfrm>
            <a:off x="9494400" y="269198"/>
            <a:ext cx="2259019" cy="1022399"/>
          </a:xfrm>
          <a:prstGeom prst="rect">
            <a:avLst/>
          </a:prstGeom>
          <a:noFill/>
          <a:ln>
            <a:noFill/>
          </a:ln>
        </p:spPr>
      </p:pic>
      <p:sp>
        <p:nvSpPr>
          <p:cNvPr id="2" name="TextBox 1">
            <a:extLst>
              <a:ext uri="{FF2B5EF4-FFF2-40B4-BE49-F238E27FC236}">
                <a16:creationId xmlns:a16="http://schemas.microsoft.com/office/drawing/2014/main" id="{53084B3B-46ED-49A2-9AAC-17EBCF5227A7}"/>
              </a:ext>
            </a:extLst>
          </p:cNvPr>
          <p:cNvSpPr txBox="1"/>
          <p:nvPr/>
        </p:nvSpPr>
        <p:spPr>
          <a:xfrm>
            <a:off x="3206190" y="2972496"/>
            <a:ext cx="8985810" cy="913007"/>
          </a:xfrm>
          <a:prstGeom prst="rect">
            <a:avLst/>
          </a:prstGeom>
          <a:noFill/>
        </p:spPr>
        <p:txBody>
          <a:bodyPr wrap="square" rtlCol="0">
            <a:spAutoFit/>
          </a:bodyPr>
          <a:lstStyle/>
          <a:p>
            <a:pPr algn="just"/>
            <a:r>
              <a:rPr lang="en-US" sz="5333" b="1" dirty="0"/>
              <a:t>CRITICAL REASONING</a:t>
            </a:r>
            <a:endParaRPr lang="en-IN" sz="5333" b="1" dirty="0"/>
          </a:p>
        </p:txBody>
      </p:sp>
    </p:spTree>
    <p:extLst>
      <p:ext uri="{BB962C8B-B14F-4D97-AF65-F5344CB8AC3E}">
        <p14:creationId xmlns:p14="http://schemas.microsoft.com/office/powerpoint/2010/main" val="67024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53887" y="1240095"/>
            <a:ext cx="10515600" cy="5088835"/>
          </a:xfrm>
        </p:spPr>
        <p:txBody>
          <a:bodyPr>
            <a:normAutofit fontScale="92500" lnSpcReduction="10000"/>
          </a:bodyPr>
          <a:lstStyle/>
          <a:p>
            <a:pPr marL="0" indent="0">
              <a:lnSpc>
                <a:spcPct val="110000"/>
              </a:lnSpc>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The concession in rail fares for the journey to hill stations has been cancelled because it is not needed for people who can spend their holidays there.</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Railways should give concession only to needy persons.</a:t>
            </a:r>
          </a:p>
          <a:p>
            <a:pPr marL="400050" indent="-400050">
              <a:buFont typeface="+mj-lt"/>
              <a:buAutoNum type="romanUcPeriod"/>
            </a:pPr>
            <a:r>
              <a:rPr lang="en-US" sz="1800" dirty="0">
                <a:latin typeface="Arial" panose="020B0604020202020204" pitchFamily="34" charset="0"/>
                <a:cs typeface="Arial" panose="020B0604020202020204" pitchFamily="34" charset="0"/>
              </a:rPr>
              <a:t>Railways should not encourage people to spend their holidays at hill stations.</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Answer: A</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09</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28870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922565"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The statement mentions that concessions should not be given to people who can afford to spend holidays in hill stations. This means they should be given only to needy persons. So, I is implicit. But, II does not follow from the statement and is not implicit.</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25313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46652" y="1245704"/>
            <a:ext cx="10515600" cy="5215028"/>
          </a:xfrm>
        </p:spPr>
        <p:txBody>
          <a:bodyPr>
            <a:normAutofit fontScale="92500" lnSpcReduction="10000"/>
          </a:bodyPr>
          <a:lstStyle/>
          <a:p>
            <a:pPr marL="0" indent="0">
              <a:lnSpc>
                <a:spcPct val="110000"/>
              </a:lnSpc>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"The bridge was built at the cost of Rs. 128 crores and even civil bus service is not utilizing it, what a pity to see it grossly underutilized." - A citizen's view on a new flyover linking east and west sides of a suburb.</a:t>
            </a: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The building of such bridges does not serve any public objective.</a:t>
            </a:r>
          </a:p>
          <a:p>
            <a:pPr marL="400050" indent="-400050">
              <a:buFont typeface="+mj-lt"/>
              <a:buAutoNum type="romanUcPeriod"/>
            </a:pPr>
            <a:r>
              <a:rPr lang="en-US" sz="1800" dirty="0">
                <a:latin typeface="Arial" panose="020B0604020202020204" pitchFamily="34" charset="0"/>
                <a:cs typeface="Arial" panose="020B0604020202020204" pitchFamily="34" charset="0"/>
              </a:rPr>
              <a:t>There has to be some accountability and utility of money spent on public projects.</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B</a:t>
            </a: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10</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268518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10002078"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Clearly, the statement expresses grave concern over a newly-built flyover not being utilized by public. This implies that such projects need to be taken up only after working out their utility and that the huge expenditure incurred on building such structures is worthwhile only if they prove useful for the public. Thus, only II is implicit.</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397188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46652" y="1192697"/>
            <a:ext cx="10515600" cy="4603421"/>
          </a:xfrm>
        </p:spPr>
        <p:txBody>
          <a:bodyPr>
            <a:normAutofit/>
          </a:bodyPr>
          <a:lstStyle/>
          <a:p>
            <a:pPr marL="0" indent="0">
              <a:lnSpc>
                <a:spcPct val="150000"/>
              </a:lnSpc>
              <a:buNone/>
            </a:pPr>
            <a:r>
              <a:rPr lang="en-US" sz="1800" dirty="0">
                <a:latin typeface="Arial" panose="020B0604020202020204" pitchFamily="34" charset="0"/>
                <a:cs typeface="Arial" panose="020B0604020202020204" pitchFamily="34" charset="0"/>
              </a:rPr>
              <a:t>In each of the questions given below, there are two statements marked as Assertion (A) and Reason(R). Mark your answer as per the codes provided below:</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Both A and R are false.</a:t>
            </a:r>
          </a:p>
          <a:p>
            <a:pPr marL="0" indent="0">
              <a:lnSpc>
                <a:spcPct val="150000"/>
              </a:lnSpc>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Directions for 11 to 15</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9492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80390" y="1253348"/>
            <a:ext cx="10982739" cy="5207384"/>
          </a:xfrm>
        </p:spPr>
        <p:txBody>
          <a:bodyPr>
            <a:normAutofit/>
          </a:bodyPr>
          <a:lstStyle/>
          <a:p>
            <a:pPr marL="0" indent="0">
              <a:lnSpc>
                <a:spcPct val="100000"/>
              </a:lnSpc>
              <a:buNone/>
            </a:pPr>
            <a:r>
              <a:rPr lang="en-US" sz="1800" b="1" dirty="0">
                <a:latin typeface="Arial" panose="020B0604020202020204" pitchFamily="34" charset="0"/>
                <a:cs typeface="Arial" panose="020B0604020202020204" pitchFamily="34" charset="0"/>
              </a:rPr>
              <a:t>Assertion (R): </a:t>
            </a:r>
            <a:r>
              <a:rPr lang="en-US" sz="1800" dirty="0">
                <a:latin typeface="Arial" panose="020B0604020202020204" pitchFamily="34" charset="0"/>
                <a:cs typeface="Arial" panose="020B0604020202020204" pitchFamily="34" charset="0"/>
              </a:rPr>
              <a:t>Alcohol rather than mercury is used in a thermometer to measure a temperature of 60°C.</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Reason (R): </a:t>
            </a:r>
            <a:r>
              <a:rPr lang="en-US" sz="1800" dirty="0">
                <a:latin typeface="Arial" panose="020B0604020202020204" pitchFamily="34" charset="0"/>
                <a:cs typeface="Arial" panose="020B0604020202020204" pitchFamily="34" charset="0"/>
              </a:rPr>
              <a:t>Alcohol has a lower freezing point than mercury.</a:t>
            </a: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false.</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A</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11</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31362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922565" cy="4603421"/>
          </a:xfrm>
        </p:spPr>
        <p:txBody>
          <a:bodyPr>
            <a:normAutofit/>
          </a:bodyPr>
          <a:lstStyle/>
          <a:p>
            <a:pPr marL="0" indent="0">
              <a:buNone/>
            </a:pPr>
            <a:r>
              <a:rPr lang="en-US" sz="2000" b="1" dirty="0">
                <a:latin typeface="Arial" panose="020B0604020202020204" pitchFamily="34" charset="0"/>
                <a:cs typeface="Arial" panose="020B0604020202020204" pitchFamily="34" charset="0"/>
              </a:rPr>
              <a:t>EXPLANATION:</a:t>
            </a:r>
          </a:p>
          <a:p>
            <a:pPr marL="0" indent="0">
              <a:buNone/>
            </a:pPr>
            <a:r>
              <a:rPr lang="en-US" sz="2000" dirty="0">
                <a:latin typeface="Arial" panose="020B0604020202020204" pitchFamily="34" charset="0"/>
                <a:cs typeface="Arial" panose="020B0604020202020204" pitchFamily="34" charset="0"/>
              </a:rPr>
              <a:t>Mercury freezes at - 39°C, while alcohol freezes at a point far below - 100o C. So, alcohol is used to measure lower temperatures. Similarly, mercury boils at 357oC, while alcohol boils at 78°C. So, mercury is used to measure high temperatures.</a:t>
            </a: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162984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73156" y="1240096"/>
            <a:ext cx="10515600" cy="5088835"/>
          </a:xfrm>
        </p:spPr>
        <p:txBody>
          <a:bodyPr>
            <a:normAutofit lnSpcReduction="10000"/>
          </a:bodyPr>
          <a:lstStyle/>
          <a:p>
            <a:pPr marL="0" indent="0">
              <a:lnSpc>
                <a:spcPct val="110000"/>
              </a:lnSpc>
              <a:buNone/>
            </a:pPr>
            <a:r>
              <a:rPr lang="en-US" sz="1800" b="1" dirty="0">
                <a:latin typeface="Arial" panose="020B0604020202020204" pitchFamily="34" charset="0"/>
                <a:cs typeface="Arial" panose="020B0604020202020204" pitchFamily="34" charset="0"/>
              </a:rPr>
              <a:t>Assertion (A): </a:t>
            </a:r>
            <a:r>
              <a:rPr lang="en-US" sz="1800" dirty="0">
                <a:latin typeface="Arial" panose="020B0604020202020204" pitchFamily="34" charset="0"/>
                <a:cs typeface="Arial" panose="020B0604020202020204" pitchFamily="34" charset="0"/>
              </a:rPr>
              <a:t>Pipes carrying water often burst in cold countries during severe winter.</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Reason (R): </a:t>
            </a:r>
            <a:r>
              <a:rPr lang="en-US" sz="1800" dirty="0">
                <a:latin typeface="Arial" panose="020B0604020202020204" pitchFamily="34" charset="0"/>
                <a:cs typeface="Arial" panose="020B0604020202020204" pitchFamily="34" charset="0"/>
              </a:rPr>
              <a:t>Water expands on freezing.</a:t>
            </a:r>
          </a:p>
          <a:p>
            <a:pPr marL="0" indent="0">
              <a:lnSpc>
                <a:spcPct val="110000"/>
              </a:lnSpc>
              <a:buNone/>
            </a:pPr>
            <a:r>
              <a:rPr lang="en-US" sz="1800" dirty="0">
                <a:latin typeface="Arial" panose="020B0604020202020204" pitchFamily="34" charset="0"/>
                <a:cs typeface="Arial" panose="020B0604020202020204" pitchFamily="34" charset="0"/>
              </a:rPr>
              <a:t> </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false.</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Answer: A </a:t>
            </a: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12</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13998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273209"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During severe winters, water in the pipes freezes to ice and expands, resulting in bursting of pipes.</a:t>
            </a: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322847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20148" y="1213591"/>
            <a:ext cx="10515600" cy="5115340"/>
          </a:xfrm>
        </p:spPr>
        <p:txBody>
          <a:bodyPr>
            <a:noAutofit/>
          </a:bodyPr>
          <a:lstStyle/>
          <a:p>
            <a:pPr marL="0" indent="0">
              <a:lnSpc>
                <a:spcPct val="120000"/>
              </a:lnSpc>
              <a:buNone/>
            </a:pPr>
            <a:r>
              <a:rPr lang="en-US" sz="1800" b="1" dirty="0">
                <a:latin typeface="Arial" panose="020B0604020202020204" pitchFamily="34" charset="0"/>
                <a:cs typeface="Arial" panose="020B0604020202020204" pitchFamily="34" charset="0"/>
              </a:rPr>
              <a:t>Assertion (A): </a:t>
            </a:r>
            <a:r>
              <a:rPr lang="en-US" sz="1800" dirty="0">
                <a:latin typeface="Arial" panose="020B0604020202020204" pitchFamily="34" charset="0"/>
                <a:cs typeface="Arial" panose="020B0604020202020204" pitchFamily="34" charset="0"/>
              </a:rPr>
              <a:t>An electric bulb makes a 'bang' when it is broken.</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Reason (R): </a:t>
            </a:r>
            <a:r>
              <a:rPr lang="en-US" sz="1800" dirty="0">
                <a:latin typeface="Arial" panose="020B0604020202020204" pitchFamily="34" charset="0"/>
                <a:cs typeface="Arial" panose="020B0604020202020204" pitchFamily="34" charset="0"/>
              </a:rPr>
              <a:t>The air inside the bulb rushes out immediately on breaking.</a:t>
            </a: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false.</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C </a:t>
            </a: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13</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27016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40634" y="1285461"/>
            <a:ext cx="10515600" cy="4603421"/>
          </a:xfrm>
        </p:spPr>
        <p:txBody>
          <a:bodyPr>
            <a:normAutofit/>
          </a:bodyPr>
          <a:lstStyle/>
          <a:p>
            <a:pPr marL="0" indent="0">
              <a:lnSpc>
                <a:spcPct val="150000"/>
              </a:lnSpc>
              <a:buNone/>
            </a:pPr>
            <a:r>
              <a:rPr lang="en-US" sz="1800" dirty="0">
                <a:latin typeface="Arial" panose="020B0604020202020204" pitchFamily="34" charset="0"/>
                <a:cs typeface="Arial" panose="020B0604020202020204" pitchFamily="34" charset="0"/>
              </a:rPr>
              <a:t>In each question below is given a statement followed by two assumptions numbered I and II. You have to consider the statement and the following assumptions and decide which of the assumptions is implicit in the statement.</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lnSpc>
                <a:spcPct val="150000"/>
              </a:lnSpc>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lnSpc>
                <a:spcPct val="150000"/>
              </a:lnSpc>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14067"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Directions for 01 to 10</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84086" y="241366"/>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6"/>
            <a:ext cx="4457700" cy="1065625"/>
          </a:xfrm>
          <a:prstGeom prst="rect">
            <a:avLst/>
          </a:prstGeom>
          <a:noFill/>
          <a:ln>
            <a:noFill/>
          </a:ln>
        </p:spPr>
      </p:pic>
    </p:spTree>
    <p:extLst>
      <p:ext uri="{BB962C8B-B14F-4D97-AF65-F5344CB8AC3E}">
        <p14:creationId xmlns:p14="http://schemas.microsoft.com/office/powerpoint/2010/main" val="16027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564757"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There is a vacuum inside the electric bulb. When the bulb breaks, air rushes in at great speed from all sides to fill the vacuum, thus producing a 'bang'.</a:t>
            </a: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350289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49021" y="1245704"/>
            <a:ext cx="11115261" cy="5215028"/>
          </a:xfrm>
        </p:spPr>
        <p:txBody>
          <a:bodyPr>
            <a:noAutofit/>
          </a:bodyPr>
          <a:lstStyle/>
          <a:p>
            <a:pPr marL="0" indent="0">
              <a:lnSpc>
                <a:spcPct val="120000"/>
              </a:lnSpc>
              <a:buNone/>
            </a:pPr>
            <a:r>
              <a:rPr lang="en-US" sz="1800" b="1" dirty="0">
                <a:latin typeface="Arial" panose="020B0604020202020204" pitchFamily="34" charset="0"/>
                <a:cs typeface="Arial" panose="020B0604020202020204" pitchFamily="34" charset="0"/>
              </a:rPr>
              <a:t>Assertion (A): </a:t>
            </a:r>
            <a:r>
              <a:rPr lang="en-US" sz="1800" dirty="0">
                <a:latin typeface="Arial" panose="020B0604020202020204" pitchFamily="34" charset="0"/>
                <a:cs typeface="Arial" panose="020B0604020202020204" pitchFamily="34" charset="0"/>
              </a:rPr>
              <a:t>Salt is an ingredient used to cook food at higher altitudes.</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Reason (R):</a:t>
            </a:r>
            <a:r>
              <a:rPr lang="en-US" sz="1800" dirty="0">
                <a:latin typeface="Arial" panose="020B0604020202020204" pitchFamily="34" charset="0"/>
                <a:cs typeface="Arial" panose="020B0604020202020204" pitchFamily="34" charset="0"/>
              </a:rPr>
              <a:t>  Temperature is lower at higher altitudes.</a:t>
            </a: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false</a:t>
            </a: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 B</a:t>
            </a: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14</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4762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131818"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lnSpc>
                <a:spcPct val="100000"/>
              </a:lnSpc>
              <a:buNone/>
            </a:pPr>
            <a:r>
              <a:rPr lang="en-US" sz="1800" dirty="0">
                <a:latin typeface="Arial" panose="020B0604020202020204" pitchFamily="34" charset="0"/>
                <a:cs typeface="Arial" panose="020B0604020202020204" pitchFamily="34" charset="0"/>
              </a:rPr>
              <a:t>Due to decrease in pressure at higher altitudes, water boils much below 100°C so that the food does not get sufficient heat for being cooked. Salt increases the bed point of water.</a:t>
            </a:r>
            <a:endParaRPr lang="en-US" sz="1800" b="1" dirty="0">
              <a:latin typeface="Arial" panose="020B0604020202020204" pitchFamily="34" charset="0"/>
              <a:cs typeface="Arial" panose="020B0604020202020204" pitchFamily="34" charset="0"/>
            </a:endParaRPr>
          </a:p>
          <a:p>
            <a:pPr marL="0" indent="0">
              <a:lnSpc>
                <a:spcPct val="100000"/>
              </a:lnSpc>
              <a:buNone/>
            </a:pPr>
            <a:endParaRPr lang="en-US" sz="1800" b="1"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78777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33400" y="1345393"/>
            <a:ext cx="10515600" cy="5115339"/>
          </a:xfrm>
        </p:spPr>
        <p:txBody>
          <a:bodyPr>
            <a:normAutofit lnSpcReduction="10000"/>
          </a:bodyPr>
          <a:lstStyle/>
          <a:p>
            <a:pPr marL="0" indent="0">
              <a:lnSpc>
                <a:spcPct val="100000"/>
              </a:lnSpc>
              <a:buNone/>
            </a:pPr>
            <a:r>
              <a:rPr lang="en-US" sz="1800" b="1" dirty="0">
                <a:latin typeface="Arial" panose="020B0604020202020204" pitchFamily="34" charset="0"/>
                <a:cs typeface="Arial" panose="020B0604020202020204" pitchFamily="34" charset="0"/>
              </a:rPr>
              <a:t>Assertion (A): </a:t>
            </a:r>
            <a:r>
              <a:rPr lang="en-US" sz="1800" dirty="0">
                <a:latin typeface="Arial" panose="020B0604020202020204" pitchFamily="34" charset="0"/>
                <a:cs typeface="Arial" panose="020B0604020202020204" pitchFamily="34" charset="0"/>
              </a:rPr>
              <a:t>Carbon monoxide when inhaled causes death.</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Reason (R): </a:t>
            </a:r>
            <a:r>
              <a:rPr lang="en-US" sz="1800" dirty="0">
                <a:latin typeface="Arial" panose="020B0604020202020204" pitchFamily="34" charset="0"/>
                <a:cs typeface="Arial" panose="020B0604020202020204" pitchFamily="34" charset="0"/>
              </a:rPr>
              <a:t>Carbon monoxide combines with hemoglobin.</a:t>
            </a: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and R is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true but R is not the correct explanation of A.</a:t>
            </a:r>
          </a:p>
          <a:p>
            <a:pPr marL="342900" indent="-342900">
              <a:buFont typeface="+mj-lt"/>
              <a:buAutoNum type="alphaUcPeriod"/>
            </a:pPr>
            <a:r>
              <a:rPr lang="en-US" sz="1800" dirty="0">
                <a:latin typeface="Arial" panose="020B0604020202020204" pitchFamily="34" charset="0"/>
                <a:cs typeface="Arial" panose="020B0604020202020204" pitchFamily="34" charset="0"/>
              </a:rPr>
              <a:t>A is true but R is false.</a:t>
            </a:r>
          </a:p>
          <a:p>
            <a:pPr marL="342900" indent="-342900">
              <a:buFont typeface="+mj-lt"/>
              <a:buAutoNum type="alphaUcPeriod"/>
            </a:pPr>
            <a:r>
              <a:rPr lang="en-US" sz="1800" dirty="0">
                <a:latin typeface="Arial" panose="020B0604020202020204" pitchFamily="34" charset="0"/>
                <a:cs typeface="Arial" panose="020B0604020202020204" pitchFamily="34" charset="0"/>
              </a:rPr>
              <a:t>A is false but R is true.</a:t>
            </a:r>
          </a:p>
          <a:p>
            <a:pPr marL="342900" indent="-342900">
              <a:buFont typeface="+mj-lt"/>
              <a:buAutoNum type="alphaUcPeriod"/>
            </a:pPr>
            <a:r>
              <a:rPr lang="en-US" sz="1800" dirty="0">
                <a:latin typeface="Arial" panose="020B0604020202020204" pitchFamily="34" charset="0"/>
                <a:cs typeface="Arial" panose="020B0604020202020204" pitchFamily="34" charset="0"/>
              </a:rPr>
              <a:t>Both A and R are false.</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Answer: A</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15</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82866"/>
            <a:ext cx="4457700" cy="1065625"/>
          </a:xfrm>
          <a:prstGeom prst="rect">
            <a:avLst/>
          </a:prstGeom>
          <a:noFill/>
          <a:ln>
            <a:noFill/>
          </a:ln>
        </p:spPr>
      </p:pic>
    </p:spTree>
    <p:extLst>
      <p:ext uri="{BB962C8B-B14F-4D97-AF65-F5344CB8AC3E}">
        <p14:creationId xmlns:p14="http://schemas.microsoft.com/office/powerpoint/2010/main" val="623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8743122"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Carbon monoxide, when inhaled, combines with </a:t>
            </a:r>
            <a:r>
              <a:rPr lang="en-US" sz="1800" dirty="0" err="1">
                <a:latin typeface="Arial" panose="020B0604020202020204" pitchFamily="34" charset="0"/>
                <a:cs typeface="Arial" panose="020B0604020202020204" pitchFamily="34" charset="0"/>
              </a:rPr>
              <a:t>haemoglobin</a:t>
            </a:r>
            <a:r>
              <a:rPr lang="en-US" sz="1800" dirty="0">
                <a:latin typeface="Arial" panose="020B0604020202020204" pitchFamily="34" charset="0"/>
                <a:cs typeface="Arial" panose="020B0604020202020204" pitchFamily="34" charset="0"/>
              </a:rPr>
              <a:t> of blood to form carboxy- </a:t>
            </a:r>
            <a:r>
              <a:rPr lang="en-US" sz="1800" dirty="0" err="1">
                <a:latin typeface="Arial" panose="020B0604020202020204" pitchFamily="34" charset="0"/>
                <a:cs typeface="Arial" panose="020B0604020202020204" pitchFamily="34" charset="0"/>
              </a:rPr>
              <a:t>haemoglobin</a:t>
            </a:r>
            <a:r>
              <a:rPr lang="en-US" sz="1800" dirty="0">
                <a:latin typeface="Arial" panose="020B0604020202020204" pitchFamily="34" charset="0"/>
                <a:cs typeface="Arial" panose="020B0604020202020204" pitchFamily="34" charset="0"/>
              </a:rPr>
              <a:t> which inhibits the transport of oxygen.</a:t>
            </a: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3425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427382" y="1240096"/>
            <a:ext cx="11088757" cy="5088835"/>
          </a:xfrm>
        </p:spPr>
        <p:txBody>
          <a:bodyPr>
            <a:normAutofit lnSpcReduction="1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"You are hereby appointed as a programmer with a probation period of one year and your performance will be reviewed at the end of the period for confirmation." - A line in an appointment letter.</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The performance of an individual generally is not known at the time of appointment offer.</a:t>
            </a:r>
          </a:p>
          <a:p>
            <a:pPr marL="400050" indent="-400050">
              <a:buFont typeface="+mj-lt"/>
              <a:buAutoNum type="romanUcPeriod"/>
            </a:pPr>
            <a:r>
              <a:rPr lang="en-US" sz="1800" dirty="0">
                <a:latin typeface="Arial" panose="020B0604020202020204" pitchFamily="34" charset="0"/>
                <a:cs typeface="Arial" panose="020B0604020202020204" pitchFamily="34" charset="0"/>
              </a:rPr>
              <a:t>Generally an individual tries to prove his worth in the probation period.</a:t>
            </a:r>
          </a:p>
          <a:p>
            <a:pPr marL="0" indent="0">
              <a:buNone/>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E</a:t>
            </a: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01</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38726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10015330"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The performance of the individual has to be tested over a span of time as the statement mentions. So, I is implicit. The statement mentions that the individual's worth shall be reviewed (during probation period) before confirmation. So, II is also implicit.</a:t>
            </a:r>
            <a:endParaRPr lang="en-US" sz="1800" b="1"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10044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06895" y="1226844"/>
            <a:ext cx="10826082" cy="5102087"/>
          </a:xfrm>
        </p:spPr>
        <p:txBody>
          <a:bodyPr>
            <a:normAutofit fontScale="92500" lnSpcReduction="2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It is desirable to put the child in school at the age of 5 or so.</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At that age the child reaches appropriate level of development and is ready to learn.</a:t>
            </a:r>
          </a:p>
          <a:p>
            <a:pPr marL="400050" indent="-400050">
              <a:buFont typeface="+mj-lt"/>
              <a:buAutoNum type="romanUcPeriod"/>
            </a:pPr>
            <a:r>
              <a:rPr lang="en-US" sz="1800" dirty="0">
                <a:latin typeface="Arial" panose="020B0604020202020204" pitchFamily="34" charset="0"/>
                <a:cs typeface="Arial" panose="020B0604020202020204" pitchFamily="34" charset="0"/>
              </a:rPr>
              <a:t>The schools do not admit children after six years of age.</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t>
            </a:r>
          </a:p>
          <a:p>
            <a:pPr marL="0" indent="0">
              <a:buNone/>
            </a:pPr>
            <a:r>
              <a:rPr lang="en-US" sz="1800" b="1" dirty="0">
                <a:latin typeface="Arial" panose="020B0604020202020204" pitchFamily="34" charset="0"/>
                <a:cs typeface="Arial" panose="020B0604020202020204" pitchFamily="34" charset="0"/>
              </a:rPr>
              <a:t>										Answer: A</a:t>
            </a: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02</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439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869557"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Since the statement talks of putting the child in school at the age of 5, it means that the child is mentally prepared for the same at this age. So, I is implicit. But nothing about admission after 6 years of age is mentioned in the statement. So, II is not implicit.</a:t>
            </a:r>
            <a:endParaRPr lang="en-US" sz="1800" b="1"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9"/>
            <a:ext cx="4457700" cy="1065625"/>
          </a:xfrm>
          <a:prstGeom prst="rect">
            <a:avLst/>
          </a:prstGeom>
          <a:noFill/>
          <a:ln>
            <a:noFill/>
          </a:ln>
        </p:spPr>
      </p:pic>
    </p:spTree>
    <p:extLst>
      <p:ext uri="{BB962C8B-B14F-4D97-AF65-F5344CB8AC3E}">
        <p14:creationId xmlns:p14="http://schemas.microsoft.com/office/powerpoint/2010/main" val="29982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533400" y="1245704"/>
            <a:ext cx="10598426" cy="5215028"/>
          </a:xfrm>
        </p:spPr>
        <p:txBody>
          <a:bodyPr>
            <a:normAutofit lnSpcReduction="10000"/>
          </a:bodyPr>
          <a:lstStyle/>
          <a:p>
            <a:pPr marL="0" indent="0">
              <a:buNone/>
            </a:pPr>
            <a:r>
              <a:rPr lang="en-US" sz="1800" b="1" dirty="0">
                <a:latin typeface="Arial" panose="020B0604020202020204" pitchFamily="34" charset="0"/>
                <a:cs typeface="Arial" panose="020B0604020202020204" pitchFamily="34" charset="0"/>
              </a:rPr>
              <a:t>Statement: </a:t>
            </a:r>
            <a:r>
              <a:rPr lang="en-US" sz="1800" dirty="0">
                <a:latin typeface="Arial" panose="020B0604020202020204" pitchFamily="34" charset="0"/>
                <a:cs typeface="Arial" panose="020B0604020202020204" pitchFamily="34" charset="0"/>
              </a:rPr>
              <a:t>"In order to bring punctuality in our office, we must provide conveyance allowance to our employees." - In charge of a company tells Personnel Manager.</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Assumptions:</a:t>
            </a:r>
            <a:endParaRPr lang="en-US" sz="1800" dirty="0">
              <a:latin typeface="Arial" panose="020B0604020202020204" pitchFamily="34" charset="0"/>
              <a:cs typeface="Arial" panose="020B0604020202020204" pitchFamily="34" charset="0"/>
            </a:endParaRPr>
          </a:p>
          <a:p>
            <a:pPr marL="400050" indent="-400050">
              <a:buFont typeface="+mj-lt"/>
              <a:buAutoNum type="romanUcPeriod"/>
            </a:pPr>
            <a:r>
              <a:rPr lang="en-US" sz="1800" dirty="0">
                <a:latin typeface="Arial" panose="020B0604020202020204" pitchFamily="34" charset="0"/>
                <a:cs typeface="Arial" panose="020B0604020202020204" pitchFamily="34" charset="0"/>
              </a:rPr>
              <a:t>Conveyance allowance will not help in bringing punctuality.</a:t>
            </a:r>
          </a:p>
          <a:p>
            <a:pPr marL="400050" indent="-400050">
              <a:buFont typeface="+mj-lt"/>
              <a:buAutoNum type="romanUcPeriod"/>
            </a:pPr>
            <a:r>
              <a:rPr lang="en-US" sz="1800" dirty="0">
                <a:latin typeface="Arial" panose="020B0604020202020204" pitchFamily="34" charset="0"/>
                <a:cs typeface="Arial" panose="020B0604020202020204" pitchFamily="34" charset="0"/>
              </a:rPr>
              <a:t>Discipline and reward should always go hand in hand.</a:t>
            </a:r>
            <a:endParaRPr lang="en-US" sz="1800" b="1" dirty="0">
              <a:latin typeface="Arial" panose="020B0604020202020204" pitchFamily="34" charset="0"/>
              <a:cs typeface="Arial" panose="020B0604020202020204" pitchFamily="34" charset="0"/>
            </a:endParaRP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Only assumption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Either I 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Neither I nor II is implicit</a:t>
            </a:r>
          </a:p>
          <a:p>
            <a:pPr marL="342900" indent="-342900">
              <a:buFont typeface="+mj-lt"/>
              <a:buAutoNum type="alphaUcPeriod"/>
            </a:pPr>
            <a:r>
              <a:rPr lang="en-US" sz="1800" dirty="0">
                <a:latin typeface="Arial" panose="020B0604020202020204" pitchFamily="34" charset="0"/>
                <a:cs typeface="Arial" panose="020B0604020202020204" pitchFamily="34" charset="0"/>
              </a:rPr>
              <a:t>Both I and II are implicit</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Answer: B</a:t>
            </a:r>
          </a:p>
          <a:p>
            <a:pPr marL="342900" indent="-342900">
              <a:buFont typeface="+mj-lt"/>
              <a:buAutoNum type="alphaUcPeriod"/>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97268"/>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Question: 03</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13035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91183-2882-4F3D-9F54-0A0CB630CBB1}"/>
              </a:ext>
            </a:extLst>
          </p:cNvPr>
          <p:cNvSpPr>
            <a:spLocks noGrp="1"/>
          </p:cNvSpPr>
          <p:nvPr>
            <p:ph idx="1"/>
          </p:nvPr>
        </p:nvSpPr>
        <p:spPr>
          <a:xfrm>
            <a:off x="838200" y="1245704"/>
            <a:ext cx="9935817" cy="4603421"/>
          </a:xfrm>
        </p:spPr>
        <p:txBody>
          <a:bodyPr>
            <a:normAutofit/>
          </a:bodyPr>
          <a:lstStyle/>
          <a:p>
            <a:pPr marL="0" indent="0">
              <a:buNone/>
            </a:pPr>
            <a:r>
              <a:rPr lang="en-US" sz="1800" b="1" dirty="0">
                <a:latin typeface="Arial" panose="020B0604020202020204" pitchFamily="34" charset="0"/>
                <a:cs typeface="Arial" panose="020B0604020202020204" pitchFamily="34" charset="0"/>
              </a:rPr>
              <a:t>EXPLANATION:</a:t>
            </a:r>
          </a:p>
          <a:p>
            <a:pPr marL="0" indent="0">
              <a:buNone/>
            </a:pPr>
            <a:r>
              <a:rPr lang="en-US" sz="1800" dirty="0">
                <a:latin typeface="Arial" panose="020B0604020202020204" pitchFamily="34" charset="0"/>
                <a:cs typeface="Arial" panose="020B0604020202020204" pitchFamily="34" charset="0"/>
              </a:rPr>
              <a:t>Assumption I goes against the statement. So, it is not implicit. The allowance will serve as a reward to the employees and shall provoke them to come on time. So, II is implicit.</a:t>
            </a:r>
            <a:endParaRPr lang="en-US" sz="1800" b="1" dirty="0">
              <a:latin typeface="Arial" panose="020B0604020202020204" pitchFamily="34" charset="0"/>
              <a:cs typeface="Arial" panose="020B0604020202020204" pitchFamily="34" charset="0"/>
            </a:endParaRPr>
          </a:p>
        </p:txBody>
      </p:sp>
      <p:sp>
        <p:nvSpPr>
          <p:cNvPr id="4" name="Google Shape;70;p15">
            <a:extLst>
              <a:ext uri="{FF2B5EF4-FFF2-40B4-BE49-F238E27FC236}">
                <a16:creationId xmlns:a16="http://schemas.microsoft.com/office/drawing/2014/main" id="{B9B44528-DEFE-4DF4-B216-15092BC00420}"/>
              </a:ext>
            </a:extLst>
          </p:cNvPr>
          <p:cNvSpPr/>
          <p:nvPr/>
        </p:nvSpPr>
        <p:spPr>
          <a:xfrm>
            <a:off x="0" y="370763"/>
            <a:ext cx="6712857" cy="56753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EXPLANATION:</a:t>
            </a:r>
            <a:endParaRPr lang="en-US" sz="2000" b="1" dirty="0">
              <a:ln w="6600">
                <a:solidFill>
                  <a:schemeClr val="accent2"/>
                </a:solidFill>
                <a:prstDash val="solid"/>
              </a:ln>
              <a:solidFill>
                <a:schemeClr val="bg1"/>
              </a:solidFill>
              <a:effectLst>
                <a:outerShdw dist="38100" dir="2700000" algn="tl" rotWithShape="0">
                  <a:schemeClr val="accent2"/>
                </a:outerShdw>
              </a:effectLst>
              <a:latin typeface="Arial" panose="020B0604020202020204" pitchFamily="34" charset="0"/>
              <a:cs typeface="Arial" panose="020B0604020202020204" pitchFamily="34" charset="0"/>
            </a:endParaRPr>
          </a:p>
        </p:txBody>
      </p:sp>
      <p:pic>
        <p:nvPicPr>
          <p:cNvPr id="5" name="Google Shape;69;p15">
            <a:extLst>
              <a:ext uri="{FF2B5EF4-FFF2-40B4-BE49-F238E27FC236}">
                <a16:creationId xmlns:a16="http://schemas.microsoft.com/office/drawing/2014/main" id="{D6CD0D74-B191-4067-A9EB-E14F64BE9DD0}"/>
              </a:ext>
            </a:extLst>
          </p:cNvPr>
          <p:cNvPicPr preferRelativeResize="0"/>
          <p:nvPr/>
        </p:nvPicPr>
        <p:blipFill>
          <a:blip r:embed="rId2">
            <a:alphaModFix/>
          </a:blip>
          <a:stretch>
            <a:fillRect/>
          </a:stretch>
        </p:blipFill>
        <p:spPr>
          <a:xfrm>
            <a:off x="9970018" y="297637"/>
            <a:ext cx="1694264" cy="766799"/>
          </a:xfrm>
          <a:prstGeom prst="rect">
            <a:avLst/>
          </a:prstGeom>
          <a:noFill/>
          <a:ln>
            <a:noFill/>
          </a:ln>
        </p:spPr>
      </p:pic>
      <p:pic>
        <p:nvPicPr>
          <p:cNvPr id="6" name="Google Shape;68;p15">
            <a:extLst>
              <a:ext uri="{FF2B5EF4-FFF2-40B4-BE49-F238E27FC236}">
                <a16:creationId xmlns:a16="http://schemas.microsoft.com/office/drawing/2014/main" id="{A41CAAE0-C97B-4DCE-AD26-F8126372B740}"/>
              </a:ext>
            </a:extLst>
          </p:cNvPr>
          <p:cNvPicPr preferRelativeResize="0"/>
          <p:nvPr/>
        </p:nvPicPr>
        <p:blipFill rotWithShape="1">
          <a:blip r:embed="rId3">
            <a:alphaModFix/>
          </a:blip>
          <a:srcRect l="41241" t="9528" r="-23988" b="51129"/>
          <a:stretch/>
        </p:blipFill>
        <p:spPr>
          <a:xfrm>
            <a:off x="0" y="5796118"/>
            <a:ext cx="4457700" cy="1065625"/>
          </a:xfrm>
          <a:prstGeom prst="rect">
            <a:avLst/>
          </a:prstGeom>
          <a:noFill/>
          <a:ln>
            <a:noFill/>
          </a:ln>
        </p:spPr>
      </p:pic>
    </p:spTree>
    <p:extLst>
      <p:ext uri="{BB962C8B-B14F-4D97-AF65-F5344CB8AC3E}">
        <p14:creationId xmlns:p14="http://schemas.microsoft.com/office/powerpoint/2010/main" val="35580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8FBE2B-0B6C-4235-9A3E-2253A6A5F7DC}"/>
</file>

<file path=customXml/itemProps2.xml><?xml version="1.0" encoding="utf-8"?>
<ds:datastoreItem xmlns:ds="http://schemas.openxmlformats.org/officeDocument/2006/customXml" ds:itemID="{218DA3D4-B77D-45C1-B540-BD3B0E6D1982}"/>
</file>

<file path=customXml/itemProps3.xml><?xml version="1.0" encoding="utf-8"?>
<ds:datastoreItem xmlns:ds="http://schemas.openxmlformats.org/officeDocument/2006/customXml" ds:itemID="{2018B241-8FE5-4161-BBD5-25860238BA2C}"/>
</file>

<file path=docProps/app.xml><?xml version="1.0" encoding="utf-8"?>
<Properties xmlns="http://schemas.openxmlformats.org/officeDocument/2006/extended-properties" xmlns:vt="http://schemas.openxmlformats.org/officeDocument/2006/docPropsVTypes">
  <TotalTime>550</TotalTime>
  <Words>2502</Words>
  <Application>Microsoft Office PowerPoint</Application>
  <PresentationFormat>Widescreen</PresentationFormat>
  <Paragraphs>284</Paragraphs>
  <Slides>34</Slides>
  <Notes>2</Notes>
  <HiddenSlides>15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Renusri O</dc:creator>
  <cp:lastModifiedBy>Renusri O</cp:lastModifiedBy>
  <cp:revision>35</cp:revision>
  <dcterms:created xsi:type="dcterms:W3CDTF">2019-11-11T06:22:53Z</dcterms:created>
  <dcterms:modified xsi:type="dcterms:W3CDTF">2019-11-29T06:21:55Z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