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notesSlides/notesSlide22.xml" ContentType="application/vnd.openxmlformats-officedocument.presentationml.notesSlide+xml"/>
  <Override PartName="/ppt/slideLayouts/slideLayout6.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2.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slideLayouts/slideLayout7.xml" ContentType="application/vnd.openxmlformats-officedocument.presentationml.slideLayout+xml"/>
  <Override PartName="/ppt/notesSlides/notesSlide25.xml" ContentType="application/vnd.openxmlformats-officedocument.presentationml.notesSlide+xml"/>
  <Override PartName="/ppt/slideLayouts/slideLayout8.xml" ContentType="application/vnd.openxmlformats-officedocument.presentationml.slide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98" r:id="rId3"/>
    <p:sldId id="329" r:id="rId4"/>
    <p:sldId id="268" r:id="rId5"/>
    <p:sldId id="313" r:id="rId6"/>
    <p:sldId id="269" r:id="rId7"/>
    <p:sldId id="314" r:id="rId8"/>
    <p:sldId id="285" r:id="rId9"/>
    <p:sldId id="315" r:id="rId10"/>
    <p:sldId id="286" r:id="rId11"/>
    <p:sldId id="316" r:id="rId12"/>
    <p:sldId id="287" r:id="rId13"/>
    <p:sldId id="317" r:id="rId14"/>
    <p:sldId id="288" r:id="rId15"/>
    <p:sldId id="318" r:id="rId16"/>
    <p:sldId id="291" r:id="rId17"/>
    <p:sldId id="319" r:id="rId18"/>
    <p:sldId id="292" r:id="rId19"/>
    <p:sldId id="320" r:id="rId20"/>
    <p:sldId id="293" r:id="rId21"/>
    <p:sldId id="321" r:id="rId22"/>
    <p:sldId id="294" r:id="rId23"/>
    <p:sldId id="322" r:id="rId24"/>
    <p:sldId id="295" r:id="rId25"/>
    <p:sldId id="323" r:id="rId26"/>
    <p:sldId id="296" r:id="rId27"/>
    <p:sldId id="324" r:id="rId28"/>
    <p:sldId id="297" r:id="rId29"/>
    <p:sldId id="325" r:id="rId30"/>
    <p:sldId id="306" r:id="rId31"/>
    <p:sldId id="326" r:id="rId32"/>
    <p:sldId id="327" r:id="rId33"/>
    <p:sldId id="32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45">
          <p15:clr>
            <a:srgbClr val="A4A3A4"/>
          </p15:clr>
        </p15:guide>
        <p15:guide id="2" orient="horz" pos="828">
          <p15:clr>
            <a:srgbClr val="A4A3A4"/>
          </p15:clr>
        </p15:guide>
        <p15:guide id="3" orient="horz" pos="1175">
          <p15:clr>
            <a:srgbClr val="A4A3A4"/>
          </p15:clr>
        </p15:guide>
        <p15:guide id="4" orient="horz" pos="2451">
          <p15:clr>
            <a:srgbClr val="A4A3A4"/>
          </p15:clr>
        </p15:guide>
        <p15:guide id="5" orient="horz" pos="2196">
          <p15:clr>
            <a:srgbClr val="A4A3A4"/>
          </p15:clr>
        </p15:guide>
        <p15:guide id="6" pos="2174">
          <p15:clr>
            <a:srgbClr val="A4A3A4"/>
          </p15:clr>
        </p15:guide>
        <p15:guide id="7" pos="196">
          <p15:clr>
            <a:srgbClr val="A4A3A4"/>
          </p15:clr>
        </p15:guide>
        <p15:guide id="8" pos="5553">
          <p15:clr>
            <a:srgbClr val="A4A3A4"/>
          </p15:clr>
        </p15:guide>
        <p15:guide id="9" pos="888">
          <p15:clr>
            <a:srgbClr val="A4A3A4"/>
          </p15:clr>
        </p15:guide>
        <p15:guide id="10" pos="2880">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280" autoAdjust="0"/>
  </p:normalViewPr>
  <p:slideViewPr>
    <p:cSldViewPr snapToGrid="0">
      <p:cViewPr varScale="1">
        <p:scale>
          <a:sx n="97" d="100"/>
          <a:sy n="97" d="100"/>
        </p:scale>
        <p:origin x="630" y="84"/>
      </p:cViewPr>
      <p:guideLst>
        <p:guide orient="horz" pos="2745"/>
        <p:guide orient="horz" pos="828"/>
        <p:guide orient="horz" pos="1175"/>
        <p:guide orient="horz" pos="2451"/>
        <p:guide orient="horz" pos="2196"/>
        <p:guide pos="2174"/>
        <p:guide pos="196"/>
        <p:guide pos="5553"/>
        <p:guide pos="888"/>
        <p:guide pos="2880"/>
        <p:guide pos="49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dirty="0"/>
              <a:t/>
            </a:r>
            <a:br>
              <a:rPr lang="en-IN" dirty="0"/>
            </a:br>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smtClean="0">
                <a:solidFill>
                  <a:srgbClr val="000000"/>
                </a:solidFill>
                <a:latin typeface="Arial"/>
                <a:ea typeface="Arial"/>
                <a:cs typeface="Arial"/>
                <a:sym typeface="Arial"/>
              </a:rPr>
              <a:t>.</a:t>
            </a:r>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800" y="183600"/>
            <a:ext cx="1022401" cy="766801"/>
          </a:xfrm>
          <a:prstGeom prst="rect">
            <a:avLst/>
          </a:prstGeom>
        </p:spPr>
      </p:pic>
      <p:pic>
        <p:nvPicPr>
          <p:cNvPr id="18" name="Picture 17" descr="A picture containing colorful, colored&#10;&#10;Description generated with very high confidence"/>
          <p:cNvPicPr>
            <a:picLocks noChangeAspect="1"/>
          </p:cNvPicPr>
          <p:nvPr userDrawn="1"/>
        </p:nvPicPr>
        <p:blipFill rotWithShape="1">
          <a:blip r:embed="rId3">
            <a:extLst>
              <a:ext uri="{28A0092B-C50C-407E-A947-70E740481C1C}">
                <a14:useLocalDpi xmlns:a14="http://schemas.microsoft.com/office/drawing/2010/main" val="0"/>
              </a:ext>
            </a:extLst>
          </a:blip>
          <a:srcRect t="55603" b="37531"/>
          <a:stretch>
            <a:fillRect/>
          </a:stretch>
        </p:blipFill>
        <p:spPr>
          <a:xfrm>
            <a:off x="0" y="4849200"/>
            <a:ext cx="9144000" cy="294300"/>
          </a:xfrm>
          <a:prstGeom prst="rect">
            <a:avLst/>
          </a:prstGeom>
        </p:spPr>
      </p:pic>
      <p:sp>
        <p:nvSpPr>
          <p:cNvPr id="13" name="Oval 12"/>
          <p:cNvSpPr/>
          <p:nvPr userDrawn="1"/>
        </p:nvSpPr>
        <p:spPr>
          <a:xfrm>
            <a:off x="894683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5" name="Oval 24"/>
          <p:cNvSpPr/>
          <p:nvPr userDrawn="1"/>
        </p:nvSpPr>
        <p:spPr>
          <a:xfrm>
            <a:off x="887040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Oval 25"/>
          <p:cNvSpPr/>
          <p:nvPr userDrawn="1"/>
        </p:nvSpPr>
        <p:spPr>
          <a:xfrm>
            <a:off x="879397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7" name="Oval 26"/>
          <p:cNvSpPr/>
          <p:nvPr userDrawn="1"/>
        </p:nvSpPr>
        <p:spPr>
          <a:xfrm>
            <a:off x="871754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143245"/>
            <a:ext cx="4457700" cy="100025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825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04:</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5" name="TextBox 14"/>
          <p:cNvSpPr txBox="1"/>
          <p:nvPr/>
        </p:nvSpPr>
        <p:spPr>
          <a:xfrm>
            <a:off x="342900" y="936171"/>
            <a:ext cx="8472164" cy="3831818"/>
          </a:xfrm>
          <a:prstGeom prst="rect">
            <a:avLst/>
          </a:prstGeom>
          <a:noFill/>
        </p:spPr>
        <p:txBody>
          <a:bodyPr wrap="square" rtlCol="0">
            <a:spAutoFit/>
          </a:bodyPr>
          <a:lstStyle/>
          <a:p>
            <a:r>
              <a:rPr lang="en-US" sz="1800" dirty="0" smtClean="0"/>
              <a:t>Choose the correct pattern:</a:t>
            </a:r>
          </a:p>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endParaRPr lang="en-US" sz="1800" dirty="0" smtClean="0">
              <a:solidFill>
                <a:schemeClr val="tx1"/>
              </a:solidFill>
            </a:endParaRPr>
          </a:p>
          <a:p>
            <a:pPr marL="342900" indent="-342900">
              <a:lnSpc>
                <a:spcPct val="150000"/>
              </a:lnSpc>
              <a:buFont typeface="+mj-lt"/>
              <a:buAutoNum type="alphaUcPeriod"/>
            </a:pPr>
            <a:r>
              <a:rPr lang="en-US" sz="1800" dirty="0" smtClean="0">
                <a:solidFill>
                  <a:schemeClr val="tx1"/>
                </a:solidFill>
              </a:rPr>
              <a:t>1</a:t>
            </a:r>
          </a:p>
          <a:p>
            <a:pPr marL="342900" indent="-342900">
              <a:lnSpc>
                <a:spcPct val="150000"/>
              </a:lnSpc>
              <a:buFont typeface="+mj-lt"/>
              <a:buAutoNum type="alphaUcPeriod"/>
            </a:pPr>
            <a:r>
              <a:rPr lang="en-US" sz="1800" dirty="0" smtClean="0">
                <a:solidFill>
                  <a:schemeClr val="tx1"/>
                </a:solidFill>
              </a:rPr>
              <a:t>2</a:t>
            </a:r>
          </a:p>
          <a:p>
            <a:pPr marL="342900" indent="-342900">
              <a:lnSpc>
                <a:spcPct val="150000"/>
              </a:lnSpc>
              <a:buFont typeface="+mj-lt"/>
              <a:buAutoNum type="alphaUcPeriod"/>
            </a:pPr>
            <a:r>
              <a:rPr lang="en-US" sz="1800" dirty="0" smtClean="0">
                <a:solidFill>
                  <a:schemeClr val="tx1"/>
                </a:solidFill>
              </a:rPr>
              <a:t>3</a:t>
            </a:r>
          </a:p>
          <a:p>
            <a:pPr marL="342900" indent="-342900">
              <a:lnSpc>
                <a:spcPct val="150000"/>
              </a:lnSpc>
              <a:buFont typeface="+mj-lt"/>
              <a:buAutoNum type="alphaUcPeriod"/>
            </a:pPr>
            <a:r>
              <a:rPr lang="en-US" sz="1800" dirty="0" smtClean="0">
                <a:solidFill>
                  <a:schemeClr val="tx1"/>
                </a:solidFill>
              </a:rPr>
              <a:t>4                                                   </a:t>
            </a:r>
          </a:p>
          <a:p>
            <a:pPr marL="342900" indent="-342900">
              <a:lnSpc>
                <a:spcPct val="150000"/>
              </a:lnSpc>
            </a:pPr>
            <a:r>
              <a:rPr lang="en-US" sz="1800" dirty="0" smtClean="0">
                <a:solidFill>
                  <a:schemeClr val="tx1"/>
                </a:solidFill>
              </a:rPr>
              <a:t>								 </a:t>
            </a:r>
            <a:r>
              <a:rPr lang="en-US" sz="1800" b="1" dirty="0" smtClean="0">
                <a:solidFill>
                  <a:schemeClr val="tx1"/>
                </a:solidFill>
              </a:rPr>
              <a:t>Answer: B</a:t>
            </a:r>
            <a:endParaRPr lang="en-IN" sz="1800" b="1" dirty="0">
              <a:solidFill>
                <a:schemeClr val="tx1"/>
              </a:solidFill>
            </a:endParaRPr>
          </a:p>
        </p:txBody>
      </p:sp>
      <p:pic>
        <p:nvPicPr>
          <p:cNvPr id="6" name="Picture 5" descr="vr4.PNG"/>
          <p:cNvPicPr>
            <a:picLocks noChangeAspect="1"/>
          </p:cNvPicPr>
          <p:nvPr/>
        </p:nvPicPr>
        <p:blipFill>
          <a:blip r:embed="rId5"/>
          <a:stretch>
            <a:fillRect/>
          </a:stretch>
        </p:blipFill>
        <p:spPr>
          <a:xfrm>
            <a:off x="429134" y="1306887"/>
            <a:ext cx="2607980" cy="124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143245"/>
            <a:ext cx="4457700" cy="100025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buNone/>
            </a:pPr>
            <a:r>
              <a:rPr lang="en-IN" sz="2000" dirty="0" smtClean="0">
                <a:solidFill>
                  <a:schemeClr val="bg1"/>
                </a:solidFill>
              </a:rPr>
              <a:t>Explanation:</a:t>
            </a:r>
            <a:endParaRPr lang="en-IN" sz="2000" dirty="0" smtClean="0"/>
          </a:p>
        </p:txBody>
      </p:sp>
      <p:sp>
        <p:nvSpPr>
          <p:cNvPr id="15" name="TextBox 14"/>
          <p:cNvSpPr txBox="1"/>
          <p:nvPr/>
        </p:nvSpPr>
        <p:spPr>
          <a:xfrm>
            <a:off x="402772" y="936171"/>
            <a:ext cx="8512629" cy="1754326"/>
          </a:xfrm>
          <a:prstGeom prst="rect">
            <a:avLst/>
          </a:prstGeom>
          <a:noFill/>
        </p:spPr>
        <p:txBody>
          <a:bodyPr wrap="square" rtlCol="0">
            <a:spAutoFit/>
          </a:bodyPr>
          <a:lstStyle/>
          <a:p>
            <a:pPr>
              <a:lnSpc>
                <a:spcPct val="150000"/>
              </a:lnSpc>
            </a:pPr>
            <a:r>
              <a:rPr lang="en-US" sz="1800" dirty="0" smtClean="0"/>
              <a:t>Each arrow in this continuing series moves a few degrees in a clockwise direction. Think of these arrows as the big hand on a clock. The first arrow is at noon. The last arrow before the blank would be 12:40. Choice b, the correct answer, is at 12:45.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05:</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p:cNvPicPr preferRelativeResize="0"/>
          <p:nvPr/>
        </p:nvPicPr>
        <p:blipFill>
          <a:blip r:embed="rId3"/>
          <a:stretch>
            <a:fillRect/>
          </a:stretch>
        </p:blipFill>
        <p:spPr>
          <a:xfrm>
            <a:off x="6983604" y="110532"/>
            <a:ext cx="1831460" cy="800147"/>
          </a:xfrm>
          <a:prstGeom prst="rect">
            <a:avLst/>
          </a:prstGeom>
          <a:noFill/>
          <a:ln>
            <a:noFill/>
          </a:ln>
        </p:spPr>
      </p:pic>
      <p:sp>
        <p:nvSpPr>
          <p:cNvPr id="8" name="TextBox 7"/>
          <p:cNvSpPr txBox="1"/>
          <p:nvPr/>
        </p:nvSpPr>
        <p:spPr>
          <a:xfrm>
            <a:off x="465575" y="881743"/>
            <a:ext cx="8393032" cy="3831818"/>
          </a:xfrm>
          <a:prstGeom prst="rect">
            <a:avLst/>
          </a:prstGeom>
          <a:noFill/>
        </p:spPr>
        <p:txBody>
          <a:bodyPr wrap="square" rtlCol="0">
            <a:spAutoFit/>
          </a:bodyPr>
          <a:lstStyle/>
          <a:p>
            <a:r>
              <a:rPr lang="en-US" sz="1800" dirty="0" smtClean="0"/>
              <a:t>Choose the correct pattern:</a:t>
            </a:r>
          </a:p>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endParaRPr lang="en-US" sz="1800" dirty="0" smtClean="0">
              <a:solidFill>
                <a:schemeClr val="tx1"/>
              </a:solidFill>
            </a:endParaRPr>
          </a:p>
          <a:p>
            <a:pPr marL="342900" indent="-342900">
              <a:lnSpc>
                <a:spcPct val="150000"/>
              </a:lnSpc>
              <a:buFont typeface="+mj-lt"/>
              <a:buAutoNum type="alphaUcPeriod"/>
            </a:pPr>
            <a:r>
              <a:rPr lang="en-US" sz="1800" dirty="0" smtClean="0">
                <a:solidFill>
                  <a:schemeClr val="tx1"/>
                </a:solidFill>
              </a:rPr>
              <a:t>1</a:t>
            </a:r>
          </a:p>
          <a:p>
            <a:pPr marL="342900" indent="-342900">
              <a:lnSpc>
                <a:spcPct val="150000"/>
              </a:lnSpc>
              <a:buFont typeface="+mj-lt"/>
              <a:buAutoNum type="alphaUcPeriod"/>
            </a:pPr>
            <a:r>
              <a:rPr lang="en-US" sz="1800" dirty="0" smtClean="0">
                <a:solidFill>
                  <a:schemeClr val="tx1"/>
                </a:solidFill>
              </a:rPr>
              <a:t>2</a:t>
            </a:r>
          </a:p>
          <a:p>
            <a:pPr marL="342900" indent="-342900">
              <a:lnSpc>
                <a:spcPct val="150000"/>
              </a:lnSpc>
              <a:buFont typeface="+mj-lt"/>
              <a:buAutoNum type="alphaUcPeriod"/>
            </a:pPr>
            <a:r>
              <a:rPr lang="en-US" sz="1800" dirty="0" smtClean="0">
                <a:solidFill>
                  <a:schemeClr val="tx1"/>
                </a:solidFill>
              </a:rPr>
              <a:t>3</a:t>
            </a:r>
          </a:p>
          <a:p>
            <a:pPr marL="342900" indent="-342900">
              <a:lnSpc>
                <a:spcPct val="150000"/>
              </a:lnSpc>
              <a:buFont typeface="+mj-lt"/>
              <a:buAutoNum type="alphaUcPeriod"/>
            </a:pPr>
            <a:r>
              <a:rPr lang="en-US" sz="1800" dirty="0" smtClean="0">
                <a:solidFill>
                  <a:schemeClr val="tx1"/>
                </a:solidFill>
              </a:rPr>
              <a:t>4</a:t>
            </a:r>
          </a:p>
          <a:p>
            <a:pPr marL="342900" lvl="8" indent="-342900">
              <a:lnSpc>
                <a:spcPct val="150000"/>
              </a:lnSpc>
            </a:pPr>
            <a:r>
              <a:rPr lang="en-US" sz="1800" b="1" dirty="0" smtClean="0">
                <a:solidFill>
                  <a:schemeClr val="tx1"/>
                </a:solidFill>
              </a:rPr>
              <a:t>								Answer: D</a:t>
            </a:r>
            <a:endParaRPr lang="en-IN" sz="1800" b="1" dirty="0">
              <a:solidFill>
                <a:schemeClr val="tx1"/>
              </a:solidFill>
            </a:endParaRPr>
          </a:p>
        </p:txBody>
      </p:sp>
      <p:pic>
        <p:nvPicPr>
          <p:cNvPr id="10"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9" name="Picture 8" descr="vr5.PNG"/>
          <p:cNvPicPr>
            <a:picLocks noChangeAspect="1"/>
          </p:cNvPicPr>
          <p:nvPr/>
        </p:nvPicPr>
        <p:blipFill>
          <a:blip r:embed="rId5"/>
          <a:stretch>
            <a:fillRect/>
          </a:stretch>
        </p:blipFill>
        <p:spPr>
          <a:xfrm>
            <a:off x="461107" y="1299396"/>
            <a:ext cx="2495899" cy="1313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49530" indent="233680"/>
            <a:r>
              <a:rPr lang="en-IN" sz="2000" dirty="0" smtClean="0">
                <a:solidFill>
                  <a:schemeClr val="bg1"/>
                </a:solidFill>
              </a:rPr>
              <a:t>Explanation:</a:t>
            </a:r>
            <a:endParaRPr lang="en-IN" sz="2000" dirty="0" smtClean="0"/>
          </a:p>
        </p:txBody>
      </p:sp>
      <p:pic>
        <p:nvPicPr>
          <p:cNvPr id="7" name="Google Shape;69;p15"/>
          <p:cNvPicPr preferRelativeResize="0"/>
          <p:nvPr/>
        </p:nvPicPr>
        <p:blipFill>
          <a:blip r:embed="rId3"/>
          <a:stretch>
            <a:fillRect/>
          </a:stretch>
        </p:blipFill>
        <p:spPr>
          <a:xfrm>
            <a:off x="6983604" y="110532"/>
            <a:ext cx="1831460" cy="800147"/>
          </a:xfrm>
          <a:prstGeom prst="rect">
            <a:avLst/>
          </a:prstGeom>
          <a:noFill/>
          <a:ln>
            <a:noFill/>
          </a:ln>
        </p:spPr>
      </p:pic>
      <p:sp>
        <p:nvSpPr>
          <p:cNvPr id="8" name="TextBox 7"/>
          <p:cNvSpPr txBox="1"/>
          <p:nvPr/>
        </p:nvSpPr>
        <p:spPr>
          <a:xfrm>
            <a:off x="326571" y="1016000"/>
            <a:ext cx="8817428" cy="872034"/>
          </a:xfrm>
          <a:prstGeom prst="rect">
            <a:avLst/>
          </a:prstGeom>
          <a:noFill/>
        </p:spPr>
        <p:txBody>
          <a:bodyPr wrap="square" rtlCol="0">
            <a:spAutoFit/>
          </a:bodyPr>
          <a:lstStyle/>
          <a:p>
            <a:pPr>
              <a:lnSpc>
                <a:spcPct val="150000"/>
              </a:lnSpc>
            </a:pPr>
            <a:r>
              <a:rPr lang="en-US" sz="1800" dirty="0" smtClean="0"/>
              <a:t>Look for opposites in this series of figures. The first and second segments are opposites of each other. The same is true for the third and fourth segments.</a:t>
            </a:r>
            <a:endParaRPr lang="en-US" sz="1800" dirty="0"/>
          </a:p>
        </p:txBody>
      </p:sp>
      <p:pic>
        <p:nvPicPr>
          <p:cNvPr id="10"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2585" y="916507"/>
            <a:ext cx="8520600" cy="3818779"/>
          </a:xfrm>
        </p:spPr>
        <p:txBody>
          <a:bodyPr/>
          <a:lstStyle/>
          <a:p>
            <a:pPr marL="114300" indent="0">
              <a:buNone/>
            </a:pPr>
            <a:r>
              <a:rPr lang="en-US" dirty="0" smtClean="0">
                <a:solidFill>
                  <a:schemeClr val="tx1"/>
                </a:solidFill>
              </a:rPr>
              <a:t>Choose the correct pattern:</a:t>
            </a:r>
          </a:p>
          <a:p>
            <a:pPr marL="114300" indent="0">
              <a:buNone/>
            </a:pPr>
            <a:endParaRPr lang="en-US" dirty="0" smtClean="0">
              <a:solidFill>
                <a:schemeClr val="tx1"/>
              </a:solidFill>
            </a:endParaRPr>
          </a:p>
          <a:p>
            <a:pPr marL="114300" indent="0">
              <a:buNone/>
            </a:pPr>
            <a:endParaRPr lang="en-US" dirty="0" smtClean="0">
              <a:solidFill>
                <a:schemeClr val="tx1"/>
              </a:solidFill>
            </a:endParaRPr>
          </a:p>
          <a:p>
            <a:pPr marL="114300" indent="0">
              <a:buNone/>
            </a:pPr>
            <a:r>
              <a:rPr lang="en-IN" dirty="0" smtClean="0">
                <a:solidFill>
                  <a:schemeClr val="tx1"/>
                </a:solidFill>
              </a:rPr>
              <a:t>                               </a:t>
            </a:r>
          </a:p>
          <a:p>
            <a:pPr marL="114300" indent="0">
              <a:buNone/>
            </a:pPr>
            <a:endParaRPr lang="en-IN" dirty="0" smtClean="0">
              <a:solidFill>
                <a:schemeClr val="tx1"/>
              </a:solidFill>
            </a:endParaRPr>
          </a:p>
          <a:p>
            <a:pPr>
              <a:lnSpc>
                <a:spcPct val="150000"/>
              </a:lnSpc>
              <a:buClrTx/>
              <a:buFont typeface="+mj-lt"/>
              <a:buAutoNum type="alphaUcPeriod"/>
            </a:pPr>
            <a:r>
              <a:rPr lang="en-IN" dirty="0" smtClean="0">
                <a:solidFill>
                  <a:schemeClr val="tx1"/>
                </a:solidFill>
              </a:rPr>
              <a:t>1</a:t>
            </a:r>
          </a:p>
          <a:p>
            <a:pPr>
              <a:lnSpc>
                <a:spcPct val="150000"/>
              </a:lnSpc>
              <a:buClrTx/>
              <a:buFont typeface="+mj-lt"/>
              <a:buAutoNum type="alphaUcPeriod"/>
            </a:pPr>
            <a:r>
              <a:rPr lang="en-IN" dirty="0" smtClean="0">
                <a:solidFill>
                  <a:schemeClr val="tx1"/>
                </a:solidFill>
              </a:rPr>
              <a:t>2</a:t>
            </a:r>
          </a:p>
          <a:p>
            <a:pPr>
              <a:lnSpc>
                <a:spcPct val="150000"/>
              </a:lnSpc>
              <a:buClrTx/>
              <a:buFont typeface="+mj-lt"/>
              <a:buAutoNum type="alphaUcPeriod"/>
            </a:pPr>
            <a:r>
              <a:rPr lang="en-IN" dirty="0" smtClean="0">
                <a:solidFill>
                  <a:schemeClr val="tx1"/>
                </a:solidFill>
              </a:rPr>
              <a:t>3</a:t>
            </a:r>
          </a:p>
          <a:p>
            <a:pPr>
              <a:lnSpc>
                <a:spcPct val="150000"/>
              </a:lnSpc>
              <a:buClrTx/>
              <a:buFont typeface="+mj-lt"/>
              <a:buAutoNum type="alphaUcPeriod"/>
            </a:pPr>
            <a:r>
              <a:rPr lang="en-IN" dirty="0" smtClean="0">
                <a:solidFill>
                  <a:schemeClr val="tx1"/>
                </a:solidFill>
              </a:rPr>
              <a:t>4                                                       </a:t>
            </a:r>
          </a:p>
          <a:p>
            <a:pPr>
              <a:lnSpc>
                <a:spcPct val="150000"/>
              </a:lnSpc>
              <a:buClrTx/>
              <a:buNone/>
            </a:pPr>
            <a:r>
              <a:rPr lang="en-IN" dirty="0" smtClean="0">
                <a:solidFill>
                  <a:schemeClr val="tx1"/>
                </a:solidFill>
              </a:rPr>
              <a:t>								  </a:t>
            </a:r>
            <a:r>
              <a:rPr lang="en-IN" b="1" dirty="0" smtClean="0">
                <a:solidFill>
                  <a:schemeClr val="tx1"/>
                </a:solidFill>
              </a:rPr>
              <a:t>Answer: C</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06:</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6.PNG"/>
          <p:cNvPicPr>
            <a:picLocks noChangeAspect="1"/>
          </p:cNvPicPr>
          <p:nvPr/>
        </p:nvPicPr>
        <p:blipFill>
          <a:blip r:embed="rId5"/>
          <a:stretch>
            <a:fillRect/>
          </a:stretch>
        </p:blipFill>
        <p:spPr>
          <a:xfrm>
            <a:off x="481499" y="1408928"/>
            <a:ext cx="2781688" cy="11165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47135"/>
            <a:ext cx="8520600" cy="3598607"/>
          </a:xfrm>
        </p:spPr>
        <p:txBody>
          <a:bodyPr/>
          <a:lstStyle/>
          <a:p>
            <a:pPr marL="114300" indent="0">
              <a:lnSpc>
                <a:spcPct val="150000"/>
              </a:lnSpc>
              <a:buNone/>
            </a:pPr>
            <a:r>
              <a:rPr lang="en-US" dirty="0" smtClean="0">
                <a:solidFill>
                  <a:schemeClr val="tx1"/>
                </a:solidFill>
              </a:rPr>
              <a:t>All four segments use the same figures: two squares, one circle, and onetriangle. In the first segment, the squares are on the outside of the circle and triangle. In the second segment, the squares are below the other two. In the third segment, the squares on are the inside. In the fourth segment, the squares are above the triangle and circle.</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815" y="936172"/>
            <a:ext cx="8520600" cy="3451824"/>
          </a:xfrm>
        </p:spPr>
        <p:txBody>
          <a:bodyPr/>
          <a:lstStyle/>
          <a:p>
            <a:pPr marL="114300" indent="0">
              <a:buNone/>
            </a:pPr>
            <a:r>
              <a:rPr lang="en-US" dirty="0" smtClean="0">
                <a:solidFill>
                  <a:schemeClr val="tx1"/>
                </a:solidFill>
              </a:rPr>
              <a:t>Choose the correct pattern:</a:t>
            </a:r>
          </a:p>
          <a:p>
            <a:pPr>
              <a:buClrTx/>
              <a:buNone/>
            </a:pPr>
            <a:endParaRPr lang="en-US" dirty="0" smtClean="0">
              <a:solidFill>
                <a:schemeClr val="tx1"/>
              </a:solidFill>
            </a:endParaRPr>
          </a:p>
          <a:p>
            <a:pPr>
              <a:buClrTx/>
              <a:buNone/>
            </a:pPr>
            <a:endParaRPr lang="en-US" b="1" dirty="0" smtClean="0">
              <a:solidFill>
                <a:schemeClr val="tx1"/>
              </a:solidFill>
            </a:endParaRPr>
          </a:p>
          <a:p>
            <a:pPr>
              <a:buClrTx/>
              <a:buNone/>
            </a:pPr>
            <a:endParaRPr lang="en-US" b="1" dirty="0" smtClean="0">
              <a:solidFill>
                <a:schemeClr val="tx1"/>
              </a:solidFill>
            </a:endParaRPr>
          </a:p>
          <a:p>
            <a:pPr>
              <a:buClrTx/>
              <a:buNone/>
            </a:pPr>
            <a:endParaRPr lang="en-US" b="1" dirty="0" smtClean="0">
              <a:solidFill>
                <a:schemeClr val="tx1"/>
              </a:solidFill>
            </a:endParaRPr>
          </a:p>
          <a:p>
            <a:pPr>
              <a:lnSpc>
                <a:spcPct val="150000"/>
              </a:lnSpc>
              <a:buClrTx/>
              <a:buFont typeface="+mj-lt"/>
              <a:buAutoNum type="alphaUcPeriod"/>
            </a:pPr>
            <a:r>
              <a:rPr lang="en-US" dirty="0" smtClean="0">
                <a:solidFill>
                  <a:schemeClr val="tx1"/>
                </a:solidFill>
              </a:rPr>
              <a:t>1</a:t>
            </a:r>
          </a:p>
          <a:p>
            <a:pPr>
              <a:lnSpc>
                <a:spcPct val="150000"/>
              </a:lnSpc>
              <a:buClrTx/>
              <a:buFont typeface="+mj-lt"/>
              <a:buAutoNum type="alphaUcPeriod"/>
            </a:pPr>
            <a:r>
              <a:rPr lang="en-US" dirty="0" smtClean="0">
                <a:solidFill>
                  <a:schemeClr val="tx1"/>
                </a:solidFill>
              </a:rPr>
              <a:t>2</a:t>
            </a:r>
          </a:p>
          <a:p>
            <a:pPr>
              <a:lnSpc>
                <a:spcPct val="150000"/>
              </a:lnSpc>
              <a:buClrTx/>
              <a:buFont typeface="+mj-lt"/>
              <a:buAutoNum type="alphaUcPeriod"/>
            </a:pPr>
            <a:r>
              <a:rPr lang="en-US" dirty="0" smtClean="0">
                <a:solidFill>
                  <a:schemeClr val="tx1"/>
                </a:solidFill>
              </a:rPr>
              <a:t>3</a:t>
            </a:r>
          </a:p>
          <a:p>
            <a:pPr>
              <a:lnSpc>
                <a:spcPct val="150000"/>
              </a:lnSpc>
              <a:buClrTx/>
              <a:buFont typeface="+mj-lt"/>
              <a:buAutoNum type="alphaUcPeriod"/>
            </a:pPr>
            <a:r>
              <a:rPr lang="en-US" dirty="0" smtClean="0">
                <a:solidFill>
                  <a:schemeClr val="tx1"/>
                </a:solidFill>
              </a:rPr>
              <a:t>4</a:t>
            </a:r>
          </a:p>
          <a:p>
            <a:pPr marL="114300" indent="0">
              <a:buNone/>
            </a:pPr>
            <a:r>
              <a:rPr lang="en-US" b="1" dirty="0" smtClean="0">
                <a:solidFill>
                  <a:schemeClr val="tx1"/>
                </a:solidFill>
              </a:rPr>
              <a:t>							  Answer: C </a:t>
            </a:r>
            <a:endParaRPr lang="en-IN" dirty="0" smtClean="0">
              <a:solidFill>
                <a:schemeClr val="tx1"/>
              </a:solidFill>
            </a:endParaRPr>
          </a:p>
          <a:p>
            <a:pPr marL="114300" indent="0">
              <a:buNone/>
            </a:pPr>
            <a:endParaRPr lang="en-IN"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07:</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7.PNG"/>
          <p:cNvPicPr>
            <a:picLocks noChangeAspect="1"/>
          </p:cNvPicPr>
          <p:nvPr/>
        </p:nvPicPr>
        <p:blipFill>
          <a:blip r:embed="rId5"/>
          <a:stretch>
            <a:fillRect/>
          </a:stretch>
        </p:blipFill>
        <p:spPr>
          <a:xfrm>
            <a:off x="515567" y="1364731"/>
            <a:ext cx="2325604" cy="10518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91380"/>
            <a:ext cx="8520600" cy="3318387"/>
          </a:xfrm>
        </p:spPr>
        <p:txBody>
          <a:bodyPr/>
          <a:lstStyle/>
          <a:p>
            <a:pPr>
              <a:lnSpc>
                <a:spcPct val="150000"/>
              </a:lnSpc>
              <a:buNone/>
            </a:pPr>
            <a:r>
              <a:rPr lang="en-US" dirty="0" smtClean="0">
                <a:solidFill>
                  <a:schemeClr val="tx1"/>
                </a:solidFill>
              </a:rPr>
              <a:t> In this series, the shaded part inside the circle gets larger and then smaller.</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2586" y="979715"/>
            <a:ext cx="8520600" cy="3378199"/>
          </a:xfrm>
        </p:spPr>
        <p:txBody>
          <a:bodyPr/>
          <a:lstStyle/>
          <a:p>
            <a:pPr>
              <a:buNone/>
            </a:pPr>
            <a:r>
              <a:rPr lang="en-US" dirty="0" smtClean="0">
                <a:solidFill>
                  <a:schemeClr val="tx1"/>
                </a:solidFill>
              </a:rPr>
              <a:t>Choose the correct pattern:</a:t>
            </a:r>
          </a:p>
          <a:p>
            <a:pPr>
              <a:buNone/>
            </a:pPr>
            <a:endParaRPr lang="en-US" dirty="0" smtClean="0">
              <a:solidFill>
                <a:schemeClr val="tx1"/>
              </a:solidFill>
            </a:endParaRPr>
          </a:p>
          <a:p>
            <a:pPr>
              <a:buNone/>
            </a:pPr>
            <a:endParaRPr lang="en-US" dirty="0" smtClean="0">
              <a:solidFill>
                <a:schemeClr val="tx1"/>
              </a:solidFill>
            </a:endParaRPr>
          </a:p>
          <a:p>
            <a:pPr>
              <a:buClrTx/>
              <a:buNone/>
            </a:pPr>
            <a:endParaRPr lang="en-IN" dirty="0" smtClean="0">
              <a:solidFill>
                <a:schemeClr val="tx1"/>
              </a:solidFill>
            </a:endParaRPr>
          </a:p>
          <a:p>
            <a:pPr>
              <a:lnSpc>
                <a:spcPct val="150000"/>
              </a:lnSpc>
              <a:buClrTx/>
              <a:buFont typeface="+mj-lt"/>
              <a:buAutoNum type="alphaUcPeriod"/>
            </a:pPr>
            <a:r>
              <a:rPr lang="en-IN" dirty="0" smtClean="0">
                <a:solidFill>
                  <a:schemeClr val="tx1"/>
                </a:solidFill>
              </a:rPr>
              <a:t>1</a:t>
            </a:r>
          </a:p>
          <a:p>
            <a:pPr>
              <a:lnSpc>
                <a:spcPct val="150000"/>
              </a:lnSpc>
              <a:buClrTx/>
              <a:buFont typeface="+mj-lt"/>
              <a:buAutoNum type="alphaUcPeriod"/>
            </a:pPr>
            <a:r>
              <a:rPr lang="en-IN" dirty="0" smtClean="0">
                <a:solidFill>
                  <a:schemeClr val="tx1"/>
                </a:solidFill>
              </a:rPr>
              <a:t>2</a:t>
            </a:r>
          </a:p>
          <a:p>
            <a:pPr>
              <a:lnSpc>
                <a:spcPct val="150000"/>
              </a:lnSpc>
              <a:buClrTx/>
              <a:buFont typeface="+mj-lt"/>
              <a:buAutoNum type="alphaUcPeriod"/>
            </a:pPr>
            <a:r>
              <a:rPr lang="en-IN" dirty="0" smtClean="0">
                <a:solidFill>
                  <a:schemeClr val="tx1"/>
                </a:solidFill>
              </a:rPr>
              <a:t>3</a:t>
            </a:r>
          </a:p>
          <a:p>
            <a:pPr>
              <a:lnSpc>
                <a:spcPct val="150000"/>
              </a:lnSpc>
              <a:buClrTx/>
              <a:buFont typeface="+mj-lt"/>
              <a:buAutoNum type="alphaUcPeriod"/>
            </a:pPr>
            <a:r>
              <a:rPr lang="en-IN" dirty="0" smtClean="0">
                <a:solidFill>
                  <a:schemeClr val="tx1"/>
                </a:solidFill>
              </a:rPr>
              <a:t>4</a:t>
            </a:r>
          </a:p>
          <a:p>
            <a:pPr>
              <a:lnSpc>
                <a:spcPct val="150000"/>
              </a:lnSpc>
              <a:buClrTx/>
              <a:buNone/>
            </a:pPr>
            <a:r>
              <a:rPr lang="en-IN" b="1" dirty="0" smtClean="0">
                <a:solidFill>
                  <a:schemeClr val="tx1"/>
                </a:solidFill>
              </a:rPr>
              <a:t>								Answer: B</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08:</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8.PNG"/>
          <p:cNvPicPr>
            <a:picLocks noChangeAspect="1"/>
          </p:cNvPicPr>
          <p:nvPr/>
        </p:nvPicPr>
        <p:blipFill>
          <a:blip r:embed="rId5"/>
          <a:stretch>
            <a:fillRect/>
          </a:stretch>
        </p:blipFill>
        <p:spPr>
          <a:xfrm>
            <a:off x="481540" y="1413721"/>
            <a:ext cx="2229003" cy="904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2927156"/>
          </a:xfrm>
        </p:spPr>
        <p:txBody>
          <a:bodyPr/>
          <a:lstStyle/>
          <a:p>
            <a:pPr marL="114300" indent="0">
              <a:lnSpc>
                <a:spcPct val="150000"/>
              </a:lnSpc>
              <a:buNone/>
            </a:pPr>
            <a:r>
              <a:rPr lang="en-US" dirty="0" smtClean="0">
                <a:solidFill>
                  <a:schemeClr val="tx1"/>
                </a:solidFill>
              </a:rPr>
              <a:t>Look at each segment. In the first segment, the arrows are both pointing to the right. In the second segment, the first arrow is up and the second is down. The third segment repeats the first segment. In the fourth segment, the arrows are up and then down. Because this is an alternating </a:t>
            </a:r>
            <a:r>
              <a:rPr lang="en-US" dirty="0" err="1" smtClean="0">
                <a:solidFill>
                  <a:schemeClr val="tx1"/>
                </a:solidFill>
              </a:rPr>
              <a:t>series,the</a:t>
            </a:r>
            <a:r>
              <a:rPr lang="en-US" dirty="0" smtClean="0">
                <a:solidFill>
                  <a:schemeClr val="tx1"/>
                </a:solidFill>
              </a:rPr>
              <a:t> two arrows pointing right will be repeated, so option b is the only possible choice.</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0914" y="1770743"/>
            <a:ext cx="8538367" cy="2104571"/>
          </a:xfrm>
        </p:spPr>
        <p:txBody>
          <a:bodyPr/>
          <a:lstStyle/>
          <a:p>
            <a:pPr marL="114300" indent="0" algn="ctr">
              <a:buNone/>
            </a:pPr>
            <a:r>
              <a:rPr lang="en-US" sz="4400" b="1" dirty="0" smtClean="0">
                <a:solidFill>
                  <a:schemeClr val="tx1"/>
                </a:solidFill>
              </a:rPr>
              <a:t>CRITICAL REASONING MIMIC THE PATTERN</a:t>
            </a:r>
            <a:endParaRPr lang="en-IN" sz="4400" b="1" dirty="0">
              <a:solidFill>
                <a:schemeClr val="tx1"/>
              </a:solidFill>
            </a:endParaRPr>
          </a:p>
        </p:txBody>
      </p:sp>
      <p:pic>
        <p:nvPicPr>
          <p:cNvPr id="4" name="Google Shape;69;p15"/>
          <p:cNvPicPr preferRelativeResize="0"/>
          <p:nvPr/>
        </p:nvPicPr>
        <p:blipFill>
          <a:blip r:embed="rId2"/>
          <a:stretch>
            <a:fillRect/>
          </a:stretch>
        </p:blipFill>
        <p:spPr>
          <a:xfrm>
            <a:off x="7082971" y="174171"/>
            <a:ext cx="1959429" cy="826178"/>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271" y="869446"/>
            <a:ext cx="8520600" cy="3346954"/>
          </a:xfrm>
        </p:spPr>
        <p:txBody>
          <a:bodyPr/>
          <a:lstStyle/>
          <a:p>
            <a:pPr>
              <a:buNone/>
            </a:pPr>
            <a:r>
              <a:rPr lang="en-US" dirty="0" smtClean="0">
                <a:solidFill>
                  <a:schemeClr val="tx1"/>
                </a:solidFill>
              </a:rPr>
              <a:t>Choose the correct pattern:</a:t>
            </a:r>
          </a:p>
          <a:p>
            <a:pPr marL="114300" indent="0">
              <a:buNone/>
            </a:pPr>
            <a:endParaRPr lang="en-US" dirty="0" smtClean="0">
              <a:solidFill>
                <a:schemeClr val="tx1"/>
              </a:solidFill>
            </a:endParaRPr>
          </a:p>
          <a:p>
            <a:pPr marL="114300" indent="0">
              <a:buNone/>
            </a:pPr>
            <a:endParaRPr lang="en-IN" dirty="0" smtClean="0">
              <a:solidFill>
                <a:schemeClr val="tx1"/>
              </a:solidFill>
            </a:endParaRPr>
          </a:p>
          <a:p>
            <a:pPr marL="114300" indent="0">
              <a:buNone/>
            </a:pPr>
            <a:r>
              <a:rPr lang="en-IN" dirty="0" smtClean="0">
                <a:solidFill>
                  <a:schemeClr val="tx1"/>
                </a:solidFill>
              </a:rPr>
              <a:t>                                                    </a:t>
            </a:r>
          </a:p>
          <a:p>
            <a:pPr marL="114300" indent="0">
              <a:buNone/>
            </a:pPr>
            <a:endParaRPr lang="en-IN" dirty="0" smtClean="0">
              <a:solidFill>
                <a:schemeClr val="tx1"/>
              </a:solidFill>
            </a:endParaRPr>
          </a:p>
          <a:p>
            <a:pPr>
              <a:lnSpc>
                <a:spcPct val="150000"/>
              </a:lnSpc>
              <a:buClrTx/>
              <a:buFont typeface="+mj-lt"/>
              <a:buAutoNum type="alphaUcPeriod"/>
            </a:pPr>
            <a:r>
              <a:rPr lang="en-IN" dirty="0" smtClean="0">
                <a:solidFill>
                  <a:schemeClr val="tx1"/>
                </a:solidFill>
              </a:rPr>
              <a:t>1</a:t>
            </a:r>
          </a:p>
          <a:p>
            <a:pPr>
              <a:lnSpc>
                <a:spcPct val="150000"/>
              </a:lnSpc>
              <a:buClrTx/>
              <a:buFont typeface="+mj-lt"/>
              <a:buAutoNum type="alphaUcPeriod"/>
            </a:pPr>
            <a:r>
              <a:rPr lang="en-IN" dirty="0" smtClean="0">
                <a:solidFill>
                  <a:schemeClr val="tx1"/>
                </a:solidFill>
              </a:rPr>
              <a:t>2</a:t>
            </a:r>
          </a:p>
          <a:p>
            <a:pPr>
              <a:lnSpc>
                <a:spcPct val="150000"/>
              </a:lnSpc>
              <a:buClrTx/>
              <a:buFont typeface="+mj-lt"/>
              <a:buAutoNum type="alphaUcPeriod"/>
            </a:pPr>
            <a:r>
              <a:rPr lang="en-IN" dirty="0" smtClean="0">
                <a:solidFill>
                  <a:schemeClr val="tx1"/>
                </a:solidFill>
              </a:rPr>
              <a:t>3</a:t>
            </a:r>
          </a:p>
          <a:p>
            <a:pPr>
              <a:lnSpc>
                <a:spcPct val="150000"/>
              </a:lnSpc>
              <a:buClrTx/>
              <a:buFont typeface="+mj-lt"/>
              <a:buAutoNum type="alphaUcPeriod"/>
            </a:pPr>
            <a:r>
              <a:rPr lang="en-IN" dirty="0" smtClean="0">
                <a:solidFill>
                  <a:schemeClr val="tx1"/>
                </a:solidFill>
              </a:rPr>
              <a:t>4                                                     </a:t>
            </a:r>
          </a:p>
          <a:p>
            <a:pPr marL="114300" indent="0">
              <a:lnSpc>
                <a:spcPct val="150000"/>
              </a:lnSpc>
              <a:buNone/>
            </a:pPr>
            <a:r>
              <a:rPr lang="en-IN" dirty="0" smtClean="0">
                <a:solidFill>
                  <a:schemeClr val="tx1"/>
                </a:solidFill>
              </a:rPr>
              <a:t>							  </a:t>
            </a:r>
            <a:r>
              <a:rPr lang="en-IN" b="1" dirty="0" smtClean="0">
                <a:solidFill>
                  <a:schemeClr val="tx1"/>
                </a:solidFill>
              </a:rPr>
              <a:t>Answer: D</a:t>
            </a:r>
            <a:endParaRPr lang="en-US" b="1" dirty="0" smtClean="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09:</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9.PNG"/>
          <p:cNvPicPr>
            <a:picLocks noChangeAspect="1"/>
          </p:cNvPicPr>
          <p:nvPr/>
        </p:nvPicPr>
        <p:blipFill>
          <a:blip r:embed="rId5"/>
          <a:stretch>
            <a:fillRect/>
          </a:stretch>
        </p:blipFill>
        <p:spPr>
          <a:xfrm>
            <a:off x="396447" y="1342937"/>
            <a:ext cx="2886478" cy="1238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230839"/>
          </a:xfrm>
        </p:spPr>
        <p:txBody>
          <a:bodyPr/>
          <a:lstStyle/>
          <a:p>
            <a:pPr marL="114300" indent="0">
              <a:lnSpc>
                <a:spcPct val="150000"/>
              </a:lnSpc>
              <a:buNone/>
            </a:pPr>
            <a:r>
              <a:rPr lang="en-US" dirty="0" smtClean="0">
                <a:solidFill>
                  <a:schemeClr val="tx1"/>
                </a:solidFill>
              </a:rPr>
              <a:t>This is an alternating series. The first and third segments are repeated. The second segment is simply upside down.</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68829"/>
            <a:ext cx="8520600" cy="3588884"/>
          </a:xfrm>
        </p:spPr>
        <p:txBody>
          <a:bodyPr/>
          <a:lstStyle/>
          <a:p>
            <a:pPr>
              <a:buNone/>
            </a:pPr>
            <a:r>
              <a:rPr lang="en-US" dirty="0" smtClean="0">
                <a:solidFill>
                  <a:schemeClr val="tx1"/>
                </a:solidFill>
              </a:rPr>
              <a:t>Choose the correct pattern:</a:t>
            </a:r>
          </a:p>
          <a:p>
            <a:pPr marL="114300" indent="0">
              <a:buNone/>
            </a:pPr>
            <a:endParaRPr lang="en-US" dirty="0" smtClean="0">
              <a:solidFill>
                <a:schemeClr val="tx1"/>
              </a:solidFill>
            </a:endParaRPr>
          </a:p>
          <a:p>
            <a:pPr>
              <a:buClrTx/>
              <a:buNone/>
            </a:pPr>
            <a:endParaRPr lang="en-IN" b="1" dirty="0" smtClean="0">
              <a:solidFill>
                <a:schemeClr val="tx1"/>
              </a:solidFill>
            </a:endParaRPr>
          </a:p>
          <a:p>
            <a:pPr>
              <a:buClrTx/>
              <a:buNone/>
            </a:pPr>
            <a:endParaRPr lang="en-IN" b="1" dirty="0" smtClean="0">
              <a:solidFill>
                <a:schemeClr val="tx1"/>
              </a:solidFill>
            </a:endParaRPr>
          </a:p>
          <a:p>
            <a:pPr>
              <a:lnSpc>
                <a:spcPct val="150000"/>
              </a:lnSpc>
              <a:buClrTx/>
              <a:buFont typeface="+mj-lt"/>
              <a:buAutoNum type="alphaUcPeriod"/>
            </a:pPr>
            <a:r>
              <a:rPr lang="en-IN" dirty="0" smtClean="0">
                <a:solidFill>
                  <a:schemeClr val="tx1"/>
                </a:solidFill>
              </a:rPr>
              <a:t>1</a:t>
            </a:r>
          </a:p>
          <a:p>
            <a:pPr>
              <a:lnSpc>
                <a:spcPct val="150000"/>
              </a:lnSpc>
              <a:buClrTx/>
              <a:buFont typeface="+mj-lt"/>
              <a:buAutoNum type="alphaUcPeriod"/>
            </a:pPr>
            <a:r>
              <a:rPr lang="en-IN" dirty="0" smtClean="0">
                <a:solidFill>
                  <a:schemeClr val="tx1"/>
                </a:solidFill>
              </a:rPr>
              <a:t>2</a:t>
            </a:r>
          </a:p>
          <a:p>
            <a:pPr>
              <a:lnSpc>
                <a:spcPct val="150000"/>
              </a:lnSpc>
              <a:buClrTx/>
              <a:buFont typeface="+mj-lt"/>
              <a:buAutoNum type="alphaUcPeriod"/>
            </a:pPr>
            <a:r>
              <a:rPr lang="en-IN" dirty="0" smtClean="0">
                <a:solidFill>
                  <a:schemeClr val="tx1"/>
                </a:solidFill>
              </a:rPr>
              <a:t>3</a:t>
            </a:r>
          </a:p>
          <a:p>
            <a:pPr>
              <a:lnSpc>
                <a:spcPct val="150000"/>
              </a:lnSpc>
              <a:buClrTx/>
              <a:buFont typeface="+mj-lt"/>
              <a:buAutoNum type="alphaUcPeriod"/>
            </a:pPr>
            <a:r>
              <a:rPr lang="en-IN" dirty="0" smtClean="0">
                <a:solidFill>
                  <a:schemeClr val="tx1"/>
                </a:solidFill>
              </a:rPr>
              <a:t>4</a:t>
            </a:r>
            <a:endParaRPr lang="en-IN" b="1" dirty="0" smtClean="0">
              <a:solidFill>
                <a:schemeClr val="tx1"/>
              </a:solidFill>
            </a:endParaRPr>
          </a:p>
          <a:p>
            <a:pPr>
              <a:buClrTx/>
              <a:buNone/>
            </a:pPr>
            <a:endParaRPr lang="en-IN" b="1" dirty="0" smtClean="0">
              <a:solidFill>
                <a:schemeClr val="tx1"/>
              </a:solidFill>
            </a:endParaRPr>
          </a:p>
          <a:p>
            <a:pPr>
              <a:buClrTx/>
              <a:buNone/>
            </a:pPr>
            <a:r>
              <a:rPr lang="en-IN" b="1" dirty="0" smtClean="0">
                <a:solidFill>
                  <a:schemeClr val="tx1"/>
                </a:solidFill>
              </a:rPr>
              <a:t>								Answer: C</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10:</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10.PNG"/>
          <p:cNvPicPr>
            <a:picLocks noChangeAspect="1"/>
          </p:cNvPicPr>
          <p:nvPr/>
        </p:nvPicPr>
        <p:blipFill>
          <a:blip r:embed="rId5"/>
          <a:stretch>
            <a:fillRect/>
          </a:stretch>
        </p:blipFill>
        <p:spPr>
          <a:xfrm>
            <a:off x="506000" y="1456580"/>
            <a:ext cx="2667372" cy="9240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55914"/>
            <a:ext cx="8520600" cy="3501799"/>
          </a:xfrm>
        </p:spPr>
        <p:txBody>
          <a:bodyPr/>
          <a:lstStyle/>
          <a:p>
            <a:pPr marL="114300" indent="0">
              <a:lnSpc>
                <a:spcPct val="150000"/>
              </a:lnSpc>
              <a:buNone/>
            </a:pPr>
            <a:r>
              <a:rPr lang="en-US" dirty="0" smtClean="0">
                <a:solidFill>
                  <a:schemeClr val="tx1"/>
                </a:solidFill>
              </a:rPr>
              <a:t>This is an alternating series. In the first segment, the letter "E" faces right, then down, then right. In the second segment, the letters all face down. To follow this pattern, in the fourth segment, the letters must all face up.</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47057"/>
            <a:ext cx="8640571" cy="3610656"/>
          </a:xfrm>
        </p:spPr>
        <p:txBody>
          <a:bodyPr/>
          <a:lstStyle/>
          <a:p>
            <a:pPr>
              <a:buNone/>
            </a:pPr>
            <a:r>
              <a:rPr lang="en-US" dirty="0" smtClean="0">
                <a:solidFill>
                  <a:schemeClr val="tx1"/>
                </a:solidFill>
              </a:rPr>
              <a:t>Choose the correct pattern:</a:t>
            </a:r>
          </a:p>
          <a:p>
            <a:pPr>
              <a:buNone/>
            </a:pPr>
            <a:endParaRPr lang="en-US" dirty="0" smtClean="0">
              <a:solidFill>
                <a:schemeClr val="tx1"/>
              </a:solidFill>
            </a:endParaRPr>
          </a:p>
          <a:p>
            <a:pPr>
              <a:buClrTx/>
              <a:buNone/>
            </a:pPr>
            <a:r>
              <a:rPr lang="en-US" dirty="0" smtClean="0">
                <a:solidFill>
                  <a:schemeClr val="tx1"/>
                </a:solidFill>
              </a:rPr>
              <a:t>  </a:t>
            </a:r>
          </a:p>
          <a:p>
            <a:pPr>
              <a:buNone/>
            </a:pPr>
            <a:r>
              <a:rPr lang="en-US" dirty="0" smtClean="0">
                <a:solidFill>
                  <a:schemeClr val="tx1"/>
                </a:solidFill>
              </a:rPr>
              <a:t>                                                                                                             </a:t>
            </a:r>
            <a:endParaRPr lang="en-US" b="1" dirty="0" smtClean="0">
              <a:solidFill>
                <a:schemeClr val="tx1"/>
              </a:solidFill>
            </a:endParaRPr>
          </a:p>
          <a:p>
            <a:pPr>
              <a:lnSpc>
                <a:spcPct val="150000"/>
              </a:lnSpc>
              <a:buClrTx/>
              <a:buFont typeface="+mj-lt"/>
              <a:buAutoNum type="alphaUcPeriod"/>
            </a:pPr>
            <a:r>
              <a:rPr lang="en-US" dirty="0" smtClean="0">
                <a:solidFill>
                  <a:schemeClr val="tx1"/>
                </a:solidFill>
              </a:rPr>
              <a:t>1</a:t>
            </a:r>
          </a:p>
          <a:p>
            <a:pPr>
              <a:lnSpc>
                <a:spcPct val="150000"/>
              </a:lnSpc>
              <a:buClrTx/>
              <a:buFont typeface="+mj-lt"/>
              <a:buAutoNum type="alphaUcPeriod"/>
            </a:pPr>
            <a:r>
              <a:rPr lang="en-US" dirty="0" smtClean="0">
                <a:solidFill>
                  <a:schemeClr val="tx1"/>
                </a:solidFill>
              </a:rPr>
              <a:t>2</a:t>
            </a:r>
          </a:p>
          <a:p>
            <a:pPr>
              <a:lnSpc>
                <a:spcPct val="150000"/>
              </a:lnSpc>
              <a:buClrTx/>
              <a:buFont typeface="+mj-lt"/>
              <a:buAutoNum type="alphaUcPeriod"/>
            </a:pPr>
            <a:r>
              <a:rPr lang="en-US" dirty="0" smtClean="0">
                <a:solidFill>
                  <a:schemeClr val="tx1"/>
                </a:solidFill>
              </a:rPr>
              <a:t>3</a:t>
            </a:r>
          </a:p>
          <a:p>
            <a:pPr>
              <a:lnSpc>
                <a:spcPct val="150000"/>
              </a:lnSpc>
              <a:buClrTx/>
              <a:buFont typeface="+mj-lt"/>
              <a:buAutoNum type="alphaUcPeriod"/>
            </a:pPr>
            <a:r>
              <a:rPr lang="en-US" dirty="0" smtClean="0">
                <a:solidFill>
                  <a:schemeClr val="tx1"/>
                </a:solidFill>
              </a:rPr>
              <a:t>4      </a:t>
            </a:r>
          </a:p>
          <a:p>
            <a:pPr>
              <a:lnSpc>
                <a:spcPct val="150000"/>
              </a:lnSpc>
              <a:buClrTx/>
              <a:buNone/>
            </a:pPr>
            <a:r>
              <a:rPr lang="en-US" b="1" dirty="0" smtClean="0">
                <a:solidFill>
                  <a:schemeClr val="tx1"/>
                </a:solidFill>
              </a:rPr>
              <a:t>								  </a:t>
            </a:r>
          </a:p>
          <a:p>
            <a:pPr>
              <a:lnSpc>
                <a:spcPct val="150000"/>
              </a:lnSpc>
              <a:buClrTx/>
              <a:buNone/>
            </a:pPr>
            <a:r>
              <a:rPr lang="en-US" b="1" dirty="0" smtClean="0">
                <a:solidFill>
                  <a:schemeClr val="tx1"/>
                </a:solidFill>
              </a:rPr>
              <a:t>								 Answer: B</a:t>
            </a:r>
            <a:r>
              <a:rPr lang="en-US" dirty="0" smtClean="0">
                <a:solidFill>
                  <a:schemeClr val="tx1"/>
                </a:solidFill>
              </a:rPr>
              <a:t>                                                                                                      </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 11:</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11.PNG"/>
          <p:cNvPicPr>
            <a:picLocks noChangeAspect="1"/>
          </p:cNvPicPr>
          <p:nvPr/>
        </p:nvPicPr>
        <p:blipFill>
          <a:blip r:embed="rId5"/>
          <a:stretch>
            <a:fillRect/>
          </a:stretch>
        </p:blipFill>
        <p:spPr>
          <a:xfrm>
            <a:off x="416206" y="1368124"/>
            <a:ext cx="2476846" cy="1057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32387"/>
            <a:ext cx="8640571" cy="3525326"/>
          </a:xfrm>
        </p:spPr>
        <p:txBody>
          <a:bodyPr/>
          <a:lstStyle/>
          <a:p>
            <a:pPr marL="114300" indent="0">
              <a:lnSpc>
                <a:spcPct val="150000"/>
              </a:lnSpc>
              <a:buNone/>
            </a:pPr>
            <a:r>
              <a:rPr lang="en-US" dirty="0" smtClean="0">
                <a:solidFill>
                  <a:schemeClr val="tx1"/>
                </a:solidFill>
              </a:rPr>
              <a:t>Notice that in each segment, the figures are all the same shape, but the one in the middle is larger than the two on either side. Also, notice that one of the figures is shaded and that this shading alternates first right and then left. To continue this pattern in the third segment, you will look for a square. Choice b is correct because this choice will put the large square between the two smaller squares, with the shading on the right.</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67416"/>
            <a:ext cx="8520600" cy="3909383"/>
          </a:xfrm>
        </p:spPr>
        <p:txBody>
          <a:bodyPr/>
          <a:lstStyle/>
          <a:p>
            <a:pPr marL="114300" indent="0">
              <a:buNone/>
            </a:pPr>
            <a:r>
              <a:rPr lang="en-US" dirty="0" smtClean="0">
                <a:solidFill>
                  <a:schemeClr val="tx1"/>
                </a:solidFill>
              </a:rPr>
              <a:t>Choose the correct pattern:</a:t>
            </a:r>
          </a:p>
          <a:p>
            <a:pPr marL="114300" indent="0">
              <a:buNone/>
            </a:pPr>
            <a:endParaRPr lang="en-US" baseline="30000" dirty="0" smtClean="0">
              <a:solidFill>
                <a:schemeClr val="tx1"/>
              </a:solidFill>
            </a:endParaRPr>
          </a:p>
          <a:p>
            <a:pPr marL="114300" indent="0">
              <a:buNone/>
            </a:pPr>
            <a:r>
              <a:rPr lang="en-US" dirty="0" smtClean="0">
                <a:solidFill>
                  <a:schemeClr val="tx1"/>
                </a:solidFill>
              </a:rPr>
              <a:t>                                                                                                  </a:t>
            </a:r>
          </a:p>
          <a:p>
            <a:pPr marL="114300" indent="0">
              <a:buNone/>
            </a:pPr>
            <a:endParaRPr lang="en-US" dirty="0" smtClean="0">
              <a:solidFill>
                <a:schemeClr val="tx1"/>
              </a:solidFill>
            </a:endParaRPr>
          </a:p>
          <a:p>
            <a:pPr marL="114300" indent="0">
              <a:buNone/>
            </a:pPr>
            <a:endParaRPr lang="en-US" dirty="0" smtClean="0">
              <a:solidFill>
                <a:schemeClr val="tx1"/>
              </a:solidFill>
            </a:endParaRPr>
          </a:p>
          <a:p>
            <a:pPr>
              <a:lnSpc>
                <a:spcPct val="150000"/>
              </a:lnSpc>
              <a:buClr>
                <a:schemeClr val="tx1"/>
              </a:buClr>
              <a:buFont typeface="+mj-lt"/>
              <a:buAutoNum type="alphaUcPeriod"/>
            </a:pPr>
            <a:r>
              <a:rPr lang="en-US" dirty="0" smtClean="0">
                <a:solidFill>
                  <a:schemeClr val="tx1"/>
                </a:solidFill>
              </a:rPr>
              <a:t>1</a:t>
            </a:r>
          </a:p>
          <a:p>
            <a:pPr>
              <a:lnSpc>
                <a:spcPct val="150000"/>
              </a:lnSpc>
              <a:buClr>
                <a:schemeClr val="tx1"/>
              </a:buClr>
              <a:buFont typeface="+mj-lt"/>
              <a:buAutoNum type="alphaUcPeriod"/>
            </a:pPr>
            <a:r>
              <a:rPr lang="en-US" dirty="0" smtClean="0">
                <a:solidFill>
                  <a:schemeClr val="tx1"/>
                </a:solidFill>
              </a:rPr>
              <a:t>2</a:t>
            </a:r>
          </a:p>
          <a:p>
            <a:pPr>
              <a:lnSpc>
                <a:spcPct val="150000"/>
              </a:lnSpc>
              <a:buClr>
                <a:schemeClr val="tx1"/>
              </a:buClr>
              <a:buFont typeface="+mj-lt"/>
              <a:buAutoNum type="alphaUcPeriod"/>
            </a:pPr>
            <a:r>
              <a:rPr lang="en-US" dirty="0" smtClean="0">
                <a:solidFill>
                  <a:schemeClr val="tx1"/>
                </a:solidFill>
              </a:rPr>
              <a:t>3</a:t>
            </a:r>
          </a:p>
          <a:p>
            <a:pPr>
              <a:lnSpc>
                <a:spcPct val="150000"/>
              </a:lnSpc>
              <a:buClr>
                <a:schemeClr val="tx1"/>
              </a:buClr>
              <a:buFont typeface="+mj-lt"/>
              <a:buAutoNum type="alphaUcPeriod"/>
            </a:pPr>
            <a:r>
              <a:rPr lang="en-US" dirty="0" smtClean="0">
                <a:solidFill>
                  <a:schemeClr val="tx1"/>
                </a:solidFill>
              </a:rPr>
              <a:t>4   </a:t>
            </a:r>
          </a:p>
          <a:p>
            <a:pPr>
              <a:lnSpc>
                <a:spcPct val="150000"/>
              </a:lnSpc>
              <a:buClr>
                <a:schemeClr val="tx1"/>
              </a:buClr>
              <a:buNone/>
            </a:pPr>
            <a:r>
              <a:rPr lang="en-US" b="1" dirty="0" smtClean="0">
                <a:solidFill>
                  <a:schemeClr val="tx1"/>
                </a:solidFill>
              </a:rPr>
              <a:t>								Answer: A</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2860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12:</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12.PNG"/>
          <p:cNvPicPr>
            <a:picLocks noChangeAspect="1"/>
          </p:cNvPicPr>
          <p:nvPr/>
        </p:nvPicPr>
        <p:blipFill>
          <a:blip r:embed="rId5"/>
          <a:stretch>
            <a:fillRect/>
          </a:stretch>
        </p:blipFill>
        <p:spPr>
          <a:xfrm>
            <a:off x="442752" y="1517815"/>
            <a:ext cx="2314898" cy="8668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405238"/>
          </a:xfrm>
        </p:spPr>
        <p:txBody>
          <a:bodyPr/>
          <a:lstStyle/>
          <a:p>
            <a:pPr marL="114300" indent="0">
              <a:lnSpc>
                <a:spcPct val="150000"/>
              </a:lnSpc>
              <a:buNone/>
            </a:pPr>
            <a:r>
              <a:rPr lang="en-US" dirty="0" smtClean="0">
                <a:solidFill>
                  <a:schemeClr val="tx1"/>
                </a:solidFill>
              </a:rPr>
              <a:t>Look at each segment. You will notice that in each, the figure on the right and the figure on the left are the same; the figure in between is different. To continue this pattern in the last segment, the diamond on the left will be repeated on the right. Choice a is the only possible answer.</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4"/>
            <a:ext cx="8520600" cy="3637239"/>
          </a:xfrm>
        </p:spPr>
        <p:txBody>
          <a:bodyPr/>
          <a:lstStyle/>
          <a:p>
            <a:pPr>
              <a:buNone/>
            </a:pPr>
            <a:r>
              <a:rPr lang="en-US" dirty="0" smtClean="0">
                <a:solidFill>
                  <a:schemeClr val="tx1"/>
                </a:solidFill>
              </a:rPr>
              <a:t>Choose the correct pattern:</a:t>
            </a:r>
          </a:p>
          <a:p>
            <a:pPr>
              <a:buNone/>
            </a:pPr>
            <a:endParaRPr lang="en-US" dirty="0" smtClean="0">
              <a:solidFill>
                <a:schemeClr val="tx1"/>
              </a:solidFill>
            </a:endParaRPr>
          </a:p>
          <a:p>
            <a:pPr>
              <a:buNone/>
            </a:pPr>
            <a:endParaRPr lang="en-US" dirty="0" smtClean="0">
              <a:solidFill>
                <a:schemeClr val="tx1"/>
              </a:solidFill>
            </a:endParaRPr>
          </a:p>
          <a:p>
            <a:pPr marL="114300" indent="0">
              <a:buNone/>
            </a:pPr>
            <a:endParaRPr lang="en-US" dirty="0" smtClean="0">
              <a:solidFill>
                <a:schemeClr val="tx1"/>
              </a:solidFill>
            </a:endParaRPr>
          </a:p>
          <a:p>
            <a:pPr marL="114300" indent="0">
              <a:buNone/>
            </a:pPr>
            <a:endParaRPr lang="en-US" dirty="0" smtClean="0">
              <a:solidFill>
                <a:schemeClr val="tx1"/>
              </a:solidFill>
            </a:endParaRPr>
          </a:p>
          <a:p>
            <a:pPr>
              <a:buClrTx/>
              <a:buFont typeface="+mj-lt"/>
              <a:buAutoNum type="alphaUcPeriod"/>
            </a:pPr>
            <a:r>
              <a:rPr lang="en-US" dirty="0" smtClean="0">
                <a:solidFill>
                  <a:schemeClr val="tx1"/>
                </a:solidFill>
              </a:rPr>
              <a:t>1</a:t>
            </a:r>
          </a:p>
          <a:p>
            <a:pPr>
              <a:buClrTx/>
              <a:buFont typeface="+mj-lt"/>
              <a:buAutoNum type="alphaUcPeriod"/>
            </a:pPr>
            <a:r>
              <a:rPr lang="en-US" dirty="0" smtClean="0">
                <a:solidFill>
                  <a:schemeClr val="tx1"/>
                </a:solidFill>
              </a:rPr>
              <a:t>2             </a:t>
            </a:r>
          </a:p>
          <a:p>
            <a:pPr>
              <a:buClrTx/>
              <a:buFont typeface="+mj-lt"/>
              <a:buAutoNum type="alphaUcPeriod"/>
            </a:pPr>
            <a:r>
              <a:rPr lang="en-US" dirty="0" smtClean="0">
                <a:solidFill>
                  <a:schemeClr val="tx1"/>
                </a:solidFill>
              </a:rPr>
              <a:t>3</a:t>
            </a:r>
            <a:endParaRPr lang="en-US" b="1" dirty="0" smtClean="0">
              <a:solidFill>
                <a:schemeClr val="tx1"/>
              </a:solidFill>
            </a:endParaRPr>
          </a:p>
          <a:p>
            <a:pPr>
              <a:buClrTx/>
              <a:buFont typeface="+mj-lt"/>
              <a:buAutoNum type="alphaUcPeriod"/>
            </a:pPr>
            <a:r>
              <a:rPr lang="en-US" dirty="0" smtClean="0">
                <a:solidFill>
                  <a:schemeClr val="tx1"/>
                </a:solidFill>
              </a:rPr>
              <a:t>4</a:t>
            </a:r>
          </a:p>
          <a:p>
            <a:pPr marL="114300" indent="0">
              <a:buNone/>
            </a:pPr>
            <a:r>
              <a:rPr lang="en-US" b="1" dirty="0" smtClean="0">
                <a:solidFill>
                  <a:schemeClr val="tx1"/>
                </a:solidFill>
              </a:rPr>
              <a:t>							Answer: D</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lnSpc>
                <a:spcPct val="150000"/>
              </a:lnSpc>
            </a:pPr>
            <a:r>
              <a:rPr lang="en-IN" sz="20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13:</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8" name="Picture 7" descr="vr13.PNG"/>
          <p:cNvPicPr>
            <a:picLocks noChangeAspect="1"/>
          </p:cNvPicPr>
          <p:nvPr/>
        </p:nvPicPr>
        <p:blipFill>
          <a:blip r:embed="rId5"/>
          <a:stretch>
            <a:fillRect/>
          </a:stretch>
        </p:blipFill>
        <p:spPr>
          <a:xfrm>
            <a:off x="494471" y="1700828"/>
            <a:ext cx="2124372" cy="914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405238"/>
          </a:xfrm>
        </p:spPr>
        <p:txBody>
          <a:bodyPr/>
          <a:lstStyle/>
          <a:p>
            <a:pPr marL="114300" indent="0">
              <a:lnSpc>
                <a:spcPct val="150000"/>
              </a:lnSpc>
              <a:buNone/>
            </a:pPr>
            <a:r>
              <a:rPr lang="en-US" dirty="0" smtClean="0">
                <a:solidFill>
                  <a:schemeClr val="tx1"/>
                </a:solidFill>
              </a:rPr>
              <a:t>This sequence concerns the number of sides on each figure. In the first segment, the three figures have one side, and then two sides, and then three sides. In the second segment, the number of sides increases and then decreases. In the third segment, the number of sides continues to decrease.</a:t>
            </a: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IN" sz="2000" dirty="0" smtClean="0">
                <a:solidFill>
                  <a:schemeClr val="bg1"/>
                </a:solidFill>
              </a:rPr>
              <a:t>Concepts:</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75557" y="925285"/>
            <a:ext cx="8472488" cy="2169825"/>
          </a:xfrm>
          <a:prstGeom prst="rect">
            <a:avLst/>
          </a:prstGeom>
          <a:noFill/>
        </p:spPr>
        <p:txBody>
          <a:bodyPr wrap="square" rtlCol="0">
            <a:spAutoFit/>
          </a:bodyPr>
          <a:lstStyle/>
          <a:p>
            <a:pPr>
              <a:lnSpc>
                <a:spcPct val="150000"/>
              </a:lnSpc>
            </a:pPr>
            <a:r>
              <a:rPr lang="en-US" sz="1800" b="1" dirty="0" smtClean="0"/>
              <a:t>Critical reasoning mimic the pattern:</a:t>
            </a:r>
          </a:p>
          <a:p>
            <a:pPr>
              <a:lnSpc>
                <a:spcPct val="150000"/>
              </a:lnSpc>
            </a:pPr>
            <a:r>
              <a:rPr lang="en-US" sz="1800" dirty="0" smtClean="0"/>
              <a:t>In this one is supposed to pick the choice, which is same as the flow/logic of the reasoning in the question.</a:t>
            </a:r>
          </a:p>
          <a:p>
            <a:pPr>
              <a:lnSpc>
                <a:spcPct val="150000"/>
              </a:lnSpc>
            </a:pPr>
            <a:r>
              <a:rPr lang="en-US" sz="1800" dirty="0" smtClean="0"/>
              <a:t>It is the process of manipulating one's mental image of an object in order to reach a certain conclusion.</a:t>
            </a:r>
            <a:endParaRPr lang="en-IN" sz="1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815" y="925285"/>
            <a:ext cx="8520600" cy="3918857"/>
          </a:xfrm>
        </p:spPr>
        <p:txBody>
          <a:bodyPr/>
          <a:lstStyle/>
          <a:p>
            <a:pPr marL="114300" indent="0">
              <a:buNone/>
            </a:pPr>
            <a:r>
              <a:rPr lang="en-US" dirty="0" smtClean="0">
                <a:solidFill>
                  <a:schemeClr val="tx1"/>
                </a:solidFill>
              </a:rPr>
              <a:t>Choose the correct pattern:</a:t>
            </a:r>
          </a:p>
          <a:p>
            <a:pPr marL="114300" indent="0">
              <a:buNone/>
            </a:pPr>
            <a:endParaRPr lang="en-US" dirty="0" smtClean="0">
              <a:solidFill>
                <a:schemeClr val="tx1"/>
              </a:solidFill>
            </a:endParaRPr>
          </a:p>
          <a:p>
            <a:pPr marL="114300" indent="0">
              <a:buNone/>
            </a:pPr>
            <a:endParaRPr lang="en-US" dirty="0" smtClean="0">
              <a:solidFill>
                <a:schemeClr val="tx1"/>
              </a:solidFill>
            </a:endParaRPr>
          </a:p>
          <a:p>
            <a:pPr marL="114300" indent="0">
              <a:buNone/>
            </a:pPr>
            <a:endParaRPr lang="en-US" dirty="0" smtClean="0">
              <a:solidFill>
                <a:schemeClr val="tx1"/>
              </a:solidFill>
            </a:endParaRPr>
          </a:p>
          <a:p>
            <a:pPr marL="114300" indent="0">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a:t>
            </a:r>
          </a:p>
          <a:p>
            <a:pPr>
              <a:lnSpc>
                <a:spcPct val="150000"/>
              </a:lnSpc>
              <a:buClrTx/>
              <a:buFont typeface="+mj-lt"/>
              <a:buAutoNum type="alphaUcPeriod"/>
            </a:pPr>
            <a:r>
              <a:rPr lang="en-US" dirty="0" smtClean="0">
                <a:solidFill>
                  <a:schemeClr val="tx1"/>
                </a:solidFill>
              </a:rPr>
              <a:t>2</a:t>
            </a:r>
          </a:p>
          <a:p>
            <a:pPr>
              <a:lnSpc>
                <a:spcPct val="150000"/>
              </a:lnSpc>
              <a:buClrTx/>
              <a:buFont typeface="+mj-lt"/>
              <a:buAutoNum type="alphaUcPeriod"/>
            </a:pPr>
            <a:r>
              <a:rPr lang="en-US" dirty="0" smtClean="0">
                <a:solidFill>
                  <a:schemeClr val="tx1"/>
                </a:solidFill>
              </a:rPr>
              <a:t>3</a:t>
            </a:r>
          </a:p>
          <a:p>
            <a:pPr>
              <a:lnSpc>
                <a:spcPct val="150000"/>
              </a:lnSpc>
              <a:buClrTx/>
              <a:buFont typeface="+mj-lt"/>
              <a:buAutoNum type="alphaUcPeriod"/>
            </a:pPr>
            <a:r>
              <a:rPr lang="en-US" dirty="0" smtClean="0">
                <a:solidFill>
                  <a:schemeClr val="tx1"/>
                </a:solidFill>
              </a:rPr>
              <a:t>4</a:t>
            </a:r>
          </a:p>
          <a:p>
            <a:pPr>
              <a:lnSpc>
                <a:spcPct val="150000"/>
              </a:lnSpc>
              <a:buClrTx/>
              <a:buNone/>
            </a:pPr>
            <a:r>
              <a:rPr lang="en-US" b="1" dirty="0" smtClean="0">
                <a:solidFill>
                  <a:schemeClr val="tx1"/>
                </a:solidFill>
              </a:rPr>
              <a:t>								Answer: A</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14:</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6" name="Picture 5" descr="vr14.PNG"/>
          <p:cNvPicPr>
            <a:picLocks noChangeAspect="1"/>
          </p:cNvPicPr>
          <p:nvPr/>
        </p:nvPicPr>
        <p:blipFill>
          <a:blip r:embed="rId5"/>
          <a:stretch>
            <a:fillRect/>
          </a:stretch>
        </p:blipFill>
        <p:spPr>
          <a:xfrm>
            <a:off x="320258" y="1308922"/>
            <a:ext cx="2734057" cy="1219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405238"/>
          </a:xfrm>
        </p:spPr>
        <p:txBody>
          <a:bodyPr/>
          <a:lstStyle/>
          <a:p>
            <a:pPr marL="114300" indent="0">
              <a:lnSpc>
                <a:spcPct val="150000"/>
              </a:lnSpc>
              <a:buNone/>
            </a:pPr>
            <a:r>
              <a:rPr lang="en-US" dirty="0" smtClean="0">
                <a:solidFill>
                  <a:schemeClr val="tx1"/>
                </a:solidFill>
              </a:rPr>
              <a:t>Look carefully at the number of dots in each domino. The first segment goes from five to three to one. The second segment goes from one to three to five. The third segment repeats the first segment.</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94657"/>
            <a:ext cx="8520600" cy="3897085"/>
          </a:xfrm>
        </p:spPr>
        <p:txBody>
          <a:bodyPr/>
          <a:lstStyle/>
          <a:p>
            <a:pPr marL="114300" indent="0">
              <a:buNone/>
            </a:pPr>
            <a:r>
              <a:rPr lang="en-US" dirty="0" smtClean="0">
                <a:solidFill>
                  <a:schemeClr val="tx1"/>
                </a:solidFill>
              </a:rPr>
              <a:t>Find missing pattern:</a:t>
            </a:r>
          </a:p>
          <a:p>
            <a:pPr marL="114300" indent="0">
              <a:buNone/>
            </a:pPr>
            <a:endParaRPr lang="en-US" dirty="0" smtClean="0">
              <a:solidFill>
                <a:schemeClr val="tx1"/>
              </a:solidFill>
            </a:endParaRPr>
          </a:p>
          <a:p>
            <a:pPr marL="114300" indent="0">
              <a:buNone/>
            </a:pPr>
            <a:endParaRPr lang="en-US" dirty="0" smtClean="0">
              <a:solidFill>
                <a:schemeClr val="tx1"/>
              </a:solidFill>
            </a:endParaRPr>
          </a:p>
          <a:p>
            <a:pPr>
              <a:buClr>
                <a:srgbClr val="060606"/>
              </a:buClr>
              <a:buNone/>
            </a:pPr>
            <a:endParaRPr lang="en-US" dirty="0" smtClean="0">
              <a:solidFill>
                <a:schemeClr val="tx1"/>
              </a:solidFill>
            </a:endParaRPr>
          </a:p>
          <a:p>
            <a:pPr marL="114300" indent="0">
              <a:buNone/>
            </a:pPr>
            <a:r>
              <a:rPr lang="en-US" dirty="0" smtClean="0">
                <a:solidFill>
                  <a:schemeClr val="tx1"/>
                </a:solidFill>
              </a:rPr>
              <a:t>                 </a:t>
            </a:r>
          </a:p>
          <a:p>
            <a:pPr marL="114300" indent="0">
              <a:buNone/>
            </a:pPr>
            <a:r>
              <a:rPr lang="en-US" dirty="0" smtClean="0">
                <a:solidFill>
                  <a:schemeClr val="tx1"/>
                </a:solidFill>
              </a:rPr>
              <a:t>                                                                                                            </a:t>
            </a:r>
          </a:p>
          <a:p>
            <a:pPr marL="114300" indent="0">
              <a:buNone/>
            </a:pPr>
            <a:endParaRPr lang="en-US" b="1" dirty="0" smtClean="0">
              <a:solidFill>
                <a:schemeClr val="tx1"/>
              </a:solidFill>
            </a:endParaRPr>
          </a:p>
          <a:p>
            <a:pPr marL="114300" indent="0">
              <a:buNone/>
            </a:pPr>
            <a:endParaRPr lang="en-US" b="1" dirty="0" smtClean="0">
              <a:solidFill>
                <a:schemeClr val="tx1"/>
              </a:solidFill>
            </a:endParaRPr>
          </a:p>
          <a:p>
            <a:pPr marL="114300" indent="0">
              <a:buNone/>
            </a:pPr>
            <a:endParaRPr lang="en-US" b="1" dirty="0" smtClean="0">
              <a:solidFill>
                <a:schemeClr val="tx1"/>
              </a:solidFill>
            </a:endParaRPr>
          </a:p>
          <a:p>
            <a:pPr marL="114300" indent="0">
              <a:buNone/>
            </a:pPr>
            <a:endParaRPr lang="en-US" b="1" dirty="0" smtClean="0">
              <a:solidFill>
                <a:schemeClr val="tx1"/>
              </a:solidFill>
            </a:endParaRPr>
          </a:p>
          <a:p>
            <a:pPr marL="114300" indent="0">
              <a:buNone/>
            </a:pPr>
            <a:endParaRPr lang="en-US" b="1" dirty="0" smtClean="0">
              <a:solidFill>
                <a:schemeClr val="tx1"/>
              </a:solidFill>
            </a:endParaRPr>
          </a:p>
          <a:p>
            <a:pPr marL="114300" indent="0">
              <a:buNone/>
            </a:pPr>
            <a:r>
              <a:rPr lang="en-US" b="1" dirty="0" smtClean="0">
                <a:solidFill>
                  <a:schemeClr val="tx1"/>
                </a:solidFill>
              </a:rPr>
              <a:t>							Answer: D</a:t>
            </a:r>
            <a:endParaRPr lang="en-IN" b="1"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400" b="1" dirty="0" smtClean="0">
                <a:ln w="6600">
                  <a:solidFill>
                    <a:schemeClr val="accent2"/>
                  </a:solidFill>
                  <a:prstDash val="solid"/>
                </a:ln>
                <a:solidFill>
                  <a:srgbClr val="FFFFFF"/>
                </a:solidFill>
                <a:effectLst>
                  <a:outerShdw dist="38100" dir="2700000" algn="tl" rotWithShape="0">
                    <a:schemeClr val="accent2"/>
                  </a:outerShdw>
                </a:effectLst>
              </a:rPr>
              <a:t>Question</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 15:</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pic>
        <p:nvPicPr>
          <p:cNvPr id="8" name="Picture 7" descr="v17.PNG"/>
          <p:cNvPicPr>
            <a:picLocks noChangeAspect="1"/>
          </p:cNvPicPr>
          <p:nvPr/>
        </p:nvPicPr>
        <p:blipFill>
          <a:blip r:embed="rId5"/>
          <a:stretch>
            <a:fillRect/>
          </a:stretch>
        </p:blipFill>
        <p:spPr>
          <a:xfrm>
            <a:off x="2975697" y="936752"/>
            <a:ext cx="3147005" cy="1893533"/>
          </a:xfrm>
          <a:prstGeom prst="rect">
            <a:avLst/>
          </a:prstGeom>
        </p:spPr>
      </p:pic>
      <p:pic>
        <p:nvPicPr>
          <p:cNvPr id="9" name="Picture 8" descr="vr16.PNG"/>
          <p:cNvPicPr>
            <a:picLocks noChangeAspect="1"/>
          </p:cNvPicPr>
          <p:nvPr/>
        </p:nvPicPr>
        <p:blipFill>
          <a:blip r:embed="rId6"/>
          <a:stretch>
            <a:fillRect/>
          </a:stretch>
        </p:blipFill>
        <p:spPr>
          <a:xfrm>
            <a:off x="454426" y="1381695"/>
            <a:ext cx="1319944" cy="2830933"/>
          </a:xfrm>
          <a:prstGeom prst="rect">
            <a:avLst/>
          </a:prstGeom>
          <a:solidFill>
            <a:schemeClr val="bg1"/>
          </a:solidFill>
          <a:ln>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47135"/>
            <a:ext cx="8520600" cy="3598607"/>
          </a:xfrm>
        </p:spPr>
        <p:txBody>
          <a:bodyPr/>
          <a:lstStyle/>
          <a:p>
            <a:pPr marL="114300" indent="0">
              <a:lnSpc>
                <a:spcPct val="150000"/>
              </a:lnSpc>
              <a:buNone/>
            </a:pPr>
            <a:r>
              <a:rPr lang="en-US" dirty="0" smtClean="0">
                <a:solidFill>
                  <a:schemeClr val="tx1"/>
                </a:solidFill>
              </a:rPr>
              <a:t>All the figures provided in the options are present in the 'collection' except for D which at first sight might seem similar to the figure in the first column-second row object, but close examination would reveal that it has 5 teeth instead of 4 teeth present in the afore-mentioned figure belonging to the collection.</a:t>
            </a:r>
            <a:endParaRPr lang="en-US" dirty="0">
              <a:solidFill>
                <a:schemeClr val="tx1"/>
              </a:solidFill>
            </a:endParaRPr>
          </a:p>
        </p:txBody>
      </p:sp>
      <p:pic>
        <p:nvPicPr>
          <p:cNvPr id="4"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5" name="Google Shape;70;p15"/>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p:cNvPicPr preferRelativeResize="0"/>
          <p:nvPr/>
        </p:nvPicPr>
        <p:blipFill rotWithShape="1">
          <a:blip r:embed="rId4"/>
          <a:srcRect l="41241" t="9528" r="-23988" b="51129"/>
          <a:stretch>
            <a:fillRect/>
          </a:stretch>
        </p:blipFill>
        <p:spPr>
          <a:xfrm>
            <a:off x="0" y="4143245"/>
            <a:ext cx="4457700" cy="100025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01:</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42900" y="1023256"/>
            <a:ext cx="8472488" cy="3831818"/>
          </a:xfrm>
          <a:prstGeom prst="rect">
            <a:avLst/>
          </a:prstGeom>
          <a:noFill/>
        </p:spPr>
        <p:txBody>
          <a:bodyPr wrap="square" rtlCol="0">
            <a:spAutoFit/>
          </a:bodyPr>
          <a:lstStyle/>
          <a:p>
            <a:r>
              <a:rPr lang="en-US" sz="1800" dirty="0" smtClean="0"/>
              <a:t>Look carefully at the sequence of symbols to find the pattern. Choose the correct pattern:</a:t>
            </a:r>
          </a:p>
          <a:p>
            <a:endParaRPr lang="en-US" sz="1800" dirty="0" smtClean="0">
              <a:solidFill>
                <a:schemeClr val="tx1"/>
              </a:solidFill>
            </a:endParaRPr>
          </a:p>
          <a:p>
            <a:endParaRPr lang="en-IN" sz="1800" dirty="0" smtClean="0">
              <a:solidFill>
                <a:schemeClr val="tx1"/>
              </a:solidFill>
            </a:endParaRPr>
          </a:p>
          <a:p>
            <a:r>
              <a:rPr lang="en-IN" sz="1800" dirty="0" smtClean="0">
                <a:solidFill>
                  <a:schemeClr val="tx1"/>
                </a:solidFill>
              </a:rPr>
              <a:t>                                          </a:t>
            </a:r>
          </a:p>
          <a:p>
            <a:endParaRPr lang="en-IN" sz="1800" dirty="0" smtClean="0">
              <a:solidFill>
                <a:schemeClr val="tx1"/>
              </a:solidFill>
            </a:endParaRPr>
          </a:p>
          <a:p>
            <a:pPr marL="342900" indent="-342900">
              <a:lnSpc>
                <a:spcPct val="150000"/>
              </a:lnSpc>
              <a:buFont typeface="+mj-lt"/>
              <a:buAutoNum type="alphaUcPeriod"/>
            </a:pPr>
            <a:r>
              <a:rPr lang="en-IN" sz="1800" dirty="0" smtClean="0">
                <a:solidFill>
                  <a:schemeClr val="tx1"/>
                </a:solidFill>
              </a:rPr>
              <a:t>1</a:t>
            </a:r>
          </a:p>
          <a:p>
            <a:pPr marL="342900" indent="-342900">
              <a:lnSpc>
                <a:spcPct val="150000"/>
              </a:lnSpc>
              <a:buFont typeface="+mj-lt"/>
              <a:buAutoNum type="alphaUcPeriod"/>
            </a:pPr>
            <a:r>
              <a:rPr lang="en-IN" sz="1800" dirty="0" smtClean="0">
                <a:solidFill>
                  <a:schemeClr val="tx1"/>
                </a:solidFill>
              </a:rPr>
              <a:t>2</a:t>
            </a:r>
          </a:p>
          <a:p>
            <a:pPr marL="342900" indent="-342900">
              <a:lnSpc>
                <a:spcPct val="150000"/>
              </a:lnSpc>
              <a:buFont typeface="+mj-lt"/>
              <a:buAutoNum type="alphaUcPeriod"/>
            </a:pPr>
            <a:r>
              <a:rPr lang="en-IN" sz="1800" dirty="0" smtClean="0">
                <a:solidFill>
                  <a:schemeClr val="tx1"/>
                </a:solidFill>
              </a:rPr>
              <a:t>3</a:t>
            </a:r>
          </a:p>
          <a:p>
            <a:pPr marL="342900" indent="-342900">
              <a:lnSpc>
                <a:spcPct val="150000"/>
              </a:lnSpc>
              <a:buFont typeface="+mj-lt"/>
              <a:buAutoNum type="alphaUcPeriod"/>
            </a:pPr>
            <a:r>
              <a:rPr lang="en-IN" sz="1800" dirty="0" smtClean="0">
                <a:solidFill>
                  <a:schemeClr val="tx1"/>
                </a:solidFill>
              </a:rPr>
              <a:t>4             </a:t>
            </a:r>
          </a:p>
          <a:p>
            <a:pPr marL="342900" indent="-342900">
              <a:lnSpc>
                <a:spcPct val="150000"/>
              </a:lnSpc>
            </a:pPr>
            <a:r>
              <a:rPr lang="en-IN" sz="1800" b="1" dirty="0" smtClean="0">
                <a:solidFill>
                  <a:schemeClr val="tx1"/>
                </a:solidFill>
              </a:rPr>
              <a:t>								Answer: D</a:t>
            </a:r>
            <a:r>
              <a:rPr lang="en-IN" sz="1800" dirty="0" smtClean="0">
                <a:solidFill>
                  <a:schemeClr val="tx1"/>
                </a:solidFill>
              </a:rPr>
              <a:t>                                         </a:t>
            </a:r>
            <a:endParaRPr lang="en-IN" sz="1800" b="1" dirty="0">
              <a:solidFill>
                <a:schemeClr val="tx1"/>
              </a:solidFill>
            </a:endParaRPr>
          </a:p>
        </p:txBody>
      </p:sp>
      <p:pic>
        <p:nvPicPr>
          <p:cNvPr id="6" name="Picture 5" descr="vgttt.PNG"/>
          <p:cNvPicPr>
            <a:picLocks noChangeAspect="1"/>
          </p:cNvPicPr>
          <p:nvPr/>
        </p:nvPicPr>
        <p:blipFill>
          <a:blip r:embed="rId5"/>
          <a:stretch>
            <a:fillRect/>
          </a:stretch>
        </p:blipFill>
        <p:spPr>
          <a:xfrm>
            <a:off x="358352" y="1618495"/>
            <a:ext cx="2810267" cy="1057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980">
              <a:lnSpc>
                <a:spcPct val="150000"/>
              </a:lnSpc>
            </a:pPr>
            <a:r>
              <a:rPr lang="en-IN" sz="2000" dirty="0" smtClean="0">
                <a:solidFill>
                  <a:schemeClr val="bg1"/>
                </a:solidFill>
              </a:rPr>
              <a:t>Explanation:</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364671" y="918613"/>
            <a:ext cx="8472488" cy="872034"/>
          </a:xfrm>
          <a:prstGeom prst="rect">
            <a:avLst/>
          </a:prstGeom>
          <a:noFill/>
        </p:spPr>
        <p:txBody>
          <a:bodyPr wrap="square" rtlCol="0">
            <a:spAutoFit/>
          </a:bodyPr>
          <a:lstStyle/>
          <a:p>
            <a:pPr>
              <a:lnSpc>
                <a:spcPct val="150000"/>
              </a:lnSpc>
            </a:pPr>
            <a:r>
              <a:rPr lang="en-US" sz="1800" dirty="0" smtClean="0"/>
              <a:t>In each of the segments, the figures alternate between one-half and one-fourth shaded.</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149125"/>
            <a:ext cx="4457699" cy="475200"/>
          </a:xfrm>
          <a:prstGeom prst="rect">
            <a:avLst/>
          </a:prstGeom>
          <a:noFill/>
          <a:ln>
            <a:noFill/>
          </a:ln>
        </p:spPr>
        <p:txBody>
          <a:bodyPr spcFirstLastPara="1" wrap="square" lIns="0" tIns="0" rIns="0" bIns="0" anchor="ctr" anchorCtr="0">
            <a:noAutofit/>
          </a:bodyPr>
          <a:lstStyle/>
          <a:p>
            <a:pPr indent="539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02:</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p:cNvSpPr txBox="1"/>
          <p:nvPr/>
        </p:nvSpPr>
        <p:spPr>
          <a:xfrm>
            <a:off x="383365" y="990599"/>
            <a:ext cx="8486452" cy="3970318"/>
          </a:xfrm>
          <a:prstGeom prst="rect">
            <a:avLst/>
          </a:prstGeom>
          <a:noFill/>
        </p:spPr>
        <p:txBody>
          <a:bodyPr wrap="square" rtlCol="0">
            <a:spAutoFit/>
          </a:bodyPr>
          <a:lstStyle/>
          <a:p>
            <a:r>
              <a:rPr lang="en-US" sz="1800" dirty="0" smtClean="0"/>
              <a:t>Choose the correct pattern:</a:t>
            </a:r>
          </a:p>
          <a:p>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pPr marL="342900" indent="-342900">
              <a:lnSpc>
                <a:spcPct val="150000"/>
              </a:lnSpc>
              <a:buFont typeface="+mj-lt"/>
              <a:buAutoNum type="alphaUcPeriod"/>
            </a:pPr>
            <a:r>
              <a:rPr lang="en-US" sz="1800" dirty="0" smtClean="0">
                <a:solidFill>
                  <a:schemeClr val="tx1"/>
                </a:solidFill>
              </a:rPr>
              <a:t>1</a:t>
            </a:r>
          </a:p>
          <a:p>
            <a:pPr marL="342900" indent="-342900">
              <a:lnSpc>
                <a:spcPct val="150000"/>
              </a:lnSpc>
              <a:buFont typeface="+mj-lt"/>
              <a:buAutoNum type="alphaUcPeriod"/>
            </a:pPr>
            <a:r>
              <a:rPr lang="en-US" sz="1800" dirty="0" smtClean="0">
                <a:solidFill>
                  <a:schemeClr val="tx1"/>
                </a:solidFill>
              </a:rPr>
              <a:t>2</a:t>
            </a:r>
          </a:p>
          <a:p>
            <a:pPr marL="342900" indent="-342900">
              <a:lnSpc>
                <a:spcPct val="150000"/>
              </a:lnSpc>
              <a:buFont typeface="+mj-lt"/>
              <a:buAutoNum type="alphaUcPeriod"/>
            </a:pPr>
            <a:r>
              <a:rPr lang="en-US" sz="1800" dirty="0" smtClean="0">
                <a:solidFill>
                  <a:schemeClr val="tx1"/>
                </a:solidFill>
              </a:rPr>
              <a:t>3</a:t>
            </a:r>
          </a:p>
          <a:p>
            <a:pPr marL="342900" indent="-342900">
              <a:lnSpc>
                <a:spcPct val="150000"/>
              </a:lnSpc>
              <a:buFont typeface="+mj-lt"/>
              <a:buAutoNum type="alphaUcPeriod"/>
            </a:pPr>
            <a:r>
              <a:rPr lang="en-US" sz="1800" dirty="0" smtClean="0">
                <a:solidFill>
                  <a:schemeClr val="tx1"/>
                </a:solidFill>
              </a:rPr>
              <a:t>4                                                       </a:t>
            </a:r>
          </a:p>
          <a:p>
            <a:pPr marL="342900" indent="-342900">
              <a:lnSpc>
                <a:spcPct val="150000"/>
              </a:lnSpc>
            </a:pPr>
            <a:r>
              <a:rPr lang="en-US" sz="1800" dirty="0" smtClean="0">
                <a:solidFill>
                  <a:schemeClr val="tx1"/>
                </a:solidFill>
              </a:rPr>
              <a:t>								 </a:t>
            </a:r>
          </a:p>
          <a:p>
            <a:pPr marL="342900" indent="-342900">
              <a:lnSpc>
                <a:spcPct val="150000"/>
              </a:lnSpc>
            </a:pPr>
            <a:r>
              <a:rPr lang="en-US" sz="1800" b="1" dirty="0" smtClean="0">
                <a:solidFill>
                  <a:schemeClr val="tx1"/>
                </a:solidFill>
              </a:rPr>
              <a:t>								Answer: C</a:t>
            </a:r>
            <a:endParaRPr lang="en-IN" sz="1800" b="1" dirty="0">
              <a:solidFill>
                <a:schemeClr val="tx1"/>
              </a:solidFill>
            </a:endParaRPr>
          </a:p>
        </p:txBody>
      </p:sp>
      <p:pic>
        <p:nvPicPr>
          <p:cNvPr id="7" name="Picture 6" descr="vr2.PNG"/>
          <p:cNvPicPr>
            <a:picLocks noChangeAspect="1"/>
          </p:cNvPicPr>
          <p:nvPr/>
        </p:nvPicPr>
        <p:blipFill>
          <a:blip r:embed="rId5"/>
          <a:stretch>
            <a:fillRect/>
          </a:stretch>
        </p:blipFill>
        <p:spPr>
          <a:xfrm>
            <a:off x="412127" y="1480457"/>
            <a:ext cx="2419688" cy="1001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149125"/>
            <a:ext cx="4457699" cy="475200"/>
          </a:xfrm>
          <a:prstGeom prst="rect">
            <a:avLst/>
          </a:prstGeom>
          <a:noFill/>
          <a:ln>
            <a:noFill/>
          </a:ln>
        </p:spPr>
        <p:txBody>
          <a:bodyPr spcFirstLastPara="1" wrap="square" lIns="0" tIns="0" rIns="0" bIns="0" anchor="ctr" anchorCtr="0">
            <a:noAutofit/>
          </a:bodyPr>
          <a:lstStyle/>
          <a:p>
            <a:pPr indent="53975"/>
            <a:r>
              <a:rPr lang="en-IN" sz="2000" dirty="0" smtClean="0">
                <a:solidFill>
                  <a:schemeClr val="bg1"/>
                </a:solidFill>
              </a:rPr>
              <a:t>Explanation:</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p:cNvSpPr txBox="1"/>
          <p:nvPr/>
        </p:nvSpPr>
        <p:spPr>
          <a:xfrm>
            <a:off x="318050" y="935820"/>
            <a:ext cx="8486452" cy="1703030"/>
          </a:xfrm>
          <a:prstGeom prst="rect">
            <a:avLst/>
          </a:prstGeom>
          <a:noFill/>
        </p:spPr>
        <p:txBody>
          <a:bodyPr wrap="square" rtlCol="0">
            <a:spAutoFit/>
          </a:bodyPr>
          <a:lstStyle/>
          <a:p>
            <a:pPr>
              <a:lnSpc>
                <a:spcPct val="150000"/>
              </a:lnSpc>
            </a:pPr>
            <a:r>
              <a:rPr lang="en-US" sz="1800" dirty="0" smtClean="0"/>
              <a:t>In the first segment, two letters face right and the next two face left. The first letter in the second segment repeats the last letter of the previous segment. The same is true for the third segment. But the forth segment changes again; it is the opposite of the first segment, so the last two letters must face right.</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825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03:</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p:cNvSpPr txBox="1"/>
          <p:nvPr/>
        </p:nvSpPr>
        <p:spPr>
          <a:xfrm>
            <a:off x="462968" y="904057"/>
            <a:ext cx="8472164" cy="4247317"/>
          </a:xfrm>
          <a:prstGeom prst="rect">
            <a:avLst/>
          </a:prstGeom>
          <a:noFill/>
        </p:spPr>
        <p:txBody>
          <a:bodyPr wrap="square" numCol="1" rtlCol="0">
            <a:spAutoFit/>
          </a:bodyPr>
          <a:lstStyle/>
          <a:p>
            <a:r>
              <a:rPr lang="en-US" sz="1800" dirty="0" smtClean="0"/>
              <a:t>Choose the correct pattern:</a:t>
            </a:r>
          </a:p>
          <a:p>
            <a:endParaRPr lang="en-US" sz="1800" dirty="0" smtClean="0"/>
          </a:p>
          <a:p>
            <a:pPr marL="457200" indent="-457200">
              <a:buFont typeface="+mj-lt"/>
              <a:buAutoNum type="alphaUcPeriod"/>
            </a:pPr>
            <a:endParaRPr lang="en-US" sz="1800" dirty="0" smtClean="0"/>
          </a:p>
          <a:p>
            <a:endParaRPr lang="en-US" sz="1800" dirty="0" smtClean="0"/>
          </a:p>
          <a:p>
            <a:r>
              <a:rPr lang="en-US" sz="1800" dirty="0" smtClean="0"/>
              <a:t>                                            </a:t>
            </a:r>
          </a:p>
          <a:p>
            <a:pPr marL="342900" indent="-342900">
              <a:lnSpc>
                <a:spcPct val="150000"/>
              </a:lnSpc>
              <a:buFont typeface="+mj-lt"/>
              <a:buAutoNum type="alphaUcPeriod"/>
            </a:pPr>
            <a:r>
              <a:rPr lang="en-US" sz="1800" dirty="0" smtClean="0"/>
              <a:t>1</a:t>
            </a:r>
          </a:p>
          <a:p>
            <a:pPr marL="342900" indent="-342900">
              <a:lnSpc>
                <a:spcPct val="150000"/>
              </a:lnSpc>
              <a:buFont typeface="+mj-lt"/>
              <a:buAutoNum type="alphaUcPeriod"/>
            </a:pPr>
            <a:r>
              <a:rPr lang="en-US" sz="1800" dirty="0" smtClean="0"/>
              <a:t>2</a:t>
            </a:r>
          </a:p>
          <a:p>
            <a:pPr marL="342900" indent="-342900">
              <a:lnSpc>
                <a:spcPct val="150000"/>
              </a:lnSpc>
              <a:buFont typeface="+mj-lt"/>
              <a:buAutoNum type="alphaUcPeriod"/>
            </a:pPr>
            <a:r>
              <a:rPr lang="en-US" sz="1800" dirty="0" smtClean="0"/>
              <a:t>3</a:t>
            </a:r>
          </a:p>
          <a:p>
            <a:pPr marL="342900" indent="-342900">
              <a:lnSpc>
                <a:spcPct val="150000"/>
              </a:lnSpc>
              <a:buFont typeface="+mj-lt"/>
              <a:buAutoNum type="alphaUcPeriod"/>
            </a:pPr>
            <a:r>
              <a:rPr lang="en-US" sz="1800" dirty="0" smtClean="0"/>
              <a:t>4                                                      </a:t>
            </a:r>
          </a:p>
          <a:p>
            <a:pPr marL="342900" indent="-342900">
              <a:lnSpc>
                <a:spcPct val="150000"/>
              </a:lnSpc>
            </a:pPr>
            <a:r>
              <a:rPr lang="en-US" sz="1800" b="1" dirty="0" smtClean="0"/>
              <a:t>							            </a:t>
            </a:r>
          </a:p>
          <a:p>
            <a:pPr marL="342900" indent="-342900">
              <a:lnSpc>
                <a:spcPct val="150000"/>
              </a:lnSpc>
            </a:pPr>
            <a:r>
              <a:rPr lang="en-US" sz="1800" b="1" dirty="0" smtClean="0"/>
              <a:t>								 Answer: A</a:t>
            </a:r>
          </a:p>
          <a:p>
            <a:endParaRPr lang="en-IN" sz="1800" dirty="0">
              <a:solidFill>
                <a:schemeClr val="tx1"/>
              </a:solidFill>
            </a:endParaRPr>
          </a:p>
        </p:txBody>
      </p:sp>
      <p:pic>
        <p:nvPicPr>
          <p:cNvPr id="6" name="Picture 5" descr="vr3.PNG"/>
          <p:cNvPicPr>
            <a:picLocks noChangeAspect="1"/>
          </p:cNvPicPr>
          <p:nvPr/>
        </p:nvPicPr>
        <p:blipFill>
          <a:blip r:embed="rId5"/>
          <a:stretch>
            <a:fillRect/>
          </a:stretch>
        </p:blipFill>
        <p:spPr>
          <a:xfrm>
            <a:off x="468086" y="1273628"/>
            <a:ext cx="2623456" cy="10232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189230">
              <a:buNone/>
            </a:pPr>
            <a:r>
              <a:rPr lang="en-IN" sz="2000" dirty="0" smtClean="0">
                <a:solidFill>
                  <a:schemeClr val="bg1"/>
                </a:solidFill>
              </a:rPr>
              <a:t>Explanation:</a:t>
            </a:r>
            <a:endParaRPr lang="en-IN" sz="2000" dirty="0" smtClean="0"/>
          </a:p>
        </p:txBody>
      </p:sp>
      <p:sp>
        <p:nvSpPr>
          <p:cNvPr id="7" name="TextBox 6"/>
          <p:cNvSpPr txBox="1"/>
          <p:nvPr/>
        </p:nvSpPr>
        <p:spPr>
          <a:xfrm>
            <a:off x="354110" y="925285"/>
            <a:ext cx="8472164" cy="1703030"/>
          </a:xfrm>
          <a:prstGeom prst="rect">
            <a:avLst/>
          </a:prstGeom>
          <a:noFill/>
        </p:spPr>
        <p:txBody>
          <a:bodyPr wrap="square" numCol="1" rtlCol="0">
            <a:spAutoFit/>
          </a:bodyPr>
          <a:lstStyle/>
          <a:p>
            <a:pPr>
              <a:lnSpc>
                <a:spcPct val="150000"/>
              </a:lnSpc>
            </a:pPr>
            <a:r>
              <a:rPr lang="en-US" sz="1800" dirty="0" smtClean="0"/>
              <a:t>In this series, the figures increase the amount of shading by one-fourth and, once a square is completely shaded, starts over with an </a:t>
            </a:r>
            <a:r>
              <a:rPr lang="en-US" sz="1800" dirty="0" err="1" smtClean="0"/>
              <a:t>unshaded</a:t>
            </a:r>
            <a:r>
              <a:rPr lang="en-US" sz="1800" dirty="0" smtClean="0"/>
              <a:t> square. In the second segment, you will notice that the figure goes from completely shaded to completely </a:t>
            </a:r>
            <a:r>
              <a:rPr lang="en-US" sz="1800" dirty="0" err="1" smtClean="0"/>
              <a:t>unshaded</a:t>
            </a:r>
            <a:r>
              <a:rPr lang="en-US" sz="1800" dirty="0" smtClean="0"/>
              <a:t>. This is why choice a is the correct choice.</a:t>
            </a: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B2E111-5B0A-4F6E-A6F3-97A83723F119}"/>
</file>

<file path=customXml/itemProps2.xml><?xml version="1.0" encoding="utf-8"?>
<ds:datastoreItem xmlns:ds="http://schemas.openxmlformats.org/officeDocument/2006/customXml" ds:itemID="{6D458FE3-89C1-41DB-8085-631A619A60CD}"/>
</file>

<file path=customXml/itemProps3.xml><?xml version="1.0" encoding="utf-8"?>
<ds:datastoreItem xmlns:ds="http://schemas.openxmlformats.org/officeDocument/2006/customXml" ds:itemID="{E2618078-2492-497A-9CC0-9042C67F3166}"/>
</file>

<file path=docProps/app.xml><?xml version="1.0" encoding="utf-8"?>
<Properties xmlns="http://schemas.openxmlformats.org/officeDocument/2006/extended-properties" xmlns:vt="http://schemas.openxmlformats.org/officeDocument/2006/docPropsVTypes">
  <TotalTime>155</TotalTime>
  <Words>1056</Words>
  <Application>Microsoft Office PowerPoint</Application>
  <PresentationFormat>On-screen Show (16:9)</PresentationFormat>
  <Paragraphs>207</Paragraphs>
  <Slides>33</Slides>
  <Notes>32</Notes>
  <HiddenSlides>15</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05:</vt:lpstr>
      <vt:lpstr>Explanation:</vt:lpstr>
      <vt:lpstr>Question 06:</vt:lpstr>
      <vt:lpstr>Explanation:</vt:lpstr>
      <vt:lpstr>Question 07:</vt:lpstr>
      <vt:lpstr>Explanation:</vt:lpstr>
      <vt:lpstr>Question 08:</vt:lpstr>
      <vt:lpstr>Explanation:</vt:lpstr>
      <vt:lpstr>Question 09:</vt:lpstr>
      <vt:lpstr>Explanation:</vt:lpstr>
      <vt:lpstr> Question 10:</vt:lpstr>
      <vt:lpstr>Explanation:</vt:lpstr>
      <vt:lpstr> Question 11:</vt:lpstr>
      <vt:lpstr>Explanation:</vt:lpstr>
      <vt:lpstr>  Question 12:</vt:lpstr>
      <vt:lpstr>Explanation:</vt:lpstr>
      <vt:lpstr> Question 13:</vt:lpstr>
      <vt:lpstr>Explanation:</vt:lpstr>
      <vt:lpstr> Question 14:</vt:lpstr>
      <vt:lpstr>Explanation:</vt:lpstr>
      <vt:lpstr> Question 15:</vt:lpstr>
      <vt:lpstr>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Meghana D</cp:lastModifiedBy>
  <cp:revision>513</cp:revision>
  <dcterms:created xsi:type="dcterms:W3CDTF">2019-12-13T05:57:57Z</dcterms:created>
  <dcterms:modified xsi:type="dcterms:W3CDTF">2021-11-27T06:47:15Z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ContentTypeId">
    <vt:lpwstr>0x010100459FEDB7F3802F468C3F317ED9EE4CFD</vt:lpwstr>
  </property>
</Properties>
</file>