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38.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28.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23.xml" ContentType="application/vnd.openxmlformats-officedocument.presentationml.notesSlide+xml"/>
  <Override PartName="/ppt/notesSlides/notesSlide18.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6.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24.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25.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0"/>
  </p:notesMasterIdLst>
  <p:sldIdLst>
    <p:sldId id="256" r:id="rId2"/>
    <p:sldId id="300" r:id="rId3"/>
    <p:sldId id="363" r:id="rId4"/>
    <p:sldId id="364" r:id="rId5"/>
    <p:sldId id="365" r:id="rId6"/>
    <p:sldId id="354" r:id="rId7"/>
    <p:sldId id="355" r:id="rId8"/>
    <p:sldId id="356" r:id="rId9"/>
    <p:sldId id="335" r:id="rId10"/>
    <p:sldId id="366" r:id="rId11"/>
    <p:sldId id="336" r:id="rId12"/>
    <p:sldId id="367" r:id="rId13"/>
    <p:sldId id="333" r:id="rId14"/>
    <p:sldId id="368" r:id="rId15"/>
    <p:sldId id="339" r:id="rId16"/>
    <p:sldId id="369" r:id="rId17"/>
    <p:sldId id="340" r:id="rId18"/>
    <p:sldId id="370" r:id="rId19"/>
    <p:sldId id="338" r:id="rId20"/>
    <p:sldId id="371" r:id="rId21"/>
    <p:sldId id="346" r:id="rId22"/>
    <p:sldId id="372" r:id="rId23"/>
    <p:sldId id="344" r:id="rId24"/>
    <p:sldId id="373" r:id="rId25"/>
    <p:sldId id="374" r:id="rId26"/>
    <p:sldId id="375" r:id="rId27"/>
    <p:sldId id="332" r:id="rId28"/>
    <p:sldId id="376" r:id="rId29"/>
    <p:sldId id="337" r:id="rId30"/>
    <p:sldId id="377" r:id="rId31"/>
    <p:sldId id="348" r:id="rId32"/>
    <p:sldId id="378" r:id="rId33"/>
    <p:sldId id="341" r:id="rId34"/>
    <p:sldId id="379" r:id="rId35"/>
    <p:sldId id="361" r:id="rId36"/>
    <p:sldId id="380" r:id="rId37"/>
    <p:sldId id="362" r:id="rId38"/>
    <p:sldId id="381" r:id="rId39"/>
  </p:sldIdLst>
  <p:sldSz cx="9144000" cy="5143500" type="screen16x9"/>
  <p:notesSz cx="6858000" cy="9144000"/>
  <p:embeddedFontLst>
    <p:embeddedFont>
      <p:font typeface="Roboto" panose="020B060402020202020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763">
          <p15:clr>
            <a:srgbClr val="A4A3A4"/>
          </p15:clr>
        </p15:guide>
        <p15:guide id="2" orient="horz" pos="806">
          <p15:clr>
            <a:srgbClr val="A4A3A4"/>
          </p15:clr>
        </p15:guide>
        <p15:guide id="3" orient="horz" pos="914">
          <p15:clr>
            <a:srgbClr val="A4A3A4"/>
          </p15:clr>
        </p15:guide>
        <p15:guide id="4" orient="horz" pos="2451">
          <p15:clr>
            <a:srgbClr val="A4A3A4"/>
          </p15:clr>
        </p15:guide>
        <p15:guide id="5" orient="horz" pos="2193">
          <p15:clr>
            <a:srgbClr val="A4A3A4"/>
          </p15:clr>
        </p15:guide>
        <p15:guide id="6" pos="2222">
          <p15:clr>
            <a:srgbClr val="A4A3A4"/>
          </p15:clr>
        </p15:guide>
        <p15:guide id="7" pos="200">
          <p15:clr>
            <a:srgbClr val="A4A3A4"/>
          </p15:clr>
        </p15:guide>
        <p15:guide id="8" pos="5553">
          <p15:clr>
            <a:srgbClr val="A4A3A4"/>
          </p15:clr>
        </p15:guide>
        <p15:guide id="9" pos="871">
          <p15:clr>
            <a:srgbClr val="A4A3A4"/>
          </p15:clr>
        </p15:guide>
        <p15:guide id="10" pos="2880">
          <p15:clr>
            <a:srgbClr val="A4A3A4"/>
          </p15:clr>
        </p15:guide>
        <p15:guide id="11" pos="490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2819" autoAdjust="0"/>
  </p:normalViewPr>
  <p:slideViewPr>
    <p:cSldViewPr snapToGrid="0">
      <p:cViewPr varScale="1">
        <p:scale>
          <a:sx n="90" d="100"/>
          <a:sy n="90" d="100"/>
        </p:scale>
        <p:origin x="840" y="84"/>
      </p:cViewPr>
      <p:guideLst>
        <p:guide orient="horz" pos="2763"/>
        <p:guide orient="horz" pos="806"/>
        <p:guide orient="horz" pos="914"/>
        <p:guide orient="horz" pos="2451"/>
        <p:guide orient="horz" pos="2193"/>
        <p:guide pos="2222"/>
        <p:guide pos="200"/>
        <p:guide pos="5553"/>
        <p:guide pos="871"/>
        <p:guide pos="2880"/>
        <p:guide pos="4909"/>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theme" Target="theme/theme1.xml"/><Relationship Id="rId50"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IN" sz="1100" b="0" i="0" u="none" strike="noStrike" cap="none" dirty="0">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IN" sz="1100" b="0" i="0" u="none" strike="noStrike" cap="none" dirty="0">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IN" sz="1100" b="0" i="0" u="none" strike="noStrike" cap="none" dirty="0">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IN" sz="1100" b="0" i="0" u="none" strike="noStrike" cap="none" dirty="0">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IN" dirty="0" smtClean="0"/>
              <a:t/>
            </a:r>
            <a:br>
              <a:rPr lang="en-IN" dirty="0" smtClean="0"/>
            </a:b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 name="Google Shape;15;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6" name="Google Shape;1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jpe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3.jpe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3.jpe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3.jpe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3.jpe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3.jpe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3.jpe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51" name="Google Shape;51;p13"/>
          <p:cNvPicPr preferRelativeResize="0"/>
          <p:nvPr/>
        </p:nvPicPr>
        <p:blipFill>
          <a:blip r:embed="rId3"/>
          <a:stretch>
            <a:fillRect/>
          </a:stretch>
        </p:blipFill>
        <p:spPr>
          <a:xfrm>
            <a:off x="2808000" y="431425"/>
            <a:ext cx="3527998" cy="4280641"/>
          </a:xfrm>
          <a:prstGeom prst="rect">
            <a:avLst/>
          </a:prstGeom>
          <a:noFill/>
          <a:ln>
            <a:noFill/>
          </a:ln>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600" dirty="0" smtClean="0">
                <a:solidFill>
                  <a:schemeClr val="bg1"/>
                </a:solidFill>
              </a:rPr>
              <a:t>      Question: 01 </a:t>
            </a:r>
            <a:endParaRPr lang="en-GB" sz="16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a:lnSpc>
                <a:spcPct val="150000"/>
              </a:lnSpc>
              <a:buNone/>
            </a:pPr>
            <a:r>
              <a:rPr lang="en-US" sz="1600" dirty="0" smtClean="0">
                <a:solidFill>
                  <a:schemeClr val="tx1"/>
                </a:solidFill>
                <a:latin typeface="Roboto" panose="020B0604020202020204" charset="0"/>
                <a:ea typeface="Roboto" panose="020B0604020202020204" charset="0"/>
              </a:rPr>
              <a:t>	                                                                                                                            </a:t>
            </a:r>
            <a:r>
              <a:rPr lang="en-US" sz="1600" b="1" dirty="0" smtClean="0">
                <a:solidFill>
                  <a:schemeClr val="tx1"/>
                </a:solidFill>
                <a:latin typeface="Roboto" panose="020B0604020202020204" charset="0"/>
                <a:ea typeface="Roboto" panose="020B0604020202020204" charset="0"/>
              </a:rPr>
              <a:t>                                                                                                                                       </a:t>
            </a:r>
          </a:p>
          <a:p>
            <a:pPr marL="114300" indent="0">
              <a:lnSpc>
                <a:spcPct val="150000"/>
              </a:lnSpc>
              <a:buNone/>
            </a:pPr>
            <a:endParaRPr lang="en-GB" sz="1600" dirty="0" smtClean="0">
              <a:solidFill>
                <a:schemeClr val="tx1"/>
              </a:solidFill>
              <a:latin typeface="Roboto" panose="020B0604020202020204" charset="0"/>
              <a:ea typeface="Roboto" panose="020B0604020202020204" charset="0"/>
            </a:endParaRPr>
          </a:p>
          <a:p>
            <a:pPr marL="114300" indent="0">
              <a:lnSpc>
                <a:spcPct val="150000"/>
              </a:lnSpc>
              <a:buNone/>
            </a:pPr>
            <a:endParaRPr lang="en-GB" sz="1600" dirty="0">
              <a:solidFill>
                <a:schemeClr val="tx1"/>
              </a:solidFill>
              <a:latin typeface="Roboto" panose="020B0604020202020204" charset="0"/>
              <a:ea typeface="Roboto" panose="020B0604020202020204" charset="0"/>
            </a:endParaRPr>
          </a:p>
        </p:txBody>
      </p:sp>
      <p:pic>
        <p:nvPicPr>
          <p:cNvPr id="7" name="Picture 6" descr="Capture1.PNG"/>
          <p:cNvPicPr>
            <a:picLocks noChangeAspect="1"/>
          </p:cNvPicPr>
          <p:nvPr/>
        </p:nvPicPr>
        <p:blipFill>
          <a:blip r:embed="rId5"/>
          <a:stretch>
            <a:fillRect/>
          </a:stretch>
        </p:blipFill>
        <p:spPr>
          <a:xfrm>
            <a:off x="535215" y="708907"/>
            <a:ext cx="7455158" cy="351764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600" dirty="0" smtClean="0">
                <a:solidFill>
                  <a:schemeClr val="bg1"/>
                </a:solidFill>
              </a:rPr>
              <a:t> </a:t>
            </a:r>
            <a:r>
              <a:rPr lang="en-IN" sz="2000" dirty="0" smtClean="0">
                <a:solidFill>
                  <a:schemeClr val="bg1"/>
                </a:solidFill>
              </a:rPr>
              <a:t>Question: 02 </a:t>
            </a:r>
            <a:endParaRPr lang="en-GB" sz="20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marL="114300" indent="0">
              <a:lnSpc>
                <a:spcPct val="100000"/>
              </a:lnSpc>
              <a:buNone/>
            </a:pPr>
            <a:r>
              <a:rPr lang="en-IN" dirty="0" smtClean="0">
                <a:solidFill>
                  <a:schemeClr val="tx1"/>
                </a:solidFill>
                <a:latin typeface="+mn-lt"/>
              </a:rPr>
              <a:t>There was a rectangular in which two walls were erected parallel to its breadth to make three square rooms. If the diagonal of the room is 4m, find the area of the rectangular hall?</a:t>
            </a:r>
          </a:p>
          <a:p>
            <a:pPr marL="114300" indent="0">
              <a:lnSpc>
                <a:spcPct val="100000"/>
              </a:lnSpc>
              <a:buNone/>
            </a:pPr>
            <a:endParaRPr lang="en-IN" dirty="0" smtClean="0">
              <a:solidFill>
                <a:schemeClr val="tx1"/>
              </a:solidFill>
              <a:latin typeface="+mn-lt"/>
            </a:endParaRPr>
          </a:p>
          <a:p>
            <a:pPr>
              <a:lnSpc>
                <a:spcPct val="100000"/>
              </a:lnSpc>
              <a:buClrTx/>
              <a:buFont typeface="+mj-lt"/>
              <a:buAutoNum type="alphaUcPeriod"/>
            </a:pPr>
            <a:r>
              <a:rPr lang="en-IN" dirty="0" smtClean="0">
                <a:solidFill>
                  <a:schemeClr val="tx1"/>
                </a:solidFill>
              </a:rPr>
              <a:t>12√2 m</a:t>
            </a:r>
            <a:r>
              <a:rPr lang="en-IN" baseline="30000" dirty="0" smtClean="0">
                <a:solidFill>
                  <a:schemeClr val="tx1"/>
                </a:solidFill>
              </a:rPr>
              <a:t>2 </a:t>
            </a:r>
          </a:p>
          <a:p>
            <a:pPr>
              <a:lnSpc>
                <a:spcPct val="100000"/>
              </a:lnSpc>
              <a:buClrTx/>
              <a:buFont typeface="+mj-lt"/>
              <a:buAutoNum type="alphaUcPeriod"/>
            </a:pPr>
            <a:r>
              <a:rPr lang="en-IN" dirty="0" smtClean="0">
                <a:solidFill>
                  <a:schemeClr val="tx1"/>
                </a:solidFill>
                <a:ea typeface="Roboto" panose="020B0604020202020204" charset="0"/>
              </a:rPr>
              <a:t>24 </a:t>
            </a:r>
            <a:r>
              <a:rPr lang="en-IN" dirty="0" smtClean="0">
                <a:solidFill>
                  <a:schemeClr val="tx1"/>
                </a:solidFill>
              </a:rPr>
              <a:t>m</a:t>
            </a:r>
            <a:r>
              <a:rPr lang="en-IN" baseline="30000" dirty="0" smtClean="0">
                <a:solidFill>
                  <a:schemeClr val="tx1"/>
                </a:solidFill>
              </a:rPr>
              <a:t>2 </a:t>
            </a:r>
          </a:p>
          <a:p>
            <a:pPr>
              <a:lnSpc>
                <a:spcPct val="100000"/>
              </a:lnSpc>
              <a:buClrTx/>
              <a:buFont typeface="+mj-lt"/>
              <a:buAutoNum type="alphaUcPeriod"/>
            </a:pPr>
            <a:r>
              <a:rPr lang="en-IN" dirty="0" smtClean="0">
                <a:solidFill>
                  <a:schemeClr val="tx1"/>
                </a:solidFill>
                <a:ea typeface="Roboto" panose="020B0604020202020204" charset="0"/>
              </a:rPr>
              <a:t>24</a:t>
            </a:r>
            <a:r>
              <a:rPr lang="en-IN" dirty="0" smtClean="0">
                <a:solidFill>
                  <a:schemeClr val="tx1"/>
                </a:solidFill>
              </a:rPr>
              <a:t>√2m</a:t>
            </a:r>
            <a:r>
              <a:rPr lang="en-IN" baseline="30000" dirty="0" smtClean="0">
                <a:solidFill>
                  <a:schemeClr val="tx1"/>
                </a:solidFill>
              </a:rPr>
              <a:t>2 </a:t>
            </a:r>
          </a:p>
          <a:p>
            <a:pPr>
              <a:lnSpc>
                <a:spcPct val="100000"/>
              </a:lnSpc>
              <a:buClrTx/>
              <a:buFont typeface="+mj-lt"/>
              <a:buAutoNum type="alphaUcPeriod"/>
            </a:pPr>
            <a:r>
              <a:rPr lang="en-IN" dirty="0" smtClean="0">
                <a:solidFill>
                  <a:schemeClr val="tx1"/>
                </a:solidFill>
                <a:ea typeface="Roboto" panose="020B0604020202020204" charset="0"/>
              </a:rPr>
              <a:t>48 </a:t>
            </a:r>
            <a:r>
              <a:rPr lang="en-IN" dirty="0" smtClean="0">
                <a:solidFill>
                  <a:schemeClr val="tx1"/>
                </a:solidFill>
              </a:rPr>
              <a:t>m</a:t>
            </a:r>
            <a:r>
              <a:rPr lang="en-IN" baseline="30000" dirty="0" smtClean="0">
                <a:solidFill>
                  <a:schemeClr val="tx1"/>
                </a:solidFill>
              </a:rPr>
              <a:t>2</a:t>
            </a:r>
            <a:r>
              <a:rPr lang="en-US" dirty="0" smtClean="0">
                <a:solidFill>
                  <a:schemeClr val="tx1"/>
                </a:solidFill>
                <a:ea typeface="Roboto" panose="020B0604020202020204" charset="0"/>
              </a:rPr>
              <a:t> </a:t>
            </a:r>
            <a:r>
              <a:rPr lang="en-US" dirty="0" smtClean="0">
                <a:solidFill>
                  <a:schemeClr val="tx1"/>
                </a:solidFill>
                <a:latin typeface="+mn-lt"/>
                <a:ea typeface="Roboto" panose="020B0604020202020204" charset="0"/>
              </a:rPr>
              <a:t/>
            </a:r>
            <a:br>
              <a:rPr lang="en-US" dirty="0" smtClean="0">
                <a:solidFill>
                  <a:schemeClr val="tx1"/>
                </a:solidFill>
                <a:latin typeface="+mn-lt"/>
                <a:ea typeface="Roboto" panose="020B0604020202020204" charset="0"/>
              </a:rPr>
            </a:br>
            <a:r>
              <a:rPr lang="en-US" sz="1600" b="1" dirty="0" smtClean="0">
                <a:solidFill>
                  <a:schemeClr val="tx1"/>
                </a:solidFill>
                <a:latin typeface="Roboto" panose="020B0604020202020204" charset="0"/>
                <a:ea typeface="Roboto" panose="020B0604020202020204" charset="0"/>
              </a:rPr>
              <a:t>                                                                                                                                            </a:t>
            </a:r>
          </a:p>
        </p:txBody>
      </p:sp>
      <p:sp>
        <p:nvSpPr>
          <p:cNvPr id="7" name="Rectangle 6"/>
          <p:cNvSpPr/>
          <p:nvPr/>
        </p:nvSpPr>
        <p:spPr>
          <a:xfrm>
            <a:off x="6590712" y="4156055"/>
            <a:ext cx="1326004" cy="507831"/>
          </a:xfrm>
          <a:prstGeom prst="rect">
            <a:avLst/>
          </a:prstGeom>
        </p:spPr>
        <p:txBody>
          <a:bodyPr wrap="none">
            <a:spAutoFit/>
          </a:bodyPr>
          <a:lstStyle/>
          <a:p>
            <a:pPr>
              <a:lnSpc>
                <a:spcPct val="150000"/>
              </a:lnSpc>
            </a:pPr>
            <a:r>
              <a:rPr lang="en-GB" sz="1800" b="1" dirty="0">
                <a:solidFill>
                  <a:schemeClr val="tx1"/>
                </a:solidFill>
                <a:latin typeface="+mn-lt"/>
                <a:ea typeface="Roboto" panose="020B0604020202020204" charset="0"/>
              </a:rPr>
              <a:t>Answer: B</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fade">
                                      <p:cBhvr>
                                        <p:cTn id="3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600" dirty="0" smtClean="0">
                <a:solidFill>
                  <a:schemeClr val="bg1"/>
                </a:solidFill>
              </a:rPr>
              <a:t>      Question: 02 </a:t>
            </a:r>
            <a:endParaRPr lang="en-GB" sz="16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a:lnSpc>
                <a:spcPct val="150000"/>
              </a:lnSpc>
              <a:buNone/>
            </a:pPr>
            <a:r>
              <a:rPr lang="en-US" sz="1600" b="1" dirty="0" smtClean="0">
                <a:solidFill>
                  <a:schemeClr val="tx1"/>
                </a:solidFill>
                <a:latin typeface="Roboto" panose="020B0604020202020204" charset="0"/>
                <a:ea typeface="Roboto" panose="020B0604020202020204" charset="0"/>
              </a:rPr>
              <a:t>      </a:t>
            </a:r>
            <a:endParaRPr lang="en-GB" sz="1600" dirty="0">
              <a:solidFill>
                <a:schemeClr val="tx1"/>
              </a:solidFill>
              <a:latin typeface="Roboto" panose="020B0604020202020204" charset="0"/>
              <a:ea typeface="Roboto" panose="020B0604020202020204" charset="0"/>
            </a:endParaRPr>
          </a:p>
        </p:txBody>
      </p:sp>
      <p:pic>
        <p:nvPicPr>
          <p:cNvPr id="7" name="Picture 6" descr="Capture2.PNG"/>
          <p:cNvPicPr>
            <a:picLocks noChangeAspect="1"/>
          </p:cNvPicPr>
          <p:nvPr/>
        </p:nvPicPr>
        <p:blipFill>
          <a:blip r:embed="rId5"/>
          <a:stretch>
            <a:fillRect/>
          </a:stretch>
        </p:blipFill>
        <p:spPr>
          <a:xfrm>
            <a:off x="938530" y="708660"/>
            <a:ext cx="6576060" cy="378968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smtClean="0">
                <a:solidFill>
                  <a:schemeClr val="bg1"/>
                </a:solidFill>
              </a:rPr>
              <a:t> Question: 03 </a:t>
            </a:r>
            <a:endParaRPr lang="en-GB" sz="20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marL="114300" indent="0">
              <a:lnSpc>
                <a:spcPct val="100000"/>
              </a:lnSpc>
              <a:buNone/>
            </a:pPr>
            <a:r>
              <a:rPr lang="en-IN" dirty="0" smtClean="0">
                <a:solidFill>
                  <a:schemeClr val="tx1"/>
                </a:solidFill>
                <a:latin typeface="+mn-lt"/>
              </a:rPr>
              <a:t>A pole of length 8.5 feet was resting against a wall with its foot at a distance of 1.3 feet from the base of the wall. Due to a hit, the top of the pole slipped by 0.7 feet. By how much would its foot slip away from the wall?</a:t>
            </a:r>
          </a:p>
          <a:p>
            <a:pPr marL="114300" indent="0">
              <a:lnSpc>
                <a:spcPct val="100000"/>
              </a:lnSpc>
              <a:buNone/>
            </a:pPr>
            <a:endParaRPr lang="en-IN" dirty="0" smtClean="0">
              <a:solidFill>
                <a:schemeClr val="tx1"/>
              </a:solidFill>
              <a:latin typeface="+mn-lt"/>
            </a:endParaRPr>
          </a:p>
          <a:p>
            <a:pPr>
              <a:lnSpc>
                <a:spcPct val="100000"/>
              </a:lnSpc>
              <a:buClrTx/>
              <a:buFont typeface="+mj-lt"/>
              <a:buAutoNum type="alphaUcPeriod"/>
            </a:pPr>
            <a:r>
              <a:rPr lang="en-IN" dirty="0" smtClean="0">
                <a:solidFill>
                  <a:schemeClr val="tx1"/>
                </a:solidFill>
              </a:rPr>
              <a:t>1.2 feet </a:t>
            </a:r>
          </a:p>
          <a:p>
            <a:pPr>
              <a:lnSpc>
                <a:spcPct val="100000"/>
              </a:lnSpc>
              <a:buClrTx/>
              <a:buFont typeface="+mj-lt"/>
              <a:buAutoNum type="alphaUcPeriod"/>
            </a:pPr>
            <a:r>
              <a:rPr lang="en-IN" dirty="0" smtClean="0">
                <a:solidFill>
                  <a:schemeClr val="tx1"/>
                </a:solidFill>
                <a:ea typeface="Roboto" panose="020B0604020202020204" charset="0"/>
              </a:rPr>
              <a:t>0</a:t>
            </a:r>
            <a:r>
              <a:rPr lang="en-IN" dirty="0" smtClean="0">
                <a:solidFill>
                  <a:schemeClr val="tx1"/>
                </a:solidFill>
              </a:rPr>
              <a:t>.8 feet </a:t>
            </a:r>
          </a:p>
          <a:p>
            <a:pPr>
              <a:lnSpc>
                <a:spcPct val="100000"/>
              </a:lnSpc>
              <a:buClrTx/>
              <a:buFont typeface="+mj-lt"/>
              <a:buAutoNum type="alphaUcPeriod"/>
            </a:pPr>
            <a:r>
              <a:rPr lang="en-IN" dirty="0" smtClean="0">
                <a:solidFill>
                  <a:schemeClr val="tx1"/>
                </a:solidFill>
                <a:ea typeface="Roboto" panose="020B0604020202020204" charset="0"/>
              </a:rPr>
              <a:t>0</a:t>
            </a:r>
            <a:r>
              <a:rPr lang="en-IN" dirty="0" smtClean="0">
                <a:solidFill>
                  <a:schemeClr val="tx1"/>
                </a:solidFill>
              </a:rPr>
              <a:t>.7 feet </a:t>
            </a:r>
          </a:p>
          <a:p>
            <a:pPr>
              <a:lnSpc>
                <a:spcPct val="100000"/>
              </a:lnSpc>
              <a:buClrTx/>
              <a:buFont typeface="+mj-lt"/>
              <a:buAutoNum type="alphaUcPeriod"/>
            </a:pPr>
            <a:r>
              <a:rPr lang="en-IN" dirty="0" smtClean="0">
                <a:solidFill>
                  <a:schemeClr val="tx1"/>
                </a:solidFill>
                <a:ea typeface="Roboto" panose="020B0604020202020204" charset="0"/>
              </a:rPr>
              <a:t>2</a:t>
            </a:r>
            <a:r>
              <a:rPr lang="en-IN" dirty="0" smtClean="0">
                <a:solidFill>
                  <a:schemeClr val="tx1"/>
                </a:solidFill>
              </a:rPr>
              <a:t>.3 feet </a:t>
            </a:r>
            <a:endParaRPr lang="en-US" dirty="0" smtClean="0">
              <a:solidFill>
                <a:schemeClr val="tx1"/>
              </a:solidFill>
              <a:latin typeface="+mn-lt"/>
              <a:ea typeface="Roboto" panose="020B0604020202020204" charset="0"/>
            </a:endParaRPr>
          </a:p>
          <a:p>
            <a:pPr>
              <a:lnSpc>
                <a:spcPct val="150000"/>
              </a:lnSpc>
              <a:buNone/>
            </a:pPr>
            <a:endParaRPr lang="en-US" sz="1600" b="1" dirty="0" smtClean="0">
              <a:solidFill>
                <a:schemeClr val="tx1"/>
              </a:solidFill>
              <a:latin typeface="Roboto" panose="020B0604020202020204" charset="0"/>
              <a:ea typeface="Roboto" panose="020B0604020202020204" charset="0"/>
            </a:endParaRPr>
          </a:p>
          <a:p>
            <a:pPr>
              <a:lnSpc>
                <a:spcPct val="150000"/>
              </a:lnSpc>
              <a:buNone/>
            </a:pPr>
            <a:r>
              <a:rPr lang="en-US" sz="1600" b="1" dirty="0" smtClean="0">
                <a:solidFill>
                  <a:schemeClr val="tx1"/>
                </a:solidFill>
                <a:latin typeface="Roboto" panose="020B0604020202020204" charset="0"/>
                <a:ea typeface="Roboto" panose="020B0604020202020204" charset="0"/>
              </a:rPr>
              <a:t>	</a:t>
            </a:r>
            <a:endParaRPr lang="en-US" b="1" dirty="0" smtClean="0">
              <a:solidFill>
                <a:schemeClr val="tx1"/>
              </a:solidFill>
              <a:latin typeface="Roboto" panose="020B0604020202020204" charset="0"/>
              <a:ea typeface="Roboto" panose="020B0604020202020204" charset="0"/>
            </a:endParaRPr>
          </a:p>
          <a:p>
            <a:pPr marL="114300" indent="0">
              <a:lnSpc>
                <a:spcPct val="150000"/>
              </a:lnSpc>
              <a:buNone/>
            </a:pPr>
            <a:endParaRPr lang="en-GB" sz="1600" dirty="0">
              <a:solidFill>
                <a:schemeClr val="tx1"/>
              </a:solidFill>
              <a:latin typeface="Roboto" panose="020B0604020202020204" charset="0"/>
              <a:ea typeface="Roboto" panose="020B0604020202020204" charset="0"/>
            </a:endParaRPr>
          </a:p>
        </p:txBody>
      </p:sp>
      <p:sp>
        <p:nvSpPr>
          <p:cNvPr id="7" name="Rectangle 6"/>
          <p:cNvSpPr/>
          <p:nvPr/>
        </p:nvSpPr>
        <p:spPr>
          <a:xfrm>
            <a:off x="6578836" y="4179806"/>
            <a:ext cx="1326004" cy="507831"/>
          </a:xfrm>
          <a:prstGeom prst="rect">
            <a:avLst/>
          </a:prstGeom>
        </p:spPr>
        <p:txBody>
          <a:bodyPr wrap="none">
            <a:spAutoFit/>
          </a:bodyPr>
          <a:lstStyle/>
          <a:p>
            <a:pPr>
              <a:lnSpc>
                <a:spcPct val="150000"/>
              </a:lnSpc>
            </a:pPr>
            <a:r>
              <a:rPr lang="en-GB" sz="1800" b="1" dirty="0">
                <a:solidFill>
                  <a:schemeClr val="tx1"/>
                </a:solidFill>
                <a:latin typeface="+mn-lt"/>
                <a:ea typeface="Roboto" panose="020B0604020202020204" charset="0"/>
              </a:rPr>
              <a:t>Answer: D</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fade">
                                      <p:cBhvr>
                                        <p:cTn id="37"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600" dirty="0" smtClean="0">
                <a:solidFill>
                  <a:schemeClr val="bg1"/>
                </a:solidFill>
              </a:rPr>
              <a:t>      Question: 03 </a:t>
            </a:r>
            <a:endParaRPr lang="en-GB" sz="16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a:lnSpc>
                <a:spcPct val="150000"/>
              </a:lnSpc>
              <a:buNone/>
            </a:pPr>
            <a:r>
              <a:rPr lang="en-IN" sz="1600" dirty="0" smtClean="0">
                <a:solidFill>
                  <a:schemeClr val="tx1"/>
                </a:solidFill>
                <a:latin typeface="Roboto" panose="020B0604020202020204" charset="0"/>
                <a:ea typeface="Roboto" panose="020B0604020202020204" charset="0"/>
              </a:rPr>
              <a:t> </a:t>
            </a:r>
            <a:r>
              <a:rPr lang="en-IN" sz="1600" b="1" dirty="0" smtClean="0"/>
              <a:t> </a:t>
            </a:r>
            <a:endParaRPr lang="en-GB" sz="1600" dirty="0">
              <a:solidFill>
                <a:schemeClr val="tx1"/>
              </a:solidFill>
              <a:latin typeface="Roboto" panose="020B0604020202020204" charset="0"/>
              <a:ea typeface="Roboto" panose="020B0604020202020204" charset="0"/>
            </a:endParaRPr>
          </a:p>
        </p:txBody>
      </p:sp>
      <p:pic>
        <p:nvPicPr>
          <p:cNvPr id="7" name="Picture 6" descr="Capture3.PNG"/>
          <p:cNvPicPr>
            <a:picLocks noChangeAspect="1"/>
          </p:cNvPicPr>
          <p:nvPr/>
        </p:nvPicPr>
        <p:blipFill>
          <a:blip r:embed="rId5"/>
          <a:stretch>
            <a:fillRect/>
          </a:stretch>
        </p:blipFill>
        <p:spPr>
          <a:xfrm>
            <a:off x="933061" y="970384"/>
            <a:ext cx="6624735" cy="3601616"/>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600" dirty="0" smtClean="0">
                <a:solidFill>
                  <a:schemeClr val="bg1"/>
                </a:solidFill>
              </a:rPr>
              <a:t> </a:t>
            </a:r>
            <a:r>
              <a:rPr lang="en-IN" sz="2000" dirty="0" smtClean="0">
                <a:solidFill>
                  <a:schemeClr val="bg1"/>
                </a:solidFill>
              </a:rPr>
              <a:t>Question: 04 </a:t>
            </a:r>
            <a:endParaRPr lang="en-GB" sz="20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marL="114300" indent="0">
              <a:lnSpc>
                <a:spcPct val="100000"/>
              </a:lnSpc>
              <a:buNone/>
            </a:pPr>
            <a:r>
              <a:rPr lang="en-IN" dirty="0" smtClean="0">
                <a:solidFill>
                  <a:schemeClr val="tx1"/>
                </a:solidFill>
                <a:latin typeface="+mn-lt"/>
                <a:ea typeface="Roboto" panose="020B0604020202020204" charset="0"/>
              </a:rPr>
              <a:t>In the adjoining figure AC= BC and DE is the diameter of the circle. AC and BC touch the circle at  M and N respectively. If the angle ADP = angle BOQ =100°. Find angle PRD = ?</a:t>
            </a:r>
          </a:p>
          <a:p>
            <a:pPr marL="114300" indent="0">
              <a:lnSpc>
                <a:spcPct val="100000"/>
              </a:lnSpc>
              <a:buNone/>
            </a:pPr>
            <a:endParaRPr lang="en-IN" dirty="0" smtClean="0">
              <a:solidFill>
                <a:schemeClr val="tx1"/>
              </a:solidFill>
              <a:latin typeface="+mn-lt"/>
              <a:ea typeface="Roboto" panose="020B0604020202020204" charset="0"/>
            </a:endParaRPr>
          </a:p>
          <a:p>
            <a:pPr>
              <a:lnSpc>
                <a:spcPct val="100000"/>
              </a:lnSpc>
              <a:buClrTx/>
              <a:buFont typeface="+mj-lt"/>
              <a:buAutoNum type="alphaUcPeriod"/>
            </a:pPr>
            <a:r>
              <a:rPr lang="en-IN" dirty="0" smtClean="0">
                <a:solidFill>
                  <a:schemeClr val="tx1"/>
                </a:solidFill>
              </a:rPr>
              <a:t>20° </a:t>
            </a:r>
          </a:p>
          <a:p>
            <a:pPr>
              <a:lnSpc>
                <a:spcPct val="100000"/>
              </a:lnSpc>
              <a:buClrTx/>
              <a:buFont typeface="+mj-lt"/>
              <a:buAutoNum type="alphaUcPeriod"/>
            </a:pPr>
            <a:r>
              <a:rPr lang="en-IN" dirty="0" smtClean="0">
                <a:solidFill>
                  <a:schemeClr val="tx1"/>
                </a:solidFill>
                <a:ea typeface="Roboto" panose="020B0604020202020204" charset="0"/>
              </a:rPr>
              <a:t>3</a:t>
            </a:r>
            <a:r>
              <a:rPr lang="en-IN" dirty="0" smtClean="0">
                <a:solidFill>
                  <a:schemeClr val="tx1"/>
                </a:solidFill>
              </a:rPr>
              <a:t>0° </a:t>
            </a:r>
          </a:p>
          <a:p>
            <a:pPr>
              <a:lnSpc>
                <a:spcPct val="100000"/>
              </a:lnSpc>
              <a:buClrTx/>
              <a:buFont typeface="+mj-lt"/>
              <a:buAutoNum type="alphaUcPeriod"/>
            </a:pPr>
            <a:r>
              <a:rPr lang="en-IN" dirty="0" smtClean="0">
                <a:solidFill>
                  <a:schemeClr val="tx1"/>
                </a:solidFill>
                <a:ea typeface="Roboto" panose="020B0604020202020204" charset="0"/>
              </a:rPr>
              <a:t>4</a:t>
            </a:r>
            <a:r>
              <a:rPr lang="en-IN" dirty="0" smtClean="0">
                <a:solidFill>
                  <a:schemeClr val="tx1"/>
                </a:solidFill>
              </a:rPr>
              <a:t>0° </a:t>
            </a:r>
          </a:p>
          <a:p>
            <a:pPr>
              <a:lnSpc>
                <a:spcPct val="100000"/>
              </a:lnSpc>
              <a:buClrTx/>
              <a:buFont typeface="+mj-lt"/>
              <a:buAutoNum type="alphaUcPeriod"/>
            </a:pPr>
            <a:r>
              <a:rPr lang="en-IN" dirty="0" smtClean="0">
                <a:solidFill>
                  <a:schemeClr val="tx1"/>
                </a:solidFill>
                <a:ea typeface="Roboto" panose="020B0604020202020204" charset="0"/>
              </a:rPr>
              <a:t>5</a:t>
            </a:r>
            <a:r>
              <a:rPr lang="en-IN" dirty="0" smtClean="0">
                <a:solidFill>
                  <a:schemeClr val="tx1"/>
                </a:solidFill>
              </a:rPr>
              <a:t>0° </a:t>
            </a:r>
            <a:endParaRPr lang="en-US" dirty="0" smtClean="0">
              <a:solidFill>
                <a:schemeClr val="tx1"/>
              </a:solidFill>
              <a:latin typeface="+mn-lt"/>
              <a:ea typeface="Roboto" panose="020B0604020202020204" charset="0"/>
            </a:endParaRPr>
          </a:p>
          <a:p>
            <a:pPr>
              <a:lnSpc>
                <a:spcPct val="150000"/>
              </a:lnSpc>
              <a:buNone/>
            </a:pPr>
            <a:endParaRPr lang="en-US" sz="1600" dirty="0" smtClean="0">
              <a:solidFill>
                <a:schemeClr val="tx1"/>
              </a:solidFill>
              <a:latin typeface="Roboto" panose="020B0604020202020204" charset="0"/>
              <a:ea typeface="Roboto" panose="020B0604020202020204" charset="0"/>
            </a:endParaRPr>
          </a:p>
          <a:p>
            <a:pPr>
              <a:lnSpc>
                <a:spcPct val="150000"/>
              </a:lnSpc>
              <a:buNone/>
            </a:pPr>
            <a:r>
              <a:rPr lang="en-US" sz="1600" dirty="0" smtClean="0">
                <a:solidFill>
                  <a:schemeClr val="tx1"/>
                </a:solidFill>
                <a:latin typeface="Roboto" panose="020B0604020202020204" charset="0"/>
                <a:ea typeface="Roboto" panose="020B0604020202020204" charset="0"/>
              </a:rPr>
              <a:t>	                                                                                                                                 </a:t>
            </a:r>
            <a:r>
              <a:rPr lang="en-US" sz="1600" b="1" dirty="0" smtClean="0"/>
              <a:t/>
            </a:r>
            <a:br>
              <a:rPr lang="en-US" sz="1600" b="1" dirty="0" smtClean="0"/>
            </a:br>
            <a:endParaRPr lang="en-US" sz="1600" dirty="0" smtClean="0"/>
          </a:p>
          <a:p>
            <a:pPr marL="114300" indent="0">
              <a:lnSpc>
                <a:spcPct val="150000"/>
              </a:lnSpc>
              <a:buNone/>
            </a:pPr>
            <a:endParaRPr lang="en-GB" sz="1600" dirty="0">
              <a:solidFill>
                <a:schemeClr val="tx1"/>
              </a:solidFill>
              <a:latin typeface="Roboto" panose="020B0604020202020204" charset="0"/>
              <a:ea typeface="Roboto" panose="020B0604020202020204" charset="0"/>
            </a:endParaRPr>
          </a:p>
        </p:txBody>
      </p:sp>
      <p:pic>
        <p:nvPicPr>
          <p:cNvPr id="7" name="Picture 6" descr="Capture4.1.PNG"/>
          <p:cNvPicPr>
            <a:picLocks noChangeAspect="1"/>
          </p:cNvPicPr>
          <p:nvPr/>
        </p:nvPicPr>
        <p:blipFill>
          <a:blip r:embed="rId5"/>
          <a:stretch>
            <a:fillRect/>
          </a:stretch>
        </p:blipFill>
        <p:spPr>
          <a:xfrm>
            <a:off x="4331932" y="1957943"/>
            <a:ext cx="2752530" cy="1680801"/>
          </a:xfrm>
          <a:prstGeom prst="rect">
            <a:avLst/>
          </a:prstGeom>
        </p:spPr>
      </p:pic>
      <p:sp>
        <p:nvSpPr>
          <p:cNvPr id="8" name="Rectangle 7"/>
          <p:cNvSpPr/>
          <p:nvPr/>
        </p:nvSpPr>
        <p:spPr>
          <a:xfrm>
            <a:off x="6555085" y="4191681"/>
            <a:ext cx="1326004" cy="507831"/>
          </a:xfrm>
          <a:prstGeom prst="rect">
            <a:avLst/>
          </a:prstGeom>
        </p:spPr>
        <p:txBody>
          <a:bodyPr wrap="none">
            <a:spAutoFit/>
          </a:bodyPr>
          <a:lstStyle/>
          <a:p>
            <a:pPr>
              <a:lnSpc>
                <a:spcPct val="150000"/>
              </a:lnSpc>
            </a:pPr>
            <a:r>
              <a:rPr lang="en-GB" sz="1800" b="1" dirty="0">
                <a:solidFill>
                  <a:schemeClr val="tx1"/>
                </a:solidFill>
                <a:latin typeface="+mn-lt"/>
                <a:ea typeface="Roboto" panose="020B0604020202020204" charset="0"/>
              </a:rPr>
              <a:t>Answer: A</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20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20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20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8">
                                            <p:txEl>
                                              <p:pRg st="0" end="0"/>
                                            </p:txEl>
                                          </p:spTgt>
                                        </p:tgtEl>
                                        <p:attrNameLst>
                                          <p:attrName>style.visibility</p:attrName>
                                        </p:attrNameLst>
                                      </p:cBhvr>
                                      <p:to>
                                        <p:strVal val="visible"/>
                                      </p:to>
                                    </p:set>
                                    <p:animEffect transition="in" filter="fade">
                                      <p:cBhvr>
                                        <p:cTn id="40"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600" dirty="0" smtClean="0">
                <a:solidFill>
                  <a:schemeClr val="bg1"/>
                </a:solidFill>
              </a:rPr>
              <a:t>      Question: 04 </a:t>
            </a:r>
            <a:endParaRPr lang="en-GB" sz="16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a:lnSpc>
                <a:spcPct val="150000"/>
              </a:lnSpc>
              <a:buNone/>
            </a:pPr>
            <a:r>
              <a:rPr lang="en-US" sz="1600" b="1" dirty="0" smtClean="0"/>
              <a:t/>
            </a:r>
            <a:br>
              <a:rPr lang="en-US" sz="1600" b="1" dirty="0" smtClean="0"/>
            </a:br>
            <a:endParaRPr lang="en-US" sz="1600" dirty="0" smtClean="0"/>
          </a:p>
          <a:p>
            <a:pPr marL="114300" indent="0">
              <a:lnSpc>
                <a:spcPct val="150000"/>
              </a:lnSpc>
              <a:buNone/>
            </a:pPr>
            <a:endParaRPr lang="en-GB" sz="1600" dirty="0">
              <a:solidFill>
                <a:schemeClr val="tx1"/>
              </a:solidFill>
              <a:latin typeface="Roboto" panose="020B0604020202020204" charset="0"/>
              <a:ea typeface="Roboto" panose="020B0604020202020204" charset="0"/>
            </a:endParaRPr>
          </a:p>
        </p:txBody>
      </p:sp>
      <p:pic>
        <p:nvPicPr>
          <p:cNvPr id="7" name="Picture 6" descr="Capture4.PNG"/>
          <p:cNvPicPr>
            <a:picLocks noChangeAspect="1"/>
          </p:cNvPicPr>
          <p:nvPr/>
        </p:nvPicPr>
        <p:blipFill>
          <a:blip r:embed="rId5"/>
          <a:stretch>
            <a:fillRect/>
          </a:stretch>
        </p:blipFill>
        <p:spPr>
          <a:xfrm>
            <a:off x="1474237" y="1296955"/>
            <a:ext cx="4164655" cy="2323323"/>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600" dirty="0" smtClean="0">
                <a:solidFill>
                  <a:schemeClr val="bg1"/>
                </a:solidFill>
              </a:rPr>
              <a:t> </a:t>
            </a:r>
            <a:r>
              <a:rPr lang="en-IN" sz="2000" dirty="0" smtClean="0">
                <a:solidFill>
                  <a:schemeClr val="bg1"/>
                </a:solidFill>
              </a:rPr>
              <a:t>Question: 05 </a:t>
            </a:r>
            <a:endParaRPr lang="en-GB" sz="20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marL="114300" indent="0">
              <a:lnSpc>
                <a:spcPct val="100000"/>
              </a:lnSpc>
              <a:buNone/>
            </a:pPr>
            <a:r>
              <a:rPr lang="en-IN" dirty="0" smtClean="0">
                <a:solidFill>
                  <a:schemeClr val="tx1"/>
                </a:solidFill>
                <a:latin typeface="+mn-lt"/>
              </a:rPr>
              <a:t>A circular pizza of radius 15 cm is to be shared by 6 people consisting of 4 children and 2 adults. Pizza is divided equally for individual child and similarly for adults the area of the piece given to adults is 82.5 cm2. Find the angle contained by pizza slice of child?</a:t>
            </a:r>
          </a:p>
          <a:p>
            <a:pPr marL="114300" indent="0">
              <a:lnSpc>
                <a:spcPct val="100000"/>
              </a:lnSpc>
              <a:buNone/>
            </a:pPr>
            <a:endParaRPr lang="en-IN" dirty="0" smtClean="0">
              <a:solidFill>
                <a:schemeClr val="tx1"/>
              </a:solidFill>
              <a:latin typeface="+mn-lt"/>
            </a:endParaRPr>
          </a:p>
          <a:p>
            <a:pPr>
              <a:lnSpc>
                <a:spcPct val="100000"/>
              </a:lnSpc>
              <a:buClrTx/>
              <a:buFont typeface="+mj-lt"/>
              <a:buAutoNum type="alphaUcPeriod"/>
            </a:pPr>
            <a:r>
              <a:rPr lang="en-IN" dirty="0" smtClean="0">
                <a:solidFill>
                  <a:schemeClr val="tx1"/>
                </a:solidFill>
              </a:rPr>
              <a:t>69° </a:t>
            </a:r>
          </a:p>
          <a:p>
            <a:pPr>
              <a:lnSpc>
                <a:spcPct val="100000"/>
              </a:lnSpc>
              <a:buClrTx/>
              <a:buFont typeface="+mj-lt"/>
              <a:buAutoNum type="alphaUcPeriod"/>
            </a:pPr>
            <a:r>
              <a:rPr lang="en-IN" dirty="0" smtClean="0">
                <a:solidFill>
                  <a:schemeClr val="tx1"/>
                </a:solidFill>
              </a:rPr>
              <a:t>46° </a:t>
            </a:r>
          </a:p>
          <a:p>
            <a:pPr>
              <a:lnSpc>
                <a:spcPct val="100000"/>
              </a:lnSpc>
              <a:buClrTx/>
              <a:buFont typeface="+mj-lt"/>
              <a:buAutoNum type="alphaUcPeriod"/>
            </a:pPr>
            <a:r>
              <a:rPr lang="en-IN" dirty="0" smtClean="0">
                <a:solidFill>
                  <a:schemeClr val="tx1"/>
                </a:solidFill>
              </a:rPr>
              <a:t>83° </a:t>
            </a:r>
          </a:p>
          <a:p>
            <a:pPr>
              <a:lnSpc>
                <a:spcPct val="100000"/>
              </a:lnSpc>
              <a:buClrTx/>
              <a:buFont typeface="+mj-lt"/>
              <a:buAutoNum type="alphaUcPeriod"/>
            </a:pPr>
            <a:r>
              <a:rPr lang="en-IN" dirty="0" smtClean="0">
                <a:solidFill>
                  <a:schemeClr val="tx1"/>
                </a:solidFill>
              </a:rPr>
              <a:t>38° </a:t>
            </a:r>
            <a:endParaRPr lang="en-US" dirty="0" smtClean="0">
              <a:solidFill>
                <a:schemeClr val="tx1"/>
              </a:solidFill>
              <a:latin typeface="+mn-lt"/>
              <a:ea typeface="Roboto" panose="020B0604020202020204" charset="0"/>
            </a:endParaRPr>
          </a:p>
          <a:p>
            <a:pPr>
              <a:lnSpc>
                <a:spcPct val="150000"/>
              </a:lnSpc>
              <a:buNone/>
            </a:pPr>
            <a:endParaRPr lang="en-US" sz="1600" b="1" dirty="0" smtClean="0">
              <a:solidFill>
                <a:schemeClr val="tx1"/>
              </a:solidFill>
              <a:latin typeface="Roboto" panose="020B0604020202020204" charset="0"/>
              <a:ea typeface="Roboto" panose="020B0604020202020204" charset="0"/>
            </a:endParaRPr>
          </a:p>
          <a:p>
            <a:pPr>
              <a:lnSpc>
                <a:spcPct val="150000"/>
              </a:lnSpc>
              <a:buNone/>
            </a:pPr>
            <a:r>
              <a:rPr lang="en-US" sz="1600" b="1" dirty="0" smtClean="0">
                <a:solidFill>
                  <a:schemeClr val="tx1"/>
                </a:solidFill>
                <a:latin typeface="Roboto" panose="020B0604020202020204" charset="0"/>
                <a:ea typeface="Roboto" panose="020B0604020202020204" charset="0"/>
              </a:rPr>
              <a:t>	                                                                                                                                     </a:t>
            </a:r>
            <a:r>
              <a:rPr lang="en-US" sz="1600" b="1" dirty="0" smtClean="0"/>
              <a:t/>
            </a:r>
            <a:br>
              <a:rPr lang="en-US" sz="1600" b="1" dirty="0" smtClean="0"/>
            </a:br>
            <a:endParaRPr lang="en-GB" sz="1600" b="1" dirty="0">
              <a:solidFill>
                <a:schemeClr val="tx1"/>
              </a:solidFill>
              <a:latin typeface="Roboto" panose="020B0604020202020204" charset="0"/>
              <a:ea typeface="Roboto" panose="020B0604020202020204" charset="0"/>
            </a:endParaRPr>
          </a:p>
        </p:txBody>
      </p:sp>
      <p:sp>
        <p:nvSpPr>
          <p:cNvPr id="7" name="Rectangle 6"/>
          <p:cNvSpPr/>
          <p:nvPr/>
        </p:nvSpPr>
        <p:spPr>
          <a:xfrm>
            <a:off x="6590711" y="4203557"/>
            <a:ext cx="1326004" cy="507831"/>
          </a:xfrm>
          <a:prstGeom prst="rect">
            <a:avLst/>
          </a:prstGeom>
        </p:spPr>
        <p:txBody>
          <a:bodyPr wrap="none">
            <a:spAutoFit/>
          </a:bodyPr>
          <a:lstStyle/>
          <a:p>
            <a:pPr>
              <a:lnSpc>
                <a:spcPct val="150000"/>
              </a:lnSpc>
            </a:pPr>
            <a:r>
              <a:rPr lang="en-GB" sz="1800" b="1" dirty="0">
                <a:solidFill>
                  <a:schemeClr val="tx1"/>
                </a:solidFill>
                <a:latin typeface="+mn-lt"/>
                <a:ea typeface="Roboto" panose="020B0604020202020204" charset="0"/>
              </a:rPr>
              <a:t>Answer: A</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fade">
                                      <p:cBhvr>
                                        <p:cTn id="37"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600" dirty="0" smtClean="0">
                <a:solidFill>
                  <a:schemeClr val="bg1"/>
                </a:solidFill>
              </a:rPr>
              <a:t>      Question: 05 </a:t>
            </a:r>
            <a:endParaRPr lang="en-GB" sz="16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a:lnSpc>
                <a:spcPct val="150000"/>
              </a:lnSpc>
              <a:buNone/>
            </a:pPr>
            <a:endParaRPr lang="en-GB" sz="1600" b="1" dirty="0">
              <a:solidFill>
                <a:schemeClr val="tx1"/>
              </a:solidFill>
              <a:latin typeface="Roboto" panose="020B0604020202020204" charset="0"/>
              <a:ea typeface="Roboto" panose="020B0604020202020204" charset="0"/>
            </a:endParaRPr>
          </a:p>
        </p:txBody>
      </p:sp>
      <p:pic>
        <p:nvPicPr>
          <p:cNvPr id="7" name="Picture 6" descr="Capture5.1.PNG"/>
          <p:cNvPicPr>
            <a:picLocks noChangeAspect="1"/>
          </p:cNvPicPr>
          <p:nvPr/>
        </p:nvPicPr>
        <p:blipFill>
          <a:blip r:embed="rId5"/>
          <a:stretch>
            <a:fillRect/>
          </a:stretch>
        </p:blipFill>
        <p:spPr>
          <a:xfrm>
            <a:off x="218997" y="1585897"/>
            <a:ext cx="4688905" cy="2631540"/>
          </a:xfrm>
          <a:prstGeom prst="rect">
            <a:avLst/>
          </a:prstGeom>
        </p:spPr>
      </p:pic>
      <p:pic>
        <p:nvPicPr>
          <p:cNvPr id="8" name="Picture 7" descr="Capture5.2.PNG"/>
          <p:cNvPicPr>
            <a:picLocks noChangeAspect="1"/>
          </p:cNvPicPr>
          <p:nvPr/>
        </p:nvPicPr>
        <p:blipFill>
          <a:blip r:embed="rId6"/>
          <a:stretch>
            <a:fillRect/>
          </a:stretch>
        </p:blipFill>
        <p:spPr>
          <a:xfrm>
            <a:off x="5739364" y="1996751"/>
            <a:ext cx="1734456" cy="1875453"/>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600" dirty="0" smtClean="0">
                <a:solidFill>
                  <a:schemeClr val="bg1"/>
                </a:solidFill>
              </a:rPr>
              <a:t> </a:t>
            </a:r>
            <a:r>
              <a:rPr lang="en-IN" sz="2000" dirty="0" smtClean="0">
                <a:solidFill>
                  <a:schemeClr val="bg1"/>
                </a:solidFill>
              </a:rPr>
              <a:t>Question: 06 </a:t>
            </a:r>
            <a:endParaRPr lang="en-GB" sz="20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marL="114300" indent="0">
              <a:lnSpc>
                <a:spcPct val="100000"/>
              </a:lnSpc>
              <a:buNone/>
            </a:pPr>
            <a:r>
              <a:rPr lang="en-IN" dirty="0" smtClean="0">
                <a:solidFill>
                  <a:schemeClr val="tx1"/>
                </a:solidFill>
                <a:latin typeface="+mn-lt"/>
              </a:rPr>
              <a:t>The area of a circle having radius r is equal to that of a right triangle given that the base of the triangle is 4 times the radius. Find the ratio of altitude of triangle to the radius of circle?</a:t>
            </a:r>
          </a:p>
          <a:p>
            <a:pPr marL="114300" indent="0">
              <a:lnSpc>
                <a:spcPct val="100000"/>
              </a:lnSpc>
              <a:buNone/>
            </a:pPr>
            <a:endParaRPr lang="en-IN" dirty="0" smtClean="0">
              <a:solidFill>
                <a:schemeClr val="tx1"/>
              </a:solidFill>
              <a:latin typeface="+mn-lt"/>
            </a:endParaRPr>
          </a:p>
          <a:p>
            <a:pPr>
              <a:lnSpc>
                <a:spcPct val="100000"/>
              </a:lnSpc>
              <a:buClrTx/>
              <a:buFont typeface="+mj-lt"/>
              <a:buAutoNum type="alphaUcPeriod"/>
            </a:pPr>
            <a:r>
              <a:rPr lang="el-GR" dirty="0" smtClean="0">
                <a:solidFill>
                  <a:schemeClr val="tx1"/>
                </a:solidFill>
                <a:ea typeface="Roboto" panose="020B0604020202020204" charset="0"/>
              </a:rPr>
              <a:t>π</a:t>
            </a:r>
            <a:r>
              <a:rPr lang="en-IN" dirty="0" smtClean="0">
                <a:solidFill>
                  <a:schemeClr val="tx1"/>
                </a:solidFill>
                <a:ea typeface="Roboto" panose="020B0604020202020204" charset="0"/>
              </a:rPr>
              <a:t> : 2</a:t>
            </a:r>
          </a:p>
          <a:p>
            <a:pPr>
              <a:lnSpc>
                <a:spcPct val="100000"/>
              </a:lnSpc>
              <a:buClrTx/>
              <a:buFont typeface="+mj-lt"/>
              <a:buAutoNum type="alphaUcPeriod"/>
            </a:pPr>
            <a:r>
              <a:rPr lang="el-GR" dirty="0" smtClean="0">
                <a:solidFill>
                  <a:schemeClr val="tx1"/>
                </a:solidFill>
                <a:ea typeface="Roboto" panose="020B0604020202020204" charset="0"/>
              </a:rPr>
              <a:t>π</a:t>
            </a:r>
            <a:r>
              <a:rPr lang="en-IN" dirty="0" smtClean="0">
                <a:solidFill>
                  <a:schemeClr val="tx1"/>
                </a:solidFill>
                <a:ea typeface="Roboto" panose="020B0604020202020204" charset="0"/>
              </a:rPr>
              <a:t> : 1</a:t>
            </a:r>
          </a:p>
          <a:p>
            <a:pPr>
              <a:lnSpc>
                <a:spcPct val="100000"/>
              </a:lnSpc>
              <a:buClrTx/>
              <a:buFont typeface="+mj-lt"/>
              <a:buAutoNum type="alphaUcPeriod"/>
            </a:pPr>
            <a:r>
              <a:rPr lang="en-US" dirty="0" smtClean="0">
                <a:solidFill>
                  <a:schemeClr val="tx1"/>
                </a:solidFill>
                <a:ea typeface="Roboto" panose="020B0604020202020204" charset="0"/>
              </a:rPr>
              <a:t>2 : </a:t>
            </a:r>
            <a:r>
              <a:rPr lang="el-GR" dirty="0" smtClean="0">
                <a:solidFill>
                  <a:schemeClr val="tx1"/>
                </a:solidFill>
                <a:ea typeface="Roboto" panose="020B0604020202020204" charset="0"/>
              </a:rPr>
              <a:t>π</a:t>
            </a:r>
            <a:endParaRPr lang="en-IN" dirty="0" smtClean="0">
              <a:solidFill>
                <a:schemeClr val="tx1"/>
              </a:solidFill>
              <a:ea typeface="Roboto" panose="020B0604020202020204" charset="0"/>
            </a:endParaRPr>
          </a:p>
          <a:p>
            <a:pPr>
              <a:lnSpc>
                <a:spcPct val="100000"/>
              </a:lnSpc>
              <a:buClrTx/>
              <a:buFont typeface="+mj-lt"/>
              <a:buAutoNum type="alphaUcPeriod"/>
            </a:pPr>
            <a:r>
              <a:rPr lang="en-US" dirty="0" smtClean="0">
                <a:solidFill>
                  <a:schemeClr val="tx1"/>
                </a:solidFill>
                <a:ea typeface="Roboto" panose="020B0604020202020204" charset="0"/>
              </a:rPr>
              <a:t>None of these</a:t>
            </a:r>
            <a:r>
              <a:rPr lang="en-IN" dirty="0" smtClean="0">
                <a:solidFill>
                  <a:schemeClr val="tx1"/>
                </a:solidFill>
                <a:ea typeface="Roboto" panose="020B0604020202020204" charset="0"/>
              </a:rPr>
              <a:t> </a:t>
            </a:r>
            <a:r>
              <a:rPr lang="en-US" dirty="0" smtClean="0">
                <a:solidFill>
                  <a:schemeClr val="tx1"/>
                </a:solidFill>
                <a:latin typeface="+mn-lt"/>
                <a:ea typeface="Roboto" panose="020B0604020202020204" charset="0"/>
              </a:rPr>
              <a:t/>
            </a:r>
            <a:br>
              <a:rPr lang="en-US" dirty="0" smtClean="0">
                <a:solidFill>
                  <a:schemeClr val="tx1"/>
                </a:solidFill>
                <a:latin typeface="+mn-lt"/>
                <a:ea typeface="Roboto" panose="020B0604020202020204" charset="0"/>
              </a:rPr>
            </a:br>
            <a:endParaRPr lang="en-US" sz="1600" b="1" dirty="0" smtClean="0">
              <a:solidFill>
                <a:schemeClr val="tx1"/>
              </a:solidFill>
              <a:latin typeface="Roboto" panose="020B0604020202020204" charset="0"/>
              <a:ea typeface="Roboto" panose="020B0604020202020204" charset="0"/>
            </a:endParaRPr>
          </a:p>
          <a:p>
            <a:pPr>
              <a:lnSpc>
                <a:spcPct val="150000"/>
              </a:lnSpc>
              <a:buNone/>
            </a:pPr>
            <a:r>
              <a:rPr lang="en-US" sz="1600" b="1" dirty="0" smtClean="0">
                <a:solidFill>
                  <a:schemeClr val="tx1"/>
                </a:solidFill>
                <a:latin typeface="Roboto" panose="020B0604020202020204" charset="0"/>
                <a:ea typeface="Roboto" panose="020B0604020202020204" charset="0"/>
              </a:rPr>
              <a:t>	</a:t>
            </a:r>
            <a:endParaRPr lang="en-US" b="1" dirty="0" smtClean="0">
              <a:solidFill>
                <a:schemeClr val="tx1"/>
              </a:solidFill>
              <a:latin typeface="Roboto" panose="020B0604020202020204" charset="0"/>
              <a:ea typeface="Roboto" panose="020B0604020202020204" charset="0"/>
            </a:endParaRPr>
          </a:p>
          <a:p>
            <a:pPr marL="114300" indent="0">
              <a:lnSpc>
                <a:spcPct val="150000"/>
              </a:lnSpc>
              <a:buNone/>
            </a:pPr>
            <a:endParaRPr lang="en-GB" sz="1600" dirty="0">
              <a:solidFill>
                <a:schemeClr val="tx1"/>
              </a:solidFill>
              <a:latin typeface="Roboto" panose="020B0604020202020204" charset="0"/>
              <a:ea typeface="Roboto" panose="020B0604020202020204" charset="0"/>
            </a:endParaRPr>
          </a:p>
        </p:txBody>
      </p:sp>
      <p:sp>
        <p:nvSpPr>
          <p:cNvPr id="7" name="Rectangle 6"/>
          <p:cNvSpPr/>
          <p:nvPr/>
        </p:nvSpPr>
        <p:spPr>
          <a:xfrm>
            <a:off x="6543210" y="4179806"/>
            <a:ext cx="1326004" cy="507831"/>
          </a:xfrm>
          <a:prstGeom prst="rect">
            <a:avLst/>
          </a:prstGeom>
        </p:spPr>
        <p:txBody>
          <a:bodyPr wrap="none">
            <a:spAutoFit/>
          </a:bodyPr>
          <a:lstStyle/>
          <a:p>
            <a:pPr>
              <a:lnSpc>
                <a:spcPct val="150000"/>
              </a:lnSpc>
            </a:pPr>
            <a:r>
              <a:rPr lang="en-GB" sz="1800" b="1" dirty="0">
                <a:solidFill>
                  <a:schemeClr val="tx1"/>
                </a:solidFill>
                <a:latin typeface="+mn-lt"/>
                <a:ea typeface="Roboto" panose="020B0604020202020204" charset="0"/>
              </a:rPr>
              <a:t>Answer: A</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fade">
                                      <p:cBhvr>
                                        <p:cTn id="37"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600" dirty="0" smtClean="0">
                <a:solidFill>
                  <a:schemeClr val="bg1"/>
                </a:solidFill>
              </a:rPr>
              <a:t>QUESTIONS </a:t>
            </a:r>
            <a:endParaRPr lang="en-GB" sz="16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marL="114300" indent="0">
              <a:lnSpc>
                <a:spcPct val="150000"/>
              </a:lnSpc>
              <a:buNone/>
            </a:pPr>
            <a:endParaRPr lang="" altLang="en-GB" sz="1600" dirty="0">
              <a:solidFill>
                <a:schemeClr val="tx1"/>
              </a:solidFill>
              <a:latin typeface="Roboto" panose="020B0604020202020204" charset="0"/>
              <a:ea typeface="Roboto" panose="020B0604020202020204" charset="0"/>
            </a:endParaRPr>
          </a:p>
        </p:txBody>
      </p:sp>
      <p:sp>
        <p:nvSpPr>
          <p:cNvPr id="7" name="TextBox 6"/>
          <p:cNvSpPr txBox="1"/>
          <p:nvPr/>
        </p:nvSpPr>
        <p:spPr>
          <a:xfrm>
            <a:off x="2666505" y="2301240"/>
            <a:ext cx="3674918" cy="769441"/>
          </a:xfrm>
          <a:prstGeom prst="rect">
            <a:avLst/>
          </a:prstGeom>
          <a:noFill/>
        </p:spPr>
        <p:txBody>
          <a:bodyPr wrap="square" rtlCol="0">
            <a:spAutoFit/>
          </a:bodyPr>
          <a:lstStyle/>
          <a:p>
            <a:r>
              <a:rPr lang="en-IN" sz="4400" b="1" dirty="0" smtClean="0"/>
              <a:t>GEOMETRY</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600" dirty="0" smtClean="0">
                <a:solidFill>
                  <a:schemeClr val="bg1"/>
                </a:solidFill>
              </a:rPr>
              <a:t>      Question: 06 </a:t>
            </a:r>
            <a:endParaRPr lang="en-GB" sz="16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a:lnSpc>
                <a:spcPct val="150000"/>
              </a:lnSpc>
              <a:buNone/>
            </a:pPr>
            <a:r>
              <a:rPr lang="en-US" sz="1600" b="1" dirty="0" smtClean="0">
                <a:solidFill>
                  <a:schemeClr val="tx1"/>
                </a:solidFill>
                <a:latin typeface="Roboto" panose="020B0604020202020204" charset="0"/>
                <a:ea typeface="Roboto" panose="020B0604020202020204" charset="0"/>
              </a:rPr>
              <a:t>      </a:t>
            </a:r>
            <a:endParaRPr lang="en-GB" sz="1600" dirty="0">
              <a:solidFill>
                <a:schemeClr val="tx1"/>
              </a:solidFill>
              <a:latin typeface="Roboto" panose="020B0604020202020204" charset="0"/>
              <a:ea typeface="Roboto" panose="020B0604020202020204" charset="0"/>
            </a:endParaRPr>
          </a:p>
        </p:txBody>
      </p:sp>
      <p:pic>
        <p:nvPicPr>
          <p:cNvPr id="7" name="Picture 6" descr="Capture 6.PNG"/>
          <p:cNvPicPr>
            <a:picLocks noChangeAspect="1"/>
          </p:cNvPicPr>
          <p:nvPr/>
        </p:nvPicPr>
        <p:blipFill>
          <a:blip r:embed="rId5"/>
          <a:stretch>
            <a:fillRect/>
          </a:stretch>
        </p:blipFill>
        <p:spPr>
          <a:xfrm>
            <a:off x="1212980" y="1110343"/>
            <a:ext cx="4572001" cy="2715208"/>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600" dirty="0" smtClean="0">
                <a:solidFill>
                  <a:schemeClr val="bg1"/>
                </a:solidFill>
              </a:rPr>
              <a:t> </a:t>
            </a:r>
            <a:r>
              <a:rPr lang="en-IN" sz="2000" dirty="0" smtClean="0">
                <a:solidFill>
                  <a:schemeClr val="bg1"/>
                </a:solidFill>
              </a:rPr>
              <a:t>Question: 07 </a:t>
            </a:r>
            <a:endParaRPr lang="en-GB" sz="20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marL="114300" indent="0">
              <a:lnSpc>
                <a:spcPct val="100000"/>
              </a:lnSpc>
              <a:buNone/>
            </a:pPr>
            <a:r>
              <a:rPr lang="en-IN" dirty="0" smtClean="0">
                <a:solidFill>
                  <a:schemeClr val="tx1"/>
                </a:solidFill>
                <a:latin typeface="+mn-lt"/>
              </a:rPr>
              <a:t>A definite length of wire is used to make a square, an equilateral triangle and a circle such that their areas are equal. Which of the following will have a maximum wire leftover?</a:t>
            </a:r>
          </a:p>
          <a:p>
            <a:pPr marL="114300" indent="0">
              <a:lnSpc>
                <a:spcPct val="100000"/>
              </a:lnSpc>
              <a:buNone/>
            </a:pPr>
            <a:endParaRPr lang="en-IN" dirty="0" smtClean="0">
              <a:solidFill>
                <a:schemeClr val="tx1"/>
              </a:solidFill>
              <a:latin typeface="+mn-lt"/>
            </a:endParaRPr>
          </a:p>
          <a:p>
            <a:pPr>
              <a:lnSpc>
                <a:spcPct val="100000"/>
              </a:lnSpc>
              <a:buClrTx/>
              <a:buFont typeface="+mj-lt"/>
              <a:buAutoNum type="alphaUcPeriod"/>
            </a:pPr>
            <a:r>
              <a:rPr lang="en-IN" dirty="0" smtClean="0">
                <a:solidFill>
                  <a:schemeClr val="tx1"/>
                </a:solidFill>
              </a:rPr>
              <a:t>Triangle</a:t>
            </a:r>
          </a:p>
          <a:p>
            <a:pPr>
              <a:lnSpc>
                <a:spcPct val="100000"/>
              </a:lnSpc>
              <a:buClrTx/>
              <a:buFont typeface="+mj-lt"/>
              <a:buAutoNum type="alphaUcPeriod"/>
            </a:pPr>
            <a:r>
              <a:rPr lang="en-IN" dirty="0" smtClean="0">
                <a:solidFill>
                  <a:schemeClr val="tx1"/>
                </a:solidFill>
              </a:rPr>
              <a:t>Circle</a:t>
            </a:r>
          </a:p>
          <a:p>
            <a:pPr>
              <a:lnSpc>
                <a:spcPct val="100000"/>
              </a:lnSpc>
              <a:buClrTx/>
              <a:buFont typeface="+mj-lt"/>
              <a:buAutoNum type="alphaUcPeriod"/>
            </a:pPr>
            <a:r>
              <a:rPr lang="en-IN" dirty="0" smtClean="0">
                <a:solidFill>
                  <a:schemeClr val="tx1"/>
                </a:solidFill>
              </a:rPr>
              <a:t>Square</a:t>
            </a:r>
          </a:p>
          <a:p>
            <a:pPr>
              <a:lnSpc>
                <a:spcPct val="100000"/>
              </a:lnSpc>
              <a:buClrTx/>
              <a:buFont typeface="+mj-lt"/>
              <a:buAutoNum type="alphaUcPeriod"/>
            </a:pPr>
            <a:r>
              <a:rPr lang="en-IN" dirty="0" smtClean="0">
                <a:solidFill>
                  <a:schemeClr val="tx1"/>
                </a:solidFill>
              </a:rPr>
              <a:t>Equal for all</a:t>
            </a:r>
            <a:endParaRPr lang="en-US" dirty="0" smtClean="0">
              <a:solidFill>
                <a:schemeClr val="tx1"/>
              </a:solidFill>
              <a:latin typeface="+mn-lt"/>
              <a:ea typeface="Roboto" panose="020B0604020202020204" charset="0"/>
            </a:endParaRPr>
          </a:p>
          <a:p>
            <a:pPr>
              <a:lnSpc>
                <a:spcPct val="150000"/>
              </a:lnSpc>
              <a:buNone/>
            </a:pPr>
            <a:endParaRPr lang="en-US" sz="1600" b="1" dirty="0" smtClean="0">
              <a:solidFill>
                <a:schemeClr val="tx1"/>
              </a:solidFill>
              <a:latin typeface="Roboto" panose="020B0604020202020204" charset="0"/>
              <a:ea typeface="Roboto" panose="020B0604020202020204" charset="0"/>
            </a:endParaRPr>
          </a:p>
          <a:p>
            <a:pPr>
              <a:lnSpc>
                <a:spcPct val="150000"/>
              </a:lnSpc>
              <a:buNone/>
            </a:pPr>
            <a:r>
              <a:rPr lang="en-US" sz="1600" b="1" dirty="0" smtClean="0">
                <a:solidFill>
                  <a:schemeClr val="tx1"/>
                </a:solidFill>
                <a:latin typeface="Roboto" panose="020B0604020202020204" charset="0"/>
                <a:ea typeface="Roboto" panose="020B0604020202020204" charset="0"/>
              </a:rPr>
              <a:t>	</a:t>
            </a:r>
            <a:endParaRPr lang="en-US" b="1" dirty="0" smtClean="0">
              <a:solidFill>
                <a:schemeClr val="tx1"/>
              </a:solidFill>
              <a:latin typeface="Roboto" panose="020B0604020202020204" charset="0"/>
              <a:ea typeface="Roboto" panose="020B0604020202020204" charset="0"/>
            </a:endParaRPr>
          </a:p>
          <a:p>
            <a:pPr marL="114300" indent="0">
              <a:lnSpc>
                <a:spcPct val="150000"/>
              </a:lnSpc>
              <a:buNone/>
            </a:pPr>
            <a:endParaRPr lang="en-GB" sz="1600" dirty="0">
              <a:solidFill>
                <a:schemeClr val="tx1"/>
              </a:solidFill>
              <a:latin typeface="Roboto" panose="020B0604020202020204" charset="0"/>
              <a:ea typeface="Roboto" panose="020B0604020202020204" charset="0"/>
            </a:endParaRPr>
          </a:p>
        </p:txBody>
      </p:sp>
      <p:sp>
        <p:nvSpPr>
          <p:cNvPr id="7" name="Rectangle 6"/>
          <p:cNvSpPr/>
          <p:nvPr/>
        </p:nvSpPr>
        <p:spPr>
          <a:xfrm>
            <a:off x="6626338" y="4191681"/>
            <a:ext cx="1326004" cy="507831"/>
          </a:xfrm>
          <a:prstGeom prst="rect">
            <a:avLst/>
          </a:prstGeom>
        </p:spPr>
        <p:txBody>
          <a:bodyPr wrap="none">
            <a:spAutoFit/>
          </a:bodyPr>
          <a:lstStyle/>
          <a:p>
            <a:pPr>
              <a:lnSpc>
                <a:spcPct val="150000"/>
              </a:lnSpc>
            </a:pPr>
            <a:r>
              <a:rPr lang="en-GB" sz="1800" b="1" dirty="0">
                <a:solidFill>
                  <a:schemeClr val="tx1"/>
                </a:solidFill>
                <a:latin typeface="+mn-lt"/>
                <a:ea typeface="Roboto" panose="020B0604020202020204" charset="0"/>
              </a:rPr>
              <a:t>Answer: A</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fade">
                                      <p:cBhvr>
                                        <p:cTn id="37"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600" dirty="0" smtClean="0">
                <a:solidFill>
                  <a:schemeClr val="bg1"/>
                </a:solidFill>
              </a:rPr>
              <a:t>      Question: 07 </a:t>
            </a:r>
            <a:endParaRPr lang="en-GB" sz="16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a:lnSpc>
                <a:spcPct val="150000"/>
              </a:lnSpc>
              <a:buNone/>
            </a:pPr>
            <a:r>
              <a:rPr lang="en-IN" sz="1600" b="1" dirty="0" smtClean="0"/>
              <a:t>      </a:t>
            </a:r>
            <a:endParaRPr lang="en-GB" sz="1600" dirty="0">
              <a:solidFill>
                <a:schemeClr val="tx1"/>
              </a:solidFill>
              <a:latin typeface="Roboto" panose="020B0604020202020204" charset="0"/>
              <a:ea typeface="Roboto" panose="020B0604020202020204" charset="0"/>
            </a:endParaRPr>
          </a:p>
        </p:txBody>
      </p:sp>
      <p:pic>
        <p:nvPicPr>
          <p:cNvPr id="9" name="Picture 8" descr="Capture7.1.PNG"/>
          <p:cNvPicPr>
            <a:picLocks noChangeAspect="1"/>
          </p:cNvPicPr>
          <p:nvPr/>
        </p:nvPicPr>
        <p:blipFill>
          <a:blip r:embed="rId5"/>
          <a:stretch>
            <a:fillRect/>
          </a:stretch>
        </p:blipFill>
        <p:spPr>
          <a:xfrm>
            <a:off x="359174" y="1085849"/>
            <a:ext cx="4260952" cy="2822007"/>
          </a:xfrm>
          <a:prstGeom prst="rect">
            <a:avLst/>
          </a:prstGeom>
        </p:spPr>
      </p:pic>
      <p:pic>
        <p:nvPicPr>
          <p:cNvPr id="10" name="Picture 9" descr="Capture7.2.PNG"/>
          <p:cNvPicPr>
            <a:picLocks noChangeAspect="1"/>
          </p:cNvPicPr>
          <p:nvPr/>
        </p:nvPicPr>
        <p:blipFill>
          <a:blip r:embed="rId6"/>
          <a:stretch>
            <a:fillRect/>
          </a:stretch>
        </p:blipFill>
        <p:spPr>
          <a:xfrm>
            <a:off x="4083522" y="1233376"/>
            <a:ext cx="4519052" cy="227022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600" dirty="0" smtClean="0">
                <a:solidFill>
                  <a:schemeClr val="bg1"/>
                </a:solidFill>
              </a:rPr>
              <a:t> </a:t>
            </a:r>
            <a:r>
              <a:rPr lang="en-IN" sz="2000" dirty="0" smtClean="0">
                <a:solidFill>
                  <a:schemeClr val="bg1"/>
                </a:solidFill>
              </a:rPr>
              <a:t>Question: 08 </a:t>
            </a:r>
            <a:endParaRPr lang="en-GB" sz="20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marL="114300" indent="0">
              <a:lnSpc>
                <a:spcPct val="100000"/>
              </a:lnSpc>
              <a:buNone/>
            </a:pPr>
            <a:r>
              <a:rPr lang="en-IN" dirty="0" smtClean="0">
                <a:solidFill>
                  <a:schemeClr val="tx1"/>
                </a:solidFill>
                <a:latin typeface="+mn-lt"/>
              </a:rPr>
              <a:t>A circular frame is formed of a wire having circumference 48 cm. This frame is bent to form regular star shape with a number of pointed vertices. If angle of each vertex is 60ᵒ, what will be the length of one edge of the star?</a:t>
            </a:r>
          </a:p>
          <a:p>
            <a:pPr marL="114300" indent="0">
              <a:lnSpc>
                <a:spcPct val="100000"/>
              </a:lnSpc>
              <a:buNone/>
            </a:pPr>
            <a:endParaRPr lang="en-IN" dirty="0" smtClean="0">
              <a:solidFill>
                <a:schemeClr val="tx1"/>
              </a:solidFill>
              <a:latin typeface="+mn-lt"/>
            </a:endParaRPr>
          </a:p>
          <a:p>
            <a:pPr>
              <a:lnSpc>
                <a:spcPct val="100000"/>
              </a:lnSpc>
              <a:buClrTx/>
              <a:buFont typeface="+mj-lt"/>
              <a:buAutoNum type="alphaUcPeriod"/>
            </a:pPr>
            <a:r>
              <a:rPr lang="en-US" dirty="0" smtClean="0">
                <a:solidFill>
                  <a:schemeClr val="tx1"/>
                </a:solidFill>
                <a:ea typeface="Roboto" panose="020B0604020202020204" charset="0"/>
              </a:rPr>
              <a:t>6cm</a:t>
            </a:r>
          </a:p>
          <a:p>
            <a:pPr>
              <a:lnSpc>
                <a:spcPct val="100000"/>
              </a:lnSpc>
              <a:buClrTx/>
              <a:buFont typeface="+mj-lt"/>
              <a:buAutoNum type="alphaUcPeriod"/>
            </a:pPr>
            <a:r>
              <a:rPr lang="en-US" dirty="0" smtClean="0">
                <a:solidFill>
                  <a:schemeClr val="tx1"/>
                </a:solidFill>
                <a:ea typeface="Roboto" panose="020B0604020202020204" charset="0"/>
              </a:rPr>
              <a:t>8cm</a:t>
            </a:r>
          </a:p>
          <a:p>
            <a:pPr>
              <a:lnSpc>
                <a:spcPct val="100000"/>
              </a:lnSpc>
              <a:buClrTx/>
              <a:buFont typeface="+mj-lt"/>
              <a:buAutoNum type="alphaUcPeriod"/>
            </a:pPr>
            <a:r>
              <a:rPr lang="en-US" dirty="0" smtClean="0">
                <a:solidFill>
                  <a:schemeClr val="tx1"/>
                </a:solidFill>
                <a:ea typeface="Roboto" panose="020B0604020202020204" charset="0"/>
              </a:rPr>
              <a:t>4cm</a:t>
            </a:r>
          </a:p>
          <a:p>
            <a:pPr>
              <a:lnSpc>
                <a:spcPct val="100000"/>
              </a:lnSpc>
              <a:buClrTx/>
              <a:buFont typeface="+mj-lt"/>
              <a:buAutoNum type="alphaUcPeriod"/>
            </a:pPr>
            <a:r>
              <a:rPr lang="en-US" dirty="0" smtClean="0">
                <a:solidFill>
                  <a:schemeClr val="tx1"/>
                </a:solidFill>
                <a:ea typeface="Roboto" panose="020B0604020202020204" charset="0"/>
              </a:rPr>
              <a:t>2.5cm</a:t>
            </a:r>
            <a:endParaRPr lang="en-IN" dirty="0" smtClean="0">
              <a:solidFill>
                <a:schemeClr val="tx1"/>
              </a:solidFill>
              <a:latin typeface="+mn-lt"/>
            </a:endParaRPr>
          </a:p>
          <a:p>
            <a:pPr>
              <a:lnSpc>
                <a:spcPct val="100000"/>
              </a:lnSpc>
              <a:buNone/>
            </a:pPr>
            <a:endParaRPr lang="en-US" sz="1600" b="1" dirty="0" smtClean="0">
              <a:solidFill>
                <a:schemeClr val="tx1"/>
              </a:solidFill>
              <a:latin typeface="Roboto" panose="020B0604020202020204" charset="0"/>
              <a:ea typeface="Roboto" panose="020B0604020202020204" charset="0"/>
            </a:endParaRPr>
          </a:p>
          <a:p>
            <a:pPr>
              <a:lnSpc>
                <a:spcPct val="150000"/>
              </a:lnSpc>
              <a:buNone/>
            </a:pPr>
            <a:r>
              <a:rPr lang="en-US" sz="1600" b="1" dirty="0" smtClean="0">
                <a:solidFill>
                  <a:schemeClr val="tx1"/>
                </a:solidFill>
                <a:latin typeface="Roboto" panose="020B0604020202020204" charset="0"/>
                <a:ea typeface="Roboto" panose="020B0604020202020204" charset="0"/>
              </a:rPr>
              <a:t>	                                                                                                                                 </a:t>
            </a:r>
            <a:r>
              <a:rPr lang="en-US" sz="1600" dirty="0" smtClean="0"/>
              <a:t/>
            </a:r>
            <a:br>
              <a:rPr lang="en-US" sz="1600" dirty="0" smtClean="0"/>
            </a:br>
            <a:r>
              <a:rPr lang="en-US" sz="1600" dirty="0" smtClean="0"/>
              <a:t/>
            </a:r>
            <a:br>
              <a:rPr lang="en-US" sz="1600" dirty="0" smtClean="0"/>
            </a:br>
            <a:endParaRPr lang="en-GB" sz="1600" dirty="0">
              <a:solidFill>
                <a:schemeClr val="tx1"/>
              </a:solidFill>
              <a:latin typeface="Roboto" panose="020B0604020202020204" charset="0"/>
              <a:ea typeface="Roboto" panose="020B0604020202020204" charset="0"/>
            </a:endParaRPr>
          </a:p>
        </p:txBody>
      </p:sp>
      <p:sp>
        <p:nvSpPr>
          <p:cNvPr id="7" name="Rectangle 6"/>
          <p:cNvSpPr/>
          <p:nvPr/>
        </p:nvSpPr>
        <p:spPr>
          <a:xfrm>
            <a:off x="6578837" y="4191681"/>
            <a:ext cx="1326004" cy="507831"/>
          </a:xfrm>
          <a:prstGeom prst="rect">
            <a:avLst/>
          </a:prstGeom>
        </p:spPr>
        <p:txBody>
          <a:bodyPr wrap="none">
            <a:spAutoFit/>
          </a:bodyPr>
          <a:lstStyle/>
          <a:p>
            <a:pPr>
              <a:lnSpc>
                <a:spcPct val="150000"/>
              </a:lnSpc>
            </a:pPr>
            <a:r>
              <a:rPr lang="en-GB" sz="1800" b="1" dirty="0">
                <a:solidFill>
                  <a:schemeClr val="tx1"/>
                </a:solidFill>
                <a:latin typeface="+mn-lt"/>
                <a:ea typeface="Roboto" panose="020B0604020202020204" charset="0"/>
              </a:rPr>
              <a:t>Answer: C</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fade">
                                      <p:cBhvr>
                                        <p:cTn id="37"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600" dirty="0" smtClean="0">
                <a:solidFill>
                  <a:schemeClr val="bg1"/>
                </a:solidFill>
              </a:rPr>
              <a:t>       Question: 08 </a:t>
            </a:r>
            <a:endParaRPr lang="en-GB" sz="16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a:lnSpc>
                <a:spcPct val="150000"/>
              </a:lnSpc>
              <a:buNone/>
            </a:pPr>
            <a:r>
              <a:rPr lang="en-US" sz="1600" dirty="0" smtClean="0"/>
              <a:t/>
            </a:r>
            <a:br>
              <a:rPr lang="en-US" sz="1600" dirty="0" smtClean="0"/>
            </a:br>
            <a:endParaRPr lang="en-GB" sz="1600" dirty="0">
              <a:solidFill>
                <a:schemeClr val="tx1"/>
              </a:solidFill>
              <a:latin typeface="Roboto" panose="020B0604020202020204" charset="0"/>
              <a:ea typeface="Roboto" panose="020B0604020202020204" charset="0"/>
            </a:endParaRPr>
          </a:p>
        </p:txBody>
      </p:sp>
      <p:pic>
        <p:nvPicPr>
          <p:cNvPr id="7" name="Picture 6" descr="Capture8.PNG"/>
          <p:cNvPicPr>
            <a:picLocks noChangeAspect="1"/>
          </p:cNvPicPr>
          <p:nvPr/>
        </p:nvPicPr>
        <p:blipFill>
          <a:blip r:embed="rId5"/>
          <a:stretch>
            <a:fillRect/>
          </a:stretch>
        </p:blipFill>
        <p:spPr>
          <a:xfrm>
            <a:off x="847024" y="1058780"/>
            <a:ext cx="5912106" cy="293570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600" dirty="0" smtClean="0">
                <a:solidFill>
                  <a:schemeClr val="bg1"/>
                </a:solidFill>
              </a:rPr>
              <a:t> </a:t>
            </a:r>
            <a:r>
              <a:rPr lang="en-IN" sz="2000" dirty="0" smtClean="0">
                <a:solidFill>
                  <a:schemeClr val="bg1"/>
                </a:solidFill>
              </a:rPr>
              <a:t>Question: 09 </a:t>
            </a:r>
            <a:endParaRPr lang="en-GB" sz="20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marL="114300" indent="0">
              <a:lnSpc>
                <a:spcPct val="100000"/>
              </a:lnSpc>
              <a:buNone/>
            </a:pPr>
            <a:r>
              <a:rPr lang="en-IN" dirty="0" smtClean="0">
                <a:solidFill>
                  <a:schemeClr val="tx1"/>
                </a:solidFill>
                <a:latin typeface="+mn-lt"/>
                <a:ea typeface="Roboto" panose="020B0604020202020204" charset="0"/>
              </a:rPr>
              <a:t>The length of the perpendiculars drawn from any point in the interior of any are a1, a2 and a3. The length of the each side of a triangle is:</a:t>
            </a:r>
          </a:p>
          <a:p>
            <a:pPr marL="114300" indent="0">
              <a:lnSpc>
                <a:spcPct val="100000"/>
              </a:lnSpc>
              <a:buNone/>
            </a:pPr>
            <a:endParaRPr lang="en-IN" dirty="0" smtClean="0">
              <a:solidFill>
                <a:schemeClr val="tx1"/>
              </a:solidFill>
              <a:latin typeface="+mn-lt"/>
              <a:ea typeface="Roboto" panose="020B0604020202020204" charset="0"/>
            </a:endParaRPr>
          </a:p>
          <a:p>
            <a:pPr>
              <a:lnSpc>
                <a:spcPct val="100000"/>
              </a:lnSpc>
              <a:buClrTx/>
              <a:buFont typeface="+mj-lt"/>
              <a:buAutoNum type="alphaUcPeriod"/>
            </a:pPr>
            <a:r>
              <a:rPr lang="en-US" dirty="0" smtClean="0">
                <a:solidFill>
                  <a:schemeClr val="tx1"/>
                </a:solidFill>
                <a:ea typeface="Roboto" panose="020B0604020202020204" charset="0"/>
              </a:rPr>
              <a:t>1.15(a1+a2+a3)</a:t>
            </a:r>
          </a:p>
          <a:p>
            <a:pPr>
              <a:lnSpc>
                <a:spcPct val="100000"/>
              </a:lnSpc>
              <a:buClrTx/>
              <a:buFont typeface="+mj-lt"/>
              <a:buAutoNum type="alphaUcPeriod"/>
            </a:pPr>
            <a:r>
              <a:rPr lang="en-US" dirty="0" smtClean="0">
                <a:solidFill>
                  <a:schemeClr val="tx1"/>
                </a:solidFill>
                <a:ea typeface="Roboto" panose="020B0604020202020204" charset="0"/>
              </a:rPr>
              <a:t>4(a1+a2+a3) </a:t>
            </a:r>
          </a:p>
          <a:p>
            <a:pPr>
              <a:lnSpc>
                <a:spcPct val="100000"/>
              </a:lnSpc>
              <a:buClrTx/>
              <a:buFont typeface="+mj-lt"/>
              <a:buAutoNum type="alphaUcPeriod"/>
            </a:pPr>
            <a:r>
              <a:rPr lang="en-US" dirty="0" smtClean="0">
                <a:solidFill>
                  <a:schemeClr val="tx1"/>
                </a:solidFill>
                <a:ea typeface="Roboto" panose="020B0604020202020204" charset="0"/>
              </a:rPr>
              <a:t>2.5(a1+a2+a3) </a:t>
            </a:r>
          </a:p>
          <a:p>
            <a:pPr>
              <a:lnSpc>
                <a:spcPct val="100000"/>
              </a:lnSpc>
              <a:buClrTx/>
              <a:buFont typeface="+mj-lt"/>
              <a:buAutoNum type="alphaUcPeriod"/>
            </a:pPr>
            <a:r>
              <a:rPr lang="en-US" dirty="0" smtClean="0">
                <a:solidFill>
                  <a:schemeClr val="tx1"/>
                </a:solidFill>
                <a:ea typeface="Roboto" panose="020B0604020202020204" charset="0"/>
              </a:rPr>
              <a:t>2(a1+a2+a3) </a:t>
            </a:r>
            <a:r>
              <a:rPr lang="en-US" dirty="0" smtClean="0">
                <a:solidFill>
                  <a:schemeClr val="tx1"/>
                </a:solidFill>
                <a:latin typeface="+mn-lt"/>
                <a:ea typeface="Roboto" panose="020B0604020202020204" charset="0"/>
              </a:rPr>
              <a:t/>
            </a:r>
            <a:br>
              <a:rPr lang="en-US" dirty="0" smtClean="0">
                <a:solidFill>
                  <a:schemeClr val="tx1"/>
                </a:solidFill>
                <a:latin typeface="+mn-lt"/>
                <a:ea typeface="Roboto" panose="020B0604020202020204" charset="0"/>
              </a:rPr>
            </a:br>
            <a:endParaRPr lang="en-US" dirty="0" smtClean="0">
              <a:solidFill>
                <a:schemeClr val="tx1"/>
              </a:solidFill>
              <a:latin typeface="+mn-lt"/>
              <a:ea typeface="Roboto" panose="020B0604020202020204" charset="0"/>
            </a:endParaRPr>
          </a:p>
          <a:p>
            <a:pPr>
              <a:lnSpc>
                <a:spcPct val="150000"/>
              </a:lnSpc>
              <a:buNone/>
            </a:pPr>
            <a:r>
              <a:rPr lang="en-US" sz="1600" dirty="0" smtClean="0">
                <a:solidFill>
                  <a:schemeClr val="tx1"/>
                </a:solidFill>
                <a:latin typeface="Roboto" panose="020B0604020202020204" charset="0"/>
                <a:ea typeface="Roboto" panose="020B0604020202020204" charset="0"/>
              </a:rPr>
              <a:t>	</a:t>
            </a:r>
            <a:endParaRPr lang="en-US" sz="1600" b="1" dirty="0" smtClean="0"/>
          </a:p>
          <a:p>
            <a:pPr marL="114300" indent="0">
              <a:lnSpc>
                <a:spcPct val="150000"/>
              </a:lnSpc>
              <a:buNone/>
            </a:pPr>
            <a:endParaRPr lang="en-GB" sz="1600" dirty="0">
              <a:solidFill>
                <a:schemeClr val="tx1"/>
              </a:solidFill>
              <a:latin typeface="Roboto" panose="020B0604020202020204" charset="0"/>
              <a:ea typeface="Roboto" panose="020B0604020202020204" charset="0"/>
            </a:endParaRPr>
          </a:p>
        </p:txBody>
      </p:sp>
      <p:sp>
        <p:nvSpPr>
          <p:cNvPr id="26626" name="Rectangle 2"/>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en-IN"/>
          </a:p>
        </p:txBody>
      </p:sp>
      <p:sp>
        <p:nvSpPr>
          <p:cNvPr id="26627" name="Rectangle 3"/>
          <p:cNvSpPr>
            <a:spLocks noChangeArrowheads="1"/>
          </p:cNvSpPr>
          <p:nvPr/>
        </p:nvSpPr>
        <p:spPr bwMode="auto">
          <a:xfrm>
            <a:off x="0" y="815975"/>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80604020202020204" pitchFamily="34" charset="0"/>
              <a:cs typeface="Arial" panose="02080604020202020204" pitchFamily="34" charset="0"/>
            </a:endParaRPr>
          </a:p>
        </p:txBody>
      </p:sp>
      <p:sp>
        <p:nvSpPr>
          <p:cNvPr id="26629" name="Rectangle 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IN"/>
          </a:p>
        </p:txBody>
      </p:sp>
      <p:sp>
        <p:nvSpPr>
          <p:cNvPr id="26631" name="Rectangle 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IN"/>
          </a:p>
        </p:txBody>
      </p:sp>
      <p:sp>
        <p:nvSpPr>
          <p:cNvPr id="11" name="Rectangle 10"/>
          <p:cNvSpPr/>
          <p:nvPr/>
        </p:nvSpPr>
        <p:spPr>
          <a:xfrm>
            <a:off x="6602587" y="4144180"/>
            <a:ext cx="1326004" cy="507831"/>
          </a:xfrm>
          <a:prstGeom prst="rect">
            <a:avLst/>
          </a:prstGeom>
        </p:spPr>
        <p:txBody>
          <a:bodyPr wrap="none">
            <a:spAutoFit/>
          </a:bodyPr>
          <a:lstStyle/>
          <a:p>
            <a:pPr>
              <a:lnSpc>
                <a:spcPct val="150000"/>
              </a:lnSpc>
            </a:pPr>
            <a:r>
              <a:rPr lang="en-GB" sz="1800" b="1" dirty="0">
                <a:solidFill>
                  <a:schemeClr val="tx1"/>
                </a:solidFill>
                <a:latin typeface="+mn-lt"/>
                <a:ea typeface="Roboto" panose="020B0604020202020204" charset="0"/>
              </a:rPr>
              <a:t>Answer: A</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xEl>
                                              <p:pRg st="0" end="0"/>
                                            </p:txEl>
                                          </p:spTgt>
                                        </p:tgtEl>
                                        <p:attrNameLst>
                                          <p:attrName>style.visibility</p:attrName>
                                        </p:attrNameLst>
                                      </p:cBhvr>
                                      <p:to>
                                        <p:strVal val="visible"/>
                                      </p:to>
                                    </p:set>
                                    <p:animEffect transition="in" filter="fade">
                                      <p:cBhvr>
                                        <p:cTn id="37" dur="20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600" dirty="0" smtClean="0">
                <a:solidFill>
                  <a:schemeClr val="bg1"/>
                </a:solidFill>
              </a:rPr>
              <a:t>       Question: 09 </a:t>
            </a:r>
            <a:endParaRPr lang="en-GB" sz="16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a:lnSpc>
                <a:spcPct val="150000"/>
              </a:lnSpc>
              <a:buNone/>
            </a:pPr>
            <a:r>
              <a:rPr lang="en-US" sz="1600" b="1" dirty="0" smtClean="0">
                <a:solidFill>
                  <a:schemeClr val="tx1"/>
                </a:solidFill>
                <a:latin typeface="Roboto" panose="020B0604020202020204" charset="0"/>
                <a:ea typeface="Roboto" panose="020B0604020202020204" charset="0"/>
              </a:rPr>
              <a:t>      </a:t>
            </a:r>
            <a:endParaRPr lang="en-GB" sz="1600" dirty="0">
              <a:solidFill>
                <a:schemeClr val="tx1"/>
              </a:solidFill>
              <a:latin typeface="Roboto" panose="020B0604020202020204" charset="0"/>
              <a:ea typeface="Roboto" panose="020B0604020202020204" charset="0"/>
            </a:endParaRPr>
          </a:p>
        </p:txBody>
      </p:sp>
      <p:sp>
        <p:nvSpPr>
          <p:cNvPr id="26626" name="Rectangle 2"/>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en-IN"/>
          </a:p>
        </p:txBody>
      </p:sp>
      <p:sp>
        <p:nvSpPr>
          <p:cNvPr id="26627" name="Rectangle 3"/>
          <p:cNvSpPr>
            <a:spLocks noChangeArrowheads="1"/>
          </p:cNvSpPr>
          <p:nvPr/>
        </p:nvSpPr>
        <p:spPr bwMode="auto">
          <a:xfrm>
            <a:off x="0" y="815975"/>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80604020202020204" pitchFamily="34" charset="0"/>
              <a:cs typeface="Arial" panose="02080604020202020204" pitchFamily="34" charset="0"/>
            </a:endParaRPr>
          </a:p>
        </p:txBody>
      </p:sp>
      <p:sp>
        <p:nvSpPr>
          <p:cNvPr id="26629" name="Rectangle 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IN"/>
          </a:p>
        </p:txBody>
      </p:sp>
      <p:sp>
        <p:nvSpPr>
          <p:cNvPr id="26631" name="Rectangle 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IN"/>
          </a:p>
        </p:txBody>
      </p:sp>
      <p:pic>
        <p:nvPicPr>
          <p:cNvPr id="11" name="Picture 10" descr="Capture9.1.PNG"/>
          <p:cNvPicPr>
            <a:picLocks noChangeAspect="1"/>
          </p:cNvPicPr>
          <p:nvPr/>
        </p:nvPicPr>
        <p:blipFill>
          <a:blip r:embed="rId5"/>
          <a:stretch>
            <a:fillRect/>
          </a:stretch>
        </p:blipFill>
        <p:spPr>
          <a:xfrm>
            <a:off x="580914" y="1297221"/>
            <a:ext cx="3438636" cy="2789004"/>
          </a:xfrm>
          <a:prstGeom prst="rect">
            <a:avLst/>
          </a:prstGeom>
        </p:spPr>
      </p:pic>
      <p:pic>
        <p:nvPicPr>
          <p:cNvPr id="12" name="Picture 11" descr="Capture9.2.PNG"/>
          <p:cNvPicPr>
            <a:picLocks noChangeAspect="1"/>
          </p:cNvPicPr>
          <p:nvPr/>
        </p:nvPicPr>
        <p:blipFill>
          <a:blip r:embed="rId6"/>
          <a:stretch>
            <a:fillRect/>
          </a:stretch>
        </p:blipFill>
        <p:spPr>
          <a:xfrm>
            <a:off x="4743449" y="1066800"/>
            <a:ext cx="3495675" cy="27813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600" dirty="0" smtClean="0">
                <a:solidFill>
                  <a:schemeClr val="bg1"/>
                </a:solidFill>
              </a:rPr>
              <a:t> </a:t>
            </a:r>
            <a:r>
              <a:rPr lang="en-IN" sz="2000" dirty="0" smtClean="0">
                <a:solidFill>
                  <a:schemeClr val="bg1"/>
                </a:solidFill>
              </a:rPr>
              <a:t>Question: 10 </a:t>
            </a:r>
            <a:endParaRPr lang="en-GB" sz="20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marL="114300" indent="0">
              <a:lnSpc>
                <a:spcPct val="100000"/>
              </a:lnSpc>
              <a:buNone/>
            </a:pPr>
            <a:r>
              <a:rPr lang="en-IN" dirty="0" smtClean="0">
                <a:solidFill>
                  <a:schemeClr val="tx1"/>
                </a:solidFill>
                <a:latin typeface="+mn-lt"/>
                <a:ea typeface="Roboto" panose="020B0604020202020204" charset="0"/>
              </a:rPr>
              <a:t>In how figure PR || AB , PQ || BC and QR || CA. Then relation between AC and QR is __________.</a:t>
            </a:r>
          </a:p>
          <a:p>
            <a:pPr>
              <a:lnSpc>
                <a:spcPct val="100000"/>
              </a:lnSpc>
              <a:buNone/>
            </a:pPr>
            <a:endParaRPr lang="en-IN" dirty="0" smtClean="0">
              <a:solidFill>
                <a:schemeClr val="tx1"/>
              </a:solidFill>
              <a:latin typeface="+mn-lt"/>
              <a:ea typeface="Roboto" panose="020B0604020202020204" charset="0"/>
            </a:endParaRPr>
          </a:p>
          <a:p>
            <a:pPr>
              <a:lnSpc>
                <a:spcPct val="100000"/>
              </a:lnSpc>
              <a:buClrTx/>
              <a:buFont typeface="+mj-lt"/>
              <a:buAutoNum type="alphaUcPeriod"/>
            </a:pPr>
            <a:r>
              <a:rPr lang="en-US" dirty="0" smtClean="0">
                <a:solidFill>
                  <a:schemeClr val="tx1"/>
                </a:solidFill>
                <a:latin typeface="+mn-lt"/>
                <a:ea typeface="Roboto" panose="020B0604020202020204" charset="0"/>
              </a:rPr>
              <a:t>AC=0.5QR </a:t>
            </a:r>
          </a:p>
          <a:p>
            <a:pPr>
              <a:lnSpc>
                <a:spcPct val="100000"/>
              </a:lnSpc>
              <a:buClrTx/>
              <a:buFont typeface="+mj-lt"/>
              <a:buAutoNum type="alphaUcPeriod"/>
            </a:pPr>
            <a:r>
              <a:rPr lang="en-US" dirty="0" smtClean="0">
                <a:solidFill>
                  <a:schemeClr val="tx1"/>
                </a:solidFill>
                <a:latin typeface="+mn-lt"/>
                <a:ea typeface="Roboto" panose="020B0604020202020204" charset="0"/>
              </a:rPr>
              <a:t>2AC= (QR)^2 </a:t>
            </a:r>
          </a:p>
          <a:p>
            <a:pPr>
              <a:lnSpc>
                <a:spcPct val="100000"/>
              </a:lnSpc>
              <a:buClrTx/>
              <a:buFont typeface="+mj-lt"/>
              <a:buAutoNum type="alphaUcPeriod"/>
            </a:pPr>
            <a:r>
              <a:rPr lang="en-US" dirty="0" smtClean="0">
                <a:solidFill>
                  <a:schemeClr val="tx1"/>
                </a:solidFill>
                <a:latin typeface="+mn-lt"/>
                <a:ea typeface="Roboto" panose="020B0604020202020204" charset="0"/>
              </a:rPr>
              <a:t>AC=BQ.QR </a:t>
            </a:r>
          </a:p>
          <a:p>
            <a:pPr>
              <a:lnSpc>
                <a:spcPct val="100000"/>
              </a:lnSpc>
              <a:buClrTx/>
              <a:buFont typeface="+mj-lt"/>
              <a:buAutoNum type="alphaUcPeriod"/>
            </a:pPr>
            <a:r>
              <a:rPr lang="en-US" dirty="0" smtClean="0">
                <a:solidFill>
                  <a:schemeClr val="tx1"/>
                </a:solidFill>
                <a:latin typeface="+mn-lt"/>
                <a:ea typeface="Roboto" panose="020B0604020202020204" charset="0"/>
              </a:rPr>
              <a:t>AC.QR=1 </a:t>
            </a:r>
            <a:br>
              <a:rPr lang="en-US" dirty="0" smtClean="0">
                <a:solidFill>
                  <a:schemeClr val="tx1"/>
                </a:solidFill>
                <a:latin typeface="+mn-lt"/>
                <a:ea typeface="Roboto" panose="020B0604020202020204" charset="0"/>
              </a:rPr>
            </a:br>
            <a:endParaRPr lang="en-US" dirty="0" smtClean="0">
              <a:solidFill>
                <a:schemeClr val="tx1"/>
              </a:solidFill>
              <a:latin typeface="+mn-lt"/>
              <a:ea typeface="Roboto" panose="020B0604020202020204" charset="0"/>
            </a:endParaRPr>
          </a:p>
          <a:p>
            <a:pPr>
              <a:lnSpc>
                <a:spcPct val="150000"/>
              </a:lnSpc>
              <a:buNone/>
            </a:pPr>
            <a:r>
              <a:rPr lang="en-US" sz="1600" dirty="0" smtClean="0">
                <a:solidFill>
                  <a:schemeClr val="tx1"/>
                </a:solidFill>
                <a:latin typeface="Roboto" panose="020B0604020202020204" charset="0"/>
                <a:ea typeface="Roboto" panose="020B0604020202020204" charset="0"/>
              </a:rPr>
              <a:t>	                                                                                                                                </a:t>
            </a:r>
          </a:p>
          <a:p>
            <a:pPr>
              <a:lnSpc>
                <a:spcPct val="150000"/>
              </a:lnSpc>
              <a:buNone/>
            </a:pPr>
            <a:r>
              <a:rPr lang="en-US" sz="1600" dirty="0" smtClean="0">
                <a:solidFill>
                  <a:schemeClr val="tx1"/>
                </a:solidFill>
                <a:latin typeface="Roboto" panose="020B0604020202020204" charset="0"/>
                <a:ea typeface="Roboto" panose="020B0604020202020204" charset="0"/>
              </a:rPr>
              <a:t>                                                                                                                                   </a:t>
            </a:r>
          </a:p>
          <a:p>
            <a:pPr>
              <a:lnSpc>
                <a:spcPct val="150000"/>
              </a:lnSpc>
              <a:buNone/>
            </a:pPr>
            <a:r>
              <a:rPr lang="en-US" sz="1600" dirty="0" smtClean="0">
                <a:solidFill>
                  <a:schemeClr val="tx1"/>
                </a:solidFill>
                <a:latin typeface="Roboto" panose="020B0604020202020204" charset="0"/>
                <a:ea typeface="Roboto" panose="020B0604020202020204" charset="0"/>
              </a:rPr>
              <a:t/>
            </a:r>
            <a:br>
              <a:rPr lang="en-US" sz="1600" dirty="0" smtClean="0">
                <a:solidFill>
                  <a:schemeClr val="tx1"/>
                </a:solidFill>
                <a:latin typeface="Roboto" panose="020B0604020202020204" charset="0"/>
                <a:ea typeface="Roboto" panose="020B0604020202020204" charset="0"/>
              </a:rPr>
            </a:br>
            <a:endParaRPr lang="en-US" sz="1600" dirty="0" smtClean="0">
              <a:solidFill>
                <a:schemeClr val="tx1"/>
              </a:solidFill>
              <a:latin typeface="Roboto" panose="020B0604020202020204" charset="0"/>
              <a:ea typeface="Roboto" panose="020B0604020202020204" charset="0"/>
            </a:endParaRPr>
          </a:p>
        </p:txBody>
      </p:sp>
      <p:pic>
        <p:nvPicPr>
          <p:cNvPr id="7" name="Picture 6" descr="Capture9.3.PNG"/>
          <p:cNvPicPr>
            <a:picLocks noChangeAspect="1"/>
          </p:cNvPicPr>
          <p:nvPr/>
        </p:nvPicPr>
        <p:blipFill>
          <a:blip r:embed="rId5"/>
          <a:stretch>
            <a:fillRect/>
          </a:stretch>
        </p:blipFill>
        <p:spPr>
          <a:xfrm>
            <a:off x="6898516" y="1330035"/>
            <a:ext cx="1806097" cy="1804067"/>
          </a:xfrm>
          <a:prstGeom prst="rect">
            <a:avLst/>
          </a:prstGeom>
        </p:spPr>
      </p:pic>
      <p:sp>
        <p:nvSpPr>
          <p:cNvPr id="8" name="Rectangle 7"/>
          <p:cNvSpPr/>
          <p:nvPr/>
        </p:nvSpPr>
        <p:spPr>
          <a:xfrm>
            <a:off x="6555085" y="4191681"/>
            <a:ext cx="1326004" cy="507831"/>
          </a:xfrm>
          <a:prstGeom prst="rect">
            <a:avLst/>
          </a:prstGeom>
        </p:spPr>
        <p:txBody>
          <a:bodyPr wrap="none">
            <a:spAutoFit/>
          </a:bodyPr>
          <a:lstStyle/>
          <a:p>
            <a:pPr>
              <a:lnSpc>
                <a:spcPct val="150000"/>
              </a:lnSpc>
            </a:pPr>
            <a:r>
              <a:rPr lang="en-GB" sz="1800" b="1" dirty="0">
                <a:solidFill>
                  <a:schemeClr val="tx1"/>
                </a:solidFill>
                <a:latin typeface="+mn-lt"/>
                <a:ea typeface="Roboto" panose="020B0604020202020204" charset="0"/>
              </a:rPr>
              <a:t>Answer: A</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20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20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animEffect transition="in" filter="fade">
                                      <p:cBhvr>
                                        <p:cTn id="35"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600" dirty="0" smtClean="0">
                <a:solidFill>
                  <a:schemeClr val="bg1"/>
                </a:solidFill>
              </a:rPr>
              <a:t>       Question: 10 </a:t>
            </a:r>
            <a:endParaRPr lang="en-GB" sz="16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a:lnSpc>
                <a:spcPct val="150000"/>
              </a:lnSpc>
              <a:buNone/>
            </a:pPr>
            <a:r>
              <a:rPr lang="en-US" sz="1600" b="1" dirty="0" smtClean="0">
                <a:solidFill>
                  <a:schemeClr val="tx1"/>
                </a:solidFill>
                <a:latin typeface="Roboto" panose="020B0604020202020204" charset="0"/>
                <a:ea typeface="Roboto" panose="020B0604020202020204" charset="0"/>
              </a:rPr>
              <a:t>       </a:t>
            </a:r>
            <a:endParaRPr lang="en-US" sz="1600" dirty="0" smtClean="0">
              <a:solidFill>
                <a:schemeClr val="tx1"/>
              </a:solidFill>
              <a:latin typeface="Roboto" panose="020B0604020202020204" charset="0"/>
              <a:ea typeface="Roboto" panose="020B0604020202020204" charset="0"/>
            </a:endParaRPr>
          </a:p>
        </p:txBody>
      </p:sp>
      <p:pic>
        <p:nvPicPr>
          <p:cNvPr id="8" name="Picture 7" descr="Capture10.PNG"/>
          <p:cNvPicPr>
            <a:picLocks noChangeAspect="1"/>
          </p:cNvPicPr>
          <p:nvPr/>
        </p:nvPicPr>
        <p:blipFill>
          <a:blip r:embed="rId5"/>
          <a:stretch>
            <a:fillRect/>
          </a:stretch>
        </p:blipFill>
        <p:spPr>
          <a:xfrm>
            <a:off x="809625" y="1076325"/>
            <a:ext cx="3173817" cy="205174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600" dirty="0" smtClean="0">
                <a:solidFill>
                  <a:schemeClr val="bg1"/>
                </a:solidFill>
              </a:rPr>
              <a:t> </a:t>
            </a:r>
            <a:r>
              <a:rPr lang="en-IN" sz="2000" dirty="0" smtClean="0">
                <a:solidFill>
                  <a:schemeClr val="bg1"/>
                </a:solidFill>
              </a:rPr>
              <a:t>Question: 11 </a:t>
            </a:r>
            <a:endParaRPr lang="en-GB" sz="20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marL="114300" indent="0">
              <a:lnSpc>
                <a:spcPct val="100000"/>
              </a:lnSpc>
              <a:buNone/>
            </a:pPr>
            <a:r>
              <a:rPr lang="en-IN" dirty="0" smtClean="0">
                <a:solidFill>
                  <a:schemeClr val="tx1"/>
                </a:solidFill>
                <a:latin typeface="+mn-lt"/>
              </a:rPr>
              <a:t>Two angles are supplementary and the ratio of the angels is 1:4. What is the value of smaller angle?</a:t>
            </a:r>
          </a:p>
          <a:p>
            <a:pPr>
              <a:lnSpc>
                <a:spcPct val="100000"/>
              </a:lnSpc>
              <a:buNone/>
            </a:pPr>
            <a:endParaRPr lang="en-IN" dirty="0" smtClean="0">
              <a:solidFill>
                <a:schemeClr val="tx1"/>
              </a:solidFill>
              <a:latin typeface="+mn-lt"/>
            </a:endParaRPr>
          </a:p>
          <a:p>
            <a:pPr>
              <a:lnSpc>
                <a:spcPct val="100000"/>
              </a:lnSpc>
              <a:buClrTx/>
              <a:buFont typeface="+mj-lt"/>
              <a:buAutoNum type="alphaUcPeriod"/>
            </a:pPr>
            <a:r>
              <a:rPr lang="en-IN" dirty="0" smtClean="0">
                <a:solidFill>
                  <a:schemeClr val="tx1"/>
                </a:solidFill>
              </a:rPr>
              <a:t>36 degree </a:t>
            </a:r>
          </a:p>
          <a:p>
            <a:pPr>
              <a:lnSpc>
                <a:spcPct val="100000"/>
              </a:lnSpc>
              <a:buClrTx/>
              <a:buFont typeface="+mj-lt"/>
              <a:buAutoNum type="alphaUcPeriod"/>
            </a:pPr>
            <a:r>
              <a:rPr lang="en-IN" dirty="0" smtClean="0">
                <a:solidFill>
                  <a:schemeClr val="tx1"/>
                </a:solidFill>
              </a:rPr>
              <a:t>35 degree </a:t>
            </a:r>
          </a:p>
          <a:p>
            <a:pPr>
              <a:lnSpc>
                <a:spcPct val="100000"/>
              </a:lnSpc>
              <a:buClrTx/>
              <a:buFont typeface="+mj-lt"/>
              <a:buAutoNum type="alphaUcPeriod"/>
            </a:pPr>
            <a:r>
              <a:rPr lang="en-IN" dirty="0" smtClean="0">
                <a:solidFill>
                  <a:schemeClr val="tx1"/>
                </a:solidFill>
              </a:rPr>
              <a:t>34 degree </a:t>
            </a:r>
          </a:p>
          <a:p>
            <a:pPr>
              <a:lnSpc>
                <a:spcPct val="100000"/>
              </a:lnSpc>
              <a:buClrTx/>
              <a:buFont typeface="+mj-lt"/>
              <a:buAutoNum type="alphaUcPeriod"/>
            </a:pPr>
            <a:r>
              <a:rPr lang="en-IN" dirty="0" smtClean="0">
                <a:solidFill>
                  <a:schemeClr val="tx1"/>
                </a:solidFill>
              </a:rPr>
              <a:t>37 degree </a:t>
            </a:r>
            <a:r>
              <a:rPr lang="en-US" dirty="0" smtClean="0">
                <a:solidFill>
                  <a:schemeClr val="tx1"/>
                </a:solidFill>
                <a:latin typeface="+mn-lt"/>
                <a:ea typeface="Roboto" panose="020B0604020202020204" charset="0"/>
              </a:rPr>
              <a:t/>
            </a:r>
            <a:br>
              <a:rPr lang="en-US" dirty="0" smtClean="0">
                <a:solidFill>
                  <a:schemeClr val="tx1"/>
                </a:solidFill>
                <a:latin typeface="+mn-lt"/>
                <a:ea typeface="Roboto" panose="020B0604020202020204" charset="0"/>
              </a:rPr>
            </a:br>
            <a:endParaRPr lang="en-US" dirty="0" smtClean="0">
              <a:solidFill>
                <a:schemeClr val="tx1"/>
              </a:solidFill>
              <a:latin typeface="+mn-lt"/>
              <a:ea typeface="Roboto" panose="020B0604020202020204" charset="0"/>
            </a:endParaRPr>
          </a:p>
          <a:p>
            <a:pPr>
              <a:lnSpc>
                <a:spcPct val="150000"/>
              </a:lnSpc>
              <a:buNone/>
            </a:pPr>
            <a:endParaRPr lang="en-US" sz="1600" dirty="0" smtClean="0">
              <a:solidFill>
                <a:schemeClr val="tx1"/>
              </a:solidFill>
              <a:latin typeface="Roboto" panose="020B0604020202020204" charset="0"/>
              <a:ea typeface="Roboto" panose="020B0604020202020204" charset="0"/>
            </a:endParaRPr>
          </a:p>
          <a:p>
            <a:pPr>
              <a:lnSpc>
                <a:spcPct val="150000"/>
              </a:lnSpc>
              <a:buNone/>
            </a:pPr>
            <a:r>
              <a:rPr lang="en-US" sz="1600" dirty="0" smtClean="0">
                <a:solidFill>
                  <a:schemeClr val="tx1"/>
                </a:solidFill>
                <a:latin typeface="Roboto" panose="020B0604020202020204" charset="0"/>
                <a:ea typeface="Roboto" panose="020B0604020202020204" charset="0"/>
              </a:rPr>
              <a:t>	                                                                                                                                 </a:t>
            </a:r>
            <a:r>
              <a:rPr lang="en-US" dirty="0" smtClean="0">
                <a:solidFill>
                  <a:schemeClr val="tx1"/>
                </a:solidFill>
                <a:latin typeface="Roboto" panose="020B0604020202020204" charset="0"/>
                <a:ea typeface="Roboto" panose="020B0604020202020204" charset="0"/>
              </a:rPr>
              <a:t/>
            </a:r>
            <a:br>
              <a:rPr lang="en-US" dirty="0" smtClean="0">
                <a:solidFill>
                  <a:schemeClr val="tx1"/>
                </a:solidFill>
                <a:latin typeface="Roboto" panose="020B0604020202020204" charset="0"/>
                <a:ea typeface="Roboto" panose="020B0604020202020204" charset="0"/>
              </a:rPr>
            </a:br>
            <a:endParaRPr lang="en-US" dirty="0" smtClean="0">
              <a:solidFill>
                <a:schemeClr val="tx1"/>
              </a:solidFill>
              <a:latin typeface="Roboto" panose="020B0604020202020204" charset="0"/>
              <a:ea typeface="Roboto" panose="020B0604020202020204" charset="0"/>
            </a:endParaRPr>
          </a:p>
          <a:p>
            <a:pPr marL="114300" indent="0">
              <a:lnSpc>
                <a:spcPct val="150000"/>
              </a:lnSpc>
              <a:buNone/>
            </a:pPr>
            <a:endParaRPr lang="en-GB" sz="1600" dirty="0">
              <a:solidFill>
                <a:schemeClr val="tx1"/>
              </a:solidFill>
              <a:latin typeface="Roboto" panose="020B0604020202020204" charset="0"/>
              <a:ea typeface="Roboto" panose="020B0604020202020204" charset="0"/>
            </a:endParaRPr>
          </a:p>
        </p:txBody>
      </p:sp>
      <p:sp>
        <p:nvSpPr>
          <p:cNvPr id="7" name="Rectangle 6"/>
          <p:cNvSpPr/>
          <p:nvPr/>
        </p:nvSpPr>
        <p:spPr>
          <a:xfrm>
            <a:off x="6590712" y="4215432"/>
            <a:ext cx="1326004" cy="507831"/>
          </a:xfrm>
          <a:prstGeom prst="rect">
            <a:avLst/>
          </a:prstGeom>
        </p:spPr>
        <p:txBody>
          <a:bodyPr wrap="none">
            <a:spAutoFit/>
          </a:bodyPr>
          <a:lstStyle/>
          <a:p>
            <a:pPr>
              <a:lnSpc>
                <a:spcPct val="150000"/>
              </a:lnSpc>
            </a:pPr>
            <a:r>
              <a:rPr lang="en-GB" sz="1800" b="1" dirty="0">
                <a:solidFill>
                  <a:schemeClr val="tx1"/>
                </a:solidFill>
                <a:latin typeface="+mn-lt"/>
                <a:ea typeface="Roboto" panose="020B0604020202020204" charset="0"/>
              </a:rPr>
              <a:t>Answer: A</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fade">
                                      <p:cBhvr>
                                        <p:cTn id="37"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smtClean="0">
                <a:solidFill>
                  <a:schemeClr val="bg1"/>
                </a:solidFill>
              </a:rPr>
              <a:t> Concept</a:t>
            </a:r>
            <a:endParaRPr lang="en-GB" sz="20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a:lnSpc>
                <a:spcPct val="100000"/>
              </a:lnSpc>
              <a:buClr>
                <a:schemeClr val="tx1"/>
              </a:buClr>
            </a:pPr>
            <a:r>
              <a:rPr lang="en-IN" dirty="0" smtClean="0">
                <a:solidFill>
                  <a:schemeClr val="tx1"/>
                </a:solidFill>
                <a:latin typeface="+mn-lt"/>
                <a:ea typeface="Roboto" panose="020B0604020202020204" charset="0"/>
              </a:rPr>
              <a:t>T</a:t>
            </a:r>
            <a:r>
              <a:rPr lang="en-IN" dirty="0" smtClean="0">
                <a:solidFill>
                  <a:schemeClr val="tx1"/>
                </a:solidFill>
                <a:latin typeface="+mn-lt"/>
              </a:rPr>
              <a:t>he branch of mathematics concerned with the properties and relations of points, lines, surfaces, solids, and higher dimensional analogues.</a:t>
            </a:r>
            <a:endParaRPr lang="en-IN" dirty="0" smtClean="0">
              <a:solidFill>
                <a:schemeClr val="tx1"/>
              </a:solidFill>
              <a:latin typeface="+mn-lt"/>
              <a:ea typeface="Roboto" panose="020B0604020202020204" charset="0"/>
            </a:endParaRPr>
          </a:p>
          <a:p>
            <a:pPr>
              <a:lnSpc>
                <a:spcPct val="100000"/>
              </a:lnSpc>
              <a:buNone/>
            </a:pPr>
            <a:endParaRPr lang="en-IN" dirty="0" smtClean="0">
              <a:solidFill>
                <a:schemeClr val="tx1"/>
              </a:solidFill>
              <a:latin typeface="+mn-lt"/>
              <a:ea typeface="Roboto" panose="020B0604020202020204" charset="0"/>
            </a:endParaRPr>
          </a:p>
          <a:p>
            <a:pPr>
              <a:lnSpc>
                <a:spcPct val="100000"/>
              </a:lnSpc>
              <a:buClr>
                <a:schemeClr val="tx1"/>
              </a:buClr>
            </a:pPr>
            <a:r>
              <a:rPr lang="en-IN" dirty="0" smtClean="0">
                <a:solidFill>
                  <a:schemeClr val="tx1"/>
                </a:solidFill>
                <a:latin typeface="+mn-lt"/>
              </a:rPr>
              <a:t>Geometry represent shapes and it's properties where as mensuration represents calculation of shapes like areas and perimeters.</a:t>
            </a:r>
          </a:p>
          <a:p>
            <a:pPr>
              <a:lnSpc>
                <a:spcPct val="100000"/>
              </a:lnSpc>
              <a:buClr>
                <a:schemeClr val="tx1"/>
              </a:buClr>
              <a:buNone/>
            </a:pPr>
            <a:endParaRPr lang="en-IN" dirty="0" smtClean="0">
              <a:solidFill>
                <a:schemeClr val="tx1"/>
              </a:solidFill>
              <a:latin typeface="+mn-lt"/>
              <a:ea typeface="Roboto" panose="020B0604020202020204" charset="0"/>
            </a:endParaRPr>
          </a:p>
          <a:p>
            <a:pPr>
              <a:lnSpc>
                <a:spcPct val="100000"/>
              </a:lnSpc>
              <a:buClr>
                <a:schemeClr val="tx1"/>
              </a:buClr>
            </a:pPr>
            <a:r>
              <a:rPr lang="en-IN" dirty="0" smtClean="0">
                <a:solidFill>
                  <a:schemeClr val="tx1"/>
                </a:solidFill>
                <a:latin typeface="+mn-lt"/>
              </a:rPr>
              <a:t>There are four types of trigonometry used today, which include core, plane, spherical and analytic</a:t>
            </a:r>
            <a:r>
              <a:rPr lang="en-IN" dirty="0" smtClean="0">
                <a:solidFill>
                  <a:schemeClr val="tx1"/>
                </a:solidFill>
                <a:latin typeface="+mj-lt"/>
              </a:rPr>
              <a:t>.</a:t>
            </a:r>
            <a:endParaRPr lang="en-IN" dirty="0" smtClean="0">
              <a:solidFill>
                <a:schemeClr val="tx1"/>
              </a:solidFill>
              <a:latin typeface="+mj-lt"/>
              <a:ea typeface="Roboto" panose="020B0604020202020204" charset="0"/>
            </a:endParaRPr>
          </a:p>
          <a:p>
            <a:pPr marL="114300" indent="0">
              <a:lnSpc>
                <a:spcPct val="150000"/>
              </a:lnSpc>
              <a:buNone/>
            </a:pPr>
            <a:endParaRPr lang="en-GB" sz="1600" dirty="0">
              <a:solidFill>
                <a:schemeClr val="tx1"/>
              </a:solidFill>
              <a:latin typeface="Roboto" panose="020B0604020202020204" charset="0"/>
              <a:ea typeface="Roboto" panose="020B060402020202020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600" dirty="0" smtClean="0">
                <a:solidFill>
                  <a:schemeClr val="bg1"/>
                </a:solidFill>
              </a:rPr>
              <a:t>       Question: 11 </a:t>
            </a:r>
            <a:endParaRPr lang="en-GB" sz="16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a:lnSpc>
                <a:spcPct val="150000"/>
              </a:lnSpc>
              <a:buNone/>
            </a:pPr>
            <a:r>
              <a:rPr lang="en-US" sz="1600" b="1" dirty="0" smtClean="0">
                <a:solidFill>
                  <a:schemeClr val="tx1"/>
                </a:solidFill>
                <a:latin typeface="Roboto" panose="020B0604020202020204" charset="0"/>
                <a:ea typeface="Roboto" panose="020B0604020202020204" charset="0"/>
              </a:rPr>
              <a:t>      </a:t>
            </a:r>
            <a:r>
              <a:rPr lang="en-IN" sz="1600" dirty="0" smtClean="0">
                <a:solidFill>
                  <a:schemeClr val="tx1"/>
                </a:solidFill>
              </a:rPr>
              <a:t>As we know that the angles are supplementary so sum of angles will be 180 degree.</a:t>
            </a:r>
            <a:br>
              <a:rPr lang="en-IN" sz="1600" dirty="0" smtClean="0">
                <a:solidFill>
                  <a:schemeClr val="tx1"/>
                </a:solidFill>
              </a:rPr>
            </a:br>
            <a:r>
              <a:rPr lang="en-IN" sz="1600" dirty="0" smtClean="0">
                <a:solidFill>
                  <a:schemeClr val="tx1"/>
                </a:solidFill>
              </a:rPr>
              <a:t>Let us assume that the ratio factor is r.</a:t>
            </a:r>
            <a:br>
              <a:rPr lang="en-IN" sz="1600" dirty="0" smtClean="0">
                <a:solidFill>
                  <a:schemeClr val="tx1"/>
                </a:solidFill>
              </a:rPr>
            </a:br>
            <a:r>
              <a:rPr lang="en-IN" sz="1600" dirty="0" smtClean="0">
                <a:solidFill>
                  <a:schemeClr val="tx1"/>
                </a:solidFill>
              </a:rPr>
              <a:t>According to question,</a:t>
            </a:r>
            <a:br>
              <a:rPr lang="en-IN" sz="1600" dirty="0" smtClean="0">
                <a:solidFill>
                  <a:schemeClr val="tx1"/>
                </a:solidFill>
              </a:rPr>
            </a:br>
            <a:r>
              <a:rPr lang="en-IN" sz="1600" dirty="0" smtClean="0">
                <a:solidFill>
                  <a:schemeClr val="tx1"/>
                </a:solidFill>
              </a:rPr>
              <a:t>Angles are supplementary and have a ratio of 1:4.</a:t>
            </a:r>
            <a:br>
              <a:rPr lang="en-IN" sz="1600" dirty="0" smtClean="0">
                <a:solidFill>
                  <a:schemeClr val="tx1"/>
                </a:solidFill>
              </a:rPr>
            </a:br>
            <a:r>
              <a:rPr lang="en-IN" sz="1600" dirty="0" smtClean="0">
                <a:solidFill>
                  <a:schemeClr val="tx1"/>
                </a:solidFill>
              </a:rPr>
              <a:t>r + 4r = 180</a:t>
            </a:r>
            <a:br>
              <a:rPr lang="en-IN" sz="1600" dirty="0" smtClean="0">
                <a:solidFill>
                  <a:schemeClr val="tx1"/>
                </a:solidFill>
              </a:rPr>
            </a:br>
            <a:r>
              <a:rPr lang="en-IN" sz="1600" dirty="0" smtClean="0">
                <a:solidFill>
                  <a:schemeClr val="tx1"/>
                </a:solidFill>
              </a:rPr>
              <a:t>⇒ 5r = 180</a:t>
            </a:r>
            <a:br>
              <a:rPr lang="en-IN" sz="1600" dirty="0" smtClean="0">
                <a:solidFill>
                  <a:schemeClr val="tx1"/>
                </a:solidFill>
              </a:rPr>
            </a:br>
            <a:r>
              <a:rPr lang="en-IN" sz="1600" dirty="0" smtClean="0">
                <a:solidFill>
                  <a:schemeClr val="tx1"/>
                </a:solidFill>
              </a:rPr>
              <a:t>⇒ r = 180/5</a:t>
            </a:r>
            <a:br>
              <a:rPr lang="en-IN" sz="1600" dirty="0" smtClean="0">
                <a:solidFill>
                  <a:schemeClr val="tx1"/>
                </a:solidFill>
              </a:rPr>
            </a:br>
            <a:r>
              <a:rPr lang="en-IN" sz="1600" dirty="0" smtClean="0">
                <a:solidFill>
                  <a:schemeClr val="tx1"/>
                </a:solidFill>
              </a:rPr>
              <a:t>⇒ r = 36</a:t>
            </a:r>
            <a:endParaRPr lang="en-GB" sz="1600" dirty="0">
              <a:solidFill>
                <a:schemeClr val="tx1"/>
              </a:solidFill>
              <a:latin typeface="Roboto" panose="020B0604020202020204" charset="0"/>
              <a:ea typeface="Roboto" panose="020B060402020202020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600" dirty="0" smtClean="0">
                <a:solidFill>
                  <a:schemeClr val="bg1"/>
                </a:solidFill>
              </a:rPr>
              <a:t> </a:t>
            </a:r>
            <a:r>
              <a:rPr lang="en-IN" sz="2000" dirty="0" smtClean="0">
                <a:solidFill>
                  <a:schemeClr val="bg1"/>
                </a:solidFill>
              </a:rPr>
              <a:t>Question: 12 </a:t>
            </a:r>
            <a:endParaRPr lang="en-GB" sz="20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a:lnSpc>
                <a:spcPct val="100000"/>
              </a:lnSpc>
              <a:buNone/>
            </a:pPr>
            <a:r>
              <a:rPr lang="en-IN" dirty="0" smtClean="0">
                <a:solidFill>
                  <a:schemeClr val="tx1"/>
                </a:solidFill>
                <a:latin typeface="+mn-lt"/>
              </a:rPr>
              <a:t>In the given, AB || CD. Then X is equal to:</a:t>
            </a:r>
          </a:p>
          <a:p>
            <a:pPr>
              <a:lnSpc>
                <a:spcPct val="100000"/>
              </a:lnSpc>
              <a:buNone/>
            </a:pPr>
            <a:endParaRPr lang="en-IN" dirty="0" smtClean="0">
              <a:solidFill>
                <a:schemeClr val="tx1"/>
              </a:solidFill>
              <a:latin typeface="+mn-lt"/>
            </a:endParaRPr>
          </a:p>
          <a:p>
            <a:pPr>
              <a:lnSpc>
                <a:spcPct val="100000"/>
              </a:lnSpc>
              <a:buClrTx/>
              <a:buFont typeface="+mj-lt"/>
              <a:buAutoNum type="alphaUcPeriod"/>
            </a:pPr>
            <a:r>
              <a:rPr lang="en-IN" dirty="0" smtClean="0">
                <a:solidFill>
                  <a:schemeClr val="tx1"/>
                </a:solidFill>
              </a:rPr>
              <a:t>93°</a:t>
            </a:r>
          </a:p>
          <a:p>
            <a:pPr>
              <a:lnSpc>
                <a:spcPct val="100000"/>
              </a:lnSpc>
              <a:buClrTx/>
              <a:buFont typeface="+mj-lt"/>
              <a:buAutoNum type="alphaUcPeriod"/>
            </a:pPr>
            <a:r>
              <a:rPr lang="en-IN" dirty="0" smtClean="0">
                <a:solidFill>
                  <a:schemeClr val="tx1"/>
                </a:solidFill>
                <a:ea typeface="Roboto" panose="020B0604020202020204" charset="0"/>
              </a:rPr>
              <a:t>11</a:t>
            </a:r>
            <a:r>
              <a:rPr lang="en-IN" dirty="0" smtClean="0">
                <a:solidFill>
                  <a:schemeClr val="tx1"/>
                </a:solidFill>
              </a:rPr>
              <a:t>3°</a:t>
            </a:r>
          </a:p>
          <a:p>
            <a:pPr>
              <a:lnSpc>
                <a:spcPct val="100000"/>
              </a:lnSpc>
              <a:buClrTx/>
              <a:buFont typeface="+mj-lt"/>
              <a:buAutoNum type="alphaUcPeriod"/>
            </a:pPr>
            <a:r>
              <a:rPr lang="en-IN" dirty="0" smtClean="0">
                <a:solidFill>
                  <a:schemeClr val="tx1"/>
                </a:solidFill>
                <a:ea typeface="Roboto" panose="020B0604020202020204" charset="0"/>
              </a:rPr>
              <a:t>10</a:t>
            </a:r>
            <a:r>
              <a:rPr lang="en-IN" dirty="0" smtClean="0">
                <a:solidFill>
                  <a:schemeClr val="tx1"/>
                </a:solidFill>
              </a:rPr>
              <a:t>3°</a:t>
            </a:r>
          </a:p>
          <a:p>
            <a:pPr>
              <a:lnSpc>
                <a:spcPct val="100000"/>
              </a:lnSpc>
              <a:buClrTx/>
              <a:buFont typeface="+mj-lt"/>
              <a:buAutoNum type="alphaUcPeriod"/>
            </a:pPr>
            <a:r>
              <a:rPr lang="en-IN" dirty="0" smtClean="0">
                <a:solidFill>
                  <a:schemeClr val="tx1"/>
                </a:solidFill>
              </a:rPr>
              <a:t>None of these</a:t>
            </a:r>
            <a:endParaRPr lang="en-IN" dirty="0" smtClean="0">
              <a:solidFill>
                <a:schemeClr val="tx1"/>
              </a:solidFill>
              <a:latin typeface="+mn-lt"/>
            </a:endParaRPr>
          </a:p>
          <a:p>
            <a:pPr>
              <a:lnSpc>
                <a:spcPct val="100000"/>
              </a:lnSpc>
              <a:buNone/>
            </a:pPr>
            <a:r>
              <a:rPr lang="en-IN" dirty="0" smtClean="0">
                <a:solidFill>
                  <a:schemeClr val="tx1"/>
                </a:solidFill>
                <a:latin typeface="+mn-lt"/>
              </a:rPr>
              <a:t/>
            </a:r>
            <a:br>
              <a:rPr lang="en-IN" dirty="0" smtClean="0">
                <a:solidFill>
                  <a:schemeClr val="tx1"/>
                </a:solidFill>
                <a:latin typeface="+mn-lt"/>
              </a:rPr>
            </a:br>
            <a:endParaRPr lang="en-US" sz="1600" dirty="0" smtClean="0">
              <a:solidFill>
                <a:schemeClr val="tx1"/>
              </a:solidFill>
              <a:latin typeface="Roboto" panose="020B0604020202020204" charset="0"/>
              <a:ea typeface="Roboto" panose="020B0604020202020204" charset="0"/>
            </a:endParaRPr>
          </a:p>
          <a:p>
            <a:pPr>
              <a:lnSpc>
                <a:spcPct val="150000"/>
              </a:lnSpc>
              <a:buNone/>
            </a:pPr>
            <a:r>
              <a:rPr lang="en-US" b="1" dirty="0" smtClean="0">
                <a:solidFill>
                  <a:schemeClr val="tx1"/>
                </a:solidFill>
                <a:latin typeface="Roboto" panose="020B0604020202020204" charset="0"/>
                <a:ea typeface="Roboto" panose="020B0604020202020204" charset="0"/>
              </a:rPr>
              <a:t/>
            </a:r>
            <a:br>
              <a:rPr lang="en-US" b="1" dirty="0" smtClean="0">
                <a:solidFill>
                  <a:schemeClr val="tx1"/>
                </a:solidFill>
                <a:latin typeface="Roboto" panose="020B0604020202020204" charset="0"/>
                <a:ea typeface="Roboto" panose="020B0604020202020204" charset="0"/>
              </a:rPr>
            </a:br>
            <a:endParaRPr lang="en-GB" b="1" dirty="0">
              <a:solidFill>
                <a:schemeClr val="tx1"/>
              </a:solidFill>
              <a:latin typeface="Roboto" panose="020B0604020202020204" charset="0"/>
              <a:ea typeface="Roboto" panose="020B0604020202020204" charset="0"/>
            </a:endParaRPr>
          </a:p>
        </p:txBody>
      </p:sp>
      <p:pic>
        <p:nvPicPr>
          <p:cNvPr id="7" name="Picture 6" descr="Capture12.PNG"/>
          <p:cNvPicPr>
            <a:picLocks noChangeAspect="1"/>
          </p:cNvPicPr>
          <p:nvPr/>
        </p:nvPicPr>
        <p:blipFill>
          <a:blip r:embed="rId5"/>
          <a:stretch>
            <a:fillRect/>
          </a:stretch>
        </p:blipFill>
        <p:spPr>
          <a:xfrm>
            <a:off x="5463580" y="1279318"/>
            <a:ext cx="2893803" cy="1634539"/>
          </a:xfrm>
          <a:prstGeom prst="rect">
            <a:avLst/>
          </a:prstGeom>
        </p:spPr>
      </p:pic>
      <p:sp>
        <p:nvSpPr>
          <p:cNvPr id="8" name="Rectangle 7"/>
          <p:cNvSpPr/>
          <p:nvPr/>
        </p:nvSpPr>
        <p:spPr>
          <a:xfrm>
            <a:off x="6614463" y="4132305"/>
            <a:ext cx="1326004" cy="507831"/>
          </a:xfrm>
          <a:prstGeom prst="rect">
            <a:avLst/>
          </a:prstGeom>
        </p:spPr>
        <p:txBody>
          <a:bodyPr wrap="none">
            <a:spAutoFit/>
          </a:bodyPr>
          <a:lstStyle/>
          <a:p>
            <a:pPr>
              <a:lnSpc>
                <a:spcPct val="150000"/>
              </a:lnSpc>
            </a:pPr>
            <a:r>
              <a:rPr lang="en-GB" sz="1800" b="1" dirty="0">
                <a:solidFill>
                  <a:schemeClr val="tx1"/>
                </a:solidFill>
                <a:latin typeface="+mn-lt"/>
                <a:ea typeface="Roboto" panose="020B0604020202020204" charset="0"/>
              </a:rPr>
              <a:t>Answer: D</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20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20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20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20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8">
                                            <p:txEl>
                                              <p:pRg st="0" end="0"/>
                                            </p:txEl>
                                          </p:spTgt>
                                        </p:tgtEl>
                                        <p:attrNameLst>
                                          <p:attrName>style.visibility</p:attrName>
                                        </p:attrNameLst>
                                      </p:cBhvr>
                                      <p:to>
                                        <p:strVal val="visible"/>
                                      </p:to>
                                    </p:set>
                                    <p:animEffect transition="in" filter="fade">
                                      <p:cBhvr>
                                        <p:cTn id="45"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600" dirty="0" smtClean="0">
                <a:solidFill>
                  <a:schemeClr val="bg1"/>
                </a:solidFill>
              </a:rPr>
              <a:t>      Question: 12 </a:t>
            </a:r>
            <a:endParaRPr lang="en-GB" sz="16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a:buNone/>
            </a:pPr>
            <a:r>
              <a:rPr lang="en-IN" sz="1600" dirty="0" smtClean="0">
                <a:solidFill>
                  <a:schemeClr val="tx1"/>
                </a:solidFill>
              </a:rPr>
              <a:t>      Through O, draw a line l parallel to both AB and CD. Then</a:t>
            </a:r>
            <a:br>
              <a:rPr lang="en-IN" sz="1600" dirty="0" smtClean="0">
                <a:solidFill>
                  <a:schemeClr val="tx1"/>
                </a:solidFill>
              </a:rPr>
            </a:br>
            <a:r>
              <a:rPr lang="en-IN" sz="1600" dirty="0" smtClean="0">
                <a:solidFill>
                  <a:schemeClr val="tx1"/>
                </a:solidFill>
              </a:rPr>
              <a:t>∠1 = 45° (alt. ∠S)</a:t>
            </a:r>
            <a:br>
              <a:rPr lang="en-IN" sz="1600" dirty="0" smtClean="0">
                <a:solidFill>
                  <a:schemeClr val="tx1"/>
                </a:solidFill>
              </a:rPr>
            </a:br>
            <a:r>
              <a:rPr lang="en-IN" sz="1600" dirty="0" smtClean="0">
                <a:solidFill>
                  <a:schemeClr val="tx1"/>
                </a:solidFill>
              </a:rPr>
              <a:t>and ∠2 = 30° (alt. ∠S)</a:t>
            </a:r>
            <a:br>
              <a:rPr lang="en-IN" sz="1600" dirty="0" smtClean="0">
                <a:solidFill>
                  <a:schemeClr val="tx1"/>
                </a:solidFill>
              </a:rPr>
            </a:br>
            <a:r>
              <a:rPr lang="en-IN" sz="1600" dirty="0" smtClean="0">
                <a:solidFill>
                  <a:schemeClr val="tx1"/>
                </a:solidFill>
              </a:rPr>
              <a:t>∴ ∠BOC = ∠1 + ∠2 = 45° + 30° = 75°</a:t>
            </a:r>
            <a:br>
              <a:rPr lang="en-IN" sz="1600" dirty="0" smtClean="0">
                <a:solidFill>
                  <a:schemeClr val="tx1"/>
                </a:solidFill>
              </a:rPr>
            </a:br>
            <a:r>
              <a:rPr lang="en-IN" sz="1600" dirty="0" smtClean="0">
                <a:solidFill>
                  <a:schemeClr val="tx1"/>
                </a:solidFill>
              </a:rPr>
              <a:t>So, X = 360° – ∠BOC = 360° – 75° = 285°</a:t>
            </a:r>
            <a:br>
              <a:rPr lang="en-IN" sz="1600" dirty="0" smtClean="0">
                <a:solidFill>
                  <a:schemeClr val="tx1"/>
                </a:solidFill>
              </a:rPr>
            </a:br>
            <a:r>
              <a:rPr lang="en-IN" sz="1600" dirty="0" smtClean="0">
                <a:solidFill>
                  <a:schemeClr val="tx1"/>
                </a:solidFill>
              </a:rPr>
              <a:t>Hence X = 285°.</a:t>
            </a:r>
            <a:endParaRPr lang="en-GB" sz="1600" dirty="0">
              <a:solidFill>
                <a:schemeClr val="tx1"/>
              </a:solidFill>
              <a:latin typeface="Roboto" panose="020B0604020202020204" charset="0"/>
              <a:ea typeface="Roboto" panose="020B060402020202020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600" dirty="0" smtClean="0">
                <a:solidFill>
                  <a:schemeClr val="bg1"/>
                </a:solidFill>
              </a:rPr>
              <a:t> </a:t>
            </a:r>
            <a:r>
              <a:rPr lang="en-IN" sz="2000" dirty="0" smtClean="0">
                <a:solidFill>
                  <a:schemeClr val="bg1"/>
                </a:solidFill>
              </a:rPr>
              <a:t>Question: 13 </a:t>
            </a:r>
            <a:endParaRPr lang="en-GB" sz="20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fontAlgn="t">
              <a:lnSpc>
                <a:spcPct val="100000"/>
              </a:lnSpc>
              <a:buNone/>
            </a:pPr>
            <a:r>
              <a:rPr lang="en-US" sz="1600" b="1" dirty="0" smtClean="0">
                <a:solidFill>
                  <a:schemeClr val="tx1"/>
                </a:solidFill>
                <a:latin typeface="Roboto" panose="020B0604020202020204" charset="0"/>
                <a:ea typeface="Roboto" panose="020B0604020202020204" charset="0"/>
              </a:rPr>
              <a:t> </a:t>
            </a:r>
            <a:r>
              <a:rPr lang="en-IN" dirty="0" smtClean="0">
                <a:solidFill>
                  <a:schemeClr val="tx1"/>
                </a:solidFill>
                <a:latin typeface="+mn-lt"/>
              </a:rPr>
              <a:t>In the adjoining figure, AB || CD, t is the traversal, EG and FG are the</a:t>
            </a:r>
          </a:p>
          <a:p>
            <a:pPr fontAlgn="t">
              <a:lnSpc>
                <a:spcPct val="100000"/>
              </a:lnSpc>
              <a:buNone/>
            </a:pPr>
            <a:r>
              <a:rPr lang="en-IN" dirty="0" smtClean="0">
                <a:solidFill>
                  <a:schemeClr val="tx1"/>
                </a:solidFill>
                <a:latin typeface="+mn-lt"/>
              </a:rPr>
              <a:t> bisectors of ∠BEE and ∠DFE respectively, then ∠EGF is equal to:</a:t>
            </a:r>
          </a:p>
          <a:p>
            <a:pPr fontAlgn="t">
              <a:lnSpc>
                <a:spcPct val="100000"/>
              </a:lnSpc>
              <a:buNone/>
            </a:pPr>
            <a:r>
              <a:rPr lang="en-IN" dirty="0" smtClean="0">
                <a:solidFill>
                  <a:schemeClr val="tx1"/>
                </a:solidFill>
                <a:latin typeface="+mn-lt"/>
              </a:rPr>
              <a:t> </a:t>
            </a:r>
          </a:p>
          <a:p>
            <a:pPr fontAlgn="t">
              <a:lnSpc>
                <a:spcPct val="100000"/>
              </a:lnSpc>
              <a:buClrTx/>
              <a:buFont typeface="+mj-lt"/>
              <a:buAutoNum type="alphaUcPeriod"/>
            </a:pPr>
            <a:r>
              <a:rPr lang="en-IN" dirty="0" smtClean="0">
                <a:solidFill>
                  <a:schemeClr val="tx1"/>
                </a:solidFill>
              </a:rPr>
              <a:t>90°</a:t>
            </a:r>
          </a:p>
          <a:p>
            <a:pPr fontAlgn="t">
              <a:lnSpc>
                <a:spcPct val="100000"/>
              </a:lnSpc>
              <a:buClrTx/>
              <a:buFont typeface="+mj-lt"/>
              <a:buAutoNum type="alphaUcPeriod"/>
            </a:pPr>
            <a:r>
              <a:rPr lang="en-IN" dirty="0" smtClean="0">
                <a:solidFill>
                  <a:schemeClr val="tx1"/>
                </a:solidFill>
                <a:ea typeface="Roboto" panose="020B0604020202020204" charset="0"/>
              </a:rPr>
              <a:t>18</a:t>
            </a:r>
            <a:r>
              <a:rPr lang="en-IN" dirty="0" smtClean="0">
                <a:solidFill>
                  <a:schemeClr val="tx1"/>
                </a:solidFill>
              </a:rPr>
              <a:t>0°</a:t>
            </a:r>
          </a:p>
          <a:p>
            <a:pPr fontAlgn="t">
              <a:lnSpc>
                <a:spcPct val="100000"/>
              </a:lnSpc>
              <a:buClrTx/>
              <a:buFont typeface="+mj-lt"/>
              <a:buAutoNum type="alphaUcPeriod"/>
            </a:pPr>
            <a:r>
              <a:rPr lang="en-IN" dirty="0" smtClean="0">
                <a:solidFill>
                  <a:schemeClr val="tx1"/>
                </a:solidFill>
                <a:ea typeface="Roboto" panose="020B0604020202020204" charset="0"/>
              </a:rPr>
              <a:t>16</a:t>
            </a:r>
            <a:r>
              <a:rPr lang="en-IN" dirty="0" smtClean="0">
                <a:solidFill>
                  <a:schemeClr val="tx1"/>
                </a:solidFill>
              </a:rPr>
              <a:t>0°</a:t>
            </a:r>
          </a:p>
          <a:p>
            <a:pPr fontAlgn="t">
              <a:lnSpc>
                <a:spcPct val="100000"/>
              </a:lnSpc>
              <a:buClrTx/>
              <a:buFont typeface="+mj-lt"/>
              <a:buAutoNum type="alphaUcPeriod"/>
            </a:pPr>
            <a:r>
              <a:rPr lang="en-IN" dirty="0" smtClean="0">
                <a:solidFill>
                  <a:schemeClr val="tx1"/>
                </a:solidFill>
                <a:ea typeface="Roboto" panose="020B0604020202020204" charset="0"/>
              </a:rPr>
              <a:t>12</a:t>
            </a:r>
            <a:r>
              <a:rPr lang="en-IN" dirty="0" smtClean="0">
                <a:solidFill>
                  <a:schemeClr val="tx1"/>
                </a:solidFill>
              </a:rPr>
              <a:t>0°</a:t>
            </a:r>
            <a:endParaRPr lang="en-IN" dirty="0" smtClean="0">
              <a:solidFill>
                <a:schemeClr val="tx1"/>
              </a:solidFill>
              <a:latin typeface="+mn-lt"/>
            </a:endParaRPr>
          </a:p>
          <a:p>
            <a:pPr fontAlgn="t">
              <a:lnSpc>
                <a:spcPct val="100000"/>
              </a:lnSpc>
              <a:buNone/>
            </a:pPr>
            <a:r>
              <a:rPr lang="en-US" sz="1600" dirty="0" smtClean="0">
                <a:solidFill>
                  <a:schemeClr val="tx1"/>
                </a:solidFill>
                <a:latin typeface="Roboto" panose="020B0604020202020204" charset="0"/>
                <a:ea typeface="Roboto" panose="020B0604020202020204" charset="0"/>
              </a:rPr>
              <a:t/>
            </a:r>
            <a:br>
              <a:rPr lang="en-US" sz="1600" dirty="0" smtClean="0">
                <a:solidFill>
                  <a:schemeClr val="tx1"/>
                </a:solidFill>
                <a:latin typeface="Roboto" panose="020B0604020202020204" charset="0"/>
                <a:ea typeface="Roboto" panose="020B0604020202020204" charset="0"/>
              </a:rPr>
            </a:br>
            <a:endParaRPr lang="en-US" sz="1600" dirty="0" smtClean="0">
              <a:solidFill>
                <a:schemeClr val="tx1"/>
              </a:solidFill>
              <a:latin typeface="Roboto" panose="020B0604020202020204" charset="0"/>
              <a:ea typeface="Roboto" panose="020B0604020202020204" charset="0"/>
            </a:endParaRPr>
          </a:p>
          <a:p>
            <a:pPr marL="114300" indent="0">
              <a:lnSpc>
                <a:spcPct val="150000"/>
              </a:lnSpc>
              <a:buNone/>
            </a:pPr>
            <a:r>
              <a:rPr lang="en-US" sz="1600" dirty="0" smtClean="0">
                <a:solidFill>
                  <a:schemeClr val="tx1"/>
                </a:solidFill>
                <a:latin typeface="Roboto" panose="020B0604020202020204" charset="0"/>
                <a:ea typeface="Roboto" panose="020B0604020202020204" charset="0"/>
              </a:rPr>
              <a:t>                                                                                                                                       </a:t>
            </a:r>
          </a:p>
          <a:p>
            <a:pPr marL="114300" indent="0">
              <a:lnSpc>
                <a:spcPct val="150000"/>
              </a:lnSpc>
              <a:buNone/>
            </a:pPr>
            <a:r>
              <a:rPr lang="en-US" sz="1600" dirty="0" smtClean="0">
                <a:solidFill>
                  <a:schemeClr val="tx1"/>
                </a:solidFill>
                <a:latin typeface="Roboto" panose="020B0604020202020204" charset="0"/>
                <a:ea typeface="Roboto" panose="020B0604020202020204" charset="0"/>
              </a:rPr>
              <a:t>                                                                                                                              </a:t>
            </a:r>
            <a:r>
              <a:rPr lang="en-US" dirty="0" smtClean="0"/>
              <a:t/>
            </a:r>
            <a:br>
              <a:rPr lang="en-US" dirty="0" smtClean="0"/>
            </a:br>
            <a:endParaRPr lang="en-GB" dirty="0">
              <a:solidFill>
                <a:schemeClr val="tx1"/>
              </a:solidFill>
              <a:latin typeface="Roboto" panose="020B0604020202020204" charset="0"/>
              <a:ea typeface="Roboto" panose="020B0604020202020204" charset="0"/>
            </a:endParaRPr>
          </a:p>
        </p:txBody>
      </p:sp>
      <p:pic>
        <p:nvPicPr>
          <p:cNvPr id="7" name="Picture 6" descr="Capture13.PNG"/>
          <p:cNvPicPr>
            <a:picLocks noChangeAspect="1"/>
          </p:cNvPicPr>
          <p:nvPr/>
        </p:nvPicPr>
        <p:blipFill>
          <a:blip r:embed="rId5"/>
          <a:stretch>
            <a:fillRect/>
          </a:stretch>
        </p:blipFill>
        <p:spPr>
          <a:xfrm>
            <a:off x="6435709" y="1659661"/>
            <a:ext cx="2248095" cy="2034716"/>
          </a:xfrm>
          <a:prstGeom prst="rect">
            <a:avLst/>
          </a:prstGeom>
        </p:spPr>
      </p:pic>
      <p:sp>
        <p:nvSpPr>
          <p:cNvPr id="8" name="Rectangle 7"/>
          <p:cNvSpPr/>
          <p:nvPr/>
        </p:nvSpPr>
        <p:spPr>
          <a:xfrm>
            <a:off x="6543211" y="4215432"/>
            <a:ext cx="1326004" cy="507831"/>
          </a:xfrm>
          <a:prstGeom prst="rect">
            <a:avLst/>
          </a:prstGeom>
        </p:spPr>
        <p:txBody>
          <a:bodyPr wrap="none">
            <a:spAutoFit/>
          </a:bodyPr>
          <a:lstStyle/>
          <a:p>
            <a:pPr>
              <a:lnSpc>
                <a:spcPct val="150000"/>
              </a:lnSpc>
            </a:pPr>
            <a:r>
              <a:rPr lang="en-GB" sz="1800" b="1" dirty="0">
                <a:solidFill>
                  <a:schemeClr val="tx1"/>
                </a:solidFill>
                <a:latin typeface="+mn-lt"/>
                <a:ea typeface="Roboto" panose="020B0604020202020204" charset="0"/>
              </a:rPr>
              <a:t>Answer: A</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2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20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20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20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20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20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txEl>
                                              <p:pRg st="0" end="0"/>
                                            </p:txEl>
                                          </p:spTgt>
                                        </p:tgtEl>
                                        <p:attrNameLst>
                                          <p:attrName>style.visibility</p:attrName>
                                        </p:attrNameLst>
                                      </p:cBhvr>
                                      <p:to>
                                        <p:strVal val="visible"/>
                                      </p:to>
                                    </p:set>
                                    <p:animEffect transition="in" filter="fade">
                                      <p:cBhvr>
                                        <p:cTn id="62"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600" dirty="0" smtClean="0">
                <a:solidFill>
                  <a:schemeClr val="bg1"/>
                </a:solidFill>
              </a:rPr>
              <a:t>      Question: 13 </a:t>
            </a:r>
            <a:endParaRPr lang="en-GB" sz="16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fontAlgn="t">
              <a:lnSpc>
                <a:spcPct val="150000"/>
              </a:lnSpc>
              <a:buNone/>
            </a:pPr>
            <a:r>
              <a:rPr lang="en-US" sz="1600" dirty="0" smtClean="0"/>
              <a:t/>
            </a:r>
            <a:br>
              <a:rPr lang="en-US" sz="1600" dirty="0" smtClean="0"/>
            </a:br>
            <a:endParaRPr lang="en-GB" sz="1600" dirty="0">
              <a:solidFill>
                <a:schemeClr val="tx1"/>
              </a:solidFill>
              <a:latin typeface="Roboto" panose="020B0604020202020204" charset="0"/>
              <a:ea typeface="Roboto" panose="020B0604020202020204" charset="0"/>
            </a:endParaRPr>
          </a:p>
        </p:txBody>
      </p:sp>
      <p:sp>
        <p:nvSpPr>
          <p:cNvPr id="13" name="Rectangle 12"/>
          <p:cNvSpPr/>
          <p:nvPr/>
        </p:nvSpPr>
        <p:spPr>
          <a:xfrm>
            <a:off x="800100" y="1252865"/>
            <a:ext cx="4572000" cy="2893100"/>
          </a:xfrm>
          <a:prstGeom prst="rect">
            <a:avLst/>
          </a:prstGeom>
        </p:spPr>
        <p:txBody>
          <a:bodyPr>
            <a:spAutoFit/>
          </a:bodyPr>
          <a:lstStyle/>
          <a:p>
            <a:r>
              <a:rPr lang="en-IN" dirty="0" smtClean="0"/>
              <a:t>AB || CD and t transversal intersects them at E and F</a:t>
            </a:r>
            <a:br>
              <a:rPr lang="en-IN" dirty="0" smtClean="0"/>
            </a:br>
            <a:r>
              <a:rPr lang="en-IN" dirty="0" smtClean="0"/>
              <a:t>∠BEF + ∠EFD = 180° (co-interior angles)</a:t>
            </a:r>
          </a:p>
          <a:p>
            <a:endParaRPr lang="en-IN" dirty="0" smtClean="0"/>
          </a:p>
          <a:p>
            <a:endParaRPr lang="en-IN" dirty="0" smtClean="0"/>
          </a:p>
          <a:p>
            <a:r>
              <a:rPr lang="en-IN" dirty="0" smtClean="0"/>
              <a:t>∠FEG + ∠EFG = 90°</a:t>
            </a:r>
            <a:br>
              <a:rPr lang="en-IN" dirty="0" smtClean="0"/>
            </a:br>
            <a:r>
              <a:rPr lang="en-IN" dirty="0" smtClean="0"/>
              <a:t>In Δ GEF</a:t>
            </a:r>
            <a:br>
              <a:rPr lang="en-IN" dirty="0" smtClean="0"/>
            </a:br>
            <a:r>
              <a:rPr lang="en-IN" dirty="0" smtClean="0"/>
              <a:t>∠EGF + ∠FEG + ∠EFG = 180°</a:t>
            </a:r>
            <a:br>
              <a:rPr lang="en-IN" dirty="0" smtClean="0"/>
            </a:br>
            <a:r>
              <a:rPr lang="en-IN" dirty="0" smtClean="0"/>
              <a:t>∴ ∠EGF + 90° = 180°</a:t>
            </a:r>
            <a:br>
              <a:rPr lang="en-IN" dirty="0" smtClean="0"/>
            </a:br>
            <a:r>
              <a:rPr lang="en-IN" dirty="0" smtClean="0"/>
              <a:t>∴ ∠EGF = 90°.</a:t>
            </a:r>
            <a:br>
              <a:rPr lang="en-IN" dirty="0" smtClean="0"/>
            </a:br>
            <a:r>
              <a:rPr lang="en-IN" dirty="0" smtClean="0"/>
              <a:t>The above result can be restated as :</a:t>
            </a:r>
            <a:br>
              <a:rPr lang="en-IN" dirty="0" smtClean="0"/>
            </a:br>
            <a:r>
              <a:rPr lang="en-IN" dirty="0" smtClean="0"/>
              <a:t>If two parallel lines are cut by a traversal, then the bisectors of the interior angles on the same side of the traversal intersect each other at right angles.</a:t>
            </a:r>
            <a:endParaRPr lang="en-IN"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600" dirty="0" smtClean="0">
                <a:solidFill>
                  <a:schemeClr val="bg1"/>
                </a:solidFill>
              </a:rPr>
              <a:t> </a:t>
            </a:r>
            <a:r>
              <a:rPr lang="en-IN" sz="2000" dirty="0" smtClean="0">
                <a:solidFill>
                  <a:schemeClr val="bg1"/>
                </a:solidFill>
              </a:rPr>
              <a:t>Question: 14 </a:t>
            </a:r>
            <a:endParaRPr lang="en-GB" sz="20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marL="114300" indent="0" fontAlgn="t">
              <a:lnSpc>
                <a:spcPct val="100000"/>
              </a:lnSpc>
              <a:buNone/>
            </a:pPr>
            <a:r>
              <a:rPr lang="en-IN" dirty="0" smtClean="0">
                <a:solidFill>
                  <a:schemeClr val="tx1"/>
                </a:solidFill>
                <a:latin typeface="+mn-lt"/>
              </a:rPr>
              <a:t>The sides AB and AC of ΔABC have been produced to D and E respectively. The bisectors of ∠CBD and ∠BCE meet at O. If ∠A = 40°, then ∠BOC is equal to:</a:t>
            </a:r>
          </a:p>
          <a:p>
            <a:pPr fontAlgn="t">
              <a:lnSpc>
                <a:spcPct val="100000"/>
              </a:lnSpc>
              <a:buNone/>
            </a:pPr>
            <a:endParaRPr lang="en-IN" dirty="0" smtClean="0">
              <a:solidFill>
                <a:schemeClr val="tx1"/>
              </a:solidFill>
              <a:latin typeface="+mn-lt"/>
            </a:endParaRPr>
          </a:p>
          <a:p>
            <a:pPr fontAlgn="t">
              <a:lnSpc>
                <a:spcPct val="100000"/>
              </a:lnSpc>
              <a:buClrTx/>
              <a:buFont typeface="+mj-lt"/>
              <a:buAutoNum type="alphaUcPeriod"/>
            </a:pPr>
            <a:r>
              <a:rPr lang="en-IN" dirty="0" smtClean="0">
                <a:solidFill>
                  <a:schemeClr val="tx1"/>
                </a:solidFill>
                <a:ea typeface="Roboto" panose="020B0604020202020204" charset="0"/>
              </a:rPr>
              <a:t>5</a:t>
            </a:r>
            <a:r>
              <a:rPr lang="en-IN" dirty="0" smtClean="0">
                <a:solidFill>
                  <a:schemeClr val="tx1"/>
                </a:solidFill>
              </a:rPr>
              <a:t>0° </a:t>
            </a:r>
          </a:p>
          <a:p>
            <a:pPr fontAlgn="t">
              <a:lnSpc>
                <a:spcPct val="100000"/>
              </a:lnSpc>
              <a:buClrTx/>
              <a:buFont typeface="+mj-lt"/>
              <a:buAutoNum type="alphaUcPeriod"/>
            </a:pPr>
            <a:r>
              <a:rPr lang="en-IN" dirty="0" smtClean="0">
                <a:solidFill>
                  <a:schemeClr val="tx1"/>
                </a:solidFill>
              </a:rPr>
              <a:t>70°</a:t>
            </a:r>
          </a:p>
          <a:p>
            <a:pPr fontAlgn="t">
              <a:lnSpc>
                <a:spcPct val="100000"/>
              </a:lnSpc>
              <a:buClrTx/>
              <a:buFont typeface="+mj-lt"/>
              <a:buAutoNum type="alphaUcPeriod"/>
            </a:pPr>
            <a:r>
              <a:rPr lang="en-IN" dirty="0" smtClean="0">
                <a:solidFill>
                  <a:schemeClr val="tx1"/>
                </a:solidFill>
                <a:ea typeface="Roboto" panose="020B0604020202020204" charset="0"/>
              </a:rPr>
              <a:t>8</a:t>
            </a:r>
            <a:r>
              <a:rPr lang="en-IN" dirty="0" smtClean="0">
                <a:solidFill>
                  <a:schemeClr val="tx1"/>
                </a:solidFill>
              </a:rPr>
              <a:t>0° </a:t>
            </a:r>
          </a:p>
          <a:p>
            <a:pPr fontAlgn="t">
              <a:lnSpc>
                <a:spcPct val="100000"/>
              </a:lnSpc>
              <a:buClrTx/>
              <a:buFont typeface="+mj-lt"/>
              <a:buAutoNum type="alphaUcPeriod"/>
            </a:pPr>
            <a:r>
              <a:rPr lang="en-IN" dirty="0" smtClean="0">
                <a:solidFill>
                  <a:schemeClr val="tx1"/>
                </a:solidFill>
                <a:ea typeface="Roboto" panose="020B0604020202020204" charset="0"/>
              </a:rPr>
              <a:t>9</a:t>
            </a:r>
            <a:r>
              <a:rPr lang="en-IN" dirty="0" smtClean="0">
                <a:solidFill>
                  <a:schemeClr val="tx1"/>
                </a:solidFill>
              </a:rPr>
              <a:t>0° </a:t>
            </a:r>
            <a:r>
              <a:rPr lang="en-IN" dirty="0" smtClean="0">
                <a:solidFill>
                  <a:schemeClr val="tx1"/>
                </a:solidFill>
                <a:latin typeface="+mn-lt"/>
                <a:ea typeface="Roboto" panose="020B0604020202020204" charset="0"/>
              </a:rPr>
              <a:t/>
            </a:r>
            <a:br>
              <a:rPr lang="en-IN" dirty="0" smtClean="0">
                <a:solidFill>
                  <a:schemeClr val="tx1"/>
                </a:solidFill>
                <a:latin typeface="+mn-lt"/>
                <a:ea typeface="Roboto" panose="020B0604020202020204" charset="0"/>
              </a:rPr>
            </a:br>
            <a:endParaRPr lang="en-US" dirty="0" smtClean="0">
              <a:solidFill>
                <a:schemeClr val="tx1"/>
              </a:solidFill>
              <a:latin typeface="+mn-lt"/>
              <a:ea typeface="Roboto" panose="020B0604020202020204" charset="0"/>
            </a:endParaRPr>
          </a:p>
          <a:p>
            <a:pPr>
              <a:lnSpc>
                <a:spcPct val="150000"/>
              </a:lnSpc>
              <a:buNone/>
            </a:pPr>
            <a:endParaRPr lang="en-US" sz="1600" dirty="0" smtClean="0">
              <a:solidFill>
                <a:schemeClr val="tx1"/>
              </a:solidFill>
              <a:latin typeface="Roboto" panose="020B0604020202020204" charset="0"/>
              <a:ea typeface="Roboto" panose="020B0604020202020204" charset="0"/>
            </a:endParaRPr>
          </a:p>
          <a:p>
            <a:pPr>
              <a:lnSpc>
                <a:spcPct val="150000"/>
              </a:lnSpc>
              <a:buNone/>
            </a:pPr>
            <a:r>
              <a:rPr lang="en-US" sz="1600" dirty="0" smtClean="0">
                <a:solidFill>
                  <a:schemeClr val="tx1"/>
                </a:solidFill>
                <a:latin typeface="Roboto" panose="020B0604020202020204" charset="0"/>
                <a:ea typeface="Roboto" panose="020B0604020202020204" charset="0"/>
              </a:rPr>
              <a:t>	                                                                                                                    </a:t>
            </a:r>
            <a:r>
              <a:rPr lang="en-US" sz="1600" dirty="0" smtClean="0"/>
              <a:t/>
            </a:r>
            <a:br>
              <a:rPr lang="en-US" sz="1600" dirty="0" smtClean="0"/>
            </a:br>
            <a:endParaRPr lang="en-US" sz="1600" dirty="0" smtClean="0"/>
          </a:p>
          <a:p>
            <a:pPr marL="114300" indent="0">
              <a:lnSpc>
                <a:spcPct val="150000"/>
              </a:lnSpc>
              <a:buNone/>
            </a:pPr>
            <a:endParaRPr lang="en-GB" sz="1600" dirty="0">
              <a:solidFill>
                <a:schemeClr val="tx1"/>
              </a:solidFill>
              <a:latin typeface="Roboto" panose="020B0604020202020204" charset="0"/>
              <a:ea typeface="Roboto" panose="020B0604020202020204" charset="0"/>
            </a:endParaRPr>
          </a:p>
        </p:txBody>
      </p:sp>
      <p:pic>
        <p:nvPicPr>
          <p:cNvPr id="7" name="Picture 6" descr="Capture14.PNG"/>
          <p:cNvPicPr>
            <a:picLocks noChangeAspect="1"/>
          </p:cNvPicPr>
          <p:nvPr/>
        </p:nvPicPr>
        <p:blipFill>
          <a:blip r:embed="rId5"/>
          <a:stretch>
            <a:fillRect/>
          </a:stretch>
        </p:blipFill>
        <p:spPr>
          <a:xfrm>
            <a:off x="5941869" y="1597327"/>
            <a:ext cx="2762250" cy="1765987"/>
          </a:xfrm>
          <a:prstGeom prst="rect">
            <a:avLst/>
          </a:prstGeom>
        </p:spPr>
      </p:pic>
      <p:sp>
        <p:nvSpPr>
          <p:cNvPr id="8" name="Rectangle 7"/>
          <p:cNvSpPr/>
          <p:nvPr/>
        </p:nvSpPr>
        <p:spPr>
          <a:xfrm>
            <a:off x="6543210" y="4239183"/>
            <a:ext cx="1326004" cy="507831"/>
          </a:xfrm>
          <a:prstGeom prst="rect">
            <a:avLst/>
          </a:prstGeom>
        </p:spPr>
        <p:txBody>
          <a:bodyPr wrap="none">
            <a:spAutoFit/>
          </a:bodyPr>
          <a:lstStyle/>
          <a:p>
            <a:pPr>
              <a:lnSpc>
                <a:spcPct val="150000"/>
              </a:lnSpc>
            </a:pPr>
            <a:r>
              <a:rPr lang="en-GB" sz="1800" b="1" dirty="0">
                <a:solidFill>
                  <a:schemeClr val="tx1"/>
                </a:solidFill>
                <a:latin typeface="+mn-lt"/>
                <a:ea typeface="Roboto" panose="020B0604020202020204" charset="0"/>
              </a:rPr>
              <a:t>Answer: B</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Effect transition="in" filter="fade">
                                      <p:cBhvr>
                                        <p:cTn id="42"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600" dirty="0" smtClean="0">
                <a:solidFill>
                  <a:schemeClr val="bg1"/>
                </a:solidFill>
              </a:rPr>
              <a:t>       Question: 14 </a:t>
            </a:r>
            <a:endParaRPr lang="en-GB" sz="16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fontAlgn="t">
              <a:lnSpc>
                <a:spcPct val="150000"/>
              </a:lnSpc>
              <a:buNone/>
            </a:pPr>
            <a:r>
              <a:rPr lang="en-US" sz="1600" b="1" dirty="0" smtClean="0">
                <a:solidFill>
                  <a:schemeClr val="tx1"/>
                </a:solidFill>
                <a:latin typeface="Roboto" panose="020B0604020202020204" charset="0"/>
                <a:ea typeface="Roboto" panose="020B0604020202020204" charset="0"/>
              </a:rPr>
              <a:t>      </a:t>
            </a:r>
            <a:endParaRPr lang="en-GB" sz="1600" dirty="0">
              <a:solidFill>
                <a:schemeClr val="tx1"/>
              </a:solidFill>
              <a:latin typeface="Roboto" panose="020B0604020202020204" charset="0"/>
              <a:ea typeface="Roboto" panose="020B0604020202020204" charset="0"/>
            </a:endParaRPr>
          </a:p>
        </p:txBody>
      </p:sp>
      <p:pic>
        <p:nvPicPr>
          <p:cNvPr id="13" name="Picture 12" descr="Capture14.1.PNG"/>
          <p:cNvPicPr>
            <a:picLocks noChangeAspect="1"/>
          </p:cNvPicPr>
          <p:nvPr/>
        </p:nvPicPr>
        <p:blipFill>
          <a:blip r:embed="rId5"/>
          <a:stretch>
            <a:fillRect/>
          </a:stretch>
        </p:blipFill>
        <p:spPr>
          <a:xfrm>
            <a:off x="1000125" y="1171575"/>
            <a:ext cx="2714625" cy="21717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600" dirty="0" smtClean="0">
                <a:solidFill>
                  <a:schemeClr val="bg1"/>
                </a:solidFill>
              </a:rPr>
              <a:t> </a:t>
            </a:r>
            <a:r>
              <a:rPr lang="en-IN" sz="2000" dirty="0" smtClean="0">
                <a:solidFill>
                  <a:schemeClr val="bg1"/>
                </a:solidFill>
              </a:rPr>
              <a:t>Question: 15 </a:t>
            </a:r>
            <a:endParaRPr lang="en-GB" sz="20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a:lnSpc>
                <a:spcPct val="100000"/>
              </a:lnSpc>
              <a:buNone/>
            </a:pPr>
            <a:r>
              <a:rPr lang="en-IN" dirty="0" smtClean="0">
                <a:solidFill>
                  <a:schemeClr val="tx1"/>
                </a:solidFill>
                <a:latin typeface="+mn-lt"/>
              </a:rPr>
              <a:t>If the bisector of an angle of Δ bisects the opposite side, then the Δ is: </a:t>
            </a:r>
          </a:p>
          <a:p>
            <a:pPr>
              <a:lnSpc>
                <a:spcPct val="100000"/>
              </a:lnSpc>
              <a:buNone/>
            </a:pPr>
            <a:endParaRPr lang="en-IN" dirty="0" smtClean="0">
              <a:solidFill>
                <a:schemeClr val="tx1"/>
              </a:solidFill>
              <a:latin typeface="+mn-lt"/>
            </a:endParaRPr>
          </a:p>
          <a:p>
            <a:pPr>
              <a:lnSpc>
                <a:spcPct val="100000"/>
              </a:lnSpc>
              <a:buClr>
                <a:schemeClr val="tx1"/>
              </a:buClr>
              <a:buFont typeface="+mj-lt"/>
              <a:buAutoNum type="alphaUcPeriod"/>
            </a:pPr>
            <a:r>
              <a:rPr lang="en-IN" dirty="0" smtClean="0">
                <a:solidFill>
                  <a:schemeClr val="tx1"/>
                </a:solidFill>
              </a:rPr>
              <a:t>Isosceles</a:t>
            </a:r>
          </a:p>
          <a:p>
            <a:pPr>
              <a:lnSpc>
                <a:spcPct val="100000"/>
              </a:lnSpc>
              <a:buClr>
                <a:schemeClr val="tx1"/>
              </a:buClr>
              <a:buFont typeface="+mj-lt"/>
              <a:buAutoNum type="alphaUcPeriod"/>
            </a:pPr>
            <a:r>
              <a:rPr lang="en-IN" dirty="0" smtClean="0">
                <a:solidFill>
                  <a:schemeClr val="tx1"/>
                </a:solidFill>
              </a:rPr>
              <a:t>Right triangle</a:t>
            </a:r>
          </a:p>
          <a:p>
            <a:pPr>
              <a:lnSpc>
                <a:spcPct val="100000"/>
              </a:lnSpc>
              <a:buClr>
                <a:schemeClr val="tx1"/>
              </a:buClr>
              <a:buFont typeface="+mj-lt"/>
              <a:buAutoNum type="alphaUcPeriod"/>
            </a:pPr>
            <a:r>
              <a:rPr lang="en-IN" dirty="0" smtClean="0">
                <a:solidFill>
                  <a:schemeClr val="tx1"/>
                </a:solidFill>
              </a:rPr>
              <a:t>Circle</a:t>
            </a:r>
          </a:p>
          <a:p>
            <a:pPr>
              <a:lnSpc>
                <a:spcPct val="100000"/>
              </a:lnSpc>
              <a:buClr>
                <a:schemeClr val="tx1"/>
              </a:buClr>
              <a:buFont typeface="+mj-lt"/>
              <a:buAutoNum type="alphaUcPeriod"/>
            </a:pPr>
            <a:r>
              <a:rPr lang="en-IN" dirty="0" smtClean="0">
                <a:solidFill>
                  <a:schemeClr val="tx1"/>
                </a:solidFill>
              </a:rPr>
              <a:t>None of these</a:t>
            </a:r>
            <a:endParaRPr lang="en-US" dirty="0" smtClean="0">
              <a:solidFill>
                <a:schemeClr val="tx1"/>
              </a:solidFill>
              <a:latin typeface="+mn-lt"/>
              <a:ea typeface="Roboto" panose="020B0604020202020204" charset="0"/>
            </a:endParaRPr>
          </a:p>
          <a:p>
            <a:pPr>
              <a:lnSpc>
                <a:spcPct val="150000"/>
              </a:lnSpc>
              <a:buNone/>
            </a:pPr>
            <a:r>
              <a:rPr lang="en-US" dirty="0" smtClean="0">
                <a:solidFill>
                  <a:schemeClr val="tx1"/>
                </a:solidFill>
                <a:latin typeface="Roboto" panose="020B0604020202020204" charset="0"/>
                <a:ea typeface="Roboto" panose="020B0604020202020204" charset="0"/>
              </a:rPr>
              <a:t/>
            </a:r>
            <a:br>
              <a:rPr lang="en-US" dirty="0" smtClean="0">
                <a:solidFill>
                  <a:schemeClr val="tx1"/>
                </a:solidFill>
                <a:latin typeface="Roboto" panose="020B0604020202020204" charset="0"/>
                <a:ea typeface="Roboto" panose="020B0604020202020204" charset="0"/>
              </a:rPr>
            </a:br>
            <a:r>
              <a:rPr lang="en-US" sz="1600" dirty="0" smtClean="0"/>
              <a:t/>
            </a:r>
            <a:br>
              <a:rPr lang="en-US" sz="1600" dirty="0" smtClean="0"/>
            </a:br>
            <a:endParaRPr lang="en-GB" sz="1600" dirty="0">
              <a:solidFill>
                <a:schemeClr val="tx1"/>
              </a:solidFill>
              <a:latin typeface="Roboto" panose="020B0604020202020204" charset="0"/>
              <a:ea typeface="Roboto" panose="020B0604020202020204" charset="0"/>
            </a:endParaRPr>
          </a:p>
        </p:txBody>
      </p:sp>
      <p:sp>
        <p:nvSpPr>
          <p:cNvPr id="7" name="Rectangle 6"/>
          <p:cNvSpPr/>
          <p:nvPr/>
        </p:nvSpPr>
        <p:spPr>
          <a:xfrm>
            <a:off x="6590712" y="4120430"/>
            <a:ext cx="1326004" cy="507831"/>
          </a:xfrm>
          <a:prstGeom prst="rect">
            <a:avLst/>
          </a:prstGeom>
        </p:spPr>
        <p:txBody>
          <a:bodyPr wrap="none">
            <a:spAutoFit/>
          </a:bodyPr>
          <a:lstStyle/>
          <a:p>
            <a:pPr>
              <a:lnSpc>
                <a:spcPct val="150000"/>
              </a:lnSpc>
            </a:pPr>
            <a:r>
              <a:rPr lang="en-GB" sz="1800" b="1" dirty="0">
                <a:solidFill>
                  <a:schemeClr val="tx1"/>
                </a:solidFill>
                <a:latin typeface="+mn-lt"/>
                <a:ea typeface="Roboto" panose="020B0604020202020204" charset="0"/>
              </a:rPr>
              <a:t>Answer: A</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fade">
                                      <p:cBhvr>
                                        <p:cTn id="37"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600" dirty="0" smtClean="0">
                <a:solidFill>
                  <a:schemeClr val="bg1"/>
                </a:solidFill>
              </a:rPr>
              <a:t>      Question: 15 </a:t>
            </a:r>
            <a:endParaRPr lang="en-GB" sz="1600" dirty="0">
              <a:solidFill>
                <a:schemeClr val="bg1"/>
              </a:solidFill>
            </a:endParaRPr>
          </a:p>
        </p:txBody>
      </p:sp>
      <p:sp>
        <p:nvSpPr>
          <p:cNvPr id="3" name="Text Placeholder 2"/>
          <p:cNvSpPr>
            <a:spLocks noGrp="1"/>
          </p:cNvSpPr>
          <p:nvPr>
            <p:ph type="body" idx="1"/>
          </p:nvPr>
        </p:nvSpPr>
        <p:spPr>
          <a:xfrm>
            <a:off x="197400" y="866999"/>
            <a:ext cx="8520600" cy="3182679"/>
          </a:xfrm>
        </p:spPr>
        <p:txBody>
          <a:bodyPr/>
          <a:lstStyle/>
          <a:p>
            <a:pPr>
              <a:lnSpc>
                <a:spcPct val="150000"/>
              </a:lnSpc>
              <a:buNone/>
            </a:pPr>
            <a:r>
              <a:rPr lang="en-US" sz="1600" dirty="0" smtClean="0"/>
              <a:t/>
            </a:r>
            <a:br>
              <a:rPr lang="en-US" sz="1600" dirty="0" smtClean="0"/>
            </a:br>
            <a:endParaRPr lang="en-GB" sz="1600" dirty="0">
              <a:solidFill>
                <a:schemeClr val="tx1"/>
              </a:solidFill>
              <a:latin typeface="Roboto" panose="020B0604020202020204" charset="0"/>
              <a:ea typeface="Roboto" panose="020B0604020202020204" charset="0"/>
            </a:endParaRPr>
          </a:p>
        </p:txBody>
      </p:sp>
      <p:pic>
        <p:nvPicPr>
          <p:cNvPr id="10" name="Picture 9" descr="Capture15.1.PNG"/>
          <p:cNvPicPr>
            <a:picLocks noChangeAspect="1"/>
          </p:cNvPicPr>
          <p:nvPr/>
        </p:nvPicPr>
        <p:blipFill>
          <a:blip r:embed="rId5"/>
          <a:stretch>
            <a:fillRect/>
          </a:stretch>
        </p:blipFill>
        <p:spPr>
          <a:xfrm>
            <a:off x="619125" y="1009650"/>
            <a:ext cx="2333625" cy="2771775"/>
          </a:xfrm>
          <a:prstGeom prst="rect">
            <a:avLst/>
          </a:prstGeom>
        </p:spPr>
      </p:pic>
      <p:pic>
        <p:nvPicPr>
          <p:cNvPr id="11" name="Picture 10" descr="Capture15.2.PNG"/>
          <p:cNvPicPr>
            <a:picLocks noChangeAspect="1"/>
          </p:cNvPicPr>
          <p:nvPr/>
        </p:nvPicPr>
        <p:blipFill>
          <a:blip r:embed="rId6"/>
          <a:stretch>
            <a:fillRect/>
          </a:stretch>
        </p:blipFill>
        <p:spPr>
          <a:xfrm>
            <a:off x="4958647" y="1142922"/>
            <a:ext cx="1569856" cy="179085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smtClean="0">
                <a:solidFill>
                  <a:schemeClr val="bg1"/>
                </a:solidFill>
              </a:rPr>
              <a:t> Concept</a:t>
            </a:r>
            <a:r>
              <a:rPr lang="en-IN" sz="1600" dirty="0" smtClean="0">
                <a:solidFill>
                  <a:schemeClr val="bg1"/>
                </a:solidFill>
              </a:rPr>
              <a:t>  </a:t>
            </a:r>
            <a:endParaRPr lang="en-GB" sz="16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a:lnSpc>
                <a:spcPct val="100000"/>
              </a:lnSpc>
              <a:buClrTx/>
            </a:pPr>
            <a:r>
              <a:rPr lang="en-IN" dirty="0" smtClean="0">
                <a:solidFill>
                  <a:schemeClr val="tx1"/>
                </a:solidFill>
                <a:latin typeface="+mn-lt"/>
              </a:rPr>
              <a:t>Point: A point is an exact location</a:t>
            </a:r>
          </a:p>
          <a:p>
            <a:pPr>
              <a:lnSpc>
                <a:spcPct val="100000"/>
              </a:lnSpc>
              <a:buNone/>
            </a:pPr>
            <a:endParaRPr lang="en-IN" dirty="0" smtClean="0">
              <a:solidFill>
                <a:schemeClr val="tx1"/>
              </a:solidFill>
              <a:latin typeface="+mn-lt"/>
              <a:ea typeface="Roboto" panose="020B0604020202020204" charset="0"/>
            </a:endParaRPr>
          </a:p>
          <a:p>
            <a:pPr>
              <a:lnSpc>
                <a:spcPct val="100000"/>
              </a:lnSpc>
              <a:buClrTx/>
            </a:pPr>
            <a:r>
              <a:rPr lang="en-IN" dirty="0" smtClean="0">
                <a:solidFill>
                  <a:schemeClr val="tx1"/>
                </a:solidFill>
                <a:latin typeface="+mn-lt"/>
              </a:rPr>
              <a:t>Line Segment: The straight path between two points A and B is called a line segment AB. A line segment has two end points.</a:t>
            </a:r>
          </a:p>
          <a:p>
            <a:pPr>
              <a:lnSpc>
                <a:spcPct val="100000"/>
              </a:lnSpc>
              <a:buClr>
                <a:schemeClr val="tx1"/>
              </a:buClr>
              <a:buNone/>
            </a:pPr>
            <a:endParaRPr lang="en-IN" dirty="0" smtClean="0">
              <a:solidFill>
                <a:schemeClr val="tx1"/>
              </a:solidFill>
              <a:latin typeface="+mn-lt"/>
              <a:ea typeface="Roboto" panose="020B0604020202020204" charset="0"/>
            </a:endParaRPr>
          </a:p>
          <a:p>
            <a:pPr>
              <a:lnSpc>
                <a:spcPct val="100000"/>
              </a:lnSpc>
              <a:buClrTx/>
            </a:pPr>
            <a:r>
              <a:rPr lang="en-IN" dirty="0" smtClean="0">
                <a:solidFill>
                  <a:schemeClr val="tx1"/>
                </a:solidFill>
                <a:latin typeface="+mn-lt"/>
              </a:rPr>
              <a:t>Ray: On extending a line segment AB indefinitely in one direction we get the ray AB. </a:t>
            </a:r>
          </a:p>
          <a:p>
            <a:pPr>
              <a:lnSpc>
                <a:spcPct val="100000"/>
              </a:lnSpc>
            </a:pPr>
            <a:endParaRPr lang="en-IN" dirty="0" smtClean="0">
              <a:solidFill>
                <a:schemeClr val="tx1"/>
              </a:solidFill>
              <a:latin typeface="+mn-lt"/>
            </a:endParaRPr>
          </a:p>
          <a:p>
            <a:pPr>
              <a:lnSpc>
                <a:spcPct val="100000"/>
              </a:lnSpc>
              <a:buClrTx/>
            </a:pPr>
            <a:r>
              <a:rPr lang="en-IN" dirty="0" smtClean="0">
                <a:solidFill>
                  <a:schemeClr val="tx1"/>
                </a:solidFill>
                <a:latin typeface="+mn-lt"/>
              </a:rPr>
              <a:t>Line: A line segment AB extended indefinitely in both directions is called line AB. Two line meet in a point, two planes meet in a line.</a:t>
            </a:r>
          </a:p>
          <a:p>
            <a:pPr>
              <a:lnSpc>
                <a:spcPct val="100000"/>
              </a:lnSpc>
            </a:pPr>
            <a:endParaRPr lang="en-IN" dirty="0" smtClean="0">
              <a:solidFill>
                <a:schemeClr val="tx1"/>
              </a:solidFill>
              <a:latin typeface="+mj-lt"/>
            </a:endParaRPr>
          </a:p>
          <a:p>
            <a:endParaRPr lang="en-IN" sz="1600" dirty="0" smtClean="0"/>
          </a:p>
          <a:p>
            <a:endParaRPr lang="en-IN" sz="1600" dirty="0" smtClean="0"/>
          </a:p>
          <a:p>
            <a:endParaRPr lang="en-IN" sz="1600" dirty="0" smtClean="0"/>
          </a:p>
          <a:p>
            <a:pPr>
              <a:buNone/>
            </a:pPr>
            <a:endParaRPr lang="en-IN" sz="1600" dirty="0" smtClean="0">
              <a:solidFill>
                <a:schemeClr val="tx1"/>
              </a:solidFill>
              <a:latin typeface="Roboto" panose="020B0604020202020204" charset="0"/>
              <a:ea typeface="Roboto" panose="020B0604020202020204" charset="0"/>
            </a:endParaRPr>
          </a:p>
          <a:p>
            <a:pPr>
              <a:buNone/>
            </a:pPr>
            <a:endParaRPr lang="en-IN" sz="1800" dirty="0" smtClean="0">
              <a:solidFill>
                <a:schemeClr val="tx1"/>
              </a:solidFill>
              <a:latin typeface="Roboto" panose="020B0604020202020204" charset="0"/>
              <a:ea typeface="Roboto" panose="020B0604020202020204" charset="0"/>
            </a:endParaRPr>
          </a:p>
          <a:p>
            <a:pPr marL="114300" indent="0">
              <a:lnSpc>
                <a:spcPct val="150000"/>
              </a:lnSpc>
              <a:buNone/>
            </a:pPr>
            <a:endParaRPr lang="en-GB" sz="1600" dirty="0">
              <a:solidFill>
                <a:schemeClr val="tx1"/>
              </a:solidFill>
              <a:latin typeface="Roboto" panose="020B0604020202020204" charset="0"/>
              <a:ea typeface="Roboto" panose="020B060402020202020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smtClean="0">
                <a:solidFill>
                  <a:schemeClr val="bg1"/>
                </a:solidFill>
              </a:rPr>
              <a:t> Concept</a:t>
            </a:r>
            <a:endParaRPr lang="en-GB" sz="20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a:lnSpc>
                <a:spcPct val="100000"/>
              </a:lnSpc>
              <a:buClrTx/>
            </a:pPr>
            <a:r>
              <a:rPr lang="en-IN" dirty="0" smtClean="0">
                <a:solidFill>
                  <a:schemeClr val="tx1"/>
                </a:solidFill>
                <a:latin typeface="+mj-lt"/>
              </a:rPr>
              <a:t>Concurrent Lines: Three or more lines intersecting at the same points are called concurrent lines.</a:t>
            </a:r>
          </a:p>
          <a:p>
            <a:pPr>
              <a:lnSpc>
                <a:spcPct val="100000"/>
              </a:lnSpc>
              <a:buNone/>
            </a:pPr>
            <a:endParaRPr lang="en-IN" dirty="0" smtClean="0">
              <a:solidFill>
                <a:schemeClr val="tx1"/>
              </a:solidFill>
              <a:latin typeface="+mj-lt"/>
              <a:ea typeface="Roboto" panose="020B0604020202020204" charset="0"/>
            </a:endParaRPr>
          </a:p>
          <a:p>
            <a:pPr>
              <a:lnSpc>
                <a:spcPct val="100000"/>
              </a:lnSpc>
              <a:buClrTx/>
            </a:pPr>
            <a:r>
              <a:rPr lang="en-IN" dirty="0" smtClean="0">
                <a:solidFill>
                  <a:schemeClr val="tx1"/>
                </a:solidFill>
                <a:latin typeface="+mj-lt"/>
              </a:rPr>
              <a:t>Angle: Two rays OA and OB having a common end points O form angle AOB, written as ∠AOB</a:t>
            </a:r>
          </a:p>
          <a:p>
            <a:pPr>
              <a:lnSpc>
                <a:spcPct val="100000"/>
              </a:lnSpc>
              <a:buNone/>
            </a:pPr>
            <a:endParaRPr lang="en-IN" dirty="0" smtClean="0">
              <a:solidFill>
                <a:schemeClr val="tx1"/>
              </a:solidFill>
              <a:latin typeface="+mj-lt"/>
            </a:endParaRPr>
          </a:p>
          <a:p>
            <a:pPr>
              <a:lnSpc>
                <a:spcPct val="100000"/>
              </a:lnSpc>
              <a:buClrTx/>
            </a:pPr>
            <a:r>
              <a:rPr lang="en-IN" dirty="0" smtClean="0">
                <a:solidFill>
                  <a:schemeClr val="tx1"/>
                </a:solidFill>
                <a:latin typeface="+mj-lt"/>
              </a:rPr>
              <a:t>Right angle - An angle whose measure is 90° is called a right angle.</a:t>
            </a:r>
          </a:p>
          <a:p>
            <a:pPr>
              <a:lnSpc>
                <a:spcPct val="100000"/>
              </a:lnSpc>
              <a:buNone/>
            </a:pPr>
            <a:endParaRPr lang="en-IN" dirty="0" smtClean="0">
              <a:solidFill>
                <a:schemeClr val="tx1"/>
              </a:solidFill>
              <a:latin typeface="+mj-lt"/>
            </a:endParaRPr>
          </a:p>
          <a:p>
            <a:pPr>
              <a:lnSpc>
                <a:spcPct val="100000"/>
              </a:lnSpc>
              <a:buClrTx/>
            </a:pPr>
            <a:r>
              <a:rPr lang="en-IN" dirty="0" smtClean="0">
                <a:solidFill>
                  <a:schemeClr val="tx1"/>
                </a:solidFill>
                <a:latin typeface="+mj-lt"/>
              </a:rPr>
              <a:t>Acute angle - An angle whose measure is less than 90° is called an acute angle.</a:t>
            </a:r>
          </a:p>
          <a:p>
            <a:endParaRPr lang="en-IN" sz="1600" dirty="0" smtClean="0"/>
          </a:p>
          <a:p>
            <a:endParaRPr lang="en-IN" sz="1600" dirty="0" smtClean="0"/>
          </a:p>
          <a:p>
            <a:endParaRPr lang="en-IN" sz="1600" dirty="0" smtClean="0"/>
          </a:p>
          <a:p>
            <a:endParaRPr lang="en-IN" sz="1600" dirty="0" smtClean="0"/>
          </a:p>
          <a:p>
            <a:pPr>
              <a:buNone/>
            </a:pPr>
            <a:endParaRPr lang="en-IN" sz="1600" dirty="0" smtClean="0">
              <a:solidFill>
                <a:schemeClr val="tx1"/>
              </a:solidFill>
              <a:latin typeface="Roboto" panose="020B0604020202020204" charset="0"/>
              <a:ea typeface="Roboto" panose="020B0604020202020204" charset="0"/>
            </a:endParaRPr>
          </a:p>
          <a:p>
            <a:pPr>
              <a:buNone/>
            </a:pPr>
            <a:endParaRPr lang="en-IN" sz="1800" dirty="0" smtClean="0">
              <a:solidFill>
                <a:schemeClr val="tx1"/>
              </a:solidFill>
              <a:latin typeface="Roboto" panose="020B0604020202020204" charset="0"/>
              <a:ea typeface="Roboto" panose="020B0604020202020204" charset="0"/>
            </a:endParaRPr>
          </a:p>
          <a:p>
            <a:pPr marL="114300" indent="0">
              <a:lnSpc>
                <a:spcPct val="150000"/>
              </a:lnSpc>
              <a:buNone/>
            </a:pPr>
            <a:endParaRPr lang="en-GB" sz="1600" dirty="0">
              <a:solidFill>
                <a:schemeClr val="tx1"/>
              </a:solidFill>
              <a:latin typeface="Roboto" panose="020B0604020202020204" charset="0"/>
              <a:ea typeface="Roboto" panose="020B060402020202020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smtClean="0">
                <a:solidFill>
                  <a:schemeClr val="bg1"/>
                </a:solidFill>
              </a:rPr>
              <a:t> Concept</a:t>
            </a:r>
            <a:endParaRPr lang="en-GB" sz="2000" dirty="0">
              <a:solidFill>
                <a:schemeClr val="bg1"/>
              </a:solidFill>
            </a:endParaRPr>
          </a:p>
        </p:txBody>
      </p:sp>
      <p:sp>
        <p:nvSpPr>
          <p:cNvPr id="3" name="Text Placeholder 2"/>
          <p:cNvSpPr>
            <a:spLocks noGrp="1"/>
          </p:cNvSpPr>
          <p:nvPr>
            <p:ph type="body" idx="1"/>
          </p:nvPr>
        </p:nvSpPr>
        <p:spPr>
          <a:xfrm>
            <a:off x="168825" y="847949"/>
            <a:ext cx="8520600" cy="3182679"/>
          </a:xfrm>
        </p:spPr>
        <p:txBody>
          <a:bodyPr/>
          <a:lstStyle/>
          <a:p>
            <a:pPr>
              <a:lnSpc>
                <a:spcPct val="100000"/>
              </a:lnSpc>
              <a:buClrTx/>
            </a:pPr>
            <a:r>
              <a:rPr lang="en-IN" dirty="0" smtClean="0">
                <a:solidFill>
                  <a:schemeClr val="tx1"/>
                </a:solidFill>
                <a:latin typeface="+mn-lt"/>
              </a:rPr>
              <a:t>Obtuse angle:  An angle whose measure is more than 90° but less than 180°, is called an obtuse angle.</a:t>
            </a:r>
          </a:p>
          <a:p>
            <a:pPr>
              <a:lnSpc>
                <a:spcPct val="100000"/>
              </a:lnSpc>
              <a:buNone/>
            </a:pPr>
            <a:endParaRPr lang="en-IN" dirty="0" smtClean="0">
              <a:solidFill>
                <a:schemeClr val="tx1"/>
              </a:solidFill>
              <a:latin typeface="+mn-lt"/>
            </a:endParaRPr>
          </a:p>
          <a:p>
            <a:pPr>
              <a:lnSpc>
                <a:spcPct val="100000"/>
              </a:lnSpc>
              <a:buClrTx/>
            </a:pPr>
            <a:r>
              <a:rPr lang="en-IN" dirty="0" smtClean="0">
                <a:solidFill>
                  <a:schemeClr val="tx1"/>
                </a:solidFill>
                <a:latin typeface="+mn-lt"/>
              </a:rPr>
              <a:t>Straight angle - An angle whose measure is 180° is called a Straight angle.</a:t>
            </a:r>
          </a:p>
          <a:p>
            <a:pPr>
              <a:lnSpc>
                <a:spcPct val="100000"/>
              </a:lnSpc>
              <a:buNone/>
            </a:pPr>
            <a:endParaRPr lang="en-IN" dirty="0" smtClean="0">
              <a:solidFill>
                <a:schemeClr val="tx1"/>
              </a:solidFill>
              <a:latin typeface="+mn-lt"/>
            </a:endParaRPr>
          </a:p>
          <a:p>
            <a:pPr>
              <a:lnSpc>
                <a:spcPct val="100000"/>
              </a:lnSpc>
              <a:buClrTx/>
            </a:pPr>
            <a:r>
              <a:rPr lang="en-IN" dirty="0" smtClean="0">
                <a:solidFill>
                  <a:schemeClr val="tx1"/>
                </a:solidFill>
                <a:latin typeface="+mn-lt"/>
              </a:rPr>
              <a:t>Reflex angle - An angle whose measure is more than 180° but less than 360°, is called a Reflex angle.</a:t>
            </a:r>
          </a:p>
          <a:p>
            <a:pPr>
              <a:lnSpc>
                <a:spcPct val="100000"/>
              </a:lnSpc>
              <a:buNone/>
            </a:pPr>
            <a:endParaRPr lang="en-IN" dirty="0" smtClean="0">
              <a:solidFill>
                <a:schemeClr val="tx1"/>
              </a:solidFill>
              <a:latin typeface="+mn-lt"/>
            </a:endParaRPr>
          </a:p>
          <a:p>
            <a:pPr>
              <a:lnSpc>
                <a:spcPct val="100000"/>
              </a:lnSpc>
              <a:buClrTx/>
            </a:pPr>
            <a:r>
              <a:rPr lang="en-IN" dirty="0" smtClean="0">
                <a:solidFill>
                  <a:schemeClr val="tx1"/>
                </a:solidFill>
                <a:latin typeface="+mn-lt"/>
              </a:rPr>
              <a:t>Complete angle - An angle whose measure is 360°, is called a complete angle.</a:t>
            </a:r>
          </a:p>
          <a:p>
            <a:pPr>
              <a:lnSpc>
                <a:spcPct val="100000"/>
              </a:lnSpc>
              <a:buNone/>
            </a:pPr>
            <a:endParaRPr lang="en-IN" dirty="0" smtClean="0">
              <a:solidFill>
                <a:schemeClr val="tx1"/>
              </a:solidFill>
              <a:latin typeface="+mn-lt"/>
            </a:endParaRPr>
          </a:p>
          <a:p>
            <a:pPr>
              <a:lnSpc>
                <a:spcPct val="100000"/>
              </a:lnSpc>
              <a:buClrTx/>
            </a:pPr>
            <a:r>
              <a:rPr lang="en-IN" dirty="0" smtClean="0">
                <a:solidFill>
                  <a:schemeClr val="tx1"/>
                </a:solidFill>
                <a:latin typeface="+mn-lt"/>
              </a:rPr>
              <a:t>Equal angle - Two angles are said to be equal, if they have the same measure.</a:t>
            </a:r>
          </a:p>
          <a:p>
            <a:pPr>
              <a:buFont typeface="Arial" panose="02080604020202020204" pitchFamily="34" charset="0"/>
              <a:buChar char="•"/>
            </a:pPr>
            <a:endParaRPr lang="en-IN" sz="1600" dirty="0" smtClean="0"/>
          </a:p>
          <a:p>
            <a:pPr marL="114300" indent="0">
              <a:lnSpc>
                <a:spcPct val="150000"/>
              </a:lnSpc>
              <a:buNone/>
            </a:pPr>
            <a:endParaRPr lang="en-GB" sz="1600" dirty="0">
              <a:solidFill>
                <a:schemeClr val="tx1"/>
              </a:solidFill>
              <a:latin typeface="Roboto" panose="020B0604020202020204" charset="0"/>
              <a:ea typeface="Roboto" panose="020B060402020202020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2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smtClean="0">
                <a:solidFill>
                  <a:schemeClr val="bg1"/>
                </a:solidFill>
              </a:rPr>
              <a:t> Concept</a:t>
            </a:r>
            <a:endParaRPr lang="en-GB" sz="20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a:lnSpc>
                <a:spcPct val="100000"/>
              </a:lnSpc>
              <a:buClrTx/>
            </a:pPr>
            <a:r>
              <a:rPr lang="en-IN" dirty="0" smtClean="0">
                <a:solidFill>
                  <a:schemeClr val="tx1"/>
                </a:solidFill>
                <a:latin typeface="+mn-lt"/>
              </a:rPr>
              <a:t>Complementary angle: Two angles are said to be complementary if the sum of their measures is 90. For example, angles measuring 65° and 25° are complementary angle.</a:t>
            </a:r>
          </a:p>
          <a:p>
            <a:pPr>
              <a:lnSpc>
                <a:spcPct val="100000"/>
              </a:lnSpc>
              <a:buNone/>
            </a:pPr>
            <a:endParaRPr lang="en-IN" dirty="0" smtClean="0">
              <a:solidFill>
                <a:schemeClr val="tx1"/>
              </a:solidFill>
              <a:latin typeface="+mn-lt"/>
            </a:endParaRPr>
          </a:p>
          <a:p>
            <a:pPr>
              <a:lnSpc>
                <a:spcPct val="100000"/>
              </a:lnSpc>
              <a:buClrTx/>
            </a:pPr>
            <a:r>
              <a:rPr lang="en-IN" dirty="0" smtClean="0">
                <a:solidFill>
                  <a:schemeClr val="tx1"/>
                </a:solidFill>
                <a:latin typeface="+mn-lt"/>
              </a:rPr>
              <a:t>Supplementary angle: Two angle are said to be supplementary if the sum of their measures is 180°. For example, angles measures 70° and 110° are supplementary.</a:t>
            </a:r>
          </a:p>
          <a:p>
            <a:pPr>
              <a:lnSpc>
                <a:spcPct val="100000"/>
              </a:lnSpc>
              <a:buNone/>
            </a:pPr>
            <a:endParaRPr lang="en-IN" b="1" dirty="0" smtClean="0">
              <a:solidFill>
                <a:schemeClr val="tx1"/>
              </a:solidFill>
              <a:latin typeface="+mn-lt"/>
            </a:endParaRPr>
          </a:p>
          <a:p>
            <a:pPr>
              <a:lnSpc>
                <a:spcPct val="100000"/>
              </a:lnSpc>
              <a:buClrTx/>
            </a:pPr>
            <a:r>
              <a:rPr lang="en-IN" dirty="0" smtClean="0">
                <a:solidFill>
                  <a:schemeClr val="tx1"/>
                </a:solidFill>
                <a:latin typeface="+mn-lt"/>
              </a:rPr>
              <a:t>Adjacent angle: Two angles are called adjacent angle if they have the same vertex and a common arm such that non-common arms are on either side of the common arm. In the given figure , ∠AOC and ∠BOC are adjacent angle.</a:t>
            </a:r>
          </a:p>
          <a:p>
            <a:pPr>
              <a:lnSpc>
                <a:spcPct val="150000"/>
              </a:lnSpc>
              <a:buClrTx/>
            </a:pPr>
            <a:endParaRPr lang="en-IN" sz="1600" dirty="0" smtClean="0">
              <a:solidFill>
                <a:schemeClr val="tx1"/>
              </a:solidFill>
              <a:latin typeface="Roboto" panose="020B0604020202020204" charset="0"/>
              <a:ea typeface="Roboto" panose="020B0604020202020204" charset="0"/>
            </a:endParaRPr>
          </a:p>
          <a:p>
            <a:pPr marL="114300" indent="0">
              <a:lnSpc>
                <a:spcPct val="150000"/>
              </a:lnSpc>
              <a:buNone/>
            </a:pPr>
            <a:endParaRPr lang="en-GB" sz="1600" dirty="0">
              <a:solidFill>
                <a:schemeClr val="tx1"/>
              </a:solidFill>
              <a:latin typeface="Roboto" panose="020B0604020202020204" charset="0"/>
              <a:ea typeface="Roboto" panose="020B060402020202020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smtClean="0">
                <a:solidFill>
                  <a:schemeClr val="bg1"/>
                </a:solidFill>
              </a:rPr>
              <a:t> Concept</a:t>
            </a:r>
            <a:endParaRPr lang="en-GB" sz="20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a:lnSpc>
                <a:spcPct val="100000"/>
              </a:lnSpc>
              <a:buClrTx/>
            </a:pPr>
            <a:r>
              <a:rPr lang="en-IN" dirty="0" smtClean="0">
                <a:solidFill>
                  <a:schemeClr val="tx1"/>
                </a:solidFill>
                <a:latin typeface="+mn-lt"/>
              </a:rPr>
              <a:t>Quadrilateral: A figure bounded by four straight line is called a quadrilateral. The sum of all angles of a quadrilateral is 360°. </a:t>
            </a:r>
            <a:r>
              <a:rPr lang="en-IN" dirty="0" err="1" smtClean="0">
                <a:solidFill>
                  <a:schemeClr val="tx1"/>
                </a:solidFill>
                <a:latin typeface="+mn-lt"/>
              </a:rPr>
              <a:t>Eg</a:t>
            </a:r>
            <a:r>
              <a:rPr lang="en-IN" dirty="0" smtClean="0">
                <a:solidFill>
                  <a:schemeClr val="tx1"/>
                </a:solidFill>
                <a:latin typeface="+mn-lt"/>
              </a:rPr>
              <a:t> : Rectangle, Square, Parallelogram, Rhombus</a:t>
            </a:r>
          </a:p>
          <a:p>
            <a:pPr>
              <a:lnSpc>
                <a:spcPct val="100000"/>
              </a:lnSpc>
              <a:buClrTx/>
            </a:pPr>
            <a:r>
              <a:rPr lang="en-IN" dirty="0" smtClean="0">
                <a:solidFill>
                  <a:schemeClr val="tx1"/>
                </a:solidFill>
                <a:latin typeface="+mn-lt"/>
              </a:rPr>
              <a:t>In a parallelogram, we have</a:t>
            </a:r>
          </a:p>
          <a:p>
            <a:pPr>
              <a:lnSpc>
                <a:spcPct val="100000"/>
              </a:lnSpc>
              <a:buClrTx/>
              <a:buNone/>
            </a:pPr>
            <a:r>
              <a:rPr lang="en-IN" sz="1800" dirty="0" smtClean="0">
                <a:solidFill>
                  <a:schemeClr val="tx1"/>
                </a:solidFill>
                <a:latin typeface="+mn-lt"/>
              </a:rPr>
              <a:t>      =&gt;Opposite sides are equal.</a:t>
            </a:r>
          </a:p>
          <a:p>
            <a:pPr>
              <a:lnSpc>
                <a:spcPct val="100000"/>
              </a:lnSpc>
              <a:buClrTx/>
              <a:buNone/>
            </a:pPr>
            <a:r>
              <a:rPr lang="en-IN" dirty="0" smtClean="0">
                <a:solidFill>
                  <a:schemeClr val="tx1"/>
                </a:solidFill>
                <a:latin typeface="+mn-lt"/>
              </a:rPr>
              <a:t>      =&gt;</a:t>
            </a:r>
            <a:r>
              <a:rPr lang="en-IN" sz="1800" dirty="0" smtClean="0">
                <a:solidFill>
                  <a:schemeClr val="tx1"/>
                </a:solidFill>
                <a:latin typeface="+mn-lt"/>
              </a:rPr>
              <a:t>Opposite angles are equal.</a:t>
            </a:r>
          </a:p>
          <a:p>
            <a:pPr>
              <a:lnSpc>
                <a:spcPct val="100000"/>
              </a:lnSpc>
              <a:buClrTx/>
              <a:buNone/>
            </a:pPr>
            <a:r>
              <a:rPr lang="en-IN" dirty="0" smtClean="0">
                <a:solidFill>
                  <a:schemeClr val="tx1"/>
                </a:solidFill>
                <a:latin typeface="+mn-lt"/>
              </a:rPr>
              <a:t>      =&gt;</a:t>
            </a:r>
            <a:r>
              <a:rPr lang="en-IN" sz="1800" dirty="0" smtClean="0">
                <a:solidFill>
                  <a:schemeClr val="tx1"/>
                </a:solidFill>
                <a:latin typeface="+mn-lt"/>
              </a:rPr>
              <a:t>Each diagonal bisects the parallelogram.</a:t>
            </a:r>
          </a:p>
          <a:p>
            <a:pPr>
              <a:lnSpc>
                <a:spcPct val="100000"/>
              </a:lnSpc>
              <a:buClrTx/>
              <a:buNone/>
            </a:pPr>
            <a:r>
              <a:rPr lang="en-IN" dirty="0" smtClean="0">
                <a:solidFill>
                  <a:schemeClr val="tx1"/>
                </a:solidFill>
                <a:latin typeface="+mn-lt"/>
              </a:rPr>
              <a:t>      =&gt;</a:t>
            </a:r>
            <a:r>
              <a:rPr lang="en-IN" sz="1800" dirty="0" smtClean="0">
                <a:solidFill>
                  <a:schemeClr val="tx1"/>
                </a:solidFill>
                <a:latin typeface="+mn-lt"/>
              </a:rPr>
              <a:t>Diagonals of a parallelogram bisect each other.</a:t>
            </a:r>
          </a:p>
          <a:p>
            <a:pPr>
              <a:lnSpc>
                <a:spcPct val="100000"/>
              </a:lnSpc>
              <a:buClrTx/>
            </a:pPr>
            <a:r>
              <a:rPr lang="en-IN" dirty="0" smtClean="0">
                <a:solidFill>
                  <a:schemeClr val="tx1"/>
                </a:solidFill>
                <a:latin typeface="+mn-lt"/>
              </a:rPr>
              <a:t>Diagonals of a rectangle are equal.</a:t>
            </a:r>
          </a:p>
          <a:p>
            <a:pPr>
              <a:lnSpc>
                <a:spcPct val="100000"/>
              </a:lnSpc>
              <a:buClrTx/>
            </a:pPr>
            <a:r>
              <a:rPr lang="en-IN" dirty="0" smtClean="0">
                <a:solidFill>
                  <a:schemeClr val="tx1"/>
                </a:solidFill>
                <a:latin typeface="+mn-lt"/>
              </a:rPr>
              <a:t>Diagonals of a rhombus bisect each other at right angles.</a:t>
            </a:r>
          </a:p>
          <a:p>
            <a:endParaRPr lang="en-IN" sz="1600" dirty="0" smtClean="0"/>
          </a:p>
          <a:p>
            <a:pPr>
              <a:lnSpc>
                <a:spcPct val="150000"/>
              </a:lnSpc>
            </a:pPr>
            <a:endParaRPr lang="en-IN" sz="1600" dirty="0" smtClean="0">
              <a:solidFill>
                <a:schemeClr val="tx1"/>
              </a:solidFill>
              <a:latin typeface="Roboto" panose="020B0604020202020204" charset="0"/>
              <a:ea typeface="Roboto" panose="020B0604020202020204" charset="0"/>
            </a:endParaRPr>
          </a:p>
          <a:p>
            <a:pPr>
              <a:lnSpc>
                <a:spcPct val="150000"/>
              </a:lnSpc>
            </a:pPr>
            <a:endParaRPr lang="en-IN" sz="1600" dirty="0" smtClean="0">
              <a:solidFill>
                <a:schemeClr val="tx1"/>
              </a:solidFill>
              <a:latin typeface="Roboto" panose="020B0604020202020204" charset="0"/>
              <a:ea typeface="Roboto" panose="020B0604020202020204" charset="0"/>
            </a:endParaRPr>
          </a:p>
          <a:p>
            <a:pPr>
              <a:lnSpc>
                <a:spcPct val="150000"/>
              </a:lnSpc>
            </a:pPr>
            <a:endParaRPr lang="en-IN" sz="1600" dirty="0" smtClean="0">
              <a:solidFill>
                <a:schemeClr val="tx1"/>
              </a:solidFill>
              <a:latin typeface="Roboto" panose="020B0604020202020204" charset="0"/>
              <a:ea typeface="Roboto" panose="020B060402020202020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smtClean="0">
                <a:solidFill>
                  <a:schemeClr val="bg1"/>
                </a:solidFill>
              </a:rPr>
              <a:t> Question: 01 </a:t>
            </a:r>
            <a:endParaRPr lang="en-GB" sz="20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marL="114300" indent="0">
              <a:lnSpc>
                <a:spcPct val="100000"/>
              </a:lnSpc>
              <a:buNone/>
            </a:pPr>
            <a:r>
              <a:rPr lang="en-IN" dirty="0" smtClean="0">
                <a:solidFill>
                  <a:schemeClr val="tx1"/>
                </a:solidFill>
                <a:latin typeface="+mn-lt"/>
              </a:rPr>
              <a:t>A park is in shape of a circle. A man crossed the park across its diameter AB. What percentage of distance is saved by not walking along the circumference?</a:t>
            </a:r>
          </a:p>
          <a:p>
            <a:pPr marL="114300" indent="0">
              <a:lnSpc>
                <a:spcPct val="100000"/>
              </a:lnSpc>
              <a:buNone/>
            </a:pPr>
            <a:endParaRPr lang="en-IN" dirty="0" smtClean="0">
              <a:solidFill>
                <a:schemeClr val="tx1"/>
              </a:solidFill>
              <a:latin typeface="+mn-lt"/>
            </a:endParaRPr>
          </a:p>
          <a:p>
            <a:pPr>
              <a:lnSpc>
                <a:spcPct val="100000"/>
              </a:lnSpc>
              <a:buClr>
                <a:schemeClr val="tx1"/>
              </a:buClr>
              <a:buFont typeface="+mj-lt"/>
              <a:buAutoNum type="alphaUcPeriod"/>
            </a:pPr>
            <a:r>
              <a:rPr lang="en-IN" dirty="0" smtClean="0">
                <a:solidFill>
                  <a:schemeClr val="tx1"/>
                </a:solidFill>
                <a:latin typeface="+mn-lt"/>
              </a:rPr>
              <a:t>31.4 %</a:t>
            </a:r>
          </a:p>
          <a:p>
            <a:pPr>
              <a:lnSpc>
                <a:spcPct val="100000"/>
              </a:lnSpc>
              <a:buClr>
                <a:schemeClr val="tx1"/>
              </a:buClr>
              <a:buFont typeface="+mj-lt"/>
              <a:buAutoNum type="alphaUcPeriod"/>
            </a:pPr>
            <a:r>
              <a:rPr lang="en-IN" dirty="0" smtClean="0">
                <a:solidFill>
                  <a:schemeClr val="tx1"/>
                </a:solidFill>
                <a:latin typeface="+mn-lt"/>
              </a:rPr>
              <a:t>11.4 %</a:t>
            </a:r>
          </a:p>
          <a:p>
            <a:pPr>
              <a:lnSpc>
                <a:spcPct val="100000"/>
              </a:lnSpc>
              <a:buClr>
                <a:schemeClr val="tx1"/>
              </a:buClr>
              <a:buFont typeface="+mj-lt"/>
              <a:buAutoNum type="alphaUcPeriod"/>
            </a:pPr>
            <a:r>
              <a:rPr lang="en-IN" dirty="0" smtClean="0">
                <a:solidFill>
                  <a:schemeClr val="tx1"/>
                </a:solidFill>
                <a:latin typeface="+mn-lt"/>
              </a:rPr>
              <a:t>57%</a:t>
            </a:r>
          </a:p>
          <a:p>
            <a:pPr>
              <a:lnSpc>
                <a:spcPct val="100000"/>
              </a:lnSpc>
              <a:buClr>
                <a:schemeClr val="tx1"/>
              </a:buClr>
              <a:buFont typeface="+mj-lt"/>
              <a:buAutoNum type="alphaUcPeriod"/>
            </a:pPr>
            <a:r>
              <a:rPr lang="en-IN" dirty="0" smtClean="0">
                <a:solidFill>
                  <a:schemeClr val="tx1"/>
                </a:solidFill>
                <a:latin typeface="+mn-lt"/>
              </a:rPr>
              <a:t>None of these</a:t>
            </a:r>
            <a:r>
              <a:rPr lang="en-IN" dirty="0" smtClean="0">
                <a:solidFill>
                  <a:schemeClr val="tx1"/>
                </a:solidFill>
                <a:latin typeface="+mn-lt"/>
                <a:ea typeface="Roboto" panose="020B0604020202020204" charset="0"/>
              </a:rPr>
              <a:t>  </a:t>
            </a:r>
            <a:r>
              <a:rPr lang="en-US" dirty="0" smtClean="0">
                <a:solidFill>
                  <a:schemeClr val="tx1"/>
                </a:solidFill>
                <a:latin typeface="+mn-lt"/>
                <a:ea typeface="Roboto" panose="020B0604020202020204" charset="0"/>
              </a:rPr>
              <a:t/>
            </a:r>
            <a:br>
              <a:rPr lang="en-US" dirty="0" smtClean="0">
                <a:solidFill>
                  <a:schemeClr val="tx1"/>
                </a:solidFill>
                <a:latin typeface="+mn-lt"/>
                <a:ea typeface="Roboto" panose="020B0604020202020204" charset="0"/>
              </a:rPr>
            </a:br>
            <a:r>
              <a:rPr lang="en-US" sz="1600" dirty="0" smtClean="0">
                <a:solidFill>
                  <a:schemeClr val="tx1"/>
                </a:solidFill>
                <a:latin typeface="Roboto" panose="020B0604020202020204" charset="0"/>
                <a:ea typeface="Roboto" panose="020B0604020202020204" charset="0"/>
              </a:rPr>
              <a:t>	                                                                                                                            </a:t>
            </a:r>
            <a:r>
              <a:rPr lang="en-US" sz="1600" b="1" dirty="0" smtClean="0">
                <a:solidFill>
                  <a:schemeClr val="tx1"/>
                </a:solidFill>
                <a:latin typeface="Roboto" panose="020B0604020202020204" charset="0"/>
                <a:ea typeface="Roboto" panose="020B0604020202020204" charset="0"/>
              </a:rPr>
              <a:t>                                                                                                                                       </a:t>
            </a:r>
          </a:p>
          <a:p>
            <a:pPr marL="114300" indent="0">
              <a:lnSpc>
                <a:spcPct val="150000"/>
              </a:lnSpc>
              <a:buNone/>
            </a:pPr>
            <a:endParaRPr lang="en-GB" sz="1600" dirty="0">
              <a:solidFill>
                <a:schemeClr val="tx1"/>
              </a:solidFill>
              <a:latin typeface="Roboto" panose="020B0604020202020204" charset="0"/>
              <a:ea typeface="Roboto" panose="020B0604020202020204" charset="0"/>
            </a:endParaRPr>
          </a:p>
        </p:txBody>
      </p:sp>
      <p:sp>
        <p:nvSpPr>
          <p:cNvPr id="7" name="Rectangle 6"/>
          <p:cNvSpPr/>
          <p:nvPr/>
        </p:nvSpPr>
        <p:spPr>
          <a:xfrm>
            <a:off x="6614462" y="4156055"/>
            <a:ext cx="1326004" cy="507831"/>
          </a:xfrm>
          <a:prstGeom prst="rect">
            <a:avLst/>
          </a:prstGeom>
        </p:spPr>
        <p:txBody>
          <a:bodyPr wrap="none">
            <a:spAutoFit/>
          </a:bodyPr>
          <a:lstStyle/>
          <a:p>
            <a:pPr>
              <a:lnSpc>
                <a:spcPct val="150000"/>
              </a:lnSpc>
            </a:pPr>
            <a:r>
              <a:rPr lang="en-GB" sz="1800" b="1" dirty="0">
                <a:solidFill>
                  <a:schemeClr val="tx1"/>
                </a:solidFill>
                <a:latin typeface="+mn-lt"/>
                <a:ea typeface="Roboto" panose="020B0604020202020204" charset="0"/>
              </a:rPr>
              <a:t>Answer: C</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fade">
                                      <p:cBhvr>
                                        <p:cTn id="3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59FEDB7F3802F468C3F317ED9EE4CFD" ma:contentTypeVersion="5" ma:contentTypeDescription="Create a new document." ma:contentTypeScope="" ma:versionID="6fe5db675d18f63c65be8bb08b523b90">
  <xsd:schema xmlns:xsd="http://www.w3.org/2001/XMLSchema" xmlns:xs="http://www.w3.org/2001/XMLSchema" xmlns:p="http://schemas.microsoft.com/office/2006/metadata/properties" xmlns:ns2="b59e9f2d-0158-4a14-8bbe-457d8844f88f" targetNamespace="http://schemas.microsoft.com/office/2006/metadata/properties" ma:root="true" ma:fieldsID="461deb205d52b7b2dc1eb04643edfaa4" ns2:_="">
    <xsd:import namespace="b59e9f2d-0158-4a14-8bbe-457d8844f88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9e9f2d-0158-4a14-8bbe-457d8844f8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F7562F-6A2A-4941-A07A-7629D57EB0C3}"/>
</file>

<file path=customXml/itemProps2.xml><?xml version="1.0" encoding="utf-8"?>
<ds:datastoreItem xmlns:ds="http://schemas.openxmlformats.org/officeDocument/2006/customXml" ds:itemID="{87CE9755-B20A-4D83-BC89-596A2EC48F5B}"/>
</file>

<file path=customXml/itemProps3.xml><?xml version="1.0" encoding="utf-8"?>
<ds:datastoreItem xmlns:ds="http://schemas.openxmlformats.org/officeDocument/2006/customXml" ds:itemID="{977F3A18-4668-477D-8734-EF92D0BE3AC5}"/>
</file>

<file path=docProps/app.xml><?xml version="1.0" encoding="utf-8"?>
<Properties xmlns="http://schemas.openxmlformats.org/officeDocument/2006/extended-properties" xmlns:vt="http://schemas.openxmlformats.org/officeDocument/2006/docPropsVTypes">
  <TotalTime>481</TotalTime>
  <Words>1246</Words>
  <Application>Microsoft Office PowerPoint</Application>
  <PresentationFormat>On-screen Show (16:9)</PresentationFormat>
  <Paragraphs>241</Paragraphs>
  <Slides>38</Slides>
  <Notes>38</Notes>
  <HiddenSlides>15</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Arial</vt:lpstr>
      <vt:lpstr>Roboto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sushmitha</dc:creator>
  <cp:lastModifiedBy>Meghana D</cp:lastModifiedBy>
  <cp:revision>411</cp:revision>
  <dcterms:created xsi:type="dcterms:W3CDTF">2019-12-12T13:04:25Z</dcterms:created>
  <dcterms:modified xsi:type="dcterms:W3CDTF">2021-03-16T05:13:18Z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y fmtid="{D5CDD505-2E9C-101B-9397-08002B2CF9AE}" pid="3" name="ContentTypeId">
    <vt:lpwstr>0x010100459FEDB7F3802F468C3F317ED9EE4CFD</vt:lpwstr>
  </property>
</Properties>
</file>